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2.jpg" ContentType="image/jpeg"/>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media/image1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31" r:id="rId2"/>
    <p:sldId id="308" r:id="rId3"/>
    <p:sldId id="309" r:id="rId4"/>
    <p:sldId id="332" r:id="rId5"/>
    <p:sldId id="333" r:id="rId6"/>
    <p:sldId id="334" r:id="rId7"/>
    <p:sldId id="326" r:id="rId8"/>
    <p:sldId id="335" r:id="rId9"/>
    <p:sldId id="336" r:id="rId10"/>
    <p:sldId id="337" r:id="rId11"/>
    <p:sldId id="338" r:id="rId12"/>
    <p:sldId id="339" r:id="rId13"/>
    <p:sldId id="327" r:id="rId14"/>
    <p:sldId id="328" r:id="rId15"/>
    <p:sldId id="329" r:id="rId16"/>
    <p:sldId id="325" r:id="rId17"/>
    <p:sldId id="323" r:id="rId18"/>
  </p:sldIdLst>
  <p:sldSz cx="9144000" cy="5715000" type="screen16x1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4"/>
    <a:srgbClr val="A20000"/>
    <a:srgbClr val="CC0000"/>
    <a:srgbClr val="009193"/>
    <a:srgbClr val="00392C"/>
    <a:srgbClr val="001540"/>
    <a:srgbClr val="830051"/>
    <a:srgbClr val="067342"/>
    <a:srgbClr val="009051"/>
    <a:srgbClr val="010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8" autoAdjust="0"/>
    <p:restoredTop sz="50000" autoAdjust="0"/>
  </p:normalViewPr>
  <p:slideViewPr>
    <p:cSldViewPr>
      <p:cViewPr>
        <p:scale>
          <a:sx n="120" d="100"/>
          <a:sy n="120" d="100"/>
        </p:scale>
        <p:origin x="180" y="-21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20.6.76\j$\0841\PUB\0841&#31649;&#29702;&#22577;&#34920;\2025&#24180;&#24230;\2025&#27861;&#35498;&#26371;\20251203\2025&#21512;&#20341;&#29151;&#2591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___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0649676397033"/>
          <c:y val="3.6504935486343065E-2"/>
          <c:w val="0.8722963181808544"/>
          <c:h val="0.88946183479344976"/>
        </c:manualLayout>
      </c:layout>
      <c:barChart>
        <c:barDir val="col"/>
        <c:grouping val="clustered"/>
        <c:varyColors val="0"/>
        <c:ser>
          <c:idx val="0"/>
          <c:order val="0"/>
          <c:tx>
            <c:strRef>
              <c:f>工作表1!$B$1</c:f>
              <c:strCache>
                <c:ptCount val="1"/>
                <c:pt idx="0">
                  <c:v>2025年</c:v>
                </c:pt>
              </c:strCache>
            </c:strRef>
          </c:tx>
          <c:spPr>
            <a:solidFill>
              <a:srgbClr val="007174"/>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C00000"/>
                    </a:solidFill>
                    <a:latin typeface="Arial" panose="020B0604020202020204" pitchFamily="34" charset="0"/>
                    <a:ea typeface="+mn-ea"/>
                    <a:cs typeface="Arial" panose="020B0604020202020204" pitchFamily="34"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工作表1!$B$2:$B$13</c:f>
              <c:numCache>
                <c:formatCode>#,##0_);[Red]\(#,##0\)</c:formatCode>
                <c:ptCount val="12"/>
                <c:pt idx="0">
                  <c:v>182602</c:v>
                </c:pt>
                <c:pt idx="1">
                  <c:v>183337</c:v>
                </c:pt>
                <c:pt idx="2">
                  <c:v>184863</c:v>
                </c:pt>
                <c:pt idx="3">
                  <c:v>177787</c:v>
                </c:pt>
                <c:pt idx="4">
                  <c:v>180241</c:v>
                </c:pt>
                <c:pt idx="5">
                  <c:v>168632</c:v>
                </c:pt>
                <c:pt idx="6">
                  <c:v>165044</c:v>
                </c:pt>
                <c:pt idx="7">
                  <c:v>173814</c:v>
                </c:pt>
                <c:pt idx="8">
                  <c:v>173792</c:v>
                </c:pt>
                <c:pt idx="9">
                  <c:v>166258</c:v>
                </c:pt>
              </c:numCache>
            </c:numRef>
          </c:val>
          <c:extLst xmlns:c16r2="http://schemas.microsoft.com/office/drawing/2015/06/chart">
            <c:ext xmlns:c16="http://schemas.microsoft.com/office/drawing/2014/chart" uri="{C3380CC4-5D6E-409C-BE32-E72D297353CC}">
              <c16:uniqueId val="{00000000-99FB-A54B-9CA9-DAFFB5B72B34}"/>
            </c:ext>
          </c:extLst>
        </c:ser>
        <c:dLbls>
          <c:showLegendKey val="0"/>
          <c:showVal val="0"/>
          <c:showCatName val="0"/>
          <c:showSerName val="0"/>
          <c:showPercent val="0"/>
          <c:showBubbleSize val="0"/>
        </c:dLbls>
        <c:gapWidth val="77"/>
        <c:axId val="228947072"/>
        <c:axId val="228948608"/>
      </c:barChart>
      <c:catAx>
        <c:axId val="22894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980"/>
              </a:lnSpc>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zh-TW"/>
          </a:p>
        </c:txPr>
        <c:crossAx val="228948608"/>
        <c:crosses val="autoZero"/>
        <c:auto val="1"/>
        <c:lblAlgn val="ctr"/>
        <c:lblOffset val="100"/>
        <c:noMultiLvlLbl val="0"/>
      </c:catAx>
      <c:valAx>
        <c:axId val="228948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r>
                  <a:rPr lang="zh-TW" altLang="zh-TW" sz="1800" b="1" dirty="0">
                    <a:effectLst/>
                  </a:rPr>
                  <a:t> </a:t>
                </a:r>
                <a:r>
                  <a:rPr lang="zh-TW" altLang="zh-TW" sz="1800" b="1" i="0" baseline="0" dirty="0" smtClean="0">
                    <a:effectLst/>
                  </a:rPr>
                  <a:t> </a:t>
                </a:r>
                <a:r>
                  <a:rPr lang="en-US" altLang="zh-TW" sz="1050" b="1" i="0" baseline="0" dirty="0" smtClean="0">
                    <a:effectLst/>
                  </a:rPr>
                  <a:t>Unit</a:t>
                </a:r>
                <a:r>
                  <a:rPr lang="zh-TW" altLang="zh-TW" sz="1050" b="1" i="0" baseline="0" dirty="0" smtClean="0">
                    <a:effectLst/>
                  </a:rPr>
                  <a:t>：</a:t>
                </a:r>
                <a:r>
                  <a:rPr lang="en-US" altLang="zh-TW" sz="1050" b="1" i="0" baseline="0" dirty="0" smtClean="0">
                    <a:effectLst/>
                  </a:rPr>
                  <a:t>NTD Thousands</a:t>
                </a:r>
                <a:r>
                  <a:rPr lang="zh-TW" altLang="zh-TW" sz="1050" b="1" i="0" baseline="0" dirty="0" smtClean="0">
                    <a:effectLst/>
                  </a:rPr>
                  <a:t> </a:t>
                </a:r>
                <a:endParaRPr lang="zh-TW" altLang="zh-TW" sz="105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endParaRPr lang="zh-TW" altLang="zh-TW" dirty="0">
                  <a:effectLst/>
                  <a:latin typeface="Microsoft JhengHei" panose="020B0604030504040204" pitchFamily="34" charset="-120"/>
                  <a:ea typeface="Microsoft JhengHei" panose="020B0604030504040204" pitchFamily="34" charset="-120"/>
                </a:endParaRPr>
              </a:p>
            </c:rich>
          </c:tx>
          <c:layout>
            <c:manualLayout>
              <c:xMode val="edge"/>
              <c:yMode val="edge"/>
              <c:x val="0"/>
              <c:y val="6.9714249390166377E-2"/>
            </c:manualLayout>
          </c:layout>
          <c:overlay val="0"/>
          <c:spPr>
            <a:noFill/>
            <a:ln>
              <a:noFill/>
            </a:ln>
            <a:effectLst/>
          </c:spPr>
        </c:title>
        <c:numFmt formatCode="#,##0_);[Red]\(#,##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28947072"/>
        <c:crosses val="autoZero"/>
        <c:crossBetween val="between"/>
        <c:majorUnit val="20000"/>
        <c:minorUnit val="400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zh-TW" altLang="en-US">
                <a:solidFill>
                  <a:schemeClr val="bg1"/>
                </a:solidFill>
                <a:latin typeface="微軟正黑體" panose="020B0604030504040204" pitchFamily="34" charset="-120"/>
                <a:ea typeface="微軟正黑體" panose="020B0604030504040204" pitchFamily="34" charset="-120"/>
              </a:rPr>
              <a:t>每季營收</a:t>
            </a:r>
            <a:endParaRPr lang="en-US" altLang="zh-TW">
              <a:solidFill>
                <a:schemeClr val="bg1"/>
              </a:solidFill>
              <a:latin typeface="微軟正黑體" panose="020B0604030504040204" pitchFamily="34" charset="-120"/>
              <a:ea typeface="微軟正黑體" panose="020B0604030504040204" pitchFamily="34" charset="-120"/>
            </a:endParaRPr>
          </a:p>
        </c:rich>
      </c:tx>
      <c:layout/>
      <c:overlay val="0"/>
    </c:title>
    <c:autoTitleDeleted val="0"/>
    <c:plotArea>
      <c:layout/>
      <c:barChart>
        <c:barDir val="col"/>
        <c:grouping val="clustered"/>
        <c:varyColors val="0"/>
        <c:ser>
          <c:idx val="1"/>
          <c:order val="0"/>
          <c:tx>
            <c:v>2024</c:v>
          </c:tx>
          <c:spPr>
            <a:pattFill prst="trellis">
              <a:fgClr>
                <a:schemeClr val="bg1">
                  <a:lumMod val="65000"/>
                </a:schemeClr>
              </a:fgClr>
              <a:bgClr>
                <a:schemeClr val="bg1"/>
              </a:bgClr>
            </a:pattFill>
            <a:ln>
              <a:noFill/>
            </a:ln>
            <a:effectLst>
              <a:outerShdw dist="23000" sx="1000" sy="1000" rotWithShape="0">
                <a:srgbClr val="000000"/>
              </a:outerShdw>
            </a:effectLst>
            <a:scene3d>
              <a:camera prst="orthographicFront"/>
              <a:lightRig rig="soft" dir="t"/>
            </a:scene3d>
            <a:sp3d>
              <a:bevelT w="63500" h="25400" prst="angle"/>
              <a:bevelB prst="angle"/>
            </a:sp3d>
          </c:spPr>
          <c:invertIfNegative val="0"/>
          <c:dPt>
            <c:idx val="3"/>
            <c:invertIfNegative val="0"/>
            <c:bubble3D val="0"/>
            <c:spPr>
              <a:pattFill prst="trellis">
                <a:fgClr>
                  <a:schemeClr val="bg1">
                    <a:lumMod val="65000"/>
                  </a:schemeClr>
                </a:fgClr>
                <a:bgClr>
                  <a:schemeClr val="bg1"/>
                </a:bgClr>
              </a:pattFill>
              <a:ln>
                <a:noFill/>
              </a:ln>
              <a:effectLst>
                <a:outerShdw dist="23000" sx="1000" sy="1000" rotWithShape="0">
                  <a:srgbClr val="000000"/>
                </a:outerShdw>
              </a:effectLst>
              <a:scene3d>
                <a:camera prst="orthographicFront"/>
                <a:lightRig rig="soft" dir="t"/>
              </a:scene3d>
              <a:sp3d prstMaterial="plastic">
                <a:bevelT w="63500" h="25400" prst="angle"/>
                <a:bevelB prst="angle"/>
              </a:sp3d>
            </c:spPr>
          </c:dPt>
          <c:dLbls>
            <c:dLbl>
              <c:idx val="0"/>
              <c:layout>
                <c:manualLayout>
                  <c:x val="-1.7725258493353047E-2"/>
                  <c:y val="0"/>
                </c:manualLayout>
              </c:layout>
              <c:dLblPos val="outEnd"/>
              <c:showLegendKey val="0"/>
              <c:showVal val="1"/>
              <c:showCatName val="0"/>
              <c:showSerName val="0"/>
              <c:showPercent val="0"/>
              <c:showBubbleSize val="0"/>
            </c:dLbl>
            <c:dLbl>
              <c:idx val="1"/>
              <c:layout>
                <c:manualLayout>
                  <c:x val="-1.5755785327424915E-2"/>
                  <c:y val="0"/>
                </c:manualLayout>
              </c:layout>
              <c:dLblPos val="outEnd"/>
              <c:showLegendKey val="0"/>
              <c:showVal val="1"/>
              <c:showCatName val="0"/>
              <c:showSerName val="0"/>
              <c:showPercent val="0"/>
              <c:showBubbleSize val="0"/>
            </c:dLbl>
            <c:dLbl>
              <c:idx val="2"/>
              <c:layout>
                <c:manualLayout>
                  <c:x val="-1.7725258493353029E-2"/>
                  <c:y val="0"/>
                </c:manualLayout>
              </c:layout>
              <c:dLblPos val="outEnd"/>
              <c:showLegendKey val="0"/>
              <c:showVal val="1"/>
              <c:showCatName val="0"/>
              <c:showSerName val="0"/>
              <c:showPercent val="0"/>
              <c:showBubbleSize val="0"/>
            </c:dLbl>
            <c:txPr>
              <a:bodyPr/>
              <a:lstStyle/>
              <a:p>
                <a:pPr>
                  <a:defRPr b="1">
                    <a:solidFill>
                      <a:schemeClr val="tx2">
                        <a:lumMod val="50000"/>
                      </a:schemeClr>
                    </a:solidFill>
                    <a:latin typeface="微軟正黑體" panose="020B0604030504040204" pitchFamily="34" charset="-120"/>
                    <a:ea typeface="微軟正黑體" panose="020B0604030504040204" pitchFamily="34" charset="-120"/>
                  </a:defRPr>
                </a:pPr>
                <a:endParaRPr lang="zh-TW"/>
              </a:p>
            </c:txPr>
            <c:dLblPos val="outEnd"/>
            <c:showLegendKey val="0"/>
            <c:showVal val="1"/>
            <c:showCatName val="0"/>
            <c:showSerName val="0"/>
            <c:showPercent val="0"/>
            <c:showBubbleSize val="0"/>
            <c:showLeaderLines val="0"/>
          </c:dLbls>
          <c:cat>
            <c:strRef>
              <c:f>'BASIS (23)'!$I$2:$I$5</c:f>
              <c:strCache>
                <c:ptCount val="4"/>
                <c:pt idx="0">
                  <c:v>1Q</c:v>
                </c:pt>
                <c:pt idx="1">
                  <c:v>2Q</c:v>
                </c:pt>
                <c:pt idx="2">
                  <c:v>3Q</c:v>
                </c:pt>
                <c:pt idx="3">
                  <c:v>4Q</c:v>
                </c:pt>
              </c:strCache>
            </c:strRef>
          </c:cat>
          <c:val>
            <c:numRef>
              <c:f>'BASIS (23)'!$K$2:$K$5</c:f>
              <c:numCache>
                <c:formatCode>_-* #,##0_-;\-* #,##0_-;_-* "-"??_-;_-@_-</c:formatCode>
                <c:ptCount val="4"/>
                <c:pt idx="0">
                  <c:v>351559</c:v>
                </c:pt>
                <c:pt idx="1">
                  <c:v>475641</c:v>
                </c:pt>
                <c:pt idx="2">
                  <c:v>525377</c:v>
                </c:pt>
                <c:pt idx="3">
                  <c:v>541381</c:v>
                </c:pt>
              </c:numCache>
            </c:numRef>
          </c:val>
        </c:ser>
        <c:ser>
          <c:idx val="0"/>
          <c:order val="1"/>
          <c:tx>
            <c:v>2025</c:v>
          </c:tx>
          <c:spPr>
            <a:solidFill>
              <a:srgbClr val="008574"/>
            </a:solidFill>
            <a:effectLst/>
            <a:scene3d>
              <a:camera prst="orthographicFront"/>
              <a:lightRig rig="threePt" dir="t">
                <a:rot lat="0" lon="0" rev="1200000"/>
              </a:lightRig>
            </a:scene3d>
            <a:sp3d>
              <a:bevelT w="63500" h="25400" prst="angle"/>
              <a:bevelB prst="angle"/>
            </a:sp3d>
          </c:spPr>
          <c:invertIfNegative val="0"/>
          <c:dPt>
            <c:idx val="0"/>
            <c:invertIfNegative val="0"/>
            <c:bubble3D val="0"/>
            <c:spPr>
              <a:solidFill>
                <a:srgbClr val="008574"/>
              </a:solidFill>
              <a:effectLst>
                <a:outerShdw blurRad="12700" dist="50800" dir="5400000" sx="97000" sy="97000" algn="ctr" rotWithShape="0">
                  <a:srgbClr val="000000">
                    <a:alpha val="43137"/>
                  </a:srgbClr>
                </a:outerShdw>
              </a:effectLst>
              <a:scene3d>
                <a:camera prst="orthographicFront"/>
                <a:lightRig rig="threePt" dir="t">
                  <a:rot lat="0" lon="0" rev="1200000"/>
                </a:lightRig>
              </a:scene3d>
              <a:sp3d>
                <a:bevelT w="63500" h="25400" prst="angle"/>
                <a:bevelB prst="angle"/>
              </a:sp3d>
            </c:spPr>
          </c:dPt>
          <c:dPt>
            <c:idx val="1"/>
            <c:invertIfNegative val="0"/>
            <c:bubble3D val="0"/>
          </c:dPt>
          <c:dLbls>
            <c:dLbl>
              <c:idx val="0"/>
              <c:layout>
                <c:manualLayout>
                  <c:x val="3.1073593892350835E-3"/>
                  <c:y val="1.5787085666693599E-2"/>
                </c:manualLayout>
              </c:layout>
              <c:dLblPos val="outEnd"/>
              <c:showLegendKey val="0"/>
              <c:showVal val="1"/>
              <c:showCatName val="0"/>
              <c:showSerName val="0"/>
              <c:showPercent val="0"/>
              <c:showBubbleSize val="0"/>
            </c:dLbl>
            <c:spPr>
              <a:noFill/>
            </c:spPr>
            <c:txPr>
              <a:bodyPr/>
              <a:lstStyle/>
              <a:p>
                <a:pPr>
                  <a:defRPr b="1">
                    <a:solidFill>
                      <a:srgbClr val="FF0000"/>
                    </a:solidFill>
                    <a:latin typeface="微軟正黑體" panose="020B0604030504040204" pitchFamily="34" charset="-120"/>
                    <a:ea typeface="微軟正黑體" panose="020B0604030504040204" pitchFamily="34" charset="-120"/>
                  </a:defRPr>
                </a:pPr>
                <a:endParaRPr lang="zh-TW"/>
              </a:p>
            </c:txPr>
            <c:dLblPos val="outEnd"/>
            <c:showLegendKey val="0"/>
            <c:showVal val="1"/>
            <c:showCatName val="0"/>
            <c:showSerName val="0"/>
            <c:showPercent val="0"/>
            <c:showBubbleSize val="0"/>
            <c:showLeaderLines val="0"/>
          </c:dLbls>
          <c:cat>
            <c:strRef>
              <c:f>'BASIS (23)'!$I$2:$I$5</c:f>
              <c:strCache>
                <c:ptCount val="4"/>
                <c:pt idx="0">
                  <c:v>1Q</c:v>
                </c:pt>
                <c:pt idx="1">
                  <c:v>2Q</c:v>
                </c:pt>
                <c:pt idx="2">
                  <c:v>3Q</c:v>
                </c:pt>
                <c:pt idx="3">
                  <c:v>4Q</c:v>
                </c:pt>
              </c:strCache>
            </c:strRef>
          </c:cat>
          <c:val>
            <c:numRef>
              <c:f>'BASIS (23)'!$J$2:$J$5</c:f>
              <c:numCache>
                <c:formatCode>_-* #,##0_-;\-* #,##0_-;_-* "-"??_-;_-@_-</c:formatCode>
                <c:ptCount val="4"/>
                <c:pt idx="0">
                  <c:v>550802</c:v>
                </c:pt>
                <c:pt idx="1">
                  <c:v>526660</c:v>
                </c:pt>
                <c:pt idx="2">
                  <c:v>512650</c:v>
                </c:pt>
              </c:numCache>
            </c:numRef>
          </c:val>
        </c:ser>
        <c:dLbls>
          <c:showLegendKey val="0"/>
          <c:showVal val="0"/>
          <c:showCatName val="0"/>
          <c:showSerName val="0"/>
          <c:showPercent val="0"/>
          <c:showBubbleSize val="0"/>
        </c:dLbls>
        <c:gapWidth val="99"/>
        <c:axId val="229550336"/>
        <c:axId val="229564416"/>
      </c:barChart>
      <c:catAx>
        <c:axId val="229550336"/>
        <c:scaling>
          <c:orientation val="minMax"/>
        </c:scaling>
        <c:delete val="0"/>
        <c:axPos val="b"/>
        <c:majorTickMark val="none"/>
        <c:minorTickMark val="none"/>
        <c:tickLblPos val="nextTo"/>
        <c:txPr>
          <a:bodyPr/>
          <a:lstStyle/>
          <a:p>
            <a:pPr>
              <a:defRPr sz="1400"/>
            </a:pPr>
            <a:endParaRPr lang="zh-TW"/>
          </a:p>
        </c:txPr>
        <c:crossAx val="229564416"/>
        <c:crosses val="autoZero"/>
        <c:auto val="1"/>
        <c:lblAlgn val="ctr"/>
        <c:lblOffset val="100"/>
        <c:noMultiLvlLbl val="0"/>
      </c:catAx>
      <c:valAx>
        <c:axId val="229564416"/>
        <c:scaling>
          <c:orientation val="minMax"/>
          <c:max val="600000"/>
          <c:min val="0"/>
        </c:scaling>
        <c:delete val="0"/>
        <c:axPos val="l"/>
        <c:majorGridlines/>
        <c:numFmt formatCode="_-* #,##0_-;\-* #,##0_-;_-* &quot;-&quot;??_-;_-@_-" sourceLinked="1"/>
        <c:majorTickMark val="none"/>
        <c:minorTickMark val="none"/>
        <c:tickLblPos val="nextTo"/>
        <c:txPr>
          <a:bodyPr/>
          <a:lstStyle/>
          <a:p>
            <a:pPr>
              <a:defRPr sz="1100"/>
            </a:pPr>
            <a:endParaRPr lang="zh-TW"/>
          </a:p>
        </c:txPr>
        <c:crossAx val="229550336"/>
        <c:crosses val="autoZero"/>
        <c:crossBetween val="between"/>
        <c:majorUnit val="200000"/>
      </c:valAx>
    </c:plotArea>
    <c:legend>
      <c:legendPos val="b"/>
      <c:layout>
        <c:manualLayout>
          <c:xMode val="edge"/>
          <c:yMode val="edge"/>
          <c:x val="0.32895693163185424"/>
          <c:y val="0.89010895575265236"/>
          <c:w val="0.25527010590444754"/>
          <c:h val="8.3612691977859199E-2"/>
        </c:manualLayout>
      </c:layout>
      <c:overlay val="0"/>
      <c:txPr>
        <a:bodyPr/>
        <a:lstStyle/>
        <a:p>
          <a:pPr>
            <a:defRPr sz="1600"/>
          </a:pPr>
          <a:endParaRPr lang="zh-TW"/>
        </a:p>
      </c:txPr>
    </c:legend>
    <c:plotVisOnly val="1"/>
    <c:dispBlanksAs val="gap"/>
    <c:showDLblsOverMax val="0"/>
  </c:chart>
  <c:spPr>
    <a:scene3d>
      <a:camera prst="orthographicFront"/>
      <a:lightRig rig="threePt" dir="t"/>
    </a:scene3d>
    <a:sp3d>
      <a:bevelB prst="angle"/>
    </a:sp3d>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32970542955543E-2"/>
          <c:y val="4.2074587497940845E-2"/>
          <c:w val="0.98646702945704445"/>
          <c:h val="0.90966863896842998"/>
        </c:manualLayout>
      </c:layout>
      <c:doughnutChart>
        <c:varyColors val="1"/>
        <c:ser>
          <c:idx val="0"/>
          <c:order val="0"/>
          <c:tx>
            <c:strRef>
              <c:f>工作表1!$B$1</c:f>
              <c:strCache>
                <c:ptCount val="1"/>
                <c:pt idx="0">
                  <c:v>銷售</c:v>
                </c:pt>
              </c:strCache>
            </c:strRef>
          </c:tx>
          <c:dPt>
            <c:idx val="0"/>
            <c:bubble3D val="0"/>
            <c:spPr>
              <a:solidFill>
                <a:srgbClr val="007174"/>
              </a:solidFill>
            </c:spPr>
          </c:dPt>
          <c:dPt>
            <c:idx val="1"/>
            <c:bubble3D val="0"/>
            <c:spPr>
              <a:solidFill>
                <a:srgbClr val="FFC000"/>
              </a:solidFill>
            </c:spPr>
          </c:dPt>
          <c:dPt>
            <c:idx val="2"/>
            <c:bubble3D val="0"/>
            <c:spPr>
              <a:solidFill>
                <a:srgbClr val="C00000"/>
              </a:solidFill>
            </c:spPr>
          </c:dPt>
          <c:dPt>
            <c:idx val="3"/>
            <c:bubble3D val="0"/>
            <c:spPr>
              <a:solidFill>
                <a:schemeClr val="tx1">
                  <a:lumMod val="50000"/>
                  <a:lumOff val="50000"/>
                </a:schemeClr>
              </a:solidFill>
            </c:spPr>
          </c:dPt>
          <c:dLbls>
            <c:dLbl>
              <c:idx val="0"/>
              <c:layout>
                <c:manualLayout>
                  <c:x val="-0.2317515619947966"/>
                  <c:y val="0.25956345352308535"/>
                </c:manualLayout>
              </c:layout>
              <c:tx>
                <c:rich>
                  <a:bodyPr/>
                  <a:lstStyle/>
                  <a:p>
                    <a:pPr>
                      <a:defRPr sz="1100">
                        <a:solidFill>
                          <a:schemeClr val="bg1"/>
                        </a:solidFill>
                      </a:defRPr>
                    </a:pPr>
                    <a:r>
                      <a:rPr lang="en-US" altLang="en-US" sz="1050" dirty="0"/>
                      <a:t>MOSFET/IGBT
57%</a:t>
                    </a:r>
                  </a:p>
                </c:rich>
              </c:tx>
              <c:spPr/>
              <c:showLegendKey val="0"/>
              <c:showVal val="1"/>
              <c:showCatName val="1"/>
              <c:showSerName val="0"/>
              <c:showPercent val="0"/>
              <c:showBubbleSize val="0"/>
              <c:separator>
</c:separator>
            </c:dLbl>
            <c:dLbl>
              <c:idx val="1"/>
              <c:layout>
                <c:manualLayout>
                  <c:x val="1.4964415327331856E-2"/>
                  <c:y val="6.0758357520537069E-17"/>
                </c:manualLayout>
              </c:layout>
              <c:showLegendKey val="0"/>
              <c:showVal val="1"/>
              <c:showCatName val="1"/>
              <c:showSerName val="0"/>
              <c:showPercent val="0"/>
              <c:showBubbleSize val="0"/>
              <c:separator>
</c:separator>
            </c:dLbl>
            <c:dLbl>
              <c:idx val="2"/>
              <c:layout>
                <c:manualLayout>
                  <c:x val="-1.2345679012345678E-2"/>
                  <c:y val="-1.0101010101010102E-2"/>
                </c:manualLayout>
              </c:layout>
              <c:showLegendKey val="0"/>
              <c:showVal val="1"/>
              <c:showCatName val="1"/>
              <c:showSerName val="0"/>
              <c:showPercent val="0"/>
              <c:showBubbleSize val="0"/>
              <c:separator>
</c:separator>
            </c:dLbl>
            <c:dLbl>
              <c:idx val="3"/>
              <c:layout>
                <c:manualLayout>
                  <c:x val="-1.5432098765432098E-3"/>
                  <c:y val="-4.0404040404040407E-2"/>
                </c:manualLayout>
              </c:layout>
              <c:spPr/>
              <c:txPr>
                <a:bodyPr/>
                <a:lstStyle/>
                <a:p>
                  <a:pPr>
                    <a:defRPr sz="1200" b="1">
                      <a:solidFill>
                        <a:schemeClr val="bg1"/>
                      </a:solidFill>
                      <a:effectLst>
                        <a:outerShdw blurRad="38100" dist="38100" dir="2700000" algn="tl">
                          <a:srgbClr val="000000">
                            <a:alpha val="43137"/>
                          </a:srgbClr>
                        </a:outerShdw>
                      </a:effectLst>
                    </a:defRPr>
                  </a:pPr>
                  <a:endParaRPr lang="zh-TW"/>
                </a:p>
              </c:txPr>
              <c:showLegendKey val="0"/>
              <c:showVal val="1"/>
              <c:showCatName val="1"/>
              <c:showSerName val="0"/>
              <c:showPercent val="0"/>
              <c:showBubbleSize val="0"/>
              <c:separator>
</c:separator>
            </c:dLbl>
            <c:txPr>
              <a:bodyPr/>
              <a:lstStyle/>
              <a:p>
                <a:pPr>
                  <a:defRPr sz="1200">
                    <a:solidFill>
                      <a:schemeClr val="bg1"/>
                    </a:solidFill>
                  </a:defRPr>
                </a:pPr>
                <a:endParaRPr lang="zh-TW"/>
              </a:p>
            </c:txPr>
            <c:showLegendKey val="0"/>
            <c:showVal val="1"/>
            <c:showCatName val="1"/>
            <c:showSerName val="0"/>
            <c:showPercent val="0"/>
            <c:showBubbleSize val="0"/>
            <c:separator>
</c:separator>
            <c:showLeaderLines val="1"/>
          </c:dLbls>
          <c:cat>
            <c:strRef>
              <c:f>工作表1!$A$2:$A$5</c:f>
              <c:strCache>
                <c:ptCount val="4"/>
                <c:pt idx="0">
                  <c:v>MOSFET/IGBT</c:v>
                </c:pt>
                <c:pt idx="1">
                  <c:v>Diode/MCD</c:v>
                </c:pt>
                <c:pt idx="2">
                  <c:v>Analog</c:v>
                </c:pt>
                <c:pt idx="3">
                  <c:v>Others</c:v>
                </c:pt>
              </c:strCache>
            </c:strRef>
          </c:cat>
          <c:val>
            <c:numRef>
              <c:f>工作表1!$B$2:$B$5</c:f>
              <c:numCache>
                <c:formatCode>0%</c:formatCode>
                <c:ptCount val="4"/>
                <c:pt idx="0">
                  <c:v>0.56999999999999995</c:v>
                </c:pt>
                <c:pt idx="1">
                  <c:v>0.28000000000000003</c:v>
                </c:pt>
                <c:pt idx="2">
                  <c:v>0.09</c:v>
                </c:pt>
                <c:pt idx="3">
                  <c:v>0.06</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9.8957421988917233E-3"/>
          <c:y val="0.95469551154590526"/>
          <c:w val="5.337586273937979E-2"/>
          <c:h val="4.0474031655134031E-2"/>
        </c:manualLayout>
      </c:layout>
      <c:overlay val="0"/>
    </c:legend>
    <c:plotVisOnly val="1"/>
    <c:dispBlanksAs val="gap"/>
    <c:showDLblsOverMax val="0"/>
  </c:chart>
  <c:txPr>
    <a:bodyPr/>
    <a:lstStyle/>
    <a:p>
      <a:pPr>
        <a:defRPr sz="1800"/>
      </a:pPr>
      <a:endParaRPr lang="zh-TW"/>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0544253252908"/>
          <c:y val="0"/>
          <c:w val="0.80930223439225712"/>
          <c:h val="1"/>
        </c:manualLayout>
      </c:layout>
      <c:doughnutChart>
        <c:varyColors val="1"/>
        <c:ser>
          <c:idx val="0"/>
          <c:order val="0"/>
          <c:tx>
            <c:strRef>
              <c:f>工作表1!$B$1</c:f>
              <c:strCache>
                <c:ptCount val="1"/>
                <c:pt idx="0">
                  <c:v>銷售</c:v>
                </c:pt>
              </c:strCache>
            </c:strRef>
          </c:tx>
          <c:dPt>
            <c:idx val="0"/>
            <c:bubble3D val="0"/>
            <c:spPr>
              <a:solidFill>
                <a:srgbClr val="007174"/>
              </a:solidFill>
            </c:spPr>
          </c:dPt>
          <c:dPt>
            <c:idx val="1"/>
            <c:bubble3D val="0"/>
            <c:spPr>
              <a:solidFill>
                <a:srgbClr val="FFC000"/>
              </a:solidFill>
            </c:spPr>
          </c:dPt>
          <c:dPt>
            <c:idx val="2"/>
            <c:bubble3D val="0"/>
            <c:spPr>
              <a:solidFill>
                <a:srgbClr val="C00000"/>
              </a:solidFill>
            </c:spPr>
          </c:dPt>
          <c:dPt>
            <c:idx val="3"/>
            <c:bubble3D val="0"/>
            <c:spPr>
              <a:solidFill>
                <a:schemeClr val="tx1">
                  <a:lumMod val="50000"/>
                  <a:lumOff val="50000"/>
                </a:schemeClr>
              </a:solidFill>
            </c:spPr>
          </c:dPt>
          <c:dLbls>
            <c:txPr>
              <a:bodyPr/>
              <a:lstStyle/>
              <a:p>
                <a:pPr>
                  <a:defRPr sz="1200" b="1">
                    <a:solidFill>
                      <a:schemeClr val="bg1"/>
                    </a:solidFill>
                    <a:effectLst>
                      <a:outerShdw blurRad="38100" dist="38100" dir="2700000" algn="tl">
                        <a:srgbClr val="000000">
                          <a:alpha val="43137"/>
                        </a:srgbClr>
                      </a:outerShdw>
                    </a:effectLst>
                  </a:defRPr>
                </a:pPr>
                <a:endParaRPr lang="zh-TW"/>
              </a:p>
            </c:txPr>
            <c:showLegendKey val="0"/>
            <c:showVal val="1"/>
            <c:showCatName val="1"/>
            <c:showSerName val="0"/>
            <c:showPercent val="0"/>
            <c:showBubbleSize val="0"/>
            <c:separator>
</c:separator>
            <c:showLeaderLines val="1"/>
          </c:dLbls>
          <c:cat>
            <c:strRef>
              <c:f>工作表1!$A$2:$A$5</c:f>
              <c:strCache>
                <c:ptCount val="4"/>
                <c:pt idx="0">
                  <c:v>MOSFET/IGBT</c:v>
                </c:pt>
                <c:pt idx="1">
                  <c:v>Diode/MCD</c:v>
                </c:pt>
                <c:pt idx="2">
                  <c:v>Analog</c:v>
                </c:pt>
                <c:pt idx="3">
                  <c:v>Others</c:v>
                </c:pt>
              </c:strCache>
            </c:strRef>
          </c:cat>
          <c:val>
            <c:numRef>
              <c:f>工作表1!$B$2:$B$5</c:f>
              <c:numCache>
                <c:formatCode>0%</c:formatCode>
                <c:ptCount val="4"/>
                <c:pt idx="0">
                  <c:v>0.55693969856979841</c:v>
                </c:pt>
                <c:pt idx="1">
                  <c:v>0.24425354032292121</c:v>
                </c:pt>
                <c:pt idx="2">
                  <c:v>0.1136245608571705</c:v>
                </c:pt>
                <c:pt idx="3">
                  <c:v>8.5182200250109946E-2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zh-TW"/>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17717825937175"/>
          <c:y val="0.19306870386721162"/>
          <c:w val="0.6305346553902984"/>
          <c:h val="0.65497892308915928"/>
        </c:manualLayout>
      </c:layout>
      <c:barChart>
        <c:barDir val="col"/>
        <c:grouping val="stacked"/>
        <c:varyColors val="0"/>
        <c:ser>
          <c:idx val="0"/>
          <c:order val="0"/>
          <c:tx>
            <c:strRef>
              <c:f>工作表1!$B$1</c:f>
              <c:strCache>
                <c:ptCount val="1"/>
                <c:pt idx="0">
                  <c:v>MOSFET/IGBT</c:v>
                </c:pt>
              </c:strCache>
            </c:strRef>
          </c:tx>
          <c:spPr>
            <a:solidFill>
              <a:srgbClr val="007174"/>
            </a:solidFill>
          </c:spPr>
          <c:invertIfNegative val="0"/>
          <c:cat>
            <c:strRef>
              <c:f>工作表1!$A$2:$A$6</c:f>
              <c:strCache>
                <c:ptCount val="5"/>
                <c:pt idx="0">
                  <c:v>2021</c:v>
                </c:pt>
                <c:pt idx="1">
                  <c:v>2022</c:v>
                </c:pt>
                <c:pt idx="2">
                  <c:v>2023</c:v>
                </c:pt>
                <c:pt idx="3">
                  <c:v>2024</c:v>
                </c:pt>
                <c:pt idx="4">
                  <c:v>2025Q1-Q3</c:v>
                </c:pt>
              </c:strCache>
            </c:strRef>
          </c:cat>
          <c:val>
            <c:numRef>
              <c:f>工作表1!$B$2:$B$6</c:f>
              <c:numCache>
                <c:formatCode>General</c:formatCode>
                <c:ptCount val="5"/>
                <c:pt idx="0">
                  <c:v>25830</c:v>
                </c:pt>
                <c:pt idx="1">
                  <c:v>30063</c:v>
                </c:pt>
                <c:pt idx="2">
                  <c:v>18582</c:v>
                </c:pt>
                <c:pt idx="3">
                  <c:v>22839</c:v>
                </c:pt>
                <c:pt idx="4">
                  <c:v>26681</c:v>
                </c:pt>
              </c:numCache>
            </c:numRef>
          </c:val>
        </c:ser>
        <c:ser>
          <c:idx val="1"/>
          <c:order val="1"/>
          <c:tx>
            <c:strRef>
              <c:f>工作表1!$C$1</c:f>
              <c:strCache>
                <c:ptCount val="1"/>
                <c:pt idx="0">
                  <c:v>Diode/MCD</c:v>
                </c:pt>
              </c:strCache>
            </c:strRef>
          </c:tx>
          <c:spPr>
            <a:solidFill>
              <a:srgbClr val="FFC000"/>
            </a:solidFill>
          </c:spPr>
          <c:invertIfNegative val="0"/>
          <c:cat>
            <c:strRef>
              <c:f>工作表1!$A$2:$A$6</c:f>
              <c:strCache>
                <c:ptCount val="5"/>
                <c:pt idx="0">
                  <c:v>2021</c:v>
                </c:pt>
                <c:pt idx="1">
                  <c:v>2022</c:v>
                </c:pt>
                <c:pt idx="2">
                  <c:v>2023</c:v>
                </c:pt>
                <c:pt idx="3">
                  <c:v>2024</c:v>
                </c:pt>
                <c:pt idx="4">
                  <c:v>2025Q1-Q3</c:v>
                </c:pt>
              </c:strCache>
            </c:strRef>
          </c:cat>
          <c:val>
            <c:numRef>
              <c:f>工作表1!$C$2:$C$6</c:f>
              <c:numCache>
                <c:formatCode>General</c:formatCode>
                <c:ptCount val="5"/>
                <c:pt idx="0">
                  <c:v>17769</c:v>
                </c:pt>
                <c:pt idx="1">
                  <c:v>13625</c:v>
                </c:pt>
                <c:pt idx="2">
                  <c:v>14281</c:v>
                </c:pt>
                <c:pt idx="3">
                  <c:v>13550</c:v>
                </c:pt>
                <c:pt idx="4">
                  <c:v>14188</c:v>
                </c:pt>
              </c:numCache>
            </c:numRef>
          </c:val>
        </c:ser>
        <c:ser>
          <c:idx val="2"/>
          <c:order val="2"/>
          <c:tx>
            <c:strRef>
              <c:f>工作表1!$D$1</c:f>
              <c:strCache>
                <c:ptCount val="1"/>
                <c:pt idx="0">
                  <c:v>Analog</c:v>
                </c:pt>
              </c:strCache>
            </c:strRef>
          </c:tx>
          <c:spPr>
            <a:solidFill>
              <a:srgbClr val="C00000"/>
            </a:solidFill>
          </c:spPr>
          <c:invertIfNegative val="0"/>
          <c:cat>
            <c:strRef>
              <c:f>工作表1!$A$2:$A$6</c:f>
              <c:strCache>
                <c:ptCount val="5"/>
                <c:pt idx="0">
                  <c:v>2021</c:v>
                </c:pt>
                <c:pt idx="1">
                  <c:v>2022</c:v>
                </c:pt>
                <c:pt idx="2">
                  <c:v>2023</c:v>
                </c:pt>
                <c:pt idx="3">
                  <c:v>2024</c:v>
                </c:pt>
                <c:pt idx="4">
                  <c:v>2025Q1-Q3</c:v>
                </c:pt>
              </c:strCache>
            </c:strRef>
          </c:cat>
          <c:val>
            <c:numRef>
              <c:f>工作表1!$D$2:$D$6</c:f>
              <c:numCache>
                <c:formatCode>General</c:formatCode>
                <c:ptCount val="5"/>
                <c:pt idx="0">
                  <c:v>4381</c:v>
                </c:pt>
                <c:pt idx="1">
                  <c:v>3032</c:v>
                </c:pt>
                <c:pt idx="2">
                  <c:v>1686</c:v>
                </c:pt>
                <c:pt idx="3">
                  <c:v>1972</c:v>
                </c:pt>
                <c:pt idx="4">
                  <c:v>2585</c:v>
                </c:pt>
              </c:numCache>
            </c:numRef>
          </c:val>
        </c:ser>
        <c:ser>
          <c:idx val="3"/>
          <c:order val="3"/>
          <c:tx>
            <c:strRef>
              <c:f>工作表1!$E$1</c:f>
              <c:strCache>
                <c:ptCount val="1"/>
                <c:pt idx="0">
                  <c:v>Others</c:v>
                </c:pt>
              </c:strCache>
            </c:strRef>
          </c:tx>
          <c:spPr>
            <a:solidFill>
              <a:schemeClr val="tx1">
                <a:lumMod val="50000"/>
                <a:lumOff val="50000"/>
              </a:schemeClr>
            </a:solidFill>
            <a:ln>
              <a:solidFill>
                <a:schemeClr val="bg1">
                  <a:lumMod val="50000"/>
                </a:schemeClr>
              </a:solidFill>
            </a:ln>
          </c:spPr>
          <c:invertIfNegative val="0"/>
          <c:cat>
            <c:strRef>
              <c:f>工作表1!$A$2:$A$6</c:f>
              <c:strCache>
                <c:ptCount val="5"/>
                <c:pt idx="0">
                  <c:v>2021</c:v>
                </c:pt>
                <c:pt idx="1">
                  <c:v>2022</c:v>
                </c:pt>
                <c:pt idx="2">
                  <c:v>2023</c:v>
                </c:pt>
                <c:pt idx="3">
                  <c:v>2024</c:v>
                </c:pt>
                <c:pt idx="4">
                  <c:v>2025Q1-Q3</c:v>
                </c:pt>
              </c:strCache>
            </c:strRef>
          </c:cat>
          <c:val>
            <c:numRef>
              <c:f>工作表1!$E$2:$E$6</c:f>
              <c:numCache>
                <c:formatCode>General</c:formatCode>
                <c:ptCount val="5"/>
                <c:pt idx="0">
                  <c:v>2717</c:v>
                </c:pt>
                <c:pt idx="1">
                  <c:v>2490</c:v>
                </c:pt>
                <c:pt idx="2">
                  <c:v>1896</c:v>
                </c:pt>
                <c:pt idx="3">
                  <c:v>2314</c:v>
                </c:pt>
                <c:pt idx="4">
                  <c:v>2404</c:v>
                </c:pt>
              </c:numCache>
            </c:numRef>
          </c:val>
        </c:ser>
        <c:dLbls>
          <c:showLegendKey val="0"/>
          <c:showVal val="0"/>
          <c:showCatName val="0"/>
          <c:showSerName val="0"/>
          <c:showPercent val="0"/>
          <c:showBubbleSize val="0"/>
        </c:dLbls>
        <c:gapWidth val="64"/>
        <c:overlap val="100"/>
        <c:axId val="229883264"/>
        <c:axId val="229893248"/>
      </c:barChart>
      <c:catAx>
        <c:axId val="229883264"/>
        <c:scaling>
          <c:orientation val="minMax"/>
        </c:scaling>
        <c:delete val="0"/>
        <c:axPos val="b"/>
        <c:numFmt formatCode="General" sourceLinked="1"/>
        <c:majorTickMark val="out"/>
        <c:minorTickMark val="none"/>
        <c:tickLblPos val="nextTo"/>
        <c:txPr>
          <a:bodyPr/>
          <a:lstStyle/>
          <a:p>
            <a:pPr>
              <a:defRPr sz="1400"/>
            </a:pPr>
            <a:endParaRPr lang="zh-TW"/>
          </a:p>
        </c:txPr>
        <c:crossAx val="229893248"/>
        <c:crosses val="autoZero"/>
        <c:auto val="1"/>
        <c:lblAlgn val="ctr"/>
        <c:lblOffset val="100"/>
        <c:noMultiLvlLbl val="0"/>
      </c:catAx>
      <c:valAx>
        <c:axId val="229893248"/>
        <c:scaling>
          <c:orientation val="minMax"/>
          <c:max val="50000"/>
        </c:scaling>
        <c:delete val="0"/>
        <c:axPos val="l"/>
        <c:majorGridlines/>
        <c:numFmt formatCode="General" sourceLinked="1"/>
        <c:majorTickMark val="out"/>
        <c:minorTickMark val="none"/>
        <c:tickLblPos val="nextTo"/>
        <c:crossAx val="229883264"/>
        <c:crosses val="autoZero"/>
        <c:crossBetween val="between"/>
        <c:majorUnit val="10000"/>
      </c:valAx>
      <c:spPr>
        <a:noFill/>
      </c:spPr>
    </c:plotArea>
    <c:legend>
      <c:legendPos val="r"/>
      <c:layout>
        <c:manualLayout>
          <c:xMode val="edge"/>
          <c:yMode val="edge"/>
          <c:x val="0.78773460278456453"/>
          <c:y val="0.4552427897874895"/>
          <c:w val="0.19057896461550958"/>
          <c:h val="0.34352031060876276"/>
        </c:manualLayout>
      </c:layout>
      <c:overlay val="0"/>
    </c:legend>
    <c:plotVisOnly val="1"/>
    <c:dispBlanksAs val="gap"/>
    <c:showDLblsOverMax val="0"/>
  </c:chart>
  <c:spPr>
    <a:solidFill>
      <a:schemeClr val="bg1">
        <a:lumMod val="95000"/>
      </a:schemeClr>
    </a:solidFill>
    <a:ln>
      <a:solidFill>
        <a:schemeClr val="tx1"/>
      </a:solidFill>
    </a:ln>
  </c:spPr>
  <c:txPr>
    <a:bodyPr/>
    <a:lstStyle/>
    <a:p>
      <a:pPr>
        <a:defRPr sz="1800"/>
      </a:pPr>
      <a:endParaRPr lang="zh-TW"/>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工作表1!$B$1</c:f>
              <c:strCache>
                <c:ptCount val="1"/>
                <c:pt idx="0">
                  <c:v>數列 1</c:v>
                </c:pt>
              </c:strCache>
            </c:strRef>
          </c:tx>
          <c:spPr>
            <a:solidFill>
              <a:srgbClr val="007174"/>
            </a:solidFill>
          </c:spPr>
          <c:invertIfNegative val="0"/>
          <c:cat>
            <c:strRef>
              <c:f>工作表1!$A$2:$A$6</c:f>
              <c:strCache>
                <c:ptCount val="5"/>
                <c:pt idx="0">
                  <c:v>2021</c:v>
                </c:pt>
                <c:pt idx="1">
                  <c:v>2022</c:v>
                </c:pt>
                <c:pt idx="2">
                  <c:v>2023</c:v>
                </c:pt>
                <c:pt idx="3">
                  <c:v>2024</c:v>
                </c:pt>
                <c:pt idx="4">
                  <c:v>2025Q1-Q3</c:v>
                </c:pt>
              </c:strCache>
            </c:strRef>
          </c:cat>
          <c:val>
            <c:numRef>
              <c:f>工作表1!$B$2:$B$6</c:f>
              <c:numCache>
                <c:formatCode>General</c:formatCode>
                <c:ptCount val="5"/>
                <c:pt idx="0">
                  <c:v>127</c:v>
                </c:pt>
                <c:pt idx="1">
                  <c:v>157</c:v>
                </c:pt>
                <c:pt idx="2">
                  <c:v>200</c:v>
                </c:pt>
                <c:pt idx="3">
                  <c:v>225</c:v>
                </c:pt>
                <c:pt idx="4">
                  <c:v>182</c:v>
                </c:pt>
              </c:numCache>
            </c:numRef>
          </c:val>
        </c:ser>
        <c:dLbls>
          <c:showLegendKey val="0"/>
          <c:showVal val="0"/>
          <c:showCatName val="0"/>
          <c:showSerName val="0"/>
          <c:showPercent val="0"/>
          <c:showBubbleSize val="0"/>
        </c:dLbls>
        <c:gapWidth val="150"/>
        <c:shape val="box"/>
        <c:axId val="229956992"/>
        <c:axId val="229446784"/>
        <c:axId val="0"/>
      </c:bar3DChart>
      <c:catAx>
        <c:axId val="229956992"/>
        <c:scaling>
          <c:orientation val="minMax"/>
        </c:scaling>
        <c:delete val="0"/>
        <c:axPos val="b"/>
        <c:numFmt formatCode="General" sourceLinked="1"/>
        <c:majorTickMark val="out"/>
        <c:minorTickMark val="none"/>
        <c:tickLblPos val="nextTo"/>
        <c:crossAx val="229446784"/>
        <c:crosses val="autoZero"/>
        <c:auto val="1"/>
        <c:lblAlgn val="ctr"/>
        <c:lblOffset val="100"/>
        <c:noMultiLvlLbl val="0"/>
      </c:catAx>
      <c:valAx>
        <c:axId val="229446784"/>
        <c:scaling>
          <c:orientation val="minMax"/>
        </c:scaling>
        <c:delete val="0"/>
        <c:axPos val="l"/>
        <c:majorGridlines/>
        <c:numFmt formatCode="General" sourceLinked="1"/>
        <c:majorTickMark val="out"/>
        <c:minorTickMark val="none"/>
        <c:tickLblPos val="nextTo"/>
        <c:crossAx val="229956992"/>
        <c:crosses val="autoZero"/>
        <c:crossBetween val="between"/>
      </c:valAx>
    </c:plotArea>
    <c:plotVisOnly val="1"/>
    <c:dispBlanksAs val="gap"/>
    <c:showDLblsOverMax val="0"/>
  </c:chart>
  <c:txPr>
    <a:bodyPr/>
    <a:lstStyle/>
    <a:p>
      <a:pPr>
        <a:defRPr sz="1800"/>
      </a:pPr>
      <a:endParaRPr lang="zh-TW"/>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0.34967</cdr:x>
      <cdr:y>0.89259</cdr:y>
    </cdr:from>
    <cdr:to>
      <cdr:x>0.58752</cdr:x>
      <cdr:y>0.9821</cdr:y>
    </cdr:to>
    <cdr:sp macro="" textlink="">
      <cdr:nvSpPr>
        <cdr:cNvPr id="2" name="矩形 1"/>
        <cdr:cNvSpPr/>
      </cdr:nvSpPr>
      <cdr:spPr>
        <a:xfrm xmlns:a="http://schemas.openxmlformats.org/drawingml/2006/main">
          <a:off x="2858240" y="3590227"/>
          <a:ext cx="1944216" cy="360040"/>
        </a:xfrm>
        <a:prstGeom xmlns:a="http://schemas.openxmlformats.org/drawingml/2006/main" prst="rect">
          <a:avLst/>
        </a:prstGeom>
        <a:noFill xmlns:a="http://schemas.openxmlformats.org/drawingml/2006/main"/>
        <a:ln xmlns:a="http://schemas.openxmlformats.org/drawingml/2006/main" w="50800">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TW"/>
        </a:p>
      </cdr:txBody>
    </cdr:sp>
  </cdr:relSizeAnchor>
</c:userShapes>
</file>

<file path=ppt/drawings/drawing2.xml><?xml version="1.0" encoding="utf-8"?>
<c:userShapes xmlns:c="http://schemas.openxmlformats.org/drawingml/2006/chart">
  <cdr:relSizeAnchor xmlns:cdr="http://schemas.openxmlformats.org/drawingml/2006/chartDrawing">
    <cdr:from>
      <cdr:x>0.27292</cdr:x>
      <cdr:y>0.27869</cdr:y>
    </cdr:from>
    <cdr:to>
      <cdr:x>0.71737</cdr:x>
      <cdr:y>0.70487</cdr:y>
    </cdr:to>
    <cdr:sp macro="" textlink="">
      <cdr:nvSpPr>
        <cdr:cNvPr id="2" name="橢圓 1">
          <a:extLst xmlns:a="http://schemas.openxmlformats.org/drawingml/2006/main">
            <a:ext uri="{FF2B5EF4-FFF2-40B4-BE49-F238E27FC236}">
              <a16:creationId xmlns:r="http://schemas.openxmlformats.org/officeDocument/2006/relationships" xmlns:p="http://schemas.openxmlformats.org/presentationml/2006/main" xmlns="" xmlns:a16="http://schemas.microsoft.com/office/drawing/2014/main" xmlns:lc="http://schemas.openxmlformats.org/drawingml/2006/lockedCanvas" id="{B59FA864-E4F7-A74F-8AFB-A4DFCAC76ADC}"/>
            </a:ext>
          </a:extLst>
        </cdr:cNvPr>
        <cdr:cNvSpPr>
          <a:spLocks xmlns:a="http://schemas.openxmlformats.org/drawingml/2006/main" noChangeAspect="1"/>
        </cdr:cNvSpPr>
      </cdr:nvSpPr>
      <cdr:spPr>
        <a:xfrm xmlns:a="http://schemas.openxmlformats.org/drawingml/2006/main">
          <a:off x="1149542" y="1224136"/>
          <a:ext cx="1872000" cy="1872000"/>
        </a:xfrm>
        <a:prstGeom xmlns:a="http://schemas.openxmlformats.org/drawingml/2006/main" prst="ellipse">
          <a:avLst/>
        </a:prstGeom>
        <a:solidFill xmlns:a="http://schemas.openxmlformats.org/drawingml/2006/main">
          <a:schemeClr val="bg1">
            <a:alpha val="54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kumimoji="1" lang="en-US" altLang="zh-TW" b="1" u="sng" dirty="0" smtClean="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NTD1.89B</a:t>
          </a:r>
          <a:endParaRPr kumimoji="1" lang="en-US" altLang="zh-TW" b="1" u="sng" dirty="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xmlns:a="http://schemas.openxmlformats.org/drawingml/2006/main">
          <a:pPr algn="ctr"/>
          <a:r>
            <a:rPr kumimoji="1" lang="en-US" altLang="zh-TW" b="1" u="sng" dirty="0" smtClean="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2024</a:t>
          </a:r>
          <a:endParaRPr kumimoji="1" lang="zh-TW" altLang="en-US" b="1" u="sng" dirty="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0.35294</cdr:x>
      <cdr:y>0.26786</cdr:y>
    </cdr:from>
    <cdr:to>
      <cdr:x>0.76082</cdr:x>
      <cdr:y>0.73209</cdr:y>
    </cdr:to>
    <cdr:sp macro="" textlink="">
      <cdr:nvSpPr>
        <cdr:cNvPr id="3" name="橢圓 2">
          <a:extLst xmlns:a="http://schemas.openxmlformats.org/drawingml/2006/main">
            <a:ext uri="{FF2B5EF4-FFF2-40B4-BE49-F238E27FC236}">
              <a16:creationId xmlns:a16="http://schemas.microsoft.com/office/drawing/2014/main" xmlns="" xmlns:p="http://schemas.openxmlformats.org/presentationml/2006/main" xmlns:r="http://schemas.openxmlformats.org/officeDocument/2006/relationships" xmlns:lc="http://schemas.openxmlformats.org/drawingml/2006/lockedCanvas" id="{B59FA864-E4F7-A74F-8AFB-A4DFCAC76ADC}"/>
            </a:ext>
          </a:extLst>
        </cdr:cNvPr>
        <cdr:cNvSpPr>
          <a:spLocks xmlns:a="http://schemas.openxmlformats.org/drawingml/2006/main" noChangeAspect="1"/>
        </cdr:cNvSpPr>
      </cdr:nvSpPr>
      <cdr:spPr>
        <a:xfrm xmlns:a="http://schemas.openxmlformats.org/drawingml/2006/main">
          <a:off x="1728192" y="1080120"/>
          <a:ext cx="1997182" cy="1871983"/>
        </a:xfrm>
        <a:prstGeom xmlns:a="http://schemas.openxmlformats.org/drawingml/2006/main" prst="ellipse">
          <a:avLst/>
        </a:prstGeom>
        <a:solidFill xmlns:a="http://schemas.openxmlformats.org/drawingml/2006/main">
          <a:schemeClr val="bg1">
            <a:alpha val="54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zh-TW" sz="1800" b="1" u="sng" dirty="0" smtClean="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NTD1.59B</a:t>
          </a:r>
          <a:endParaRPr kumimoji="1" lang="en-US" altLang="zh-TW" sz="1800" b="1" u="sng" dirty="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xmlns:a="http://schemas.openxmlformats.org/drawingml/2006/main">
          <a:pPr algn="ctr"/>
          <a:r>
            <a:rPr kumimoji="1" lang="en-US" altLang="zh-TW" sz="1800" b="1" u="sng" dirty="0" smtClean="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2025Q1-Q3</a:t>
          </a:r>
          <a:endParaRPr kumimoji="1" lang="zh-TW" altLang="en-US" sz="1800" b="1" u="sng" dirty="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0.07018</cdr:y>
    </cdr:from>
    <cdr:to>
      <cdr:x>0.11765</cdr:x>
      <cdr:y>0.14035</cdr:y>
    </cdr:to>
    <cdr:sp macro="" textlink="">
      <cdr:nvSpPr>
        <cdr:cNvPr id="2" name="文字方塊 1"/>
        <cdr:cNvSpPr txBox="1"/>
      </cdr:nvSpPr>
      <cdr:spPr>
        <a:xfrm xmlns:a="http://schemas.openxmlformats.org/drawingml/2006/main">
          <a:off x="0" y="288032"/>
          <a:ext cx="100811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330" b="0" i="0" u="none" strike="noStrike" kern="1200" baseline="0">
              <a:solidFill>
                <a:prstClr val="black">
                  <a:lumMod val="65000"/>
                  <a:lumOff val="35000"/>
                </a:prstClr>
              </a:solidFill>
              <a:latin typeface="+mn-lt"/>
              <a:ea typeface="+mn-ea"/>
              <a:cs typeface="+mn-cs"/>
            </a:defRPr>
          </a:pPr>
          <a:r>
            <a:rPr lang="en-US" altLang="zh-TW" sz="1200" b="1" dirty="0">
              <a:latin typeface="Arial" panose="020B0604020202020204" pitchFamily="34" charset="0"/>
              <a:ea typeface="Microsoft JhengHei" panose="020B0604030504040204" pitchFamily="34" charset="-120"/>
              <a:cs typeface="Arial" panose="020B0604020202020204" pitchFamily="34" charset="0"/>
            </a:rPr>
            <a:t>Unit: pcs</a:t>
          </a:r>
          <a:endParaRPr lang="zh-TW" altLang="zh-TW" sz="1200" b="1" dirty="0">
            <a:latin typeface="Arial" panose="020B0604020202020204" pitchFamily="34" charset="0"/>
            <a:ea typeface="Microsoft JhengHei" panose="020B0604030504040204" pitchFamily="34" charset="-12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0.0071</cdr:x>
      <cdr:y>0.02223</cdr:y>
    </cdr:from>
    <cdr:to>
      <cdr:x>0.14125</cdr:x>
      <cdr:y>0.11566</cdr:y>
    </cdr:to>
    <cdr:sp macro="" textlink="">
      <cdr:nvSpPr>
        <cdr:cNvPr id="2" name="文字方塊 1"/>
        <cdr:cNvSpPr txBox="1"/>
      </cdr:nvSpPr>
      <cdr:spPr>
        <a:xfrm xmlns:a="http://schemas.openxmlformats.org/drawingml/2006/main">
          <a:off x="58430" y="83849"/>
          <a:ext cx="1104042"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330" b="0" i="0" u="none" strike="noStrike" kern="1200" baseline="0">
              <a:solidFill>
                <a:prstClr val="black">
                  <a:lumMod val="65000"/>
                  <a:lumOff val="35000"/>
                </a:prstClr>
              </a:solidFill>
              <a:latin typeface="+mn-lt"/>
              <a:ea typeface="+mn-ea"/>
              <a:cs typeface="+mn-cs"/>
            </a:defRPr>
          </a:pPr>
          <a:r>
            <a:rPr lang="en-US" altLang="zh-TW" b="1" dirty="0">
              <a:latin typeface="Arial" panose="020B0604020202020204" pitchFamily="34" charset="0"/>
              <a:ea typeface="Microsoft JhengHei" panose="020B0604030504040204" pitchFamily="34" charset="-120"/>
              <a:cs typeface="Arial" panose="020B0604020202020204" pitchFamily="34" charset="0"/>
            </a:rPr>
            <a:t>Unit: </a:t>
          </a:r>
          <a:r>
            <a:rPr lang="en-US" altLang="zh-TW" b="1" dirty="0" err="1">
              <a:latin typeface="Arial" panose="020B0604020202020204" pitchFamily="34" charset="0"/>
              <a:ea typeface="Microsoft JhengHei" panose="020B0604030504040204" pitchFamily="34" charset="-120"/>
              <a:cs typeface="Arial" panose="020B0604020202020204" pitchFamily="34" charset="0"/>
            </a:rPr>
            <a:t>Kpcs</a:t>
          </a:r>
          <a:endParaRPr lang="zh-TW" altLang="zh-TW" sz="1000" dirty="0">
            <a:latin typeface="Arial" panose="020B0604020202020204" pitchFamily="34" charset="0"/>
            <a:ea typeface="Microsoft JhengHei" panose="020B0604030504040204" pitchFamily="34" charset="-120"/>
            <a:cs typeface="Arial" panose="020B0604020202020204" pitchFamily="34" charset="0"/>
          </a:endParaRPr>
        </a:p>
      </cdr:txBody>
    </cdr:sp>
  </cdr:relSizeAnchor>
  <cdr:relSizeAnchor xmlns:cdr="http://schemas.openxmlformats.org/drawingml/2006/chartDrawing">
    <cdr:from>
      <cdr:x>0.325</cdr:x>
      <cdr:y>0.62181</cdr:y>
    </cdr:from>
    <cdr:to>
      <cdr:x>0.42896</cdr:x>
      <cdr:y>0.71272</cdr:y>
    </cdr:to>
    <cdr:sp macro="" textlink="">
      <cdr:nvSpPr>
        <cdr:cNvPr id="3" name="文字方塊 1">
          <a:extLst xmlns:a="http://schemas.openxmlformats.org/drawingml/2006/main">
            <a:ext uri="{FF2B5EF4-FFF2-40B4-BE49-F238E27FC236}">
              <a16:creationId xmlns:lc="http://schemas.openxmlformats.org/drawingml/2006/lockedCanvas" xmlns:a16="http://schemas.microsoft.com/office/drawing/2014/main" xmlns="" xmlns:p="http://schemas.openxmlformats.org/presentationml/2006/main" xmlns:r="http://schemas.openxmlformats.org/officeDocument/2006/relationships" id="{738F9316-4C8E-5349-80AF-D66E706A6F8A}"/>
            </a:ext>
          </a:extLst>
        </cdr:cNvPr>
        <cdr:cNvSpPr txBox="1"/>
      </cdr:nvSpPr>
      <cdr:spPr>
        <a:xfrm xmlns:a="http://schemas.openxmlformats.org/drawingml/2006/main">
          <a:off x="2674640" y="2345416"/>
          <a:ext cx="855508" cy="34290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TW"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24.1%</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0.4825</cdr:x>
      <cdr:y>0.57636</cdr:y>
    </cdr:from>
    <cdr:to>
      <cdr:x>0.58646</cdr:x>
      <cdr:y>0.66727</cdr:y>
    </cdr:to>
    <cdr:sp macro="" textlink="">
      <cdr:nvSpPr>
        <cdr:cNvPr id="4" name="文字方塊 1">
          <a:extLst xmlns:a="http://schemas.openxmlformats.org/drawingml/2006/main">
            <a:ext uri="{FF2B5EF4-FFF2-40B4-BE49-F238E27FC236}">
              <a16:creationId xmlns:lc="http://schemas.openxmlformats.org/drawingml/2006/lockedCanvas" xmlns:r="http://schemas.openxmlformats.org/officeDocument/2006/relationships" xmlns:p="http://schemas.openxmlformats.org/presentationml/2006/main" xmlns="" xmlns:a16="http://schemas.microsoft.com/office/drawing/2014/main" id="{738F9316-4C8E-5349-80AF-D66E706A6F8A}"/>
            </a:ext>
          </a:extLst>
        </cdr:cNvPr>
        <cdr:cNvSpPr txBox="1"/>
      </cdr:nvSpPr>
      <cdr:spPr>
        <a:xfrm xmlns:a="http://schemas.openxmlformats.org/drawingml/2006/main">
          <a:off x="3970784" y="2173966"/>
          <a:ext cx="855508" cy="34290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27.4%</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66D7E-E91C-4F48-9790-024AB175DFA9}" type="datetimeFigureOut">
              <a:rPr lang="zh-TW" altLang="en-US" smtClean="0"/>
              <a:t>2025/12/2</a:t>
            </a:fld>
            <a:endParaRPr lang="zh-TW" altLang="en-US"/>
          </a:p>
        </p:txBody>
      </p:sp>
      <p:sp>
        <p:nvSpPr>
          <p:cNvPr id="4" name="投影片圖像版面配置區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EAE68-3030-4AE9-8441-3AD2406B30EF}" type="slidenum">
              <a:rPr lang="zh-TW" altLang="en-US" smtClean="0"/>
              <a:t>‹#›</a:t>
            </a:fld>
            <a:endParaRPr lang="zh-TW" altLang="en-US"/>
          </a:p>
        </p:txBody>
      </p:sp>
    </p:spTree>
    <p:extLst>
      <p:ext uri="{BB962C8B-B14F-4D97-AF65-F5344CB8AC3E}">
        <p14:creationId xmlns:p14="http://schemas.microsoft.com/office/powerpoint/2010/main" val="251139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94EAE68-3030-4AE9-8441-3AD2406B30EF}" type="slidenum">
              <a:rPr lang="zh-TW" altLang="en-US" smtClean="0"/>
              <a:t>4</a:t>
            </a:fld>
            <a:endParaRPr lang="zh-TW" altLang="en-US"/>
          </a:p>
        </p:txBody>
      </p:sp>
    </p:spTree>
    <p:extLst>
      <p:ext uri="{BB962C8B-B14F-4D97-AF65-F5344CB8AC3E}">
        <p14:creationId xmlns:p14="http://schemas.microsoft.com/office/powerpoint/2010/main" val="309082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5355"/>
            <a:ext cx="7772400" cy="1225021"/>
          </a:xfrm>
        </p:spPr>
        <p:txBody>
          <a:bodyPr/>
          <a:lstStyle/>
          <a:p>
            <a:r>
              <a:rPr lang="zh-TW" altLang="en-US"/>
              <a:t>按一下以編輯母片標題樣式</a:t>
            </a:r>
          </a:p>
        </p:txBody>
      </p:sp>
      <p:sp>
        <p:nvSpPr>
          <p:cNvPr id="3" name="副標題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5169AC7B-6CB4-4415-88E5-C1E95F72B775}" type="datetime1">
              <a:rPr lang="zh-TW" altLang="en-US" smtClean="0"/>
              <a:t>2025/12/2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sz="1200" b="1">
                <a:solidFill>
                  <a:schemeClr val="bg1"/>
                </a:solidFill>
                <a:latin typeface="Arial" panose="020B0604020202020204" pitchFamily="34" charset="0"/>
                <a:cs typeface="Arial" panose="020B0604020202020204" pitchFamily="34" charset="0"/>
              </a:defRPr>
            </a:lvl1pPr>
          </a:lstStyle>
          <a:p>
            <a:fld id="{C72F78BB-B0F7-4B9C-BCB4-A977CC3D54B7}" type="slidenum">
              <a:rPr lang="zh-TW" altLang="en-US" smtClean="0"/>
              <a:pPr/>
              <a:t>‹#›</a:t>
            </a:fld>
            <a:endParaRPr lang="zh-TW" altLang="en-US" dirty="0"/>
          </a:p>
        </p:txBody>
      </p:sp>
    </p:spTree>
    <p:extLst>
      <p:ext uri="{BB962C8B-B14F-4D97-AF65-F5344CB8AC3E}">
        <p14:creationId xmlns:p14="http://schemas.microsoft.com/office/powerpoint/2010/main" val="223914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0E90FF7-FEDF-4BEE-A0E0-188DBAC38FD2}" type="datetime1">
              <a:rPr lang="zh-TW" altLang="en-US" smtClean="0"/>
              <a:t>2025/12/2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202866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0500"/>
            <a:ext cx="2057400" cy="4064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90500"/>
            <a:ext cx="6019800" cy="4064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85DEFC-A5FC-408C-BDFA-CC538EC831EF}" type="datetime1">
              <a:rPr lang="zh-TW" altLang="en-US" smtClean="0"/>
              <a:t>2025/12/2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2839256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62570" y="4685436"/>
            <a:ext cx="7819097" cy="326776"/>
          </a:xfrm>
          <a:custGeom>
            <a:avLst/>
            <a:gdLst/>
            <a:ahLst/>
            <a:cxnLst/>
            <a:rect l="l" t="t" r="r" b="b"/>
            <a:pathLst>
              <a:path w="9144000" h="432434">
                <a:moveTo>
                  <a:pt x="0" y="0"/>
                </a:moveTo>
                <a:lnTo>
                  <a:pt x="0" y="432054"/>
                </a:lnTo>
                <a:lnTo>
                  <a:pt x="9143999" y="432054"/>
                </a:lnTo>
                <a:lnTo>
                  <a:pt x="9143999" y="0"/>
                </a:lnTo>
                <a:lnTo>
                  <a:pt x="0" y="0"/>
                </a:lnTo>
                <a:close/>
              </a:path>
            </a:pathLst>
          </a:custGeom>
          <a:solidFill>
            <a:srgbClr val="009156"/>
          </a:solidFill>
        </p:spPr>
        <p:txBody>
          <a:bodyPr wrap="square" lIns="0" tIns="0" rIns="0" bIns="0" rtlCol="0"/>
          <a:lstStyle/>
          <a:p>
            <a:endParaRPr/>
          </a:p>
        </p:txBody>
      </p:sp>
      <p:sp>
        <p:nvSpPr>
          <p:cNvPr id="17" name="bk object 17"/>
          <p:cNvSpPr/>
          <p:nvPr/>
        </p:nvSpPr>
        <p:spPr>
          <a:xfrm>
            <a:off x="662570" y="4676224"/>
            <a:ext cx="7819097" cy="338293"/>
          </a:xfrm>
          <a:custGeom>
            <a:avLst/>
            <a:gdLst/>
            <a:ahLst/>
            <a:cxnLst/>
            <a:rect l="l" t="t" r="r" b="b"/>
            <a:pathLst>
              <a:path w="9144000" h="447675">
                <a:moveTo>
                  <a:pt x="9144000" y="447293"/>
                </a:moveTo>
                <a:lnTo>
                  <a:pt x="9144000" y="0"/>
                </a:lnTo>
                <a:lnTo>
                  <a:pt x="0" y="0"/>
                </a:lnTo>
                <a:lnTo>
                  <a:pt x="0" y="25146"/>
                </a:lnTo>
                <a:lnTo>
                  <a:pt x="12953" y="12192"/>
                </a:lnTo>
                <a:lnTo>
                  <a:pt x="12953" y="25146"/>
                </a:lnTo>
                <a:lnTo>
                  <a:pt x="9131807" y="25145"/>
                </a:lnTo>
                <a:lnTo>
                  <a:pt x="9131807" y="12191"/>
                </a:lnTo>
                <a:lnTo>
                  <a:pt x="9143999" y="25145"/>
                </a:lnTo>
                <a:lnTo>
                  <a:pt x="9143999" y="447293"/>
                </a:lnTo>
                <a:close/>
              </a:path>
              <a:path w="9144000" h="447675">
                <a:moveTo>
                  <a:pt x="12953" y="25146"/>
                </a:moveTo>
                <a:lnTo>
                  <a:pt x="12953" y="12192"/>
                </a:lnTo>
                <a:lnTo>
                  <a:pt x="0" y="25146"/>
                </a:lnTo>
                <a:lnTo>
                  <a:pt x="12953" y="25146"/>
                </a:lnTo>
                <a:close/>
              </a:path>
              <a:path w="9144000" h="447675">
                <a:moveTo>
                  <a:pt x="12953" y="432054"/>
                </a:moveTo>
                <a:lnTo>
                  <a:pt x="12953" y="25146"/>
                </a:lnTo>
                <a:lnTo>
                  <a:pt x="0" y="25146"/>
                </a:lnTo>
                <a:lnTo>
                  <a:pt x="0" y="432054"/>
                </a:lnTo>
                <a:lnTo>
                  <a:pt x="12953" y="432054"/>
                </a:lnTo>
                <a:close/>
              </a:path>
              <a:path w="9144000" h="447675">
                <a:moveTo>
                  <a:pt x="9143999" y="432053"/>
                </a:moveTo>
                <a:lnTo>
                  <a:pt x="0" y="432054"/>
                </a:lnTo>
                <a:lnTo>
                  <a:pt x="12953" y="444246"/>
                </a:lnTo>
                <a:lnTo>
                  <a:pt x="12953" y="447293"/>
                </a:lnTo>
                <a:lnTo>
                  <a:pt x="9131807" y="447293"/>
                </a:lnTo>
                <a:lnTo>
                  <a:pt x="9131807" y="444245"/>
                </a:lnTo>
                <a:lnTo>
                  <a:pt x="9143999" y="432053"/>
                </a:lnTo>
                <a:close/>
              </a:path>
              <a:path w="9144000" h="447675">
                <a:moveTo>
                  <a:pt x="12953" y="447293"/>
                </a:moveTo>
                <a:lnTo>
                  <a:pt x="12953" y="444246"/>
                </a:lnTo>
                <a:lnTo>
                  <a:pt x="0" y="432054"/>
                </a:lnTo>
                <a:lnTo>
                  <a:pt x="0" y="447293"/>
                </a:lnTo>
                <a:lnTo>
                  <a:pt x="12953" y="447293"/>
                </a:lnTo>
                <a:close/>
              </a:path>
              <a:path w="9144000" h="447675">
                <a:moveTo>
                  <a:pt x="9143999" y="25145"/>
                </a:moveTo>
                <a:lnTo>
                  <a:pt x="9131807" y="12191"/>
                </a:lnTo>
                <a:lnTo>
                  <a:pt x="9131807" y="25145"/>
                </a:lnTo>
                <a:lnTo>
                  <a:pt x="9143999" y="25145"/>
                </a:lnTo>
                <a:close/>
              </a:path>
              <a:path w="9144000" h="447675">
                <a:moveTo>
                  <a:pt x="9143999" y="432053"/>
                </a:moveTo>
                <a:lnTo>
                  <a:pt x="9143999" y="25145"/>
                </a:lnTo>
                <a:lnTo>
                  <a:pt x="9131807" y="25145"/>
                </a:lnTo>
                <a:lnTo>
                  <a:pt x="9131807" y="432053"/>
                </a:lnTo>
                <a:lnTo>
                  <a:pt x="9143999" y="432053"/>
                </a:lnTo>
                <a:close/>
              </a:path>
              <a:path w="9144000" h="447675">
                <a:moveTo>
                  <a:pt x="9143999" y="447293"/>
                </a:moveTo>
                <a:lnTo>
                  <a:pt x="9143999" y="432053"/>
                </a:lnTo>
                <a:lnTo>
                  <a:pt x="9131807" y="444245"/>
                </a:lnTo>
                <a:lnTo>
                  <a:pt x="9131807" y="447293"/>
                </a:lnTo>
                <a:lnTo>
                  <a:pt x="9143999" y="447293"/>
                </a:lnTo>
                <a:close/>
              </a:path>
            </a:pathLst>
          </a:custGeom>
          <a:solidFill>
            <a:srgbClr val="009156"/>
          </a:solidFill>
        </p:spPr>
        <p:txBody>
          <a:bodyPr wrap="square" lIns="0" tIns="0" rIns="0" bIns="0" rtlCol="0"/>
          <a:lstStyle/>
          <a:p>
            <a:endParaRPr/>
          </a:p>
        </p:txBody>
      </p:sp>
      <p:sp>
        <p:nvSpPr>
          <p:cNvPr id="18" name="bk object 18"/>
          <p:cNvSpPr/>
          <p:nvPr/>
        </p:nvSpPr>
        <p:spPr>
          <a:xfrm>
            <a:off x="662570" y="4664418"/>
            <a:ext cx="7819097" cy="0"/>
          </a:xfrm>
          <a:custGeom>
            <a:avLst/>
            <a:gdLst/>
            <a:ahLst/>
            <a:cxnLst/>
            <a:rect l="l" t="t" r="r" b="b"/>
            <a:pathLst>
              <a:path w="9144000">
                <a:moveTo>
                  <a:pt x="0" y="0"/>
                </a:moveTo>
                <a:lnTo>
                  <a:pt x="9143999" y="0"/>
                </a:lnTo>
              </a:path>
            </a:pathLst>
          </a:custGeom>
          <a:ln w="35814">
            <a:solidFill>
              <a:srgbClr val="FFBF00"/>
            </a:solidFill>
          </a:ln>
        </p:spPr>
        <p:txBody>
          <a:bodyPr wrap="square" lIns="0" tIns="0" rIns="0" bIns="0" rtlCol="0"/>
          <a:lstStyle/>
          <a:p>
            <a:endParaRPr/>
          </a:p>
        </p:txBody>
      </p:sp>
      <p:sp>
        <p:nvSpPr>
          <p:cNvPr id="19" name="bk object 19"/>
          <p:cNvSpPr/>
          <p:nvPr/>
        </p:nvSpPr>
        <p:spPr>
          <a:xfrm>
            <a:off x="662570" y="4641098"/>
            <a:ext cx="7819097" cy="47025"/>
          </a:xfrm>
          <a:custGeom>
            <a:avLst/>
            <a:gdLst/>
            <a:ahLst/>
            <a:cxnLst/>
            <a:rect l="l" t="t" r="r" b="b"/>
            <a:pathLst>
              <a:path w="9144000" h="62229">
                <a:moveTo>
                  <a:pt x="9143999" y="61721"/>
                </a:moveTo>
                <a:lnTo>
                  <a:pt x="9143999" y="0"/>
                </a:lnTo>
                <a:lnTo>
                  <a:pt x="0" y="0"/>
                </a:lnTo>
                <a:lnTo>
                  <a:pt x="0" y="25908"/>
                </a:lnTo>
                <a:lnTo>
                  <a:pt x="12953" y="12954"/>
                </a:lnTo>
                <a:lnTo>
                  <a:pt x="12953" y="25908"/>
                </a:lnTo>
                <a:lnTo>
                  <a:pt x="9131807" y="25907"/>
                </a:lnTo>
                <a:lnTo>
                  <a:pt x="9131807" y="12953"/>
                </a:lnTo>
                <a:lnTo>
                  <a:pt x="9143999" y="25907"/>
                </a:lnTo>
                <a:lnTo>
                  <a:pt x="9143999" y="61721"/>
                </a:lnTo>
                <a:close/>
              </a:path>
              <a:path w="9144000" h="62229">
                <a:moveTo>
                  <a:pt x="12953" y="25908"/>
                </a:moveTo>
                <a:lnTo>
                  <a:pt x="12953" y="12954"/>
                </a:lnTo>
                <a:lnTo>
                  <a:pt x="0" y="25908"/>
                </a:lnTo>
                <a:lnTo>
                  <a:pt x="12953" y="25908"/>
                </a:lnTo>
                <a:close/>
              </a:path>
              <a:path w="9144000" h="62229">
                <a:moveTo>
                  <a:pt x="12953" y="35814"/>
                </a:moveTo>
                <a:lnTo>
                  <a:pt x="12953" y="25908"/>
                </a:lnTo>
                <a:lnTo>
                  <a:pt x="0" y="25908"/>
                </a:lnTo>
                <a:lnTo>
                  <a:pt x="0" y="35814"/>
                </a:lnTo>
                <a:lnTo>
                  <a:pt x="12953" y="35814"/>
                </a:lnTo>
                <a:close/>
              </a:path>
              <a:path w="9144000" h="62229">
                <a:moveTo>
                  <a:pt x="9143999" y="35813"/>
                </a:moveTo>
                <a:lnTo>
                  <a:pt x="0" y="35814"/>
                </a:lnTo>
                <a:lnTo>
                  <a:pt x="12953" y="48768"/>
                </a:lnTo>
                <a:lnTo>
                  <a:pt x="12953" y="61722"/>
                </a:lnTo>
                <a:lnTo>
                  <a:pt x="9131807" y="61721"/>
                </a:lnTo>
                <a:lnTo>
                  <a:pt x="9131807" y="48767"/>
                </a:lnTo>
                <a:lnTo>
                  <a:pt x="9143999" y="35813"/>
                </a:lnTo>
                <a:close/>
              </a:path>
              <a:path w="9144000" h="62229">
                <a:moveTo>
                  <a:pt x="12953" y="61722"/>
                </a:moveTo>
                <a:lnTo>
                  <a:pt x="12953" y="48768"/>
                </a:lnTo>
                <a:lnTo>
                  <a:pt x="0" y="35814"/>
                </a:lnTo>
                <a:lnTo>
                  <a:pt x="0" y="61722"/>
                </a:lnTo>
                <a:lnTo>
                  <a:pt x="12953" y="61722"/>
                </a:lnTo>
                <a:close/>
              </a:path>
              <a:path w="9144000" h="62229">
                <a:moveTo>
                  <a:pt x="9143999" y="25907"/>
                </a:moveTo>
                <a:lnTo>
                  <a:pt x="9131807" y="12953"/>
                </a:lnTo>
                <a:lnTo>
                  <a:pt x="9131807" y="25907"/>
                </a:lnTo>
                <a:lnTo>
                  <a:pt x="9143999" y="25907"/>
                </a:lnTo>
                <a:close/>
              </a:path>
              <a:path w="9144000" h="62229">
                <a:moveTo>
                  <a:pt x="9143999" y="35813"/>
                </a:moveTo>
                <a:lnTo>
                  <a:pt x="9143999" y="25907"/>
                </a:lnTo>
                <a:lnTo>
                  <a:pt x="9131807" y="25907"/>
                </a:lnTo>
                <a:lnTo>
                  <a:pt x="9131807" y="35813"/>
                </a:lnTo>
                <a:lnTo>
                  <a:pt x="9143999" y="35813"/>
                </a:lnTo>
                <a:close/>
              </a:path>
              <a:path w="9144000" h="62229">
                <a:moveTo>
                  <a:pt x="9143999" y="61721"/>
                </a:moveTo>
                <a:lnTo>
                  <a:pt x="9143999" y="35813"/>
                </a:lnTo>
                <a:lnTo>
                  <a:pt x="9131807" y="48767"/>
                </a:lnTo>
                <a:lnTo>
                  <a:pt x="9131807" y="61721"/>
                </a:lnTo>
                <a:lnTo>
                  <a:pt x="9143999" y="61721"/>
                </a:lnTo>
                <a:close/>
              </a:path>
            </a:pathLst>
          </a:custGeom>
          <a:solidFill>
            <a:srgbClr val="FFBF00"/>
          </a:solidFill>
        </p:spPr>
        <p:txBody>
          <a:bodyPr wrap="square" lIns="0" tIns="0" rIns="0" bIns="0" rtlCol="0"/>
          <a:lstStyle/>
          <a:p>
            <a:endParaRPr/>
          </a:p>
        </p:txBody>
      </p:sp>
      <p:sp>
        <p:nvSpPr>
          <p:cNvPr id="20" name="bk object 20"/>
          <p:cNvSpPr/>
          <p:nvPr/>
        </p:nvSpPr>
        <p:spPr>
          <a:xfrm>
            <a:off x="6604433" y="888489"/>
            <a:ext cx="1771134" cy="279847"/>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662570" y="695589"/>
            <a:ext cx="7819097" cy="2635522"/>
          </a:xfrm>
          <a:prstGeom prst="rect">
            <a:avLst/>
          </a:prstGeom>
          <a:blipFill>
            <a:blip r:embed="rId3" cstate="print"/>
            <a:stretch>
              <a:fillRect/>
            </a:stretch>
          </a:blipFill>
        </p:spPr>
        <p:txBody>
          <a:bodyPr wrap="square" lIns="0" tIns="0" rIns="0" bIns="0" rtlCol="0"/>
          <a:lstStyle/>
          <a:p>
            <a:endParaRPr/>
          </a:p>
        </p:txBody>
      </p:sp>
      <p:sp>
        <p:nvSpPr>
          <p:cNvPr id="22" name="bk object 22"/>
          <p:cNvSpPr/>
          <p:nvPr/>
        </p:nvSpPr>
        <p:spPr>
          <a:xfrm>
            <a:off x="811785" y="893094"/>
            <a:ext cx="394864" cy="276969"/>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4" name="Holder 4"/>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1010">
              <a:spcBef>
                <a:spcPts val="16"/>
              </a:spcBef>
            </a:pPr>
            <a:fld id="{81D60167-4931-47E6-BA6A-407CBD079E47}" type="slidenum">
              <a:rPr lang="en-US" altLang="zh-TW" smtClean="0"/>
              <a:pPr marL="31010">
                <a:spcBef>
                  <a:spcPts val="16"/>
                </a:spcBef>
              </a:pPr>
              <a:t>‹#›</a:t>
            </a:fld>
            <a:r>
              <a:rPr lang="en-US" altLang="zh-TW" smtClean="0"/>
              <a:t> </a:t>
            </a:r>
            <a:r>
              <a:rPr lang="en-US" altLang="zh-TW" sz="1500" baseline="2314" smtClean="0"/>
              <a:t>/</a:t>
            </a:r>
            <a:r>
              <a:rPr lang="zh-TW" altLang="en-US" sz="1500" spc="-36" baseline="2314" smtClean="0"/>
              <a:t> </a:t>
            </a:r>
            <a:r>
              <a:rPr lang="en-US" altLang="zh-TW" sz="1500" baseline="2314" smtClean="0"/>
              <a:t>17</a:t>
            </a:r>
            <a:endParaRPr lang="zh-TW" altLang="en-US" sz="1500" baseline="2314"/>
          </a:p>
        </p:txBody>
      </p:sp>
    </p:spTree>
    <p:extLst>
      <p:ext uri="{BB962C8B-B14F-4D97-AF65-F5344CB8AC3E}">
        <p14:creationId xmlns:p14="http://schemas.microsoft.com/office/powerpoint/2010/main" val="301312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5B6A10E-4F89-40DA-95CF-FF2BF5ED99F2}" type="datetime1">
              <a:rPr lang="zh-TW" altLang="en-US" smtClean="0"/>
              <a:t>2025/12/2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380542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2417"/>
            <a:ext cx="7772400" cy="1135063"/>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5C69DB09-CB6F-4953-942B-5472D0F07EF9}" type="datetime1">
              <a:rPr lang="zh-TW" altLang="en-US" smtClean="0"/>
              <a:t>2025/12/2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377836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571D31B-0CD9-4F12-A3F1-2FF63B2A628B}" type="datetime1">
              <a:rPr lang="zh-TW" altLang="en-US" smtClean="0"/>
              <a:t>2025/12/2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342724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865"/>
            <a:ext cx="8229600" cy="9525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D77ACCDA-4051-45AF-B0D0-F696A39F55B1}" type="datetime1">
              <a:rPr lang="zh-TW" altLang="en-US" smtClean="0"/>
              <a:t>2025/12/2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249593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F3CEF4F3-2593-4B4B-9C17-6079A463939F}" type="datetime1">
              <a:rPr lang="zh-TW" altLang="en-US" smtClean="0"/>
              <a:t>2025/12/2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293794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D95187F-F3AC-45A4-BD7D-B5CBC3D94AB4}" type="datetime1">
              <a:rPr lang="zh-TW" altLang="en-US" smtClean="0"/>
              <a:t>2025/12/2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426523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27542"/>
            <a:ext cx="3008313" cy="968375"/>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6FAE8A9-00E9-49E9-9491-8BD0E2305126}" type="datetime1">
              <a:rPr lang="zh-TW" altLang="en-US" smtClean="0"/>
              <a:t>2025/12/2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318025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0500"/>
            <a:ext cx="5486400" cy="472282"/>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D508658-229E-4AAF-8BC8-499496EB77C1}" type="datetime1">
              <a:rPr lang="zh-TW" altLang="en-US" smtClean="0"/>
              <a:t>2025/12/2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415346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群組 6"/>
          <p:cNvGrpSpPr/>
          <p:nvPr/>
        </p:nvGrpSpPr>
        <p:grpSpPr>
          <a:xfrm>
            <a:off x="0" y="5233764"/>
            <a:ext cx="9144000" cy="477986"/>
            <a:chOff x="0" y="5233764"/>
            <a:chExt cx="9144000" cy="477986"/>
          </a:xfrm>
        </p:grpSpPr>
        <p:sp>
          <p:nvSpPr>
            <p:cNvPr id="8" name="矩形 7"/>
            <p:cNvSpPr/>
            <p:nvPr/>
          </p:nvSpPr>
          <p:spPr>
            <a:xfrm>
              <a:off x="0" y="5279750"/>
              <a:ext cx="9144000" cy="432000"/>
            </a:xfrm>
            <a:prstGeom prst="rect">
              <a:avLst/>
            </a:prstGeom>
            <a:solidFill>
              <a:srgbClr val="009257"/>
            </a:solidFill>
            <a:ln>
              <a:solidFill>
                <a:srgbClr val="009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0" y="5233764"/>
              <a:ext cx="9144000" cy="3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版面配置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84D8871-ACDA-4F0B-B4EA-9272C556E4A4}" type="datetime1">
              <a:rPr lang="zh-TW" altLang="en-US" smtClean="0"/>
              <a:t>2025/12/2</a:t>
            </a:fld>
            <a:endParaRPr lang="zh-TW" altLang="en-US"/>
          </a:p>
        </p:txBody>
      </p:sp>
      <p:sp>
        <p:nvSpPr>
          <p:cNvPr id="5" name="頁尾版面配置區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361541"/>
            <a:ext cx="2133600" cy="304271"/>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C72F78BB-B0F7-4B9C-BCB4-A977CC3D54B7}" type="slidenum">
              <a:rPr lang="zh-TW" altLang="en-US" smtClean="0"/>
              <a:pPr/>
              <a:t>‹#›</a:t>
            </a:fld>
            <a:endParaRPr lang="zh-TW" altLang="en-US" dirty="0"/>
          </a:p>
        </p:txBody>
      </p:sp>
      <p:pic>
        <p:nvPicPr>
          <p:cNvPr id="10" name="Picture 2" descr="Mobiris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264" y="254664"/>
            <a:ext cx="2088232" cy="370588"/>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8595350" y="5371762"/>
            <a:ext cx="441146" cy="276999"/>
          </a:xfrm>
          <a:prstGeom prst="rect">
            <a:avLst/>
          </a:prstGeom>
        </p:spPr>
        <p:txBody>
          <a:bodyPr wrap="none">
            <a:spAutoFit/>
          </a:bodyPr>
          <a:lstStyle/>
          <a:p>
            <a:r>
              <a:rPr lang="en-US" altLang="zh-TW" sz="1200" b="1" dirty="0">
                <a:solidFill>
                  <a:schemeClr val="bg1"/>
                </a:solidFill>
                <a:latin typeface="Arial" panose="020B0604020202020204" pitchFamily="34" charset="0"/>
                <a:cs typeface="Arial" panose="020B0604020202020204" pitchFamily="34" charset="0"/>
              </a:rPr>
              <a:t>/ </a:t>
            </a:r>
            <a:r>
              <a:rPr lang="en-US" altLang="zh-TW" sz="1200" b="1" dirty="0" smtClean="0">
                <a:solidFill>
                  <a:schemeClr val="bg1"/>
                </a:solidFill>
                <a:latin typeface="Arial" panose="020B0604020202020204" pitchFamily="34" charset="0"/>
                <a:cs typeface="Arial" panose="020B0604020202020204" pitchFamily="34" charset="0"/>
              </a:rPr>
              <a:t>17</a:t>
            </a:r>
            <a:endParaRPr lang="zh-TW" altLang="en-US" sz="1200" b="1" dirty="0">
              <a:solidFill>
                <a:schemeClr val="bg1"/>
              </a:solidFill>
              <a:latin typeface="Arial" panose="020B0604020202020204" pitchFamily="34" charset="0"/>
              <a:cs typeface="Arial" panose="020B0604020202020204" pitchFamily="34" charset="0"/>
            </a:endParaRPr>
          </a:p>
        </p:txBody>
      </p:sp>
      <p:sp>
        <p:nvSpPr>
          <p:cNvPr id="12" name="Rectangle 7">
            <a:extLst>
              <a:ext uri="{FF2B5EF4-FFF2-40B4-BE49-F238E27FC236}">
                <a16:creationId xmlns:a16="http://schemas.microsoft.com/office/drawing/2014/main" xmlns="" id="{2A6D3319-73CF-F447-9331-202B2D74F4F0}"/>
              </a:ext>
            </a:extLst>
          </p:cNvPr>
          <p:cNvSpPr>
            <a:spLocks noChangeArrowheads="1"/>
          </p:cNvSpPr>
          <p:nvPr userDrawn="1"/>
        </p:nvSpPr>
        <p:spPr bwMode="auto">
          <a:xfrm>
            <a:off x="0" y="5205998"/>
            <a:ext cx="9144000" cy="73752"/>
          </a:xfrm>
          <a:prstGeom prst="rect">
            <a:avLst/>
          </a:prstGeom>
          <a:gradFill rotWithShape="0">
            <a:gsLst>
              <a:gs pos="99000">
                <a:srgbClr val="0AC088"/>
              </a:gs>
              <a:gs pos="42000">
                <a:srgbClr val="FFC000">
                  <a:alpha val="87000"/>
                </a:srgbClr>
              </a:gs>
              <a:gs pos="7000">
                <a:schemeClr val="accent5">
                  <a:lumMod val="25000"/>
                </a:schemeClr>
              </a:gs>
              <a:gs pos="78000">
                <a:srgbClr val="7030A0"/>
              </a:gs>
            </a:gsLst>
            <a:lin ang="0" scaled="1"/>
          </a:gradFill>
          <a:ln>
            <a:noFill/>
          </a:ln>
          <a:effectLst/>
        </p:spPr>
        <p:txBody>
          <a:bodyPr wrap="none" anchor="ctr"/>
          <a:lstStyle>
            <a:lvl1pPr eaLnBrk="0" hangingPunct="0">
              <a:defRPr kumimoji="1" b="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b="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b="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b="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Tree>
    <p:extLst>
      <p:ext uri="{BB962C8B-B14F-4D97-AF65-F5344CB8AC3E}">
        <p14:creationId xmlns:p14="http://schemas.microsoft.com/office/powerpoint/2010/main" val="3729706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4880" y="936473"/>
            <a:ext cx="1747893" cy="210493"/>
          </a:xfrm>
          <a:prstGeom prst="rect">
            <a:avLst/>
          </a:prstGeom>
        </p:spPr>
        <p:txBody>
          <a:bodyPr vert="horz" wrap="square" lIns="0" tIns="10337" rIns="0" bIns="0" rtlCol="0">
            <a:spAutoFit/>
          </a:bodyPr>
          <a:lstStyle/>
          <a:p>
            <a:pPr marL="10337">
              <a:spcBef>
                <a:spcPts val="81"/>
              </a:spcBef>
            </a:pPr>
            <a:r>
              <a:rPr sz="1300" b="1" spc="-4" dirty="0">
                <a:solidFill>
                  <a:srgbClr val="FFFFFF"/>
                </a:solidFill>
                <a:latin typeface="Arial"/>
                <a:cs typeface="Arial"/>
              </a:rPr>
              <a:t>MOSEL VITELIC</a:t>
            </a:r>
            <a:r>
              <a:rPr sz="1300" b="1" spc="-81" dirty="0">
                <a:solidFill>
                  <a:srgbClr val="FFFFFF"/>
                </a:solidFill>
                <a:latin typeface="Arial"/>
                <a:cs typeface="Arial"/>
              </a:rPr>
              <a:t> </a:t>
            </a:r>
            <a:r>
              <a:rPr sz="1300" b="1" dirty="0">
                <a:solidFill>
                  <a:srgbClr val="FFFFFF"/>
                </a:solidFill>
                <a:latin typeface="Arial"/>
                <a:cs typeface="Arial"/>
              </a:rPr>
              <a:t>INC.</a:t>
            </a:r>
            <a:endParaRPr sz="1300" dirty="0">
              <a:latin typeface="Arial"/>
              <a:cs typeface="Arial"/>
            </a:endParaRPr>
          </a:p>
        </p:txBody>
      </p:sp>
      <p:sp>
        <p:nvSpPr>
          <p:cNvPr id="3" name="object 3"/>
          <p:cNvSpPr/>
          <p:nvPr/>
        </p:nvSpPr>
        <p:spPr>
          <a:xfrm>
            <a:off x="662570" y="2474293"/>
            <a:ext cx="2062939" cy="85509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5177" y="3210764"/>
            <a:ext cx="7816491" cy="11516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419370" y="695589"/>
            <a:ext cx="2062286" cy="85393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662570" y="4780639"/>
            <a:ext cx="7819097" cy="164326"/>
          </a:xfrm>
          <a:prstGeom prst="rect">
            <a:avLst/>
          </a:prstGeom>
        </p:spPr>
        <p:txBody>
          <a:bodyPr vert="horz" wrap="square" lIns="0" tIns="10337" rIns="0" bIns="0" rtlCol="0">
            <a:spAutoFit/>
          </a:bodyPr>
          <a:lstStyle/>
          <a:p>
            <a:pPr marR="157632" algn="r">
              <a:spcBef>
                <a:spcPts val="81"/>
              </a:spcBef>
            </a:pPr>
            <a:r>
              <a:rPr sz="1000" b="1" dirty="0">
                <a:solidFill>
                  <a:srgbClr val="FFFFFF"/>
                </a:solidFill>
                <a:latin typeface="Arial"/>
                <a:cs typeface="Arial"/>
              </a:rPr>
              <a:t>1 </a:t>
            </a:r>
            <a:r>
              <a:rPr sz="1500" b="1" baseline="2314" dirty="0">
                <a:solidFill>
                  <a:srgbClr val="FFFFFF"/>
                </a:solidFill>
                <a:latin typeface="Arial"/>
                <a:cs typeface="Arial"/>
              </a:rPr>
              <a:t>/</a:t>
            </a:r>
            <a:r>
              <a:rPr sz="1500" b="1" spc="-42" baseline="2314" dirty="0">
                <a:solidFill>
                  <a:srgbClr val="FFFFFF"/>
                </a:solidFill>
                <a:latin typeface="Arial"/>
                <a:cs typeface="Arial"/>
              </a:rPr>
              <a:t> </a:t>
            </a:r>
            <a:r>
              <a:rPr sz="1500" b="1" baseline="2314" dirty="0">
                <a:solidFill>
                  <a:srgbClr val="FFFFFF"/>
                </a:solidFill>
                <a:latin typeface="Arial"/>
                <a:cs typeface="Arial"/>
              </a:rPr>
              <a:t>17</a:t>
            </a:r>
            <a:endParaRPr sz="1500" baseline="2314">
              <a:latin typeface="Arial"/>
              <a:cs typeface="Arial"/>
            </a:endParaRPr>
          </a:p>
        </p:txBody>
      </p:sp>
      <p:sp>
        <p:nvSpPr>
          <p:cNvPr id="7" name="object 7"/>
          <p:cNvSpPr txBox="1"/>
          <p:nvPr/>
        </p:nvSpPr>
        <p:spPr>
          <a:xfrm>
            <a:off x="2607783" y="3643973"/>
            <a:ext cx="5357711" cy="441325"/>
          </a:xfrm>
          <a:prstGeom prst="rect">
            <a:avLst/>
          </a:prstGeom>
        </p:spPr>
        <p:txBody>
          <a:bodyPr vert="horz" wrap="square" lIns="0" tIns="10337" rIns="0" bIns="0" rtlCol="0">
            <a:spAutoFit/>
          </a:bodyPr>
          <a:lstStyle/>
          <a:p>
            <a:pPr marL="10337">
              <a:spcBef>
                <a:spcPts val="81"/>
              </a:spcBef>
            </a:pPr>
            <a:r>
              <a:rPr sz="2800" b="1" spc="-4" dirty="0">
                <a:solidFill>
                  <a:srgbClr val="3F3F3F"/>
                </a:solidFill>
                <a:latin typeface="Arial"/>
                <a:cs typeface="Arial"/>
              </a:rPr>
              <a:t>Investor Relation</a:t>
            </a:r>
            <a:r>
              <a:rPr sz="2800" b="1" spc="-49" dirty="0">
                <a:solidFill>
                  <a:srgbClr val="3F3F3F"/>
                </a:solidFill>
                <a:latin typeface="Arial"/>
                <a:cs typeface="Arial"/>
              </a:rPr>
              <a:t> </a:t>
            </a:r>
            <a:r>
              <a:rPr sz="2800" b="1" spc="-4" dirty="0">
                <a:solidFill>
                  <a:srgbClr val="3F3F3F"/>
                </a:solidFill>
                <a:latin typeface="Arial"/>
                <a:cs typeface="Arial"/>
              </a:rPr>
              <a:t>Presentation</a:t>
            </a:r>
            <a:endParaRPr sz="2800">
              <a:latin typeface="Arial"/>
              <a:cs typeface="Arial"/>
            </a:endParaRPr>
          </a:p>
        </p:txBody>
      </p:sp>
      <p:sp>
        <p:nvSpPr>
          <p:cNvPr id="8" name="object 8"/>
          <p:cNvSpPr txBox="1"/>
          <p:nvPr/>
        </p:nvSpPr>
        <p:spPr>
          <a:xfrm>
            <a:off x="6979310" y="4266432"/>
            <a:ext cx="958382" cy="180423"/>
          </a:xfrm>
          <a:prstGeom prst="rect">
            <a:avLst/>
          </a:prstGeom>
        </p:spPr>
        <p:txBody>
          <a:bodyPr vert="horz" wrap="square" lIns="0" tIns="9820" rIns="0" bIns="0" rtlCol="0">
            <a:spAutoFit/>
          </a:bodyPr>
          <a:lstStyle/>
          <a:p>
            <a:pPr marL="10337">
              <a:spcBef>
                <a:spcPts val="77"/>
              </a:spcBef>
            </a:pPr>
            <a:r>
              <a:rPr lang="en-US" altLang="zh-TW" sz="1100" b="1" spc="-20" dirty="0" smtClean="0">
                <a:solidFill>
                  <a:srgbClr val="3F3F3F"/>
                </a:solidFill>
                <a:latin typeface="Arial"/>
                <a:cs typeface="Arial"/>
              </a:rPr>
              <a:t>Dec.</a:t>
            </a:r>
            <a:r>
              <a:rPr sz="1100" b="1" spc="-20" dirty="0" smtClean="0">
                <a:solidFill>
                  <a:srgbClr val="3F3F3F"/>
                </a:solidFill>
                <a:latin typeface="Arial"/>
                <a:cs typeface="Arial"/>
              </a:rPr>
              <a:t> </a:t>
            </a:r>
            <a:r>
              <a:rPr lang="en-US" altLang="zh-TW" sz="1100" b="1" spc="-4" dirty="0" smtClean="0">
                <a:solidFill>
                  <a:srgbClr val="3F3F3F"/>
                </a:solidFill>
                <a:latin typeface="Arial"/>
                <a:cs typeface="Arial"/>
              </a:rPr>
              <a:t>03</a:t>
            </a:r>
            <a:r>
              <a:rPr sz="1100" b="1" spc="-4" dirty="0" smtClean="0">
                <a:solidFill>
                  <a:srgbClr val="3F3F3F"/>
                </a:solidFill>
                <a:latin typeface="Arial"/>
                <a:cs typeface="Arial"/>
              </a:rPr>
              <a:t>,</a:t>
            </a:r>
            <a:r>
              <a:rPr sz="1100" b="1" spc="-41" dirty="0" smtClean="0">
                <a:solidFill>
                  <a:srgbClr val="3F3F3F"/>
                </a:solidFill>
                <a:latin typeface="Arial"/>
                <a:cs typeface="Arial"/>
              </a:rPr>
              <a:t> </a:t>
            </a:r>
            <a:r>
              <a:rPr sz="1100" b="1" spc="-4" dirty="0">
                <a:solidFill>
                  <a:srgbClr val="3F3F3F"/>
                </a:solidFill>
                <a:latin typeface="Arial"/>
                <a:cs typeface="Arial"/>
              </a:rPr>
              <a:t>2025</a:t>
            </a:r>
            <a:endParaRPr sz="1100" dirty="0">
              <a:latin typeface="Arial"/>
              <a:cs typeface="Arial"/>
            </a:endParaRPr>
          </a:p>
        </p:txBody>
      </p:sp>
      <p:sp>
        <p:nvSpPr>
          <p:cNvPr id="9" name="object 9"/>
          <p:cNvSpPr/>
          <p:nvPr/>
        </p:nvSpPr>
        <p:spPr>
          <a:xfrm>
            <a:off x="662570" y="2594638"/>
            <a:ext cx="7817143" cy="72092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309987" y="4027852"/>
            <a:ext cx="4677774" cy="157198"/>
          </a:xfrm>
          <a:prstGeom prst="rect">
            <a:avLst/>
          </a:prstGeom>
          <a:blipFill>
            <a:blip r:embed="rId6" cstate="print"/>
            <a:stretch>
              <a:fillRect/>
            </a:stretch>
          </a:blipFill>
        </p:spPr>
        <p:txBody>
          <a:bodyPr wrap="square" lIns="0" tIns="0" rIns="0" bIns="0" rtlCol="0"/>
          <a:lstStyle/>
          <a:p>
            <a:endParaRPr/>
          </a:p>
        </p:txBody>
      </p:sp>
      <p:sp>
        <p:nvSpPr>
          <p:cNvPr id="15" name="文字方塊 14">
            <a:extLst>
              <a:ext uri="{FF2B5EF4-FFF2-40B4-BE49-F238E27FC236}">
                <a16:creationId xmlns:a16="http://schemas.microsoft.com/office/drawing/2014/main" xmlns="" id="{ECEAC8E3-F8C6-E342-9857-F6C01448FEAA}"/>
              </a:ext>
            </a:extLst>
          </p:cNvPr>
          <p:cNvSpPr txBox="1"/>
          <p:nvPr/>
        </p:nvSpPr>
        <p:spPr>
          <a:xfrm>
            <a:off x="662570" y="2474293"/>
            <a:ext cx="7817143" cy="954107"/>
          </a:xfrm>
          <a:prstGeom prst="rect">
            <a:avLst/>
          </a:prstGeom>
          <a:solidFill>
            <a:schemeClr val="accent4">
              <a:lumMod val="50000"/>
              <a:alpha val="29883"/>
            </a:schemeClr>
          </a:solidFill>
          <a:effectLst>
            <a:outerShdw blurRad="50800" dist="38100" dir="2700000" algn="tl" rotWithShape="0">
              <a:prstClr val="black">
                <a:alpha val="40000"/>
              </a:prstClr>
            </a:outerShdw>
          </a:effectLst>
        </p:spPr>
        <p:txBody>
          <a:bodyPr wrap="square" rtlCol="0">
            <a:spAutoFit/>
          </a:bodyPr>
          <a:lstStyle/>
          <a:p>
            <a:pPr algn="ctr"/>
            <a:r>
              <a:rPr kumimoji="1" lang="en-US" altLang="zh-TW" sz="5600" b="1" dirty="0">
                <a:gradFill flip="none" rotWithShape="1">
                  <a:gsLst>
                    <a:gs pos="22000">
                      <a:schemeClr val="bg1">
                        <a:alpha val="92000"/>
                      </a:schemeClr>
                    </a:gs>
                    <a:gs pos="100000">
                      <a:schemeClr val="bg1"/>
                    </a:gs>
                  </a:gsLst>
                  <a:path path="circle">
                    <a:fillToRect l="50000" t="130000" r="50000" b="-30000"/>
                  </a:path>
                  <a:tileRect/>
                </a:gradFill>
                <a:effectLst>
                  <a:outerShdw blurRad="63500" dist="50800" dir="3000000" algn="tl" rotWithShape="0">
                    <a:prstClr val="black">
                      <a:alpha val="51000"/>
                    </a:prstClr>
                  </a:outerShdw>
                </a:effectLst>
                <a:latin typeface="Microsoft JhengHei" panose="020B0604030504040204" pitchFamily="34" charset="-120"/>
                <a:ea typeface="Microsoft JhengHei" panose="020B0604030504040204" pitchFamily="34" charset="-120"/>
              </a:rPr>
              <a:t>MOSEL VITELIC INC.</a:t>
            </a:r>
            <a:endParaRPr kumimoji="1" lang="zh-TW" altLang="en-US" sz="5600" b="1" dirty="0">
              <a:gradFill flip="none" rotWithShape="1">
                <a:gsLst>
                  <a:gs pos="22000">
                    <a:schemeClr val="bg1">
                      <a:alpha val="92000"/>
                    </a:schemeClr>
                  </a:gs>
                  <a:gs pos="100000">
                    <a:schemeClr val="bg1"/>
                  </a:gs>
                </a:gsLst>
                <a:path path="circle">
                  <a:fillToRect l="50000" t="130000" r="50000" b="-30000"/>
                </a:path>
                <a:tileRect/>
              </a:gradFill>
              <a:effectLst>
                <a:outerShdw blurRad="63500" dist="50800" dir="3000000" algn="tl" rotWithShape="0">
                  <a:prstClr val="black">
                    <a:alpha val="51000"/>
                  </a:prstClr>
                </a:outerShdw>
              </a:effectLst>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31432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2763054650"/>
              </p:ext>
            </p:extLst>
          </p:nvPr>
        </p:nvGraphicFramePr>
        <p:xfrm>
          <a:off x="0" y="1057300"/>
          <a:ext cx="421196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4" name="投影片編號版面配置區 3"/>
          <p:cNvSpPr>
            <a:spLocks noGrp="1"/>
          </p:cNvSpPr>
          <p:nvPr>
            <p:ph type="sldNum" sz="quarter" idx="12"/>
          </p:nvPr>
        </p:nvSpPr>
        <p:spPr/>
        <p:txBody>
          <a:bodyPr/>
          <a:lstStyle/>
          <a:p>
            <a:fld id="{C72F78BB-B0F7-4B9C-BCB4-A977CC3D54B7}" type="slidenum">
              <a:rPr lang="zh-TW" altLang="en-US" smtClean="0"/>
              <a:t>10</a:t>
            </a:fld>
            <a:endParaRPr lang="zh-TW" altLang="en-US"/>
          </a:p>
        </p:txBody>
      </p:sp>
      <p:sp>
        <p:nvSpPr>
          <p:cNvPr id="5" name="文字方塊 4">
            <a:extLst>
              <a:ext uri="{FF2B5EF4-FFF2-40B4-BE49-F238E27FC236}">
                <a16:creationId xmlns:a16="http://schemas.microsoft.com/office/drawing/2014/main" xmlns="" id="{5917786C-C283-2647-90EA-26525990272F}"/>
              </a:ext>
            </a:extLst>
          </p:cNvPr>
          <p:cNvSpPr txBox="1"/>
          <p:nvPr/>
        </p:nvSpPr>
        <p:spPr>
          <a:xfrm>
            <a:off x="0" y="156331"/>
            <a:ext cx="7308304" cy="892552"/>
          </a:xfrm>
          <a:prstGeom prst="rect">
            <a:avLst/>
          </a:prstGeom>
          <a:noFill/>
        </p:spPr>
        <p:txBody>
          <a:bodyPr wrap="square" rtlCol="0">
            <a:spAutoFit/>
          </a:bodyPr>
          <a:lstStyle/>
          <a:p>
            <a:r>
              <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Revenue Breakdown by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Product</a:t>
            </a:r>
          </a:p>
          <a:p>
            <a:r>
              <a:rPr lang="en-US" altLang="zh-TW" sz="2400" b="1" u="sng"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2024 </a:t>
            </a:r>
            <a:r>
              <a:rPr lang="en-US" altLang="zh-TW" sz="2400" b="1" u="sng"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VS. </a:t>
            </a:r>
            <a:r>
              <a:rPr lang="en-US" altLang="zh-TW" sz="2400" b="1" u="sng"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2025Q1-Q3</a:t>
            </a:r>
            <a:endParaRPr lang="zh-TW" altLang="en-US" sz="2400" b="1" u="sng"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graphicFrame>
        <p:nvGraphicFramePr>
          <p:cNvPr id="10" name="圖表 9"/>
          <p:cNvGraphicFramePr/>
          <p:nvPr>
            <p:extLst>
              <p:ext uri="{D42A27DB-BD31-4B8C-83A1-F6EECF244321}">
                <p14:modId xmlns:p14="http://schemas.microsoft.com/office/powerpoint/2010/main" val="1983103429"/>
              </p:ext>
            </p:extLst>
          </p:nvPr>
        </p:nvGraphicFramePr>
        <p:xfrm>
          <a:off x="3995936" y="1201316"/>
          <a:ext cx="4896544"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8178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275577390"/>
              </p:ext>
            </p:extLst>
          </p:nvPr>
        </p:nvGraphicFramePr>
        <p:xfrm>
          <a:off x="251520" y="859024"/>
          <a:ext cx="856895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4" name="投影片編號版面配置區 3"/>
          <p:cNvSpPr>
            <a:spLocks noGrp="1"/>
          </p:cNvSpPr>
          <p:nvPr>
            <p:ph type="sldNum" sz="quarter" idx="12"/>
          </p:nvPr>
        </p:nvSpPr>
        <p:spPr/>
        <p:txBody>
          <a:bodyPr/>
          <a:lstStyle/>
          <a:p>
            <a:fld id="{C72F78BB-B0F7-4B9C-BCB4-A977CC3D54B7}" type="slidenum">
              <a:rPr lang="zh-TW" altLang="en-US" smtClean="0"/>
              <a:t>11</a:t>
            </a:fld>
            <a:endParaRPr lang="zh-TW" altLang="en-US" dirty="0"/>
          </a:p>
        </p:txBody>
      </p:sp>
      <p:sp>
        <p:nvSpPr>
          <p:cNvPr id="6" name="標題 5">
            <a:extLst>
              <a:ext uri="{FF2B5EF4-FFF2-40B4-BE49-F238E27FC236}">
                <a16:creationId xmlns="" xmlns:a16="http://schemas.microsoft.com/office/drawing/2014/main" id="{79FCE17C-F0E1-6744-918C-599D35DDC689}"/>
              </a:ext>
            </a:extLst>
          </p:cNvPr>
          <p:cNvSpPr txBox="1">
            <a:spLocks noGrp="1"/>
          </p:cNvSpPr>
          <p:nvPr>
            <p:ph type="title"/>
          </p:nvPr>
        </p:nvSpPr>
        <p:spPr>
          <a:xfrm>
            <a:off x="251520" y="0"/>
            <a:ext cx="5256584" cy="1323439"/>
          </a:xfrm>
          <a:prstGeom prst="rect">
            <a:avLst/>
          </a:prstGeom>
          <a:noFill/>
        </p:spPr>
        <p:txBody>
          <a:bodyPr wrap="square" rtlCol="0">
            <a:spAutoFit/>
          </a:bodyPr>
          <a:lstStyle/>
          <a:p>
            <a:r>
              <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Wafer Foundry Output Trend</a:t>
            </a:r>
            <a:br>
              <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br>
            <a:r>
              <a:rPr lang="en-US" altLang="zh-TW" sz="2400" b="1" u="sng"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(avg. per month)</a:t>
            </a:r>
            <a:r>
              <a:rPr lang="zh-TW" altLang="en-US" sz="2400" b="1" u="sng"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r>
            <a:br>
              <a:rPr lang="zh-TW" altLang="en-US" sz="2400" b="1" u="sng"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br>
            <a:r>
              <a:rPr lang="zh-TW" altLang="en-US"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11" name="矩形 10"/>
          <p:cNvSpPr/>
          <p:nvPr/>
        </p:nvSpPr>
        <p:spPr>
          <a:xfrm>
            <a:off x="6588224" y="2569468"/>
            <a:ext cx="2088232" cy="17281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51520" y="4945732"/>
            <a:ext cx="6336704" cy="523220"/>
          </a:xfrm>
          <a:prstGeom prst="rect">
            <a:avLst/>
          </a:prstGeom>
          <a:noFill/>
        </p:spPr>
        <p:txBody>
          <a:bodyPr wrap="square" rtlCol="0">
            <a:spAutoFit/>
          </a:bodyPr>
          <a:lstStyle/>
          <a:p>
            <a:r>
              <a:rPr lang="zh-TW" altLang="en-US" sz="1400" dirty="0"/>
              <a:t>*</a:t>
            </a:r>
            <a:r>
              <a:rPr lang="en-US" altLang="zh-TW" sz="1400" dirty="0"/>
              <a:t>During the pandemic, excess inventory affected orders and production in 2023.</a:t>
            </a:r>
            <a:br>
              <a:rPr lang="en-US" altLang="zh-TW" sz="1400" dirty="0"/>
            </a:br>
            <a:endParaRPr lang="zh-TW" altLang="en-US" sz="1400" dirty="0"/>
          </a:p>
        </p:txBody>
      </p:sp>
    </p:spTree>
    <p:extLst>
      <p:ext uri="{BB962C8B-B14F-4D97-AF65-F5344CB8AC3E}">
        <p14:creationId xmlns:p14="http://schemas.microsoft.com/office/powerpoint/2010/main" val="4135530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802174758"/>
              </p:ext>
            </p:extLst>
          </p:nvPr>
        </p:nvGraphicFramePr>
        <p:xfrm>
          <a:off x="515612" y="913284"/>
          <a:ext cx="8229600"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4" name="投影片編號版面配置區 3"/>
          <p:cNvSpPr>
            <a:spLocks noGrp="1"/>
          </p:cNvSpPr>
          <p:nvPr>
            <p:ph type="sldNum" sz="quarter" idx="12"/>
          </p:nvPr>
        </p:nvSpPr>
        <p:spPr/>
        <p:txBody>
          <a:bodyPr/>
          <a:lstStyle/>
          <a:p>
            <a:fld id="{C72F78BB-B0F7-4B9C-BCB4-A977CC3D54B7}" type="slidenum">
              <a:rPr lang="zh-TW" altLang="en-US" smtClean="0"/>
              <a:t>12</a:t>
            </a:fld>
            <a:endParaRPr lang="zh-TW" altLang="en-US"/>
          </a:p>
        </p:txBody>
      </p:sp>
      <p:sp>
        <p:nvSpPr>
          <p:cNvPr id="5" name="文字方塊 4">
            <a:extLst>
              <a:ext uri="{FF2B5EF4-FFF2-40B4-BE49-F238E27FC236}">
                <a16:creationId xmlns="" xmlns:a16="http://schemas.microsoft.com/office/drawing/2014/main" id="{F4B135E2-92B2-C447-9170-D51AC4D36950}"/>
              </a:ext>
            </a:extLst>
          </p:cNvPr>
          <p:cNvSpPr txBox="1"/>
          <p:nvPr/>
        </p:nvSpPr>
        <p:spPr>
          <a:xfrm>
            <a:off x="515612" y="121196"/>
            <a:ext cx="6353021" cy="523220"/>
          </a:xfrm>
          <a:prstGeom prst="rect">
            <a:avLst/>
          </a:prstGeom>
          <a:noFill/>
        </p:spPr>
        <p:txBody>
          <a:bodyPr wrap="none" rtlCol="0">
            <a:spAutoFit/>
          </a:bodyPr>
          <a:lstStyle/>
          <a:p>
            <a:r>
              <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Automobile Products Shipment </a:t>
            </a:r>
            <a:r>
              <a:rPr lang="en-US" altLang="zh-TW" sz="2800" b="1" dirty="0" err="1">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Q’ty</a:t>
            </a:r>
            <a:endPar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8" name="圖案 7">
            <a:extLst>
              <a:ext uri="{FF2B5EF4-FFF2-40B4-BE49-F238E27FC236}">
                <a16:creationId xmlns="" xmlns:a16="http://schemas.microsoft.com/office/drawing/2014/main" id="{8835C166-A636-5548-8672-430AE1797D25}"/>
              </a:ext>
            </a:extLst>
          </p:cNvPr>
          <p:cNvSpPr/>
          <p:nvPr/>
        </p:nvSpPr>
        <p:spPr>
          <a:xfrm rot="7682130" flipH="1">
            <a:off x="2187895" y="634930"/>
            <a:ext cx="3525568" cy="2246817"/>
          </a:xfrm>
          <a:prstGeom prst="swooshArrow">
            <a:avLst>
              <a:gd name="adj1" fmla="val 16310"/>
              <a:gd name="adj2" fmla="val 31370"/>
            </a:avLst>
          </a:prstGeom>
          <a:gradFill flip="none" rotWithShape="1">
            <a:gsLst>
              <a:gs pos="100000">
                <a:srgbClr val="C00000"/>
              </a:gs>
              <a:gs pos="50000">
                <a:schemeClr val="accent2">
                  <a:lumMod val="75000"/>
                </a:schemeClr>
              </a:gs>
              <a:gs pos="0">
                <a:srgbClr val="FFC000"/>
              </a:gs>
            </a:gsLst>
            <a:lin ang="18900000" scaled="1"/>
            <a:tileRect/>
          </a:gradFill>
          <a:ln>
            <a:solidFill>
              <a:srgbClr val="FFC00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dirty="0"/>
          </a:p>
        </p:txBody>
      </p:sp>
      <p:sp>
        <p:nvSpPr>
          <p:cNvPr id="10" name="文字方塊 1">
            <a:extLst>
              <a:ext uri="{FF2B5EF4-FFF2-40B4-BE49-F238E27FC236}">
                <a16:creationId xmlns:lc="http://schemas.openxmlformats.org/drawingml/2006/lockedCanvas" xmlns="" xmlns:a16="http://schemas.microsoft.com/office/drawing/2014/main" id="{738F9316-4C8E-5349-80AF-D66E706A6F8A}"/>
              </a:ext>
            </a:extLst>
          </p:cNvPr>
          <p:cNvSpPr txBox="1"/>
          <p:nvPr/>
        </p:nvSpPr>
        <p:spPr>
          <a:xfrm>
            <a:off x="5724128" y="3577580"/>
            <a:ext cx="855508" cy="34290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4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12.3%</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 name="矩形 1"/>
          <p:cNvSpPr/>
          <p:nvPr/>
        </p:nvSpPr>
        <p:spPr>
          <a:xfrm>
            <a:off x="323528" y="4791670"/>
            <a:ext cx="7200800" cy="646331"/>
          </a:xfrm>
          <a:prstGeom prst="rect">
            <a:avLst/>
          </a:prstGeom>
        </p:spPr>
        <p:txBody>
          <a:bodyPr wrap="square">
            <a:spAutoFit/>
          </a:bodyPr>
          <a:lstStyle/>
          <a:p>
            <a:r>
              <a:rPr lang="zh-TW" altLang="en-US" dirty="0"/>
              <a:t>*</a:t>
            </a:r>
            <a:r>
              <a:rPr lang="en-US" altLang="zh-TW" dirty="0"/>
              <a:t>Year-over-year percentage increase in automobile products shipments.</a:t>
            </a:r>
            <a:br>
              <a:rPr lang="en-US" altLang="zh-TW" dirty="0"/>
            </a:br>
            <a:endParaRPr lang="zh-TW" altLang="en-US" dirty="0"/>
          </a:p>
        </p:txBody>
      </p:sp>
    </p:spTree>
    <p:extLst>
      <p:ext uri="{BB962C8B-B14F-4D97-AF65-F5344CB8AC3E}">
        <p14:creationId xmlns:p14="http://schemas.microsoft.com/office/powerpoint/2010/main" val="1769922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13</a:t>
            </a:fld>
            <a:endParaRPr lang="zh-TW" altLang="en-US"/>
          </a:p>
        </p:txBody>
      </p:sp>
      <p:grpSp>
        <p:nvGrpSpPr>
          <p:cNvPr id="18" name="群組 17">
            <a:extLst>
              <a:ext uri="{FF2B5EF4-FFF2-40B4-BE49-F238E27FC236}">
                <a16:creationId xmlns:a16="http://schemas.microsoft.com/office/drawing/2014/main" xmlns="" id="{678E2B4D-C377-374E-B22F-0B110F1CF643}"/>
              </a:ext>
            </a:extLst>
          </p:cNvPr>
          <p:cNvGrpSpPr/>
          <p:nvPr/>
        </p:nvGrpSpPr>
        <p:grpSpPr>
          <a:xfrm>
            <a:off x="899592" y="4746113"/>
            <a:ext cx="7077770" cy="469338"/>
            <a:chOff x="1308802" y="4767684"/>
            <a:chExt cx="7077770" cy="469338"/>
          </a:xfrm>
        </p:grpSpPr>
        <p:sp>
          <p:nvSpPr>
            <p:cNvPr id="6" name="橢圓 5">
              <a:extLst>
                <a:ext uri="{FF2B5EF4-FFF2-40B4-BE49-F238E27FC236}">
                  <a16:creationId xmlns:a16="http://schemas.microsoft.com/office/drawing/2014/main" xmlns="" id="{949E97E4-CA67-1F47-B7D2-9DE9BD8FDD4A}"/>
                </a:ext>
              </a:extLst>
            </p:cNvPr>
            <p:cNvSpPr>
              <a:spLocks/>
            </p:cNvSpPr>
            <p:nvPr/>
          </p:nvSpPr>
          <p:spPr>
            <a:xfrm>
              <a:off x="1491908"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7" name="橢圓 6">
              <a:extLst>
                <a:ext uri="{FF2B5EF4-FFF2-40B4-BE49-F238E27FC236}">
                  <a16:creationId xmlns:a16="http://schemas.microsoft.com/office/drawing/2014/main" xmlns="" id="{C4736545-3D29-F548-B459-55491FBA5F73}"/>
                </a:ext>
              </a:extLst>
            </p:cNvPr>
            <p:cNvSpPr>
              <a:spLocks/>
            </p:cNvSpPr>
            <p:nvPr/>
          </p:nvSpPr>
          <p:spPr>
            <a:xfrm>
              <a:off x="279659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8" name="橢圓 7">
              <a:extLst>
                <a:ext uri="{FF2B5EF4-FFF2-40B4-BE49-F238E27FC236}">
                  <a16:creationId xmlns:a16="http://schemas.microsoft.com/office/drawing/2014/main" xmlns="" id="{5FA22B9C-C820-D641-B140-7B513AE88119}"/>
                </a:ext>
              </a:extLst>
            </p:cNvPr>
            <p:cNvSpPr>
              <a:spLocks/>
            </p:cNvSpPr>
            <p:nvPr/>
          </p:nvSpPr>
          <p:spPr>
            <a:xfrm>
              <a:off x="410254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9" name="橢圓 8">
              <a:extLst>
                <a:ext uri="{FF2B5EF4-FFF2-40B4-BE49-F238E27FC236}">
                  <a16:creationId xmlns:a16="http://schemas.microsoft.com/office/drawing/2014/main" xmlns="" id="{1406257E-EA64-BF4F-9225-0DD2EB389D06}"/>
                </a:ext>
              </a:extLst>
            </p:cNvPr>
            <p:cNvSpPr>
              <a:spLocks/>
            </p:cNvSpPr>
            <p:nvPr/>
          </p:nvSpPr>
          <p:spPr>
            <a:xfrm>
              <a:off x="5418307"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0" name="橢圓 9">
              <a:extLst>
                <a:ext uri="{FF2B5EF4-FFF2-40B4-BE49-F238E27FC236}">
                  <a16:creationId xmlns:a16="http://schemas.microsoft.com/office/drawing/2014/main" xmlns="" id="{4CEB1211-EFAD-AD47-AE56-C0B5B9B82E16}"/>
                </a:ext>
              </a:extLst>
            </p:cNvPr>
            <p:cNvSpPr>
              <a:spLocks/>
            </p:cNvSpPr>
            <p:nvPr/>
          </p:nvSpPr>
          <p:spPr>
            <a:xfrm>
              <a:off x="670062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1" name="橢圓 10">
              <a:extLst>
                <a:ext uri="{FF2B5EF4-FFF2-40B4-BE49-F238E27FC236}">
                  <a16:creationId xmlns:a16="http://schemas.microsoft.com/office/drawing/2014/main" xmlns="" id="{B0767C25-A598-E84B-A9B1-BABB0BBE2FA4}"/>
                </a:ext>
              </a:extLst>
            </p:cNvPr>
            <p:cNvSpPr>
              <a:spLocks/>
            </p:cNvSpPr>
            <p:nvPr/>
          </p:nvSpPr>
          <p:spPr>
            <a:xfrm>
              <a:off x="799862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文字方塊 11">
              <a:extLst>
                <a:ext uri="{FF2B5EF4-FFF2-40B4-BE49-F238E27FC236}">
                  <a16:creationId xmlns:a16="http://schemas.microsoft.com/office/drawing/2014/main" xmlns="" id="{C09B2357-D9B1-8A4C-BCAF-526DB6808D42}"/>
                </a:ext>
              </a:extLst>
            </p:cNvPr>
            <p:cNvSpPr txBox="1"/>
            <p:nvPr/>
          </p:nvSpPr>
          <p:spPr>
            <a:xfrm>
              <a:off x="13088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2024</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3" name="文字方塊 12">
              <a:extLst>
                <a:ext uri="{FF2B5EF4-FFF2-40B4-BE49-F238E27FC236}">
                  <a16:creationId xmlns:a16="http://schemas.microsoft.com/office/drawing/2014/main" xmlns="" id="{25CF73CA-C7A7-B844-A7D7-663DEE1B600C}"/>
                </a:ext>
              </a:extLst>
            </p:cNvPr>
            <p:cNvSpPr txBox="1"/>
            <p:nvPr/>
          </p:nvSpPr>
          <p:spPr>
            <a:xfrm>
              <a:off x="2635790"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2025</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4" name="文字方塊 13">
              <a:extLst>
                <a:ext uri="{FF2B5EF4-FFF2-40B4-BE49-F238E27FC236}">
                  <a16:creationId xmlns:a16="http://schemas.microsoft.com/office/drawing/2014/main" xmlns="" id="{1937538B-B917-E148-86F4-6E863752CE57}"/>
                </a:ext>
              </a:extLst>
            </p:cNvPr>
            <p:cNvSpPr txBox="1"/>
            <p:nvPr/>
          </p:nvSpPr>
          <p:spPr>
            <a:xfrm>
              <a:off x="3930584"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2026</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5" name="文字方塊 14">
              <a:extLst>
                <a:ext uri="{FF2B5EF4-FFF2-40B4-BE49-F238E27FC236}">
                  <a16:creationId xmlns:a16="http://schemas.microsoft.com/office/drawing/2014/main" xmlns="" id="{0B172517-0B30-FA4C-98A6-AF43979DAB07}"/>
                </a:ext>
              </a:extLst>
            </p:cNvPr>
            <p:cNvSpPr txBox="1"/>
            <p:nvPr/>
          </p:nvSpPr>
          <p:spPr>
            <a:xfrm>
              <a:off x="52575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2027</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6" name="文字方塊 15">
              <a:extLst>
                <a:ext uri="{FF2B5EF4-FFF2-40B4-BE49-F238E27FC236}">
                  <a16:creationId xmlns:a16="http://schemas.microsoft.com/office/drawing/2014/main" xmlns="" id="{EE4185EE-56EA-0545-905A-A0D3456AC6E0}"/>
                </a:ext>
              </a:extLst>
            </p:cNvPr>
            <p:cNvSpPr txBox="1"/>
            <p:nvPr/>
          </p:nvSpPr>
          <p:spPr>
            <a:xfrm>
              <a:off x="6539819"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2028</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7" name="文字方塊 16">
              <a:extLst>
                <a:ext uri="{FF2B5EF4-FFF2-40B4-BE49-F238E27FC236}">
                  <a16:creationId xmlns:a16="http://schemas.microsoft.com/office/drawing/2014/main" xmlns="" id="{E5CCEE2A-5F74-D54D-9A63-A8486A6D65F7}"/>
                </a:ext>
              </a:extLst>
            </p:cNvPr>
            <p:cNvSpPr txBox="1"/>
            <p:nvPr/>
          </p:nvSpPr>
          <p:spPr>
            <a:xfrm>
              <a:off x="7804361"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2029</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19" name="文字方塊 18">
            <a:extLst>
              <a:ext uri="{FF2B5EF4-FFF2-40B4-BE49-F238E27FC236}">
                <a16:creationId xmlns:a16="http://schemas.microsoft.com/office/drawing/2014/main" xmlns="" id="{DC253DDE-7598-6644-B832-8D207F6A79EA}"/>
              </a:ext>
            </a:extLst>
          </p:cNvPr>
          <p:cNvSpPr txBox="1"/>
          <p:nvPr/>
        </p:nvSpPr>
        <p:spPr>
          <a:xfrm>
            <a:off x="176436" y="276825"/>
            <a:ext cx="6195764" cy="492443"/>
          </a:xfrm>
          <a:prstGeom prst="rect">
            <a:avLst/>
          </a:prstGeom>
          <a:noFill/>
        </p:spPr>
        <p:txBody>
          <a:bodyPr wrap="square" rtlCol="0">
            <a:spAutoFit/>
          </a:bodyPr>
          <a:lstStyle/>
          <a:p>
            <a:r>
              <a:rPr lang="en-US" altLang="zh-TW" sz="26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MOSEL Power Device Tech. Roadmap</a:t>
            </a:r>
          </a:p>
        </p:txBody>
      </p:sp>
      <p:graphicFrame>
        <p:nvGraphicFramePr>
          <p:cNvPr id="20" name="表格 5">
            <a:extLst>
              <a:ext uri="{FF2B5EF4-FFF2-40B4-BE49-F238E27FC236}">
                <a16:creationId xmlns:a16="http://schemas.microsoft.com/office/drawing/2014/main" xmlns="" id="{630F9746-06F0-D74B-884B-A289D297D3B2}"/>
              </a:ext>
            </a:extLst>
          </p:cNvPr>
          <p:cNvGraphicFramePr>
            <a:graphicFrameLocks noGrp="1"/>
          </p:cNvGraphicFramePr>
          <p:nvPr>
            <p:extLst>
              <p:ext uri="{D42A27DB-BD31-4B8C-83A1-F6EECF244321}">
                <p14:modId xmlns:p14="http://schemas.microsoft.com/office/powerpoint/2010/main" val="3720754670"/>
              </p:ext>
            </p:extLst>
          </p:nvPr>
        </p:nvGraphicFramePr>
        <p:xfrm>
          <a:off x="107504" y="765816"/>
          <a:ext cx="8928996" cy="4176432"/>
        </p:xfrm>
        <a:graphic>
          <a:graphicData uri="http://schemas.openxmlformats.org/drawingml/2006/table">
            <a:tbl>
              <a:tblPr firstRow="1" bandRow="1">
                <a:tableStyleId>{5940675A-B579-460E-94D1-54222C63F5DA}</a:tableStyleId>
              </a:tblPr>
              <a:tblGrid>
                <a:gridCol w="1080120">
                  <a:extLst>
                    <a:ext uri="{9D8B030D-6E8A-4147-A177-3AD203B41FA5}">
                      <a16:colId xmlns:a16="http://schemas.microsoft.com/office/drawing/2014/main" xmlns="" val="1660859170"/>
                    </a:ext>
                  </a:extLst>
                </a:gridCol>
                <a:gridCol w="1308146">
                  <a:extLst>
                    <a:ext uri="{9D8B030D-6E8A-4147-A177-3AD203B41FA5}">
                      <a16:colId xmlns:a16="http://schemas.microsoft.com/office/drawing/2014/main" xmlns="" val="549588660"/>
                    </a:ext>
                  </a:extLst>
                </a:gridCol>
                <a:gridCol w="1308146">
                  <a:extLst>
                    <a:ext uri="{9D8B030D-6E8A-4147-A177-3AD203B41FA5}">
                      <a16:colId xmlns:a16="http://schemas.microsoft.com/office/drawing/2014/main" xmlns="" val="1259846103"/>
                    </a:ext>
                  </a:extLst>
                </a:gridCol>
                <a:gridCol w="1308146">
                  <a:extLst>
                    <a:ext uri="{9D8B030D-6E8A-4147-A177-3AD203B41FA5}">
                      <a16:colId xmlns:a16="http://schemas.microsoft.com/office/drawing/2014/main" xmlns="" val="2089778215"/>
                    </a:ext>
                  </a:extLst>
                </a:gridCol>
                <a:gridCol w="1308146">
                  <a:extLst>
                    <a:ext uri="{9D8B030D-6E8A-4147-A177-3AD203B41FA5}">
                      <a16:colId xmlns:a16="http://schemas.microsoft.com/office/drawing/2014/main" xmlns="" val="52906180"/>
                    </a:ext>
                  </a:extLst>
                </a:gridCol>
                <a:gridCol w="1308146">
                  <a:extLst>
                    <a:ext uri="{9D8B030D-6E8A-4147-A177-3AD203B41FA5}">
                      <a16:colId xmlns:a16="http://schemas.microsoft.com/office/drawing/2014/main" xmlns="" val="3810118908"/>
                    </a:ext>
                  </a:extLst>
                </a:gridCol>
                <a:gridCol w="1308146">
                  <a:extLst>
                    <a:ext uri="{9D8B030D-6E8A-4147-A177-3AD203B41FA5}">
                      <a16:colId xmlns:a16="http://schemas.microsoft.com/office/drawing/2014/main" xmlns="" val="643660050"/>
                    </a:ext>
                  </a:extLst>
                </a:gridCol>
              </a:tblGrid>
              <a:tr h="297236">
                <a:tc rowSpan="8">
                  <a:txBody>
                    <a:bodyPr/>
                    <a:lstStyle/>
                    <a:p>
                      <a:pPr algn="ctr"/>
                      <a:r>
                        <a:rPr lang="en-US" altLang="zh-TW"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MOSFET</a:t>
                      </a: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0000"/>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60V~200V </a:t>
                      </a:r>
                      <a:r>
                        <a:rPr lang="en-US" altLang="zh-TW" sz="1200" b="1" kern="1200"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TRENCH </a:t>
                      </a:r>
                      <a:r>
                        <a:rPr lang="en-US" altLang="zh-TW"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PMOS</a:t>
                      </a:r>
                      <a:endParaRPr lang="zh-TW" altLang="en-US"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endParaRPr lang="zh-TW" altLang="en-US" dirty="0"/>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445854764"/>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150V~300V FR </a:t>
                      </a:r>
                      <a:r>
                        <a:rPr lang="en-US" altLang="zh-TW" sz="1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TRENCH </a:t>
                      </a: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111419550"/>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100V~300V </a:t>
                      </a:r>
                      <a:r>
                        <a:rPr lang="en-US" altLang="zh-TW" sz="1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TRENCH </a:t>
                      </a: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273263505"/>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60V~200V UD SGT PMOS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xmlns="" val="4117864598"/>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60V~200V LR SGT PMOS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2071051106"/>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150V~300V FR SGT 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614245201"/>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120V~300V UD SGT 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25198895"/>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120V~300V LR SGT 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70486090"/>
                  </a:ext>
                </a:extLst>
              </a:tr>
              <a:tr h="297236">
                <a:tc rowSpan="5">
                  <a:txBody>
                    <a:bodyPr/>
                    <a:lstStyle/>
                    <a:p>
                      <a:pPr algn="ctr"/>
                      <a:r>
                        <a:rPr lang="en-US" altLang="zh-TW"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FS-IGBT</a:t>
                      </a: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600V~1600V G7 RC-SERIES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extLst>
                  <a:ext uri="{0D108BD9-81ED-4DB2-BD59-A6C34878D82A}">
                    <a16:rowId xmlns:a16="http://schemas.microsoft.com/office/drawing/2014/main" xmlns="" val="1099688923"/>
                  </a:ext>
                </a:extLst>
              </a:tr>
              <a:tr h="297236">
                <a:tc vMerge="1">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650V~1200V G7 S-SERIES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775350968"/>
                  </a:ext>
                </a:extLst>
              </a:tr>
              <a:tr h="297236">
                <a:tc vMerge="1">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650V~1200V G7 H-SERIES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3949635406"/>
                  </a:ext>
                </a:extLst>
              </a:tr>
              <a:tr h="297236">
                <a:tc vMerge="1">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650V~1700V G7 T-SERIES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267508412"/>
                  </a:ext>
                </a:extLst>
              </a:tr>
              <a:tr h="297236">
                <a:tc vMerge="1">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ct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650V~1700V G4 T-SERIES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2892716898"/>
                  </a:ext>
                </a:extLst>
              </a:tr>
              <a:tr h="240393">
                <a:tc>
                  <a:txBody>
                    <a:bodyPr/>
                    <a:lstStyle/>
                    <a:p>
                      <a:endParaRPr lang="zh-TW" altLang="en-US" sz="1000" dirty="0">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18064524"/>
                  </a:ext>
                </a:extLst>
              </a:tr>
            </a:tbl>
          </a:graphicData>
        </a:graphic>
      </p:graphicFrame>
    </p:spTree>
    <p:extLst>
      <p:ext uri="{BB962C8B-B14F-4D97-AF65-F5344CB8AC3E}">
        <p14:creationId xmlns:p14="http://schemas.microsoft.com/office/powerpoint/2010/main" val="1725155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14</a:t>
            </a:fld>
            <a:endParaRPr lang="zh-TW" altLang="en-US"/>
          </a:p>
        </p:txBody>
      </p:sp>
      <p:grpSp>
        <p:nvGrpSpPr>
          <p:cNvPr id="20" name="群組 19">
            <a:extLst>
              <a:ext uri="{FF2B5EF4-FFF2-40B4-BE49-F238E27FC236}">
                <a16:creationId xmlns:a16="http://schemas.microsoft.com/office/drawing/2014/main" xmlns="" id="{7B85DDF3-A98D-BE41-82F6-E16B8C9303CF}"/>
              </a:ext>
            </a:extLst>
          </p:cNvPr>
          <p:cNvGrpSpPr/>
          <p:nvPr/>
        </p:nvGrpSpPr>
        <p:grpSpPr>
          <a:xfrm>
            <a:off x="899592" y="4746113"/>
            <a:ext cx="7077770" cy="469338"/>
            <a:chOff x="1308802" y="4767684"/>
            <a:chExt cx="7077770" cy="469338"/>
          </a:xfrm>
        </p:grpSpPr>
        <p:sp>
          <p:nvSpPr>
            <p:cNvPr id="21" name="橢圓 20">
              <a:extLst>
                <a:ext uri="{FF2B5EF4-FFF2-40B4-BE49-F238E27FC236}">
                  <a16:creationId xmlns:a16="http://schemas.microsoft.com/office/drawing/2014/main" xmlns="" id="{0C22B486-93D7-A64A-9916-448C455517F6}"/>
                </a:ext>
              </a:extLst>
            </p:cNvPr>
            <p:cNvSpPr>
              <a:spLocks/>
            </p:cNvSpPr>
            <p:nvPr/>
          </p:nvSpPr>
          <p:spPr>
            <a:xfrm>
              <a:off x="1491908"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2" name="橢圓 21">
              <a:extLst>
                <a:ext uri="{FF2B5EF4-FFF2-40B4-BE49-F238E27FC236}">
                  <a16:creationId xmlns:a16="http://schemas.microsoft.com/office/drawing/2014/main" xmlns="" id="{2EC9BD7F-0A85-D648-A770-C0612194C559}"/>
                </a:ext>
              </a:extLst>
            </p:cNvPr>
            <p:cNvSpPr>
              <a:spLocks/>
            </p:cNvSpPr>
            <p:nvPr/>
          </p:nvSpPr>
          <p:spPr>
            <a:xfrm>
              <a:off x="279659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橢圓 22">
              <a:extLst>
                <a:ext uri="{FF2B5EF4-FFF2-40B4-BE49-F238E27FC236}">
                  <a16:creationId xmlns:a16="http://schemas.microsoft.com/office/drawing/2014/main" xmlns="" id="{5FAF8CC6-0F09-804C-B060-CD713AA8262C}"/>
                </a:ext>
              </a:extLst>
            </p:cNvPr>
            <p:cNvSpPr>
              <a:spLocks/>
            </p:cNvSpPr>
            <p:nvPr/>
          </p:nvSpPr>
          <p:spPr>
            <a:xfrm>
              <a:off x="410254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橢圓 23">
              <a:extLst>
                <a:ext uri="{FF2B5EF4-FFF2-40B4-BE49-F238E27FC236}">
                  <a16:creationId xmlns:a16="http://schemas.microsoft.com/office/drawing/2014/main" xmlns="" id="{5E731D8A-5AB0-734A-B49F-496A37666A6E}"/>
                </a:ext>
              </a:extLst>
            </p:cNvPr>
            <p:cNvSpPr>
              <a:spLocks/>
            </p:cNvSpPr>
            <p:nvPr/>
          </p:nvSpPr>
          <p:spPr>
            <a:xfrm>
              <a:off x="5418307"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5" name="橢圓 24">
              <a:extLst>
                <a:ext uri="{FF2B5EF4-FFF2-40B4-BE49-F238E27FC236}">
                  <a16:creationId xmlns:a16="http://schemas.microsoft.com/office/drawing/2014/main" xmlns="" id="{EBF9AD71-D330-C64F-8A67-BD8F0B288219}"/>
                </a:ext>
              </a:extLst>
            </p:cNvPr>
            <p:cNvSpPr>
              <a:spLocks/>
            </p:cNvSpPr>
            <p:nvPr/>
          </p:nvSpPr>
          <p:spPr>
            <a:xfrm>
              <a:off x="670062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橢圓 25">
              <a:extLst>
                <a:ext uri="{FF2B5EF4-FFF2-40B4-BE49-F238E27FC236}">
                  <a16:creationId xmlns:a16="http://schemas.microsoft.com/office/drawing/2014/main" xmlns="" id="{BB1C8638-CA1D-0D4A-A032-C42788B8A3CA}"/>
                </a:ext>
              </a:extLst>
            </p:cNvPr>
            <p:cNvSpPr>
              <a:spLocks/>
            </p:cNvSpPr>
            <p:nvPr/>
          </p:nvSpPr>
          <p:spPr>
            <a:xfrm>
              <a:off x="799862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文字方塊 26">
              <a:extLst>
                <a:ext uri="{FF2B5EF4-FFF2-40B4-BE49-F238E27FC236}">
                  <a16:creationId xmlns:a16="http://schemas.microsoft.com/office/drawing/2014/main" xmlns="" id="{35B07545-9632-0D4D-8C6F-BE7EE1C5FA25}"/>
                </a:ext>
              </a:extLst>
            </p:cNvPr>
            <p:cNvSpPr txBox="1"/>
            <p:nvPr/>
          </p:nvSpPr>
          <p:spPr>
            <a:xfrm>
              <a:off x="13088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2024</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8" name="文字方塊 27">
              <a:extLst>
                <a:ext uri="{FF2B5EF4-FFF2-40B4-BE49-F238E27FC236}">
                  <a16:creationId xmlns:a16="http://schemas.microsoft.com/office/drawing/2014/main" xmlns="" id="{94F9484C-D03A-7045-AED6-EF29078B3C8E}"/>
                </a:ext>
              </a:extLst>
            </p:cNvPr>
            <p:cNvSpPr txBox="1"/>
            <p:nvPr/>
          </p:nvSpPr>
          <p:spPr>
            <a:xfrm>
              <a:off x="2635790"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2025</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9" name="文字方塊 28">
              <a:extLst>
                <a:ext uri="{FF2B5EF4-FFF2-40B4-BE49-F238E27FC236}">
                  <a16:creationId xmlns:a16="http://schemas.microsoft.com/office/drawing/2014/main" xmlns="" id="{21EB58A2-1171-F04F-AF9A-1DEA1F376EDE}"/>
                </a:ext>
              </a:extLst>
            </p:cNvPr>
            <p:cNvSpPr txBox="1"/>
            <p:nvPr/>
          </p:nvSpPr>
          <p:spPr>
            <a:xfrm>
              <a:off x="3930584"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2026</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0" name="文字方塊 29">
              <a:extLst>
                <a:ext uri="{FF2B5EF4-FFF2-40B4-BE49-F238E27FC236}">
                  <a16:creationId xmlns:a16="http://schemas.microsoft.com/office/drawing/2014/main" xmlns="" id="{BEF549AD-1025-C849-9C23-130071C4BBD9}"/>
                </a:ext>
              </a:extLst>
            </p:cNvPr>
            <p:cNvSpPr txBox="1"/>
            <p:nvPr/>
          </p:nvSpPr>
          <p:spPr>
            <a:xfrm>
              <a:off x="52575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2027</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1" name="文字方塊 30">
              <a:extLst>
                <a:ext uri="{FF2B5EF4-FFF2-40B4-BE49-F238E27FC236}">
                  <a16:creationId xmlns:a16="http://schemas.microsoft.com/office/drawing/2014/main" xmlns="" id="{4456434D-F44E-F747-827F-75C1D13947D9}"/>
                </a:ext>
              </a:extLst>
            </p:cNvPr>
            <p:cNvSpPr txBox="1"/>
            <p:nvPr/>
          </p:nvSpPr>
          <p:spPr>
            <a:xfrm>
              <a:off x="6539819"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2028</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2" name="文字方塊 31">
              <a:extLst>
                <a:ext uri="{FF2B5EF4-FFF2-40B4-BE49-F238E27FC236}">
                  <a16:creationId xmlns:a16="http://schemas.microsoft.com/office/drawing/2014/main" xmlns="" id="{2EBF8FC6-538A-EE48-9467-7CBAF2E8E772}"/>
                </a:ext>
              </a:extLst>
            </p:cNvPr>
            <p:cNvSpPr txBox="1"/>
            <p:nvPr/>
          </p:nvSpPr>
          <p:spPr>
            <a:xfrm>
              <a:off x="7804361"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2029</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18" name="文字方塊 17">
            <a:extLst>
              <a:ext uri="{FF2B5EF4-FFF2-40B4-BE49-F238E27FC236}">
                <a16:creationId xmlns:a16="http://schemas.microsoft.com/office/drawing/2014/main" xmlns="" id="{9C2A1122-FBAD-A647-9039-2B915DA9C2AA}"/>
              </a:ext>
            </a:extLst>
          </p:cNvPr>
          <p:cNvSpPr txBox="1"/>
          <p:nvPr/>
        </p:nvSpPr>
        <p:spPr>
          <a:xfrm>
            <a:off x="176436" y="276825"/>
            <a:ext cx="6195764" cy="492443"/>
          </a:xfrm>
          <a:prstGeom prst="rect">
            <a:avLst/>
          </a:prstGeom>
          <a:noFill/>
        </p:spPr>
        <p:txBody>
          <a:bodyPr wrap="square" rtlCol="0">
            <a:spAutoFit/>
          </a:bodyPr>
          <a:lstStyle/>
          <a:p>
            <a:r>
              <a:rPr lang="en-US" altLang="zh-TW" sz="26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MOSEL Power Device Tech. Roadmap</a:t>
            </a:r>
          </a:p>
        </p:txBody>
      </p:sp>
      <p:graphicFrame>
        <p:nvGraphicFramePr>
          <p:cNvPr id="33" name="表格 5">
            <a:extLst>
              <a:ext uri="{FF2B5EF4-FFF2-40B4-BE49-F238E27FC236}">
                <a16:creationId xmlns:a16="http://schemas.microsoft.com/office/drawing/2014/main" xmlns="" id="{0E6F4F08-E43A-2A45-A9B7-3D82BB06A33F}"/>
              </a:ext>
            </a:extLst>
          </p:cNvPr>
          <p:cNvGraphicFramePr>
            <a:graphicFrameLocks noGrp="1"/>
          </p:cNvGraphicFramePr>
          <p:nvPr>
            <p:extLst>
              <p:ext uri="{D42A27DB-BD31-4B8C-83A1-F6EECF244321}">
                <p14:modId xmlns:p14="http://schemas.microsoft.com/office/powerpoint/2010/main" val="1506550215"/>
              </p:ext>
            </p:extLst>
          </p:nvPr>
        </p:nvGraphicFramePr>
        <p:xfrm>
          <a:off x="107504" y="871108"/>
          <a:ext cx="8928996" cy="4041792"/>
        </p:xfrm>
        <a:graphic>
          <a:graphicData uri="http://schemas.openxmlformats.org/drawingml/2006/table">
            <a:tbl>
              <a:tblPr firstRow="1" bandRow="1">
                <a:tableStyleId>{5940675A-B579-460E-94D1-54222C63F5DA}</a:tableStyleId>
              </a:tblPr>
              <a:tblGrid>
                <a:gridCol w="1080120">
                  <a:extLst>
                    <a:ext uri="{9D8B030D-6E8A-4147-A177-3AD203B41FA5}">
                      <a16:colId xmlns:a16="http://schemas.microsoft.com/office/drawing/2014/main" xmlns="" val="1660859170"/>
                    </a:ext>
                  </a:extLst>
                </a:gridCol>
                <a:gridCol w="1308146">
                  <a:extLst>
                    <a:ext uri="{9D8B030D-6E8A-4147-A177-3AD203B41FA5}">
                      <a16:colId xmlns:a16="http://schemas.microsoft.com/office/drawing/2014/main" xmlns="" val="549588660"/>
                    </a:ext>
                  </a:extLst>
                </a:gridCol>
                <a:gridCol w="1308146">
                  <a:extLst>
                    <a:ext uri="{9D8B030D-6E8A-4147-A177-3AD203B41FA5}">
                      <a16:colId xmlns:a16="http://schemas.microsoft.com/office/drawing/2014/main" xmlns="" val="1259846103"/>
                    </a:ext>
                  </a:extLst>
                </a:gridCol>
                <a:gridCol w="1308146">
                  <a:extLst>
                    <a:ext uri="{9D8B030D-6E8A-4147-A177-3AD203B41FA5}">
                      <a16:colId xmlns:a16="http://schemas.microsoft.com/office/drawing/2014/main" xmlns="" val="2089778215"/>
                    </a:ext>
                  </a:extLst>
                </a:gridCol>
                <a:gridCol w="1308146">
                  <a:extLst>
                    <a:ext uri="{9D8B030D-6E8A-4147-A177-3AD203B41FA5}">
                      <a16:colId xmlns:a16="http://schemas.microsoft.com/office/drawing/2014/main" xmlns="" val="52906180"/>
                    </a:ext>
                  </a:extLst>
                </a:gridCol>
                <a:gridCol w="1308146">
                  <a:extLst>
                    <a:ext uri="{9D8B030D-6E8A-4147-A177-3AD203B41FA5}">
                      <a16:colId xmlns:a16="http://schemas.microsoft.com/office/drawing/2014/main" xmlns="" val="3810118908"/>
                    </a:ext>
                  </a:extLst>
                </a:gridCol>
                <a:gridCol w="1308146">
                  <a:extLst>
                    <a:ext uri="{9D8B030D-6E8A-4147-A177-3AD203B41FA5}">
                      <a16:colId xmlns:a16="http://schemas.microsoft.com/office/drawing/2014/main" xmlns="" val="643660050"/>
                    </a:ext>
                  </a:extLst>
                </a:gridCol>
              </a:tblGrid>
              <a:tr h="316496">
                <a:tc rowSpan="4">
                  <a:txBody>
                    <a:bodyPr/>
                    <a:lstStyle/>
                    <a:p>
                      <a:pPr algn="ctr"/>
                      <a:r>
                        <a:rPr lang="en-US" altLang="zh-TW"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FRED</a:t>
                      </a: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600V~1200V Low </a:t>
                      </a:r>
                      <a:r>
                        <a:rPr lang="en-US" altLang="zh-TW" sz="1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Qrr</a:t>
                      </a: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Ultra FRED</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445854764"/>
                  </a:ext>
                </a:extLst>
              </a:tr>
              <a:tr h="316496">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600V~1200V Low </a:t>
                      </a:r>
                      <a:r>
                        <a:rPr lang="en-US" altLang="zh-TW" sz="1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Vf</a:t>
                      </a: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Ultra FRED</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111419550"/>
                  </a:ext>
                </a:extLst>
              </a:tr>
              <a:tr h="316496">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1200V H-SERIES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273263505"/>
                  </a:ext>
                </a:extLst>
              </a:tr>
              <a:tr h="316496">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650V~1200V T-SERIES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4117864598"/>
                  </a:ext>
                </a:extLst>
              </a:tr>
              <a:tr h="316496">
                <a:tc rowSpan="2">
                  <a:txBody>
                    <a:bodyPr/>
                    <a:lstStyle/>
                    <a:p>
                      <a:pPr algn="ctr"/>
                      <a:r>
                        <a:rPr lang="en-US" altLang="zh-TW"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PTC FRD</a:t>
                      </a: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650V~1200V G7 H-SERIES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2071051106"/>
                  </a:ext>
                </a:extLst>
              </a:tr>
              <a:tr h="316496">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650V~1500V G7 T-SERIES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150V~300V FR SGT 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614245201"/>
                  </a:ext>
                </a:extLst>
              </a:tr>
              <a:tr h="316496">
                <a:tc rowSpan="6">
                  <a:txBody>
                    <a:bodyPr/>
                    <a:lstStyle/>
                    <a:p>
                      <a:pPr algn="ctr"/>
                      <a:r>
                        <a:rPr lang="en-US" altLang="zh-TW"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TVS</a:t>
                      </a:r>
                    </a:p>
                    <a:p>
                      <a:pPr algn="ctr"/>
                      <a:r>
                        <a:rPr lang="en-US" altLang="zh-TW"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ESD</a:t>
                      </a: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lang="en-US" altLang="zh-TW" sz="1200" b="1" kern="1200" dirty="0" err="1">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SurgeSwitch</a:t>
                      </a:r>
                      <a:endParaRPr lang="zh-TW" altLang="en-US"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25198895"/>
                  </a:ext>
                </a:extLst>
              </a:tr>
              <a:tr h="316496">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endParaRPr lang="zh-TW" altLang="en-US"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algn="ctr" defTabSz="914400" rtl="0" eaLnBrk="1" latinLnBrk="0" hangingPunct="1"/>
                      <a:r>
                        <a:rPr lang="en-US" altLang="zh-TW"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CAN BUS Transceivers</a:t>
                      </a:r>
                      <a:endParaRPr lang="zh-TW" altLang="en-US"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70486090"/>
                  </a:ext>
                </a:extLst>
              </a:tr>
              <a:tr h="316496">
                <a:tc vMerge="1">
                  <a:txBody>
                    <a:bodyPr/>
                    <a:lstStyle/>
                    <a:p>
                      <a:pPr algn="ctr"/>
                      <a:r>
                        <a:rPr lang="en-US" altLang="zh-TW"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FS-IGBT</a:t>
                      </a: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lang="en-US" altLang="zh-TW"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Automotive CAN BUS TVS</a:t>
                      </a:r>
                      <a:endParaRPr lang="zh-TW" altLang="en-US"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no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no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99688923"/>
                  </a:ext>
                </a:extLst>
              </a:tr>
              <a:tr h="316496">
                <a:tc vMerge="1">
                  <a:txBody>
                    <a:bodyPr/>
                    <a:lstStyle/>
                    <a:p>
                      <a:pPr algn="ct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High Surge TVS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949635406"/>
                  </a:ext>
                </a:extLst>
              </a:tr>
              <a:tr h="316496">
                <a:tc vMerge="1">
                  <a:txBody>
                    <a:bodyPr/>
                    <a:lstStyle/>
                    <a:p>
                      <a:pPr algn="ct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Ultra Low Cap TVS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267508412"/>
                  </a:ext>
                </a:extLst>
              </a:tr>
              <a:tr h="316496">
                <a:tc vMerge="1">
                  <a:txBody>
                    <a:bodyPr/>
                    <a:lstStyle/>
                    <a:p>
                      <a:pPr algn="ct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gridSpan="2">
                  <a:txBody>
                    <a:bodyPr/>
                    <a:lstStyle/>
                    <a:p>
                      <a:pPr algn="ct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General Purpose</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892716898"/>
                  </a:ext>
                </a:extLst>
              </a:tr>
              <a:tr h="237954">
                <a:tc>
                  <a:txBody>
                    <a:bodyPr/>
                    <a:lstStyle/>
                    <a:p>
                      <a:endParaRPr lang="zh-TW" altLang="en-US" sz="1000" dirty="0">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18064524"/>
                  </a:ext>
                </a:extLst>
              </a:tr>
            </a:tbl>
          </a:graphicData>
        </a:graphic>
      </p:graphicFrame>
    </p:spTree>
    <p:extLst>
      <p:ext uri="{BB962C8B-B14F-4D97-AF65-F5344CB8AC3E}">
        <p14:creationId xmlns:p14="http://schemas.microsoft.com/office/powerpoint/2010/main" val="2341290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15</a:t>
            </a:fld>
            <a:endParaRPr lang="zh-TW" altLang="en-US"/>
          </a:p>
        </p:txBody>
      </p:sp>
      <p:sp>
        <p:nvSpPr>
          <p:cNvPr id="18" name="文字方塊 17">
            <a:extLst>
              <a:ext uri="{FF2B5EF4-FFF2-40B4-BE49-F238E27FC236}">
                <a16:creationId xmlns:a16="http://schemas.microsoft.com/office/drawing/2014/main" xmlns="" id="{439D0041-FD4E-8E41-9F33-C717F5FD700B}"/>
              </a:ext>
            </a:extLst>
          </p:cNvPr>
          <p:cNvSpPr txBox="1"/>
          <p:nvPr/>
        </p:nvSpPr>
        <p:spPr>
          <a:xfrm>
            <a:off x="176436" y="276825"/>
            <a:ext cx="6195764" cy="492443"/>
          </a:xfrm>
          <a:prstGeom prst="rect">
            <a:avLst/>
          </a:prstGeom>
          <a:noFill/>
        </p:spPr>
        <p:txBody>
          <a:bodyPr wrap="square" rtlCol="0">
            <a:spAutoFit/>
          </a:bodyPr>
          <a:lstStyle/>
          <a:p>
            <a:r>
              <a:rPr lang="en-US" altLang="zh-TW" sz="26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MOSEL Power Device Tech. Roadmap</a:t>
            </a:r>
          </a:p>
        </p:txBody>
      </p:sp>
      <p:grpSp>
        <p:nvGrpSpPr>
          <p:cNvPr id="20" name="群組 19">
            <a:extLst>
              <a:ext uri="{FF2B5EF4-FFF2-40B4-BE49-F238E27FC236}">
                <a16:creationId xmlns:a16="http://schemas.microsoft.com/office/drawing/2014/main" xmlns="" id="{DAF82739-4B4D-D940-82E1-1035C97D996D}"/>
              </a:ext>
            </a:extLst>
          </p:cNvPr>
          <p:cNvGrpSpPr/>
          <p:nvPr/>
        </p:nvGrpSpPr>
        <p:grpSpPr>
          <a:xfrm>
            <a:off x="899592" y="4106500"/>
            <a:ext cx="7077770" cy="469338"/>
            <a:chOff x="1308802" y="4767684"/>
            <a:chExt cx="7077770" cy="469338"/>
          </a:xfrm>
        </p:grpSpPr>
        <p:sp>
          <p:nvSpPr>
            <p:cNvPr id="21" name="橢圓 20">
              <a:extLst>
                <a:ext uri="{FF2B5EF4-FFF2-40B4-BE49-F238E27FC236}">
                  <a16:creationId xmlns:a16="http://schemas.microsoft.com/office/drawing/2014/main" xmlns="" id="{9E68A290-4332-7F4B-B3C5-4816C6F6AFBF}"/>
                </a:ext>
              </a:extLst>
            </p:cNvPr>
            <p:cNvSpPr>
              <a:spLocks/>
            </p:cNvSpPr>
            <p:nvPr/>
          </p:nvSpPr>
          <p:spPr>
            <a:xfrm>
              <a:off x="1491908"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2" name="橢圓 21">
              <a:extLst>
                <a:ext uri="{FF2B5EF4-FFF2-40B4-BE49-F238E27FC236}">
                  <a16:creationId xmlns:a16="http://schemas.microsoft.com/office/drawing/2014/main" xmlns="" id="{2870A9C0-196A-474E-838E-4CD65871F576}"/>
                </a:ext>
              </a:extLst>
            </p:cNvPr>
            <p:cNvSpPr>
              <a:spLocks/>
            </p:cNvSpPr>
            <p:nvPr/>
          </p:nvSpPr>
          <p:spPr>
            <a:xfrm>
              <a:off x="279659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橢圓 22">
              <a:extLst>
                <a:ext uri="{FF2B5EF4-FFF2-40B4-BE49-F238E27FC236}">
                  <a16:creationId xmlns:a16="http://schemas.microsoft.com/office/drawing/2014/main" xmlns="" id="{2F2D1919-6990-874A-AE6E-C271339F9D32}"/>
                </a:ext>
              </a:extLst>
            </p:cNvPr>
            <p:cNvSpPr>
              <a:spLocks/>
            </p:cNvSpPr>
            <p:nvPr/>
          </p:nvSpPr>
          <p:spPr>
            <a:xfrm>
              <a:off x="410254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橢圓 23">
              <a:extLst>
                <a:ext uri="{FF2B5EF4-FFF2-40B4-BE49-F238E27FC236}">
                  <a16:creationId xmlns:a16="http://schemas.microsoft.com/office/drawing/2014/main" xmlns="" id="{838B5C80-A211-1245-81D9-3C37A0C2C7D0}"/>
                </a:ext>
              </a:extLst>
            </p:cNvPr>
            <p:cNvSpPr>
              <a:spLocks/>
            </p:cNvSpPr>
            <p:nvPr/>
          </p:nvSpPr>
          <p:spPr>
            <a:xfrm>
              <a:off x="5418307"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5" name="橢圓 24">
              <a:extLst>
                <a:ext uri="{FF2B5EF4-FFF2-40B4-BE49-F238E27FC236}">
                  <a16:creationId xmlns:a16="http://schemas.microsoft.com/office/drawing/2014/main" xmlns="" id="{0C2F34B0-C01E-9240-A914-273CC7B87076}"/>
                </a:ext>
              </a:extLst>
            </p:cNvPr>
            <p:cNvSpPr>
              <a:spLocks/>
            </p:cNvSpPr>
            <p:nvPr/>
          </p:nvSpPr>
          <p:spPr>
            <a:xfrm>
              <a:off x="670062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橢圓 25">
              <a:extLst>
                <a:ext uri="{FF2B5EF4-FFF2-40B4-BE49-F238E27FC236}">
                  <a16:creationId xmlns:a16="http://schemas.microsoft.com/office/drawing/2014/main" xmlns="" id="{66F1CCF8-2F42-D045-A005-C031B039AC5C}"/>
                </a:ext>
              </a:extLst>
            </p:cNvPr>
            <p:cNvSpPr>
              <a:spLocks/>
            </p:cNvSpPr>
            <p:nvPr/>
          </p:nvSpPr>
          <p:spPr>
            <a:xfrm>
              <a:off x="799862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文字方塊 26">
              <a:extLst>
                <a:ext uri="{FF2B5EF4-FFF2-40B4-BE49-F238E27FC236}">
                  <a16:creationId xmlns:a16="http://schemas.microsoft.com/office/drawing/2014/main" xmlns="" id="{158EAB1C-C6F9-3B4C-AB48-3D99E81C128F}"/>
                </a:ext>
              </a:extLst>
            </p:cNvPr>
            <p:cNvSpPr txBox="1"/>
            <p:nvPr/>
          </p:nvSpPr>
          <p:spPr>
            <a:xfrm>
              <a:off x="13088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2024</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8" name="文字方塊 27">
              <a:extLst>
                <a:ext uri="{FF2B5EF4-FFF2-40B4-BE49-F238E27FC236}">
                  <a16:creationId xmlns:a16="http://schemas.microsoft.com/office/drawing/2014/main" xmlns="" id="{46BDFEFA-09C4-9B4A-8675-387589184774}"/>
                </a:ext>
              </a:extLst>
            </p:cNvPr>
            <p:cNvSpPr txBox="1"/>
            <p:nvPr/>
          </p:nvSpPr>
          <p:spPr>
            <a:xfrm>
              <a:off x="2635790"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2025</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9" name="文字方塊 28">
              <a:extLst>
                <a:ext uri="{FF2B5EF4-FFF2-40B4-BE49-F238E27FC236}">
                  <a16:creationId xmlns:a16="http://schemas.microsoft.com/office/drawing/2014/main" xmlns="" id="{D64353AF-2823-704B-9A2F-0A77005EB13A}"/>
                </a:ext>
              </a:extLst>
            </p:cNvPr>
            <p:cNvSpPr txBox="1"/>
            <p:nvPr/>
          </p:nvSpPr>
          <p:spPr>
            <a:xfrm>
              <a:off x="3930584"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2026</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0" name="文字方塊 29">
              <a:extLst>
                <a:ext uri="{FF2B5EF4-FFF2-40B4-BE49-F238E27FC236}">
                  <a16:creationId xmlns:a16="http://schemas.microsoft.com/office/drawing/2014/main" xmlns="" id="{F8341E52-EF96-6445-9ECE-4BC993D30D57}"/>
                </a:ext>
              </a:extLst>
            </p:cNvPr>
            <p:cNvSpPr txBox="1"/>
            <p:nvPr/>
          </p:nvSpPr>
          <p:spPr>
            <a:xfrm>
              <a:off x="52575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2027</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1" name="文字方塊 30">
              <a:extLst>
                <a:ext uri="{FF2B5EF4-FFF2-40B4-BE49-F238E27FC236}">
                  <a16:creationId xmlns:a16="http://schemas.microsoft.com/office/drawing/2014/main" xmlns="" id="{360F5DE3-9EDC-3443-8238-E83FC5719F88}"/>
                </a:ext>
              </a:extLst>
            </p:cNvPr>
            <p:cNvSpPr txBox="1"/>
            <p:nvPr/>
          </p:nvSpPr>
          <p:spPr>
            <a:xfrm>
              <a:off x="6539819"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2028</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2" name="文字方塊 31">
              <a:extLst>
                <a:ext uri="{FF2B5EF4-FFF2-40B4-BE49-F238E27FC236}">
                  <a16:creationId xmlns:a16="http://schemas.microsoft.com/office/drawing/2014/main" xmlns="" id="{F3B2A405-70D3-6042-8F14-D9069A7C8226}"/>
                </a:ext>
              </a:extLst>
            </p:cNvPr>
            <p:cNvSpPr txBox="1"/>
            <p:nvPr/>
          </p:nvSpPr>
          <p:spPr>
            <a:xfrm>
              <a:off x="7804361"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2029</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graphicFrame>
        <p:nvGraphicFramePr>
          <p:cNvPr id="33" name="表格 5">
            <a:extLst>
              <a:ext uri="{FF2B5EF4-FFF2-40B4-BE49-F238E27FC236}">
                <a16:creationId xmlns:a16="http://schemas.microsoft.com/office/drawing/2014/main" xmlns="" id="{5203791F-63B4-D84D-ACCB-FFFEFA35726B}"/>
              </a:ext>
            </a:extLst>
          </p:cNvPr>
          <p:cNvGraphicFramePr>
            <a:graphicFrameLocks noGrp="1"/>
          </p:cNvGraphicFramePr>
          <p:nvPr>
            <p:extLst>
              <p:ext uri="{D42A27DB-BD31-4B8C-83A1-F6EECF244321}">
                <p14:modId xmlns:p14="http://schemas.microsoft.com/office/powerpoint/2010/main" val="3989511145"/>
              </p:ext>
            </p:extLst>
          </p:nvPr>
        </p:nvGraphicFramePr>
        <p:xfrm>
          <a:off x="107504" y="1561355"/>
          <a:ext cx="8928996" cy="2664297"/>
        </p:xfrm>
        <a:graphic>
          <a:graphicData uri="http://schemas.openxmlformats.org/drawingml/2006/table">
            <a:tbl>
              <a:tblPr firstRow="1" bandRow="1">
                <a:tableStyleId>{5940675A-B579-460E-94D1-54222C63F5DA}</a:tableStyleId>
              </a:tblPr>
              <a:tblGrid>
                <a:gridCol w="1080120">
                  <a:extLst>
                    <a:ext uri="{9D8B030D-6E8A-4147-A177-3AD203B41FA5}">
                      <a16:colId xmlns:a16="http://schemas.microsoft.com/office/drawing/2014/main" xmlns="" val="1660859170"/>
                    </a:ext>
                  </a:extLst>
                </a:gridCol>
                <a:gridCol w="1308146">
                  <a:extLst>
                    <a:ext uri="{9D8B030D-6E8A-4147-A177-3AD203B41FA5}">
                      <a16:colId xmlns:a16="http://schemas.microsoft.com/office/drawing/2014/main" xmlns="" val="549588660"/>
                    </a:ext>
                  </a:extLst>
                </a:gridCol>
                <a:gridCol w="1308146">
                  <a:extLst>
                    <a:ext uri="{9D8B030D-6E8A-4147-A177-3AD203B41FA5}">
                      <a16:colId xmlns:a16="http://schemas.microsoft.com/office/drawing/2014/main" xmlns="" val="1259846103"/>
                    </a:ext>
                  </a:extLst>
                </a:gridCol>
                <a:gridCol w="436049">
                  <a:extLst>
                    <a:ext uri="{9D8B030D-6E8A-4147-A177-3AD203B41FA5}">
                      <a16:colId xmlns:a16="http://schemas.microsoft.com/office/drawing/2014/main" xmlns="" val="2089778215"/>
                    </a:ext>
                  </a:extLst>
                </a:gridCol>
                <a:gridCol w="872097">
                  <a:extLst>
                    <a:ext uri="{9D8B030D-6E8A-4147-A177-3AD203B41FA5}">
                      <a16:colId xmlns:a16="http://schemas.microsoft.com/office/drawing/2014/main" xmlns="" val="1033301199"/>
                    </a:ext>
                  </a:extLst>
                </a:gridCol>
                <a:gridCol w="436049">
                  <a:extLst>
                    <a:ext uri="{9D8B030D-6E8A-4147-A177-3AD203B41FA5}">
                      <a16:colId xmlns:a16="http://schemas.microsoft.com/office/drawing/2014/main" xmlns="" val="52906180"/>
                    </a:ext>
                  </a:extLst>
                </a:gridCol>
                <a:gridCol w="872097">
                  <a:extLst>
                    <a:ext uri="{9D8B030D-6E8A-4147-A177-3AD203B41FA5}">
                      <a16:colId xmlns:a16="http://schemas.microsoft.com/office/drawing/2014/main" xmlns="" val="2795333724"/>
                    </a:ext>
                  </a:extLst>
                </a:gridCol>
                <a:gridCol w="872097">
                  <a:extLst>
                    <a:ext uri="{9D8B030D-6E8A-4147-A177-3AD203B41FA5}">
                      <a16:colId xmlns:a16="http://schemas.microsoft.com/office/drawing/2014/main" xmlns="" val="3810118908"/>
                    </a:ext>
                  </a:extLst>
                </a:gridCol>
                <a:gridCol w="436049">
                  <a:extLst>
                    <a:ext uri="{9D8B030D-6E8A-4147-A177-3AD203B41FA5}">
                      <a16:colId xmlns:a16="http://schemas.microsoft.com/office/drawing/2014/main" xmlns="" val="2481171230"/>
                    </a:ext>
                  </a:extLst>
                </a:gridCol>
                <a:gridCol w="1308146">
                  <a:extLst>
                    <a:ext uri="{9D8B030D-6E8A-4147-A177-3AD203B41FA5}">
                      <a16:colId xmlns:a16="http://schemas.microsoft.com/office/drawing/2014/main" xmlns="" val="643660050"/>
                    </a:ext>
                  </a:extLst>
                </a:gridCol>
              </a:tblGrid>
              <a:tr h="465928">
                <a:tc rowSpan="3">
                  <a:txBody>
                    <a:bodyPr/>
                    <a:lstStyle/>
                    <a:p>
                      <a:pPr algn="ctr"/>
                      <a:r>
                        <a:rPr lang="en-US" altLang="zh-TW" sz="16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SiC</a:t>
                      </a:r>
                      <a:r>
                        <a:rPr lang="en-US" altLang="zh-TW"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MOS</a:t>
                      </a: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kern="1200" dirty="0" err="1">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SiC</a:t>
                      </a:r>
                      <a:r>
                        <a:rPr lang="en-US" altLang="zh-TW" sz="14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 SMART SWITCH</a:t>
                      </a:r>
                      <a:endParaRPr lang="zh-TW" altLang="en-US" sz="14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051"/>
                    </a:solidFill>
                  </a:tcPr>
                </a:tc>
                <a:tc hMerge="1">
                  <a:txBody>
                    <a:bodyPr/>
                    <a:lstStyle/>
                    <a:p>
                      <a:endParaRPr lang="zh-TW"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a:p>
                  </a:txBody>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445854764"/>
                  </a:ext>
                </a:extLst>
              </a:tr>
              <a:tr h="465928">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4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650V~2200V Trench </a:t>
                      </a:r>
                      <a:r>
                        <a:rPr lang="en-US" altLang="zh-TW" sz="13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SiC</a:t>
                      </a:r>
                      <a:r>
                        <a:rPr lang="en-US" altLang="zh-TW" sz="13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MOS</a:t>
                      </a:r>
                      <a:endParaRPr lang="zh-TW" altLang="en-US" sz="13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05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600V~1200V Low VF Ultra FRED </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93"/>
                    </a:solidFill>
                  </a:tcPr>
                </a:tc>
                <a:tc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a:p>
                  </a:txBody>
                  <a:tcPr/>
                </a:tc>
                <a:tc gridSpan="2">
                  <a:txBody>
                    <a:bodyPr/>
                    <a:lstStyle/>
                    <a:p>
                      <a:endParaRPr lang="zh-TW" altLang="en-US" sz="14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a:p>
                  </a:txBody>
                  <a:tcPr/>
                </a:tc>
                <a:tc>
                  <a:txBody>
                    <a:bodyPr/>
                    <a:lstStyle/>
                    <a:p>
                      <a:endParaRPr lang="zh-TW" altLang="en-US" sz="14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111419550"/>
                  </a:ext>
                </a:extLst>
              </a:tr>
              <a:tr h="465928">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650V~3300V </a:t>
                      </a:r>
                      <a:r>
                        <a:rPr lang="en-US" altLang="zh-TW"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Planar </a:t>
                      </a:r>
                      <a:r>
                        <a:rPr lang="en-US" altLang="zh-TW" sz="1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SiC</a:t>
                      </a:r>
                      <a:r>
                        <a:rPr lang="en-US" altLang="zh-TW"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MOS</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05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93"/>
                    </a:solidFill>
                  </a:tcPr>
                </a:tc>
                <a:tc gridSpan="3">
                  <a:txBody>
                    <a:bodyPr/>
                    <a:lstStyle/>
                    <a:p>
                      <a:pPr algn="ctr"/>
                      <a:endParaRPr lang="zh-TW" altLang="en-US" sz="14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a:p>
                  </a:txBody>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93"/>
                    </a:solidFill>
                  </a:tcPr>
                </a:tc>
                <a:tc gridSpan="2">
                  <a:txBody>
                    <a:bodyPr/>
                    <a:lstStyle/>
                    <a:p>
                      <a:pPr algn="ctr"/>
                      <a:endParaRPr lang="zh-TW" altLang="en-US" sz="14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no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no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93"/>
                    </a:solidFill>
                  </a:tcPr>
                </a:tc>
                <a:tc gridSpan="2">
                  <a:txBody>
                    <a:bodyPr/>
                    <a:lstStyle/>
                    <a:p>
                      <a:pPr algn="ctr"/>
                      <a:endParaRPr lang="zh-TW" altLang="en-US" sz="14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no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93"/>
                    </a:solidFill>
                  </a:tcPr>
                </a:tc>
                <a:extLst>
                  <a:ext uri="{0D108BD9-81ED-4DB2-BD59-A6C34878D82A}">
                    <a16:rowId xmlns:a16="http://schemas.microsoft.com/office/drawing/2014/main" xmlns="" val="4117864598"/>
                  </a:ext>
                </a:extLst>
              </a:tr>
              <a:tr h="465928">
                <a:tc rowSpan="2">
                  <a:txBody>
                    <a:bodyPr/>
                    <a:lstStyle/>
                    <a:p>
                      <a:pPr algn="ctr"/>
                      <a:r>
                        <a:rPr lang="en-US" altLang="zh-TW" sz="16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GaN</a:t>
                      </a:r>
                      <a:r>
                        <a:rPr lang="en-US" altLang="zh-TW"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HEMT</a:t>
                      </a: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4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650V~1200V G7 H-SERIES FRD </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GaN</a:t>
                      </a:r>
                      <a:r>
                        <a:rPr lang="en-US" altLang="zh-TW"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SMART SWITCH</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zh-TW" altLang="en-US"/>
                    </a:p>
                  </a:txBody>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no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zh-TW" altLang="en-US"/>
                    </a:p>
                  </a:txBody>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2071051106"/>
                  </a:ext>
                </a:extLst>
              </a:tr>
              <a:tr h="465928">
                <a:tc vMerge="1">
                  <a:txBody>
                    <a:bodyPr/>
                    <a:lstStyle/>
                    <a:p>
                      <a:endParaRPr lang="zh-TW" altLang="en-US"/>
                    </a:p>
                  </a:txBody>
                  <a:tcPr/>
                </a:tc>
                <a:tc>
                  <a:txBody>
                    <a:bodyPr/>
                    <a:lstStyle/>
                    <a:p>
                      <a:endParaRPr lang="zh-TW" altLang="en-US" sz="14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a:t>
                      </a:r>
                      <a:r>
                        <a:rPr lang="en-US" altLang="zh-TW" sz="1400" b="1" baseline="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altLang="zh-TW" sz="14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E-Mode </a:t>
                      </a:r>
                      <a:r>
                        <a:rPr lang="en-US" altLang="zh-TW" sz="1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GaN</a:t>
                      </a:r>
                      <a:r>
                        <a:rPr lang="en-US" altLang="zh-TW"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HEMT</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650E-Mode </a:t>
                      </a:r>
                      <a:r>
                        <a:rPr lang="en-US" altLang="zh-TW" sz="1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GaN</a:t>
                      </a: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HEMT</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zh-TW"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zh-TW" altLang="en-US"/>
                    </a:p>
                  </a:txBody>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no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xmlns="" val="428338749"/>
                  </a:ext>
                </a:extLst>
              </a:tr>
              <a:tr h="334657">
                <a:tc>
                  <a:txBody>
                    <a:bodyPr/>
                    <a:lstStyle/>
                    <a:p>
                      <a:endParaRPr lang="zh-TW" altLang="en-US" sz="1000" dirty="0">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gridSpan="2">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gridSpan="2">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18064524"/>
                  </a:ext>
                </a:extLst>
              </a:tr>
            </a:tbl>
          </a:graphicData>
        </a:graphic>
      </p:graphicFrame>
    </p:spTree>
    <p:extLst>
      <p:ext uri="{BB962C8B-B14F-4D97-AF65-F5344CB8AC3E}">
        <p14:creationId xmlns:p14="http://schemas.microsoft.com/office/powerpoint/2010/main" val="1568871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623CE936-9189-8B45-86C3-C84CF1F69712}"/>
              </a:ext>
            </a:extLst>
          </p:cNvPr>
          <p:cNvSpPr>
            <a:spLocks noGrp="1"/>
          </p:cNvSpPr>
          <p:nvPr>
            <p:ph type="sldNum" sz="quarter" idx="12"/>
          </p:nvPr>
        </p:nvSpPr>
        <p:spPr>
          <a:xfrm>
            <a:off x="6553200" y="5264638"/>
            <a:ext cx="2133600" cy="304271"/>
          </a:xfrm>
        </p:spPr>
        <p:txBody>
          <a:bodyPr/>
          <a:lstStyle/>
          <a:p>
            <a:fld id="{C72F78BB-B0F7-4B9C-BCB4-A977CC3D54B7}" type="slidenum">
              <a:rPr lang="zh-TW" altLang="en-US" smtClean="0"/>
              <a:t>16</a:t>
            </a:fld>
            <a:endParaRPr lang="zh-TW" altLang="en-US"/>
          </a:p>
        </p:txBody>
      </p:sp>
      <p:grpSp>
        <p:nvGrpSpPr>
          <p:cNvPr id="16" name="群組 15">
            <a:extLst>
              <a:ext uri="{FF2B5EF4-FFF2-40B4-BE49-F238E27FC236}">
                <a16:creationId xmlns:a16="http://schemas.microsoft.com/office/drawing/2014/main" xmlns="" id="{D262AA3A-5E0F-8C4E-9FD9-B6B1B9DA262C}"/>
              </a:ext>
            </a:extLst>
          </p:cNvPr>
          <p:cNvGrpSpPr/>
          <p:nvPr/>
        </p:nvGrpSpPr>
        <p:grpSpPr>
          <a:xfrm>
            <a:off x="-4992" y="-5404"/>
            <a:ext cx="9148992" cy="5720404"/>
            <a:chOff x="-4992" y="-5404"/>
            <a:chExt cx="9148992" cy="5720404"/>
          </a:xfrm>
        </p:grpSpPr>
        <p:sp>
          <p:nvSpPr>
            <p:cNvPr id="10" name="矩形 9">
              <a:extLst>
                <a:ext uri="{FF2B5EF4-FFF2-40B4-BE49-F238E27FC236}">
                  <a16:creationId xmlns:a16="http://schemas.microsoft.com/office/drawing/2014/main" xmlns="" id="{5D162202-ACF6-4B44-8C0A-06FE92A301B5}"/>
                </a:ext>
              </a:extLst>
            </p:cNvPr>
            <p:cNvSpPr/>
            <p:nvPr/>
          </p:nvSpPr>
          <p:spPr>
            <a:xfrm>
              <a:off x="1006" y="4027898"/>
              <a:ext cx="9142994" cy="1687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9" name="圖片 8">
              <a:extLst>
                <a:ext uri="{FF2B5EF4-FFF2-40B4-BE49-F238E27FC236}">
                  <a16:creationId xmlns:a16="http://schemas.microsoft.com/office/drawing/2014/main" xmlns="" id="{F44B46A9-D301-1C45-A7EA-22B15620FDFD}"/>
                </a:ext>
              </a:extLst>
            </p:cNvPr>
            <p:cNvPicPr>
              <a:picLocks noChangeAspect="1"/>
            </p:cNvPicPr>
            <p:nvPr/>
          </p:nvPicPr>
          <p:blipFill rotWithShape="1">
            <a:blip r:embed="rId2">
              <a:extLst>
                <a:ext uri="{28A0092B-C50C-407E-A947-70E740481C1C}">
                  <a14:useLocalDpi xmlns:a14="http://schemas.microsoft.com/office/drawing/2010/main" val="0"/>
                </a:ext>
              </a:extLst>
            </a:blip>
            <a:srcRect l="19412" t="-45" r="24257" b="4638"/>
            <a:stretch/>
          </p:blipFill>
          <p:spPr>
            <a:xfrm>
              <a:off x="-4992" y="-5404"/>
              <a:ext cx="4265306" cy="5720404"/>
            </a:xfrm>
            <a:prstGeom prst="rect">
              <a:avLst/>
            </a:prstGeom>
          </p:spPr>
        </p:pic>
        <p:sp>
          <p:nvSpPr>
            <p:cNvPr id="11" name="矩形 10">
              <a:extLst>
                <a:ext uri="{FF2B5EF4-FFF2-40B4-BE49-F238E27FC236}">
                  <a16:creationId xmlns:a16="http://schemas.microsoft.com/office/drawing/2014/main" xmlns="" id="{DA2095ED-5432-F24F-B078-5EDA41BE2B87}"/>
                </a:ext>
              </a:extLst>
            </p:cNvPr>
            <p:cNvSpPr/>
            <p:nvPr/>
          </p:nvSpPr>
          <p:spPr>
            <a:xfrm>
              <a:off x="-2490" y="-2703"/>
              <a:ext cx="4261308" cy="5715001"/>
            </a:xfrm>
            <a:prstGeom prst="rect">
              <a:avLst/>
            </a:prstGeom>
            <a:gradFill flip="none" rotWithShape="1">
              <a:gsLst>
                <a:gs pos="1000">
                  <a:srgbClr val="0432FF">
                    <a:alpha val="57753"/>
                  </a:srgbClr>
                </a:gs>
                <a:gs pos="43000">
                  <a:schemeClr val="accent3">
                    <a:lumMod val="75000"/>
                    <a:alpha val="35000"/>
                  </a:schemeClr>
                </a:gs>
                <a:gs pos="98000">
                  <a:srgbClr val="830051">
                    <a:alpha val="73000"/>
                  </a:srgb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12" name="直線接點 11">
              <a:extLst>
                <a:ext uri="{FF2B5EF4-FFF2-40B4-BE49-F238E27FC236}">
                  <a16:creationId xmlns:a16="http://schemas.microsoft.com/office/drawing/2014/main" xmlns="" id="{02335CDC-7DD9-F440-A36B-8D0A5F52047D}"/>
                </a:ext>
              </a:extLst>
            </p:cNvPr>
            <p:cNvCxnSpPr/>
            <p:nvPr/>
          </p:nvCxnSpPr>
          <p:spPr>
            <a:xfrm>
              <a:off x="4139952" y="-1801"/>
              <a:ext cx="0" cy="5715901"/>
            </a:xfrm>
            <a:prstGeom prst="line">
              <a:avLst/>
            </a:prstGeom>
            <a:ln w="146050" cmpd="thickThin">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xmlns="" id="{4F6889A9-426A-7E4A-A309-75A7B9E5BC86}"/>
                </a:ext>
              </a:extLst>
            </p:cNvPr>
            <p:cNvCxnSpPr>
              <a:cxnSpLocks/>
            </p:cNvCxnSpPr>
            <p:nvPr/>
          </p:nvCxnSpPr>
          <p:spPr>
            <a:xfrm>
              <a:off x="4261320" y="-1802"/>
              <a:ext cx="0" cy="5715901"/>
            </a:xfrm>
            <a:prstGeom prst="line">
              <a:avLst/>
            </a:prstGeom>
            <a:ln w="107950">
              <a:solidFill>
                <a:srgbClr val="FFB200"/>
              </a:solidFill>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xmlns="" id="{9C018050-E4CE-E049-9EB1-22CEB4346183}"/>
                </a:ext>
              </a:extLst>
            </p:cNvPr>
            <p:cNvSpPr txBox="1"/>
            <p:nvPr/>
          </p:nvSpPr>
          <p:spPr>
            <a:xfrm>
              <a:off x="35496" y="769268"/>
              <a:ext cx="4967546" cy="954107"/>
            </a:xfrm>
            <a:prstGeom prst="rect">
              <a:avLst/>
            </a:prstGeom>
            <a:noFill/>
          </p:spPr>
          <p:txBody>
            <a:bodyPr wrap="square">
              <a:spAutoFit/>
            </a:bodyPr>
            <a:lstStyle/>
            <a:p>
              <a:pPr>
                <a:spcBef>
                  <a:spcPts val="600"/>
                </a:spcBef>
              </a:pPr>
              <a:r>
                <a:rPr lang="en-US" altLang="zh-TW" sz="28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Summary of Current Business Operations</a:t>
              </a:r>
            </a:p>
          </p:txBody>
        </p:sp>
      </p:grpSp>
      <p:sp>
        <p:nvSpPr>
          <p:cNvPr id="18" name="文字方塊 17">
            <a:extLst>
              <a:ext uri="{FF2B5EF4-FFF2-40B4-BE49-F238E27FC236}">
                <a16:creationId xmlns:a16="http://schemas.microsoft.com/office/drawing/2014/main" xmlns="" id="{A5A5885F-A34E-324D-B971-D038E00E7B26}"/>
              </a:ext>
            </a:extLst>
          </p:cNvPr>
          <p:cNvSpPr txBox="1"/>
          <p:nvPr/>
        </p:nvSpPr>
        <p:spPr>
          <a:xfrm>
            <a:off x="4463480" y="704362"/>
            <a:ext cx="4680520" cy="923330"/>
          </a:xfrm>
          <a:prstGeom prst="rect">
            <a:avLst/>
          </a:prstGeom>
          <a:noFill/>
        </p:spPr>
        <p:txBody>
          <a:bodyPr wrap="square">
            <a:spAutoFit/>
          </a:bodyPr>
          <a:lstStyle/>
          <a:p>
            <a:pPr fontAlgn="base">
              <a:spcBef>
                <a:spcPct val="0"/>
              </a:spcBef>
              <a:spcAft>
                <a:spcPct val="0"/>
              </a:spcAft>
            </a:pPr>
            <a:r>
              <a:rPr lang="en-US" altLang="zh-TW" b="1" dirty="0">
                <a:solidFill>
                  <a:srgbClr val="C55A11"/>
                </a:solidFill>
                <a:latin typeface="Arial" panose="020B0604020202020204" pitchFamily="34" charset="0"/>
                <a:cs typeface="Arial" panose="020B0604020202020204" pitchFamily="34" charset="0"/>
              </a:rPr>
              <a:t>CONTINUOUS GROWTH in </a:t>
            </a:r>
          </a:p>
          <a:p>
            <a:pPr fontAlgn="base">
              <a:spcBef>
                <a:spcPct val="0"/>
              </a:spcBef>
              <a:spcAft>
                <a:spcPct val="0"/>
              </a:spcAft>
            </a:pPr>
            <a:r>
              <a:rPr lang="en-US" altLang="zh-TW" b="1" dirty="0">
                <a:solidFill>
                  <a:srgbClr val="000000"/>
                </a:solidFill>
                <a:latin typeface="Arial" panose="020B0604020202020204" pitchFamily="34" charset="0"/>
                <a:cs typeface="Arial" panose="020B0604020202020204" pitchFamily="34" charset="0"/>
              </a:rPr>
              <a:t>AUTOMOTIVE, INDUSTRIAL and </a:t>
            </a:r>
          </a:p>
          <a:p>
            <a:pPr fontAlgn="base">
              <a:spcBef>
                <a:spcPct val="0"/>
              </a:spcBef>
              <a:spcAft>
                <a:spcPct val="0"/>
              </a:spcAft>
            </a:pPr>
            <a:r>
              <a:rPr lang="en-US" altLang="zh-TW" b="1" dirty="0" smtClean="0">
                <a:solidFill>
                  <a:srgbClr val="000000"/>
                </a:solidFill>
                <a:latin typeface="Arial" panose="020B0604020202020204" pitchFamily="34" charset="0"/>
                <a:cs typeface="Arial" panose="020B0604020202020204" pitchFamily="34" charset="0"/>
              </a:rPr>
              <a:t>INTELLIGENT POWER Markets</a:t>
            </a:r>
            <a:endParaRPr lang="en-US" altLang="zh-TW" b="1" dirty="0">
              <a:solidFill>
                <a:srgbClr val="000000"/>
              </a:solidFill>
              <a:latin typeface="Arial" panose="020B0604020202020204" pitchFamily="34" charset="0"/>
              <a:cs typeface="Arial" panose="020B0604020202020204" pitchFamily="34" charset="0"/>
            </a:endParaRPr>
          </a:p>
        </p:txBody>
      </p:sp>
      <p:sp>
        <p:nvSpPr>
          <p:cNvPr id="20" name="文字方塊 19">
            <a:extLst>
              <a:ext uri="{FF2B5EF4-FFF2-40B4-BE49-F238E27FC236}">
                <a16:creationId xmlns:a16="http://schemas.microsoft.com/office/drawing/2014/main" xmlns="" id="{EDBDCF14-B52B-C34C-990D-149BAA6145D8}"/>
              </a:ext>
            </a:extLst>
          </p:cNvPr>
          <p:cNvSpPr txBox="1"/>
          <p:nvPr/>
        </p:nvSpPr>
        <p:spPr>
          <a:xfrm>
            <a:off x="4557712" y="1766728"/>
            <a:ext cx="4405770" cy="3477875"/>
          </a:xfrm>
          <a:prstGeom prst="rect">
            <a:avLst/>
          </a:prstGeom>
          <a:noFill/>
        </p:spPr>
        <p:txBody>
          <a:bodyPr wrap="square">
            <a:spAutoFit/>
          </a:bodyPr>
          <a:lstStyle/>
          <a:p>
            <a:pPr marL="285750" indent="-285750" fontAlgn="base">
              <a:lnSpc>
                <a:spcPts val="1620"/>
              </a:lnSpc>
              <a:spcBef>
                <a:spcPts val="1400"/>
              </a:spcBef>
              <a:spcAft>
                <a:spcPct val="0"/>
              </a:spcAft>
              <a:buClr>
                <a:srgbClr val="C00000"/>
              </a:buClr>
              <a:buSzPct val="90000"/>
              <a:buFont typeface=".Lucida Grande UI Regular"/>
              <a:buChar char="►"/>
            </a:pPr>
            <a:r>
              <a:rPr lang="en-US" altLang="zh-TW" sz="1600" dirty="0"/>
              <a:t>Foundry products for automotive applications continued to grow from </a:t>
            </a:r>
            <a:r>
              <a:rPr lang="en-US" altLang="zh-TW" sz="1600" dirty="0" smtClean="0"/>
              <a:t>47% </a:t>
            </a:r>
            <a:r>
              <a:rPr lang="en-US" altLang="zh-TW" sz="1600" dirty="0"/>
              <a:t>in </a:t>
            </a:r>
            <a:r>
              <a:rPr lang="en-US" altLang="zh-TW" sz="1600" dirty="0" smtClean="0"/>
              <a:t>2025. </a:t>
            </a:r>
            <a:endParaRPr lang="en-US" altLang="zh-TW" sz="1600" dirty="0"/>
          </a:p>
          <a:p>
            <a:pPr marL="285750" indent="-285750" fontAlgn="base">
              <a:lnSpc>
                <a:spcPts val="1620"/>
              </a:lnSpc>
              <a:spcBef>
                <a:spcPts val="1400"/>
              </a:spcBef>
              <a:spcAft>
                <a:spcPct val="0"/>
              </a:spcAft>
              <a:buClr>
                <a:srgbClr val="C00000"/>
              </a:buClr>
              <a:buSzPct val="90000"/>
              <a:buFont typeface=".Lucida Grande UI Regular"/>
              <a:buChar char="►"/>
            </a:pPr>
            <a:r>
              <a:rPr lang="en-US" altLang="zh-TW" sz="1600" dirty="0"/>
              <a:t>The sales of medium and low current 1200V FS IGBT products are stable; the new generation FS-IGBT has entered the sampling stage and will boost revenue in 2026.</a:t>
            </a:r>
          </a:p>
          <a:p>
            <a:pPr marL="285750" indent="-285750" fontAlgn="base">
              <a:lnSpc>
                <a:spcPts val="1620"/>
              </a:lnSpc>
              <a:spcBef>
                <a:spcPts val="1400"/>
              </a:spcBef>
              <a:spcAft>
                <a:spcPct val="0"/>
              </a:spcAft>
              <a:buClr>
                <a:srgbClr val="C00000"/>
              </a:buClr>
              <a:buSzPct val="90000"/>
              <a:buFont typeface=".Lucida Grande UI Regular"/>
              <a:buChar char="►"/>
            </a:pPr>
            <a:r>
              <a:rPr lang="en-US" altLang="zh-TW" sz="1600" dirty="0"/>
              <a:t>The capacity utilization rate </a:t>
            </a:r>
            <a:r>
              <a:rPr lang="en-US" altLang="zh-TW" sz="1600" dirty="0" smtClean="0"/>
              <a:t>reached </a:t>
            </a:r>
            <a:r>
              <a:rPr lang="en-US" altLang="zh-TW" sz="1600" dirty="0"/>
              <a:t>90% in 2025 and will </a:t>
            </a:r>
            <a:r>
              <a:rPr lang="en-US" altLang="zh-TW" sz="1600" dirty="0" smtClean="0"/>
              <a:t>keep </a:t>
            </a:r>
            <a:r>
              <a:rPr lang="en-US" altLang="zh-TW" sz="1600" dirty="0"/>
              <a:t>into 2026</a:t>
            </a:r>
            <a:r>
              <a:rPr lang="en-US" altLang="zh-TW" sz="1600" dirty="0" smtClean="0"/>
              <a:t>.</a:t>
            </a:r>
          </a:p>
          <a:p>
            <a:pPr marL="285750" indent="-285750" fontAlgn="base">
              <a:lnSpc>
                <a:spcPts val="1620"/>
              </a:lnSpc>
              <a:spcBef>
                <a:spcPts val="1400"/>
              </a:spcBef>
              <a:spcAft>
                <a:spcPct val="0"/>
              </a:spcAft>
              <a:buClr>
                <a:srgbClr val="C00000"/>
              </a:buClr>
              <a:buSzPct val="90000"/>
              <a:buFont typeface=".Lucida Grande UI Regular"/>
              <a:buChar char="►"/>
            </a:pPr>
            <a:r>
              <a:rPr lang="en-US" altLang="zh-TW" sz="1600" dirty="0"/>
              <a:t>SiC MOSFETs are about to be sampled and are expected to </a:t>
            </a:r>
            <a:r>
              <a:rPr lang="en-US" altLang="zh-TW" sz="1600" dirty="0" smtClean="0"/>
              <a:t>mass </a:t>
            </a:r>
            <a:r>
              <a:rPr lang="en-US" altLang="zh-TW" sz="1600" dirty="0"/>
              <a:t>production in 2026.</a:t>
            </a:r>
          </a:p>
          <a:p>
            <a:pPr marL="285750" indent="-285750" fontAlgn="base">
              <a:lnSpc>
                <a:spcPts val="1620"/>
              </a:lnSpc>
              <a:spcBef>
                <a:spcPts val="1400"/>
              </a:spcBef>
              <a:spcAft>
                <a:spcPct val="0"/>
              </a:spcAft>
              <a:buClr>
                <a:srgbClr val="C00000"/>
              </a:buClr>
              <a:buSzPct val="90000"/>
              <a:buFont typeface=".Lucida Grande UI Regular"/>
              <a:buChar char="►"/>
            </a:pPr>
            <a:r>
              <a:rPr lang="en-US" altLang="zh-TW" sz="1600" dirty="0"/>
              <a:t>FRED/SGT MOSFETs/TVS have all entered the sampling stage and are expected to </a:t>
            </a:r>
            <a:r>
              <a:rPr lang="en-US" altLang="zh-TW" sz="1600" dirty="0" smtClean="0"/>
              <a:t>mass </a:t>
            </a:r>
            <a:r>
              <a:rPr lang="en-US" altLang="zh-TW" sz="1600" dirty="0"/>
              <a:t>production in 2026.</a:t>
            </a:r>
          </a:p>
        </p:txBody>
      </p:sp>
      <p:cxnSp>
        <p:nvCxnSpPr>
          <p:cNvPr id="22" name="直線接點 21">
            <a:extLst>
              <a:ext uri="{FF2B5EF4-FFF2-40B4-BE49-F238E27FC236}">
                <a16:creationId xmlns:a16="http://schemas.microsoft.com/office/drawing/2014/main" xmlns="" id="{B1B38B82-9E7E-7A40-BA95-21B575F62E9B}"/>
              </a:ext>
            </a:extLst>
          </p:cNvPr>
          <p:cNvCxnSpPr>
            <a:cxnSpLocks/>
          </p:cNvCxnSpPr>
          <p:nvPr/>
        </p:nvCxnSpPr>
        <p:spPr>
          <a:xfrm>
            <a:off x="4572000" y="1629588"/>
            <a:ext cx="41148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6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xmlns="" id="{E1C4C5B2-8159-8A45-AE68-16048D65CAF0}"/>
              </a:ext>
            </a:extLst>
          </p:cNvPr>
          <p:cNvSpPr/>
          <p:nvPr/>
        </p:nvSpPr>
        <p:spPr>
          <a:xfrm>
            <a:off x="1006" y="0"/>
            <a:ext cx="9142994"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6" name="矩形 28">
            <a:extLst>
              <a:ext uri="{FF2B5EF4-FFF2-40B4-BE49-F238E27FC236}">
                <a16:creationId xmlns:a16="http://schemas.microsoft.com/office/drawing/2014/main" xmlns="" id="{6473D612-53E3-594F-9033-405425A16EC7}"/>
              </a:ext>
            </a:extLst>
          </p:cNvPr>
          <p:cNvSpPr/>
          <p:nvPr/>
        </p:nvSpPr>
        <p:spPr>
          <a:xfrm>
            <a:off x="178870" y="-5382"/>
            <a:ext cx="5479152" cy="5720381"/>
          </a:xfrm>
          <a:custGeom>
            <a:avLst/>
            <a:gdLst>
              <a:gd name="connsiteX0" fmla="*/ 0 w 5364088"/>
              <a:gd name="connsiteY0" fmla="*/ 0 h 5715000"/>
              <a:gd name="connsiteX1" fmla="*/ 5364088 w 5364088"/>
              <a:gd name="connsiteY1" fmla="*/ 0 h 5715000"/>
              <a:gd name="connsiteX2" fmla="*/ 5364088 w 5364088"/>
              <a:gd name="connsiteY2" fmla="*/ 5715000 h 5715000"/>
              <a:gd name="connsiteX3" fmla="*/ 0 w 5364088"/>
              <a:gd name="connsiteY3" fmla="*/ 5715000 h 5715000"/>
              <a:gd name="connsiteX4" fmla="*/ 0 w 5364088"/>
              <a:gd name="connsiteY4" fmla="*/ 0 h 5715000"/>
              <a:gd name="connsiteX0" fmla="*/ 0 w 5364088"/>
              <a:gd name="connsiteY0" fmla="*/ 0 h 5715000"/>
              <a:gd name="connsiteX1" fmla="*/ 5141667 w 5364088"/>
              <a:gd name="connsiteY1" fmla="*/ 12357 h 5715000"/>
              <a:gd name="connsiteX2" fmla="*/ 5364088 w 5364088"/>
              <a:gd name="connsiteY2" fmla="*/ 5715000 h 5715000"/>
              <a:gd name="connsiteX3" fmla="*/ 0 w 5364088"/>
              <a:gd name="connsiteY3" fmla="*/ 5715000 h 5715000"/>
              <a:gd name="connsiteX4" fmla="*/ 0 w 5364088"/>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215807"/>
              <a:gd name="connsiteY0" fmla="*/ 0 h 5715000"/>
              <a:gd name="connsiteX1" fmla="*/ 5215807 w 5215807"/>
              <a:gd name="connsiteY1" fmla="*/ 24714 h 5715000"/>
              <a:gd name="connsiteX2" fmla="*/ 3164585 w 5215807"/>
              <a:gd name="connsiteY2" fmla="*/ 5715000 h 5715000"/>
              <a:gd name="connsiteX3" fmla="*/ 0 w 5215807"/>
              <a:gd name="connsiteY3" fmla="*/ 5715000 h 5715000"/>
              <a:gd name="connsiteX4" fmla="*/ 0 w 5215807"/>
              <a:gd name="connsiteY4" fmla="*/ 0 h 5715000"/>
              <a:gd name="connsiteX0" fmla="*/ 0 w 5228163"/>
              <a:gd name="connsiteY0" fmla="*/ 74140 h 5789140"/>
              <a:gd name="connsiteX1" fmla="*/ 5228163 w 5228163"/>
              <a:gd name="connsiteY1" fmla="*/ 0 h 5789140"/>
              <a:gd name="connsiteX2" fmla="*/ 3164585 w 5228163"/>
              <a:gd name="connsiteY2" fmla="*/ 5789140 h 5789140"/>
              <a:gd name="connsiteX3" fmla="*/ 0 w 5228163"/>
              <a:gd name="connsiteY3" fmla="*/ 5789140 h 5789140"/>
              <a:gd name="connsiteX4" fmla="*/ 0 w 5228163"/>
              <a:gd name="connsiteY4" fmla="*/ 74140 h 5789140"/>
              <a:gd name="connsiteX0" fmla="*/ 0 w 5240520"/>
              <a:gd name="connsiteY0" fmla="*/ 0 h 5715000"/>
              <a:gd name="connsiteX1" fmla="*/ 5240520 w 5240520"/>
              <a:gd name="connsiteY1" fmla="*/ 12357 h 5715000"/>
              <a:gd name="connsiteX2" fmla="*/ 3164585 w 5240520"/>
              <a:gd name="connsiteY2" fmla="*/ 5715000 h 5715000"/>
              <a:gd name="connsiteX3" fmla="*/ 0 w 5240520"/>
              <a:gd name="connsiteY3" fmla="*/ 5715000 h 5715000"/>
              <a:gd name="connsiteX4" fmla="*/ 0 w 5240520"/>
              <a:gd name="connsiteY4" fmla="*/ 0 h 5715000"/>
              <a:gd name="connsiteX0" fmla="*/ 0 w 5273040"/>
              <a:gd name="connsiteY0" fmla="*/ 0 h 5715000"/>
              <a:gd name="connsiteX1" fmla="*/ 5240520 w 5273040"/>
              <a:gd name="connsiteY1" fmla="*/ 12357 h 5715000"/>
              <a:gd name="connsiteX2" fmla="*/ 3164585 w 5273040"/>
              <a:gd name="connsiteY2" fmla="*/ 5715000 h 5715000"/>
              <a:gd name="connsiteX3" fmla="*/ 0 w 5273040"/>
              <a:gd name="connsiteY3" fmla="*/ 5715000 h 5715000"/>
              <a:gd name="connsiteX4" fmla="*/ 0 w 5273040"/>
              <a:gd name="connsiteY4" fmla="*/ 0 h 5715000"/>
              <a:gd name="connsiteX0" fmla="*/ 0 w 5255817"/>
              <a:gd name="connsiteY0" fmla="*/ 0 h 5715000"/>
              <a:gd name="connsiteX1" fmla="*/ 5240520 w 5255817"/>
              <a:gd name="connsiteY1" fmla="*/ 12357 h 5715000"/>
              <a:gd name="connsiteX2" fmla="*/ 3164585 w 5255817"/>
              <a:gd name="connsiteY2" fmla="*/ 5715000 h 5715000"/>
              <a:gd name="connsiteX3" fmla="*/ 0 w 5255817"/>
              <a:gd name="connsiteY3" fmla="*/ 5715000 h 5715000"/>
              <a:gd name="connsiteX4" fmla="*/ 0 w 5255817"/>
              <a:gd name="connsiteY4" fmla="*/ 0 h 5715000"/>
              <a:gd name="connsiteX0" fmla="*/ 0 w 5185576"/>
              <a:gd name="connsiteY0" fmla="*/ 0 h 5715000"/>
              <a:gd name="connsiteX1" fmla="*/ 5169718 w 5185576"/>
              <a:gd name="connsiteY1" fmla="*/ 24714 h 5715000"/>
              <a:gd name="connsiteX2" fmla="*/ 3164585 w 5185576"/>
              <a:gd name="connsiteY2" fmla="*/ 5715000 h 5715000"/>
              <a:gd name="connsiteX3" fmla="*/ 0 w 5185576"/>
              <a:gd name="connsiteY3" fmla="*/ 5715000 h 5715000"/>
              <a:gd name="connsiteX4" fmla="*/ 0 w 5185576"/>
              <a:gd name="connsiteY4" fmla="*/ 0 h 5715000"/>
              <a:gd name="connsiteX0" fmla="*/ 0 w 5232399"/>
              <a:gd name="connsiteY0" fmla="*/ 0 h 5715000"/>
              <a:gd name="connsiteX1" fmla="*/ 5216919 w 5232399"/>
              <a:gd name="connsiteY1" fmla="*/ 12357 h 5715000"/>
              <a:gd name="connsiteX2" fmla="*/ 3164585 w 5232399"/>
              <a:gd name="connsiteY2" fmla="*/ 5715000 h 5715000"/>
              <a:gd name="connsiteX3" fmla="*/ 0 w 5232399"/>
              <a:gd name="connsiteY3" fmla="*/ 5715000 h 5715000"/>
              <a:gd name="connsiteX4" fmla="*/ 0 w 5232399"/>
              <a:gd name="connsiteY4" fmla="*/ 0 h 571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399" h="5715000">
                <a:moveTo>
                  <a:pt x="0" y="0"/>
                </a:moveTo>
                <a:lnTo>
                  <a:pt x="5216919" y="12357"/>
                </a:lnTo>
                <a:cubicBezTo>
                  <a:pt x="5418541" y="1616676"/>
                  <a:pt x="3591717" y="2578443"/>
                  <a:pt x="3164585" y="5715000"/>
                </a:cubicBezTo>
                <a:lnTo>
                  <a:pt x="0" y="5715000"/>
                </a:lnTo>
                <a:lnTo>
                  <a:pt x="0" y="0"/>
                </a:lnTo>
                <a:close/>
              </a:path>
            </a:pathLst>
          </a:custGeom>
          <a:solidFill>
            <a:schemeClr val="accent4">
              <a:lumMod val="20000"/>
              <a:lumOff val="80000"/>
              <a:alpha val="99802"/>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版面配置區 3"/>
          <p:cNvSpPr>
            <a:spLocks noGrp="1"/>
          </p:cNvSpPr>
          <p:nvPr>
            <p:ph type="sldNum" sz="quarter" idx="12"/>
          </p:nvPr>
        </p:nvSpPr>
        <p:spPr/>
        <p:txBody>
          <a:bodyPr/>
          <a:lstStyle/>
          <a:p>
            <a:fld id="{C72F78BB-B0F7-4B9C-BCB4-A977CC3D54B7}" type="slidenum">
              <a:rPr lang="zh-TW" altLang="en-US" smtClean="0"/>
              <a:t>17</a:t>
            </a:fld>
            <a:endParaRPr lang="zh-TW" altLang="en-US"/>
          </a:p>
        </p:txBody>
      </p:sp>
      <p:grpSp>
        <p:nvGrpSpPr>
          <p:cNvPr id="37" name="群組 36">
            <a:extLst>
              <a:ext uri="{FF2B5EF4-FFF2-40B4-BE49-F238E27FC236}">
                <a16:creationId xmlns:a16="http://schemas.microsoft.com/office/drawing/2014/main" xmlns="" id="{AC6AE83B-024E-5543-A0B5-16547C4E7EBB}"/>
              </a:ext>
            </a:extLst>
          </p:cNvPr>
          <p:cNvGrpSpPr/>
          <p:nvPr/>
        </p:nvGrpSpPr>
        <p:grpSpPr>
          <a:xfrm>
            <a:off x="-10982" y="0"/>
            <a:ext cx="5503674" cy="5715000"/>
            <a:chOff x="-10982" y="0"/>
            <a:chExt cx="5503674" cy="5715000"/>
          </a:xfrm>
          <a:effectLst>
            <a:outerShdw blurRad="50800" dist="38100" dir="2700000" algn="tl" rotWithShape="0">
              <a:prstClr val="black">
                <a:alpha val="40000"/>
              </a:prstClr>
            </a:outerShdw>
          </a:effectLst>
        </p:grpSpPr>
        <p:sp>
          <p:nvSpPr>
            <p:cNvPr id="29" name="矩形 28">
              <a:extLst>
                <a:ext uri="{FF2B5EF4-FFF2-40B4-BE49-F238E27FC236}">
                  <a16:creationId xmlns:a16="http://schemas.microsoft.com/office/drawing/2014/main" xmlns="" id="{D2D001E9-EF03-E84E-AE3F-2D50982F8443}"/>
                </a:ext>
              </a:extLst>
            </p:cNvPr>
            <p:cNvSpPr/>
            <p:nvPr/>
          </p:nvSpPr>
          <p:spPr>
            <a:xfrm>
              <a:off x="-10982" y="0"/>
              <a:ext cx="5503674" cy="5715000"/>
            </a:xfrm>
            <a:custGeom>
              <a:avLst/>
              <a:gdLst>
                <a:gd name="connsiteX0" fmla="*/ 0 w 5364088"/>
                <a:gd name="connsiteY0" fmla="*/ 0 h 5715000"/>
                <a:gd name="connsiteX1" fmla="*/ 5364088 w 5364088"/>
                <a:gd name="connsiteY1" fmla="*/ 0 h 5715000"/>
                <a:gd name="connsiteX2" fmla="*/ 5364088 w 5364088"/>
                <a:gd name="connsiteY2" fmla="*/ 5715000 h 5715000"/>
                <a:gd name="connsiteX3" fmla="*/ 0 w 5364088"/>
                <a:gd name="connsiteY3" fmla="*/ 5715000 h 5715000"/>
                <a:gd name="connsiteX4" fmla="*/ 0 w 5364088"/>
                <a:gd name="connsiteY4" fmla="*/ 0 h 5715000"/>
                <a:gd name="connsiteX0" fmla="*/ 0 w 5364088"/>
                <a:gd name="connsiteY0" fmla="*/ 0 h 5715000"/>
                <a:gd name="connsiteX1" fmla="*/ 5141667 w 5364088"/>
                <a:gd name="connsiteY1" fmla="*/ 12357 h 5715000"/>
                <a:gd name="connsiteX2" fmla="*/ 5364088 w 5364088"/>
                <a:gd name="connsiteY2" fmla="*/ 5715000 h 5715000"/>
                <a:gd name="connsiteX3" fmla="*/ 0 w 5364088"/>
                <a:gd name="connsiteY3" fmla="*/ 5715000 h 5715000"/>
                <a:gd name="connsiteX4" fmla="*/ 0 w 5364088"/>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215807"/>
                <a:gd name="connsiteY0" fmla="*/ 0 h 5715000"/>
                <a:gd name="connsiteX1" fmla="*/ 5215807 w 5215807"/>
                <a:gd name="connsiteY1" fmla="*/ 24714 h 5715000"/>
                <a:gd name="connsiteX2" fmla="*/ 3164585 w 5215807"/>
                <a:gd name="connsiteY2" fmla="*/ 5715000 h 5715000"/>
                <a:gd name="connsiteX3" fmla="*/ 0 w 5215807"/>
                <a:gd name="connsiteY3" fmla="*/ 5715000 h 5715000"/>
                <a:gd name="connsiteX4" fmla="*/ 0 w 5215807"/>
                <a:gd name="connsiteY4" fmla="*/ 0 h 5715000"/>
                <a:gd name="connsiteX0" fmla="*/ 0 w 5228163"/>
                <a:gd name="connsiteY0" fmla="*/ 74140 h 5789140"/>
                <a:gd name="connsiteX1" fmla="*/ 5228163 w 5228163"/>
                <a:gd name="connsiteY1" fmla="*/ 0 h 5789140"/>
                <a:gd name="connsiteX2" fmla="*/ 3164585 w 5228163"/>
                <a:gd name="connsiteY2" fmla="*/ 5789140 h 5789140"/>
                <a:gd name="connsiteX3" fmla="*/ 0 w 5228163"/>
                <a:gd name="connsiteY3" fmla="*/ 5789140 h 5789140"/>
                <a:gd name="connsiteX4" fmla="*/ 0 w 5228163"/>
                <a:gd name="connsiteY4" fmla="*/ 74140 h 5789140"/>
                <a:gd name="connsiteX0" fmla="*/ 0 w 5240520"/>
                <a:gd name="connsiteY0" fmla="*/ 0 h 5715000"/>
                <a:gd name="connsiteX1" fmla="*/ 5240520 w 5240520"/>
                <a:gd name="connsiteY1" fmla="*/ 12357 h 5715000"/>
                <a:gd name="connsiteX2" fmla="*/ 3164585 w 5240520"/>
                <a:gd name="connsiteY2" fmla="*/ 5715000 h 5715000"/>
                <a:gd name="connsiteX3" fmla="*/ 0 w 5240520"/>
                <a:gd name="connsiteY3" fmla="*/ 5715000 h 5715000"/>
                <a:gd name="connsiteX4" fmla="*/ 0 w 5240520"/>
                <a:gd name="connsiteY4" fmla="*/ 0 h 5715000"/>
                <a:gd name="connsiteX0" fmla="*/ 0 w 5273040"/>
                <a:gd name="connsiteY0" fmla="*/ 0 h 5715000"/>
                <a:gd name="connsiteX1" fmla="*/ 5240520 w 5273040"/>
                <a:gd name="connsiteY1" fmla="*/ 12357 h 5715000"/>
                <a:gd name="connsiteX2" fmla="*/ 3164585 w 5273040"/>
                <a:gd name="connsiteY2" fmla="*/ 5715000 h 5715000"/>
                <a:gd name="connsiteX3" fmla="*/ 0 w 5273040"/>
                <a:gd name="connsiteY3" fmla="*/ 5715000 h 5715000"/>
                <a:gd name="connsiteX4" fmla="*/ 0 w 5273040"/>
                <a:gd name="connsiteY4" fmla="*/ 0 h 5715000"/>
                <a:gd name="connsiteX0" fmla="*/ 0 w 5255817"/>
                <a:gd name="connsiteY0" fmla="*/ 0 h 5715000"/>
                <a:gd name="connsiteX1" fmla="*/ 5240520 w 5255817"/>
                <a:gd name="connsiteY1" fmla="*/ 12357 h 5715000"/>
                <a:gd name="connsiteX2" fmla="*/ 3164585 w 5255817"/>
                <a:gd name="connsiteY2" fmla="*/ 5715000 h 5715000"/>
                <a:gd name="connsiteX3" fmla="*/ 0 w 5255817"/>
                <a:gd name="connsiteY3" fmla="*/ 5715000 h 5715000"/>
                <a:gd name="connsiteX4" fmla="*/ 0 w 5255817"/>
                <a:gd name="connsiteY4" fmla="*/ 0 h 571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5817" h="5715000">
                  <a:moveTo>
                    <a:pt x="0" y="0"/>
                  </a:moveTo>
                  <a:lnTo>
                    <a:pt x="5240520" y="12357"/>
                  </a:lnTo>
                  <a:cubicBezTo>
                    <a:pt x="5442142" y="1616676"/>
                    <a:pt x="3591717" y="2578443"/>
                    <a:pt x="3164585" y="5715000"/>
                  </a:cubicBezTo>
                  <a:lnTo>
                    <a:pt x="0" y="5715000"/>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5" name="矩形 28">
              <a:extLst>
                <a:ext uri="{FF2B5EF4-FFF2-40B4-BE49-F238E27FC236}">
                  <a16:creationId xmlns:a16="http://schemas.microsoft.com/office/drawing/2014/main" xmlns="" id="{4813C93E-34D2-7048-A1F9-7EA9A438E418}"/>
                </a:ext>
              </a:extLst>
            </p:cNvPr>
            <p:cNvSpPr/>
            <p:nvPr/>
          </p:nvSpPr>
          <p:spPr>
            <a:xfrm>
              <a:off x="-10982" y="0"/>
              <a:ext cx="5503674" cy="5715000"/>
            </a:xfrm>
            <a:custGeom>
              <a:avLst/>
              <a:gdLst>
                <a:gd name="connsiteX0" fmla="*/ 0 w 5364088"/>
                <a:gd name="connsiteY0" fmla="*/ 0 h 5715000"/>
                <a:gd name="connsiteX1" fmla="*/ 5364088 w 5364088"/>
                <a:gd name="connsiteY1" fmla="*/ 0 h 5715000"/>
                <a:gd name="connsiteX2" fmla="*/ 5364088 w 5364088"/>
                <a:gd name="connsiteY2" fmla="*/ 5715000 h 5715000"/>
                <a:gd name="connsiteX3" fmla="*/ 0 w 5364088"/>
                <a:gd name="connsiteY3" fmla="*/ 5715000 h 5715000"/>
                <a:gd name="connsiteX4" fmla="*/ 0 w 5364088"/>
                <a:gd name="connsiteY4" fmla="*/ 0 h 5715000"/>
                <a:gd name="connsiteX0" fmla="*/ 0 w 5364088"/>
                <a:gd name="connsiteY0" fmla="*/ 0 h 5715000"/>
                <a:gd name="connsiteX1" fmla="*/ 5141667 w 5364088"/>
                <a:gd name="connsiteY1" fmla="*/ 12357 h 5715000"/>
                <a:gd name="connsiteX2" fmla="*/ 5364088 w 5364088"/>
                <a:gd name="connsiteY2" fmla="*/ 5715000 h 5715000"/>
                <a:gd name="connsiteX3" fmla="*/ 0 w 5364088"/>
                <a:gd name="connsiteY3" fmla="*/ 5715000 h 5715000"/>
                <a:gd name="connsiteX4" fmla="*/ 0 w 5364088"/>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215807"/>
                <a:gd name="connsiteY0" fmla="*/ 0 h 5715000"/>
                <a:gd name="connsiteX1" fmla="*/ 5215807 w 5215807"/>
                <a:gd name="connsiteY1" fmla="*/ 24714 h 5715000"/>
                <a:gd name="connsiteX2" fmla="*/ 3164585 w 5215807"/>
                <a:gd name="connsiteY2" fmla="*/ 5715000 h 5715000"/>
                <a:gd name="connsiteX3" fmla="*/ 0 w 5215807"/>
                <a:gd name="connsiteY3" fmla="*/ 5715000 h 5715000"/>
                <a:gd name="connsiteX4" fmla="*/ 0 w 5215807"/>
                <a:gd name="connsiteY4" fmla="*/ 0 h 5715000"/>
                <a:gd name="connsiteX0" fmla="*/ 0 w 5228163"/>
                <a:gd name="connsiteY0" fmla="*/ 74140 h 5789140"/>
                <a:gd name="connsiteX1" fmla="*/ 5228163 w 5228163"/>
                <a:gd name="connsiteY1" fmla="*/ 0 h 5789140"/>
                <a:gd name="connsiteX2" fmla="*/ 3164585 w 5228163"/>
                <a:gd name="connsiteY2" fmla="*/ 5789140 h 5789140"/>
                <a:gd name="connsiteX3" fmla="*/ 0 w 5228163"/>
                <a:gd name="connsiteY3" fmla="*/ 5789140 h 5789140"/>
                <a:gd name="connsiteX4" fmla="*/ 0 w 5228163"/>
                <a:gd name="connsiteY4" fmla="*/ 74140 h 5789140"/>
                <a:gd name="connsiteX0" fmla="*/ 0 w 5240520"/>
                <a:gd name="connsiteY0" fmla="*/ 0 h 5715000"/>
                <a:gd name="connsiteX1" fmla="*/ 5240520 w 5240520"/>
                <a:gd name="connsiteY1" fmla="*/ 12357 h 5715000"/>
                <a:gd name="connsiteX2" fmla="*/ 3164585 w 5240520"/>
                <a:gd name="connsiteY2" fmla="*/ 5715000 h 5715000"/>
                <a:gd name="connsiteX3" fmla="*/ 0 w 5240520"/>
                <a:gd name="connsiteY3" fmla="*/ 5715000 h 5715000"/>
                <a:gd name="connsiteX4" fmla="*/ 0 w 5240520"/>
                <a:gd name="connsiteY4" fmla="*/ 0 h 5715000"/>
                <a:gd name="connsiteX0" fmla="*/ 0 w 5273040"/>
                <a:gd name="connsiteY0" fmla="*/ 0 h 5715000"/>
                <a:gd name="connsiteX1" fmla="*/ 5240520 w 5273040"/>
                <a:gd name="connsiteY1" fmla="*/ 12357 h 5715000"/>
                <a:gd name="connsiteX2" fmla="*/ 3164585 w 5273040"/>
                <a:gd name="connsiteY2" fmla="*/ 5715000 h 5715000"/>
                <a:gd name="connsiteX3" fmla="*/ 0 w 5273040"/>
                <a:gd name="connsiteY3" fmla="*/ 5715000 h 5715000"/>
                <a:gd name="connsiteX4" fmla="*/ 0 w 5273040"/>
                <a:gd name="connsiteY4" fmla="*/ 0 h 5715000"/>
                <a:gd name="connsiteX0" fmla="*/ 0 w 5255817"/>
                <a:gd name="connsiteY0" fmla="*/ 0 h 5715000"/>
                <a:gd name="connsiteX1" fmla="*/ 5240520 w 5255817"/>
                <a:gd name="connsiteY1" fmla="*/ 12357 h 5715000"/>
                <a:gd name="connsiteX2" fmla="*/ 3164585 w 5255817"/>
                <a:gd name="connsiteY2" fmla="*/ 5715000 h 5715000"/>
                <a:gd name="connsiteX3" fmla="*/ 0 w 5255817"/>
                <a:gd name="connsiteY3" fmla="*/ 5715000 h 5715000"/>
                <a:gd name="connsiteX4" fmla="*/ 0 w 5255817"/>
                <a:gd name="connsiteY4" fmla="*/ 0 h 571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5817" h="5715000">
                  <a:moveTo>
                    <a:pt x="0" y="0"/>
                  </a:moveTo>
                  <a:lnTo>
                    <a:pt x="5240520" y="12357"/>
                  </a:lnTo>
                  <a:cubicBezTo>
                    <a:pt x="5442142" y="1616676"/>
                    <a:pt x="3591717" y="2578443"/>
                    <a:pt x="3164585" y="5715000"/>
                  </a:cubicBezTo>
                  <a:lnTo>
                    <a:pt x="0" y="5715000"/>
                  </a:lnTo>
                  <a:lnTo>
                    <a:pt x="0" y="0"/>
                  </a:lnTo>
                  <a:close/>
                </a:path>
              </a:pathLst>
            </a:custGeom>
            <a:gradFill>
              <a:gsLst>
                <a:gs pos="0">
                  <a:schemeClr val="bg1">
                    <a:alpha val="4000"/>
                  </a:schemeClr>
                </a:gs>
                <a:gs pos="98000">
                  <a:srgbClr val="010E59">
                    <a:alpha val="92000"/>
                  </a:srgbClr>
                </a:gs>
                <a:gs pos="41000">
                  <a:srgbClr val="010E59">
                    <a:alpha val="77091"/>
                  </a:srgbClr>
                </a:gs>
              </a:gsLst>
              <a:lin ang="60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43" name="群組 42">
            <a:extLst>
              <a:ext uri="{FF2B5EF4-FFF2-40B4-BE49-F238E27FC236}">
                <a16:creationId xmlns:a16="http://schemas.microsoft.com/office/drawing/2014/main" xmlns="" id="{425133EC-9FC3-D449-8839-1C39DCC01C14}"/>
              </a:ext>
            </a:extLst>
          </p:cNvPr>
          <p:cNvGrpSpPr/>
          <p:nvPr/>
        </p:nvGrpSpPr>
        <p:grpSpPr>
          <a:xfrm>
            <a:off x="323528" y="271104"/>
            <a:ext cx="3052063" cy="504056"/>
            <a:chOff x="179512" y="271104"/>
            <a:chExt cx="3052063" cy="504056"/>
          </a:xfrm>
        </p:grpSpPr>
        <p:pic>
          <p:nvPicPr>
            <p:cNvPr id="41" name="圖片 40">
              <a:extLst>
                <a:ext uri="{FF2B5EF4-FFF2-40B4-BE49-F238E27FC236}">
                  <a16:creationId xmlns:a16="http://schemas.microsoft.com/office/drawing/2014/main" xmlns="" id="{7D5C1C89-4CA3-8F40-80FF-A346473BDCD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7937" b="92063" l="1831" r="90000">
                          <a14:foregroundMark x1="8873" y1="8730" x2="8873" y2="8730"/>
                          <a14:foregroundMark x1="5493" y1="8730" x2="5493" y2="8730"/>
                          <a14:foregroundMark x1="2394" y1="7937" x2="2394" y2="7937"/>
                          <a14:foregroundMark x1="1831" y1="26190" x2="1831" y2="26190"/>
                          <a14:foregroundMark x1="5352" y1="26190" x2="5352" y2="26190"/>
                          <a14:foregroundMark x1="9014" y1="24603" x2="9014" y2="24603"/>
                          <a14:foregroundMark x1="9577" y1="42857" x2="9577" y2="42857"/>
                          <a14:foregroundMark x1="5634" y1="43651" x2="5634" y2="43651"/>
                          <a14:foregroundMark x1="2113" y1="42063" x2="2113" y2="42063"/>
                          <a14:foregroundMark x1="19437" y1="46825" x2="19437" y2="46825"/>
                          <a14:foregroundMark x1="19718" y1="46825" x2="19718" y2="46825"/>
                          <a14:foregroundMark x1="19501" y1="50794" x2="19416" y2="52353"/>
                          <a14:foregroundMark x1="19718" y1="46825" x2="19501" y2="50794"/>
                          <a14:foregroundMark x1="16726" y1="19841" x2="17606" y2="21429"/>
                          <a14:foregroundMark x1="16286" y1="19048" x2="16726" y2="19841"/>
                          <a14:foregroundMark x1="15846" y1="18254" x2="16286" y2="19048"/>
                          <a14:foregroundMark x1="15807" y1="18185" x2="15846" y2="18254"/>
                          <a14:foregroundMark x1="17746" y1="20635" x2="17746" y2="20635"/>
                          <a14:foregroundMark x1="11858" y1="91296" x2="12113" y2="92063"/>
                          <a14:foregroundMark x1="6439" y1="75013" x2="7979" y2="79640"/>
                          <a14:foregroundMark x1="12113" y1="92063" x2="13380" y2="90476"/>
                          <a14:foregroundMark x1="8873" y1="88095" x2="8873" y2="88095"/>
                          <a14:foregroundMark x1="9577" y1="90476" x2="9577" y2="90476"/>
                          <a14:backgroundMark x1="60141" y1="26984" x2="69014" y2="30952"/>
                          <a14:backgroundMark x1="10282" y1="86508" x2="9014" y2="82540"/>
                          <a14:backgroundMark x1="14366" y1="19048" x2="14366" y2="19048"/>
                          <a14:backgroundMark x1="14507" y1="19048" x2="14507" y2="19048"/>
                          <a14:backgroundMark x1="14225" y1="18254" x2="14225" y2="18254"/>
                          <a14:backgroundMark x1="14225" y1="18254" x2="15070" y2="21429"/>
                          <a14:backgroundMark x1="13521" y1="17460" x2="14085" y2="19841"/>
                          <a14:backgroundMark x1="14225" y1="19048" x2="14225" y2="19048"/>
                          <a14:backgroundMark x1="15915" y1="24603" x2="14930" y2="20635"/>
                          <a14:backgroundMark x1="15493" y1="21429" x2="15493" y2="21429"/>
                          <a14:backgroundMark x1="15070" y1="19841" x2="15070" y2="19841"/>
                          <a14:backgroundMark x1="15352" y1="21429" x2="15352" y2="21429"/>
                          <a14:backgroundMark x1="15634" y1="24603" x2="14648" y2="20635"/>
                          <a14:backgroundMark x1="16338" y1="25397" x2="14507" y2="17460"/>
                          <a14:backgroundMark x1="15493" y1="22222" x2="14930" y2="17460"/>
                          <a14:backgroundMark x1="8028" y1="79365" x2="8873" y2="82540"/>
                          <a14:backgroundMark x1="11408" y1="86508" x2="8873" y2="81746"/>
                          <a14:backgroundMark x1="5070" y1="72222" x2="5352" y2="76984"/>
                          <a14:backgroundMark x1="19014" y1="50794" x2="19014" y2="50794"/>
                          <a14:backgroundMark x1="18732" y1="50794" x2="18310" y2="56349"/>
                          <a14:backgroundMark x1="14507" y1="20635" x2="15634" y2="19841"/>
                        </a14:backgroundRemoval>
                      </a14:imgEffect>
                      <a14:imgEffect>
                        <a14:brightnessContrast bright="100000"/>
                      </a14:imgEffect>
                    </a14:imgLayer>
                  </a14:imgProps>
                </a:ext>
                <a:ext uri="{28A0092B-C50C-407E-A947-70E740481C1C}">
                  <a14:useLocalDpi xmlns:a14="http://schemas.microsoft.com/office/drawing/2010/main" val="0"/>
                </a:ext>
              </a:extLst>
            </a:blip>
            <a:srcRect r="77710"/>
            <a:stretch/>
          </p:blipFill>
          <p:spPr>
            <a:xfrm>
              <a:off x="179512" y="271104"/>
              <a:ext cx="635872" cy="504056"/>
            </a:xfrm>
            <a:prstGeom prst="rect">
              <a:avLst/>
            </a:prstGeom>
            <a:effectLst>
              <a:outerShdw blurRad="50800" dist="38100" dir="2700000" algn="tl" rotWithShape="0">
                <a:prstClr val="black">
                  <a:alpha val="40000"/>
                </a:prstClr>
              </a:outerShdw>
            </a:effectLst>
          </p:spPr>
        </p:pic>
        <p:sp>
          <p:nvSpPr>
            <p:cNvPr id="42" name="文字方塊 41">
              <a:extLst>
                <a:ext uri="{FF2B5EF4-FFF2-40B4-BE49-F238E27FC236}">
                  <a16:creationId xmlns:a16="http://schemas.microsoft.com/office/drawing/2014/main" xmlns="" id="{B41F6057-3527-E74E-9A9F-98D17E50AD2F}"/>
                </a:ext>
              </a:extLst>
            </p:cNvPr>
            <p:cNvSpPr txBox="1"/>
            <p:nvPr/>
          </p:nvSpPr>
          <p:spPr>
            <a:xfrm>
              <a:off x="755576" y="338466"/>
              <a:ext cx="2475999" cy="369332"/>
            </a:xfrm>
            <a:prstGeom prst="rect">
              <a:avLst/>
            </a:prstGeom>
            <a:noFill/>
          </p:spPr>
          <p:txBody>
            <a:bodyPr wrap="none" rtlCol="0">
              <a:spAutoFit/>
            </a:bodyPr>
            <a:lstStyle/>
            <a:p>
              <a:r>
                <a:rPr kumimoji="1" lang="en-US" altLang="zh-TW"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MOSEL VITELIC INC.</a:t>
              </a:r>
              <a:endParaRPr kumimoji="1" lang="zh-TW" altLang="en-US"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cxnSp>
        <p:nvCxnSpPr>
          <p:cNvPr id="45" name="直線接點 44">
            <a:extLst>
              <a:ext uri="{FF2B5EF4-FFF2-40B4-BE49-F238E27FC236}">
                <a16:creationId xmlns:a16="http://schemas.microsoft.com/office/drawing/2014/main" xmlns="" id="{68A15727-452D-2644-9A84-193BB1B8BF03}"/>
              </a:ext>
            </a:extLst>
          </p:cNvPr>
          <p:cNvCxnSpPr>
            <a:cxnSpLocks/>
          </p:cNvCxnSpPr>
          <p:nvPr/>
        </p:nvCxnSpPr>
        <p:spPr>
          <a:xfrm>
            <a:off x="0" y="-5382"/>
            <a:ext cx="0" cy="5715000"/>
          </a:xfrm>
          <a:prstGeom prst="line">
            <a:avLst/>
          </a:prstGeom>
          <a:ln w="161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40" name="圖片 39">
            <a:extLst>
              <a:ext uri="{FF2B5EF4-FFF2-40B4-BE49-F238E27FC236}">
                <a16:creationId xmlns:a16="http://schemas.microsoft.com/office/drawing/2014/main" xmlns="" id="{BD3F8044-A01D-A846-8745-181623AA9EBF}"/>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324544" y="2574964"/>
            <a:ext cx="8397277" cy="3673808"/>
          </a:xfrm>
          <a:prstGeom prst="rect">
            <a:avLst/>
          </a:prstGeom>
          <a:noFill/>
        </p:spPr>
      </p:pic>
      <p:grpSp>
        <p:nvGrpSpPr>
          <p:cNvPr id="57" name="群組 56">
            <a:extLst>
              <a:ext uri="{FF2B5EF4-FFF2-40B4-BE49-F238E27FC236}">
                <a16:creationId xmlns:a16="http://schemas.microsoft.com/office/drawing/2014/main" xmlns="" id="{DF278BB3-671C-7B48-8A1D-6E0AB8524B20}"/>
              </a:ext>
            </a:extLst>
          </p:cNvPr>
          <p:cNvGrpSpPr/>
          <p:nvPr/>
        </p:nvGrpSpPr>
        <p:grpSpPr>
          <a:xfrm>
            <a:off x="5547268" y="1705372"/>
            <a:ext cx="2961587" cy="2262881"/>
            <a:chOff x="5436096" y="1706126"/>
            <a:chExt cx="2961587" cy="2262881"/>
          </a:xfrm>
        </p:grpSpPr>
        <p:grpSp>
          <p:nvGrpSpPr>
            <p:cNvPr id="54" name="群組 53">
              <a:extLst>
                <a:ext uri="{FF2B5EF4-FFF2-40B4-BE49-F238E27FC236}">
                  <a16:creationId xmlns:a16="http://schemas.microsoft.com/office/drawing/2014/main" xmlns="" id="{202C5F0B-6B18-BA41-B8C9-ABC4D33B0774}"/>
                </a:ext>
              </a:extLst>
            </p:cNvPr>
            <p:cNvGrpSpPr/>
            <p:nvPr/>
          </p:nvGrpSpPr>
          <p:grpSpPr>
            <a:xfrm>
              <a:off x="5436096" y="1706126"/>
              <a:ext cx="2890267" cy="1232847"/>
              <a:chOff x="5645453" y="1536885"/>
              <a:chExt cx="2890267" cy="1232847"/>
            </a:xfrm>
          </p:grpSpPr>
          <p:sp>
            <p:nvSpPr>
              <p:cNvPr id="49" name="文字方塊 48">
                <a:extLst>
                  <a:ext uri="{FF2B5EF4-FFF2-40B4-BE49-F238E27FC236}">
                    <a16:creationId xmlns:a16="http://schemas.microsoft.com/office/drawing/2014/main" xmlns="" id="{7FC4751F-794E-2D49-8B81-42A9F3F32EF6}"/>
                  </a:ext>
                </a:extLst>
              </p:cNvPr>
              <p:cNvSpPr txBox="1"/>
              <p:nvPr/>
            </p:nvSpPr>
            <p:spPr>
              <a:xfrm>
                <a:off x="5645453" y="1536885"/>
                <a:ext cx="2345514" cy="584775"/>
              </a:xfrm>
              <a:prstGeom prst="rect">
                <a:avLst/>
              </a:prstGeom>
              <a:noFill/>
            </p:spPr>
            <p:txBody>
              <a:bodyPr wrap="square" rtlCol="0">
                <a:spAutoFit/>
              </a:bodyPr>
              <a:lstStyle/>
              <a:p>
                <a:pPr algn="r">
                  <a:spcBef>
                    <a:spcPts val="1200"/>
                  </a:spcBef>
                </a:pPr>
                <a:r>
                  <a:rPr kumimoji="1" lang="en-US" altLang="zh-TW" sz="3200" b="1" dirty="0">
                    <a:solidFill>
                      <a:schemeClr val="tx1">
                        <a:lumMod val="75000"/>
                        <a:lumOff val="25000"/>
                      </a:schemeClr>
                    </a:solidFill>
                    <a:latin typeface="Arial" panose="020B0604020202020204" pitchFamily="34" charset="0"/>
                    <a:cs typeface="Arial" panose="020B0604020202020204" pitchFamily="34" charset="0"/>
                  </a:rPr>
                  <a:t>Thank</a:t>
                </a:r>
                <a:r>
                  <a:rPr kumimoji="1" lang="zh-TW" altLang="en-US" sz="3200" b="1" dirty="0">
                    <a:solidFill>
                      <a:schemeClr val="tx1">
                        <a:lumMod val="75000"/>
                        <a:lumOff val="25000"/>
                      </a:schemeClr>
                    </a:solidFill>
                    <a:latin typeface="Arial" panose="020B0604020202020204" pitchFamily="34" charset="0"/>
                    <a:cs typeface="Arial" panose="020B0604020202020204" pitchFamily="34" charset="0"/>
                  </a:rPr>
                  <a:t> </a:t>
                </a:r>
                <a:r>
                  <a:rPr kumimoji="1" lang="en-US" altLang="zh-TW" sz="3200" b="1" dirty="0">
                    <a:solidFill>
                      <a:schemeClr val="tx1">
                        <a:lumMod val="75000"/>
                        <a:lumOff val="25000"/>
                      </a:schemeClr>
                    </a:solidFill>
                    <a:latin typeface="Arial" panose="020B0604020202020204" pitchFamily="34" charset="0"/>
                    <a:cs typeface="Arial" panose="020B0604020202020204" pitchFamily="34" charset="0"/>
                  </a:rPr>
                  <a:t>you.</a:t>
                </a:r>
              </a:p>
            </p:txBody>
          </p:sp>
          <p:cxnSp>
            <p:nvCxnSpPr>
              <p:cNvPr id="51" name="直線接點 50">
                <a:extLst>
                  <a:ext uri="{FF2B5EF4-FFF2-40B4-BE49-F238E27FC236}">
                    <a16:creationId xmlns:a16="http://schemas.microsoft.com/office/drawing/2014/main" xmlns="" id="{410FCEA9-30E7-AF4B-8B75-FA073B21851B}"/>
                  </a:ext>
                </a:extLst>
              </p:cNvPr>
              <p:cNvCxnSpPr>
                <a:cxnSpLocks/>
              </p:cNvCxnSpPr>
              <p:nvPr/>
            </p:nvCxnSpPr>
            <p:spPr>
              <a:xfrm>
                <a:off x="6128846" y="2185974"/>
                <a:ext cx="232488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文字方塊 52">
                <a:extLst>
                  <a:ext uri="{FF2B5EF4-FFF2-40B4-BE49-F238E27FC236}">
                    <a16:creationId xmlns:a16="http://schemas.microsoft.com/office/drawing/2014/main" xmlns="" id="{81F5A913-37D2-D84B-8A45-8544F4F3A0EF}"/>
                  </a:ext>
                </a:extLst>
              </p:cNvPr>
              <p:cNvSpPr txBox="1"/>
              <p:nvPr/>
            </p:nvSpPr>
            <p:spPr>
              <a:xfrm>
                <a:off x="7002109" y="2184957"/>
                <a:ext cx="1533611" cy="584775"/>
              </a:xfrm>
              <a:prstGeom prst="rect">
                <a:avLst/>
              </a:prstGeom>
              <a:noFill/>
            </p:spPr>
            <p:txBody>
              <a:bodyPr wrap="square" rtlCol="0">
                <a:spAutoFit/>
              </a:bodyPr>
              <a:lstStyle/>
              <a:p>
                <a:pPr algn="r">
                  <a:spcBef>
                    <a:spcPts val="1200"/>
                  </a:spcBef>
                </a:pPr>
                <a:r>
                  <a:rPr kumimoji="1" lang="en-US" altLang="zh-TW" sz="3200" b="1" dirty="0" smtClean="0">
                    <a:solidFill>
                      <a:srgbClr val="C00000"/>
                    </a:solidFill>
                    <a:latin typeface="Arial" panose="020B0604020202020204" pitchFamily="34" charset="0"/>
                    <a:cs typeface="Arial" panose="020B0604020202020204" pitchFamily="34" charset="0"/>
                  </a:rPr>
                  <a:t>Q&amp;A</a:t>
                </a:r>
                <a:endParaRPr kumimoji="1" lang="zh-TW" altLang="en-US" sz="3200" b="1" dirty="0">
                  <a:solidFill>
                    <a:srgbClr val="C00000"/>
                  </a:solidFill>
                  <a:latin typeface="Arial" panose="020B0604020202020204" pitchFamily="34" charset="0"/>
                  <a:cs typeface="Arial" panose="020B0604020202020204" pitchFamily="34" charset="0"/>
                </a:endParaRPr>
              </a:p>
            </p:txBody>
          </p:sp>
        </p:grpSp>
        <p:sp>
          <p:nvSpPr>
            <p:cNvPr id="56" name="文字方塊 55">
              <a:extLst>
                <a:ext uri="{FF2B5EF4-FFF2-40B4-BE49-F238E27FC236}">
                  <a16:creationId xmlns:a16="http://schemas.microsoft.com/office/drawing/2014/main" xmlns="" id="{928D5D08-E224-C14C-95FD-9B13B45B1A2D}"/>
                </a:ext>
              </a:extLst>
            </p:cNvPr>
            <p:cNvSpPr txBox="1"/>
            <p:nvPr/>
          </p:nvSpPr>
          <p:spPr>
            <a:xfrm>
              <a:off x="6334298" y="3153399"/>
              <a:ext cx="2063385" cy="815608"/>
            </a:xfrm>
            <a:prstGeom prst="rect">
              <a:avLst/>
            </a:prstGeom>
            <a:noFill/>
          </p:spPr>
          <p:txBody>
            <a:bodyPr wrap="none" rtlCol="0">
              <a:spAutoFit/>
            </a:bodyPr>
            <a:lstStyle/>
            <a:p>
              <a:pPr algn="r">
                <a:spcBef>
                  <a:spcPts val="300"/>
                </a:spcBef>
              </a:pPr>
              <a:r>
                <a:rPr kumimoji="1" lang="en-US" altLang="zh-TW" sz="1400" b="1" dirty="0">
                  <a:solidFill>
                    <a:schemeClr val="tx1">
                      <a:lumMod val="75000"/>
                      <a:lumOff val="25000"/>
                    </a:schemeClr>
                  </a:solidFill>
                  <a:latin typeface="Arial" panose="020B0604020202020204" pitchFamily="34" charset="0"/>
                  <a:ea typeface="Microsoft JhengHei" panose="020B0604030504040204" pitchFamily="34" charset="-120"/>
                  <a:cs typeface="Arial" panose="020B0604020202020204" pitchFamily="34" charset="0"/>
                </a:rPr>
                <a:t>MOSEL VITELIC Inc.</a:t>
              </a:r>
            </a:p>
            <a:p>
              <a:pPr algn="r">
                <a:spcBef>
                  <a:spcPts val="300"/>
                </a:spcBef>
              </a:pPr>
              <a:r>
                <a:rPr kumimoji="1" lang="en-US" altLang="zh-TW" sz="1400" b="1" dirty="0">
                  <a:solidFill>
                    <a:schemeClr val="tx1">
                      <a:lumMod val="75000"/>
                      <a:lumOff val="25000"/>
                    </a:schemeClr>
                  </a:solidFill>
                  <a:latin typeface="Arial" panose="020B0604020202020204" pitchFamily="34" charset="0"/>
                  <a:ea typeface="Microsoft JhengHei" panose="020B0604030504040204" pitchFamily="34" charset="-120"/>
                  <a:cs typeface="Arial" panose="020B0604020202020204" pitchFamily="34" charset="0"/>
                </a:rPr>
                <a:t>Investor’s Conference</a:t>
              </a:r>
            </a:p>
            <a:p>
              <a:pPr algn="r">
                <a:spcBef>
                  <a:spcPts val="300"/>
                </a:spcBef>
              </a:pPr>
              <a:r>
                <a:rPr kumimoji="1" lang="en-US" altLang="zh-TW" sz="1400" b="1" smtClean="0">
                  <a:solidFill>
                    <a:schemeClr val="tx1">
                      <a:lumMod val="75000"/>
                      <a:lumOff val="25000"/>
                    </a:schemeClr>
                  </a:solidFill>
                  <a:latin typeface="Arial" panose="020B0604020202020204" pitchFamily="34" charset="0"/>
                  <a:ea typeface="Microsoft JhengHei" panose="020B0604030504040204" pitchFamily="34" charset="-120"/>
                  <a:cs typeface="Arial" panose="020B0604020202020204" pitchFamily="34" charset="0"/>
                </a:rPr>
                <a:t>2025.12.3</a:t>
              </a:r>
              <a:endParaRPr kumimoji="1" lang="zh-TW" altLang="en-US" sz="1400" b="1" dirty="0">
                <a:solidFill>
                  <a:schemeClr val="tx1">
                    <a:lumMod val="75000"/>
                    <a:lumOff val="25000"/>
                  </a:schemeClr>
                </a:solidFill>
                <a:latin typeface="Arial" panose="020B0604020202020204" pitchFamily="34" charset="0"/>
                <a:ea typeface="Microsoft JhengHei" panose="020B0604030504040204" pitchFamily="34" charset="-120"/>
                <a:cs typeface="Arial" panose="020B0604020202020204" pitchFamily="34" charset="0"/>
              </a:endParaRPr>
            </a:p>
          </p:txBody>
        </p:sp>
      </p:grpSp>
      <p:cxnSp>
        <p:nvCxnSpPr>
          <p:cNvPr id="59" name="直線接點 58">
            <a:extLst>
              <a:ext uri="{FF2B5EF4-FFF2-40B4-BE49-F238E27FC236}">
                <a16:creationId xmlns:a16="http://schemas.microsoft.com/office/drawing/2014/main" xmlns="" id="{E08EBA83-6A6E-464C-90E6-48DD739FA775}"/>
              </a:ext>
            </a:extLst>
          </p:cNvPr>
          <p:cNvCxnSpPr>
            <a:cxnSpLocks/>
          </p:cNvCxnSpPr>
          <p:nvPr/>
        </p:nvCxnSpPr>
        <p:spPr>
          <a:xfrm>
            <a:off x="9142994" y="-5382"/>
            <a:ext cx="1006" cy="5720382"/>
          </a:xfrm>
          <a:prstGeom prst="line">
            <a:avLst/>
          </a:prstGeom>
          <a:ln w="161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874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2</a:t>
            </a:fld>
            <a:endParaRPr lang="zh-TW" altLang="en-US"/>
          </a:p>
        </p:txBody>
      </p:sp>
      <p:grpSp>
        <p:nvGrpSpPr>
          <p:cNvPr id="47" name="群組 46">
            <a:extLst>
              <a:ext uri="{FF2B5EF4-FFF2-40B4-BE49-F238E27FC236}">
                <a16:creationId xmlns:a16="http://schemas.microsoft.com/office/drawing/2014/main" xmlns="" id="{568750CA-DB5A-6844-8125-B659B1B3CA98}"/>
              </a:ext>
            </a:extLst>
          </p:cNvPr>
          <p:cNvGrpSpPr/>
          <p:nvPr/>
        </p:nvGrpSpPr>
        <p:grpSpPr>
          <a:xfrm>
            <a:off x="-2490" y="-5404"/>
            <a:ext cx="9146490" cy="5720404"/>
            <a:chOff x="-2490" y="-5404"/>
            <a:chExt cx="9146490" cy="5720404"/>
          </a:xfrm>
        </p:grpSpPr>
        <p:sp>
          <p:nvSpPr>
            <p:cNvPr id="37" name="矩形 36">
              <a:extLst>
                <a:ext uri="{FF2B5EF4-FFF2-40B4-BE49-F238E27FC236}">
                  <a16:creationId xmlns:a16="http://schemas.microsoft.com/office/drawing/2014/main" xmlns="" id="{392138B4-6C95-074B-906A-9AEB355B0C0E}"/>
                </a:ext>
              </a:extLst>
            </p:cNvPr>
            <p:cNvSpPr/>
            <p:nvPr/>
          </p:nvSpPr>
          <p:spPr>
            <a:xfrm>
              <a:off x="1006" y="4027898"/>
              <a:ext cx="9142994" cy="1687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6" name="圖片 45">
              <a:extLst>
                <a:ext uri="{FF2B5EF4-FFF2-40B4-BE49-F238E27FC236}">
                  <a16:creationId xmlns:a16="http://schemas.microsoft.com/office/drawing/2014/main" xmlns="" id="{D24B3042-BCA7-DF47-8742-851099ED01E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l="5280"/>
            <a:stretch/>
          </p:blipFill>
          <p:spPr>
            <a:xfrm>
              <a:off x="0" y="-2702"/>
              <a:ext cx="4134314" cy="5715000"/>
            </a:xfrm>
            <a:prstGeom prst="rect">
              <a:avLst/>
            </a:prstGeom>
          </p:spPr>
        </p:pic>
        <p:sp>
          <p:nvSpPr>
            <p:cNvPr id="40" name="矩形 39">
              <a:extLst>
                <a:ext uri="{FF2B5EF4-FFF2-40B4-BE49-F238E27FC236}">
                  <a16:creationId xmlns:a16="http://schemas.microsoft.com/office/drawing/2014/main" xmlns="" id="{C5221BC1-F377-DC44-A433-F3DBF021C5F3}"/>
                </a:ext>
              </a:extLst>
            </p:cNvPr>
            <p:cNvSpPr/>
            <p:nvPr/>
          </p:nvSpPr>
          <p:spPr>
            <a:xfrm>
              <a:off x="-2490" y="-5404"/>
              <a:ext cx="4261308" cy="5715001"/>
            </a:xfrm>
            <a:prstGeom prst="rect">
              <a:avLst/>
            </a:prstGeom>
            <a:gradFill flip="none" rotWithShape="1">
              <a:gsLst>
                <a:gs pos="0">
                  <a:srgbClr val="830051"/>
                </a:gs>
                <a:gs pos="40000">
                  <a:srgbClr val="FF0000">
                    <a:alpha val="53000"/>
                  </a:srgbClr>
                </a:gs>
                <a:gs pos="87000">
                  <a:srgbClr val="001540">
                    <a:alpha val="91393"/>
                  </a:srgb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41" name="直線接點 40">
              <a:extLst>
                <a:ext uri="{FF2B5EF4-FFF2-40B4-BE49-F238E27FC236}">
                  <a16:creationId xmlns:a16="http://schemas.microsoft.com/office/drawing/2014/main" xmlns="" id="{AD929702-83CE-D64D-9E1D-81C039CCECA1}"/>
                </a:ext>
              </a:extLst>
            </p:cNvPr>
            <p:cNvCxnSpPr/>
            <p:nvPr/>
          </p:nvCxnSpPr>
          <p:spPr>
            <a:xfrm>
              <a:off x="4139952" y="-1801"/>
              <a:ext cx="0" cy="5715901"/>
            </a:xfrm>
            <a:prstGeom prst="line">
              <a:avLst/>
            </a:prstGeom>
            <a:ln w="146050" cmpd="thickThin">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a:extLst>
                <a:ext uri="{FF2B5EF4-FFF2-40B4-BE49-F238E27FC236}">
                  <a16:creationId xmlns:a16="http://schemas.microsoft.com/office/drawing/2014/main" xmlns="" id="{08AFF883-4AD9-B14F-AB36-5617171E1556}"/>
                </a:ext>
              </a:extLst>
            </p:cNvPr>
            <p:cNvCxnSpPr>
              <a:cxnSpLocks/>
            </p:cNvCxnSpPr>
            <p:nvPr/>
          </p:nvCxnSpPr>
          <p:spPr>
            <a:xfrm>
              <a:off x="4261320" y="-1802"/>
              <a:ext cx="0" cy="5715901"/>
            </a:xfrm>
            <a:prstGeom prst="line">
              <a:avLst/>
            </a:prstGeom>
            <a:ln w="107950">
              <a:solidFill>
                <a:srgbClr val="FFB2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xmlns="" id="{86BBE719-6FB4-FF45-968C-5D89463CA41A}"/>
                </a:ext>
              </a:extLst>
            </p:cNvPr>
            <p:cNvSpPr txBox="1"/>
            <p:nvPr/>
          </p:nvSpPr>
          <p:spPr>
            <a:xfrm>
              <a:off x="252526" y="1426771"/>
              <a:ext cx="4724400" cy="707886"/>
            </a:xfrm>
            <a:prstGeom prst="rect">
              <a:avLst/>
            </a:prstGeom>
            <a:noFill/>
          </p:spPr>
          <p:txBody>
            <a:bodyPr wrap="square">
              <a:spAutoFit/>
            </a:bodyPr>
            <a:lstStyle/>
            <a:p>
              <a:pPr>
                <a:spcBef>
                  <a:spcPts val="600"/>
                </a:spcBef>
              </a:pPr>
              <a:r>
                <a:rPr lang="zh-TW" alt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風險聲明  </a:t>
              </a:r>
              <a:endParaRPr lang="en-US" altLang="zh-TW"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31" name="文字方塊 30">
              <a:extLst>
                <a:ext uri="{FF2B5EF4-FFF2-40B4-BE49-F238E27FC236}">
                  <a16:creationId xmlns:a16="http://schemas.microsoft.com/office/drawing/2014/main" xmlns="" id="{74E3E09D-F36D-A14C-9E0E-02CB2C30669F}"/>
                </a:ext>
              </a:extLst>
            </p:cNvPr>
            <p:cNvSpPr txBox="1"/>
            <p:nvPr/>
          </p:nvSpPr>
          <p:spPr>
            <a:xfrm>
              <a:off x="279648" y="1929041"/>
              <a:ext cx="4724400" cy="928459"/>
            </a:xfrm>
            <a:prstGeom prst="rect">
              <a:avLst/>
            </a:prstGeom>
            <a:noFill/>
          </p:spPr>
          <p:txBody>
            <a:bodyPr wrap="square">
              <a:spAutoFit/>
            </a:bodyPr>
            <a:lstStyle/>
            <a:p>
              <a:pPr>
                <a:lnSpc>
                  <a:spcPct val="150000"/>
                </a:lnSpc>
              </a:pP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Risk Disclosures </a:t>
              </a:r>
            </a:p>
            <a:p>
              <a:pPr>
                <a:lnSpc>
                  <a:spcPts val="2200"/>
                </a:lnSpc>
              </a:pP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Statement</a:t>
              </a:r>
              <a:endParaRPr lang="zh-TW" alt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9" name="文字方塊 8">
              <a:extLst>
                <a:ext uri="{FF2B5EF4-FFF2-40B4-BE49-F238E27FC236}">
                  <a16:creationId xmlns:a16="http://schemas.microsoft.com/office/drawing/2014/main" xmlns="" id="{BFC184EB-C2BE-B34E-BED3-865C8ED20DC4}"/>
                </a:ext>
              </a:extLst>
            </p:cNvPr>
            <p:cNvSpPr txBox="1"/>
            <p:nvPr/>
          </p:nvSpPr>
          <p:spPr>
            <a:xfrm>
              <a:off x="4804183" y="1561356"/>
              <a:ext cx="4014521" cy="3062313"/>
            </a:xfrm>
            <a:prstGeom prst="rect">
              <a:avLst/>
            </a:prstGeom>
            <a:noFill/>
          </p:spPr>
          <p:txBody>
            <a:bodyPr wrap="square" rtlCol="0">
              <a:spAutoFit/>
            </a:bodyPr>
            <a:lstStyle/>
            <a:p>
              <a:pPr marL="357750" indent="-357750">
                <a:lnSpc>
                  <a:spcPts val="2620"/>
                </a:lnSpc>
                <a:buClr>
                  <a:srgbClr val="C00000"/>
                </a:buClr>
                <a:buSzPct val="90000"/>
                <a:buFont typeface=".Lucida Grande UI Regular"/>
                <a:buChar char="►"/>
              </a:pPr>
              <a:r>
                <a:rPr lang="en-US" altLang="zh-TW" dirty="0">
                  <a:solidFill>
                    <a:schemeClr val="tx1">
                      <a:lumMod val="65000"/>
                      <a:lumOff val="35000"/>
                    </a:schemeClr>
                  </a:solidFill>
                  <a:latin typeface="Arial" panose="020B0604020202020204" pitchFamily="34" charset="0"/>
                  <a:cs typeface="Arial" panose="020B0604020202020204" pitchFamily="34" charset="0"/>
                </a:rPr>
                <a:t>This presentation material contains certain forward-looking statements that are based on current expectations and are subject to known and unknown risks and uncertainties that could cause actual results to differ materially from those expressed or implied by such statements.</a:t>
              </a:r>
              <a:endParaRPr lang="zh-TW" altLang="en-US" dirty="0">
                <a:solidFill>
                  <a:schemeClr val="tx1">
                    <a:lumMod val="65000"/>
                    <a:lumOff val="3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9984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群組 21">
            <a:extLst>
              <a:ext uri="{FF2B5EF4-FFF2-40B4-BE49-F238E27FC236}">
                <a16:creationId xmlns:a16="http://schemas.microsoft.com/office/drawing/2014/main" xmlns="" id="{B5B56ADB-2000-E146-8565-E5FC09DC2BD0}"/>
              </a:ext>
            </a:extLst>
          </p:cNvPr>
          <p:cNvGrpSpPr/>
          <p:nvPr/>
        </p:nvGrpSpPr>
        <p:grpSpPr>
          <a:xfrm>
            <a:off x="-2490" y="-2703"/>
            <a:ext cx="9146490" cy="5717703"/>
            <a:chOff x="-2490" y="-2703"/>
            <a:chExt cx="9146490" cy="5717703"/>
          </a:xfrm>
        </p:grpSpPr>
        <p:sp>
          <p:nvSpPr>
            <p:cNvPr id="9" name="矩形 8">
              <a:extLst>
                <a:ext uri="{FF2B5EF4-FFF2-40B4-BE49-F238E27FC236}">
                  <a16:creationId xmlns:a16="http://schemas.microsoft.com/office/drawing/2014/main" xmlns="" id="{F30D4398-1334-A541-9D4E-68D43235C05D}"/>
                </a:ext>
              </a:extLst>
            </p:cNvPr>
            <p:cNvSpPr/>
            <p:nvPr/>
          </p:nvSpPr>
          <p:spPr>
            <a:xfrm>
              <a:off x="1006" y="4027898"/>
              <a:ext cx="9142994" cy="1687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21" name="圖片 20">
              <a:extLst>
                <a:ext uri="{FF2B5EF4-FFF2-40B4-BE49-F238E27FC236}">
                  <a16:creationId xmlns:a16="http://schemas.microsoft.com/office/drawing/2014/main" xmlns="" id="{48D0B5C5-67EA-E045-B7CF-6C67D83EB58C}"/>
                </a:ext>
              </a:extLst>
            </p:cNvPr>
            <p:cNvPicPr>
              <a:picLocks noChangeAspect="1"/>
            </p:cNvPicPr>
            <p:nvPr/>
          </p:nvPicPr>
          <p:blipFill rotWithShape="1">
            <a:blip r:embed="rId2"/>
            <a:srcRect l="4399" r="3590" b="3270"/>
            <a:stretch/>
          </p:blipFill>
          <p:spPr>
            <a:xfrm>
              <a:off x="0" y="0"/>
              <a:ext cx="4258818" cy="5715000"/>
            </a:xfrm>
            <a:prstGeom prst="rect">
              <a:avLst/>
            </a:prstGeom>
          </p:spPr>
        </p:pic>
        <p:sp>
          <p:nvSpPr>
            <p:cNvPr id="17" name="矩形 16">
              <a:extLst>
                <a:ext uri="{FF2B5EF4-FFF2-40B4-BE49-F238E27FC236}">
                  <a16:creationId xmlns:a16="http://schemas.microsoft.com/office/drawing/2014/main" xmlns="" id="{769B7B75-A610-2644-B21D-D89D19EBCFA0}"/>
                </a:ext>
              </a:extLst>
            </p:cNvPr>
            <p:cNvSpPr/>
            <p:nvPr/>
          </p:nvSpPr>
          <p:spPr>
            <a:xfrm>
              <a:off x="-2490" y="-2703"/>
              <a:ext cx="4261308" cy="5715001"/>
            </a:xfrm>
            <a:prstGeom prst="rect">
              <a:avLst/>
            </a:prstGeom>
            <a:gradFill flip="none" rotWithShape="1">
              <a:gsLst>
                <a:gs pos="0">
                  <a:srgbClr val="008F00">
                    <a:alpha val="75069"/>
                  </a:srgbClr>
                </a:gs>
                <a:gs pos="40000">
                  <a:srgbClr val="0070C0">
                    <a:alpha val="65000"/>
                  </a:srgbClr>
                </a:gs>
                <a:gs pos="99000">
                  <a:srgbClr val="001540"/>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14" name="直線接點 13">
              <a:extLst>
                <a:ext uri="{FF2B5EF4-FFF2-40B4-BE49-F238E27FC236}">
                  <a16:creationId xmlns:a16="http://schemas.microsoft.com/office/drawing/2014/main" xmlns="" id="{C16E9480-37E1-094B-8C6D-FCF909318968}"/>
                </a:ext>
              </a:extLst>
            </p:cNvPr>
            <p:cNvCxnSpPr/>
            <p:nvPr/>
          </p:nvCxnSpPr>
          <p:spPr>
            <a:xfrm>
              <a:off x="4139952" y="-1801"/>
              <a:ext cx="0" cy="5715901"/>
            </a:xfrm>
            <a:prstGeom prst="line">
              <a:avLst/>
            </a:prstGeom>
            <a:ln w="146050" cmpd="thickThin">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xmlns="" id="{37BD5E51-9C3F-F742-9A74-A61F015086AA}"/>
                </a:ext>
              </a:extLst>
            </p:cNvPr>
            <p:cNvCxnSpPr>
              <a:cxnSpLocks/>
            </p:cNvCxnSpPr>
            <p:nvPr/>
          </p:nvCxnSpPr>
          <p:spPr>
            <a:xfrm>
              <a:off x="4261320" y="-1802"/>
              <a:ext cx="0" cy="5715901"/>
            </a:xfrm>
            <a:prstGeom prst="line">
              <a:avLst/>
            </a:prstGeom>
            <a:ln w="107950">
              <a:solidFill>
                <a:srgbClr val="FFB200"/>
              </a:solidFill>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xmlns="" id="{25A934AA-1C92-8245-9C3F-07DA9384C9A7}"/>
                </a:ext>
              </a:extLst>
            </p:cNvPr>
            <p:cNvSpPr txBox="1"/>
            <p:nvPr/>
          </p:nvSpPr>
          <p:spPr>
            <a:xfrm>
              <a:off x="252526" y="1417340"/>
              <a:ext cx="4724400" cy="707886"/>
            </a:xfrm>
            <a:prstGeom prst="rect">
              <a:avLst/>
            </a:prstGeom>
            <a:noFill/>
          </p:spPr>
          <p:txBody>
            <a:bodyPr wrap="square">
              <a:spAutoFit/>
            </a:bodyPr>
            <a:lstStyle/>
            <a:p>
              <a:pPr>
                <a:spcBef>
                  <a:spcPts val="600"/>
                </a:spcBef>
              </a:pPr>
              <a:r>
                <a:rPr lang="zh-TW" alt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會議議程  </a:t>
              </a:r>
              <a:endParaRPr lang="en-US" altLang="zh-TW"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20" name="文字方塊 19">
              <a:extLst>
                <a:ext uri="{FF2B5EF4-FFF2-40B4-BE49-F238E27FC236}">
                  <a16:creationId xmlns:a16="http://schemas.microsoft.com/office/drawing/2014/main" xmlns="" id="{76677AA8-B5A0-214C-B3D9-FF8B24548424}"/>
                </a:ext>
              </a:extLst>
            </p:cNvPr>
            <p:cNvSpPr txBox="1"/>
            <p:nvPr/>
          </p:nvSpPr>
          <p:spPr>
            <a:xfrm>
              <a:off x="351656" y="1919610"/>
              <a:ext cx="4724400" cy="577850"/>
            </a:xfrm>
            <a:prstGeom prst="rect">
              <a:avLst/>
            </a:prstGeom>
            <a:noFill/>
          </p:spPr>
          <p:txBody>
            <a:bodyPr wrap="square">
              <a:spAutoFit/>
            </a:bodyPr>
            <a:lstStyle/>
            <a:p>
              <a:pPr>
                <a:lnSpc>
                  <a:spcPct val="150000"/>
                </a:lnSpc>
              </a:pP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Meeting</a:t>
              </a:r>
              <a:r>
                <a:rPr lang="zh-TW" alt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Agenda</a:t>
              </a:r>
              <a:endParaRPr lang="zh-TW" alt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grpSp>
      <p:sp>
        <p:nvSpPr>
          <p:cNvPr id="18" name="投影片編號版面配置區 3">
            <a:extLst>
              <a:ext uri="{FF2B5EF4-FFF2-40B4-BE49-F238E27FC236}">
                <a16:creationId xmlns:a16="http://schemas.microsoft.com/office/drawing/2014/main" xmlns="" id="{37BD46B2-F4A7-0A4F-B2E3-9C4F659A9D5C}"/>
              </a:ext>
            </a:extLst>
          </p:cNvPr>
          <p:cNvSpPr txBox="1">
            <a:spLocks/>
          </p:cNvSpPr>
          <p:nvPr/>
        </p:nvSpPr>
        <p:spPr>
          <a:xfrm>
            <a:off x="6554206" y="5361541"/>
            <a:ext cx="2133600" cy="304271"/>
          </a:xfrm>
          <a:prstGeom prst="rect">
            <a:avLst/>
          </a:prstGeom>
        </p:spPr>
        <p:txBody>
          <a:bodyPr vert="horz" lIns="91440" tIns="45720" rIns="91440" bIns="45720" rtlCol="0" anchor="ctr"/>
          <a:lstStyle>
            <a:defPPr>
              <a:defRPr lang="zh-TW"/>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2F78BB-B0F7-4B9C-BCB4-A977CC3D54B7}" type="slidenum">
              <a:rPr lang="zh-TW" altLang="en-US" smtClean="0"/>
              <a:pPr/>
              <a:t>3</a:t>
            </a:fld>
            <a:endParaRPr lang="zh-TW" altLang="en-US"/>
          </a:p>
        </p:txBody>
      </p:sp>
      <p:sp>
        <p:nvSpPr>
          <p:cNvPr id="4" name="投影片編號版面配置區 3"/>
          <p:cNvSpPr>
            <a:spLocks noGrp="1"/>
          </p:cNvSpPr>
          <p:nvPr>
            <p:ph type="sldNum" sz="quarter" idx="12"/>
          </p:nvPr>
        </p:nvSpPr>
        <p:spPr/>
        <p:txBody>
          <a:bodyPr/>
          <a:lstStyle/>
          <a:p>
            <a:fld id="{C72F78BB-B0F7-4B9C-BCB4-A977CC3D54B7}" type="slidenum">
              <a:rPr lang="zh-TW" altLang="en-US" smtClean="0"/>
              <a:t>3</a:t>
            </a:fld>
            <a:endParaRPr lang="zh-TW" altLang="en-US"/>
          </a:p>
        </p:txBody>
      </p:sp>
      <p:sp>
        <p:nvSpPr>
          <p:cNvPr id="7" name="文字方塊 6">
            <a:extLst>
              <a:ext uri="{FF2B5EF4-FFF2-40B4-BE49-F238E27FC236}">
                <a16:creationId xmlns:a16="http://schemas.microsoft.com/office/drawing/2014/main" xmlns="" id="{C7D23377-B437-FC4E-88BF-7301508121CC}"/>
              </a:ext>
            </a:extLst>
          </p:cNvPr>
          <p:cNvSpPr txBox="1"/>
          <p:nvPr/>
        </p:nvSpPr>
        <p:spPr>
          <a:xfrm>
            <a:off x="4273596" y="1539052"/>
            <a:ext cx="4715011" cy="2631490"/>
          </a:xfrm>
          <a:prstGeom prst="rect">
            <a:avLst/>
          </a:prstGeom>
          <a:noFill/>
        </p:spPr>
        <p:txBody>
          <a:bodyPr wrap="square" rtlCol="0">
            <a:spAutoFit/>
          </a:bodyPr>
          <a:lstStyle/>
          <a:p>
            <a:pPr marL="252000" indent="360000">
              <a:buClr>
                <a:srgbClr val="C00000"/>
              </a:buClr>
              <a:buSzPct val="90000"/>
              <a:buFont typeface=".Lucida Grande UI Regular"/>
              <a:buChar char="►"/>
            </a:pPr>
            <a:r>
              <a:rPr lang="en-US" altLang="zh-TW" sz="2400" b="1" dirty="0">
                <a:solidFill>
                  <a:schemeClr val="tx1">
                    <a:lumMod val="95000"/>
                    <a:lumOff val="5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Financial Information</a:t>
            </a:r>
            <a:r>
              <a:rPr lang="zh-TW" altLang="en-US" sz="2400" b="1" dirty="0">
                <a:solidFill>
                  <a:schemeClr val="tx1">
                    <a:lumMod val="95000"/>
                    <a:lumOff val="5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2400" b="1" dirty="0">
              <a:solidFill>
                <a:schemeClr val="tx1">
                  <a:lumMod val="95000"/>
                  <a:lumOff val="5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p>
            <a:pPr marL="252000" indent="180000">
              <a:spcBef>
                <a:spcPts val="300"/>
              </a:spcBef>
              <a:buClr>
                <a:srgbClr val="C00000"/>
              </a:buClr>
              <a:buSzPct val="90000"/>
            </a:pPr>
            <a:r>
              <a:rPr lang="zh-TW" altLang="en-US" sz="2000" b="1" dirty="0">
                <a:solidFill>
                  <a:schemeClr val="tx1">
                    <a:lumMod val="95000"/>
                    <a:lumOff val="5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b="1" dirty="0" smtClean="0">
                <a:solidFill>
                  <a:schemeClr val="tx1">
                    <a:lumMod val="95000"/>
                    <a:lumOff val="5000"/>
                  </a:schemeClr>
                </a:solidFill>
                <a:latin typeface="Arial" panose="020B0604020202020204" pitchFamily="34" charset="0"/>
                <a:ea typeface="Microsoft JhengHei" panose="020B0604030504040204" pitchFamily="34" charset="-120"/>
                <a:cs typeface="Arial" panose="020B0604020202020204" pitchFamily="34" charset="0"/>
              </a:rPr>
              <a:t>------------</a:t>
            </a:r>
            <a:r>
              <a:rPr lang="en-US" altLang="zh-TW" b="1" dirty="0">
                <a:solidFill>
                  <a:schemeClr val="tx1">
                    <a:lumMod val="95000"/>
                    <a:lumOff val="5000"/>
                  </a:schemeClr>
                </a:solidFill>
                <a:latin typeface="Arial" panose="020B0604020202020204" pitchFamily="34" charset="0"/>
                <a:ea typeface="Microsoft JhengHei" panose="020B0604030504040204" pitchFamily="34" charset="-120"/>
                <a:cs typeface="Arial" panose="020B0604020202020204" pitchFamily="34" charset="0"/>
              </a:rPr>
              <a:t>Chairman</a:t>
            </a:r>
            <a:r>
              <a:rPr lang="en-US" altLang="zh-TW" dirty="0" smtClean="0"/>
              <a:t> </a:t>
            </a:r>
            <a:r>
              <a:rPr lang="en-US" altLang="zh-TW" b="1" dirty="0" smtClean="0">
                <a:solidFill>
                  <a:schemeClr val="tx1">
                    <a:lumMod val="95000"/>
                    <a:lumOff val="5000"/>
                  </a:schemeClr>
                </a:solidFill>
                <a:latin typeface="Arial" panose="020B0604020202020204" pitchFamily="34" charset="0"/>
                <a:ea typeface="Microsoft JhengHei" panose="020B0604030504040204" pitchFamily="34" charset="-120"/>
                <a:cs typeface="Arial" panose="020B0604020202020204" pitchFamily="34" charset="0"/>
              </a:rPr>
              <a:t> </a:t>
            </a:r>
            <a:r>
              <a:rPr lang="en-US" altLang="zh-TW" b="1" dirty="0">
                <a:solidFill>
                  <a:schemeClr val="tx1">
                    <a:lumMod val="95000"/>
                    <a:lumOff val="5000"/>
                  </a:schemeClr>
                </a:solidFill>
                <a:latin typeface="Arial" panose="020B0604020202020204" pitchFamily="34" charset="0"/>
                <a:ea typeface="Microsoft JhengHei" panose="020B0604030504040204" pitchFamily="34" charset="-120"/>
                <a:cs typeface="Arial" panose="020B0604020202020204" pitchFamily="34" charset="0"/>
              </a:rPr>
              <a:t>Rebecca Tang</a:t>
            </a:r>
          </a:p>
          <a:p>
            <a:pPr marL="252000" lvl="0" indent="360000">
              <a:spcBef>
                <a:spcPts val="3000"/>
              </a:spcBef>
              <a:buClr>
                <a:srgbClr val="C00000"/>
              </a:buClr>
              <a:buSzPct val="90000"/>
              <a:buFont typeface=".Lucida Grande UI Regular"/>
              <a:buChar char="►"/>
            </a:pPr>
            <a:r>
              <a:rPr lang="en-US" altLang="zh-TW" sz="2400" b="1" dirty="0">
                <a:solidFill>
                  <a:schemeClr val="tx1">
                    <a:lumMod val="50000"/>
                    <a:lumOff val="50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Product Development Plan</a:t>
            </a:r>
            <a:r>
              <a:rPr lang="zh-TW" altLang="en-US" sz="2400" b="1" dirty="0">
                <a:solidFill>
                  <a:schemeClr val="tx1">
                    <a:lumMod val="50000"/>
                    <a:lumOff val="50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2400" b="1" dirty="0">
              <a:solidFill>
                <a:schemeClr val="tx1">
                  <a:lumMod val="50000"/>
                  <a:lumOff val="50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p>
            <a:pPr marL="252000" lvl="0" indent="180000">
              <a:spcBef>
                <a:spcPts val="300"/>
              </a:spcBef>
              <a:buClr>
                <a:srgbClr val="C00000"/>
              </a:buClr>
              <a:buSzPct val="90000"/>
            </a:pPr>
            <a:r>
              <a:rPr lang="zh-TW" altLang="en-US" b="1" dirty="0">
                <a:solidFill>
                  <a:schemeClr val="tx1">
                    <a:lumMod val="50000"/>
                    <a:lumOff val="50000"/>
                  </a:schemeClr>
                </a:solidFill>
                <a:latin typeface="Arial" panose="020B0604020202020204" pitchFamily="34" charset="0"/>
                <a:ea typeface="Microsoft JhengHei" panose="020B0604030504040204" pitchFamily="34" charset="-120"/>
                <a:cs typeface="Arial" panose="020B0604020202020204" pitchFamily="34" charset="0"/>
              </a:rPr>
              <a:t>  </a:t>
            </a:r>
            <a:r>
              <a:rPr lang="en-US" altLang="zh-TW" b="1" dirty="0">
                <a:solidFill>
                  <a:schemeClr val="tx1">
                    <a:lumMod val="50000"/>
                    <a:lumOff val="50000"/>
                  </a:schemeClr>
                </a:solidFill>
                <a:latin typeface="Arial" panose="020B0604020202020204" pitchFamily="34" charset="0"/>
                <a:ea typeface="Microsoft JhengHei" panose="020B0604030504040204" pitchFamily="34" charset="-120"/>
                <a:cs typeface="Arial" panose="020B0604020202020204" pitchFamily="34" charset="0"/>
              </a:rPr>
              <a:t>------------President Lawrence Lu</a:t>
            </a:r>
          </a:p>
          <a:p>
            <a:pPr marL="252000" lvl="0" indent="360000">
              <a:spcBef>
                <a:spcPts val="3000"/>
              </a:spcBef>
              <a:buClr>
                <a:srgbClr val="C00000"/>
              </a:buClr>
              <a:buSzPct val="90000"/>
              <a:buFont typeface=".Lucida Grande UI Regular"/>
              <a:buChar char="►"/>
            </a:pPr>
            <a:r>
              <a:rPr lang="en-US" altLang="zh-TW" sz="2400" b="1" dirty="0" smtClean="0">
                <a:solidFill>
                  <a:schemeClr val="tx1">
                    <a:lumMod val="50000"/>
                    <a:lumOff val="50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Q&amp;A</a:t>
            </a:r>
            <a:endParaRPr lang="zh-TW" altLang="en-US" sz="2400" b="1" dirty="0">
              <a:solidFill>
                <a:schemeClr val="tx1">
                  <a:lumMod val="50000"/>
                  <a:lumOff val="50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94903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4</a:t>
            </a:fld>
            <a:endParaRPr lang="zh-TW" altLang="en-US"/>
          </a:p>
        </p:txBody>
      </p:sp>
      <p:sp>
        <p:nvSpPr>
          <p:cNvPr id="6" name="文字方塊 5">
            <a:extLst>
              <a:ext uri="{FF2B5EF4-FFF2-40B4-BE49-F238E27FC236}">
                <a16:creationId xmlns:a16="http://schemas.microsoft.com/office/drawing/2014/main" xmlns="" id="{11F6BCEE-3362-5D41-9EE5-9F5C9BA28A2C}"/>
              </a:ext>
            </a:extLst>
          </p:cNvPr>
          <p:cNvSpPr txBox="1"/>
          <p:nvPr/>
        </p:nvSpPr>
        <p:spPr>
          <a:xfrm>
            <a:off x="430305" y="228522"/>
            <a:ext cx="184731" cy="769441"/>
          </a:xfrm>
          <a:prstGeom prst="rect">
            <a:avLst/>
          </a:prstGeom>
          <a:noFill/>
        </p:spPr>
        <p:txBody>
          <a:bodyPr wrap="none" rtlCol="0">
            <a:spAutoFit/>
          </a:bodyPr>
          <a:lstStyle/>
          <a:p>
            <a:endParaRPr lang="zh-TW" altLang="en-US" sz="4400" b="1" dirty="0">
              <a:solidFill>
                <a:schemeClr val="accent5">
                  <a:lumMod val="75000"/>
                </a:schemeClr>
              </a:solidFill>
              <a:latin typeface="Eras Demi ITC" panose="020B0805030504020804" pitchFamily="34" charset="0"/>
              <a:ea typeface="標楷體" panose="03000509000000000000" pitchFamily="65" charset="-120"/>
            </a:endParaRPr>
          </a:p>
        </p:txBody>
      </p:sp>
      <p:sp>
        <p:nvSpPr>
          <p:cNvPr id="9" name="文字方塊 8">
            <a:extLst>
              <a:ext uri="{FF2B5EF4-FFF2-40B4-BE49-F238E27FC236}">
                <a16:creationId xmlns:a16="http://schemas.microsoft.com/office/drawing/2014/main" xmlns="" id="{032D3E36-BF35-DA43-9E75-84780E3CD72D}"/>
              </a:ext>
            </a:extLst>
          </p:cNvPr>
          <p:cNvSpPr txBox="1"/>
          <p:nvPr/>
        </p:nvSpPr>
        <p:spPr>
          <a:xfrm>
            <a:off x="176437" y="265212"/>
            <a:ext cx="4719562" cy="523220"/>
          </a:xfrm>
          <a:prstGeom prst="rect">
            <a:avLst/>
          </a:prstGeom>
          <a:noFill/>
        </p:spPr>
        <p:txBody>
          <a:bodyPr wrap="none" rtlCol="0">
            <a:spAutoFit/>
          </a:bodyPr>
          <a:lstStyle/>
          <a:p>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Q3 </a:t>
            </a:r>
            <a:r>
              <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Result Highlights</a:t>
            </a:r>
            <a:endPar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graphicFrame>
        <p:nvGraphicFramePr>
          <p:cNvPr id="2" name="表格 1">
            <a:extLst>
              <a:ext uri="{FF2B5EF4-FFF2-40B4-BE49-F238E27FC236}">
                <a16:creationId xmlns:a16="http://schemas.microsoft.com/office/drawing/2014/main" xmlns="" id="{D6CAF819-5857-A544-979D-D2ADC6501E69}"/>
              </a:ext>
            </a:extLst>
          </p:cNvPr>
          <p:cNvGraphicFramePr>
            <a:graphicFrameLocks noGrp="1"/>
          </p:cNvGraphicFramePr>
          <p:nvPr>
            <p:extLst>
              <p:ext uri="{D42A27DB-BD31-4B8C-83A1-F6EECF244321}">
                <p14:modId xmlns:p14="http://schemas.microsoft.com/office/powerpoint/2010/main" val="2065780978"/>
              </p:ext>
            </p:extLst>
          </p:nvPr>
        </p:nvGraphicFramePr>
        <p:xfrm>
          <a:off x="176439" y="1091525"/>
          <a:ext cx="8545386" cy="3638180"/>
        </p:xfrm>
        <a:graphic>
          <a:graphicData uri="http://schemas.openxmlformats.org/drawingml/2006/table">
            <a:tbl>
              <a:tblPr>
                <a:effectLst>
                  <a:outerShdw blurRad="50800" dist="38100" dir="2700000" algn="tl" rotWithShape="0">
                    <a:prstClr val="black">
                      <a:alpha val="40000"/>
                    </a:prstClr>
                  </a:outerShdw>
                </a:effectLst>
                <a:tableStyleId>{5940675A-B579-460E-94D1-54222C63F5DA}</a:tableStyleId>
              </a:tblPr>
              <a:tblGrid>
                <a:gridCol w="3747489">
                  <a:extLst>
                    <a:ext uri="{9D8B030D-6E8A-4147-A177-3AD203B41FA5}">
                      <a16:colId xmlns:a16="http://schemas.microsoft.com/office/drawing/2014/main" xmlns="" val="2946166943"/>
                    </a:ext>
                  </a:extLst>
                </a:gridCol>
                <a:gridCol w="1080120"/>
                <a:gridCol w="1224136"/>
                <a:gridCol w="1224136">
                  <a:extLst>
                    <a:ext uri="{9D8B030D-6E8A-4147-A177-3AD203B41FA5}">
                      <a16:colId xmlns:a16="http://schemas.microsoft.com/office/drawing/2014/main" xmlns="" val="1999671700"/>
                    </a:ext>
                  </a:extLst>
                </a:gridCol>
                <a:gridCol w="1269505">
                  <a:extLst>
                    <a:ext uri="{9D8B030D-6E8A-4147-A177-3AD203B41FA5}">
                      <a16:colId xmlns:a16="http://schemas.microsoft.com/office/drawing/2014/main" xmlns="" val="2509078248"/>
                    </a:ext>
                  </a:extLst>
                </a:gridCol>
              </a:tblGrid>
              <a:tr h="2895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Item</a:t>
                      </a:r>
                      <a:r>
                        <a:rPr lang="zh-TW" altLang="en-US"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a:t>
                      </a:r>
                      <a:r>
                        <a:rPr lang="zh-TW" altLang="en-US"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Year</a:t>
                      </a:r>
                      <a:endParaRPr lang="zh-TW" altLang="en-US" sz="1600" b="1" i="0" u="none" strike="noStrike"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392C"/>
                    </a:solidFill>
                  </a:tcPr>
                </a:tc>
                <a:tc>
                  <a:txBody>
                    <a:bodyPr/>
                    <a:lstStyle/>
                    <a:p>
                      <a:pPr algn="ctr" fontAlgn="ct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2025Q3</a:t>
                      </a:r>
                      <a:endParaRPr lang="zh-TW" altLang="en-US" sz="1600" b="1" i="0" u="none" strike="noStrike"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392C"/>
                    </a:solidFill>
                  </a:tcPr>
                </a:tc>
                <a:tc>
                  <a:txBody>
                    <a:bodyPr/>
                    <a:lstStyle/>
                    <a:p>
                      <a:pPr algn="ctr" fontAlgn="ct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2025Q2</a:t>
                      </a:r>
                      <a:endParaRPr lang="zh-TW" altLang="en-US" sz="1600" b="1" i="0" u="none" strike="noStrike"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392C"/>
                    </a:solidFill>
                  </a:tcPr>
                </a:tc>
                <a:tc>
                  <a:txBody>
                    <a:bodyPr/>
                    <a:lstStyle/>
                    <a:p>
                      <a:pPr algn="ctr" fontAlgn="ctr"/>
                      <a:r>
                        <a:rPr lang="zh-TW" altLang="en-US" sz="1600" b="1" u="none" strike="noStrike"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600" b="1"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2025Q1</a:t>
                      </a:r>
                      <a:endParaRPr lang="zh-TW" altLang="en-US" sz="1600" b="1" i="0" u="none" strike="noStrike"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392C"/>
                    </a:solidFill>
                  </a:tcPr>
                </a:tc>
                <a:tc>
                  <a:txBody>
                    <a:bodyPr/>
                    <a:lstStyle/>
                    <a:p>
                      <a:pPr algn="ctr" fontAlgn="ct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2024Q3</a:t>
                      </a:r>
                      <a:endParaRPr lang="zh-TW" altLang="en-US" sz="1600" b="1" i="0" u="none" strike="noStrike"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392C"/>
                    </a:solidFill>
                  </a:tcPr>
                </a:tc>
                <a:extLst>
                  <a:ext uri="{0D108BD9-81ED-4DB2-BD59-A6C34878D82A}">
                    <a16:rowId xmlns:a16="http://schemas.microsoft.com/office/drawing/2014/main" xmlns="" val="1793786704"/>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0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Net Revenue</a:t>
                      </a:r>
                      <a:r>
                        <a:rPr lang="zh-TW" altLang="en-US" sz="20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513</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526</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551</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525</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78075900"/>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0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Net Income (Loss)  </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rgbClr val="FF0000"/>
                          </a:solidFill>
                          <a:effectLst/>
                          <a:latin typeface="Arial" panose="020B0604020202020204" pitchFamily="34" charset="0"/>
                          <a:ea typeface="Microsoft JhengHei" panose="020B0604030504040204" pitchFamily="34" charset="-120"/>
                          <a:cs typeface="Arial" panose="020B0604020202020204" pitchFamily="34" charset="0"/>
                        </a:rPr>
                        <a:t>(5)</a:t>
                      </a:r>
                      <a:endParaRPr lang="en-US" altLang="zh-TW" sz="2000" b="1" i="0" u="none" strike="noStrike" dirty="0">
                        <a:solidFill>
                          <a:srgbClr val="FF0000"/>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rgbClr val="FF0000"/>
                          </a:solidFill>
                          <a:effectLst/>
                          <a:latin typeface="Arial" panose="020B0604020202020204" pitchFamily="34" charset="0"/>
                          <a:ea typeface="Microsoft JhengHei" panose="020B0604030504040204" pitchFamily="34" charset="-120"/>
                          <a:cs typeface="Arial" panose="020B0604020202020204" pitchFamily="34" charset="0"/>
                        </a:rPr>
                        <a:t>(58)</a:t>
                      </a:r>
                      <a:endParaRPr lang="en-US" altLang="zh-TW" sz="2000" b="1" i="0" u="none" strike="noStrike" dirty="0">
                        <a:solidFill>
                          <a:srgbClr val="FF0000"/>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28</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31</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56500012"/>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zh-TW" altLang="en-US" sz="20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0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EPS (NT$)  </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rgbClr val="FF0000"/>
                          </a:solidFill>
                          <a:effectLst/>
                          <a:latin typeface="Arial" panose="020B0604020202020204" pitchFamily="34" charset="0"/>
                          <a:ea typeface="Microsoft JhengHei" panose="020B0604030504040204" pitchFamily="34" charset="-120"/>
                          <a:cs typeface="Arial" panose="020B0604020202020204" pitchFamily="34" charset="0"/>
                        </a:rPr>
                        <a:t>(0.03)</a:t>
                      </a:r>
                      <a:endParaRPr lang="en-US" altLang="zh-TW" sz="2000" b="1" i="0" u="none" strike="noStrike" dirty="0">
                        <a:solidFill>
                          <a:srgbClr val="FF0000"/>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rgbClr val="FF0000"/>
                          </a:solidFill>
                          <a:effectLst/>
                          <a:latin typeface="Arial" panose="020B0604020202020204" pitchFamily="34" charset="0"/>
                          <a:ea typeface="Microsoft JhengHei" panose="020B0604030504040204" pitchFamily="34" charset="-120"/>
                          <a:cs typeface="Arial" panose="020B0604020202020204" pitchFamily="34" charset="0"/>
                        </a:rPr>
                        <a:t>(0.37)</a:t>
                      </a:r>
                      <a:endParaRPr lang="en-US" altLang="zh-TW" sz="2000" b="1" i="0" u="none" strike="noStrike" dirty="0">
                        <a:solidFill>
                          <a:srgbClr val="FF0000"/>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0.18</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0.20</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15393077"/>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0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Cash, Cash Equivalent</a:t>
                      </a:r>
                      <a:endParaRPr lang="zh-TW" altLang="en-US"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871</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944</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918</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1,036</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552280784"/>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0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Equity</a:t>
                      </a:r>
                      <a:r>
                        <a:rPr lang="zh-TW" altLang="en-US" sz="20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2,390</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2,391</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2,444</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2,421</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83367460"/>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0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Total Wafers Shipped (K pcs)   </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smtClean="0">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142</a:t>
                      </a:r>
                      <a:endParaRPr lang="en-US" altLang="zh-TW" sz="2000" b="1" i="0" u="none" strike="noStrike"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140</a:t>
                      </a:r>
                      <a:endParaRPr lang="en-US" altLang="zh-TW" sz="2000" b="1" i="0" u="none" strike="noStrike"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135</a:t>
                      </a:r>
                      <a:endParaRPr lang="en-US" altLang="zh-TW" sz="2000" b="1" i="0" u="none" strike="noStrike"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135</a:t>
                      </a:r>
                      <a:endParaRPr lang="en-US" altLang="zh-TW" sz="2000" b="1" i="0" u="none" strike="noStrike"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962562280"/>
                  </a:ext>
                </a:extLst>
              </a:tr>
            </a:tbl>
          </a:graphicData>
        </a:graphic>
      </p:graphicFrame>
      <p:sp>
        <p:nvSpPr>
          <p:cNvPr id="13" name="文字方塊 12">
            <a:extLst>
              <a:ext uri="{FF2B5EF4-FFF2-40B4-BE49-F238E27FC236}">
                <a16:creationId xmlns:a16="http://schemas.microsoft.com/office/drawing/2014/main" xmlns="" id="{03F0DCB9-051B-EF4F-A25D-252F018F51B3}"/>
              </a:ext>
            </a:extLst>
          </p:cNvPr>
          <p:cNvSpPr txBox="1"/>
          <p:nvPr/>
        </p:nvSpPr>
        <p:spPr>
          <a:xfrm>
            <a:off x="6588224" y="769069"/>
            <a:ext cx="2133600" cy="307777"/>
          </a:xfrm>
          <a:prstGeom prst="rect">
            <a:avLst/>
          </a:prstGeom>
          <a:noFill/>
        </p:spPr>
        <p:txBody>
          <a:bodyPr wrap="square">
            <a:spAutoFit/>
          </a:bodyPr>
          <a:lstStyle/>
          <a:p>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 </a:t>
            </a: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Unit</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a:t>
            </a: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NTD Million</a:t>
            </a:r>
            <a:endPar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76248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5</a:t>
            </a:fld>
            <a:endParaRPr lang="zh-TW" altLang="en-US"/>
          </a:p>
        </p:txBody>
      </p:sp>
      <p:sp>
        <p:nvSpPr>
          <p:cNvPr id="8" name="文字方塊 7">
            <a:extLst>
              <a:ext uri="{FF2B5EF4-FFF2-40B4-BE49-F238E27FC236}">
                <a16:creationId xmlns:a16="http://schemas.microsoft.com/office/drawing/2014/main" xmlns="" id="{D8A0AC46-D95B-EF43-850D-9E703AF4A394}"/>
              </a:ext>
            </a:extLst>
          </p:cNvPr>
          <p:cNvSpPr txBox="1"/>
          <p:nvPr/>
        </p:nvSpPr>
        <p:spPr>
          <a:xfrm>
            <a:off x="176437" y="128453"/>
            <a:ext cx="6718506" cy="954107"/>
          </a:xfrm>
          <a:prstGeom prst="rect">
            <a:avLst/>
          </a:prstGeom>
          <a:noFill/>
        </p:spPr>
        <p:txBody>
          <a:bodyPr wrap="none" rtlCol="0">
            <a:spAutoFit/>
          </a:bodyPr>
          <a:lstStyle/>
          <a:p>
            <a:r>
              <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Statements of Comprehensive Income</a:t>
            </a:r>
            <a:endPar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p>
            <a:endPar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graphicFrame>
        <p:nvGraphicFramePr>
          <p:cNvPr id="2" name="表格 1">
            <a:extLst>
              <a:ext uri="{FF2B5EF4-FFF2-40B4-BE49-F238E27FC236}">
                <a16:creationId xmlns:a16="http://schemas.microsoft.com/office/drawing/2014/main" xmlns="" id="{8D2A4127-E919-8E46-8423-2C979BE70B64}"/>
              </a:ext>
            </a:extLst>
          </p:cNvPr>
          <p:cNvGraphicFramePr>
            <a:graphicFrameLocks noGrp="1"/>
          </p:cNvGraphicFramePr>
          <p:nvPr>
            <p:extLst>
              <p:ext uri="{D42A27DB-BD31-4B8C-83A1-F6EECF244321}">
                <p14:modId xmlns:p14="http://schemas.microsoft.com/office/powerpoint/2010/main" val="3123913117"/>
              </p:ext>
            </p:extLst>
          </p:nvPr>
        </p:nvGraphicFramePr>
        <p:xfrm>
          <a:off x="107504" y="913284"/>
          <a:ext cx="8928992" cy="4244014"/>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448272">
                  <a:extLst>
                    <a:ext uri="{9D8B030D-6E8A-4147-A177-3AD203B41FA5}">
                      <a16:colId xmlns:a16="http://schemas.microsoft.com/office/drawing/2014/main" xmlns="" val="2967664273"/>
                    </a:ext>
                  </a:extLst>
                </a:gridCol>
                <a:gridCol w="720080">
                  <a:extLst>
                    <a:ext uri="{9D8B030D-6E8A-4147-A177-3AD203B41FA5}">
                      <a16:colId xmlns:a16="http://schemas.microsoft.com/office/drawing/2014/main" xmlns="" val="2029497157"/>
                    </a:ext>
                  </a:extLst>
                </a:gridCol>
                <a:gridCol w="504056">
                  <a:extLst>
                    <a:ext uri="{9D8B030D-6E8A-4147-A177-3AD203B41FA5}">
                      <a16:colId xmlns:a16="http://schemas.microsoft.com/office/drawing/2014/main" xmlns="" val="1421803506"/>
                    </a:ext>
                  </a:extLst>
                </a:gridCol>
                <a:gridCol w="720080"/>
                <a:gridCol w="504056"/>
                <a:gridCol w="792088"/>
                <a:gridCol w="648072"/>
                <a:gridCol w="792088">
                  <a:extLst>
                    <a:ext uri="{9D8B030D-6E8A-4147-A177-3AD203B41FA5}">
                      <a16:colId xmlns:a16="http://schemas.microsoft.com/office/drawing/2014/main" xmlns="" val="942943066"/>
                    </a:ext>
                  </a:extLst>
                </a:gridCol>
                <a:gridCol w="504056">
                  <a:extLst>
                    <a:ext uri="{9D8B030D-6E8A-4147-A177-3AD203B41FA5}">
                      <a16:colId xmlns:a16="http://schemas.microsoft.com/office/drawing/2014/main" xmlns="" val="4090561799"/>
                    </a:ext>
                  </a:extLst>
                </a:gridCol>
                <a:gridCol w="720080"/>
                <a:gridCol w="576064">
                  <a:extLst>
                    <a:ext uri="{9D8B030D-6E8A-4147-A177-3AD203B41FA5}">
                      <a16:colId xmlns:a16="http://schemas.microsoft.com/office/drawing/2014/main" xmlns="" val="1676730345"/>
                    </a:ext>
                  </a:extLst>
                </a:gridCol>
              </a:tblGrid>
              <a:tr h="213174">
                <a:tc>
                  <a:txBody>
                    <a:bodyPr/>
                    <a:lstStyle/>
                    <a:p>
                      <a:pPr algn="ctr" fontAlgn="ctr"/>
                      <a:r>
                        <a:rPr lang="zh-TW" altLang="en-US" sz="12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2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2025Q3</a:t>
                      </a:r>
                      <a:r>
                        <a:rPr lang="zh-TW" altLang="en-US"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tc>
                <a:tc gridSpan="2">
                  <a:txBody>
                    <a:bodyPr/>
                    <a:lstStyle/>
                    <a:p>
                      <a:pPr algn="ctr" fontAlgn="ctr"/>
                      <a:r>
                        <a:rPr lang="zh-TW" altLang="en-US" sz="12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2025Q2</a:t>
                      </a:r>
                      <a:endParaRPr lang="zh-TW" altLang="en-US" sz="12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2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2025Q1</a:t>
                      </a:r>
                      <a:endParaRPr lang="zh-TW" altLang="en-US" sz="12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2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2024Q3</a:t>
                      </a:r>
                      <a:endParaRPr lang="zh-TW" altLang="en-US" sz="12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tc>
                <a:tc>
                  <a:txBody>
                    <a:bodyPr/>
                    <a:lstStyle/>
                    <a:p>
                      <a:pPr algn="ctr" fontAlgn="ctr"/>
                      <a:r>
                        <a:rPr lang="zh-TW" altLang="en-US" sz="12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QOQ</a:t>
                      </a:r>
                      <a:r>
                        <a:rPr lang="zh-TW" altLang="en-US"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2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zh-TW" altLang="en-US"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YOY</a:t>
                      </a:r>
                      <a:r>
                        <a:rPr lang="zh-TW" altLang="en-US"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extLst>
                  <a:ext uri="{0D108BD9-81ED-4DB2-BD59-A6C34878D82A}">
                    <a16:rowId xmlns:a16="http://schemas.microsoft.com/office/drawing/2014/main" xmlns="" val="2731989494"/>
                  </a:ext>
                </a:extLst>
              </a:tr>
              <a:tr h="211252">
                <a:tc>
                  <a:txBody>
                    <a:bodyPr/>
                    <a:lstStyle/>
                    <a:p>
                      <a:pPr algn="ctr" fontAlgn="ctr"/>
                      <a:r>
                        <a:rPr lang="en-US" altLang="zh-TW" sz="12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Item</a:t>
                      </a:r>
                      <a:r>
                        <a:rPr lang="zh-TW" altLang="en-US" sz="12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Year</a:t>
                      </a:r>
                      <a:endParaRPr lang="zh-TW" altLang="en-US"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Amount</a:t>
                      </a: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Amount</a:t>
                      </a: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Amount</a:t>
                      </a: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Amount</a:t>
                      </a: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zh-TW" altLang="en-US" sz="12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a:t>
                      </a:r>
                      <a:endParaRPr lang="zh-TW" altLang="en-US"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722566271"/>
                  </a:ext>
                </a:extLst>
              </a:tr>
              <a:tr h="324596">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Net Revenue</a:t>
                      </a: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513</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526</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551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525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(2.5)</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(2.3)</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49840310"/>
                  </a:ext>
                </a:extLst>
              </a:tr>
              <a:tr h="403106">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Cost of Revenue</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(460)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(89.7)</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(432)</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(82.1)</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(437)</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(79.5)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(399)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(76.0)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6.5</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15.3</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527818456"/>
                  </a:ext>
                </a:extLst>
              </a:tr>
              <a:tr h="443557">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Gross Profit</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53</a:t>
                      </a:r>
                      <a:r>
                        <a:rPr lang="zh-TW" altLang="en-US"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10.3</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94</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17.9</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114</a:t>
                      </a:r>
                      <a:endParaRPr lang="zh-TW" altLang="en-US"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20.5</a:t>
                      </a:r>
                      <a:endParaRPr lang="zh-TW" altLang="en-US"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126</a:t>
                      </a:r>
                      <a:endParaRPr lang="zh-TW" altLang="en-US"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24.0</a:t>
                      </a:r>
                      <a:endParaRPr lang="zh-TW" altLang="en-US"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(43.6)</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(57.9)</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49391691"/>
                  </a:ext>
                </a:extLst>
              </a:tr>
              <a:tr h="377172">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Operating Expenses</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(19.3)</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(95)</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(18.1)</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(96)</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(17.3)</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4.2</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8.8</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664874287"/>
                  </a:ext>
                </a:extLst>
              </a:tr>
              <a:tr h="413275">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Operating Income (Loss) </a:t>
                      </a: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(46)</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(9.0)</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(0.2)</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6.7</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4500.0</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(231.4)</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36554301"/>
                  </a:ext>
                </a:extLst>
              </a:tr>
              <a:tr h="593196">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Net Other Non-operation Income </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8.1</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(57)</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(10.8)</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(0.8)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(171.9)</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(1125.0)</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85406868"/>
                  </a:ext>
                </a:extLst>
              </a:tr>
              <a:tr h="385459">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Income before Income Tax </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(58)</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(11.0)</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(91.4)</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(116.1)</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26379341"/>
                  </a:ext>
                </a:extLst>
              </a:tr>
              <a:tr h="421562">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Net Income (Loss) </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(58)</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(11.0)</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(91.4)</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(116.1)</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3608951"/>
                  </a:ext>
                </a:extLst>
              </a:tr>
              <a:tr h="457665">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EPS (NT$) </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(0.03)</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(0.37)</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0.18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0.20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61600687"/>
                  </a:ext>
                </a:extLst>
              </a:tr>
            </a:tbl>
          </a:graphicData>
        </a:graphic>
      </p:graphicFrame>
      <p:sp>
        <p:nvSpPr>
          <p:cNvPr id="9" name="文字方塊 8">
            <a:extLst>
              <a:ext uri="{FF2B5EF4-FFF2-40B4-BE49-F238E27FC236}">
                <a16:creationId xmlns:a16="http://schemas.microsoft.com/office/drawing/2014/main" xmlns="" id="{CA6A7A06-5FFE-1A47-A474-B5E239176F5E}"/>
              </a:ext>
            </a:extLst>
          </p:cNvPr>
          <p:cNvSpPr txBox="1"/>
          <p:nvPr/>
        </p:nvSpPr>
        <p:spPr>
          <a:xfrm>
            <a:off x="7118920" y="605507"/>
            <a:ext cx="2061592" cy="523220"/>
          </a:xfrm>
          <a:prstGeom prst="rect">
            <a:avLst/>
          </a:prstGeom>
          <a:noFill/>
        </p:spPr>
        <p:txBody>
          <a:bodyPr wrap="square">
            <a:spAutoFit/>
          </a:bodyPr>
          <a:lstStyle/>
          <a:p>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 </a:t>
            </a: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Unit</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a:t>
            </a: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NTD Million</a:t>
            </a:r>
            <a:endPar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endPar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579131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6</a:t>
            </a:fld>
            <a:endParaRPr lang="zh-TW" altLang="en-US"/>
          </a:p>
        </p:txBody>
      </p:sp>
      <p:sp>
        <p:nvSpPr>
          <p:cNvPr id="6" name="文字方塊 5">
            <a:extLst>
              <a:ext uri="{FF2B5EF4-FFF2-40B4-BE49-F238E27FC236}">
                <a16:creationId xmlns:a16="http://schemas.microsoft.com/office/drawing/2014/main" xmlns="" id="{BF531395-884F-E742-B56E-97ABD7825126}"/>
              </a:ext>
            </a:extLst>
          </p:cNvPr>
          <p:cNvSpPr txBox="1"/>
          <p:nvPr/>
        </p:nvSpPr>
        <p:spPr>
          <a:xfrm>
            <a:off x="430305" y="228522"/>
            <a:ext cx="184731" cy="769441"/>
          </a:xfrm>
          <a:prstGeom prst="rect">
            <a:avLst/>
          </a:prstGeom>
          <a:noFill/>
        </p:spPr>
        <p:txBody>
          <a:bodyPr wrap="none" rtlCol="0">
            <a:spAutoFit/>
          </a:bodyPr>
          <a:lstStyle/>
          <a:p>
            <a:endParaRPr lang="zh-TW" altLang="en-US" sz="4400" b="1" dirty="0">
              <a:solidFill>
                <a:srgbClr val="4472C4">
                  <a:lumMod val="75000"/>
                </a:srgbClr>
              </a:solidFill>
              <a:latin typeface="Eras Demi ITC" panose="020B0805030504020804" pitchFamily="34" charset="0"/>
              <a:ea typeface="標楷體" panose="03000509000000000000" pitchFamily="65" charset="-120"/>
            </a:endParaRPr>
          </a:p>
        </p:txBody>
      </p:sp>
      <p:sp>
        <p:nvSpPr>
          <p:cNvPr id="9" name="文字方塊 8">
            <a:extLst>
              <a:ext uri="{FF2B5EF4-FFF2-40B4-BE49-F238E27FC236}">
                <a16:creationId xmlns:a16="http://schemas.microsoft.com/office/drawing/2014/main" xmlns="" id="{E2226620-9C7A-D040-AFDE-653F06366EA8}"/>
              </a:ext>
            </a:extLst>
          </p:cNvPr>
          <p:cNvSpPr txBox="1"/>
          <p:nvPr/>
        </p:nvSpPr>
        <p:spPr>
          <a:xfrm>
            <a:off x="176437" y="265212"/>
            <a:ext cx="5020926" cy="523220"/>
          </a:xfrm>
          <a:prstGeom prst="rect">
            <a:avLst/>
          </a:prstGeom>
          <a:noFill/>
        </p:spPr>
        <p:txBody>
          <a:bodyPr wrap="none" rtlCol="0">
            <a:spAutoFit/>
          </a:bodyPr>
          <a:lstStyle/>
          <a:p>
            <a:r>
              <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Consolidated Balance Sheet</a:t>
            </a:r>
            <a:endPar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graphicFrame>
        <p:nvGraphicFramePr>
          <p:cNvPr id="2" name="表格 1">
            <a:extLst>
              <a:ext uri="{FF2B5EF4-FFF2-40B4-BE49-F238E27FC236}">
                <a16:creationId xmlns:a16="http://schemas.microsoft.com/office/drawing/2014/main" xmlns="" id="{2E43523C-0521-7348-92E5-2C72C5A08F70}"/>
              </a:ext>
            </a:extLst>
          </p:cNvPr>
          <p:cNvGraphicFramePr>
            <a:graphicFrameLocks noGrp="1"/>
          </p:cNvGraphicFramePr>
          <p:nvPr>
            <p:extLst>
              <p:ext uri="{D42A27DB-BD31-4B8C-83A1-F6EECF244321}">
                <p14:modId xmlns:p14="http://schemas.microsoft.com/office/powerpoint/2010/main" val="2709036097"/>
              </p:ext>
            </p:extLst>
          </p:nvPr>
        </p:nvGraphicFramePr>
        <p:xfrm>
          <a:off x="251520" y="997968"/>
          <a:ext cx="8462174" cy="407563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304256">
                  <a:extLst>
                    <a:ext uri="{9D8B030D-6E8A-4147-A177-3AD203B41FA5}">
                      <a16:colId xmlns:a16="http://schemas.microsoft.com/office/drawing/2014/main" xmlns="" val="383139181"/>
                    </a:ext>
                  </a:extLst>
                </a:gridCol>
                <a:gridCol w="792088">
                  <a:extLst>
                    <a:ext uri="{9D8B030D-6E8A-4147-A177-3AD203B41FA5}">
                      <a16:colId xmlns:a16="http://schemas.microsoft.com/office/drawing/2014/main" xmlns="" val="1749485614"/>
                    </a:ext>
                  </a:extLst>
                </a:gridCol>
                <a:gridCol w="648072">
                  <a:extLst>
                    <a:ext uri="{9D8B030D-6E8A-4147-A177-3AD203B41FA5}">
                      <a16:colId xmlns:a16="http://schemas.microsoft.com/office/drawing/2014/main" xmlns="" val="1905432276"/>
                    </a:ext>
                  </a:extLst>
                </a:gridCol>
                <a:gridCol w="1008112"/>
                <a:gridCol w="648072"/>
                <a:gridCol w="936104"/>
                <a:gridCol w="648072"/>
                <a:gridCol w="864096">
                  <a:extLst>
                    <a:ext uri="{9D8B030D-6E8A-4147-A177-3AD203B41FA5}">
                      <a16:colId xmlns:a16="http://schemas.microsoft.com/office/drawing/2014/main" xmlns="" val="1707902885"/>
                    </a:ext>
                  </a:extLst>
                </a:gridCol>
                <a:gridCol w="613302">
                  <a:extLst>
                    <a:ext uri="{9D8B030D-6E8A-4147-A177-3AD203B41FA5}">
                      <a16:colId xmlns:a16="http://schemas.microsoft.com/office/drawing/2014/main" xmlns="" val="2317732792"/>
                    </a:ext>
                  </a:extLst>
                </a:gridCol>
              </a:tblGrid>
              <a:tr h="217755">
                <a:tc>
                  <a:txBody>
                    <a:bodyPr/>
                    <a:lstStyle/>
                    <a:p>
                      <a:pPr algn="l" fontAlgn="ct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2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2025Q3</a:t>
                      </a:r>
                      <a:r>
                        <a:rPr lang="zh-TW" altLang="en-US"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tc>
                <a:tc gridSpan="2">
                  <a:txBody>
                    <a:bodyPr/>
                    <a:lstStyle/>
                    <a:p>
                      <a:pPr algn="ctr" fontAlgn="ctr"/>
                      <a:r>
                        <a:rPr lang="zh-TW" altLang="en-US" sz="12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2025Q2</a:t>
                      </a:r>
                      <a:r>
                        <a:rPr lang="zh-TW" altLang="en-US"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2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2025Q1</a:t>
                      </a:r>
                      <a:r>
                        <a:rPr lang="zh-TW" altLang="en-US"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2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2024</a:t>
                      </a:r>
                      <a:endParaRPr lang="zh-TW" altLang="en-US" sz="12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tc>
                <a:extLst>
                  <a:ext uri="{0D108BD9-81ED-4DB2-BD59-A6C34878D82A}">
                    <a16:rowId xmlns:a16="http://schemas.microsoft.com/office/drawing/2014/main" xmlns="" val="3028149344"/>
                  </a:ext>
                </a:extLst>
              </a:tr>
              <a:tr h="273625">
                <a:tc>
                  <a:txBody>
                    <a:bodyPr/>
                    <a:lstStyle/>
                    <a:p>
                      <a:pPr algn="ctr" fontAlgn="ctr"/>
                      <a:r>
                        <a:rPr lang="en-US" altLang="zh-TW" sz="12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Item</a:t>
                      </a:r>
                      <a:r>
                        <a:rPr lang="zh-TW" altLang="en-US" sz="12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Year</a:t>
                      </a:r>
                      <a:endParaRPr lang="zh-TW" altLang="en-US" sz="12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TW" sz="1200" b="1" u="none" strike="noStrike" dirty="0" smtClean="0">
                          <a:effectLst/>
                          <a:latin typeface="Arial" panose="020B0604020202020204" pitchFamily="34" charset="0"/>
                          <a:ea typeface="Microsoft JhengHei" panose="020B0604030504040204" pitchFamily="34" charset="-120"/>
                          <a:cs typeface="Arial" panose="020B0604020202020204" pitchFamily="34" charset="0"/>
                        </a:rPr>
                        <a:t>Amount</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Amount</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Amount</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Amount</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793768795"/>
                  </a:ext>
                </a:extLst>
              </a:tr>
              <a:tr h="298688">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Total Assets</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3,222</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3,346</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3,381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3,365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77086135"/>
                  </a:ext>
                </a:extLst>
              </a:tr>
              <a:tr h="298688">
                <a:tc>
                  <a:txBody>
                    <a:bodyPr/>
                    <a:lstStyle/>
                    <a:p>
                      <a:pPr algn="l" fontAlgn="ctr"/>
                      <a:r>
                        <a:rPr lang="zh-TW" altLang="en-US" sz="1200" b="0"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0" u="none" strike="noStrike" dirty="0">
                          <a:effectLst/>
                          <a:latin typeface="Arial" panose="020B0604020202020204" pitchFamily="34" charset="0"/>
                          <a:ea typeface="Microsoft JhengHei" panose="020B0604030504040204" pitchFamily="34" charset="-120"/>
                          <a:cs typeface="Arial" panose="020B0604020202020204" pitchFamily="34" charset="0"/>
                        </a:rPr>
                        <a:t>Cash</a:t>
                      </a:r>
                      <a:r>
                        <a:rPr lang="zh-TW" altLang="en-US" sz="1200" b="0"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0"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871</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27.</a:t>
                      </a:r>
                      <a:r>
                        <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0</a:t>
                      </a:r>
                      <a:endPar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944</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28.2</a:t>
                      </a: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918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27.2</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891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26.5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495671859"/>
                  </a:ext>
                </a:extLst>
              </a:tr>
              <a:tr h="298688">
                <a:tc>
                  <a:txBody>
                    <a:bodyPr/>
                    <a:lstStyle/>
                    <a:p>
                      <a:pPr algn="l" fontAlgn="ctr"/>
                      <a:r>
                        <a:rPr lang="zh-TW" altLang="en-US" sz="1200" b="0"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0" u="none" strike="noStrike" dirty="0">
                          <a:effectLst/>
                          <a:latin typeface="Arial" panose="020B0604020202020204" pitchFamily="34" charset="0"/>
                          <a:ea typeface="Microsoft JhengHei" panose="020B0604030504040204" pitchFamily="34" charset="-120"/>
                          <a:cs typeface="Arial" panose="020B0604020202020204" pitchFamily="34" charset="0"/>
                        </a:rPr>
                        <a:t>Accounts Receivable</a:t>
                      </a:r>
                      <a:endParaRPr lang="zh-TW" altLang="en-US" sz="1200" b="0"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348</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305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341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348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10.3</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52285246"/>
                  </a:ext>
                </a:extLst>
              </a:tr>
              <a:tr h="298688">
                <a:tc>
                  <a:txBody>
                    <a:bodyPr/>
                    <a:lstStyle/>
                    <a:p>
                      <a:pPr algn="l" fontAlgn="ctr"/>
                      <a:r>
                        <a:rPr lang="zh-TW" altLang="en-US" sz="1200" b="0"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0" i="0" u="none" strike="noStrike" dirty="0">
                          <a:effectLst/>
                          <a:latin typeface="Arial" panose="020B0604020202020204" pitchFamily="34" charset="0"/>
                          <a:ea typeface="Microsoft JhengHei" panose="020B0604030504040204" pitchFamily="34" charset="-120"/>
                          <a:cs typeface="Arial" panose="020B0604020202020204" pitchFamily="34" charset="0"/>
                        </a:rPr>
                        <a:t>Inventories</a:t>
                      </a:r>
                      <a:endParaRPr lang="en-US" altLang="zh-TW" sz="1200" b="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261</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276</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8.2</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267</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285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551188043"/>
                  </a:ext>
                </a:extLst>
              </a:tr>
              <a:tr h="298688">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Total Current Assets</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1,614</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50.1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1,781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53.2</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1,979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58.5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2,063</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61.3</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45014983"/>
                  </a:ext>
                </a:extLst>
              </a:tr>
              <a:tr h="298688">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Property, Plant and Equipment</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838</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26.0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803</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24.0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768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22.7</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770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22.9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404791074"/>
                  </a:ext>
                </a:extLst>
              </a:tr>
              <a:tr h="298688">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Right-of-use Assets</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267</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8.3</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270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272</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287</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58701980"/>
                  </a:ext>
                </a:extLst>
              </a:tr>
              <a:tr h="298688">
                <a:tc>
                  <a:txBody>
                    <a:bodyPr/>
                    <a:lstStyle/>
                    <a:p>
                      <a:pPr algn="l" fontAlgn="ctr"/>
                      <a:r>
                        <a:rPr lang="zh-TW" altLang="en-US" sz="1200" b="0"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0" u="none" strike="noStrike" dirty="0">
                          <a:effectLst/>
                          <a:latin typeface="Arial" panose="020B0604020202020204" pitchFamily="34" charset="0"/>
                          <a:ea typeface="Microsoft JhengHei" panose="020B0604030504040204" pitchFamily="34" charset="-120"/>
                          <a:cs typeface="Arial" panose="020B0604020202020204" pitchFamily="34" charset="0"/>
                        </a:rPr>
                        <a:t>Notes and Accounts Payable</a:t>
                      </a:r>
                      <a:endParaRPr lang="zh-TW" altLang="en-US" sz="1200" b="0"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176</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5.5</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188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5.6</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188</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5.6</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176</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5.2</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950315978"/>
                  </a:ext>
                </a:extLst>
              </a:tr>
              <a:tr h="298688">
                <a:tc>
                  <a:txBody>
                    <a:bodyPr/>
                    <a:lstStyle/>
                    <a:p>
                      <a:pPr algn="l" fontAlgn="ctr"/>
                      <a:r>
                        <a:rPr lang="zh-TW" altLang="en-US" sz="1200" b="0"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0" u="none" strike="noStrike" dirty="0">
                          <a:effectLst/>
                          <a:latin typeface="Arial" panose="020B0604020202020204" pitchFamily="34" charset="0"/>
                          <a:ea typeface="Microsoft JhengHei" panose="020B0604030504040204" pitchFamily="34" charset="-120"/>
                          <a:cs typeface="Arial" panose="020B0604020202020204" pitchFamily="34" charset="0"/>
                        </a:rPr>
                        <a:t>Accrued Liabilities and Others</a:t>
                      </a:r>
                      <a:r>
                        <a:rPr lang="zh-TW" altLang="en-US" sz="1200" b="0"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200" b="0"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373</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11.6</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471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14.1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451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13.3</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415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12.3</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24381752"/>
                  </a:ext>
                </a:extLst>
              </a:tr>
              <a:tr h="298688">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Total Current Liabilities</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549</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17.0</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659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19.7</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639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18.9</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591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17.6</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990408770"/>
                  </a:ext>
                </a:extLst>
              </a:tr>
              <a:tr h="298688">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Total Equity</a:t>
                      </a: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2,390</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2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74.2</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2,391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71.5</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2,444</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72.3</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2,462</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73.2</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5837633"/>
                  </a:ext>
                </a:extLst>
              </a:tr>
              <a:tr h="298688">
                <a:tc>
                  <a:txBody>
                    <a:bodyPr/>
                    <a:lstStyle/>
                    <a:p>
                      <a:pPr algn="l" fontAlgn="ctr"/>
                      <a:r>
                        <a:rPr lang="zh-TW" altLang="en-US" sz="12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200" b="1" u="none" strike="noStrike" dirty="0">
                          <a:effectLst/>
                          <a:latin typeface="Arial" panose="020B0604020202020204" pitchFamily="34" charset="0"/>
                          <a:ea typeface="Microsoft JhengHei" panose="020B0604030504040204" pitchFamily="34" charset="-120"/>
                          <a:cs typeface="Arial" panose="020B0604020202020204" pitchFamily="34" charset="0"/>
                        </a:rPr>
                        <a:t>Book Value (NT$)</a:t>
                      </a:r>
                      <a:endParaRPr lang="en-US" altLang="zh-TW"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15.04</a:t>
                      </a:r>
                      <a:endParaRPr lang="en-US" altLang="zh-TW" sz="12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endParaRPr lang="zh-TW" altLang="en-US" sz="12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15.04</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15.40</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2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15.51</a:t>
                      </a:r>
                      <a:endParaRPr lang="en-US" altLang="zh-TW"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endParaRPr lang="zh-TW" altLang="en-US" sz="12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356354084"/>
                  </a:ext>
                </a:extLst>
              </a:tr>
            </a:tbl>
          </a:graphicData>
        </a:graphic>
      </p:graphicFrame>
      <p:sp>
        <p:nvSpPr>
          <p:cNvPr id="10" name="文字方塊 9">
            <a:extLst>
              <a:ext uri="{FF2B5EF4-FFF2-40B4-BE49-F238E27FC236}">
                <a16:creationId xmlns:a16="http://schemas.microsoft.com/office/drawing/2014/main" xmlns="" id="{A84F4825-57D0-B643-9C11-AB0073292D98}"/>
              </a:ext>
            </a:extLst>
          </p:cNvPr>
          <p:cNvSpPr txBox="1"/>
          <p:nvPr/>
        </p:nvSpPr>
        <p:spPr>
          <a:xfrm>
            <a:off x="6580095" y="625252"/>
            <a:ext cx="2133600" cy="307777"/>
          </a:xfrm>
          <a:prstGeom prst="rect">
            <a:avLst/>
          </a:prstGeom>
          <a:noFill/>
        </p:spPr>
        <p:txBody>
          <a:bodyPr wrap="square">
            <a:spAutoFit/>
          </a:bodyPr>
          <a:lstStyle/>
          <a:p>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 </a:t>
            </a: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Unit</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a:t>
            </a: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NTD </a:t>
            </a:r>
            <a:r>
              <a:rPr lang="en-US" altLang="zh-TW" sz="14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Million</a:t>
            </a:r>
            <a:endPar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698910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20CE27BD-6744-DD46-8749-18955C24FC98}"/>
              </a:ext>
            </a:extLst>
          </p:cNvPr>
          <p:cNvSpPr>
            <a:spLocks noGrp="1"/>
          </p:cNvSpPr>
          <p:nvPr>
            <p:ph type="sldNum" sz="quarter" idx="12"/>
          </p:nvPr>
        </p:nvSpPr>
        <p:spPr/>
        <p:txBody>
          <a:bodyPr/>
          <a:lstStyle/>
          <a:p>
            <a:fld id="{C72F78BB-B0F7-4B9C-BCB4-A977CC3D54B7}" type="slidenum">
              <a:rPr lang="zh-TW" altLang="en-US" smtClean="0"/>
              <a:t>7</a:t>
            </a:fld>
            <a:endParaRPr lang="zh-TW" altLang="en-US"/>
          </a:p>
        </p:txBody>
      </p:sp>
      <p:grpSp>
        <p:nvGrpSpPr>
          <p:cNvPr id="12" name="群組 11">
            <a:extLst>
              <a:ext uri="{FF2B5EF4-FFF2-40B4-BE49-F238E27FC236}">
                <a16:creationId xmlns:a16="http://schemas.microsoft.com/office/drawing/2014/main" xmlns="" id="{C2552C86-7157-6548-A82F-63730C6868D0}"/>
              </a:ext>
            </a:extLst>
          </p:cNvPr>
          <p:cNvGrpSpPr/>
          <p:nvPr/>
        </p:nvGrpSpPr>
        <p:grpSpPr>
          <a:xfrm>
            <a:off x="-2490" y="-22820"/>
            <a:ext cx="9146490" cy="5760640"/>
            <a:chOff x="-2490" y="-22820"/>
            <a:chExt cx="9146490" cy="5760640"/>
          </a:xfrm>
        </p:grpSpPr>
        <p:sp>
          <p:nvSpPr>
            <p:cNvPr id="6" name="矩形 5">
              <a:extLst>
                <a:ext uri="{FF2B5EF4-FFF2-40B4-BE49-F238E27FC236}">
                  <a16:creationId xmlns:a16="http://schemas.microsoft.com/office/drawing/2014/main" xmlns="" id="{DA846A5D-40E8-BA4F-B9D5-15B13627F26C}"/>
                </a:ext>
              </a:extLst>
            </p:cNvPr>
            <p:cNvSpPr/>
            <p:nvPr/>
          </p:nvSpPr>
          <p:spPr>
            <a:xfrm>
              <a:off x="1006" y="4027898"/>
              <a:ext cx="9142994" cy="1687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5" name="圖片 4">
              <a:extLst>
                <a:ext uri="{FF2B5EF4-FFF2-40B4-BE49-F238E27FC236}">
                  <a16:creationId xmlns:a16="http://schemas.microsoft.com/office/drawing/2014/main" xmlns="" id="{FB14A6ED-AB01-FD4C-B179-1CC9ED12C349}"/>
                </a:ext>
              </a:extLst>
            </p:cNvPr>
            <p:cNvPicPr>
              <a:picLocks noChangeAspect="1"/>
            </p:cNvPicPr>
            <p:nvPr/>
          </p:nvPicPr>
          <p:blipFill rotWithShape="1">
            <a:blip r:embed="rId2">
              <a:extLst>
                <a:ext uri="{28A0092B-C50C-407E-A947-70E740481C1C}">
                  <a14:useLocalDpi xmlns:a14="http://schemas.microsoft.com/office/drawing/2010/main" val="0"/>
                </a:ext>
              </a:extLst>
            </a:blip>
            <a:srcRect l="7958" r="42534"/>
            <a:stretch/>
          </p:blipFill>
          <p:spPr>
            <a:xfrm>
              <a:off x="0" y="-2703"/>
              <a:ext cx="4258816" cy="5731815"/>
            </a:xfrm>
            <a:prstGeom prst="rect">
              <a:avLst/>
            </a:prstGeom>
          </p:spPr>
        </p:pic>
        <p:sp>
          <p:nvSpPr>
            <p:cNvPr id="9" name="矩形 8">
              <a:extLst>
                <a:ext uri="{FF2B5EF4-FFF2-40B4-BE49-F238E27FC236}">
                  <a16:creationId xmlns:a16="http://schemas.microsoft.com/office/drawing/2014/main" xmlns="" id="{96FC2879-3C00-0949-9AF7-77207B1ED49B}"/>
                </a:ext>
              </a:extLst>
            </p:cNvPr>
            <p:cNvSpPr/>
            <p:nvPr/>
          </p:nvSpPr>
          <p:spPr>
            <a:xfrm>
              <a:off x="-2490" y="-2703"/>
              <a:ext cx="4261308" cy="5731815"/>
            </a:xfrm>
            <a:prstGeom prst="rect">
              <a:avLst/>
            </a:prstGeom>
            <a:gradFill flip="none" rotWithShape="1">
              <a:gsLst>
                <a:gs pos="0">
                  <a:schemeClr val="accent2">
                    <a:lumMod val="50000"/>
                  </a:schemeClr>
                </a:gs>
                <a:gs pos="48000">
                  <a:schemeClr val="accent2">
                    <a:lumMod val="75000"/>
                    <a:alpha val="52031"/>
                  </a:schemeClr>
                </a:gs>
                <a:gs pos="91000">
                  <a:srgbClr val="830051">
                    <a:alpha val="89000"/>
                  </a:srgb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7" name="直線接點 6">
              <a:extLst>
                <a:ext uri="{FF2B5EF4-FFF2-40B4-BE49-F238E27FC236}">
                  <a16:creationId xmlns:a16="http://schemas.microsoft.com/office/drawing/2014/main" xmlns="" id="{FECFF001-4F90-6743-8482-105B34124B08}"/>
                </a:ext>
              </a:extLst>
            </p:cNvPr>
            <p:cNvCxnSpPr>
              <a:cxnSpLocks/>
            </p:cNvCxnSpPr>
            <p:nvPr/>
          </p:nvCxnSpPr>
          <p:spPr>
            <a:xfrm>
              <a:off x="4139952" y="-22820"/>
              <a:ext cx="0" cy="5760640"/>
            </a:xfrm>
            <a:prstGeom prst="line">
              <a:avLst/>
            </a:prstGeom>
            <a:ln w="146050" cmpd="thickThin">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xmlns="" id="{1441197C-C118-D847-B914-CA7635E99B48}"/>
                </a:ext>
              </a:extLst>
            </p:cNvPr>
            <p:cNvCxnSpPr>
              <a:cxnSpLocks/>
            </p:cNvCxnSpPr>
            <p:nvPr/>
          </p:nvCxnSpPr>
          <p:spPr>
            <a:xfrm>
              <a:off x="4261320" y="-22820"/>
              <a:ext cx="0" cy="5760640"/>
            </a:xfrm>
            <a:prstGeom prst="line">
              <a:avLst/>
            </a:prstGeom>
            <a:ln w="107950">
              <a:solidFill>
                <a:srgbClr val="FFB200"/>
              </a:solidFill>
            </a:ln>
          </p:spPr>
          <p:style>
            <a:lnRef idx="1">
              <a:schemeClr val="accent1"/>
            </a:lnRef>
            <a:fillRef idx="0">
              <a:schemeClr val="accent1"/>
            </a:fillRef>
            <a:effectRef idx="0">
              <a:schemeClr val="accent1"/>
            </a:effectRef>
            <a:fontRef idx="minor">
              <a:schemeClr val="tx1"/>
            </a:fontRef>
          </p:style>
        </p:cxnSp>
      </p:grpSp>
      <p:sp>
        <p:nvSpPr>
          <p:cNvPr id="14" name="文字方塊 13">
            <a:extLst>
              <a:ext uri="{FF2B5EF4-FFF2-40B4-BE49-F238E27FC236}">
                <a16:creationId xmlns:a16="http://schemas.microsoft.com/office/drawing/2014/main" xmlns="" id="{D18485FA-7A6B-9245-B676-952172E34772}"/>
              </a:ext>
            </a:extLst>
          </p:cNvPr>
          <p:cNvSpPr txBox="1"/>
          <p:nvPr/>
        </p:nvSpPr>
        <p:spPr>
          <a:xfrm>
            <a:off x="351656" y="1919610"/>
            <a:ext cx="4724400" cy="577850"/>
          </a:xfrm>
          <a:prstGeom prst="rect">
            <a:avLst/>
          </a:prstGeom>
          <a:noFill/>
        </p:spPr>
        <p:txBody>
          <a:bodyPr wrap="square">
            <a:spAutoFit/>
          </a:bodyPr>
          <a:lstStyle/>
          <a:p>
            <a:pPr>
              <a:lnSpc>
                <a:spcPct val="150000"/>
              </a:lnSpc>
            </a:pP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Meeting</a:t>
            </a:r>
            <a:r>
              <a:rPr lang="zh-TW" alt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Agenda</a:t>
            </a:r>
            <a:endParaRPr lang="zh-TW" alt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16" name="文字方塊 15">
            <a:extLst>
              <a:ext uri="{FF2B5EF4-FFF2-40B4-BE49-F238E27FC236}">
                <a16:creationId xmlns:a16="http://schemas.microsoft.com/office/drawing/2014/main" xmlns="" id="{637B5B4E-EA1D-874D-A246-91E0AB0F6264}"/>
              </a:ext>
            </a:extLst>
          </p:cNvPr>
          <p:cNvSpPr txBox="1"/>
          <p:nvPr/>
        </p:nvSpPr>
        <p:spPr>
          <a:xfrm>
            <a:off x="252526" y="1417340"/>
            <a:ext cx="4724400" cy="707886"/>
          </a:xfrm>
          <a:prstGeom prst="rect">
            <a:avLst/>
          </a:prstGeom>
          <a:noFill/>
        </p:spPr>
        <p:txBody>
          <a:bodyPr wrap="square">
            <a:spAutoFit/>
          </a:bodyPr>
          <a:lstStyle/>
          <a:p>
            <a:pPr>
              <a:spcBef>
                <a:spcPts val="600"/>
              </a:spcBef>
            </a:pPr>
            <a:r>
              <a:rPr lang="zh-TW" alt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會議議程  </a:t>
            </a:r>
            <a:endParaRPr lang="en-US" altLang="zh-TW"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13" name="文字方塊 12">
            <a:extLst>
              <a:ext uri="{FF2B5EF4-FFF2-40B4-BE49-F238E27FC236}">
                <a16:creationId xmlns:a16="http://schemas.microsoft.com/office/drawing/2014/main" xmlns="" id="{C7E5B40B-ABD6-ED44-A286-F336DD7FF31E}"/>
              </a:ext>
            </a:extLst>
          </p:cNvPr>
          <p:cNvSpPr txBox="1"/>
          <p:nvPr/>
        </p:nvSpPr>
        <p:spPr>
          <a:xfrm>
            <a:off x="4273596" y="1539052"/>
            <a:ext cx="4715011" cy="2631490"/>
          </a:xfrm>
          <a:prstGeom prst="rect">
            <a:avLst/>
          </a:prstGeom>
          <a:noFill/>
        </p:spPr>
        <p:txBody>
          <a:bodyPr wrap="square" rtlCol="0">
            <a:spAutoFit/>
          </a:bodyPr>
          <a:lstStyle/>
          <a:p>
            <a:pPr marL="252000" indent="360000">
              <a:buClr>
                <a:srgbClr val="C00000"/>
              </a:buClr>
              <a:buSzPct val="90000"/>
              <a:buFont typeface=".Lucida Grande UI Regular"/>
              <a:buChar char="►"/>
            </a:pPr>
            <a:r>
              <a:rPr lang="en-US" altLang="zh-TW" sz="2400" b="1" dirty="0">
                <a:solidFill>
                  <a:schemeClr val="tx1">
                    <a:lumMod val="50000"/>
                    <a:lumOff val="50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Financial Information</a:t>
            </a:r>
            <a:r>
              <a:rPr lang="zh-TW" altLang="en-US" sz="2400" b="1" dirty="0">
                <a:solidFill>
                  <a:schemeClr val="tx1">
                    <a:lumMod val="50000"/>
                    <a:lumOff val="50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2400" b="1" dirty="0">
              <a:solidFill>
                <a:schemeClr val="tx1">
                  <a:lumMod val="50000"/>
                  <a:lumOff val="50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p>
            <a:pPr marL="252000" indent="180000">
              <a:spcBef>
                <a:spcPts val="300"/>
              </a:spcBef>
              <a:buClr>
                <a:srgbClr val="C00000"/>
              </a:buClr>
              <a:buSzPct val="90000"/>
            </a:pPr>
            <a:r>
              <a:rPr lang="zh-TW" altLang="en-US" sz="2000" b="1" dirty="0">
                <a:solidFill>
                  <a:schemeClr val="tx1">
                    <a:lumMod val="50000"/>
                    <a:lumOff val="50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b="1" dirty="0">
                <a:solidFill>
                  <a:schemeClr val="tx1">
                    <a:lumMod val="50000"/>
                    <a:lumOff val="50000"/>
                  </a:schemeClr>
                </a:solidFill>
                <a:latin typeface="Arial" panose="020B0604020202020204" pitchFamily="34" charset="0"/>
                <a:ea typeface="Microsoft JhengHei" panose="020B0604030504040204" pitchFamily="34" charset="-120"/>
                <a:cs typeface="Arial" panose="020B0604020202020204" pitchFamily="34" charset="0"/>
              </a:rPr>
              <a:t>------------Chairman Rebecca Tang</a:t>
            </a:r>
          </a:p>
          <a:p>
            <a:pPr marL="252000" lvl="0" indent="360000">
              <a:spcBef>
                <a:spcPts val="3000"/>
              </a:spcBef>
              <a:buClr>
                <a:srgbClr val="C00000"/>
              </a:buClr>
              <a:buSzPct val="90000"/>
              <a:buFont typeface=".Lucida Grande UI Regular"/>
              <a:buChar char="►"/>
            </a:pPr>
            <a:r>
              <a:rPr lang="en-US" altLang="zh-TW" sz="2400" b="1" dirty="0">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Product Development Plan</a:t>
            </a:r>
            <a:r>
              <a:rPr lang="zh-TW" altLang="en-US" sz="2400" b="1" dirty="0">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2400" b="1" dirty="0">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p>
            <a:pPr marL="252000" lvl="0" indent="180000">
              <a:spcBef>
                <a:spcPts val="300"/>
              </a:spcBef>
              <a:buClr>
                <a:srgbClr val="C00000"/>
              </a:buClr>
              <a:buSzPct val="90000"/>
            </a:pPr>
            <a:r>
              <a:rPr lang="zh-TW" altLang="en-US" b="1" dirty="0">
                <a:latin typeface="Arial" panose="020B0604020202020204" pitchFamily="34" charset="0"/>
                <a:ea typeface="Microsoft JhengHei" panose="020B0604030504040204" pitchFamily="34" charset="-120"/>
                <a:cs typeface="Arial" panose="020B0604020202020204" pitchFamily="34" charset="0"/>
              </a:rPr>
              <a:t>  </a:t>
            </a:r>
            <a:r>
              <a:rPr lang="en-US" altLang="zh-TW" b="1" dirty="0">
                <a:latin typeface="Arial" panose="020B0604020202020204" pitchFamily="34" charset="0"/>
                <a:ea typeface="Microsoft JhengHei" panose="020B0604030504040204" pitchFamily="34" charset="-120"/>
                <a:cs typeface="Arial" panose="020B0604020202020204" pitchFamily="34" charset="0"/>
              </a:rPr>
              <a:t>------------President Lawrence Lu</a:t>
            </a:r>
          </a:p>
          <a:p>
            <a:pPr marL="252000" lvl="0" indent="360000">
              <a:spcBef>
                <a:spcPts val="3000"/>
              </a:spcBef>
              <a:buClr>
                <a:srgbClr val="C00000"/>
              </a:buClr>
              <a:buSzPct val="90000"/>
              <a:buFont typeface=".Lucida Grande UI Regular"/>
              <a:buChar char="►"/>
            </a:pPr>
            <a:r>
              <a:rPr lang="en-US" altLang="zh-TW" sz="2400" b="1" dirty="0" smtClean="0">
                <a:solidFill>
                  <a:schemeClr val="tx1">
                    <a:lumMod val="50000"/>
                    <a:lumOff val="50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Q&amp;A</a:t>
            </a:r>
            <a:endParaRPr lang="zh-TW" altLang="en-US" sz="2400" b="1" dirty="0">
              <a:solidFill>
                <a:schemeClr val="tx1">
                  <a:lumMod val="50000"/>
                  <a:lumOff val="50000"/>
                </a:schemeClr>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57194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8</a:t>
            </a:fld>
            <a:endParaRPr lang="zh-TW" altLang="en-US"/>
          </a:p>
        </p:txBody>
      </p:sp>
      <p:sp>
        <p:nvSpPr>
          <p:cNvPr id="7" name="文字方塊 6">
            <a:extLst>
              <a:ext uri="{FF2B5EF4-FFF2-40B4-BE49-F238E27FC236}">
                <a16:creationId xmlns:a16="http://schemas.microsoft.com/office/drawing/2014/main" xmlns="" id="{AD863A2F-21EB-6447-9AF0-FEFD47F4E79C}"/>
              </a:ext>
            </a:extLst>
          </p:cNvPr>
          <p:cNvSpPr txBox="1"/>
          <p:nvPr/>
        </p:nvSpPr>
        <p:spPr>
          <a:xfrm>
            <a:off x="176437" y="265212"/>
            <a:ext cx="3602268" cy="523220"/>
          </a:xfrm>
          <a:prstGeom prst="rect">
            <a:avLst/>
          </a:prstGeom>
          <a:noFill/>
        </p:spPr>
        <p:txBody>
          <a:bodyPr wrap="none" rtlCol="0">
            <a:spAutoFit/>
          </a:bodyPr>
          <a:lstStyle/>
          <a:p>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 </a:t>
            </a:r>
            <a:r>
              <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Monthly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Sales</a:t>
            </a:r>
          </a:p>
        </p:txBody>
      </p:sp>
      <p:graphicFrame>
        <p:nvGraphicFramePr>
          <p:cNvPr id="8" name="圖表 7">
            <a:extLst>
              <a:ext uri="{FF2B5EF4-FFF2-40B4-BE49-F238E27FC236}">
                <a16:creationId xmlns:a16="http://schemas.microsoft.com/office/drawing/2014/main" xmlns="" id="{70B24A84-4113-B94C-AB46-1BDDEA9654F0}"/>
              </a:ext>
            </a:extLst>
          </p:cNvPr>
          <p:cNvGraphicFramePr/>
          <p:nvPr>
            <p:extLst>
              <p:ext uri="{D42A27DB-BD31-4B8C-83A1-F6EECF244321}">
                <p14:modId xmlns:p14="http://schemas.microsoft.com/office/powerpoint/2010/main" val="3782590301"/>
              </p:ext>
            </p:extLst>
          </p:nvPr>
        </p:nvGraphicFramePr>
        <p:xfrm>
          <a:off x="232732" y="788432"/>
          <a:ext cx="8678536" cy="43733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5132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9</a:t>
            </a:fld>
            <a:endParaRPr lang="zh-TW" altLang="en-US"/>
          </a:p>
        </p:txBody>
      </p:sp>
      <p:sp>
        <p:nvSpPr>
          <p:cNvPr id="6" name="文字方塊 5">
            <a:extLst>
              <a:ext uri="{FF2B5EF4-FFF2-40B4-BE49-F238E27FC236}">
                <a16:creationId xmlns:a16="http://schemas.microsoft.com/office/drawing/2014/main" xmlns="" id="{32A8D0B6-15ED-8F40-A853-176A6F380B6E}"/>
              </a:ext>
            </a:extLst>
          </p:cNvPr>
          <p:cNvSpPr txBox="1"/>
          <p:nvPr/>
        </p:nvSpPr>
        <p:spPr>
          <a:xfrm>
            <a:off x="430305" y="228522"/>
            <a:ext cx="184731" cy="769441"/>
          </a:xfrm>
          <a:prstGeom prst="rect">
            <a:avLst/>
          </a:prstGeom>
          <a:noFill/>
        </p:spPr>
        <p:txBody>
          <a:bodyPr wrap="none" rtlCol="0">
            <a:spAutoFit/>
          </a:bodyPr>
          <a:lstStyle/>
          <a:p>
            <a:endParaRPr lang="zh-TW" altLang="en-US" sz="4400" b="1" dirty="0">
              <a:solidFill>
                <a:srgbClr val="4472C4">
                  <a:lumMod val="75000"/>
                </a:srgbClr>
              </a:solidFill>
              <a:latin typeface="Eras Demi ITC" panose="020B0805030504020804" pitchFamily="34" charset="0"/>
              <a:ea typeface="標楷體" panose="03000509000000000000" pitchFamily="65" charset="-120"/>
            </a:endParaRPr>
          </a:p>
        </p:txBody>
      </p:sp>
      <p:sp>
        <p:nvSpPr>
          <p:cNvPr id="8" name="文字方塊 7">
            <a:extLst>
              <a:ext uri="{FF2B5EF4-FFF2-40B4-BE49-F238E27FC236}">
                <a16:creationId xmlns:a16="http://schemas.microsoft.com/office/drawing/2014/main" xmlns="" id="{DD5036C0-D854-BC4A-9A43-8FCD98ECDAE4}"/>
              </a:ext>
            </a:extLst>
          </p:cNvPr>
          <p:cNvSpPr txBox="1"/>
          <p:nvPr/>
        </p:nvSpPr>
        <p:spPr>
          <a:xfrm>
            <a:off x="1721923" y="6032665"/>
            <a:ext cx="5077460" cy="369332"/>
          </a:xfrm>
          <a:prstGeom prst="rect">
            <a:avLst/>
          </a:prstGeom>
          <a:noFill/>
        </p:spPr>
        <p:txBody>
          <a:bodyPr wrap="square" rtlCol="0">
            <a:spAutoFit/>
          </a:bodyPr>
          <a:lstStyle/>
          <a:p>
            <a:endParaRPr lang="zh-TW" altLang="en-US" dirty="0"/>
          </a:p>
        </p:txBody>
      </p:sp>
      <p:sp>
        <p:nvSpPr>
          <p:cNvPr id="11" name="文字方塊 10">
            <a:extLst>
              <a:ext uri="{FF2B5EF4-FFF2-40B4-BE49-F238E27FC236}">
                <a16:creationId xmlns:a16="http://schemas.microsoft.com/office/drawing/2014/main" xmlns="" id="{E43A7AC8-E86F-274D-A90E-7A634AF48668}"/>
              </a:ext>
            </a:extLst>
          </p:cNvPr>
          <p:cNvSpPr txBox="1"/>
          <p:nvPr/>
        </p:nvSpPr>
        <p:spPr>
          <a:xfrm>
            <a:off x="176437" y="265212"/>
            <a:ext cx="3821880" cy="523220"/>
          </a:xfrm>
          <a:prstGeom prst="rect">
            <a:avLst/>
          </a:prstGeom>
          <a:noFill/>
        </p:spPr>
        <p:txBody>
          <a:bodyPr wrap="none" rtlCol="0">
            <a:spAutoFit/>
          </a:bodyPr>
          <a:lstStyle/>
          <a:p>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 </a:t>
            </a:r>
            <a:r>
              <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Quarterly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Sales</a:t>
            </a:r>
            <a:endPar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graphicFrame>
        <p:nvGraphicFramePr>
          <p:cNvPr id="7" name="圖表 6"/>
          <p:cNvGraphicFramePr>
            <a:graphicFrameLocks/>
          </p:cNvGraphicFramePr>
          <p:nvPr>
            <p:extLst>
              <p:ext uri="{D42A27DB-BD31-4B8C-83A1-F6EECF244321}">
                <p14:modId xmlns:p14="http://schemas.microsoft.com/office/powerpoint/2010/main" val="601372671"/>
              </p:ext>
            </p:extLst>
          </p:nvPr>
        </p:nvGraphicFramePr>
        <p:xfrm>
          <a:off x="251520" y="805339"/>
          <a:ext cx="8568952" cy="4229308"/>
        </p:xfrm>
        <a:graphic>
          <a:graphicData uri="http://schemas.openxmlformats.org/drawingml/2006/chart">
            <c:chart xmlns:c="http://schemas.openxmlformats.org/drawingml/2006/chart" xmlns:r="http://schemas.openxmlformats.org/officeDocument/2006/relationships" r:id="rId2"/>
          </a:graphicData>
        </a:graphic>
      </p:graphicFrame>
      <p:sp>
        <p:nvSpPr>
          <p:cNvPr id="2" name="文字方塊 1"/>
          <p:cNvSpPr txBox="1"/>
          <p:nvPr/>
        </p:nvSpPr>
        <p:spPr>
          <a:xfrm rot="10800000" flipH="1">
            <a:off x="0" y="795795"/>
            <a:ext cx="307777" cy="1440160"/>
          </a:xfrm>
          <a:prstGeom prst="rect">
            <a:avLst/>
          </a:prstGeom>
          <a:noFill/>
        </p:spPr>
        <p:txBody>
          <a:bodyPr vert="eaVert" wrap="square" rtlCol="0" anchor="b" anchorCtr="0">
            <a:spAutoFit/>
          </a:bodyPr>
          <a:lstStyle/>
          <a:p>
            <a:r>
              <a:rPr lang="en-US" altLang="zh-TW" sz="800" b="1" dirty="0">
                <a:latin typeface="Arial" panose="020B0604020202020204" pitchFamily="34" charset="0"/>
                <a:ea typeface="Microsoft JhengHei" panose="020B0604030504040204" pitchFamily="34" charset="-120"/>
                <a:cs typeface="Arial" panose="020B0604020202020204" pitchFamily="34" charset="0"/>
              </a:rPr>
              <a:t>Unit: NTD Thousands</a:t>
            </a:r>
            <a:endParaRPr lang="zh-TW" altLang="en-US" sz="800" dirty="0"/>
          </a:p>
        </p:txBody>
      </p:sp>
    </p:spTree>
    <p:extLst>
      <p:ext uri="{BB962C8B-B14F-4D97-AF65-F5344CB8AC3E}">
        <p14:creationId xmlns:p14="http://schemas.microsoft.com/office/powerpoint/2010/main" val="180215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0033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3833</TotalTime>
  <Words>989</Words>
  <Application>Microsoft Office PowerPoint</Application>
  <PresentationFormat>如螢幕大小 (16:10)</PresentationFormat>
  <Paragraphs>412</Paragraphs>
  <Slides>17</Slides>
  <Notes>1</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Wafer Foundry Output Trend (avg. per month)  </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c5041 黃子秦</dc:creator>
  <cp:lastModifiedBy>c5067 王修麟</cp:lastModifiedBy>
  <cp:revision>329</cp:revision>
  <dcterms:created xsi:type="dcterms:W3CDTF">2024-12-26T09:00:24Z</dcterms:created>
  <dcterms:modified xsi:type="dcterms:W3CDTF">2025-12-02T05:17:26Z</dcterms:modified>
</cp:coreProperties>
</file>