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9" r:id="rId1"/>
  </p:sldMasterIdLst>
  <p:notesMasterIdLst>
    <p:notesMasterId r:id="rId31"/>
  </p:notesMasterIdLst>
  <p:handoutMasterIdLst>
    <p:handoutMasterId r:id="rId32"/>
  </p:handoutMasterIdLst>
  <p:sldIdLst>
    <p:sldId id="561" r:id="rId2"/>
    <p:sldId id="607" r:id="rId3"/>
    <p:sldId id="608" r:id="rId4"/>
    <p:sldId id="579" r:id="rId5"/>
    <p:sldId id="587" r:id="rId6"/>
    <p:sldId id="609" r:id="rId7"/>
    <p:sldId id="601" r:id="rId8"/>
    <p:sldId id="598" r:id="rId9"/>
    <p:sldId id="575" r:id="rId10"/>
    <p:sldId id="576" r:id="rId11"/>
    <p:sldId id="577" r:id="rId12"/>
    <p:sldId id="610" r:id="rId13"/>
    <p:sldId id="588" r:id="rId14"/>
    <p:sldId id="594" r:id="rId15"/>
    <p:sldId id="583" r:id="rId16"/>
    <p:sldId id="584" r:id="rId17"/>
    <p:sldId id="571" r:id="rId18"/>
    <p:sldId id="572" r:id="rId19"/>
    <p:sldId id="573" r:id="rId20"/>
    <p:sldId id="585" r:id="rId21"/>
    <p:sldId id="611" r:id="rId22"/>
    <p:sldId id="612" r:id="rId23"/>
    <p:sldId id="613" r:id="rId24"/>
    <p:sldId id="614" r:id="rId25"/>
    <p:sldId id="615" r:id="rId26"/>
    <p:sldId id="616" r:id="rId27"/>
    <p:sldId id="617" r:id="rId28"/>
    <p:sldId id="618" r:id="rId29"/>
    <p:sldId id="619" r:id="rId30"/>
  </p:sldIdLst>
  <p:sldSz cx="9144000" cy="6858000" type="screen4x3"/>
  <p:notesSz cx="7104063" cy="10234613"/>
  <p:defaultTextStyle>
    <a:defPPr>
      <a:defRPr lang="zh-TW"/>
    </a:defPPr>
    <a:lvl1pPr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1pPr>
    <a:lvl2pPr marL="4572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2pPr>
    <a:lvl3pPr marL="9144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3pPr>
    <a:lvl4pPr marL="13716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4pPr>
    <a:lvl5pPr marL="1828800" algn="ctr" rtl="0" fontAlgn="base">
      <a:spcBef>
        <a:spcPct val="50000"/>
      </a:spcBef>
      <a:spcAft>
        <a:spcPct val="0"/>
      </a:spcAft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5pPr>
    <a:lvl6pPr marL="22860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6pPr>
    <a:lvl7pPr marL="27432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7pPr>
    <a:lvl8pPr marL="32004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8pPr>
    <a:lvl9pPr marL="3657600" algn="l" defTabSz="914400" rtl="0" eaLnBrk="1" latinLnBrk="0" hangingPunct="1">
      <a:defRPr kumimoji="1" b="1" kern="1200">
        <a:solidFill>
          <a:srgbClr val="FF0000"/>
        </a:solidFill>
        <a:latin typeface="Tahoma" pitchFamily="34" charset="0"/>
        <a:ea typeface="新細明體" charset="-120"/>
        <a:cs typeface="+mn-cs"/>
        <a:sym typeface="Wingdings 3" pitchFamily="18" charset="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3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7B980"/>
    <a:srgbClr val="7E97C5"/>
    <a:srgbClr val="CCE2FF"/>
    <a:srgbClr val="7F7F7F"/>
    <a:srgbClr val="EBF8FF"/>
    <a:srgbClr val="E5F6FF"/>
    <a:srgbClr val="FBFBFB"/>
    <a:srgbClr val="8D55B7"/>
    <a:srgbClr val="3760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佈景主題樣式 2 - 輔色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深色樣式 1 - 輔色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087" autoAdjust="0"/>
    <p:restoredTop sz="96548" autoAdjust="0"/>
  </p:normalViewPr>
  <p:slideViewPr>
    <p:cSldViewPr snapToObjects="1">
      <p:cViewPr varScale="1">
        <p:scale>
          <a:sx n="65" d="100"/>
          <a:sy n="65" d="100"/>
        </p:scale>
        <p:origin x="84" y="10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-3012"/>
    </p:cViewPr>
  </p:sorterViewPr>
  <p:notesViewPr>
    <p:cSldViewPr snapToObjects="1">
      <p:cViewPr varScale="1">
        <p:scale>
          <a:sx n="53" d="100"/>
          <a:sy n="53" d="100"/>
        </p:scale>
        <p:origin x="1392" y="90"/>
      </p:cViewPr>
      <p:guideLst>
        <p:guide orient="horz" pos="3223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emf"/><Relationship Id="rId1" Type="http://schemas.openxmlformats.org/officeDocument/2006/relationships/image" Target="../media/image50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4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image" Target="../media/image29.emf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79864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61" tIns="48431" rIns="96861" bIns="48431" numCol="1" anchor="t" anchorCtr="0" compatLnSpc="1">
            <a:prstTxWarp prst="textNoShape">
              <a:avLst/>
            </a:prstTxWarp>
          </a:bodyPr>
          <a:lstStyle>
            <a:lvl1pPr algn="l" defTabSz="966175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546" y="0"/>
            <a:ext cx="3079864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61" tIns="48431" rIns="96861" bIns="48431" numCol="1" anchor="t" anchorCtr="0" compatLnSpc="1">
            <a:prstTxWarp prst="textNoShape">
              <a:avLst/>
            </a:prstTxWarp>
          </a:bodyPr>
          <a:lstStyle>
            <a:lvl1pPr algn="r" defTabSz="966175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2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721331"/>
            <a:ext cx="3079864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61" tIns="48431" rIns="96861" bIns="48431" numCol="1" anchor="b" anchorCtr="0" compatLnSpc="1">
            <a:prstTxWarp prst="textNoShape">
              <a:avLst/>
            </a:prstTxWarp>
          </a:bodyPr>
          <a:lstStyle>
            <a:lvl1pPr algn="l" defTabSz="966175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546" y="9721331"/>
            <a:ext cx="3079864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861" tIns="48431" rIns="96861" bIns="48431" numCol="1" anchor="b" anchorCtr="0" compatLnSpc="1">
            <a:prstTxWarp prst="textNoShape">
              <a:avLst/>
            </a:prstTxWarp>
          </a:bodyPr>
          <a:lstStyle>
            <a:lvl1pPr algn="r" defTabSz="966175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5D953C16-CDF9-4348-B19F-3D181E47958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441443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79864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5" tIns="47528" rIns="95055" bIns="47528" numCol="1" anchor="t" anchorCtr="0" compatLnSpc="1">
            <a:prstTxWarp prst="textNoShape">
              <a:avLst/>
            </a:prstTxWarp>
          </a:bodyPr>
          <a:lstStyle>
            <a:lvl1pPr algn="l" defTabSz="951388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546" y="0"/>
            <a:ext cx="3079864" cy="511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5" tIns="47528" rIns="95055" bIns="47528" numCol="1" anchor="t" anchorCtr="0" compatLnSpc="1">
            <a:prstTxWarp prst="textNoShape">
              <a:avLst/>
            </a:prstTxWarp>
          </a:bodyPr>
          <a:lstStyle>
            <a:lvl1pPr algn="r" defTabSz="951388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21275" cy="38401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3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740" y="4861484"/>
            <a:ext cx="5682588" cy="46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5" tIns="47528" rIns="95055" bIns="47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83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1331"/>
            <a:ext cx="3079864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5" tIns="47528" rIns="95055" bIns="47528" numCol="1" anchor="b" anchorCtr="0" compatLnSpc="1">
            <a:prstTxWarp prst="textNoShape">
              <a:avLst/>
            </a:prstTxWarp>
          </a:bodyPr>
          <a:lstStyle>
            <a:lvl1pPr algn="l" defTabSz="951388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83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546" y="9721331"/>
            <a:ext cx="3079864" cy="511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5" tIns="47528" rIns="95055" bIns="47528" numCol="1" anchor="b" anchorCtr="0" compatLnSpc="1">
            <a:prstTxWarp prst="textNoShape">
              <a:avLst/>
            </a:prstTxWarp>
          </a:bodyPr>
          <a:lstStyle>
            <a:lvl1pPr algn="r" defTabSz="951388">
              <a:spcBef>
                <a:spcPct val="0"/>
              </a:spcBef>
              <a:defRPr sz="12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fld id="{41F44E5B-B366-4C7A-860A-A06C2CEA0A8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950076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改日期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380711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6678">
              <a:defRPr/>
            </a:pPr>
            <a:r>
              <a:rPr lang="zh-TW" altLang="en-US" dirty="0" smtClean="0"/>
              <a:t>有調整才更新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17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8758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6678">
              <a:defRPr/>
            </a:pPr>
            <a:r>
              <a:rPr lang="zh-TW" altLang="en-US" dirty="0" smtClean="0"/>
              <a:t>有調整才更新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06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6678">
              <a:defRPr/>
            </a:pPr>
            <a:r>
              <a:rPr lang="zh-TW" altLang="en-US" dirty="0" smtClean="0"/>
              <a:t>有調整才更新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19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71678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89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F44E5B-B366-4C7A-860A-A06C2CEA0A82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  <a:sym typeface="Wingdings 3" pitchFamily="18" charset="2"/>
              </a:rPr>
              <a:pPr marL="0" marR="0" lvl="0" indent="0" algn="r" defTabSz="91894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783548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22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26847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有調整才更新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76027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有調整才更新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5142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6678">
              <a:defRPr/>
            </a:pPr>
            <a:r>
              <a:rPr lang="en-US" altLang="zh-TW" dirty="0" smtClean="0"/>
              <a:t>From</a:t>
            </a:r>
            <a:r>
              <a:rPr lang="zh-TW" altLang="en-US" dirty="0" smtClean="0"/>
              <a:t>：法人季報 → </a:t>
            </a:r>
            <a:r>
              <a:rPr lang="en-US" altLang="zh-TW" dirty="0" smtClean="0"/>
              <a:t>Biz-YXX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47615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底稿待訂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6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底稿待訂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954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底稿待訂</a:t>
            </a:r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894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F44E5B-B366-4C7A-860A-A06C2CEA0A82}" type="slidenum">
              <a:rPr kumimoji="1" lang="en-US" altLang="zh-TW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新細明體" charset="-120"/>
                <a:cs typeface="+mn-cs"/>
                <a:sym typeface="Wingdings 3" pitchFamily="18" charset="2"/>
              </a:rPr>
              <a:pPr marL="0" marR="0" lvl="0" indent="0" algn="r" defTabSz="91894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1" lang="en-US" altLang="zh-TW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新細明體" charset="-120"/>
              <a:cs typeface="+mn-cs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06673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From</a:t>
            </a:r>
            <a:r>
              <a:rPr lang="zh-TW" altLang="en-US" dirty="0" smtClean="0"/>
              <a:t>：法人季報 → </a:t>
            </a:r>
            <a:r>
              <a:rPr lang="en-US" altLang="zh-TW" dirty="0" smtClean="0"/>
              <a:t>IC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799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From</a:t>
            </a:r>
            <a:r>
              <a:rPr lang="zh-TW" altLang="en-US" dirty="0" smtClean="0"/>
              <a:t>：法人季報 → </a:t>
            </a:r>
            <a:r>
              <a:rPr lang="en-US" altLang="zh-TW" dirty="0" smtClean="0"/>
              <a:t>BS Key Index</a:t>
            </a:r>
          </a:p>
          <a:p>
            <a:r>
              <a:rPr lang="zh-TW" altLang="en-US" dirty="0" smtClean="0"/>
              <a:t>手動更新圖最上面的總數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15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6345993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From</a:t>
            </a:r>
            <a:r>
              <a:rPr lang="zh-TW" altLang="en-US" dirty="0" smtClean="0"/>
              <a:t>：法人季報 → </a:t>
            </a:r>
            <a:r>
              <a:rPr lang="en-US" altLang="zh-TW" dirty="0" smtClean="0"/>
              <a:t>Q BS(</a:t>
            </a:r>
            <a:r>
              <a:rPr lang="en-US" altLang="zh-TW" dirty="0" err="1" smtClean="0"/>
              <a:t>kim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F44E5B-B366-4C7A-860A-A06C2CEA0A82}" type="slidenum">
              <a:rPr lang="en-US" altLang="zh-TW" smtClean="0"/>
              <a:pPr>
                <a:defRPr/>
              </a:pPr>
              <a:t>16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68563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000" y="2880000"/>
            <a:ext cx="8856000" cy="1620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spcBef>
                <a:spcPts val="600"/>
              </a:spcBef>
              <a:defRPr sz="40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000" y="5940000"/>
            <a:ext cx="8856000" cy="43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800" i="1">
                <a:solidFill>
                  <a:schemeClr val="bg1">
                    <a:lumMod val="50000"/>
                  </a:schemeClr>
                </a:solidFill>
                <a:effectLst/>
              </a:defRPr>
            </a:lvl1pPr>
          </a:lstStyle>
          <a:p>
            <a:endParaRPr lang="zh-TW" altLang="en-US" dirty="0"/>
          </a:p>
        </p:txBody>
      </p:sp>
      <p:sp>
        <p:nvSpPr>
          <p:cNvPr id="5" name="矩形 4"/>
          <p:cNvSpPr/>
          <p:nvPr userDrawn="1"/>
        </p:nvSpPr>
        <p:spPr>
          <a:xfrm>
            <a:off x="144000" y="108000"/>
            <a:ext cx="8856000" cy="2700000"/>
          </a:xfrm>
          <a:prstGeom prst="rect">
            <a:avLst/>
          </a:prstGeom>
          <a:solidFill>
            <a:srgbClr val="4472C4">
              <a:lumMod val="50000"/>
            </a:srgbClr>
          </a:solidFill>
          <a:ln w="12700" cap="flat" cmpd="sng" algn="ctr">
            <a:solidFill>
              <a:sysClr val="window" lastClr="FFFFFF">
                <a:lumMod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36000" y="6660000"/>
            <a:ext cx="9072000" cy="180000"/>
          </a:xfrm>
          <a:prstGeom prst="rect">
            <a:avLst/>
          </a:prstGeom>
          <a:solidFill>
            <a:srgbClr val="2038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166" y="1620000"/>
            <a:ext cx="4679667" cy="688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27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分隔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0"/>
          </p:nvPr>
        </p:nvSpPr>
        <p:spPr>
          <a:xfrm>
            <a:off x="0" y="2340000"/>
            <a:ext cx="9144000" cy="1800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>
              <a:buFontTx/>
              <a:buNone/>
              <a:defRPr sz="4800" i="1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zh-TW" altLang="en-US" dirty="0" smtClean="0"/>
              <a:t>按一下以編輯母片文字樣式</a:t>
            </a:r>
            <a:endParaRPr lang="zh-TW" altLang="en-US" dirty="0"/>
          </a:p>
        </p:txBody>
      </p:sp>
      <p:sp>
        <p:nvSpPr>
          <p:cNvPr id="3" name="矩形 2"/>
          <p:cNvSpPr/>
          <p:nvPr userDrawn="1"/>
        </p:nvSpPr>
        <p:spPr>
          <a:xfrm>
            <a:off x="36000" y="6479787"/>
            <a:ext cx="9072000" cy="360000"/>
          </a:xfrm>
          <a:prstGeom prst="rect">
            <a:avLst/>
          </a:prstGeom>
          <a:solidFill>
            <a:srgbClr val="2038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t>P</a:t>
            </a:r>
            <a:fld id="{0495E806-C5A2-48B6-809E-DD706C84B218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3942000" y="6650760"/>
            <a:ext cx="1260000" cy="18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altLang="zh-TW" sz="900" b="0" i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SYNNEX Confidential</a:t>
            </a:r>
            <a:endParaRPr lang="zh-TW" altLang="en-US" sz="900" b="0" i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0" y="6529770"/>
            <a:ext cx="1524953" cy="26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070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144000"/>
            <a:ext cx="8640000" cy="5400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252000" y="864000"/>
            <a:ext cx="8640000" cy="5400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  <a:endParaRPr lang="zh-TW" altLang="en-US" dirty="0"/>
          </a:p>
        </p:txBody>
      </p:sp>
      <p:sp>
        <p:nvSpPr>
          <p:cNvPr id="7" name="矩形 6"/>
          <p:cNvSpPr/>
          <p:nvPr userDrawn="1"/>
        </p:nvSpPr>
        <p:spPr>
          <a:xfrm>
            <a:off x="36000" y="6479787"/>
            <a:ext cx="9072000" cy="360000"/>
          </a:xfrm>
          <a:prstGeom prst="rect">
            <a:avLst/>
          </a:prstGeom>
          <a:solidFill>
            <a:srgbClr val="2038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t>P</a:t>
            </a:r>
            <a:fld id="{0495E806-C5A2-48B6-809E-DD706C84B218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3942000" y="6650760"/>
            <a:ext cx="1260000" cy="18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altLang="zh-TW" sz="900" b="0" i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SYNNEX Confidential</a:t>
            </a:r>
            <a:endParaRPr lang="zh-TW" altLang="en-US" sz="900" b="0" i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51"/>
          <p:cNvSpPr>
            <a:spLocks noChangeArrowheads="1"/>
          </p:cNvSpPr>
          <p:nvPr userDrawn="1"/>
        </p:nvSpPr>
        <p:spPr bwMode="auto">
          <a:xfrm flipV="1">
            <a:off x="108000" y="720000"/>
            <a:ext cx="8928000" cy="54000"/>
          </a:xfrm>
          <a:prstGeom prst="rect">
            <a:avLst/>
          </a:prstGeom>
          <a:gradFill rotWithShape="0">
            <a:gsLst>
              <a:gs pos="0">
                <a:srgbClr val="777777"/>
              </a:gs>
              <a:gs pos="100000">
                <a:srgbClr val="EAEAEA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0" y="6529770"/>
            <a:ext cx="1524953" cy="26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44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2000" y="144000"/>
            <a:ext cx="8640000" cy="54000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51"/>
          <p:cNvSpPr>
            <a:spLocks noChangeArrowheads="1"/>
          </p:cNvSpPr>
          <p:nvPr userDrawn="1"/>
        </p:nvSpPr>
        <p:spPr bwMode="auto">
          <a:xfrm flipV="1">
            <a:off x="108000" y="720000"/>
            <a:ext cx="8928000" cy="54000"/>
          </a:xfrm>
          <a:prstGeom prst="rect">
            <a:avLst/>
          </a:prstGeom>
          <a:gradFill rotWithShape="0">
            <a:gsLst>
              <a:gs pos="0">
                <a:srgbClr val="777777"/>
              </a:gs>
              <a:gs pos="100000">
                <a:srgbClr val="EAEAEA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6000" y="6479787"/>
            <a:ext cx="9072000" cy="360000"/>
          </a:xfrm>
          <a:prstGeom prst="rect">
            <a:avLst/>
          </a:prstGeom>
          <a:solidFill>
            <a:srgbClr val="2038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t>P</a:t>
            </a:r>
            <a:fld id="{0495E806-C5A2-48B6-809E-DD706C84B218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" name="文字方塊 5"/>
          <p:cNvSpPr txBox="1"/>
          <p:nvPr userDrawn="1"/>
        </p:nvSpPr>
        <p:spPr>
          <a:xfrm>
            <a:off x="3942000" y="6650760"/>
            <a:ext cx="1260000" cy="18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altLang="zh-TW" sz="900" b="0" i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SYNNEX Confidential</a:t>
            </a:r>
            <a:endParaRPr lang="zh-TW" altLang="en-US" sz="900" b="0" i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0" y="6529770"/>
            <a:ext cx="1524953" cy="26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5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6000" y="6479787"/>
            <a:ext cx="9072000" cy="360000"/>
          </a:xfrm>
          <a:prstGeom prst="rect">
            <a:avLst/>
          </a:prstGeom>
          <a:solidFill>
            <a:srgbClr val="20386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t>P</a:t>
            </a:r>
            <a:fld id="{0495E806-C5A2-48B6-809E-DD706C84B218}" type="slidenum">
              <a:rPr kumimoji="0" lang="en-US" altLang="zh-TW" sz="12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新細明體" charset="-120"/>
                <a:cs typeface="Arial" panose="020B0604020202020204" pitchFamily="34" charset="0"/>
              </a:rPr>
              <a:pPr marL="0" marR="0" lvl="0" indent="0" algn="l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6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lt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" name="文字方塊 3"/>
          <p:cNvSpPr txBox="1"/>
          <p:nvPr userDrawn="1"/>
        </p:nvSpPr>
        <p:spPr>
          <a:xfrm>
            <a:off x="3942000" y="6650760"/>
            <a:ext cx="1260000" cy="1800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l"/>
            <a:r>
              <a:rPr lang="en-US" altLang="zh-TW" sz="900" b="0" i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SYNNEX Confidential</a:t>
            </a:r>
            <a:endParaRPr lang="zh-TW" altLang="en-US" sz="900" b="0" i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0" y="6529770"/>
            <a:ext cx="1524953" cy="260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61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11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550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3" r:id="rId2"/>
    <p:sldLayoutId id="2147483751" r:id="rId3"/>
    <p:sldLayoutId id="2147483752" r:id="rId4"/>
    <p:sldLayoutId id="2147483755" r:id="rId5"/>
    <p:sldLayoutId id="2147483756" r:id="rId6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2800" b="0" kern="1200">
          <a:solidFill>
            <a:srgbClr val="203864"/>
          </a:solidFill>
          <a:latin typeface="Arial" pitchFamily="34" charset="0"/>
          <a:ea typeface="華康細圓體" pitchFamily="49" charset="-120"/>
          <a:cs typeface="Arial" pitchFamily="34" charset="0"/>
        </a:defRPr>
      </a:lvl1pPr>
    </p:titleStyle>
    <p:bodyStyle>
      <a:lvl1pPr marL="360000" indent="-360000" algn="l" defTabSz="914400" rtl="0" eaLnBrk="1" latinLnBrk="0" hangingPunct="1">
        <a:spcBef>
          <a:spcPts val="600"/>
        </a:spcBef>
        <a:buFont typeface="Wingdings" panose="05000000000000000000" pitchFamily="2" charset="2"/>
        <a:buChar char="l"/>
        <a:defRPr sz="2200" kern="1200">
          <a:solidFill>
            <a:schemeClr val="tx1">
              <a:lumMod val="65000"/>
              <a:lumOff val="35000"/>
            </a:schemeClr>
          </a:solidFill>
          <a:latin typeface="Arial" pitchFamily="34" charset="0"/>
          <a:ea typeface="華康細圓體" pitchFamily="49" charset="-120"/>
          <a:cs typeface="Arial" pitchFamily="34" charset="0"/>
        </a:defRPr>
      </a:lvl1pPr>
      <a:lvl2pPr marL="720000" indent="-288000" algn="l" defTabSz="914400" rtl="0" eaLnBrk="1" latinLnBrk="0" hangingPunct="1">
        <a:spcBef>
          <a:spcPts val="600"/>
        </a:spcBef>
        <a:buFont typeface="Wingdings" panose="05000000000000000000" pitchFamily="2" charset="2"/>
        <a:buChar char="l"/>
        <a:defRPr sz="2000" kern="1200">
          <a:solidFill>
            <a:schemeClr val="tx1">
              <a:lumMod val="65000"/>
              <a:lumOff val="35000"/>
            </a:schemeClr>
          </a:solidFill>
          <a:latin typeface="Arial" pitchFamily="34" charset="0"/>
          <a:ea typeface="華康細圓體" pitchFamily="49" charset="-120"/>
          <a:cs typeface="Arial" pitchFamily="34" charset="0"/>
        </a:defRPr>
      </a:lvl2pPr>
      <a:lvl3pPr marL="1080000" indent="-216000" algn="l" defTabSz="914400" rtl="0" eaLnBrk="1" latinLnBrk="0" hangingPunct="1">
        <a:spcBef>
          <a:spcPts val="600"/>
        </a:spcBef>
        <a:buFont typeface="Wingdings" panose="05000000000000000000" pitchFamily="2" charset="2"/>
        <a:buChar char="l"/>
        <a:defRPr sz="1800" kern="1200">
          <a:solidFill>
            <a:schemeClr val="tx1">
              <a:lumMod val="65000"/>
              <a:lumOff val="35000"/>
            </a:schemeClr>
          </a:solidFill>
          <a:latin typeface="Arial" pitchFamily="34" charset="0"/>
          <a:ea typeface="華康細圓體" pitchFamily="49" charset="-120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l"/>
        <a:defRPr sz="1600" kern="1200">
          <a:solidFill>
            <a:schemeClr val="tx1">
              <a:lumMod val="65000"/>
              <a:lumOff val="35000"/>
            </a:schemeClr>
          </a:solidFill>
          <a:latin typeface="Arial" pitchFamily="34" charset="0"/>
          <a:ea typeface="華康細圓體" pitchFamily="49" charset="-120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華康細圓體" pitchFamily="49" charset="-12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Product-Q!%5b&#29151;&#36939;&#22577;&#21578;&#26360;-Y21.xlsx%5dPerformance%20by%20Product-Q%20&#22294;&#34920;%208" TargetMode="External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Product-Q!%5b&#29151;&#36939;&#22577;&#21578;&#26360;-Y21.xlsx%5dPerformance%20by%20Product-Q%20&#22294;&#34920;%202" TargetMode="External"/><Relationship Id="rId11" Type="http://schemas.openxmlformats.org/officeDocument/2006/relationships/image" Target="../media/image28.emf"/><Relationship Id="rId5" Type="http://schemas.openxmlformats.org/officeDocument/2006/relationships/image" Target="../media/image25.emf"/><Relationship Id="rId10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Product-Q!%5b&#29151;&#36939;&#22577;&#21578;&#26360;-Y21.xlsx%5dPerformance%20by%20Product-Q%20&#22294;&#34920;%207" TargetMode="External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Product-Q!%5b&#29151;&#36939;&#22577;&#21578;&#26360;-Y21.xlsx%5dPerformance%20by%20Product-Q%20&#22294;&#34920;%201" TargetMode="External"/><Relationship Id="rId9" Type="http://schemas.openxmlformats.org/officeDocument/2006/relationships/image" Target="../media/image27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BU-Q!%5b&#29151;&#36939;&#22577;&#21578;&#26360;-Y21.xlsx%5dPerformance%20by%20BU-Q%20&#22294;&#34920;%209" TargetMode="External"/><Relationship Id="rId13" Type="http://schemas.openxmlformats.org/officeDocument/2006/relationships/image" Target="../media/image33.e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emf"/><Relationship Id="rId12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BU-Q!%5b&#29151;&#36939;&#22577;&#21578;&#26360;-Y21.xlsx%5dPerformance%20by%20BU-Q%20&#22294;&#34920;%2013" TargetMode="Externa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BU-Q!%5b&#29151;&#36939;&#22577;&#21578;&#26360;-Y21.xlsx%5dPerformance%20by%20BU-Q%20&#22294;&#34920;%208" TargetMode="External"/><Relationship Id="rId11" Type="http://schemas.openxmlformats.org/officeDocument/2006/relationships/image" Target="../media/image32.emf"/><Relationship Id="rId5" Type="http://schemas.openxmlformats.org/officeDocument/2006/relationships/image" Target="../media/image29.emf"/><Relationship Id="rId15" Type="http://schemas.openxmlformats.org/officeDocument/2006/relationships/image" Target="../media/image34.emf"/><Relationship Id="rId10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BU-Q!%5b&#29151;&#36939;&#22577;&#21578;&#26360;-Y21.xlsx%5dPerformance%20by%20BU-Q%20&#22294;&#34920;%2010" TargetMode="External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BU-Q!%5b&#29151;&#36939;&#22577;&#21578;&#26360;-Y21.xlsx%5dPerformance%20by%20BU-Q%20&#22294;&#34920;%207" TargetMode="External"/><Relationship Id="rId9" Type="http://schemas.openxmlformats.org/officeDocument/2006/relationships/image" Target="../media/image31.emf"/><Relationship Id="rId1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BU-Q!%5b&#29151;&#36939;&#22577;&#21578;&#26360;-Y21.xlsx%5dPerformance%20by%20BU-Q%20&#22294;&#34920;%201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8.emf"/><Relationship Id="rId5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Income%20Statement-Q&amp;YTM!R3C2:R24C12" TargetMode="Externa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Working%20Capital!%5b&#29151;&#36939;&#22577;&#21578;&#26360;-Y21.xlsx%5dWorking%20Capital%20&#22294;&#34920;%201" TargetMode="Externa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41.emf"/><Relationship Id="rId5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Working%20Capital!R4C2:R8C20" TargetMode="External"/><Relationship Id="rId4" Type="http://schemas.openxmlformats.org/officeDocument/2006/relationships/image" Target="../media/image40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Balance%20Sheet%20KI!R4C2:R7C5" TargetMode="External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43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Relationship Id="rId6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Balance%20Sheet%20KI!%5b&#29151;&#36939;&#22577;&#21578;&#26360;-Y21.xlsx%5dBalance%20Sheet%20KI%20&#22294;&#34920;%203" TargetMode="External"/><Relationship Id="rId5" Type="http://schemas.openxmlformats.org/officeDocument/2006/relationships/image" Target="../media/image42.emf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Balance%20Sheet%20KI!%5b&#29151;&#36939;&#22577;&#21578;&#26360;-Y21.xlsx%5dBalance%20Sheet%20KI%20&#22294;&#34920;%202" TargetMode="External"/><Relationship Id="rId9" Type="http://schemas.openxmlformats.org/officeDocument/2006/relationships/image" Target="../media/image4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5.emf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Balance%20Sheet!R3C2:R30C8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46.emf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Historical%20Performance!%5b&#29151;&#36939;&#22577;&#21578;&#26360;-Y21.xlsx%5dHistorical%20Performance%20&#22294;&#34920;%201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rofitability%20Trend!%5b&#29151;&#36939;&#22577;&#21578;&#26360;-Y21.xlsx%5dProfitability%20Trend%20&#22294;&#34920;%207" TargetMode="External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8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rofitability%20Trend!%5b&#29151;&#36939;&#22577;&#21578;&#26360;-Y21.xlsx%5dProfitability%20Trend%20&#22294;&#34920;%205" TargetMode="External"/><Relationship Id="rId5" Type="http://schemas.openxmlformats.org/officeDocument/2006/relationships/image" Target="../media/image47.emf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rofitability%20Trend!%5b&#29151;&#36939;&#22577;&#21578;&#26360;-Y21.xlsx%5dProfitability%20Trend%20&#22294;&#34920;%204" TargetMode="External"/><Relationship Id="rId9" Type="http://schemas.openxmlformats.org/officeDocument/2006/relationships/image" Target="../media/image49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Value%20Creatiion!%5b&#29151;&#36939;&#22577;&#21578;&#26360;-Y21.xlsx%5dValue%20Creatiion%20&#22294;&#34920;%2016" TargetMode="External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51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2.vml"/><Relationship Id="rId6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Value%20Creatiion!%5b&#29151;&#36939;&#22577;&#21578;&#26360;-Y21.xlsx%5dValue%20Creatiion%20&#22294;&#34920;%2015" TargetMode="External"/><Relationship Id="rId5" Type="http://schemas.openxmlformats.org/officeDocument/2006/relationships/image" Target="../media/image50.emf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Value%20Creatiion!%5b&#29151;&#36939;&#22577;&#21578;&#26360;-Y21.xlsx%5dValue%20Creatiion%20&#22294;&#34920;%2014" TargetMode="External"/><Relationship Id="rId9" Type="http://schemas.openxmlformats.org/officeDocument/2006/relationships/image" Target="../media/image5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nnex-grp.com/en/csr-report" TargetMode="External"/><Relationship Id="rId2" Type="http://schemas.openxmlformats.org/officeDocument/2006/relationships/hyperlink" Target="http://www.synnex-grp.com/en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jpeg"/><Relationship Id="rId7" Type="http://schemas.openxmlformats.org/officeDocument/2006/relationships/image" Target="../media/image5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57.png"/><Relationship Id="rId4" Type="http://schemas.openxmlformats.org/officeDocument/2006/relationships/image" Target="../media/image56.gif"/><Relationship Id="rId9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86.png"/><Relationship Id="rId21" Type="http://schemas.openxmlformats.org/officeDocument/2006/relationships/image" Target="../media/image81.png"/><Relationship Id="rId34" Type="http://schemas.openxmlformats.org/officeDocument/2006/relationships/image" Target="../media/image94.png"/><Relationship Id="rId42" Type="http://schemas.openxmlformats.org/officeDocument/2006/relationships/image" Target="../media/image102.png"/><Relationship Id="rId47" Type="http://schemas.openxmlformats.org/officeDocument/2006/relationships/image" Target="../media/image107.png"/><Relationship Id="rId50" Type="http://schemas.openxmlformats.org/officeDocument/2006/relationships/image" Target="../media/image110.png"/><Relationship Id="rId55" Type="http://schemas.openxmlformats.org/officeDocument/2006/relationships/image" Target="../media/image115.png"/><Relationship Id="rId63" Type="http://schemas.openxmlformats.org/officeDocument/2006/relationships/image" Target="../media/image123.png"/><Relationship Id="rId68" Type="http://schemas.microsoft.com/office/2007/relationships/hdphoto" Target="../media/hdphoto2.wdp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29" Type="http://schemas.openxmlformats.org/officeDocument/2006/relationships/image" Target="../media/image89.jpeg"/><Relationship Id="rId11" Type="http://schemas.openxmlformats.org/officeDocument/2006/relationships/image" Target="../media/image71.png"/><Relationship Id="rId24" Type="http://schemas.openxmlformats.org/officeDocument/2006/relationships/image" Target="../media/image84.png"/><Relationship Id="rId32" Type="http://schemas.openxmlformats.org/officeDocument/2006/relationships/image" Target="../media/image92.png"/><Relationship Id="rId37" Type="http://schemas.openxmlformats.org/officeDocument/2006/relationships/image" Target="../media/image97.png"/><Relationship Id="rId40" Type="http://schemas.openxmlformats.org/officeDocument/2006/relationships/image" Target="../media/image100.png"/><Relationship Id="rId45" Type="http://schemas.openxmlformats.org/officeDocument/2006/relationships/image" Target="../media/image105.png"/><Relationship Id="rId53" Type="http://schemas.openxmlformats.org/officeDocument/2006/relationships/image" Target="../media/image113.png"/><Relationship Id="rId58" Type="http://schemas.openxmlformats.org/officeDocument/2006/relationships/image" Target="../media/image118.png"/><Relationship Id="rId66" Type="http://schemas.openxmlformats.org/officeDocument/2006/relationships/image" Target="../media/image126.png"/><Relationship Id="rId5" Type="http://schemas.openxmlformats.org/officeDocument/2006/relationships/image" Target="../media/image65.png"/><Relationship Id="rId61" Type="http://schemas.openxmlformats.org/officeDocument/2006/relationships/image" Target="../media/image121.png"/><Relationship Id="rId19" Type="http://schemas.openxmlformats.org/officeDocument/2006/relationships/image" Target="../media/image79.png"/><Relationship Id="rId14" Type="http://schemas.openxmlformats.org/officeDocument/2006/relationships/image" Target="../media/image74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90.png"/><Relationship Id="rId35" Type="http://schemas.openxmlformats.org/officeDocument/2006/relationships/image" Target="../media/image95.png"/><Relationship Id="rId43" Type="http://schemas.openxmlformats.org/officeDocument/2006/relationships/image" Target="../media/image103.png"/><Relationship Id="rId48" Type="http://schemas.openxmlformats.org/officeDocument/2006/relationships/image" Target="../media/image108.png"/><Relationship Id="rId56" Type="http://schemas.openxmlformats.org/officeDocument/2006/relationships/image" Target="../media/image116.png"/><Relationship Id="rId64" Type="http://schemas.openxmlformats.org/officeDocument/2006/relationships/image" Target="../media/image124.png"/><Relationship Id="rId8" Type="http://schemas.openxmlformats.org/officeDocument/2006/relationships/image" Target="../media/image68.png"/><Relationship Id="rId51" Type="http://schemas.openxmlformats.org/officeDocument/2006/relationships/image" Target="../media/image111.png"/><Relationship Id="rId3" Type="http://schemas.openxmlformats.org/officeDocument/2006/relationships/image" Target="../media/image63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5" Type="http://schemas.openxmlformats.org/officeDocument/2006/relationships/image" Target="../media/image85.png"/><Relationship Id="rId33" Type="http://schemas.openxmlformats.org/officeDocument/2006/relationships/image" Target="../media/image93.png"/><Relationship Id="rId38" Type="http://schemas.openxmlformats.org/officeDocument/2006/relationships/image" Target="../media/image98.jpeg"/><Relationship Id="rId46" Type="http://schemas.openxmlformats.org/officeDocument/2006/relationships/image" Target="../media/image106.png"/><Relationship Id="rId59" Type="http://schemas.openxmlformats.org/officeDocument/2006/relationships/image" Target="../media/image119.png"/><Relationship Id="rId67" Type="http://schemas.openxmlformats.org/officeDocument/2006/relationships/image" Target="../media/image127.png"/><Relationship Id="rId20" Type="http://schemas.openxmlformats.org/officeDocument/2006/relationships/image" Target="../media/image80.png"/><Relationship Id="rId41" Type="http://schemas.openxmlformats.org/officeDocument/2006/relationships/image" Target="../media/image101.png"/><Relationship Id="rId54" Type="http://schemas.openxmlformats.org/officeDocument/2006/relationships/image" Target="../media/image114.png"/><Relationship Id="rId62" Type="http://schemas.openxmlformats.org/officeDocument/2006/relationships/image" Target="../media/image1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15" Type="http://schemas.openxmlformats.org/officeDocument/2006/relationships/image" Target="../media/image75.png"/><Relationship Id="rId23" Type="http://schemas.openxmlformats.org/officeDocument/2006/relationships/image" Target="../media/image83.jpeg"/><Relationship Id="rId28" Type="http://schemas.openxmlformats.org/officeDocument/2006/relationships/image" Target="../media/image88.png"/><Relationship Id="rId36" Type="http://schemas.openxmlformats.org/officeDocument/2006/relationships/image" Target="../media/image96.png"/><Relationship Id="rId49" Type="http://schemas.openxmlformats.org/officeDocument/2006/relationships/image" Target="../media/image109.png"/><Relationship Id="rId57" Type="http://schemas.openxmlformats.org/officeDocument/2006/relationships/image" Target="../media/image117.png"/><Relationship Id="rId10" Type="http://schemas.openxmlformats.org/officeDocument/2006/relationships/image" Target="../media/image70.jpeg"/><Relationship Id="rId31" Type="http://schemas.openxmlformats.org/officeDocument/2006/relationships/image" Target="../media/image91.png"/><Relationship Id="rId44" Type="http://schemas.openxmlformats.org/officeDocument/2006/relationships/image" Target="../media/image104.png"/><Relationship Id="rId52" Type="http://schemas.openxmlformats.org/officeDocument/2006/relationships/image" Target="../media/image112.png"/><Relationship Id="rId60" Type="http://schemas.openxmlformats.org/officeDocument/2006/relationships/image" Target="../media/image120.png"/><Relationship Id="rId65" Type="http://schemas.openxmlformats.org/officeDocument/2006/relationships/image" Target="../media/image125.png"/><Relationship Id="rId4" Type="http://schemas.openxmlformats.org/officeDocument/2006/relationships/image" Target="../media/image64.png"/><Relationship Id="rId9" Type="http://schemas.openxmlformats.org/officeDocument/2006/relationships/image" Target="../media/image69.jpe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9" Type="http://schemas.openxmlformats.org/officeDocument/2006/relationships/image" Target="../media/image99.png"/></Relationships>
</file>

<file path=ppt/slides/_rels/slide2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51.png"/><Relationship Id="rId21" Type="http://schemas.openxmlformats.org/officeDocument/2006/relationships/image" Target="../media/image146.png"/><Relationship Id="rId42" Type="http://schemas.openxmlformats.org/officeDocument/2006/relationships/image" Target="../media/image167.png"/><Relationship Id="rId47" Type="http://schemas.openxmlformats.org/officeDocument/2006/relationships/image" Target="../media/image171.png"/><Relationship Id="rId63" Type="http://schemas.openxmlformats.org/officeDocument/2006/relationships/image" Target="../media/image186.png"/><Relationship Id="rId68" Type="http://schemas.openxmlformats.org/officeDocument/2006/relationships/image" Target="../media/image190.png"/><Relationship Id="rId16" Type="http://schemas.openxmlformats.org/officeDocument/2006/relationships/image" Target="../media/image141.png"/><Relationship Id="rId11" Type="http://schemas.openxmlformats.org/officeDocument/2006/relationships/image" Target="../media/image136.png"/><Relationship Id="rId24" Type="http://schemas.openxmlformats.org/officeDocument/2006/relationships/image" Target="../media/image149.png"/><Relationship Id="rId32" Type="http://schemas.openxmlformats.org/officeDocument/2006/relationships/image" Target="../media/image157.png"/><Relationship Id="rId37" Type="http://schemas.openxmlformats.org/officeDocument/2006/relationships/image" Target="../media/image162.png"/><Relationship Id="rId40" Type="http://schemas.openxmlformats.org/officeDocument/2006/relationships/image" Target="../media/image165.png"/><Relationship Id="rId45" Type="http://schemas.openxmlformats.org/officeDocument/2006/relationships/image" Target="../media/image169.png"/><Relationship Id="rId53" Type="http://schemas.openxmlformats.org/officeDocument/2006/relationships/image" Target="../media/image176.png"/><Relationship Id="rId58" Type="http://schemas.openxmlformats.org/officeDocument/2006/relationships/image" Target="../media/image181.png"/><Relationship Id="rId66" Type="http://schemas.microsoft.com/office/2007/relationships/hdphoto" Target="../media/hdphoto3.wdp"/><Relationship Id="rId74" Type="http://schemas.openxmlformats.org/officeDocument/2006/relationships/image" Target="../media/image196.png"/><Relationship Id="rId5" Type="http://schemas.openxmlformats.org/officeDocument/2006/relationships/image" Target="../media/image131.png"/><Relationship Id="rId61" Type="http://schemas.openxmlformats.org/officeDocument/2006/relationships/image" Target="../media/image184.png"/><Relationship Id="rId19" Type="http://schemas.openxmlformats.org/officeDocument/2006/relationships/image" Target="../media/image144.jpe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Relationship Id="rId27" Type="http://schemas.openxmlformats.org/officeDocument/2006/relationships/image" Target="../media/image152.png"/><Relationship Id="rId30" Type="http://schemas.openxmlformats.org/officeDocument/2006/relationships/image" Target="../media/image155.png"/><Relationship Id="rId35" Type="http://schemas.openxmlformats.org/officeDocument/2006/relationships/image" Target="../media/image160.png"/><Relationship Id="rId43" Type="http://schemas.openxmlformats.org/officeDocument/2006/relationships/image" Target="../media/image168.png"/><Relationship Id="rId48" Type="http://schemas.openxmlformats.org/officeDocument/2006/relationships/image" Target="../media/image63.png"/><Relationship Id="rId56" Type="http://schemas.openxmlformats.org/officeDocument/2006/relationships/image" Target="../media/image179.png"/><Relationship Id="rId64" Type="http://schemas.openxmlformats.org/officeDocument/2006/relationships/image" Target="../media/image187.png"/><Relationship Id="rId69" Type="http://schemas.openxmlformats.org/officeDocument/2006/relationships/image" Target="../media/image191.png"/><Relationship Id="rId77" Type="http://schemas.openxmlformats.org/officeDocument/2006/relationships/image" Target="../media/image199.gif"/><Relationship Id="rId8" Type="http://schemas.openxmlformats.org/officeDocument/2006/relationships/image" Target="../media/image134.png"/><Relationship Id="rId51" Type="http://schemas.openxmlformats.org/officeDocument/2006/relationships/image" Target="../media/image174.png"/><Relationship Id="rId72" Type="http://schemas.openxmlformats.org/officeDocument/2006/relationships/image" Target="../media/image194.png"/><Relationship Id="rId3" Type="http://schemas.openxmlformats.org/officeDocument/2006/relationships/image" Target="../media/image129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5" Type="http://schemas.openxmlformats.org/officeDocument/2006/relationships/image" Target="../media/image150.png"/><Relationship Id="rId33" Type="http://schemas.openxmlformats.org/officeDocument/2006/relationships/image" Target="../media/image158.png"/><Relationship Id="rId38" Type="http://schemas.openxmlformats.org/officeDocument/2006/relationships/image" Target="../media/image163.png"/><Relationship Id="rId46" Type="http://schemas.openxmlformats.org/officeDocument/2006/relationships/image" Target="../media/image170.png"/><Relationship Id="rId59" Type="http://schemas.openxmlformats.org/officeDocument/2006/relationships/image" Target="../media/image182.png"/><Relationship Id="rId67" Type="http://schemas.openxmlformats.org/officeDocument/2006/relationships/image" Target="../media/image189.jpeg"/><Relationship Id="rId20" Type="http://schemas.openxmlformats.org/officeDocument/2006/relationships/image" Target="../media/image145.png"/><Relationship Id="rId41" Type="http://schemas.openxmlformats.org/officeDocument/2006/relationships/image" Target="../media/image166.png"/><Relationship Id="rId54" Type="http://schemas.openxmlformats.org/officeDocument/2006/relationships/image" Target="../media/image177.png"/><Relationship Id="rId62" Type="http://schemas.openxmlformats.org/officeDocument/2006/relationships/image" Target="../media/image185.png"/><Relationship Id="rId70" Type="http://schemas.openxmlformats.org/officeDocument/2006/relationships/image" Target="../media/image192.png"/><Relationship Id="rId75" Type="http://schemas.openxmlformats.org/officeDocument/2006/relationships/image" Target="../media/image19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2.png"/><Relationship Id="rId15" Type="http://schemas.openxmlformats.org/officeDocument/2006/relationships/image" Target="../media/image140.png"/><Relationship Id="rId23" Type="http://schemas.openxmlformats.org/officeDocument/2006/relationships/image" Target="../media/image148.png"/><Relationship Id="rId28" Type="http://schemas.openxmlformats.org/officeDocument/2006/relationships/image" Target="../media/image153.png"/><Relationship Id="rId36" Type="http://schemas.openxmlformats.org/officeDocument/2006/relationships/image" Target="../media/image161.png"/><Relationship Id="rId49" Type="http://schemas.openxmlformats.org/officeDocument/2006/relationships/image" Target="../media/image172.png"/><Relationship Id="rId57" Type="http://schemas.openxmlformats.org/officeDocument/2006/relationships/image" Target="../media/image180.png"/><Relationship Id="rId10" Type="http://schemas.openxmlformats.org/officeDocument/2006/relationships/image" Target="../media/image135.png"/><Relationship Id="rId31" Type="http://schemas.openxmlformats.org/officeDocument/2006/relationships/image" Target="../media/image156.png"/><Relationship Id="rId44" Type="http://schemas.openxmlformats.org/officeDocument/2006/relationships/image" Target="../media/image87.png"/><Relationship Id="rId52" Type="http://schemas.openxmlformats.org/officeDocument/2006/relationships/image" Target="../media/image175.png"/><Relationship Id="rId60" Type="http://schemas.openxmlformats.org/officeDocument/2006/relationships/image" Target="../media/image183.png"/><Relationship Id="rId65" Type="http://schemas.openxmlformats.org/officeDocument/2006/relationships/image" Target="../media/image188.png"/><Relationship Id="rId73" Type="http://schemas.openxmlformats.org/officeDocument/2006/relationships/image" Target="../media/image195.png"/><Relationship Id="rId78" Type="http://schemas.openxmlformats.org/officeDocument/2006/relationships/image" Target="../media/image200.png"/><Relationship Id="rId4" Type="http://schemas.openxmlformats.org/officeDocument/2006/relationships/image" Target="../media/image130.png"/><Relationship Id="rId9" Type="http://schemas.openxmlformats.org/officeDocument/2006/relationships/image" Target="../media/image66.png"/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39" Type="http://schemas.openxmlformats.org/officeDocument/2006/relationships/image" Target="../media/image164.png"/><Relationship Id="rId34" Type="http://schemas.openxmlformats.org/officeDocument/2006/relationships/image" Target="../media/image159.png"/><Relationship Id="rId50" Type="http://schemas.openxmlformats.org/officeDocument/2006/relationships/image" Target="../media/image173.png"/><Relationship Id="rId55" Type="http://schemas.openxmlformats.org/officeDocument/2006/relationships/image" Target="../media/image178.png"/><Relationship Id="rId76" Type="http://schemas.openxmlformats.org/officeDocument/2006/relationships/image" Target="../media/image198.png"/><Relationship Id="rId7" Type="http://schemas.openxmlformats.org/officeDocument/2006/relationships/image" Target="../media/image133.png"/><Relationship Id="rId71" Type="http://schemas.openxmlformats.org/officeDocument/2006/relationships/image" Target="../media/image193.png"/><Relationship Id="rId2" Type="http://schemas.openxmlformats.org/officeDocument/2006/relationships/image" Target="../media/image128.png"/><Relationship Id="rId29" Type="http://schemas.openxmlformats.org/officeDocument/2006/relationships/image" Target="../media/image154.png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2.png"/><Relationship Id="rId18" Type="http://schemas.openxmlformats.org/officeDocument/2006/relationships/image" Target="../media/image217.png"/><Relationship Id="rId26" Type="http://schemas.openxmlformats.org/officeDocument/2006/relationships/image" Target="../media/image224.png"/><Relationship Id="rId39" Type="http://schemas.openxmlformats.org/officeDocument/2006/relationships/image" Target="../media/image237.png"/><Relationship Id="rId21" Type="http://schemas.openxmlformats.org/officeDocument/2006/relationships/image" Target="../media/image220.png"/><Relationship Id="rId34" Type="http://schemas.openxmlformats.org/officeDocument/2006/relationships/image" Target="../media/image232.png"/><Relationship Id="rId42" Type="http://schemas.microsoft.com/office/2007/relationships/hdphoto" Target="../media/hdphoto5.wdp"/><Relationship Id="rId47" Type="http://schemas.openxmlformats.org/officeDocument/2006/relationships/image" Target="../media/image242.png"/><Relationship Id="rId7" Type="http://schemas.openxmlformats.org/officeDocument/2006/relationships/image" Target="../media/image206.png"/><Relationship Id="rId2" Type="http://schemas.openxmlformats.org/officeDocument/2006/relationships/image" Target="../media/image201.png"/><Relationship Id="rId16" Type="http://schemas.openxmlformats.org/officeDocument/2006/relationships/image" Target="../media/image215.png"/><Relationship Id="rId29" Type="http://schemas.openxmlformats.org/officeDocument/2006/relationships/image" Target="../media/image227.jpg"/><Relationship Id="rId11" Type="http://schemas.openxmlformats.org/officeDocument/2006/relationships/image" Target="../media/image210.png"/><Relationship Id="rId24" Type="http://schemas.openxmlformats.org/officeDocument/2006/relationships/image" Target="../media/image223.png"/><Relationship Id="rId32" Type="http://schemas.openxmlformats.org/officeDocument/2006/relationships/image" Target="../media/image230.png"/><Relationship Id="rId37" Type="http://schemas.openxmlformats.org/officeDocument/2006/relationships/image" Target="../media/image235.png"/><Relationship Id="rId40" Type="http://schemas.openxmlformats.org/officeDocument/2006/relationships/image" Target="../media/image238.jpg"/><Relationship Id="rId45" Type="http://schemas.openxmlformats.org/officeDocument/2006/relationships/image" Target="../media/image240.png"/><Relationship Id="rId5" Type="http://schemas.openxmlformats.org/officeDocument/2006/relationships/image" Target="../media/image204.png"/><Relationship Id="rId15" Type="http://schemas.openxmlformats.org/officeDocument/2006/relationships/image" Target="../media/image214.png"/><Relationship Id="rId23" Type="http://schemas.openxmlformats.org/officeDocument/2006/relationships/image" Target="../media/image222.png"/><Relationship Id="rId28" Type="http://schemas.openxmlformats.org/officeDocument/2006/relationships/image" Target="../media/image226.jpeg"/><Relationship Id="rId36" Type="http://schemas.openxmlformats.org/officeDocument/2006/relationships/image" Target="../media/image234.png"/><Relationship Id="rId49" Type="http://schemas.openxmlformats.org/officeDocument/2006/relationships/image" Target="../media/image244.png"/><Relationship Id="rId10" Type="http://schemas.openxmlformats.org/officeDocument/2006/relationships/image" Target="../media/image209.png"/><Relationship Id="rId19" Type="http://schemas.openxmlformats.org/officeDocument/2006/relationships/image" Target="../media/image218.png"/><Relationship Id="rId31" Type="http://schemas.openxmlformats.org/officeDocument/2006/relationships/image" Target="../media/image229.png"/><Relationship Id="rId44" Type="http://schemas.microsoft.com/office/2007/relationships/hdphoto" Target="../media/hdphoto2.wdp"/><Relationship Id="rId4" Type="http://schemas.openxmlformats.org/officeDocument/2006/relationships/image" Target="../media/image203.png"/><Relationship Id="rId9" Type="http://schemas.openxmlformats.org/officeDocument/2006/relationships/image" Target="../media/image208.png"/><Relationship Id="rId14" Type="http://schemas.openxmlformats.org/officeDocument/2006/relationships/image" Target="../media/image213.png"/><Relationship Id="rId22" Type="http://schemas.openxmlformats.org/officeDocument/2006/relationships/image" Target="../media/image221.png"/><Relationship Id="rId27" Type="http://schemas.openxmlformats.org/officeDocument/2006/relationships/image" Target="../media/image225.jpg"/><Relationship Id="rId30" Type="http://schemas.openxmlformats.org/officeDocument/2006/relationships/image" Target="../media/image228.png"/><Relationship Id="rId35" Type="http://schemas.openxmlformats.org/officeDocument/2006/relationships/image" Target="../media/image233.jpg"/><Relationship Id="rId43" Type="http://schemas.openxmlformats.org/officeDocument/2006/relationships/image" Target="../media/image127.png"/><Relationship Id="rId48" Type="http://schemas.openxmlformats.org/officeDocument/2006/relationships/image" Target="../media/image243.png"/><Relationship Id="rId8" Type="http://schemas.openxmlformats.org/officeDocument/2006/relationships/image" Target="../media/image207.png"/><Relationship Id="rId3" Type="http://schemas.openxmlformats.org/officeDocument/2006/relationships/image" Target="../media/image202.png"/><Relationship Id="rId12" Type="http://schemas.openxmlformats.org/officeDocument/2006/relationships/image" Target="../media/image211.png"/><Relationship Id="rId17" Type="http://schemas.openxmlformats.org/officeDocument/2006/relationships/image" Target="../media/image216.png"/><Relationship Id="rId25" Type="http://schemas.microsoft.com/office/2007/relationships/hdphoto" Target="../media/hdphoto4.wdp"/><Relationship Id="rId33" Type="http://schemas.openxmlformats.org/officeDocument/2006/relationships/image" Target="../media/image231.png"/><Relationship Id="rId38" Type="http://schemas.openxmlformats.org/officeDocument/2006/relationships/image" Target="../media/image236.png"/><Relationship Id="rId46" Type="http://schemas.openxmlformats.org/officeDocument/2006/relationships/image" Target="../media/image241.png"/><Relationship Id="rId20" Type="http://schemas.openxmlformats.org/officeDocument/2006/relationships/image" Target="../media/image219.png"/><Relationship Id="rId41" Type="http://schemas.openxmlformats.org/officeDocument/2006/relationships/image" Target="../media/image2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ynnex-grp.com/en/csr-report" TargetMode="External"/><Relationship Id="rId2" Type="http://schemas.openxmlformats.org/officeDocument/2006/relationships/hyperlink" Target="http://www.synnex-grp.com/en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-Q!%5b&#29151;&#36939;&#22577;&#21578;&#26360;-Y22.xlsx%5dPerformance-Q%20&#22294;&#34920;%201" TargetMode="Externa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emf"/><Relationship Id="rId5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-Q!R4C1:R9C7" TargetMode="External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-M!%5b&#29151;&#36939;&#22577;&#21578;&#26360;-Y22.xlsx%5dPerformance-M%20&#22294;&#34920;%2013" TargetMode="Externa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-M!R4C1:R10C15" TargetMode="External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Product!R5C2:R11C6" TargetMode="External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Product!%5b&#29151;&#36939;&#22577;&#21578;&#26360;-Y21.xlsx%5dPerformance%20by%20Product%20&#22294;&#34920;%205" TargetMode="External"/><Relationship Id="rId5" Type="http://schemas.openxmlformats.org/officeDocument/2006/relationships/image" Target="../media/image22.emf"/><Relationship Id="rId4" Type="http://schemas.openxmlformats.org/officeDocument/2006/relationships/oleObject" Target="file:///\\synnex-grp.com\synpublic\TWPublic\1.1-Taipei(&#21488;&#21271;)\&#38598;&#22296;&#20107;&#26989;&#38283;&#30332;\&#27861;&#20154;&#30456;&#38364;\IR&#23395;&#22577;\2022\&#29151;&#36939;&#22577;&#21578;&#26360;-Y22.xlsx!Performance%20by%20Product!%5b&#29151;&#36939;&#22577;&#21578;&#26360;-Y21.xlsx%5dPerformance%20by%20Product%20&#22294;&#34920;%204" TargetMode="External"/><Relationship Id="rId9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anchor="b"/>
          <a:lstStyle/>
          <a:p>
            <a:pPr marL="0" indent="0" algn="ctr">
              <a:buNone/>
            </a:pPr>
            <a:r>
              <a:rPr lang="en-US" altLang="zh-TW" dirty="0" smtClean="0">
                <a:solidFill>
                  <a:schemeClr val="bg1">
                    <a:lumMod val="65000"/>
                  </a:schemeClr>
                </a:solidFill>
              </a:rPr>
              <a:t>May</a:t>
            </a:r>
            <a:r>
              <a:rPr lang="en-US" altLang="zh-TW" sz="1800" dirty="0" smtClean="0">
                <a:solidFill>
                  <a:schemeClr val="bg1">
                    <a:lumMod val="65000"/>
                  </a:schemeClr>
                </a:solidFill>
              </a:rPr>
              <a:t>, 2022</a:t>
            </a:r>
          </a:p>
        </p:txBody>
      </p:sp>
      <p:sp>
        <p:nvSpPr>
          <p:cNvPr id="7" name="標題 6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2022</a:t>
            </a:r>
            <a:r>
              <a:rPr lang="zh-TW" altLang="en-US" dirty="0" smtClean="0"/>
              <a:t>年第</a:t>
            </a:r>
            <a:r>
              <a:rPr lang="zh-TW" altLang="en-US" dirty="0"/>
              <a:t>二</a:t>
            </a:r>
            <a:r>
              <a:rPr lang="zh-TW" altLang="en-US" dirty="0" smtClean="0"/>
              <a:t>季營運成果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聯強國際股份有限公司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496247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產品別營運</a:t>
            </a:r>
            <a:r>
              <a:rPr lang="zh-TW" altLang="en-US" dirty="0" smtClean="0"/>
              <a:t>績效</a:t>
            </a:r>
            <a:r>
              <a:rPr lang="en-US" altLang="zh-TW" dirty="0" smtClean="0"/>
              <a:t>-</a:t>
            </a:r>
            <a:r>
              <a:rPr lang="zh-TW" altLang="en-US" dirty="0" smtClean="0"/>
              <a:t>季趨勢</a:t>
            </a:r>
            <a:endParaRPr lang="zh-TW" altLang="en-US" dirty="0"/>
          </a:p>
        </p:txBody>
      </p:sp>
      <p:sp>
        <p:nvSpPr>
          <p:cNvPr id="25" name="橢圓 24"/>
          <p:cNvSpPr>
            <a:spLocks/>
          </p:cNvSpPr>
          <p:nvPr/>
        </p:nvSpPr>
        <p:spPr>
          <a:xfrm>
            <a:off x="7812360" y="324000"/>
            <a:ext cx="360000" cy="144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0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  <a:sym typeface="Wingdings 3" pitchFamily="18" charset="2"/>
              </a:rPr>
              <a:t>x%</a:t>
            </a:r>
            <a:endParaRPr kumimoji="1" lang="zh-TW" altLang="en-US" sz="10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ea typeface="華康細圓體"/>
              <a:cs typeface="Tahoma" panose="020B0604030504040204" pitchFamily="34" charset="0"/>
              <a:sym typeface="Wingdings 3" pitchFamily="18" charset="2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8244360" y="324000"/>
            <a:ext cx="1080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rPr>
              <a:t>Y22Q2 </a:t>
            </a:r>
            <a:r>
              <a:rPr kumimoji="1" lang="zh-TW" alt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rPr>
              <a:t>營收占比</a:t>
            </a:r>
            <a:endParaRPr kumimoji="1" lang="zh-TW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新細明體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920000" y="504000"/>
            <a:ext cx="115212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新台幣十億元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23" name="物件 22"/>
          <p:cNvGraphicFramePr>
            <a:graphicFrameLocks noChangeAspect="1"/>
          </p:cNvGraphicFramePr>
          <p:nvPr>
            <p:extLst/>
          </p:nvPr>
        </p:nvGraphicFramePr>
        <p:xfrm>
          <a:off x="642938" y="895350"/>
          <a:ext cx="381952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0" name="工作表" r:id="rId4" imgW="3819378" imgH="2666966" progId="Excel.Sheet.12">
                  <p:link updateAutomatic="1"/>
                </p:oleObj>
              </mc:Choice>
              <mc:Fallback>
                <p:oleObj name="工作表" r:id="rId4" imgW="3819378" imgH="2666966" progId="Excel.Sheet.12">
                  <p:link updateAutomatic="1"/>
                  <p:pic>
                    <p:nvPicPr>
                      <p:cNvPr id="7" name="物件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2938" y="895350"/>
                        <a:ext cx="3819525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物件 23"/>
          <p:cNvGraphicFramePr>
            <a:graphicFrameLocks noChangeAspect="1"/>
          </p:cNvGraphicFramePr>
          <p:nvPr>
            <p:extLst/>
          </p:nvPr>
        </p:nvGraphicFramePr>
        <p:xfrm>
          <a:off x="4675188" y="895350"/>
          <a:ext cx="381952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1" name="工作表" r:id="rId6" imgW="3819378" imgH="2666966" progId="Excel.Sheet.12">
                  <p:link updateAutomatic="1"/>
                </p:oleObj>
              </mc:Choice>
              <mc:Fallback>
                <p:oleObj name="工作表" r:id="rId6" imgW="3819378" imgH="2666966" progId="Excel.Sheet.12">
                  <p:link updateAutomatic="1"/>
                  <p:pic>
                    <p:nvPicPr>
                      <p:cNvPr id="9" name="物件 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75188" y="895350"/>
                        <a:ext cx="3819525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物件 27"/>
          <p:cNvGraphicFramePr>
            <a:graphicFrameLocks noChangeAspect="1"/>
          </p:cNvGraphicFramePr>
          <p:nvPr>
            <p:extLst/>
          </p:nvPr>
        </p:nvGraphicFramePr>
        <p:xfrm>
          <a:off x="642938" y="3667125"/>
          <a:ext cx="381952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2" name="工作表" r:id="rId8" imgW="3819378" imgH="2666966" progId="Excel.Sheet.12">
                  <p:link updateAutomatic="1"/>
                </p:oleObj>
              </mc:Choice>
              <mc:Fallback>
                <p:oleObj name="工作表" r:id="rId8" imgW="3819378" imgH="2666966" progId="Excel.Sheet.12">
                  <p:link updateAutomatic="1"/>
                  <p:pic>
                    <p:nvPicPr>
                      <p:cNvPr id="11" name="物件 10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42938" y="3667125"/>
                        <a:ext cx="3819525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物件 28"/>
          <p:cNvGraphicFramePr>
            <a:graphicFrameLocks noChangeAspect="1"/>
          </p:cNvGraphicFramePr>
          <p:nvPr>
            <p:extLst/>
          </p:nvPr>
        </p:nvGraphicFramePr>
        <p:xfrm>
          <a:off x="4675188" y="3667125"/>
          <a:ext cx="3819525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53" name="工作表" r:id="rId10" imgW="3819378" imgH="2666966" progId="Excel.Sheet.12">
                  <p:link updateAutomatic="1"/>
                </p:oleObj>
              </mc:Choice>
              <mc:Fallback>
                <p:oleObj name="工作表" r:id="rId10" imgW="3819378" imgH="2666966" progId="Excel.Sheet.12">
                  <p:link updateAutomatic="1"/>
                  <p:pic>
                    <p:nvPicPr>
                      <p:cNvPr id="12" name="物件 11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675188" y="3667125"/>
                        <a:ext cx="3819525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橢圓 29"/>
          <p:cNvSpPr/>
          <p:nvPr/>
        </p:nvSpPr>
        <p:spPr>
          <a:xfrm>
            <a:off x="648000" y="900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29%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1" name="橢圓 30"/>
          <p:cNvSpPr/>
          <p:nvPr/>
        </p:nvSpPr>
        <p:spPr>
          <a:xfrm>
            <a:off x="4680000" y="900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34%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4" name="五角星形 33"/>
          <p:cNvSpPr/>
          <p:nvPr/>
        </p:nvSpPr>
        <p:spPr>
          <a:xfrm>
            <a:off x="1584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5" name="五角星形 34"/>
          <p:cNvSpPr/>
          <p:nvPr/>
        </p:nvSpPr>
        <p:spPr>
          <a:xfrm>
            <a:off x="2394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6" name="五角星形 35"/>
          <p:cNvSpPr/>
          <p:nvPr/>
        </p:nvSpPr>
        <p:spPr>
          <a:xfrm>
            <a:off x="7830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7" name="五角星形 36"/>
          <p:cNvSpPr/>
          <p:nvPr/>
        </p:nvSpPr>
        <p:spPr>
          <a:xfrm>
            <a:off x="5616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8" name="五角星形 37"/>
          <p:cNvSpPr/>
          <p:nvPr/>
        </p:nvSpPr>
        <p:spPr>
          <a:xfrm>
            <a:off x="6426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39" name="五角星形 38"/>
          <p:cNvSpPr/>
          <p:nvPr/>
        </p:nvSpPr>
        <p:spPr>
          <a:xfrm>
            <a:off x="7020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0" name="橢圓 39"/>
          <p:cNvSpPr/>
          <p:nvPr/>
        </p:nvSpPr>
        <p:spPr>
          <a:xfrm>
            <a:off x="648000" y="3672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3%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1" name="五角星形 40"/>
          <p:cNvSpPr/>
          <p:nvPr/>
        </p:nvSpPr>
        <p:spPr>
          <a:xfrm>
            <a:off x="2988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2" name="橢圓 41"/>
          <p:cNvSpPr/>
          <p:nvPr/>
        </p:nvSpPr>
        <p:spPr>
          <a:xfrm>
            <a:off x="4680000" y="3672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34%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5" name="五角星形 44"/>
          <p:cNvSpPr/>
          <p:nvPr/>
        </p:nvSpPr>
        <p:spPr>
          <a:xfrm>
            <a:off x="3797736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6" name="五角星形 45"/>
          <p:cNvSpPr/>
          <p:nvPr/>
        </p:nvSpPr>
        <p:spPr>
          <a:xfrm>
            <a:off x="5616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19411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區域別營運績效</a:t>
            </a:r>
          </a:p>
        </p:txBody>
      </p:sp>
      <p:sp>
        <p:nvSpPr>
          <p:cNvPr id="39" name="橢圓 38"/>
          <p:cNvSpPr>
            <a:spLocks/>
          </p:cNvSpPr>
          <p:nvPr/>
        </p:nvSpPr>
        <p:spPr>
          <a:xfrm>
            <a:off x="7812360" y="324000"/>
            <a:ext cx="360000" cy="144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0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Tahoma" panose="020B0604030504040204" pitchFamily="34" charset="0"/>
                <a:cs typeface="Tahoma" panose="020B0604030504040204" pitchFamily="34" charset="0"/>
                <a:sym typeface="Wingdings 3" pitchFamily="18" charset="2"/>
              </a:rPr>
              <a:t>x%</a:t>
            </a:r>
            <a:endParaRPr kumimoji="1" lang="zh-TW" altLang="en-US" sz="10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/>
              <a:ea typeface="華康細圓體"/>
              <a:cs typeface="Tahoma" panose="020B0604030504040204" pitchFamily="34" charset="0"/>
              <a:sym typeface="Wingdings 3" pitchFamily="18" charset="2"/>
            </a:endParaRPr>
          </a:p>
        </p:txBody>
      </p:sp>
      <p:sp>
        <p:nvSpPr>
          <p:cNvPr id="40" name="文字方塊 39"/>
          <p:cNvSpPr txBox="1"/>
          <p:nvPr/>
        </p:nvSpPr>
        <p:spPr>
          <a:xfrm>
            <a:off x="8244360" y="324000"/>
            <a:ext cx="1080000" cy="14400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rPr>
              <a:t>Y22Q2 </a:t>
            </a:r>
            <a:r>
              <a:rPr kumimoji="1" lang="zh-TW" alt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rPr>
              <a:t>營收占比</a:t>
            </a:r>
            <a:endParaRPr kumimoji="1" lang="zh-TW" alt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新細明體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graphicFrame>
        <p:nvGraphicFramePr>
          <p:cNvPr id="31" name="物件 30"/>
          <p:cNvGraphicFramePr>
            <a:graphicFrameLocks noChangeAspect="1"/>
          </p:cNvGraphicFramePr>
          <p:nvPr>
            <p:extLst/>
          </p:nvPr>
        </p:nvGraphicFramePr>
        <p:xfrm>
          <a:off x="180000" y="900000"/>
          <a:ext cx="28194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28" name="工作表" r:id="rId4" imgW="2819349" imgH="2676457" progId="Excel.Sheet.12">
                  <p:link updateAutomatic="1"/>
                </p:oleObj>
              </mc:Choice>
              <mc:Fallback>
                <p:oleObj name="工作表" r:id="rId4" imgW="2819349" imgH="2676457" progId="Excel.Sheet.12">
                  <p:link updateAutomatic="1"/>
                  <p:pic>
                    <p:nvPicPr>
                      <p:cNvPr id="5" name="物件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0000" y="900000"/>
                        <a:ext cx="2819400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物件 37"/>
          <p:cNvGraphicFramePr>
            <a:graphicFrameLocks noChangeAspect="1"/>
          </p:cNvGraphicFramePr>
          <p:nvPr>
            <p:extLst/>
          </p:nvPr>
        </p:nvGraphicFramePr>
        <p:xfrm>
          <a:off x="3156721" y="900000"/>
          <a:ext cx="28194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29" name="工作表" r:id="rId6" imgW="2819349" imgH="2676457" progId="Excel.Sheet.12">
                  <p:link updateAutomatic="1"/>
                </p:oleObj>
              </mc:Choice>
              <mc:Fallback>
                <p:oleObj name="工作表" r:id="rId6" imgW="2819349" imgH="2676457" progId="Excel.Sheet.12">
                  <p:link updateAutomatic="1"/>
                  <p:pic>
                    <p:nvPicPr>
                      <p:cNvPr id="6" name="物件 5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56721" y="900000"/>
                        <a:ext cx="2819400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物件 40"/>
          <p:cNvGraphicFramePr>
            <a:graphicFrameLocks noChangeAspect="1"/>
          </p:cNvGraphicFramePr>
          <p:nvPr>
            <p:extLst/>
          </p:nvPr>
        </p:nvGraphicFramePr>
        <p:xfrm>
          <a:off x="6120000" y="900000"/>
          <a:ext cx="28194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30" name="工作表" r:id="rId8" imgW="2819349" imgH="2676457" progId="Excel.Sheet.12">
                  <p:link updateAutomatic="1"/>
                </p:oleObj>
              </mc:Choice>
              <mc:Fallback>
                <p:oleObj name="工作表" r:id="rId8" imgW="2819349" imgH="2676457" progId="Excel.Sheet.12">
                  <p:link updateAutomatic="1"/>
                  <p:pic>
                    <p:nvPicPr>
                      <p:cNvPr id="7" name="物件 6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20000" y="900000"/>
                        <a:ext cx="2819400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物件 41"/>
          <p:cNvGraphicFramePr>
            <a:graphicFrameLocks noChangeAspect="1"/>
          </p:cNvGraphicFramePr>
          <p:nvPr>
            <p:extLst/>
          </p:nvPr>
        </p:nvGraphicFramePr>
        <p:xfrm>
          <a:off x="180000" y="3671888"/>
          <a:ext cx="2819400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31" name="工作表" r:id="rId10" imgW="2819349" imgH="2666966" progId="Excel.Sheet.12">
                  <p:link updateAutomatic="1"/>
                </p:oleObj>
              </mc:Choice>
              <mc:Fallback>
                <p:oleObj name="工作表" r:id="rId10" imgW="2819349" imgH="2666966" progId="Excel.Sheet.12">
                  <p:link updateAutomatic="1"/>
                  <p:pic>
                    <p:nvPicPr>
                      <p:cNvPr id="8" name="物件 7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80000" y="3671888"/>
                        <a:ext cx="2819400" cy="2667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" name="物件 44"/>
          <p:cNvGraphicFramePr>
            <a:graphicFrameLocks noChangeAspect="1"/>
          </p:cNvGraphicFramePr>
          <p:nvPr>
            <p:extLst/>
          </p:nvPr>
        </p:nvGraphicFramePr>
        <p:xfrm>
          <a:off x="3157200" y="3671888"/>
          <a:ext cx="28194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32" name="工作表" r:id="rId12" imgW="2819349" imgH="2676457" progId="Excel.Sheet.12">
                  <p:link updateAutomatic="1"/>
                </p:oleObj>
              </mc:Choice>
              <mc:Fallback>
                <p:oleObj name="工作表" r:id="rId12" imgW="2819349" imgH="2676457" progId="Excel.Sheet.12">
                  <p:link updateAutomatic="1"/>
                  <p:pic>
                    <p:nvPicPr>
                      <p:cNvPr id="10" name="物件 9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157200" y="3671888"/>
                        <a:ext cx="2819400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" name="物件 45"/>
          <p:cNvGraphicFramePr>
            <a:graphicFrameLocks noChangeAspect="1"/>
          </p:cNvGraphicFramePr>
          <p:nvPr>
            <p:extLst/>
          </p:nvPr>
        </p:nvGraphicFramePr>
        <p:xfrm>
          <a:off x="6120000" y="3671888"/>
          <a:ext cx="2819400" cy="267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233" name="工作表" r:id="rId14" imgW="2819349" imgH="2676457" progId="Excel.Sheet.12">
                  <p:link updateAutomatic="1"/>
                </p:oleObj>
              </mc:Choice>
              <mc:Fallback>
                <p:oleObj name="工作表" r:id="rId14" imgW="2819349" imgH="2676457" progId="Excel.Sheet.12">
                  <p:link updateAutomatic="1"/>
                  <p:pic>
                    <p:nvPicPr>
                      <p:cNvPr id="11" name="物件 10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6120000" y="3671888"/>
                        <a:ext cx="2819400" cy="267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橢圓 46"/>
          <p:cNvSpPr/>
          <p:nvPr/>
        </p:nvSpPr>
        <p:spPr>
          <a:xfrm>
            <a:off x="180000" y="936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26%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8" name="橢圓 47"/>
          <p:cNvSpPr/>
          <p:nvPr/>
        </p:nvSpPr>
        <p:spPr>
          <a:xfrm>
            <a:off x="6120000" y="936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14%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9" name="橢圓 48"/>
          <p:cNvSpPr/>
          <p:nvPr/>
        </p:nvSpPr>
        <p:spPr>
          <a:xfrm>
            <a:off x="3157200" y="936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15%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50" name="橢圓 49"/>
          <p:cNvSpPr/>
          <p:nvPr/>
        </p:nvSpPr>
        <p:spPr>
          <a:xfrm>
            <a:off x="6120000" y="3708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34%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51" name="橢圓 50"/>
          <p:cNvSpPr/>
          <p:nvPr/>
        </p:nvSpPr>
        <p:spPr>
          <a:xfrm>
            <a:off x="3157200" y="3708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5%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52" name="橢圓 51"/>
          <p:cNvSpPr/>
          <p:nvPr/>
        </p:nvSpPr>
        <p:spPr>
          <a:xfrm>
            <a:off x="180000" y="3708000"/>
            <a:ext cx="540000" cy="216000"/>
          </a:xfrm>
          <a:prstGeom prst="ellipse">
            <a:avLst/>
          </a:prstGeom>
          <a:scene3d>
            <a:camera prst="orthographicFront">
              <a:rot lat="0" lon="0" rev="900000"/>
            </a:camera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lIns="0" tIns="0" rIns="0" bIns="0" rtlCol="0" anchor="ctr">
            <a:flatTx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6%</a:t>
            </a:r>
            <a:endParaRPr kumimoji="1" lang="zh-TW" altLang="en-US" sz="14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uLnTx/>
              <a:uFillTx/>
              <a:latin typeface="Arial" panose="020B0604020202020204" pitchFamily="34" charset="0"/>
              <a:ea typeface="華康細圓體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53" name="五角星形 52"/>
          <p:cNvSpPr/>
          <p:nvPr/>
        </p:nvSpPr>
        <p:spPr>
          <a:xfrm>
            <a:off x="1530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4" name="五角星形 53"/>
          <p:cNvSpPr/>
          <p:nvPr/>
        </p:nvSpPr>
        <p:spPr>
          <a:xfrm>
            <a:off x="1944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5" name="五角星形 54"/>
          <p:cNvSpPr/>
          <p:nvPr/>
        </p:nvSpPr>
        <p:spPr>
          <a:xfrm>
            <a:off x="6894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6" name="五角星形 55"/>
          <p:cNvSpPr/>
          <p:nvPr/>
        </p:nvSpPr>
        <p:spPr>
          <a:xfrm>
            <a:off x="7470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7" name="五角星形 56"/>
          <p:cNvSpPr/>
          <p:nvPr/>
        </p:nvSpPr>
        <p:spPr>
          <a:xfrm>
            <a:off x="7884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8" name="五角星形 57"/>
          <p:cNvSpPr/>
          <p:nvPr/>
        </p:nvSpPr>
        <p:spPr>
          <a:xfrm>
            <a:off x="2520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9" name="五角星形 58"/>
          <p:cNvSpPr/>
          <p:nvPr/>
        </p:nvSpPr>
        <p:spPr>
          <a:xfrm>
            <a:off x="3924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0" name="五角星形 59"/>
          <p:cNvSpPr/>
          <p:nvPr/>
        </p:nvSpPr>
        <p:spPr>
          <a:xfrm>
            <a:off x="5508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1" name="五角星形 60"/>
          <p:cNvSpPr/>
          <p:nvPr/>
        </p:nvSpPr>
        <p:spPr>
          <a:xfrm>
            <a:off x="4500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2" name="五角星形 61"/>
          <p:cNvSpPr/>
          <p:nvPr/>
        </p:nvSpPr>
        <p:spPr>
          <a:xfrm>
            <a:off x="4752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3" name="五角星形 62"/>
          <p:cNvSpPr/>
          <p:nvPr/>
        </p:nvSpPr>
        <p:spPr>
          <a:xfrm>
            <a:off x="2520000" y="316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64" name="五角星形 63"/>
          <p:cNvSpPr/>
          <p:nvPr/>
        </p:nvSpPr>
        <p:spPr>
          <a:xfrm>
            <a:off x="954000" y="594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374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營運績效</a:t>
            </a:r>
            <a:r>
              <a:rPr lang="en-US" altLang="zh-TW" dirty="0" smtClean="0"/>
              <a:t>–</a:t>
            </a:r>
            <a:r>
              <a:rPr lang="zh-TW" altLang="en-US" dirty="0" smtClean="0"/>
              <a:t> </a:t>
            </a:r>
            <a:r>
              <a:rPr lang="zh-TW" altLang="en-US" dirty="0"/>
              <a:t>合資企業</a:t>
            </a:r>
          </a:p>
        </p:txBody>
      </p:sp>
      <p:pic>
        <p:nvPicPr>
          <p:cNvPr id="5" name="圖片 4"/>
          <p:cNvPicPr/>
          <p:nvPr>
            <p:extLst/>
          </p:nvPr>
        </p:nvPicPr>
        <p:blipFill>
          <a:blip r:embed="rId3"/>
          <a:stretch>
            <a:fillRect/>
          </a:stretch>
        </p:blipFill>
        <p:spPr>
          <a:xfrm>
            <a:off x="179388" y="1872000"/>
            <a:ext cx="2819400" cy="3429000"/>
          </a:xfrm>
          <a:prstGeom prst="rect">
            <a:avLst/>
          </a:prstGeom>
        </p:spPr>
      </p:pic>
      <p:pic>
        <p:nvPicPr>
          <p:cNvPr id="6" name="圖片 5"/>
          <p:cNvPicPr/>
          <p:nvPr>
            <p:extLst/>
          </p:nvPr>
        </p:nvPicPr>
        <p:blipFill>
          <a:blip r:embed="rId4"/>
          <a:stretch>
            <a:fillRect/>
          </a:stretch>
        </p:blipFill>
        <p:spPr>
          <a:xfrm>
            <a:off x="3162300" y="1872000"/>
            <a:ext cx="2819400" cy="3429000"/>
          </a:xfrm>
          <a:prstGeom prst="rect">
            <a:avLst/>
          </a:prstGeom>
        </p:spPr>
      </p:pic>
      <p:pic>
        <p:nvPicPr>
          <p:cNvPr id="7" name="圖片 6"/>
          <p:cNvPicPr/>
          <p:nvPr>
            <p:extLst/>
          </p:nvPr>
        </p:nvPicPr>
        <p:blipFill>
          <a:blip r:embed="rId5"/>
          <a:stretch>
            <a:fillRect/>
          </a:stretch>
        </p:blipFill>
        <p:spPr>
          <a:xfrm>
            <a:off x="6119813" y="1872000"/>
            <a:ext cx="2819400" cy="3429000"/>
          </a:xfrm>
          <a:prstGeom prst="rect">
            <a:avLst/>
          </a:prstGeom>
        </p:spPr>
      </p:pic>
      <p:sp>
        <p:nvSpPr>
          <p:cNvPr id="32" name="五角星形 31"/>
          <p:cNvSpPr/>
          <p:nvPr/>
        </p:nvSpPr>
        <p:spPr>
          <a:xfrm>
            <a:off x="1602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3" name="五角星形 32"/>
          <p:cNvSpPr/>
          <p:nvPr/>
        </p:nvSpPr>
        <p:spPr>
          <a:xfrm>
            <a:off x="1998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4" name="五角星形 33"/>
          <p:cNvSpPr/>
          <p:nvPr/>
        </p:nvSpPr>
        <p:spPr>
          <a:xfrm>
            <a:off x="6894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5" name="五角星形 34"/>
          <p:cNvSpPr/>
          <p:nvPr/>
        </p:nvSpPr>
        <p:spPr>
          <a:xfrm>
            <a:off x="8460432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6" name="五角星形 35"/>
          <p:cNvSpPr/>
          <p:nvPr/>
        </p:nvSpPr>
        <p:spPr>
          <a:xfrm>
            <a:off x="7470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4" name="五角星形 43"/>
          <p:cNvSpPr/>
          <p:nvPr/>
        </p:nvSpPr>
        <p:spPr>
          <a:xfrm>
            <a:off x="2394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7" name="五角星形 36"/>
          <p:cNvSpPr/>
          <p:nvPr/>
        </p:nvSpPr>
        <p:spPr>
          <a:xfrm>
            <a:off x="1062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1" name="五角星形 20"/>
          <p:cNvSpPr/>
          <p:nvPr/>
        </p:nvSpPr>
        <p:spPr>
          <a:xfrm>
            <a:off x="3996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8" name="五角星形 27"/>
          <p:cNvSpPr/>
          <p:nvPr/>
        </p:nvSpPr>
        <p:spPr>
          <a:xfrm>
            <a:off x="5508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6" name="五角星形 45"/>
          <p:cNvSpPr/>
          <p:nvPr/>
        </p:nvSpPr>
        <p:spPr>
          <a:xfrm>
            <a:off x="7884000" y="4860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540000" y="6480000"/>
            <a:ext cx="1836000" cy="288000"/>
            <a:chOff x="648000" y="6480000"/>
            <a:chExt cx="1836000" cy="288000"/>
          </a:xfrm>
        </p:grpSpPr>
        <p:sp>
          <p:nvSpPr>
            <p:cNvPr id="23" name="五角星形 22"/>
            <p:cNvSpPr/>
            <p:nvPr/>
          </p:nvSpPr>
          <p:spPr>
            <a:xfrm>
              <a:off x="648000" y="6480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864000" y="6480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: Historical High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25" name="五角星形 24"/>
            <p:cNvSpPr/>
            <p:nvPr/>
          </p:nvSpPr>
          <p:spPr>
            <a:xfrm>
              <a:off x="648000" y="6624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864000" y="6624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: Record High in Same Period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192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105275" y="-1409700"/>
            <a:ext cx="1587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287999" y="6192000"/>
            <a:ext cx="7920000" cy="216000"/>
          </a:xfrm>
          <a:prstGeom prst="rect">
            <a:avLst/>
          </a:prstGeom>
          <a:noFill/>
        </p:spPr>
        <p:txBody>
          <a:bodyPr wrap="none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Arial" pitchFamily="34" charset="0"/>
                <a:sym typeface="Wingdings 3" pitchFamily="18" charset="2"/>
              </a:rPr>
              <a:t>* </a:t>
            </a:r>
            <a:r>
              <a:rPr kumimoji="1" lang="en-US" altLang="zh-TW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Arial" pitchFamily="34" charset="0"/>
                <a:sym typeface="Wingdings 3" pitchFamily="18" charset="2"/>
              </a:rPr>
              <a:t>JV Business in Concentrix, Redington India, Synnex Thailand and Synnex FPT which were accounted under equity method.</a:t>
            </a:r>
            <a:endParaRPr kumimoji="1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50000"/>
                </a:srgbClr>
              </a:solidFill>
              <a:effectLst/>
              <a:uLnTx/>
              <a:uFillTx/>
              <a:latin typeface="Arial"/>
              <a:ea typeface="新細明體" charset="-120"/>
              <a:cs typeface="Arial" pitchFamily="34" charset="0"/>
              <a:sym typeface="Wingdings 3" pitchFamily="18" charset="2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合併損益表 </a:t>
            </a:r>
            <a:r>
              <a:rPr lang="en-US" altLang="zh-TW" dirty="0"/>
              <a:t>–</a:t>
            </a:r>
            <a:r>
              <a:rPr lang="zh-TW" altLang="en-US" dirty="0"/>
              <a:t> </a:t>
            </a:r>
            <a:r>
              <a:rPr lang="en-US" altLang="zh-TW" dirty="0"/>
              <a:t>Y22Q2&amp;H1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7920000" y="504000"/>
            <a:ext cx="115212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新台幣百萬元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16" name="物件 15"/>
          <p:cNvGraphicFramePr>
            <a:graphicFrameLocks noChangeAspect="1"/>
          </p:cNvGraphicFramePr>
          <p:nvPr>
            <p:extLst/>
          </p:nvPr>
        </p:nvGraphicFramePr>
        <p:xfrm>
          <a:off x="252000" y="1008000"/>
          <a:ext cx="8640000" cy="468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7" name="工作表" r:id="rId5" imgW="9372753" imgH="5076757" progId="Excel.Sheet.12">
                  <p:link updateAutomatic="1"/>
                </p:oleObj>
              </mc:Choice>
              <mc:Fallback>
                <p:oleObj name="工作表" r:id="rId5" imgW="9372753" imgH="5076757" progId="Excel.Sheet.12">
                  <p:link updateAutomatic="1"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2000" y="1008000"/>
                        <a:ext cx="8640000" cy="468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矩形 17"/>
          <p:cNvSpPr/>
          <p:nvPr/>
        </p:nvSpPr>
        <p:spPr>
          <a:xfrm>
            <a:off x="3203848" y="1008000"/>
            <a:ext cx="1584000" cy="5112000"/>
          </a:xfrm>
          <a:prstGeom prst="rect">
            <a:avLst/>
          </a:prstGeom>
          <a:noFill/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華康細圓體"/>
              <a:cs typeface="+mn-cs"/>
              <a:sym typeface="Wingdings 3" pitchFamily="18" charset="2"/>
            </a:endParaRPr>
          </a:p>
        </p:txBody>
      </p:sp>
      <p:sp>
        <p:nvSpPr>
          <p:cNvPr id="19" name="五角星形 18"/>
          <p:cNvSpPr/>
          <p:nvPr/>
        </p:nvSpPr>
        <p:spPr>
          <a:xfrm>
            <a:off x="4176000" y="1512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0" name="五角星形 19"/>
          <p:cNvSpPr/>
          <p:nvPr/>
        </p:nvSpPr>
        <p:spPr>
          <a:xfrm>
            <a:off x="4176000" y="1260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155696" y="1008000"/>
            <a:ext cx="1584000" cy="5112000"/>
          </a:xfrm>
          <a:prstGeom prst="rect">
            <a:avLst/>
          </a:prstGeom>
          <a:noFill/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華康細圓體"/>
              <a:cs typeface="+mn-cs"/>
              <a:sym typeface="Wingdings 3" pitchFamily="18" charset="2"/>
            </a:endParaRPr>
          </a:p>
        </p:txBody>
      </p:sp>
      <p:sp>
        <p:nvSpPr>
          <p:cNvPr id="22" name="五角星形 21"/>
          <p:cNvSpPr/>
          <p:nvPr/>
        </p:nvSpPr>
        <p:spPr>
          <a:xfrm>
            <a:off x="7127848" y="1512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3" name="五角星形 22"/>
          <p:cNvSpPr/>
          <p:nvPr/>
        </p:nvSpPr>
        <p:spPr>
          <a:xfrm>
            <a:off x="7127848" y="1260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4" name="五角星形 23"/>
          <p:cNvSpPr/>
          <p:nvPr/>
        </p:nvSpPr>
        <p:spPr>
          <a:xfrm>
            <a:off x="7129350" y="2016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96765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營運資金指標</a:t>
            </a: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/>
          </p:nvPr>
        </p:nvGraphicFramePr>
        <p:xfrm>
          <a:off x="1548000" y="936625"/>
          <a:ext cx="7496175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76" name="工作表" r:id="rId3" imgW="7496245" imgH="3809864" progId="Excel.Sheet.12">
                  <p:link updateAutomatic="1"/>
                </p:oleObj>
              </mc:Choice>
              <mc:Fallback>
                <p:oleObj name="工作表" r:id="rId3" imgW="7496245" imgH="3809864" progId="Excel.Sheet.12">
                  <p:link updateAutomatic="1"/>
                  <p:pic>
                    <p:nvPicPr>
                      <p:cNvPr id="5" name="物件 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48000" y="936625"/>
                        <a:ext cx="7496175" cy="381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/>
          </p:nvPr>
        </p:nvGraphicFramePr>
        <p:xfrm>
          <a:off x="571500" y="4860000"/>
          <a:ext cx="8001000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77" name="工作表" r:id="rId5" imgW="8001153" imgH="1343127" progId="Excel.Sheet.12">
                  <p:link updateAutomatic="1"/>
                </p:oleObj>
              </mc:Choice>
              <mc:Fallback>
                <p:oleObj name="工作表" r:id="rId5" imgW="8001153" imgH="1343127" progId="Excel.Sheet.12">
                  <p:link updateAutomatic="1"/>
                  <p:pic>
                    <p:nvPicPr>
                      <p:cNvPr id="4" name="物件 3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1500" y="4860000"/>
                        <a:ext cx="8001000" cy="1343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2768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財務結構指標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7920000" y="504000"/>
            <a:ext cx="115212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新台幣十億元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/>
          </p:nvPr>
        </p:nvGraphicFramePr>
        <p:xfrm>
          <a:off x="360363" y="863600"/>
          <a:ext cx="4143375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59" name="工作表" r:id="rId4" imgW="4143241" imgH="4200525" progId="Excel.Sheet.12">
                  <p:link updateAutomatic="1"/>
                </p:oleObj>
              </mc:Choice>
              <mc:Fallback>
                <p:oleObj name="工作表" r:id="rId4" imgW="4143241" imgH="4200525" progId="Excel.Sheet.12">
                  <p:link updateAutomatic="1"/>
                  <p:pic>
                    <p:nvPicPr>
                      <p:cNvPr id="4" name="物件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0363" y="863600"/>
                        <a:ext cx="4143375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/>
          </p:nvPr>
        </p:nvGraphicFramePr>
        <p:xfrm>
          <a:off x="4608513" y="863600"/>
          <a:ext cx="4143375" cy="420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0" name="工作表" r:id="rId6" imgW="4143241" imgH="4200525" progId="Excel.Sheet.12">
                  <p:link updateAutomatic="1"/>
                </p:oleObj>
              </mc:Choice>
              <mc:Fallback>
                <p:oleObj name="工作表" r:id="rId6" imgW="4143241" imgH="4200525" progId="Excel.Sheet.12">
                  <p:link updateAutomatic="1"/>
                  <p:pic>
                    <p:nvPicPr>
                      <p:cNvPr id="7" name="物件 6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08513" y="863600"/>
                        <a:ext cx="4143375" cy="4200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/>
          </p:nvPr>
        </p:nvGraphicFramePr>
        <p:xfrm>
          <a:off x="1766888" y="5184000"/>
          <a:ext cx="561022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961" name="工作表" r:id="rId8" imgW="5610257" imgH="1076461" progId="Excel.Sheet.12">
                  <p:link updateAutomatic="1"/>
                </p:oleObj>
              </mc:Choice>
              <mc:Fallback>
                <p:oleObj name="工作表" r:id="rId8" imgW="5610257" imgH="1076461" progId="Excel.Sheet.12">
                  <p:link updateAutomatic="1"/>
                  <p:pic>
                    <p:nvPicPr>
                      <p:cNvPr id="8" name="物件 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66888" y="5184000"/>
                        <a:ext cx="5610225" cy="1076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05819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合併資產負債表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7920000" y="504000"/>
            <a:ext cx="115212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新台幣百萬元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/>
          </p:nvPr>
        </p:nvGraphicFramePr>
        <p:xfrm>
          <a:off x="1008000" y="864000"/>
          <a:ext cx="7128000" cy="5505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69" name="工作表" r:id="rId4" imgW="7658024" imgH="5915025" progId="Excel.Sheet.12">
                  <p:link updateAutomatic="1"/>
                </p:oleObj>
              </mc:Choice>
              <mc:Fallback>
                <p:oleObj name="工作表" r:id="rId4" imgW="7658024" imgH="5915025" progId="Excel.Sheet.12">
                  <p:link updateAutomatic="1"/>
                  <p:pic>
                    <p:nvPicPr>
                      <p:cNvPr id="2" name="物件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08000" y="864000"/>
                        <a:ext cx="7128000" cy="5505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783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117786" y="6245428"/>
            <a:ext cx="302621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 smtClean="0">
                <a:solidFill>
                  <a:schemeClr val="bg1"/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2020</a:t>
            </a:r>
            <a:r>
              <a:rPr lang="zh-TW" altLang="en-US" sz="1200" b="1" dirty="0" smtClean="0">
                <a:solidFill>
                  <a:schemeClr val="bg1"/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 </a:t>
            </a:r>
            <a:r>
              <a:rPr lang="en-US" altLang="zh-TW" sz="1200" b="1" dirty="0" smtClean="0">
                <a:solidFill>
                  <a:schemeClr val="bg1"/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LTM*: </a:t>
            </a:r>
            <a:r>
              <a:rPr lang="en-US" altLang="zh-TW" sz="1200" dirty="0">
                <a:solidFill>
                  <a:schemeClr val="bg1"/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Last Twelve Months up to </a:t>
            </a:r>
            <a:r>
              <a:rPr lang="en-US" altLang="zh-TW" sz="1200" dirty="0" smtClean="0">
                <a:solidFill>
                  <a:schemeClr val="bg1"/>
                </a:solidFill>
                <a:latin typeface="Calibri" panose="020F0502020204030204" pitchFamily="34" charset="0"/>
                <a:ea typeface="華康細圓體" panose="02010609000101010101" pitchFamily="49" charset="-120"/>
                <a:cs typeface="Calibri" panose="020F0502020204030204" pitchFamily="34" charset="0"/>
              </a:rPr>
              <a:t>Y2009</a:t>
            </a:r>
            <a:endParaRPr lang="zh-TW" altLang="en-US" sz="1200" dirty="0">
              <a:solidFill>
                <a:schemeClr val="bg1"/>
              </a:solidFill>
              <a:latin typeface="Calibri" panose="020F0502020204030204" pitchFamily="34" charset="0"/>
              <a:ea typeface="華康細圓體" panose="02010609000101010101" pitchFamily="49" charset="-120"/>
              <a:cs typeface="Calibri" panose="020F050202020403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歷史績效</a:t>
            </a: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/>
          </p:nvPr>
        </p:nvGraphicFramePr>
        <p:xfrm>
          <a:off x="121961" y="1080000"/>
          <a:ext cx="8900078" cy="49987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89" name="工作表" r:id="rId4" imgW="11125098" imgH="6248434" progId="Excel.Sheet.12">
                  <p:link updateAutomatic="1"/>
                </p:oleObj>
              </mc:Choice>
              <mc:Fallback>
                <p:oleObj name="工作表" r:id="rId4" imgW="11125098" imgH="6248434" progId="Excel.Sheet.12">
                  <p:link updateAutomatic="1"/>
                  <p:pic>
                    <p:nvPicPr>
                      <p:cNvPr id="5" name="物件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1961" y="1080000"/>
                        <a:ext cx="8900078" cy="49987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899592" y="1620000"/>
            <a:ext cx="2088232" cy="151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TW" sz="1600" b="0" u="sng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EPS:</a:t>
            </a:r>
          </a:p>
          <a:p>
            <a:pPr marL="285750" indent="-285750" algn="l">
              <a:spcBef>
                <a:spcPts val="600"/>
              </a:spcBef>
              <a:buFontTx/>
              <a:buChar char="-"/>
            </a:pPr>
            <a:r>
              <a:rPr lang="en-US" altLang="zh-TW" sz="1400" b="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3yr average </a:t>
            </a:r>
            <a:r>
              <a:rPr lang="zh-TW" altLang="en-US" sz="1400" b="0" dirty="0" smtClean="0"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$6.44</a:t>
            </a:r>
          </a:p>
          <a:p>
            <a:pPr marL="285750" indent="-285750" algn="l">
              <a:spcBef>
                <a:spcPts val="600"/>
              </a:spcBef>
              <a:buFontTx/>
              <a:buChar char="-"/>
            </a:pPr>
            <a:r>
              <a:rPr lang="en-US" altLang="zh-TW" sz="1400" b="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5yr average  $5.39</a:t>
            </a:r>
          </a:p>
          <a:p>
            <a:pPr algn="l">
              <a:spcBef>
                <a:spcPts val="600"/>
              </a:spcBef>
            </a:pPr>
            <a:r>
              <a:rPr lang="en-US" altLang="zh-TW" sz="1400" b="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   </a:t>
            </a:r>
            <a:r>
              <a:rPr lang="en-US" altLang="zh-TW" sz="1400" b="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10yr </a:t>
            </a:r>
            <a:r>
              <a:rPr lang="en-US" altLang="zh-TW" sz="1400" b="0" dirty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average  $</a:t>
            </a:r>
            <a:r>
              <a:rPr lang="en-US" altLang="zh-TW" sz="1400" b="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4.21</a:t>
            </a:r>
            <a:endParaRPr lang="en-US" altLang="zh-TW" sz="1400" b="0" dirty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altLang="zh-TW" sz="1400" b="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   15yr average </a:t>
            </a:r>
            <a:r>
              <a:rPr lang="zh-TW" altLang="en-US" sz="1400" b="0" dirty="0" smtClean="0"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$4.02</a:t>
            </a:r>
          </a:p>
          <a:p>
            <a:pPr algn="l"/>
            <a:endParaRPr lang="en-US" altLang="zh-TW" sz="1400" b="0" dirty="0" smtClean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/>
            <a:endParaRPr lang="en-US" altLang="zh-TW" sz="1400" b="0" dirty="0" smtClean="0"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892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獲利能力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7812360" y="504000"/>
            <a:ext cx="125976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新台幣十億元 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/ %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6660000" y="2520000"/>
            <a:ext cx="2160000" cy="115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TW" sz="1600" b="0" u="sng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Gross Margin</a:t>
            </a:r>
            <a:endParaRPr lang="en-US" altLang="zh-TW" sz="1600" b="0" u="sng" dirty="0" smtClean="0">
              <a:solidFill>
                <a:schemeClr val="accent1">
                  <a:lumMod val="50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3yr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average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4.38%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10yr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average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3.81%</a:t>
            </a:r>
          </a:p>
          <a:p>
            <a:pPr algn="l">
              <a:spcBef>
                <a:spcPts val="600"/>
              </a:spcBef>
            </a:pPr>
            <a:r>
              <a:rPr lang="en-US" altLang="zh-TW" sz="1400" b="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Y22H1 : 4.12%</a:t>
            </a:r>
            <a:endParaRPr lang="zh-TW" altLang="en-US" sz="1400" b="0" dirty="0">
              <a:solidFill>
                <a:schemeClr val="accent1">
                  <a:lumMod val="75000"/>
                </a:schemeClr>
              </a:solidFill>
              <a:latin typeface="+mn-lt"/>
              <a:cs typeface="Tahoma" panose="020B0604030504040204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660000" y="5112000"/>
            <a:ext cx="2088232" cy="115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TW" sz="1600" b="0" u="sng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Operating Income</a:t>
            </a:r>
            <a:endParaRPr lang="en-US" altLang="zh-TW" sz="1600" b="0" u="sng" dirty="0" smtClean="0">
              <a:solidFill>
                <a:schemeClr val="accent1">
                  <a:lumMod val="50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3yr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average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2.07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10yr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average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1.54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  <a:p>
            <a:pPr algn="l">
              <a:spcBef>
                <a:spcPts val="600"/>
              </a:spcBef>
            </a:pPr>
            <a:r>
              <a:rPr lang="en-US" altLang="zh-TW" sz="1400" b="0" dirty="0">
                <a:solidFill>
                  <a:schemeClr val="accent1">
                    <a:lumMod val="50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Y22H1 : 2.10%</a:t>
            </a:r>
            <a:endParaRPr lang="zh-TW" altLang="en-US" sz="1400" b="0" dirty="0">
              <a:solidFill>
                <a:schemeClr val="accent1">
                  <a:lumMod val="75000"/>
                </a:schemeClr>
              </a:solidFill>
              <a:latin typeface="+mn-lt"/>
              <a:cs typeface="Tahoma" panose="020B0604030504040204" pitchFamily="34" charset="0"/>
            </a:endParaRPr>
          </a:p>
        </p:txBody>
      </p:sp>
      <p:sp>
        <p:nvSpPr>
          <p:cNvPr id="16" name="圓角矩形 15"/>
          <p:cNvSpPr/>
          <p:nvPr/>
        </p:nvSpPr>
        <p:spPr>
          <a:xfrm>
            <a:off x="6660000" y="1152000"/>
            <a:ext cx="2088232" cy="1152000"/>
          </a:xfrm>
          <a:prstGeom prst="roundRect">
            <a:avLst>
              <a:gd name="adj" fmla="val 610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l">
              <a:spcBef>
                <a:spcPts val="0"/>
              </a:spcBef>
            </a:pPr>
            <a:r>
              <a:rPr lang="en-US" altLang="zh-TW" sz="1600" b="0" i="1" u="sng" dirty="0" smtClean="0">
                <a:solidFill>
                  <a:schemeClr val="accent1">
                    <a:lumMod val="50000"/>
                  </a:schemeClr>
                </a:solidFill>
              </a:rPr>
              <a:t>OPI/GP Ratio</a:t>
            </a:r>
          </a:p>
          <a:p>
            <a:pPr algn="l">
              <a:spcBef>
                <a:spcPts val="600"/>
              </a:spcBef>
            </a:pPr>
            <a:r>
              <a:rPr lang="nb-NO" altLang="zh-TW" sz="14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-   </a:t>
            </a:r>
            <a:r>
              <a:rPr lang="nb-NO" altLang="zh-TW" sz="14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3yr average  </a:t>
            </a:r>
            <a:r>
              <a:rPr lang="nb-NO" altLang="zh-TW" sz="14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47%</a:t>
            </a:r>
            <a:r>
              <a:rPr lang="nb-NO" altLang="zh-TW" sz="14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altLang="zh-TW" sz="14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altLang="zh-TW" sz="14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- </a:t>
            </a:r>
            <a:r>
              <a:rPr lang="nb-NO" altLang="zh-TW" sz="14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10yr </a:t>
            </a:r>
            <a:r>
              <a:rPr lang="nb-NO" altLang="zh-TW" sz="1400" b="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average  </a:t>
            </a:r>
            <a:r>
              <a:rPr lang="nb-NO" altLang="zh-TW" sz="1400" b="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  <a:p>
            <a:pPr algn="l">
              <a:spcBef>
                <a:spcPts val="600"/>
              </a:spcBef>
            </a:pPr>
            <a:r>
              <a:rPr lang="en-US" altLang="zh-TW" sz="1400" b="0" i="1" dirty="0" smtClean="0">
                <a:solidFill>
                  <a:schemeClr val="accent1">
                    <a:lumMod val="75000"/>
                  </a:schemeClr>
                </a:solidFill>
              </a:rPr>
              <a:t> Y22H1 : 51%</a:t>
            </a:r>
            <a:endParaRPr lang="zh-TW" altLang="en-US" sz="1400" b="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17" name="物件 16"/>
          <p:cNvGraphicFramePr>
            <a:graphicFrameLocks noChangeAspect="1"/>
          </p:cNvGraphicFramePr>
          <p:nvPr>
            <p:extLst/>
          </p:nvPr>
        </p:nvGraphicFramePr>
        <p:xfrm>
          <a:off x="539750" y="863600"/>
          <a:ext cx="6048375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99" name="工作表" r:id="rId4" imgW="6048496" imgH="1800225" progId="Excel.Sheet.12">
                  <p:link updateAutomatic="1"/>
                </p:oleObj>
              </mc:Choice>
              <mc:Fallback>
                <p:oleObj name="工作表" r:id="rId4" imgW="6048496" imgH="1800225" progId="Excel.Sheet.12">
                  <p:link updateAutomatic="1"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9750" y="863600"/>
                        <a:ext cx="6048375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物件 17"/>
          <p:cNvGraphicFramePr>
            <a:graphicFrameLocks noChangeAspect="1"/>
          </p:cNvGraphicFramePr>
          <p:nvPr>
            <p:extLst/>
          </p:nvPr>
        </p:nvGraphicFramePr>
        <p:xfrm>
          <a:off x="539750" y="4608513"/>
          <a:ext cx="6048375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0" name="工作表" r:id="rId6" imgW="6048496" imgH="1800225" progId="Excel.Sheet.12">
                  <p:link updateAutomatic="1"/>
                </p:oleObj>
              </mc:Choice>
              <mc:Fallback>
                <p:oleObj name="工作表" r:id="rId6" imgW="6048496" imgH="1800225" progId="Excel.Sheet.12">
                  <p:link updateAutomatic="1"/>
                  <p:pic>
                    <p:nvPicPr>
                      <p:cNvPr id="4" name="物件 3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39750" y="4608513"/>
                        <a:ext cx="6048375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物件 18"/>
          <p:cNvGraphicFramePr>
            <a:graphicFrameLocks noChangeAspect="1"/>
          </p:cNvGraphicFramePr>
          <p:nvPr>
            <p:extLst/>
          </p:nvPr>
        </p:nvGraphicFramePr>
        <p:xfrm>
          <a:off x="539750" y="2735263"/>
          <a:ext cx="6048375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01" name="工作表" r:id="rId8" imgW="6048496" imgH="1800225" progId="Excel.Sheet.12">
                  <p:link updateAutomatic="1"/>
                </p:oleObj>
              </mc:Choice>
              <mc:Fallback>
                <p:oleObj name="工作表" r:id="rId8" imgW="6048496" imgH="1800225" progId="Excel.Sheet.12">
                  <p:link updateAutomatic="1"/>
                  <p:pic>
                    <p:nvPicPr>
                      <p:cNvPr id="6" name="物件 5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39750" y="2735263"/>
                        <a:ext cx="6048375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文字方塊 19"/>
          <p:cNvSpPr txBox="1"/>
          <p:nvPr/>
        </p:nvSpPr>
        <p:spPr>
          <a:xfrm>
            <a:off x="6660000" y="3816000"/>
            <a:ext cx="2160000" cy="1152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en-US" altLang="zh-TW" sz="1600" b="0" u="sng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Operating Expense</a:t>
            </a:r>
            <a:endParaRPr lang="en-US" altLang="zh-TW" sz="1600" b="0" u="sng" dirty="0" smtClean="0">
              <a:solidFill>
                <a:schemeClr val="accent1">
                  <a:lumMod val="50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3yr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average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2.32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10yr </a:t>
            </a: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average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Tahoma" panose="020B0604030504040204" pitchFamily="34" charset="0"/>
              </a:rPr>
              <a:t>2.27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</a:p>
          <a:p>
            <a:pPr algn="l">
              <a:spcBef>
                <a:spcPts val="600"/>
              </a:spcBef>
            </a:pPr>
            <a:r>
              <a:rPr lang="en-US" altLang="zh-TW" sz="1400" b="0" dirty="0">
                <a:solidFill>
                  <a:schemeClr val="accent1">
                    <a:lumMod val="50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400" b="0" dirty="0" smtClean="0">
                <a:solidFill>
                  <a:schemeClr val="accent1">
                    <a:lumMod val="7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Y22H1 : 2.02%</a:t>
            </a:r>
            <a:endParaRPr lang="zh-TW" altLang="en-US" sz="1400" b="0" dirty="0">
              <a:solidFill>
                <a:schemeClr val="accent1">
                  <a:lumMod val="75000"/>
                </a:schemeClr>
              </a:solidFill>
              <a:latin typeface="+mn-lt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85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股東價值</a:t>
            </a:r>
          </a:p>
        </p:txBody>
      </p:sp>
      <p:sp>
        <p:nvSpPr>
          <p:cNvPr id="13" name="文字方塊 12"/>
          <p:cNvSpPr txBox="1"/>
          <p:nvPr/>
        </p:nvSpPr>
        <p:spPr>
          <a:xfrm>
            <a:off x="7668344" y="504000"/>
            <a:ext cx="1403784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新台幣十億元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/ 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516487" y="900000"/>
            <a:ext cx="2448000" cy="1620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altLang="zh-TW" sz="1600" b="0" u="sng" dirty="0">
                <a:solidFill>
                  <a:schemeClr val="accent1">
                    <a:lumMod val="50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Net Income &amp; ROE</a:t>
            </a:r>
            <a:endParaRPr lang="zh-TW" altLang="en-US" sz="1600" b="0" u="sng" dirty="0">
              <a:solidFill>
                <a:schemeClr val="accent1">
                  <a:lumMod val="50000"/>
                </a:schemeClr>
              </a:solidFill>
              <a:latin typeface="+mn-lt"/>
              <a:cs typeface="Tahoma" panose="020B060403050404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Net Income: </a:t>
            </a:r>
            <a:b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zh-TW" altLang="en-US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5yr CAGR 30%</a:t>
            </a:r>
            <a:b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- 15yr CAGR 11%</a:t>
            </a:r>
          </a:p>
          <a:p>
            <a:pPr algn="l">
              <a:spcBef>
                <a:spcPts val="600"/>
              </a:spcBef>
            </a:pP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ROE : 15yr average 15%</a:t>
            </a:r>
          </a:p>
          <a:p>
            <a:pPr algn="l">
              <a:spcBef>
                <a:spcPts val="300"/>
              </a:spcBef>
            </a:pPr>
            <a:r>
              <a:rPr lang="en-US" altLang="zh-TW" sz="1400" b="0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Tahoma" panose="020B0604030504040204" pitchFamily="34" charset="0"/>
              </a:rPr>
              <a:t>           </a:t>
            </a:r>
            <a:r>
              <a:rPr lang="en-US" altLang="zh-TW" sz="1400" b="0" dirty="0" smtClean="0">
                <a:solidFill>
                  <a:schemeClr val="accent1">
                    <a:lumMod val="75000"/>
                  </a:schemeClr>
                </a:solidFill>
                <a:latin typeface="+mn-lt"/>
                <a:cs typeface="Tahoma" panose="020B0604030504040204" pitchFamily="34" charset="0"/>
              </a:rPr>
              <a:t>Y22H1 16%</a:t>
            </a:r>
            <a:endParaRPr lang="zh-TW" altLang="en-US" sz="1400" b="0" dirty="0">
              <a:solidFill>
                <a:schemeClr val="accent1">
                  <a:lumMod val="75000"/>
                </a:schemeClr>
              </a:solidFill>
              <a:latin typeface="+mn-lt"/>
              <a:cs typeface="Tahoma" panose="020B0604030504040204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516488" y="2880000"/>
            <a:ext cx="2448000" cy="151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altLang="zh-TW" sz="1600" b="0" u="sng" dirty="0">
                <a:solidFill>
                  <a:schemeClr val="accent1">
                    <a:lumMod val="50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Book Value</a:t>
            </a:r>
            <a:endParaRPr lang="zh-TW" altLang="en-US" sz="1600" b="0" u="sng" dirty="0">
              <a:solidFill>
                <a:schemeClr val="accent1">
                  <a:lumMod val="50000"/>
                </a:schemeClr>
              </a:solidFill>
              <a:latin typeface="+mn-lt"/>
              <a:cs typeface="Tahoma" panose="020B0604030504040204" pitchFamily="34" charset="0"/>
            </a:endParaRPr>
          </a:p>
          <a:p>
            <a:pPr algn="l">
              <a:spcBef>
                <a:spcPts val="600"/>
              </a:spcBef>
            </a:pPr>
            <a:r>
              <a:rPr lang="en-US" altLang="zh-TW" sz="1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- 15yr CAGR 6%</a:t>
            </a:r>
          </a:p>
          <a:p>
            <a:pPr algn="l">
              <a:spcBef>
                <a:spcPts val="300"/>
              </a:spcBef>
            </a:pP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Y21: NT$63.6B</a:t>
            </a:r>
            <a:b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   &amp; NT$38.1 /share</a:t>
            </a:r>
            <a:r>
              <a:rPr lang="en-US" altLang="zh-TW" sz="1400" b="0" i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zh-TW" sz="1400" b="0" i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>
                <a:solidFill>
                  <a:schemeClr val="accent1">
                    <a:lumMod val="50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1400" b="0" dirty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altLang="zh-TW" sz="1400" b="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Y22H1: NT$60.3B</a:t>
            </a:r>
            <a:r>
              <a:rPr lang="en-US" altLang="zh-TW" sz="1400" b="0" dirty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zh-TW" sz="1400" b="0" dirty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    &amp; </a:t>
            </a:r>
            <a:r>
              <a:rPr lang="en-US" altLang="zh-TW" sz="1400" b="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NT$36.2 </a:t>
            </a:r>
            <a:r>
              <a:rPr lang="en-US" altLang="zh-TW" sz="1400" b="0" dirty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/</a:t>
            </a:r>
            <a:r>
              <a:rPr lang="en-US" altLang="zh-TW" sz="1400" b="0" dirty="0" smtClean="0">
                <a:solidFill>
                  <a:schemeClr val="accent1">
                    <a:lumMod val="75000"/>
                  </a:schemeClr>
                </a:solidFill>
                <a:latin typeface="Arial"/>
                <a:ea typeface="Tahoma" panose="020B0604030504040204" pitchFamily="34" charset="0"/>
                <a:cs typeface="Tahoma" panose="020B0604030504040204" pitchFamily="34" charset="0"/>
              </a:rPr>
              <a:t>share</a:t>
            </a:r>
            <a:endParaRPr lang="en-US" altLang="zh-TW" sz="1400" b="0" dirty="0" smtClean="0">
              <a:solidFill>
                <a:schemeClr val="accent1">
                  <a:lumMod val="75000"/>
                </a:schemeClr>
              </a:solidFill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6516488" y="4860000"/>
            <a:ext cx="2448000" cy="1440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l"/>
            <a:r>
              <a:rPr lang="en-US" altLang="zh-TW" sz="1600" b="0" u="sng" dirty="0">
                <a:solidFill>
                  <a:schemeClr val="accent1">
                    <a:lumMod val="50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Dividend &amp; Payout ratio</a:t>
            </a:r>
            <a:endParaRPr lang="zh-TW" altLang="en-US" sz="1600" b="0" u="sng" dirty="0">
              <a:solidFill>
                <a:schemeClr val="accent1">
                  <a:lumMod val="50000"/>
                </a:schemeClr>
              </a:solidFill>
              <a:latin typeface="+mn-lt"/>
              <a:cs typeface="Tahoma" panose="020B0604030504040204" pitchFamily="34" charset="0"/>
            </a:endParaRPr>
          </a:p>
          <a:p>
            <a:pPr algn="l"/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Y21 NT$5.0, Payout 48%</a:t>
            </a:r>
            <a:b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- 15yr average: NT$ 2.53</a:t>
            </a:r>
            <a:b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- 15yr average Payout 65%</a:t>
            </a:r>
            <a:endParaRPr lang="zh-TW" altLang="en-US" sz="14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cs typeface="Tahoma" panose="020B0604030504040204" pitchFamily="34" charset="0"/>
            </a:endParaRPr>
          </a:p>
        </p:txBody>
      </p:sp>
      <p:graphicFrame>
        <p:nvGraphicFramePr>
          <p:cNvPr id="16" name="物件 15"/>
          <p:cNvGraphicFramePr>
            <a:graphicFrameLocks noChangeAspect="1"/>
          </p:cNvGraphicFramePr>
          <p:nvPr>
            <p:extLst/>
          </p:nvPr>
        </p:nvGraphicFramePr>
        <p:xfrm>
          <a:off x="431800" y="863600"/>
          <a:ext cx="6048375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7" name="工作表" r:id="rId4" imgW="6048496" imgH="1800225" progId="Excel.Sheet.12">
                  <p:link updateAutomatic="1"/>
                </p:oleObj>
              </mc:Choice>
              <mc:Fallback>
                <p:oleObj name="工作表" r:id="rId4" imgW="6048496" imgH="1800225" progId="Excel.Sheet.12">
                  <p:link updateAutomatic="1"/>
                  <p:pic>
                    <p:nvPicPr>
                      <p:cNvPr id="7" name="物件 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31800" y="863600"/>
                        <a:ext cx="6048375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物件 16"/>
          <p:cNvGraphicFramePr>
            <a:graphicFrameLocks noChangeAspect="1"/>
          </p:cNvGraphicFramePr>
          <p:nvPr>
            <p:extLst/>
          </p:nvPr>
        </p:nvGraphicFramePr>
        <p:xfrm>
          <a:off x="431800" y="2735263"/>
          <a:ext cx="6048375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8" name="工作表" r:id="rId6" imgW="6048496" imgH="1800225" progId="Excel.Sheet.12">
                  <p:link updateAutomatic="1"/>
                </p:oleObj>
              </mc:Choice>
              <mc:Fallback>
                <p:oleObj name="工作表" r:id="rId6" imgW="6048496" imgH="1800225" progId="Excel.Sheet.12">
                  <p:link updateAutomatic="1"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31800" y="2735263"/>
                        <a:ext cx="6048375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物件 17"/>
          <p:cNvGraphicFramePr>
            <a:graphicFrameLocks noChangeAspect="1"/>
          </p:cNvGraphicFramePr>
          <p:nvPr>
            <p:extLst/>
          </p:nvPr>
        </p:nvGraphicFramePr>
        <p:xfrm>
          <a:off x="431800" y="4608513"/>
          <a:ext cx="6048375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9" name="工作表" r:id="rId8" imgW="6048496" imgH="1800225" progId="Excel.Sheet.12">
                  <p:link updateAutomatic="1"/>
                </p:oleObj>
              </mc:Choice>
              <mc:Fallback>
                <p:oleObj name="工作表" r:id="rId8" imgW="6048496" imgH="1800225" progId="Excel.Sheet.12">
                  <p:link updateAutomatic="1"/>
                  <p:pic>
                    <p:nvPicPr>
                      <p:cNvPr id="8" name="物件 7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1800" y="4608513"/>
                        <a:ext cx="6048375" cy="1800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134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ea typeface="Tahoma" pitchFamily="34" charset="0"/>
              </a:rPr>
              <a:t>免責聲明</a:t>
            </a:r>
          </a:p>
        </p:txBody>
      </p:sp>
      <p:sp>
        <p:nvSpPr>
          <p:cNvPr id="4" name="文字方塊 3"/>
          <p:cNvSpPr txBox="1"/>
          <p:nvPr/>
        </p:nvSpPr>
        <p:spPr>
          <a:xfrm>
            <a:off x="683568" y="1124744"/>
            <a:ext cx="7776864" cy="44644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ts val="2000"/>
              </a:lnSpc>
              <a:spcBef>
                <a:spcPts val="600"/>
              </a:spcBef>
            </a:pPr>
            <a:endParaRPr lang="en-US" altLang="zh-TW" sz="1600" b="0" dirty="0">
              <a:solidFill>
                <a:srgbClr val="90909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pPr algn="just">
              <a:lnSpc>
                <a:spcPts val="2000"/>
              </a:lnSpc>
              <a:spcBef>
                <a:spcPts val="600"/>
              </a:spcBef>
            </a:pPr>
            <a:r>
              <a:rPr lang="zh-TW" altLang="en-US" sz="1600" b="0" dirty="0" smtClean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本</a:t>
            </a:r>
            <a:r>
              <a:rPr lang="zh-TW" altLang="en-US" sz="1600" b="0" dirty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簡報係由聯強國際股份有限公司</a:t>
            </a:r>
            <a:r>
              <a:rPr lang="en-US" altLang="zh-TW" sz="1600" b="0" dirty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(</a:t>
            </a:r>
            <a:r>
              <a:rPr lang="zh-TW" altLang="en-US" sz="1600" b="0" dirty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以下簡稱本公司</a:t>
            </a:r>
            <a:r>
              <a:rPr lang="en-US" altLang="zh-TW" sz="1600" b="0" dirty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)</a:t>
            </a:r>
            <a:r>
              <a:rPr lang="zh-TW" altLang="en-US" sz="1600" b="0" dirty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提供，本簡報可能包含前瞻性陳述，當中涉及風險與不明朗因素包括陳述本身的不確定性、風險、假設或其他因素如：經營上的改變、競爭環境、經濟情勢、法規變化、科技發展與超出本公司管控等因素，皆可能導致本公司實際營運結果與上開前瞻性陳述有很大的差異。本公司不承擔因情勢變更而即時更新或修正相關內容之義務。</a:t>
            </a:r>
          </a:p>
          <a:p>
            <a:pPr algn="just">
              <a:lnSpc>
                <a:spcPts val="2000"/>
              </a:lnSpc>
              <a:spcBef>
                <a:spcPts val="600"/>
              </a:spcBef>
            </a:pPr>
            <a:r>
              <a:rPr lang="zh-TW" altLang="en-US" sz="1600" b="0" dirty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  </a:t>
            </a:r>
          </a:p>
          <a:p>
            <a:pPr algn="just">
              <a:lnSpc>
                <a:spcPts val="2000"/>
              </a:lnSpc>
              <a:spcBef>
                <a:spcPts val="600"/>
              </a:spcBef>
            </a:pPr>
            <a:r>
              <a:rPr lang="zh-TW" altLang="en-US" sz="1600" b="0" dirty="0">
                <a:solidFill>
                  <a:srgbClr val="90909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本簡報的內容、陳述或主張非為買賣或提供買賣任何有價證券或金融商品的邀約，邀約之引誘或建議。本公司已盡合理之注意，使本簡報於公開時無任何不真實或誤導。本公司及其各關係企業代表人或董事，均不對此使用或因他人引用本份簡報資料、或其它因簡報資料導致的任何損害負擔任何責任。</a:t>
            </a:r>
          </a:p>
        </p:txBody>
      </p:sp>
    </p:spTree>
    <p:extLst>
      <p:ext uri="{BB962C8B-B14F-4D97-AF65-F5344CB8AC3E}">
        <p14:creationId xmlns:p14="http://schemas.microsoft.com/office/powerpoint/2010/main" val="347221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92000" y="3168000"/>
            <a:ext cx="3960000" cy="648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lvl="0" algn="dist"/>
            <a:r>
              <a:rPr lang="en-US" altLang="zh-TW" sz="1400" b="0" dirty="0">
                <a:solidFill>
                  <a:srgbClr val="5F5F5F"/>
                </a:solidFill>
                <a:latin typeface="+mn-lt"/>
                <a:cs typeface="Arial" pitchFamily="34" charset="0"/>
              </a:rPr>
              <a:t>Group website   </a:t>
            </a:r>
            <a:r>
              <a:rPr lang="en-US" altLang="zh-TW" sz="1400" b="0" dirty="0">
                <a:solidFill>
                  <a:srgbClr val="274085"/>
                </a:solidFill>
                <a:latin typeface="+mn-lt"/>
                <a:cs typeface="Arial" pitchFamily="34" charset="0"/>
                <a:hlinkClick r:id="rId2"/>
              </a:rPr>
              <a:t>http://www.synnex-grp.com/en</a:t>
            </a:r>
            <a:endParaRPr lang="zh-TW" altLang="en-US" sz="1400" b="0" dirty="0">
              <a:solidFill>
                <a:srgbClr val="274085"/>
              </a:solidFill>
              <a:latin typeface="+mn-lt"/>
              <a:cs typeface="Arial" pitchFamily="34" charset="0"/>
            </a:endParaRPr>
          </a:p>
          <a:p>
            <a:pPr algn="dist"/>
            <a:r>
              <a:rPr lang="en-US" altLang="zh-TW" sz="1400" b="0" cap="small" dirty="0" smtClean="0">
                <a:solidFill>
                  <a:srgbClr val="5F5F5F"/>
                </a:solidFill>
                <a:latin typeface="+mn-lt"/>
                <a:cs typeface="Arial" pitchFamily="34" charset="0"/>
              </a:rPr>
              <a:t>CSR</a:t>
            </a:r>
            <a:r>
              <a:rPr lang="en-US" altLang="zh-TW" sz="1400" b="0" dirty="0" smtClean="0">
                <a:solidFill>
                  <a:srgbClr val="5F5F5F"/>
                </a:solidFill>
                <a:latin typeface="+mn-lt"/>
                <a:cs typeface="Arial" pitchFamily="34" charset="0"/>
              </a:rPr>
              <a:t>  </a:t>
            </a:r>
            <a:r>
              <a:rPr lang="en-US" altLang="zh-TW" sz="1400" b="0" dirty="0" smtClean="0">
                <a:solidFill>
                  <a:srgbClr val="5F5F5F"/>
                </a:solidFill>
                <a:latin typeface="+mn-lt"/>
                <a:cs typeface="Arial" pitchFamily="34" charset="0"/>
                <a:hlinkClick r:id="rId3"/>
              </a:rPr>
              <a:t>http://www.synnex-grp.com/en/csr-report</a:t>
            </a:r>
            <a:endParaRPr lang="zh-TW" altLang="en-US" sz="1400" b="0" dirty="0" smtClean="0">
              <a:solidFill>
                <a:srgbClr val="5F5F5F"/>
              </a:solidFill>
              <a:latin typeface="+mn-lt"/>
              <a:cs typeface="Arial" pitchFamily="34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435" y="2520000"/>
            <a:ext cx="4469130" cy="49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88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/>
              <a:t>附件</a:t>
            </a:r>
          </a:p>
        </p:txBody>
      </p:sp>
    </p:spTree>
    <p:extLst>
      <p:ext uri="{BB962C8B-B14F-4D97-AF65-F5344CB8AC3E}">
        <p14:creationId xmlns:p14="http://schemas.microsoft.com/office/powerpoint/2010/main" val="236712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TW" altLang="en-US" dirty="0" smtClean="0"/>
              <a:t>公司總覽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8197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3854"/>
              </a:gs>
              <a:gs pos="50000">
                <a:srgbClr val="24A4B2"/>
              </a:gs>
              <a:gs pos="100000">
                <a:srgbClr val="00385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華康細圓體"/>
              <a:cs typeface="+mn-cs"/>
            </a:endParaRPr>
          </a:p>
        </p:txBody>
      </p:sp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5" t="11124" r="10431" b="2234"/>
          <a:stretch/>
        </p:blipFill>
        <p:spPr>
          <a:xfrm>
            <a:off x="1404000" y="828000"/>
            <a:ext cx="6787055" cy="5052755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6425"/>
            <a:ext cx="9144000" cy="4705150"/>
          </a:xfrm>
          <a:prstGeom prst="rect">
            <a:avLst/>
          </a:prstGeom>
        </p:spPr>
      </p:pic>
      <p:sp>
        <p:nvSpPr>
          <p:cNvPr id="16" name="WordArt 51"/>
          <p:cNvSpPr>
            <a:spLocks noChangeArrowheads="1" noChangeShapeType="1" noTextEdit="1"/>
          </p:cNvSpPr>
          <p:nvPr/>
        </p:nvSpPr>
        <p:spPr bwMode="auto">
          <a:xfrm>
            <a:off x="72000" y="72000"/>
            <a:ext cx="2843808" cy="12161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0" cap="none" spc="0" normalizeH="0" baseline="0" noProof="0" dirty="0" smtClean="0">
                <a:ln w="9525">
                  <a:noFill/>
                  <a:round/>
                  <a:headEnd/>
                  <a:tailEnd/>
                </a:ln>
                <a:solidFill>
                  <a:srgbClr val="3792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新細明體" panose="02020500000000000000" pitchFamily="18" charset="-120"/>
                <a:ea typeface="新細明體" panose="02020500000000000000" pitchFamily="18" charset="-120"/>
                <a:cs typeface="Times New Roman"/>
              </a:rPr>
              <a:t>2021</a:t>
            </a:r>
            <a:endParaRPr kumimoji="0" lang="zh-TW" altLang="en-US" sz="3200" b="1" i="0" u="none" strike="noStrike" kern="10" cap="none" spc="0" normalizeH="0" baseline="0" noProof="0" dirty="0">
              <a:ln w="9525">
                <a:noFill/>
                <a:round/>
                <a:headEnd/>
                <a:tailEnd/>
              </a:ln>
              <a:solidFill>
                <a:srgbClr val="3792A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Times New Roman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907704" y="116632"/>
            <a:ext cx="723629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 Unicode MS" pitchFamily="34" charset="-120"/>
                <a:cs typeface="Arial Unicode MS" pitchFamily="34" charset="-120"/>
              </a:rPr>
              <a:t>A </a:t>
            </a: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 Unicode MS" pitchFamily="34" charset="-120"/>
                <a:cs typeface="Arial Unicode MS" pitchFamily="34" charset="-120"/>
              </a:rPr>
              <a:t>USD </a:t>
            </a:r>
            <a:r>
              <a:rPr kumimoji="0" lang="en-US" altLang="zh-TW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 Unicode MS" pitchFamily="34" charset="-120"/>
                <a:cs typeface="Arial Unicode MS" pitchFamily="34" charset="-120"/>
              </a:rPr>
              <a:t>$25B</a:t>
            </a: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 Unicode MS" pitchFamily="34" charset="-120"/>
                <a:cs typeface="Arial Unicode MS" pitchFamily="34" charset="-120"/>
              </a:rPr>
              <a:t> Hi-Tech Supply Chain Management Service Provider</a:t>
            </a:r>
            <a:endParaRPr kumimoji="0" lang="en-US" altLang="zh-TW" sz="3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5726920"/>
            <a:ext cx="9144000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80000" rIns="180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 Unicode MS" pitchFamily="34" charset="-120"/>
                <a:cs typeface="Arial Unicode MS" pitchFamily="34" charset="-120"/>
              </a:rPr>
              <a:t>Across </a:t>
            </a:r>
            <a:r>
              <a:rPr kumimoji="0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 Unicode MS" pitchFamily="34" charset="-120"/>
                <a:cs typeface="Arial Unicode MS" pitchFamily="34" charset="-120"/>
              </a:rPr>
              <a:t>51 markets, 400+ sales/logistics/service points</a:t>
            </a:r>
            <a:endParaRPr kumimoji="0" lang="en-US" altLang="zh-TW" sz="1800" b="1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Arial Unicode MS" pitchFamily="34" charset="-120"/>
                <a:cs typeface="Arial Unicode MS" pitchFamily="34" charset="-120"/>
              </a:rPr>
              <a:t>SYNNEX APAC :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Taiwan (HQ), Hong Kong, China, Australia, New Zealand, Indonesia, Thailand, Vietnam, Indochina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  </a:t>
            </a:r>
            <a:r>
              <a:rPr kumimoji="0" lang="en-US" altLang="zh-TW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Redington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: 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India, </a:t>
            </a:r>
            <a:r>
              <a:rPr kumimoji="0" lang="en-US" altLang="zh-TW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Srilanka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, 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Bangladesh, Middle East,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Africa, Turkey, CIS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360000" y="4824000"/>
            <a:ext cx="2952000" cy="756000"/>
          </a:xfrm>
          <a:prstGeom prst="rect">
            <a:avLst/>
          </a:prstGeom>
          <a:solidFill>
            <a:schemeClr val="accent3">
              <a:lumMod val="20000"/>
              <a:lumOff val="8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India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/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SA		1993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 smtClean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Middle East / Africa	1997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Turkey	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	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1991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No.2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852" y1="55333" x2="1852" y2="55333"/>
                        <a14:foregroundMark x1="11667" y1="43333" x2="11667" y2="43333"/>
                        <a14:foregroundMark x1="11296" y1="77333" x2="11296" y2="77333"/>
                        <a14:foregroundMark x1="9074" y1="68667" x2="9074" y2="68667"/>
                        <a14:foregroundMark x1="7593" y1="79333" x2="7593" y2="79333"/>
                        <a14:foregroundMark x1="10370" y1="69333" x2="10370" y2="69333"/>
                        <a14:foregroundMark x1="12222" y1="61333" x2="12222" y2="61333"/>
                        <a14:foregroundMark x1="12778" y1="57333" x2="12778" y2="57333"/>
                        <a14:foregroundMark x1="19815" y1="42667" x2="19815" y2="42667"/>
                        <a14:foregroundMark x1="31296" y1="50667" x2="31296" y2="50667"/>
                        <a14:foregroundMark x1="41667" y1="52667" x2="41667" y2="52667"/>
                        <a14:foregroundMark x1="51852" y1="32667" x2="51852" y2="32667"/>
                        <a14:foregroundMark x1="51852" y1="50667" x2="51852" y2="50667"/>
                        <a14:foregroundMark x1="11667" y1="37333" x2="11667" y2="37333"/>
                        <a14:foregroundMark x1="12963" y1="68000" x2="12963" y2="68000"/>
                        <a14:foregroundMark x1="56852" y1="52000" x2="56852" y2="52000"/>
                        <a14:foregroundMark x1="66852" y1="52667" x2="66852" y2="52667"/>
                        <a14:foregroundMark x1="77963" y1="47333" x2="77963" y2="47333"/>
                        <a14:foregroundMark x1="85926" y1="46667" x2="85926" y2="46667"/>
                        <a14:foregroundMark x1="94074" y1="50667" x2="94074" y2="50667"/>
                        <a14:foregroundMark x1="19259" y1="92000" x2="19259" y2="92000"/>
                        <a14:foregroundMark x1="21296" y1="93333" x2="21296" y2="93333"/>
                        <a14:foregroundMark x1="24074" y1="90000" x2="24074" y2="90000"/>
                        <a14:foregroundMark x1="25741" y1="90667" x2="25741" y2="90667"/>
                        <a14:foregroundMark x1="28519" y1="91333" x2="28519" y2="91333"/>
                        <a14:foregroundMark x1="30741" y1="92667" x2="30741" y2="92667"/>
                        <a14:foregroundMark x1="32778" y1="92000" x2="32778" y2="92000"/>
                        <a14:foregroundMark x1="34815" y1="91333" x2="34815" y2="91333"/>
                        <a14:foregroundMark x1="13519" y1="44000" x2="13519" y2="44000"/>
                        <a14:foregroundMark x1="7963" y1="65333" x2="7963" y2="65333"/>
                        <a14:foregroundMark x1="7407" y1="68667" x2="7407" y2="68667"/>
                        <a14:foregroundMark x1="8333" y1="78000" x2="8333" y2="78000"/>
                        <a14:foregroundMark x1="6667" y1="88000" x2="6667" y2="88000"/>
                        <a14:foregroundMark x1="5741" y1="94000" x2="5741" y2="94000"/>
                        <a14:foregroundMark x1="2222" y1="62000" x2="2222" y2="62000"/>
                        <a14:foregroundMark x1="2407" y1="26000" x2="2407" y2="25333"/>
                        <a14:foregroundMark x1="4630" y1="23333" x2="4630" y2="23333"/>
                        <a14:foregroundMark x1="6481" y1="16667" x2="6481" y2="16667"/>
                        <a14:foregroundMark x1="7407" y1="26000" x2="7407" y2="26000"/>
                        <a14:foregroundMark x1="7222" y1="17333" x2="7222" y2="17333"/>
                        <a14:foregroundMark x1="4815" y1="55333" x2="4815" y2="55333"/>
                        <a14:foregroundMark x1="37963" y1="89333" x2="37963" y2="89333"/>
                        <a14:foregroundMark x1="40741" y1="89333" x2="40741" y2="89333"/>
                        <a14:foregroundMark x1="45185" y1="89333" x2="45185" y2="89333"/>
                        <a14:foregroundMark x1="49444" y1="89333" x2="49444" y2="89333"/>
                        <a14:foregroundMark x1="51667" y1="90000" x2="51667" y2="90000"/>
                        <a14:foregroundMark x1="56111" y1="92667" x2="56111" y2="92667"/>
                        <a14:foregroundMark x1="58519" y1="92667" x2="58519" y2="92667"/>
                        <a14:foregroundMark x1="62037" y1="89333" x2="62037" y2="89333"/>
                        <a14:foregroundMark x1="42407" y1="92667" x2="42407" y2="92667"/>
                        <a14:foregroundMark x1="47037" y1="90000" x2="47037" y2="90000"/>
                        <a14:foregroundMark x1="40185" y1="95333" x2="40185" y2="95333"/>
                        <a14:foregroundMark x1="57407" y1="96667" x2="57407" y2="96667"/>
                        <a14:foregroundMark x1="55926" y1="94667" x2="55926" y2="94667"/>
                        <a14:foregroundMark x1="55000" y1="94667" x2="55000" y2="94667"/>
                        <a14:foregroundMark x1="62963" y1="94667" x2="62963" y2="94667"/>
                        <a14:foregroundMark x1="60926" y1="92000" x2="60926" y2="92000"/>
                        <a14:foregroundMark x1="42593" y1="89333" x2="42593" y2="89333"/>
                        <a14:foregroundMark x1="28519" y1="92667" x2="28519" y2="92667"/>
                        <a14:backgroundMark x1="1667" y1="8000" x2="1667" y2="8000"/>
                        <a14:backgroundMark x1="2593" y1="4667" x2="2593" y2="4667"/>
                        <a14:backgroundMark x1="15556" y1="12000" x2="15556" y2="12000"/>
                        <a14:backgroundMark x1="22407" y1="12000" x2="22407" y2="12000"/>
                        <a14:backgroundMark x1="30741" y1="14667" x2="30741" y2="15333"/>
                        <a14:backgroundMark x1="32407" y1="23333" x2="32407" y2="23333"/>
                        <a14:backgroundMark x1="37963" y1="20667" x2="37963" y2="20667"/>
                        <a14:backgroundMark x1="39074" y1="32000" x2="39074" y2="32000"/>
                        <a14:backgroundMark x1="42778" y1="20667" x2="42778" y2="20667"/>
                        <a14:backgroundMark x1="48148" y1="13333" x2="48148" y2="13333"/>
                        <a14:backgroundMark x1="57222" y1="16000" x2="57222" y2="16000"/>
                        <a14:backgroundMark x1="61667" y1="25333" x2="61667" y2="25333"/>
                        <a14:backgroundMark x1="74444" y1="18000" x2="74444" y2="18000"/>
                        <a14:backgroundMark x1="69444" y1="29333" x2="69444" y2="29333"/>
                        <a14:backgroundMark x1="69259" y1="14667" x2="69259" y2="14667"/>
                        <a14:backgroundMark x1="65926" y1="13333" x2="65926" y2="13333"/>
                        <a14:backgroundMark x1="63889" y1="11333" x2="63889" y2="11333"/>
                        <a14:backgroundMark x1="80741" y1="14000" x2="80741" y2="14000"/>
                        <a14:backgroundMark x1="89074" y1="12000" x2="89074" y2="12000"/>
                        <a14:backgroundMark x1="92963" y1="9333" x2="92963" y2="9333"/>
                        <a14:backgroundMark x1="95741" y1="8000" x2="95741" y2="8000"/>
                        <a14:backgroundMark x1="97222" y1="8000" x2="97222" y2="8000"/>
                        <a14:backgroundMark x1="97222" y1="20000" x2="97222" y2="20667"/>
                        <a14:backgroundMark x1="94074" y1="28667" x2="94074" y2="28667"/>
                        <a14:backgroundMark x1="88148" y1="30000" x2="88148" y2="30000"/>
                        <a14:backgroundMark x1="83519" y1="28000" x2="83519" y2="28000"/>
                        <a14:backgroundMark x1="89259" y1="39333" x2="89259" y2="39333"/>
                        <a14:backgroundMark x1="90741" y1="82667" x2="90741" y2="82667"/>
                        <a14:backgroundMark x1="94630" y1="88000" x2="94630" y2="88000"/>
                        <a14:backgroundMark x1="96667" y1="86000" x2="96667" y2="86000"/>
                        <a14:backgroundMark x1="96111" y1="63333" x2="96111" y2="63333"/>
                        <a14:backgroundMark x1="91111" y1="54000" x2="91111" y2="54000"/>
                        <a14:backgroundMark x1="80185" y1="54667" x2="80185" y2="54667"/>
                        <a14:backgroundMark x1="84630" y1="90000" x2="84815" y2="90000"/>
                        <a14:backgroundMark x1="78148" y1="87333" x2="78148" y2="87333"/>
                        <a14:backgroundMark x1="75741" y1="84000" x2="75741" y2="84000"/>
                        <a14:backgroundMark x1="74630" y1="57333" x2="74630" y2="57333"/>
                        <a14:backgroundMark x1="64630" y1="36667" x2="64630" y2="36667"/>
                        <a14:backgroundMark x1="59444" y1="34000" x2="59444" y2="34000"/>
                        <a14:backgroundMark x1="55556" y1="26667" x2="55556" y2="26667"/>
                        <a14:backgroundMark x1="52778" y1="19333" x2="52778" y2="19333"/>
                        <a14:backgroundMark x1="52037" y1="12000" x2="52037" y2="12000"/>
                        <a14:backgroundMark x1="49074" y1="16667" x2="49074" y2="16667"/>
                        <a14:backgroundMark x1="44815" y1="20000" x2="44815" y2="20000"/>
                        <a14:backgroundMark x1="42963" y1="10000" x2="42963" y2="10000"/>
                        <a14:backgroundMark x1="30741" y1="31333" x2="30741" y2="31333"/>
                        <a14:backgroundMark x1="16667" y1="74667" x2="16667" y2="74667"/>
                        <a14:backgroundMark x1="15185" y1="90000" x2="15185" y2="90000"/>
                        <a14:backgroundMark x1="3333" y1="88667" x2="3333" y2="88667"/>
                        <a14:backgroundMark x1="1667" y1="83333" x2="1667" y2="83333"/>
                        <a14:backgroundMark x1="4630" y1="77333" x2="4630" y2="77333"/>
                        <a14:backgroundMark x1="6296" y1="44000" x2="6296" y2="44000"/>
                        <a14:backgroundMark x1="10185" y1="10000" x2="10185" y2="10000"/>
                        <a14:backgroundMark x1="10000" y1="16667" x2="10000" y2="16667"/>
                        <a14:backgroundMark x1="9815" y1="31333" x2="9815" y2="31333"/>
                        <a14:backgroundMark x1="12963" y1="14667" x2="12963" y2="14667"/>
                        <a14:backgroundMark x1="4444" y1="4667" x2="4444" y2="4667"/>
                        <a14:backgroundMark x1="10926" y1="5333" x2="10926" y2="5333"/>
                        <a14:backgroundMark x1="12963" y1="4667" x2="12963" y2="4667"/>
                        <a14:backgroundMark x1="18704" y1="4667" x2="18704" y2="4667"/>
                        <a14:backgroundMark x1="25926" y1="6667" x2="25926" y2="6667"/>
                        <a14:backgroundMark x1="32593" y1="7333" x2="32593" y2="7333"/>
                        <a14:backgroundMark x1="39444" y1="6667" x2="39444" y2="6667"/>
                        <a14:backgroundMark x1="37407" y1="4667" x2="37407" y2="4667"/>
                        <a14:backgroundMark x1="36111" y1="11333" x2="36111" y2="11333"/>
                        <a14:backgroundMark x1="35185" y1="16667" x2="35185" y2="17333"/>
                        <a14:backgroundMark x1="35000" y1="25333" x2="35000" y2="25333"/>
                        <a14:backgroundMark x1="31296" y1="38667" x2="31296" y2="38667"/>
                        <a14:backgroundMark x1="22963" y1="42667" x2="22963" y2="42667"/>
                        <a14:backgroundMark x1="21667" y1="23333" x2="21667" y2="23333"/>
                        <a14:backgroundMark x1="18519" y1="22667" x2="18519" y2="22667"/>
                        <a14:backgroundMark x1="17593" y1="36667" x2="17593" y2="36667"/>
                        <a14:backgroundMark x1="16852" y1="50667" x2="16852" y2="50667"/>
                        <a14:backgroundMark x1="16852" y1="54667" x2="16852" y2="54667"/>
                        <a14:backgroundMark x1="16852" y1="59333" x2="16852" y2="59333"/>
                        <a14:backgroundMark x1="3889" y1="82667" x2="3889" y2="82667"/>
                        <a14:backgroundMark x1="1481" y1="78667" x2="1481" y2="78667"/>
                        <a14:backgroundMark x1="8889" y1="94000" x2="8889" y2="94000"/>
                        <a14:backgroundMark x1="11111" y1="92000" x2="11111" y2="92000"/>
                        <a14:backgroundMark x1="12778" y1="90667" x2="12778" y2="90667"/>
                        <a14:backgroundMark x1="14074" y1="85333" x2="14074" y2="85333"/>
                        <a14:backgroundMark x1="15741" y1="84667" x2="15741" y2="84667"/>
                        <a14:backgroundMark x1="17222" y1="84000" x2="17222" y2="84000"/>
                        <a14:backgroundMark x1="20926" y1="84000" x2="20926" y2="84000"/>
                        <a14:backgroundMark x1="23333" y1="82000" x2="23333" y2="82000"/>
                        <a14:backgroundMark x1="23333" y1="69333" x2="23333" y2="68667"/>
                        <a14:backgroundMark x1="22778" y1="62667" x2="22778" y2="62667"/>
                        <a14:backgroundMark x1="21852" y1="61333" x2="21852" y2="61333"/>
                        <a14:backgroundMark x1="24259" y1="81333" x2="24444" y2="81333"/>
                        <a14:backgroundMark x1="25926" y1="84000" x2="26111" y2="84000"/>
                        <a14:backgroundMark x1="28704" y1="84000" x2="28889" y2="84000"/>
                        <a14:backgroundMark x1="30000" y1="82667" x2="30000" y2="82667"/>
                        <a14:backgroundMark x1="31852" y1="83333" x2="31852" y2="83333"/>
                        <a14:backgroundMark x1="35926" y1="84667" x2="35926" y2="84667"/>
                        <a14:backgroundMark x1="29444" y1="73333" x2="29444" y2="73333"/>
                        <a14:backgroundMark x1="28519" y1="60667" x2="28519" y2="60667"/>
                        <a14:backgroundMark x1="29630" y1="50000" x2="29630" y2="50000"/>
                        <a14:backgroundMark x1="27407" y1="56667" x2="27407" y2="56667"/>
                        <a14:backgroundMark x1="29074" y1="57333" x2="29074" y2="57333"/>
                        <a14:backgroundMark x1="28704" y1="42000" x2="28704" y2="42000"/>
                        <a14:backgroundMark x1="24259" y1="40667" x2="24259" y2="40667"/>
                        <a14:backgroundMark x1="21852" y1="40000" x2="21852" y2="40000"/>
                        <a14:backgroundMark x1="20556" y1="14667" x2="20556" y2="14667"/>
                        <a14:backgroundMark x1="23889" y1="8000" x2="23889" y2="8000"/>
                        <a14:backgroundMark x1="22963" y1="4000" x2="22963" y2="4000"/>
                        <a14:backgroundMark x1="37037" y1="34000" x2="37222" y2="33333"/>
                        <a14:backgroundMark x1="36481" y1="28667" x2="36481" y2="28667"/>
                        <a14:backgroundMark x1="38704" y1="39333" x2="38889" y2="39333"/>
                        <a14:backgroundMark x1="40926" y1="36667" x2="40926" y2="36667"/>
                        <a14:backgroundMark x1="40741" y1="23333" x2="40926" y2="22667"/>
                        <a14:backgroundMark x1="39815" y1="15333" x2="39815" y2="15333"/>
                        <a14:backgroundMark x1="45000" y1="12667" x2="45000" y2="12667"/>
                        <a14:backgroundMark x1="44815" y1="6667" x2="44815" y2="6667"/>
                        <a14:backgroundMark x1="48889" y1="7333" x2="48889" y2="7333"/>
                        <a14:backgroundMark x1="49815" y1="6667" x2="49815" y2="6667"/>
                        <a14:backgroundMark x1="57222" y1="7333" x2="56667" y2="7333"/>
                        <a14:backgroundMark x1="55556" y1="8000" x2="55556" y2="8000"/>
                        <a14:backgroundMark x1="39630" y1="48667" x2="39630" y2="48667"/>
                        <a14:backgroundMark x1="33148" y1="54667" x2="33148" y2="54667"/>
                        <a14:backgroundMark x1="33704" y1="68000" x2="33704" y2="68000"/>
                        <a14:backgroundMark x1="35556" y1="67333" x2="35556" y2="67333"/>
                        <a14:backgroundMark x1="34630" y1="52667" x2="34630" y2="52667"/>
                        <a14:backgroundMark x1="32407" y1="64667" x2="32407" y2="64667"/>
                        <a14:backgroundMark x1="37407" y1="67333" x2="37407" y2="67333"/>
                        <a14:backgroundMark x1="38519" y1="57333" x2="38519" y2="57333"/>
                        <a14:backgroundMark x1="38889" y1="50667" x2="38889" y2="50667"/>
                        <a14:backgroundMark x1="38704" y1="66000" x2="38704" y2="66000"/>
                        <a14:backgroundMark x1="34074" y1="53333" x2="34074" y2="53333"/>
                        <a14:backgroundMark x1="35556" y1="55333" x2="35556" y2="55333"/>
                        <a14:backgroundMark x1="32593" y1="55333" x2="32593" y2="55333"/>
                        <a14:backgroundMark x1="32407" y1="62667" x2="32407" y2="62667"/>
                        <a14:backgroundMark x1="37222" y1="82000" x2="37222" y2="82000"/>
                        <a14:backgroundMark x1="38333" y1="80667" x2="38333" y2="80667"/>
                        <a14:backgroundMark x1="39815" y1="82000" x2="39815" y2="82000"/>
                        <a14:backgroundMark x1="41667" y1="84667" x2="41667" y2="84667"/>
                        <a14:backgroundMark x1="43333" y1="83333" x2="43333" y2="83333"/>
                        <a14:backgroundMark x1="45185" y1="84000" x2="45185" y2="84000"/>
                        <a14:backgroundMark x1="48704" y1="84000" x2="48704" y2="84000"/>
                        <a14:backgroundMark x1="36667" y1="96667" x2="36667" y2="96667"/>
                        <a14:backgroundMark x1="39074" y1="98667" x2="39074" y2="98667"/>
                        <a14:backgroundMark x1="44630" y1="98667" x2="44630" y2="98667"/>
                        <a14:backgroundMark x1="46111" y1="95333" x2="46111" y2="95333"/>
                        <a14:backgroundMark x1="47222" y1="84000" x2="47222" y2="84000"/>
                        <a14:backgroundMark x1="47407" y1="98000" x2="47407" y2="98000"/>
                        <a14:backgroundMark x1="49074" y1="99333" x2="49074" y2="99333"/>
                        <a14:backgroundMark x1="50000" y1="84000" x2="50000" y2="84000"/>
                        <a14:backgroundMark x1="52037" y1="83333" x2="52037" y2="83333"/>
                        <a14:backgroundMark x1="54444" y1="82667" x2="54444" y2="82667"/>
                        <a14:backgroundMark x1="49444" y1="79333" x2="49444" y2="79333"/>
                        <a14:backgroundMark x1="43519" y1="58000" x2="43519" y2="58000"/>
                        <a14:backgroundMark x1="43704" y1="62667" x2="43704" y2="62667"/>
                        <a14:backgroundMark x1="44074" y1="54667" x2="44074" y2="54667"/>
                        <a14:backgroundMark x1="45000" y1="57333" x2="45000" y2="57333"/>
                        <a14:backgroundMark x1="48704" y1="47333" x2="48704" y2="47333"/>
                        <a14:backgroundMark x1="49074" y1="30667" x2="49074" y2="30000"/>
                        <a14:backgroundMark x1="49444" y1="24667" x2="49444" y2="24667"/>
                        <a14:backgroundMark x1="49444" y1="36667" x2="49444" y2="36667"/>
                        <a14:backgroundMark x1="53704" y1="94667" x2="53704" y2="94667"/>
                        <a14:backgroundMark x1="50741" y1="90667" x2="50741" y2="90667"/>
                        <a14:backgroundMark x1="50926" y1="95333" x2="50926" y2="95333"/>
                        <a14:backgroundMark x1="50370" y1="98667" x2="50370" y2="98667"/>
                        <a14:backgroundMark x1="52593" y1="98667" x2="52593" y2="98667"/>
                        <a14:backgroundMark x1="52407" y1="90667" x2="52407" y2="90667"/>
                        <a14:backgroundMark x1="55185" y1="98667" x2="55185" y2="98667"/>
                        <a14:backgroundMark x1="55926" y1="84667" x2="55926" y2="84667"/>
                        <a14:backgroundMark x1="54630" y1="90667" x2="54630" y2="90667"/>
                        <a14:backgroundMark x1="56852" y1="98667" x2="56852" y2="98667"/>
                        <a14:backgroundMark x1="56852" y1="89333" x2="56852" y2="89333"/>
                        <a14:backgroundMark x1="58148" y1="84667" x2="58148" y2="84667"/>
                        <a14:backgroundMark x1="58148" y1="98667" x2="58148" y2="98667"/>
                        <a14:backgroundMark x1="59259" y1="98667" x2="59259" y2="98667"/>
                        <a14:backgroundMark x1="58889" y1="87333" x2="58889" y2="87333"/>
                        <a14:backgroundMark x1="60556" y1="84667" x2="60556" y2="84667"/>
                        <a14:backgroundMark x1="61481" y1="87333" x2="61481" y2="87333"/>
                        <a14:backgroundMark x1="60741" y1="97333" x2="60741" y2="97333"/>
                        <a14:backgroundMark x1="60185" y1="90667" x2="60185" y2="90667"/>
                        <a14:backgroundMark x1="65000" y1="93333" x2="65000" y2="93333"/>
                        <a14:backgroundMark x1="63148" y1="90667" x2="63148" y2="90667"/>
                        <a14:backgroundMark x1="62222" y1="84000" x2="62222" y2="84000"/>
                        <a14:backgroundMark x1="63889" y1="93333" x2="63889" y2="93333"/>
                        <a14:backgroundMark x1="63704" y1="98000" x2="63704" y2="98000"/>
                        <a14:backgroundMark x1="66296" y1="98667" x2="66296" y2="98667"/>
                        <a14:backgroundMark x1="64444" y1="86667" x2="64444" y2="86667"/>
                        <a14:backgroundMark x1="60370" y1="81333" x2="60370" y2="81333"/>
                        <a14:backgroundMark x1="59259" y1="65333" x2="59259" y2="65333"/>
                        <a14:backgroundMark x1="53704" y1="53333" x2="53704" y2="53333"/>
                        <a14:backgroundMark x1="55000" y1="36667" x2="55000" y2="36667"/>
                        <a14:backgroundMark x1="54074" y1="65333" x2="54074" y2="65333"/>
                        <a14:backgroundMark x1="56481" y1="37333" x2="56481" y2="37333"/>
                        <a14:backgroundMark x1="57407" y1="28000" x2="57407" y2="28000"/>
                        <a14:backgroundMark x1="58333" y1="24667" x2="58704" y2="24000"/>
                        <a14:backgroundMark x1="59259" y1="16667" x2="59259" y2="16667"/>
                        <a14:backgroundMark x1="59815" y1="8000" x2="59815" y2="8000"/>
                        <a14:backgroundMark x1="63333" y1="7333" x2="63333" y2="7333"/>
                        <a14:backgroundMark x1="62222" y1="14000" x2="62778" y2="15333"/>
                        <a14:backgroundMark x1="65000" y1="20667" x2="65000" y2="20667"/>
                        <a14:backgroundMark x1="63148" y1="36667" x2="63148" y2="36667"/>
                        <a14:backgroundMark x1="61296" y1="36667" x2="61296" y2="36667"/>
                        <a14:backgroundMark x1="63519" y1="43333" x2="63519" y2="43333"/>
                        <a14:backgroundMark x1="64444" y1="61333" x2="64444" y2="61333"/>
                        <a14:backgroundMark x1="64444" y1="75333" x2="64444" y2="75333"/>
                        <a14:backgroundMark x1="67963" y1="81333" x2="67963" y2="81333"/>
                        <a14:backgroundMark x1="69444" y1="82000" x2="69444" y2="82000"/>
                        <a14:backgroundMark x1="65185" y1="48667" x2="65185" y2="48667"/>
                        <a14:backgroundMark x1="66481" y1="36000" x2="66481" y2="36000"/>
                        <a14:backgroundMark x1="68519" y1="38000" x2="68519" y2="38000"/>
                        <a14:backgroundMark x1="67963" y1="25333" x2="67963" y2="25333"/>
                        <a14:backgroundMark x1="71852" y1="10000" x2="71852" y2="10000"/>
                        <a14:backgroundMark x1="71481" y1="6000" x2="71481" y2="6000"/>
                        <a14:backgroundMark x1="69074" y1="4667" x2="69074" y2="4667"/>
                        <a14:backgroundMark x1="71852" y1="24667" x2="71852" y2="24667"/>
                        <a14:backgroundMark x1="70926" y1="36000" x2="70926" y2="36000"/>
                        <a14:backgroundMark x1="72963" y1="36667" x2="72963" y2="36667"/>
                        <a14:backgroundMark x1="69630" y1="62667" x2="69630" y2="62000"/>
                        <a14:backgroundMark x1="69815" y1="56000" x2="69815" y2="56000"/>
                        <a14:backgroundMark x1="68704" y1="54000" x2="68704" y2="54000"/>
                        <a14:backgroundMark x1="74074" y1="42667" x2="74074" y2="42667"/>
                        <a14:backgroundMark x1="74444" y1="52000" x2="74444" y2="52000"/>
                        <a14:backgroundMark x1="74259" y1="67333" x2="74259" y2="67333"/>
                        <a14:backgroundMark x1="74074" y1="78667" x2="74074" y2="78667"/>
                        <a14:backgroundMark x1="73148" y1="89333" x2="73148" y2="89333"/>
                        <a14:backgroundMark x1="70370" y1="95333" x2="70370" y2="95333"/>
                        <a14:backgroundMark x1="67963" y1="94667" x2="67963" y2="94667"/>
                        <a14:backgroundMark x1="71296" y1="95333" x2="71296" y2="95333"/>
                        <a14:backgroundMark x1="76852" y1="93333" x2="76852" y2="93333"/>
                        <a14:backgroundMark x1="79259" y1="95333" x2="79259" y2="95333"/>
                        <a14:backgroundMark x1="80000" y1="89333" x2="79630" y2="87333"/>
                        <a14:backgroundMark x1="79259" y1="82667" x2="79259" y2="82667"/>
                        <a14:backgroundMark x1="82037" y1="82667" x2="82037" y2="82667"/>
                        <a14:backgroundMark x1="80926" y1="94000" x2="80926" y2="94000"/>
                        <a14:backgroundMark x1="82593" y1="93333" x2="82778" y2="94000"/>
                        <a14:backgroundMark x1="83519" y1="92000" x2="83519" y2="92000"/>
                        <a14:backgroundMark x1="82037" y1="78667" x2="82037" y2="78667"/>
                        <a14:backgroundMark x1="80926" y1="66000" x2="80926" y2="66000"/>
                        <a14:backgroundMark x1="79444" y1="62667" x2="79259" y2="62000"/>
                        <a14:backgroundMark x1="79630" y1="36667" x2="79630" y2="35333"/>
                        <a14:backgroundMark x1="77963" y1="26000" x2="77963" y2="26000"/>
                        <a14:backgroundMark x1="76111" y1="27333" x2="76111" y2="27333"/>
                        <a14:backgroundMark x1="76296" y1="22667" x2="76296" y2="22667"/>
                        <a14:backgroundMark x1="76111" y1="19333" x2="76111" y2="19333"/>
                        <a14:backgroundMark x1="74815" y1="11333" x2="74815" y2="11333"/>
                        <a14:backgroundMark x1="76852" y1="8000" x2="76852" y2="8000"/>
                        <a14:backgroundMark x1="76852" y1="12667" x2="77037" y2="14000"/>
                        <a14:backgroundMark x1="79444" y1="18667" x2="79444" y2="18667"/>
                        <a14:backgroundMark x1="80185" y1="26667" x2="80185" y2="28667"/>
                        <a14:backgroundMark x1="79815" y1="32000" x2="79815" y2="32000"/>
                        <a14:backgroundMark x1="79259" y1="40667" x2="79259" y2="40667"/>
                        <a14:backgroundMark x1="82037" y1="42000" x2="82037" y2="42000"/>
                        <a14:backgroundMark x1="81667" y1="48000" x2="81667" y2="48000"/>
                        <a14:backgroundMark x1="83148" y1="35333" x2="83148" y2="34000"/>
                        <a14:backgroundMark x1="85370" y1="34667" x2="85370" y2="34667"/>
                        <a14:backgroundMark x1="85741" y1="36000" x2="85741" y2="36000"/>
                        <a14:backgroundMark x1="85556" y1="18667" x2="85370" y2="18000"/>
                        <a14:backgroundMark x1="82963" y1="12000" x2="82963" y2="12000"/>
                        <a14:backgroundMark x1="81111" y1="7333" x2="81111" y2="7333"/>
                        <a14:backgroundMark x1="86481" y1="9333" x2="86481" y2="9333"/>
                        <a14:backgroundMark x1="88148" y1="8667" x2="88148" y2="9333"/>
                        <a14:backgroundMark x1="88148" y1="16000" x2="88333" y2="16667"/>
                        <a14:backgroundMark x1="89815" y1="25333" x2="89815" y2="26667"/>
                        <a14:backgroundMark x1="89444" y1="30667" x2="89444" y2="31333"/>
                        <a14:backgroundMark x1="85185" y1="60000" x2="85185" y2="60000"/>
                        <a14:backgroundMark x1="85370" y1="54667" x2="85556" y2="55333"/>
                        <a14:backgroundMark x1="86481" y1="58000" x2="86481" y2="58000"/>
                        <a14:backgroundMark x1="86481" y1="64000" x2="86481" y2="64000"/>
                        <a14:backgroundMark x1="83889" y1="86000" x2="83889" y2="86000"/>
                        <a14:backgroundMark x1="85370" y1="84667" x2="85370" y2="84667"/>
                        <a14:backgroundMark x1="85926" y1="86000" x2="85926" y2="86000"/>
                        <a14:backgroundMark x1="86111" y1="90667" x2="86111" y2="90667"/>
                        <a14:backgroundMark x1="86481" y1="95333" x2="86481" y2="95333"/>
                        <a14:backgroundMark x1="87963" y1="89333" x2="87963" y2="89333"/>
                        <a14:backgroundMark x1="87222" y1="82000" x2="87222" y2="82000"/>
                        <a14:backgroundMark x1="89074" y1="80667" x2="89074" y2="80667"/>
                        <a14:backgroundMark x1="89630" y1="78667" x2="89630" y2="78667"/>
                        <a14:backgroundMark x1="90741" y1="86667" x2="90741" y2="86667"/>
                        <a14:backgroundMark x1="92222" y1="90667" x2="92407" y2="91333"/>
                        <a14:backgroundMark x1="93333" y1="92667" x2="93333" y2="92667"/>
                        <a14:backgroundMark x1="93519" y1="87333" x2="93519" y2="87333"/>
                        <a14:backgroundMark x1="95000" y1="84667" x2="95000" y2="84667"/>
                        <a14:backgroundMark x1="95556" y1="83333" x2="95370" y2="82000"/>
                        <a14:backgroundMark x1="97407" y1="87333" x2="97593" y2="89333"/>
                        <a14:backgroundMark x1="97407" y1="93333" x2="97778" y2="93333"/>
                        <a14:backgroundMark x1="98519" y1="92667" x2="98519" y2="91333"/>
                        <a14:backgroundMark x1="96481" y1="33333" x2="96481" y2="33333"/>
                        <a14:backgroundMark x1="98333" y1="34667" x2="98333" y2="34000"/>
                        <a14:backgroundMark x1="98148" y1="28000" x2="98148" y2="28000"/>
                        <a14:backgroundMark x1="98148" y1="21333" x2="98148" y2="20667"/>
                        <a14:backgroundMark x1="98519" y1="15333" x2="98519" y2="15333"/>
                        <a14:backgroundMark x1="93704" y1="14667" x2="93704" y2="14667"/>
                        <a14:backgroundMark x1="91852" y1="20000" x2="91852" y2="20000"/>
                        <a14:backgroundMark x1="91111" y1="30000" x2="91111" y2="31333"/>
                        <a14:backgroundMark x1="91481" y1="38000" x2="91481" y2="38667"/>
                        <a14:backgroundMark x1="91667" y1="38667" x2="91667" y2="38667"/>
                        <a14:backgroundMark x1="95556" y1="38667" x2="95370" y2="36667"/>
                        <a14:backgroundMark x1="95926" y1="19333" x2="95926" y2="19333"/>
                        <a14:backgroundMark x1="90185" y1="8000" x2="90185" y2="8000"/>
                        <a14:backgroundMark x1="59444" y1="60000" x2="59444" y2="60000"/>
                        <a14:backgroundMark x1="59630" y1="72667" x2="59630" y2="72667"/>
                        <a14:backgroundMark x1="54630" y1="64667" x2="54630" y2="64667"/>
                        <a14:backgroundMark x1="53889" y1="43333" x2="53889" y2="43333"/>
                        <a14:backgroundMark x1="556" y1="16667" x2="556" y2="16667"/>
                        <a14:backgroundMark x1="185" y1="16000" x2="185" y2="16000"/>
                        <a14:backgroundMark x1="556" y1="76000" x2="556" y2="76000"/>
                        <a14:backgroundMark x1="17778" y1="90000" x2="17778" y2="90000"/>
                        <a14:backgroundMark x1="16667" y1="18000" x2="16667" y2="18000"/>
                        <a14:backgroundMark x1="24815" y1="19333" x2="24074" y2="17333"/>
                        <a14:backgroundMark x1="27593" y1="24000" x2="27593" y2="24000"/>
                        <a14:backgroundMark x1="27593" y1="16667" x2="27593" y2="16000"/>
                        <a14:backgroundMark x1="28704" y1="8000" x2="28704" y2="8000"/>
                        <a14:backgroundMark x1="30000" y1="10000" x2="30000" y2="10000"/>
                        <a14:backgroundMark x1="97037" y1="81333" x2="97037" y2="80667"/>
                        <a14:backgroundMark x1="96481" y1="70000" x2="96481" y2="70000"/>
                        <a14:backgroundMark x1="96667" y1="54667" x2="96667" y2="54667"/>
                        <a14:backgroundMark x1="91667" y1="67333" x2="91667" y2="67333"/>
                        <a14:backgroundMark x1="91296" y1="80667" x2="91667" y2="81333"/>
                        <a14:backgroundMark x1="89074" y1="92667" x2="89074" y2="92667"/>
                        <a14:backgroundMark x1="76296" y1="80000" x2="76296" y2="80000"/>
                        <a14:backgroundMark x1="74259" y1="92000" x2="74259" y2="92000"/>
                        <a14:backgroundMark x1="65926" y1="78667" x2="65926" y2="78667"/>
                        <a14:backgroundMark x1="58889" y1="77333" x2="58889" y2="77333"/>
                        <a14:backgroundMark x1="58889" y1="52667" x2="58889" y2="52667"/>
                        <a14:backgroundMark x1="49630" y1="57333" x2="49630" y2="57333"/>
                        <a14:backgroundMark x1="49444" y1="66000" x2="49444" y2="66000"/>
                        <a14:backgroundMark x1="43519" y1="34667" x2="43704" y2="34667"/>
                        <a14:backgroundMark x1="185" y1="21333" x2="185" y2="21333"/>
                        <a14:backgroundMark x1="185" y1="39333" x2="185" y2="39333"/>
                        <a14:backgroundMark x1="185" y1="35333" x2="185" y2="35333"/>
                        <a14:backgroundMark x1="185" y1="28667" x2="185" y2="28667"/>
                        <a14:backgroundMark x1="185" y1="24667" x2="185" y2="24667"/>
                        <a14:backgroundMark x1="185" y1="43333" x2="185" y2="43333"/>
                        <a14:backgroundMark x1="20741" y1="91333" x2="20741" y2="91333"/>
                        <a14:backgroundMark x1="20556" y1="98667" x2="20556" y2="98667"/>
                        <a14:backgroundMark x1="19630" y1="95333" x2="19630" y2="95333"/>
                        <a14:backgroundMark x1="19815" y1="90667" x2="19815" y2="90667"/>
                        <a14:backgroundMark x1="22963" y1="90667" x2="22963" y2="90667"/>
                        <a14:backgroundMark x1="24074" y1="98667" x2="24074" y2="98667"/>
                        <a14:backgroundMark x1="25741" y1="98667" x2="25741" y2="98667"/>
                        <a14:backgroundMark x1="26852" y1="98667" x2="26852" y2="98667"/>
                        <a14:backgroundMark x1="25185" y1="92667" x2="25185" y2="92667"/>
                        <a14:backgroundMark x1="24074" y1="93333" x2="24074" y2="93333"/>
                        <a14:backgroundMark x1="28148" y1="98667" x2="28148" y2="98667"/>
                        <a14:backgroundMark x1="29630" y1="98667" x2="29630" y2="98667"/>
                        <a14:backgroundMark x1="32593" y1="95333" x2="32593" y2="95333"/>
                        <a14:backgroundMark x1="31667" y1="90667" x2="31667" y2="90667"/>
                        <a14:backgroundMark x1="34259" y1="92000" x2="34259" y2="92000"/>
                        <a14:backgroundMark x1="35741" y1="90667" x2="35741" y2="90667"/>
                        <a14:backgroundMark x1="38519" y1="90667" x2="38519" y2="90667"/>
                        <a14:backgroundMark x1="40741" y1="93333" x2="40741" y2="93333"/>
                        <a14:backgroundMark x1="46111" y1="92667" x2="46111" y2="92667"/>
                        <a14:backgroundMark x1="41852" y1="90667" x2="41852" y2="90667"/>
                        <a14:backgroundMark x1="43333" y1="90667" x2="43333" y2="90667"/>
                        <a14:backgroundMark x1="41852" y1="94667" x2="41852" y2="94667"/>
                        <a14:backgroundMark x1="56667" y1="95333" x2="56667" y2="95333"/>
                        <a14:backgroundMark x1="59074" y1="94000" x2="59074" y2="94000"/>
                        <a14:backgroundMark x1="59074" y1="91333" x2="59074" y2="91333"/>
                        <a14:backgroundMark x1="62407" y1="90667" x2="62407" y2="90667"/>
                        <a14:backgroundMark x1="61667" y1="94000" x2="61667" y2="94000"/>
                        <a14:backgroundMark x1="61296" y1="93333" x2="61296" y2="9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4464000"/>
            <a:ext cx="1296000" cy="36000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797" y="1884829"/>
            <a:ext cx="3673571" cy="3344371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201" y="1770865"/>
            <a:ext cx="2053759" cy="1298095"/>
          </a:xfrm>
          <a:prstGeom prst="rect">
            <a:avLst/>
          </a:prstGeom>
        </p:spPr>
      </p:pic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6084496" y="2268000"/>
            <a:ext cx="2952000" cy="1836000"/>
          </a:xfrm>
          <a:prstGeom prst="rect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Taiwan		1975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China		1982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No.3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Hong Kong	1982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Australia		1991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(New Zealand)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Indonesia	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	1975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No.1</a:t>
            </a:r>
            <a:endParaRPr kumimoji="0" lang="en-US" altLang="zh-TW" sz="1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Thailand		1988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endParaRPr kumimoji="0" lang="en-US" altLang="zh-TW" sz="400" b="1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4"/>
              </a:buBlip>
              <a:tabLst/>
              <a:defRPr/>
            </a:pP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Vietnam</a:t>
            </a:r>
            <a:r>
              <a:rPr kumimoji="0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		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1988</a:t>
            </a:r>
            <a:r>
              <a:rPr kumimoji="0" lang="zh-TW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      </a:t>
            </a:r>
            <a:r>
              <a:rPr kumimoji="0" lang="en-US" altLang="zh-TW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No.1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496" y="1980000"/>
            <a:ext cx="1800000" cy="30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632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聯強亞太地區雲倉佈局</a:t>
            </a:r>
            <a:r>
              <a:rPr lang="en-US" altLang="zh-TW" dirty="0" smtClean="0"/>
              <a:t> </a:t>
            </a:r>
            <a:endParaRPr lang="zh-TW" altLang="en-US" dirty="0"/>
          </a:p>
        </p:txBody>
      </p:sp>
      <p:grpSp>
        <p:nvGrpSpPr>
          <p:cNvPr id="17" name="群組 16"/>
          <p:cNvGrpSpPr/>
          <p:nvPr/>
        </p:nvGrpSpPr>
        <p:grpSpPr>
          <a:xfrm>
            <a:off x="0" y="1152000"/>
            <a:ext cx="9144000" cy="5143501"/>
            <a:chOff x="0" y="1152000"/>
            <a:chExt cx="9144000" cy="5143501"/>
          </a:xfrm>
        </p:grpSpPr>
        <p:pic>
          <p:nvPicPr>
            <p:cNvPr id="14" name="圖片 1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1152000"/>
              <a:ext cx="9144000" cy="5143501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7049692" y="4309200"/>
              <a:ext cx="2094308" cy="435600"/>
            </a:xfrm>
            <a:prstGeom prst="rect">
              <a:avLst/>
            </a:prstGeom>
            <a:solidFill>
              <a:srgbClr val="1A566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7092280" y="4296167"/>
              <a:ext cx="20517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68 </a:t>
              </a:r>
              <a:r>
                <a:rPr kumimoji="0" lang="en-US" altLang="zh-TW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Calibri" panose="020F0502020204030204" pitchFamily="34" charset="0"/>
                </a:rPr>
                <a:t>Warehouses</a:t>
              </a:r>
              <a:endParaRPr kumimoji="0" lang="zh-TW" altLang="en-US" sz="105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4248000" y="1999527"/>
              <a:ext cx="1080000" cy="252000"/>
            </a:xfrm>
            <a:prstGeom prst="rect">
              <a:avLst/>
            </a:prstGeom>
            <a:solidFill>
              <a:srgbClr val="2285A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China   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41</a:t>
              </a:r>
              <a:r>
                <a:rPr kumimoji="0" lang="zh-TW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</a:t>
              </a:r>
            </a:p>
          </p:txBody>
        </p:sp>
        <p:sp>
          <p:nvSpPr>
            <p:cNvPr id="5" name="矩形 4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4572000" y="2483709"/>
              <a:ext cx="1080000" cy="252000"/>
            </a:xfrm>
            <a:prstGeom prst="rect">
              <a:avLst/>
            </a:prstGeom>
            <a:solidFill>
              <a:srgbClr val="2285A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Taiwan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  4</a:t>
              </a:r>
              <a:r>
                <a:rPr kumimoji="0" lang="zh-TW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3204000" y="2736000"/>
              <a:ext cx="1296000" cy="252000"/>
            </a:xfrm>
            <a:prstGeom prst="rect">
              <a:avLst/>
            </a:prstGeom>
            <a:solidFill>
              <a:srgbClr val="2285AC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Hong Kong </a:t>
              </a:r>
              <a:r>
                <a:rPr kumimoji="0" lang="zh-TW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 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3</a:t>
              </a:r>
              <a:endParaRPr kumimoji="0" lang="zh-TW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5328000" y="4788000"/>
              <a:ext cx="1080000" cy="252000"/>
            </a:xfrm>
            <a:prstGeom prst="rect">
              <a:avLst/>
            </a:prstGeom>
            <a:solidFill>
              <a:srgbClr val="1D7EA9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Australia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  3</a:t>
              </a:r>
              <a:r>
                <a:rPr kumimoji="0" lang="zh-TW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</a:t>
              </a: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5868000" y="5220000"/>
              <a:ext cx="1440000" cy="252000"/>
            </a:xfrm>
            <a:prstGeom prst="rect">
              <a:avLst/>
            </a:prstGeom>
            <a:solidFill>
              <a:srgbClr val="197AA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New Zealand   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1</a:t>
              </a:r>
              <a:endParaRPr kumimoji="0" lang="zh-TW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4572000" y="4284000"/>
              <a:ext cx="1260000" cy="252000"/>
            </a:xfrm>
            <a:prstGeom prst="rect">
              <a:avLst/>
            </a:prstGeom>
            <a:solidFill>
              <a:srgbClr val="2486A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Indonesia   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11</a:t>
              </a:r>
              <a:endParaRPr kumimoji="0" lang="zh-TW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99"/>
                </a:solidFill>
                <a:effectLst/>
                <a:uLnTx/>
                <a:uFillTx/>
                <a:latin typeface="Arial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4176000" y="3600000"/>
              <a:ext cx="1080000" cy="252000"/>
            </a:xfrm>
            <a:prstGeom prst="rect">
              <a:avLst/>
            </a:prstGeom>
            <a:solidFill>
              <a:srgbClr val="2486A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Thailand   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1</a:t>
              </a:r>
              <a:r>
                <a:rPr kumimoji="0" lang="zh-TW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</a:t>
              </a: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678D9CE9-B456-4E4B-AC18-2E46B98C7266}"/>
                </a:ext>
              </a:extLst>
            </p:cNvPr>
            <p:cNvSpPr/>
            <p:nvPr/>
          </p:nvSpPr>
          <p:spPr>
            <a:xfrm>
              <a:off x="3348000" y="3204663"/>
              <a:ext cx="1080000" cy="252000"/>
            </a:xfrm>
            <a:prstGeom prst="rect">
              <a:avLst/>
            </a:prstGeom>
            <a:solidFill>
              <a:srgbClr val="2486AB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lIns="72000" tIns="0" rIns="0" bIns="0" rtlCol="0" anchor="ctr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Vietnam   </a:t>
              </a:r>
              <a:r>
                <a:rPr kumimoji="0" lang="en-US" altLang="zh-TW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4</a:t>
              </a:r>
              <a:r>
                <a:rPr kumimoji="0" lang="zh-TW" alt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99"/>
                  </a:solidFill>
                  <a:effectLst/>
                  <a:uLnTx/>
                  <a:uFillTx/>
                  <a:latin typeface="Arial"/>
                  <a:ea typeface="微軟正黑體" panose="020B0604030504040204" pitchFamily="34" charset="-120"/>
                  <a:cs typeface="+mn-cs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6245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產品組合</a:t>
            </a:r>
            <a:r>
              <a:rPr lang="en-US" altLang="zh-TW" dirty="0" smtClean="0"/>
              <a:t>– </a:t>
            </a:r>
            <a:r>
              <a:rPr lang="zh-TW" altLang="en-US" dirty="0" smtClean="0"/>
              <a:t>終端裝置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消電</a:t>
            </a:r>
            <a:endParaRPr lang="zh-TW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62455"/>
            <a:ext cx="694456" cy="21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45630"/>
            <a:ext cx="524492" cy="41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896" y="1535572"/>
            <a:ext cx="675882" cy="46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672" y="2078365"/>
            <a:ext cx="955981" cy="34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00" y="1627455"/>
            <a:ext cx="918135" cy="24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10678"/>
            <a:ext cx="1342121" cy="284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6449" y="2935274"/>
            <a:ext cx="1221290" cy="52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58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505700"/>
            <a:ext cx="950223" cy="564313"/>
          </a:xfrm>
          <a:prstGeom prst="rect">
            <a:avLst/>
          </a:prstGeom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74" y="4249089"/>
            <a:ext cx="1169396" cy="496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35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000" y="4337533"/>
            <a:ext cx="413052" cy="349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4984195"/>
            <a:ext cx="819630" cy="19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3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758" y="4924266"/>
            <a:ext cx="640306" cy="284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00" y="5451957"/>
            <a:ext cx="866171" cy="1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758" y="5400869"/>
            <a:ext cx="556677" cy="26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339" y="5454431"/>
            <a:ext cx="807143" cy="1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737" y="4871779"/>
            <a:ext cx="640198" cy="34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矩形 24"/>
          <p:cNvSpPr/>
          <p:nvPr/>
        </p:nvSpPr>
        <p:spPr>
          <a:xfrm>
            <a:off x="144000" y="908721"/>
            <a:ext cx="2520000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44000" y="908721"/>
            <a:ext cx="2520000" cy="46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</a:rPr>
              <a:t>Client Devices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43999" y="3680721"/>
            <a:ext cx="2520000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44000" y="3680721"/>
            <a:ext cx="2520000" cy="46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</a:rPr>
              <a:t>Mobile Phones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2807999" y="3680721"/>
            <a:ext cx="2520000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2807999" y="3680720"/>
            <a:ext cx="2520000" cy="46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</a:rPr>
              <a:t>Peripheral / Accessory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5472000" y="908721"/>
            <a:ext cx="3527345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5472000" y="908720"/>
            <a:ext cx="3528000" cy="46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err="1">
                <a:solidFill>
                  <a:srgbClr val="FFFFFF"/>
                </a:solidFill>
              </a:rPr>
              <a:t>eSport</a:t>
            </a:r>
            <a:r>
              <a:rPr lang="en-US" altLang="zh-TW" sz="1600" b="1" dirty="0">
                <a:solidFill>
                  <a:srgbClr val="FFFFFF"/>
                </a:solidFill>
              </a:rPr>
              <a:t> / </a:t>
            </a:r>
            <a:r>
              <a:rPr lang="en-US" altLang="zh-TW" sz="1600" b="1" dirty="0" smtClean="0">
                <a:solidFill>
                  <a:srgbClr val="FFFFFF"/>
                </a:solidFill>
              </a:rPr>
              <a:t>Gaming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808000" y="908721"/>
            <a:ext cx="2520000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808000" y="908721"/>
            <a:ext cx="2520000" cy="46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</a:rPr>
              <a:t>PC Components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pic>
        <p:nvPicPr>
          <p:cNvPr id="35" name="Picture 10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2372" y="2892518"/>
            <a:ext cx="778305" cy="292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6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242" y="1952052"/>
            <a:ext cx="1116980" cy="2920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19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339" y="3237925"/>
            <a:ext cx="845137" cy="236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1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101" y="2628831"/>
            <a:ext cx="1148403" cy="23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7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344" y="1878219"/>
            <a:ext cx="627216" cy="411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2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720" y="3220587"/>
            <a:ext cx="1025664" cy="250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58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1928" y="2195350"/>
            <a:ext cx="840183" cy="506556"/>
          </a:xfrm>
          <a:prstGeom prst="rect">
            <a:avLst/>
          </a:prstGeom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195" y="2287592"/>
            <a:ext cx="801213" cy="270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299" y="2950806"/>
            <a:ext cx="757483" cy="19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49" y="2555753"/>
            <a:ext cx="955981" cy="34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1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094" y="1390449"/>
            <a:ext cx="1221290" cy="52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" name="Picture 25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62" y="4350691"/>
            <a:ext cx="751807" cy="150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26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000" y="4348728"/>
            <a:ext cx="704773" cy="173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87" y="4229833"/>
            <a:ext cx="515498" cy="41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11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000" y="4652208"/>
            <a:ext cx="882749" cy="38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2"/>
          <p:cNvPicPr>
            <a:picLocks noChangeAspect="1" noChangeArrowheads="1"/>
          </p:cNvPicPr>
          <p:nvPr/>
        </p:nvPicPr>
        <p:blipFill>
          <a:blip r:embed="rId2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000" y="5116532"/>
            <a:ext cx="594388" cy="3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24"/>
          <p:cNvPicPr>
            <a:picLocks noChangeAspect="1" noChangeArrowheads="1"/>
          </p:cNvPicPr>
          <p:nvPr/>
        </p:nvPicPr>
        <p:blipFill>
          <a:blip r:embed="rId3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87" y="5145369"/>
            <a:ext cx="1277739" cy="220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9"/>
          <p:cNvPicPr>
            <a:picLocks noChangeAspect="1" noChangeArrowheads="1"/>
          </p:cNvPicPr>
          <p:nvPr/>
        </p:nvPicPr>
        <p:blipFill>
          <a:blip r:embed="rId31" cstate="print">
            <a:clrChange>
              <a:clrFrom>
                <a:srgbClr val="FBFDFB"/>
              </a:clrFrom>
              <a:clrTo>
                <a:srgbClr val="FB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393" y="5938332"/>
            <a:ext cx="702801" cy="23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7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4427262" y="6029583"/>
            <a:ext cx="847418" cy="101571"/>
          </a:xfrm>
          <a:prstGeom prst="rect">
            <a:avLst/>
          </a:prstGeom>
        </p:spPr>
      </p:pic>
      <p:pic>
        <p:nvPicPr>
          <p:cNvPr id="55" name="Picture 23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000" y="4703528"/>
            <a:ext cx="607704" cy="291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8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000" y="4756065"/>
            <a:ext cx="503490" cy="19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884391"/>
            <a:ext cx="955981" cy="34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17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000" y="5456124"/>
            <a:ext cx="627216" cy="411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29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74" y="5606854"/>
            <a:ext cx="763269" cy="13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3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225" y="2328304"/>
            <a:ext cx="1237031" cy="343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7"/>
          <p:cNvPicPr>
            <a:picLocks noChangeAspect="1" noChangeArrowheads="1"/>
          </p:cNvPicPr>
          <p:nvPr/>
        </p:nvPicPr>
        <p:blipFill>
          <a:blip r:embed="rId3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314" y="3144128"/>
            <a:ext cx="797443" cy="22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11"/>
          <p:cNvPicPr>
            <a:picLocks noChangeAspect="1" noChangeArrowheads="1"/>
          </p:cNvPicPr>
          <p:nvPr/>
        </p:nvPicPr>
        <p:blipFill>
          <a:blip r:embed="rId3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757" y="2781374"/>
            <a:ext cx="1255074" cy="25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338" y="3170146"/>
            <a:ext cx="957668" cy="174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3"/>
          <p:cNvPicPr>
            <a:picLocks noChangeAspect="1" noChangeArrowheads="1"/>
          </p:cNvPicPr>
          <p:nvPr/>
        </p:nvPicPr>
        <p:blipFill>
          <a:blip r:embed="rId4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704" y="2381464"/>
            <a:ext cx="1027760" cy="24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10"/>
          <p:cNvPicPr>
            <a:picLocks noChangeAspect="1" noChangeArrowheads="1"/>
          </p:cNvPicPr>
          <p:nvPr/>
        </p:nvPicPr>
        <p:blipFill>
          <a:blip r:embed="rId4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666" y="1447184"/>
            <a:ext cx="947266" cy="32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" name="Picture 4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197" y="1890445"/>
            <a:ext cx="1219251" cy="38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" name="Picture 6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687" y="1385711"/>
            <a:ext cx="575076" cy="470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" name="Picture 7"/>
          <p:cNvPicPr>
            <a:picLocks noChangeAspect="1" noChangeArrowheads="1"/>
          </p:cNvPicPr>
          <p:nvPr/>
        </p:nvPicPr>
        <p:blipFill>
          <a:blip r:embed="rId4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761" y="2233631"/>
            <a:ext cx="817583" cy="569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8"/>
          <p:cNvPicPr>
            <a:picLocks noChangeAspect="1" noChangeArrowheads="1"/>
          </p:cNvPicPr>
          <p:nvPr/>
        </p:nvPicPr>
        <p:blipFill>
          <a:blip r:embed="rId4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24" y="1882180"/>
            <a:ext cx="1262973" cy="36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4"/>
          <p:cNvPicPr>
            <a:picLocks noChangeAspect="1" noChangeArrowheads="1"/>
          </p:cNvPicPr>
          <p:nvPr/>
        </p:nvPicPr>
        <p:blipFill>
          <a:blip r:embed="rId4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054" y="1402626"/>
            <a:ext cx="1587131" cy="414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5"/>
          <p:cNvPicPr>
            <a:picLocks noChangeAspect="1" noChangeArrowheads="1"/>
          </p:cNvPicPr>
          <p:nvPr/>
        </p:nvPicPr>
        <p:blipFill>
          <a:blip r:embed="rId4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9628" y="2726970"/>
            <a:ext cx="937282" cy="37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6"/>
          <p:cNvPicPr>
            <a:picLocks noChangeAspect="1" noChangeArrowheads="1"/>
          </p:cNvPicPr>
          <p:nvPr/>
        </p:nvPicPr>
        <p:blipFill>
          <a:blip r:embed="rId4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50" y="2685109"/>
            <a:ext cx="1307445" cy="373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7"/>
          <p:cNvPicPr>
            <a:picLocks noChangeAspect="1" noChangeArrowheads="1"/>
          </p:cNvPicPr>
          <p:nvPr/>
        </p:nvPicPr>
        <p:blipFill>
          <a:blip r:embed="rId4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8627" y="3124015"/>
            <a:ext cx="887383" cy="278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矩形 74"/>
          <p:cNvSpPr/>
          <p:nvPr/>
        </p:nvSpPr>
        <p:spPr>
          <a:xfrm>
            <a:off x="5472000" y="3680721"/>
            <a:ext cx="3527345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5472000" y="3680721"/>
            <a:ext cx="3528000" cy="46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Smart Devices / Home Appliance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77" name="Picture 15"/>
          <p:cNvPicPr>
            <a:picLocks noChangeAspect="1" noChangeArrowheads="1"/>
          </p:cNvPicPr>
          <p:nvPr/>
        </p:nvPicPr>
        <p:blipFill>
          <a:blip r:embed="rId5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00" y="4847431"/>
            <a:ext cx="921129" cy="33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2"/>
          <p:cNvPicPr>
            <a:picLocks noChangeAspect="1" noChangeArrowheads="1"/>
          </p:cNvPicPr>
          <p:nvPr/>
        </p:nvPicPr>
        <p:blipFill>
          <a:blip r:embed="rId51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000" y="5439211"/>
            <a:ext cx="1438467" cy="297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3"/>
          <p:cNvPicPr>
            <a:picLocks noChangeAspect="1" noChangeArrowheads="1"/>
          </p:cNvPicPr>
          <p:nvPr/>
        </p:nvPicPr>
        <p:blipFill>
          <a:blip r:embed="rId5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778" y="5920792"/>
            <a:ext cx="1312747" cy="29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00" y="4352193"/>
            <a:ext cx="925569" cy="340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1"/>
          <p:cNvPicPr>
            <a:picLocks noChangeAspect="1" noChangeArrowheads="1"/>
          </p:cNvPicPr>
          <p:nvPr/>
        </p:nvPicPr>
        <p:blipFill>
          <a:blip r:embed="rId5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750" y="4733889"/>
            <a:ext cx="871537" cy="47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11"/>
          <p:cNvPicPr>
            <a:picLocks noChangeAspect="1" noChangeArrowheads="1"/>
          </p:cNvPicPr>
          <p:nvPr/>
        </p:nvPicPr>
        <p:blipFill>
          <a:blip r:embed="rId5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00" y="4875029"/>
            <a:ext cx="795911" cy="27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" name="Picture 12"/>
          <p:cNvPicPr>
            <a:picLocks noChangeAspect="1" noChangeArrowheads="1"/>
          </p:cNvPicPr>
          <p:nvPr/>
        </p:nvPicPr>
        <p:blipFill>
          <a:blip r:embed="rId5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000" y="5874475"/>
            <a:ext cx="643501" cy="295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13"/>
          <p:cNvPicPr>
            <a:picLocks noChangeAspect="1" noChangeArrowheads="1"/>
          </p:cNvPicPr>
          <p:nvPr/>
        </p:nvPicPr>
        <p:blipFill>
          <a:blip r:embed="rId5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4000" y="5413343"/>
            <a:ext cx="1187184" cy="349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15"/>
          <p:cNvPicPr>
            <a:picLocks noChangeAspect="1" noChangeArrowheads="1"/>
          </p:cNvPicPr>
          <p:nvPr/>
        </p:nvPicPr>
        <p:blipFill>
          <a:blip r:embed="rId5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000" y="4337680"/>
            <a:ext cx="946396" cy="369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16"/>
          <p:cNvPicPr>
            <a:picLocks noChangeAspect="1" noChangeArrowheads="1"/>
          </p:cNvPicPr>
          <p:nvPr/>
        </p:nvPicPr>
        <p:blipFill>
          <a:blip r:embed="rId59">
            <a:clrChange>
              <a:clrFrom>
                <a:srgbClr val="FBFDFB"/>
              </a:clrFrom>
              <a:clrTo>
                <a:srgbClr val="FB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000" y="5862612"/>
            <a:ext cx="1167764" cy="383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3"/>
          <p:cNvPicPr>
            <a:picLocks noChangeAspect="1" noChangeArrowheads="1"/>
          </p:cNvPicPr>
          <p:nvPr/>
        </p:nvPicPr>
        <p:blipFill>
          <a:blip r:embed="rId60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000" y="4299953"/>
            <a:ext cx="975226" cy="35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6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401" y="4899538"/>
            <a:ext cx="944548" cy="276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3"/>
          <p:cNvPicPr>
            <a:picLocks noChangeAspect="1" noChangeArrowheads="1"/>
          </p:cNvPicPr>
          <p:nvPr/>
        </p:nvPicPr>
        <p:blipFill>
          <a:blip r:embed="rId60" cstate="print">
            <a:clrChange>
              <a:clrFrom>
                <a:srgbClr val="FEFCFD"/>
              </a:clrFrom>
              <a:clrTo>
                <a:srgbClr val="FEFC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059099"/>
            <a:ext cx="823917" cy="30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6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000" y="5550596"/>
            <a:ext cx="1098081" cy="26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6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25665" r="31887" b="25664"/>
          <a:stretch/>
        </p:blipFill>
        <p:spPr>
          <a:xfrm>
            <a:off x="5667217" y="5383197"/>
            <a:ext cx="430812" cy="430812"/>
          </a:xfrm>
          <a:prstGeom prst="rect">
            <a:avLst/>
          </a:prstGeom>
        </p:spPr>
      </p:pic>
      <p:pic>
        <p:nvPicPr>
          <p:cNvPr id="92" name="圖片 91"/>
          <p:cNvPicPr>
            <a:picLocks noChangeAspect="1"/>
          </p:cNvPicPr>
          <p:nvPr/>
        </p:nvPicPr>
        <p:blipFill rotWithShape="1">
          <a:blip r:embed="rId6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8" t="25665" r="31887" b="25664"/>
          <a:stretch/>
        </p:blipFill>
        <p:spPr>
          <a:xfrm>
            <a:off x="1224000" y="5840721"/>
            <a:ext cx="344507" cy="344726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 rotWithShape="1">
          <a:blip r:embed="rId6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3" t="16952" r="10133" b="16951"/>
          <a:stretch/>
        </p:blipFill>
        <p:spPr>
          <a:xfrm>
            <a:off x="216000" y="5876721"/>
            <a:ext cx="936000" cy="277332"/>
          </a:xfrm>
          <a:prstGeom prst="rect">
            <a:avLst/>
          </a:prstGeom>
        </p:spPr>
      </p:pic>
      <p:pic>
        <p:nvPicPr>
          <p:cNvPr id="93" name="圖片 92"/>
          <p:cNvPicPr>
            <a:picLocks noChangeAspect="1"/>
          </p:cNvPicPr>
          <p:nvPr/>
        </p:nvPicPr>
        <p:blipFill>
          <a:blip r:embed="rId6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000" y="5912721"/>
            <a:ext cx="915353" cy="194310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1" t="4851" r="13650" b="3801"/>
          <a:stretch/>
        </p:blipFill>
        <p:spPr>
          <a:xfrm>
            <a:off x="1185209" y="1983259"/>
            <a:ext cx="396000" cy="492172"/>
          </a:xfrm>
          <a:prstGeom prst="rect">
            <a:avLst/>
          </a:prstGeom>
        </p:spPr>
      </p:pic>
      <p:pic>
        <p:nvPicPr>
          <p:cNvPr id="95" name="圖片 94"/>
          <p:cNvPicPr>
            <a:picLocks noChangeAspect="1"/>
          </p:cNvPicPr>
          <p:nvPr/>
        </p:nvPicPr>
        <p:blipFill rotWithShape="1"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1" t="4851" r="13650" b="3801"/>
          <a:stretch/>
        </p:blipFill>
        <p:spPr>
          <a:xfrm>
            <a:off x="269462" y="4274463"/>
            <a:ext cx="396000" cy="492172"/>
          </a:xfrm>
          <a:prstGeom prst="rect">
            <a:avLst/>
          </a:prstGeom>
        </p:spPr>
      </p:pic>
      <p:pic>
        <p:nvPicPr>
          <p:cNvPr id="96" name="圖片 95"/>
          <p:cNvPicPr>
            <a:picLocks noChangeAspect="1"/>
          </p:cNvPicPr>
          <p:nvPr/>
        </p:nvPicPr>
        <p:blipFill rotWithShape="1">
          <a:blip r:embed="rId6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1" t="4851" r="13650" b="3801"/>
          <a:stretch/>
        </p:blipFill>
        <p:spPr>
          <a:xfrm>
            <a:off x="6552000" y="4229833"/>
            <a:ext cx="396000" cy="49217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7" cstate="print">
            <a:extLst>
              <a:ext uri="{BEBA8EAE-BF5A-486C-A8C5-ECC9F3942E4B}">
                <a14:imgProps xmlns:a14="http://schemas.microsoft.com/office/drawing/2010/main">
                  <a14:imgLayer r:embed="rId68">
                    <a14:imgEffect>
                      <a14:backgroundRemoval t="10000" b="90000" l="10000" r="90000">
                        <a14:foregroundMark x1="18600" y1="29800" x2="18600" y2="29800"/>
                        <a14:foregroundMark x1="18100" y1="46200" x2="18100" y2="46200"/>
                        <a14:foregroundMark x1="27600" y1="45600" x2="27600" y2="45600"/>
                        <a14:foregroundMark x1="48300" y1="36800" x2="48300" y2="36800"/>
                        <a14:foregroundMark x1="67500" y1="43200" x2="67500" y2="43200"/>
                        <a14:foregroundMark x1="81700" y1="38400" x2="81700" y2="3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86" t="19799" r="15125" b="21016"/>
          <a:stretch/>
        </p:blipFill>
        <p:spPr>
          <a:xfrm>
            <a:off x="2980887" y="1508859"/>
            <a:ext cx="801117" cy="338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88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產品組合</a:t>
            </a:r>
            <a:r>
              <a:rPr lang="en-US" altLang="zh-TW" dirty="0" smtClean="0"/>
              <a:t>– </a:t>
            </a:r>
            <a:r>
              <a:rPr lang="zh-TW" altLang="en-US" dirty="0" smtClean="0"/>
              <a:t>企業解決方案</a:t>
            </a:r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144000" y="908720"/>
            <a:ext cx="2160000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4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</a:rPr>
              <a:t>Server &amp; Storage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pic>
        <p:nvPicPr>
          <p:cNvPr id="5" name="Picture 3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00" y="2358799"/>
            <a:ext cx="595389" cy="315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3152" y="1520720"/>
            <a:ext cx="976248" cy="149073"/>
          </a:xfrm>
          <a:prstGeom prst="rect">
            <a:avLst/>
          </a:prstGeom>
        </p:spPr>
      </p:pic>
      <p:pic>
        <p:nvPicPr>
          <p:cNvPr id="7" name="Picture 2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493" y="2801537"/>
            <a:ext cx="1081092" cy="27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267" y="1448720"/>
            <a:ext cx="888029" cy="296057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BFAFA"/>
              </a:clrFrom>
              <a:clrTo>
                <a:srgbClr val="FB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405" y="2871886"/>
            <a:ext cx="1013206" cy="14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32" y="2357624"/>
            <a:ext cx="442926" cy="318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69" y="1951046"/>
            <a:ext cx="518852" cy="2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663" y="2393574"/>
            <a:ext cx="830964" cy="22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000" y="1932721"/>
            <a:ext cx="853308" cy="23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4" y="4217306"/>
            <a:ext cx="636193" cy="368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5746" y="4316378"/>
            <a:ext cx="950275" cy="22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41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2594" y="4517864"/>
            <a:ext cx="789415" cy="665194"/>
          </a:xfrm>
          <a:prstGeom prst="rect">
            <a:avLst/>
          </a:prstGeom>
        </p:spPr>
      </p:pic>
      <p:pic>
        <p:nvPicPr>
          <p:cNvPr id="17" name="Picture 18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623" y="4733888"/>
            <a:ext cx="856275" cy="250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8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50" y="5588720"/>
            <a:ext cx="968295" cy="290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9"/>
          <p:cNvPicPr>
            <a:picLocks noChangeAspect="1" noChangeArrowheads="1"/>
          </p:cNvPicPr>
          <p:nvPr/>
        </p:nvPicPr>
        <p:blipFill>
          <a:blip r:embed="rId1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328" y="5093928"/>
            <a:ext cx="886570" cy="35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729" y="5624720"/>
            <a:ext cx="912647" cy="259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33" y="5048720"/>
            <a:ext cx="506448" cy="44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矩形 21"/>
          <p:cNvSpPr/>
          <p:nvPr/>
        </p:nvSpPr>
        <p:spPr>
          <a:xfrm>
            <a:off x="144000" y="3680720"/>
            <a:ext cx="2160000" cy="262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44000" y="3680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</a:rPr>
              <a:t>Security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pic>
        <p:nvPicPr>
          <p:cNvPr id="24" name="Picture 33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757" y="1984223"/>
            <a:ext cx="655942" cy="371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5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649" y="2000840"/>
            <a:ext cx="478401" cy="367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>
          <a:blip r:embed="rId2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2961" y="2456720"/>
            <a:ext cx="904844" cy="307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2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334" y="3644720"/>
            <a:ext cx="551124" cy="45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1"/>
          <p:cNvPicPr>
            <a:picLocks noChangeAspect="1"/>
          </p:cNvPicPr>
          <p:nvPr/>
        </p:nvPicPr>
        <p:blipFill>
          <a:blip r:embed="rId2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4000" y="4256720"/>
            <a:ext cx="407382" cy="192269"/>
          </a:xfrm>
          <a:prstGeom prst="rect">
            <a:avLst/>
          </a:prstGeom>
        </p:spPr>
      </p:pic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2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57824"/>
            <a:ext cx="909600" cy="2729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9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000" y="2888720"/>
            <a:ext cx="812386" cy="284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000" y="3338720"/>
            <a:ext cx="976248" cy="149073"/>
          </a:xfrm>
          <a:prstGeom prst="rect">
            <a:avLst/>
          </a:prstGeom>
        </p:spPr>
      </p:pic>
      <p:pic>
        <p:nvPicPr>
          <p:cNvPr id="33" name="Picture 10"/>
          <p:cNvPicPr>
            <a:picLocks noChangeAspect="1" noChangeArrowheads="1"/>
          </p:cNvPicPr>
          <p:nvPr/>
        </p:nvPicPr>
        <p:blipFill>
          <a:blip r:embed="rId2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203" y="3644720"/>
            <a:ext cx="495537" cy="46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1"/>
          <p:cNvPicPr>
            <a:picLocks noChangeAspect="1" noChangeArrowheads="1"/>
          </p:cNvPicPr>
          <p:nvPr/>
        </p:nvPicPr>
        <p:blipFill>
          <a:blip r:embed="rId26" cstate="print">
            <a:clrChange>
              <a:clrFrom>
                <a:srgbClr val="FBFDFA"/>
              </a:clrFrom>
              <a:clrTo>
                <a:srgbClr val="FB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170" y="3662720"/>
            <a:ext cx="622742" cy="456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7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1F1F1"/>
              </a:clrFrom>
              <a:clrTo>
                <a:srgbClr val="F1F1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541" y="2511182"/>
            <a:ext cx="950275" cy="225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2"/>
          <p:cNvPicPr>
            <a:picLocks noChangeAspect="1" noChangeArrowheads="1"/>
          </p:cNvPicPr>
          <p:nvPr/>
        </p:nvPicPr>
        <p:blipFill>
          <a:blip r:embed="rId2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000" y="3266720"/>
            <a:ext cx="976310" cy="276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13"/>
          <p:cNvPicPr>
            <a:picLocks noChangeAspect="1" noChangeArrowheads="1"/>
          </p:cNvPicPr>
          <p:nvPr/>
        </p:nvPicPr>
        <p:blipFill>
          <a:blip r:embed="rId2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7870" y="2920793"/>
            <a:ext cx="796109" cy="251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矩形 37"/>
          <p:cNvSpPr/>
          <p:nvPr/>
        </p:nvSpPr>
        <p:spPr>
          <a:xfrm>
            <a:off x="2376000" y="908720"/>
            <a:ext cx="2160000" cy="3636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376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Networking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40" name="Picture 26"/>
          <p:cNvPicPr>
            <a:picLocks noChangeAspect="1"/>
          </p:cNvPicPr>
          <p:nvPr/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93253" y="5173353"/>
            <a:ext cx="660045" cy="401590"/>
          </a:xfrm>
          <a:prstGeom prst="rect">
            <a:avLst/>
          </a:prstGeom>
        </p:spPr>
      </p:pic>
      <p:pic>
        <p:nvPicPr>
          <p:cNvPr id="41" name="Picture 48"/>
          <p:cNvPicPr>
            <a:picLocks noChangeAspect="1"/>
          </p:cNvPicPr>
          <p:nvPr/>
        </p:nvPicPr>
        <p:blipFill>
          <a:blip r:embed="rId3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27117" y="5232333"/>
            <a:ext cx="1117338" cy="260534"/>
          </a:xfrm>
          <a:prstGeom prst="rect">
            <a:avLst/>
          </a:prstGeom>
        </p:spPr>
      </p:pic>
      <p:pic>
        <p:nvPicPr>
          <p:cNvPr id="42" name="Picture 14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698" y="5624719"/>
            <a:ext cx="1152000" cy="22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15"/>
          <p:cNvPicPr>
            <a:picLocks noChangeAspect="1" noChangeArrowheads="1"/>
          </p:cNvPicPr>
          <p:nvPr/>
        </p:nvPicPr>
        <p:blipFill>
          <a:blip r:embed="rId3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349" y="5606720"/>
            <a:ext cx="844329" cy="26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矩形 44"/>
          <p:cNvSpPr/>
          <p:nvPr/>
        </p:nvSpPr>
        <p:spPr>
          <a:xfrm>
            <a:off x="2376000" y="4688720"/>
            <a:ext cx="2160000" cy="162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2376000" y="468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Security </a:t>
            </a: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Infra.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47" name="Picture 10"/>
          <p:cNvPicPr>
            <a:picLocks noChangeAspect="1" noChangeArrowheads="1"/>
          </p:cNvPicPr>
          <p:nvPr/>
        </p:nvPicPr>
        <p:blipFill>
          <a:blip r:embed="rId3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12" y="2286980"/>
            <a:ext cx="1030587" cy="26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30"/>
          <p:cNvPicPr>
            <a:picLocks noChangeAspect="1" noChangeArrowheads="1"/>
          </p:cNvPicPr>
          <p:nvPr/>
        </p:nvPicPr>
        <p:blipFill>
          <a:blip r:embed="rId3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447" y="1796110"/>
            <a:ext cx="697749" cy="388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048" y="1523597"/>
            <a:ext cx="860555" cy="131630"/>
          </a:xfrm>
          <a:prstGeom prst="rect">
            <a:avLst/>
          </a:prstGeom>
        </p:spPr>
      </p:pic>
      <p:pic>
        <p:nvPicPr>
          <p:cNvPr id="51" name="Picture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2640" y="1440347"/>
            <a:ext cx="892734" cy="298131"/>
          </a:xfrm>
          <a:prstGeom prst="rect">
            <a:avLst/>
          </a:prstGeom>
        </p:spPr>
      </p:pic>
      <p:pic>
        <p:nvPicPr>
          <p:cNvPr id="52" name="Picture 3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646" y="1821887"/>
            <a:ext cx="537684" cy="386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矩形 52"/>
          <p:cNvSpPr/>
          <p:nvPr/>
        </p:nvSpPr>
        <p:spPr>
          <a:xfrm>
            <a:off x="4608000" y="908720"/>
            <a:ext cx="2160000" cy="1703558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4608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Data Center </a:t>
            </a: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Infra</a:t>
            </a:r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.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4608000" y="2672720"/>
            <a:ext cx="2160000" cy="118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4608000" y="2672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Data Protection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57" name="Picture 11"/>
          <p:cNvPicPr>
            <a:picLocks noChangeAspect="1" noChangeArrowheads="1"/>
          </p:cNvPicPr>
          <p:nvPr/>
        </p:nvPicPr>
        <p:blipFill>
          <a:blip r:embed="rId3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0" y="3248720"/>
            <a:ext cx="1167932" cy="15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5"/>
          <p:cNvPicPr>
            <a:picLocks noChangeAspect="1"/>
          </p:cNvPicPr>
          <p:nvPr/>
        </p:nvPicPr>
        <p:blipFill>
          <a:blip r:embed="rId3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5261" y="3543624"/>
            <a:ext cx="985205" cy="215818"/>
          </a:xfrm>
          <a:prstGeom prst="rect">
            <a:avLst/>
          </a:prstGeom>
        </p:spPr>
      </p:pic>
      <p:pic>
        <p:nvPicPr>
          <p:cNvPr id="59" name="Picture 37"/>
          <p:cNvPicPr>
            <a:picLocks noChangeAspect="1" noChangeArrowheads="1"/>
          </p:cNvPicPr>
          <p:nvPr/>
        </p:nvPicPr>
        <p:blipFill>
          <a:blip r:embed="rId3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3662" y="3534786"/>
            <a:ext cx="785445" cy="22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12"/>
          <p:cNvPicPr>
            <a:picLocks noChangeAspect="1" noChangeArrowheads="1"/>
          </p:cNvPicPr>
          <p:nvPr/>
        </p:nvPicPr>
        <p:blipFill>
          <a:blip r:embed="rId3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000" y="3138392"/>
            <a:ext cx="910508" cy="40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矩形 60"/>
          <p:cNvSpPr/>
          <p:nvPr/>
        </p:nvSpPr>
        <p:spPr>
          <a:xfrm>
            <a:off x="4608000" y="3932720"/>
            <a:ext cx="2160000" cy="1224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pic>
        <p:nvPicPr>
          <p:cNvPr id="63" name="Picture 40"/>
          <p:cNvPicPr>
            <a:picLocks noChangeAspect="1" noChangeArrowheads="1"/>
          </p:cNvPicPr>
          <p:nvPr/>
        </p:nvPicPr>
        <p:blipFill>
          <a:blip r:embed="rId3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61" y="4322172"/>
            <a:ext cx="583222" cy="60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Picture 41"/>
          <p:cNvPicPr>
            <a:picLocks noChangeAspect="1" noChangeArrowheads="1"/>
          </p:cNvPicPr>
          <p:nvPr/>
        </p:nvPicPr>
        <p:blipFill>
          <a:blip r:embed="rId4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988" y="4429255"/>
            <a:ext cx="1197414" cy="301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Picture 19"/>
          <p:cNvPicPr>
            <a:picLocks noChangeAspect="1" noChangeArrowheads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5261" y="4895651"/>
            <a:ext cx="703108" cy="214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20"/>
          <p:cNvPicPr>
            <a:picLocks noChangeAspect="1" noChangeArrowheads="1"/>
          </p:cNvPicPr>
          <p:nvPr/>
        </p:nvPicPr>
        <p:blipFill>
          <a:blip r:embed="rId4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314" y="4789601"/>
            <a:ext cx="1195170" cy="32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矩形 66"/>
          <p:cNvSpPr/>
          <p:nvPr/>
        </p:nvSpPr>
        <p:spPr>
          <a:xfrm>
            <a:off x="6840000" y="4688720"/>
            <a:ext cx="2160000" cy="162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68" name="矩形 67"/>
          <p:cNvSpPr/>
          <p:nvPr/>
        </p:nvSpPr>
        <p:spPr>
          <a:xfrm>
            <a:off x="6840000" y="468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L.F.D. &amp; </a:t>
            </a:r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Printing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69" name="Picture 11"/>
          <p:cNvPicPr>
            <a:picLocks noChangeAspect="1" noChangeArrowheads="1"/>
          </p:cNvPicPr>
          <p:nvPr/>
        </p:nvPicPr>
        <p:blipFill>
          <a:blip r:embed="rId4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669" y="5527588"/>
            <a:ext cx="911240" cy="35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26"/>
          <p:cNvPicPr>
            <a:picLocks noChangeAspect="1" noChangeArrowheads="1"/>
          </p:cNvPicPr>
          <p:nvPr/>
        </p:nvPicPr>
        <p:blipFill>
          <a:blip r:embed="rId4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838" y="5580903"/>
            <a:ext cx="803220" cy="17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21"/>
          <p:cNvPicPr>
            <a:picLocks noChangeAspect="1" noChangeArrowheads="1"/>
          </p:cNvPicPr>
          <p:nvPr/>
        </p:nvPicPr>
        <p:blipFill>
          <a:blip r:embed="rId4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8620" y="5920203"/>
            <a:ext cx="883557" cy="34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22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117" y="5208933"/>
            <a:ext cx="965751" cy="254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27"/>
          <p:cNvPicPr>
            <a:picLocks noChangeAspect="1" noChangeArrowheads="1"/>
          </p:cNvPicPr>
          <p:nvPr/>
        </p:nvPicPr>
        <p:blipFill>
          <a:blip r:embed="rId47" cstate="print">
            <a:clrChange>
              <a:clrFrom>
                <a:srgbClr val="FBFDFB"/>
              </a:clrFrom>
              <a:clrTo>
                <a:srgbClr val="FB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269" y="5795141"/>
            <a:ext cx="670727" cy="48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" name="Picture 8"/>
          <p:cNvPicPr>
            <a:picLocks noChangeAspect="1" noChangeArrowheads="1"/>
          </p:cNvPicPr>
          <p:nvPr/>
        </p:nvPicPr>
        <p:blipFill>
          <a:blip r:embed="rId4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043" y="5145046"/>
            <a:ext cx="524492" cy="411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矩形 74"/>
          <p:cNvSpPr/>
          <p:nvPr/>
        </p:nvSpPr>
        <p:spPr>
          <a:xfrm>
            <a:off x="4608000" y="5228720"/>
            <a:ext cx="2160000" cy="108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76" name="矩形 75"/>
          <p:cNvSpPr/>
          <p:nvPr/>
        </p:nvSpPr>
        <p:spPr>
          <a:xfrm>
            <a:off x="4608000" y="522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Analytics / BI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77" name="Picture 16"/>
          <p:cNvPicPr>
            <a:picLocks noChangeAspect="1" noChangeArrowheads="1"/>
          </p:cNvPicPr>
          <p:nvPr/>
        </p:nvPicPr>
        <p:blipFill>
          <a:blip r:embed="rId4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640" y="5670246"/>
            <a:ext cx="846201" cy="27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41"/>
          <p:cNvPicPr>
            <a:picLocks noChangeAspect="1" noChangeArrowheads="1"/>
          </p:cNvPicPr>
          <p:nvPr/>
        </p:nvPicPr>
        <p:blipFill>
          <a:blip r:embed="rId5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2523" y="5695823"/>
            <a:ext cx="927080" cy="209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50"/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5893270" y="5955897"/>
            <a:ext cx="649040" cy="321231"/>
          </a:xfrm>
          <a:prstGeom prst="rect">
            <a:avLst/>
          </a:prstGeom>
        </p:spPr>
      </p:pic>
      <p:pic>
        <p:nvPicPr>
          <p:cNvPr id="80" name="Picture 48"/>
          <p:cNvPicPr>
            <a:picLocks noChangeAspect="1" noChangeArrowheads="1"/>
          </p:cNvPicPr>
          <p:nvPr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067" y="6021839"/>
            <a:ext cx="853308" cy="200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" name="矩形 80"/>
          <p:cNvSpPr/>
          <p:nvPr/>
        </p:nvSpPr>
        <p:spPr>
          <a:xfrm>
            <a:off x="6840000" y="908720"/>
            <a:ext cx="2160000" cy="3708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6840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Cloud Services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84" name="Picture 4"/>
          <p:cNvPicPr>
            <a:picLocks noChangeAspect="1" noChangeArrowheads="1"/>
          </p:cNvPicPr>
          <p:nvPr/>
        </p:nvPicPr>
        <p:blipFill>
          <a:blip r:embed="rId5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224" y="4220720"/>
            <a:ext cx="1618329" cy="45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" name="Picture 24"/>
          <p:cNvPicPr>
            <a:picLocks noChangeAspect="1" noChangeArrowheads="1"/>
          </p:cNvPicPr>
          <p:nvPr/>
        </p:nvPicPr>
        <p:blipFill>
          <a:blip r:embed="rId5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495" y="2240720"/>
            <a:ext cx="862777" cy="2291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" name="Picture 26"/>
          <p:cNvPicPr>
            <a:picLocks noChangeAspect="1" noChangeArrowheads="1"/>
          </p:cNvPicPr>
          <p:nvPr/>
        </p:nvPicPr>
        <p:blipFill>
          <a:blip r:embed="rId5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672720"/>
            <a:ext cx="794989" cy="29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" name="Picture 15"/>
          <p:cNvPicPr>
            <a:picLocks noChangeAspect="1" noChangeArrowheads="1"/>
          </p:cNvPicPr>
          <p:nvPr/>
        </p:nvPicPr>
        <p:blipFill>
          <a:blip r:embed="rId5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47" y="3572720"/>
            <a:ext cx="795827" cy="34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8" name="Picture 16"/>
          <p:cNvPicPr>
            <a:picLocks noChangeAspect="1" noChangeArrowheads="1"/>
          </p:cNvPicPr>
          <p:nvPr/>
        </p:nvPicPr>
        <p:blipFill>
          <a:blip r:embed="rId5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769" y="2240720"/>
            <a:ext cx="727039" cy="22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" name="Picture 17"/>
          <p:cNvPicPr>
            <a:picLocks noChangeAspect="1" noChangeArrowheads="1"/>
          </p:cNvPicPr>
          <p:nvPr/>
        </p:nvPicPr>
        <p:blipFill>
          <a:blip r:embed="rId5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000" y="1412720"/>
            <a:ext cx="1076400" cy="286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5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2564720"/>
            <a:ext cx="564154" cy="49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3"/>
          <p:cNvPicPr>
            <a:picLocks noChangeAspect="1" noChangeArrowheads="1"/>
          </p:cNvPicPr>
          <p:nvPr/>
        </p:nvPicPr>
        <p:blipFill>
          <a:blip r:embed="rId60" cstate="print">
            <a:clrChange>
              <a:clrFrom>
                <a:srgbClr val="FCFDFD"/>
              </a:clrFrom>
              <a:clrTo>
                <a:srgbClr val="FC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5868" y="3968720"/>
            <a:ext cx="1002028" cy="302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5"/>
          <p:cNvPicPr>
            <a:picLocks noChangeAspect="1" noChangeArrowheads="1"/>
          </p:cNvPicPr>
          <p:nvPr/>
        </p:nvPicPr>
        <p:blipFill>
          <a:blip r:embed="rId6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25" y="3536720"/>
            <a:ext cx="1253951" cy="37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6"/>
          <p:cNvPicPr>
            <a:picLocks noChangeAspect="1" noChangeArrowheads="1"/>
          </p:cNvPicPr>
          <p:nvPr/>
        </p:nvPicPr>
        <p:blipFill>
          <a:blip r:embed="rId6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47" y="4040720"/>
            <a:ext cx="972912" cy="216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7"/>
          <p:cNvPicPr>
            <a:picLocks noChangeAspect="1" noChangeArrowheads="1"/>
          </p:cNvPicPr>
          <p:nvPr/>
        </p:nvPicPr>
        <p:blipFill>
          <a:blip r:embed="rId63" cstate="print">
            <a:clrChange>
              <a:clrFrom>
                <a:srgbClr val="FBFDFA"/>
              </a:clrFrom>
              <a:clrTo>
                <a:srgbClr val="FB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104720"/>
            <a:ext cx="906349" cy="481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9"/>
          <p:cNvPicPr>
            <a:picLocks noChangeAspect="1" noChangeArrowheads="1"/>
          </p:cNvPicPr>
          <p:nvPr/>
        </p:nvPicPr>
        <p:blipFill>
          <a:blip r:embed="rId6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9602" y="2528720"/>
            <a:ext cx="629640" cy="56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" name="矩形 61"/>
          <p:cNvSpPr/>
          <p:nvPr/>
        </p:nvSpPr>
        <p:spPr>
          <a:xfrm>
            <a:off x="4608000" y="3932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>
                <a:solidFill>
                  <a:srgbClr val="FFFFFF"/>
                </a:solidFill>
                <a:cs typeface="Calibri" panose="020F0502020204030204" pitchFamily="34" charset="0"/>
              </a:rPr>
              <a:t>Productivity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96" name="圖片 95"/>
          <p:cNvPicPr>
            <a:picLocks noChangeAspect="1"/>
          </p:cNvPicPr>
          <p:nvPr/>
        </p:nvPicPr>
        <p:blipFill rotWithShape="1">
          <a:blip r:embed="rId65" cstate="print">
            <a:extLst>
              <a:ext uri="{BEBA8EAE-BF5A-486C-A8C5-ECC9F3942E4B}">
                <a14:imgProps xmlns:a14="http://schemas.microsoft.com/office/drawing/2010/main">
                  <a14:imgLayer r:embed="rId66">
                    <a14:imgEffect>
                      <a14:backgroundRemoval t="0" b="100000" l="0" r="100000">
                        <a14:foregroundMark x1="18375" y1="42610" x2="18375" y2="42610"/>
                        <a14:foregroundMark x1="16644" y1="52463" x2="16644" y2="52463"/>
                        <a14:foregroundMark x1="44208" y1="54328" x2="44208" y2="54328"/>
                        <a14:foregroundMark x1="57790" y1="52730" x2="57790" y2="52730"/>
                        <a14:foregroundMark x1="69907" y1="53529" x2="69907" y2="53529"/>
                        <a14:foregroundMark x1="84554" y1="53795" x2="84554" y2="53795"/>
                        <a14:foregroundMark x1="97470" y1="54328" x2="97470" y2="543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947" b="32568"/>
          <a:stretch/>
        </p:blipFill>
        <p:spPr>
          <a:xfrm>
            <a:off x="5747556" y="2234056"/>
            <a:ext cx="933530" cy="312590"/>
          </a:xfrm>
          <a:prstGeom prst="rect">
            <a:avLst/>
          </a:prstGeom>
        </p:spPr>
      </p:pic>
      <p:pic>
        <p:nvPicPr>
          <p:cNvPr id="97" name="圖片 96"/>
          <p:cNvPicPr>
            <a:picLocks noChangeAspect="1"/>
          </p:cNvPicPr>
          <p:nvPr/>
        </p:nvPicPr>
        <p:blipFill>
          <a:blip r:embed="rId6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11" y="1853568"/>
            <a:ext cx="611560" cy="378923"/>
          </a:xfrm>
          <a:prstGeom prst="rect">
            <a:avLst/>
          </a:prstGeom>
        </p:spPr>
      </p:pic>
      <p:pic>
        <p:nvPicPr>
          <p:cNvPr id="98" name="Picture 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5345" y="1556720"/>
            <a:ext cx="888029" cy="296057"/>
          </a:xfrm>
          <a:prstGeom prst="rect">
            <a:avLst/>
          </a:prstGeom>
        </p:spPr>
      </p:pic>
      <p:pic>
        <p:nvPicPr>
          <p:cNvPr id="48" name="圖片 47"/>
          <p:cNvPicPr>
            <a:picLocks noChangeAspect="1"/>
          </p:cNvPicPr>
          <p:nvPr/>
        </p:nvPicPr>
        <p:blipFill rotWithShape="1">
          <a:blip r:embed="rId6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76"/>
          <a:stretch/>
        </p:blipFill>
        <p:spPr>
          <a:xfrm>
            <a:off x="3474645" y="1585816"/>
            <a:ext cx="952500" cy="247649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 rotWithShape="1">
          <a:blip r:embed="rId6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4" t="40550" r="4167" b="42522"/>
          <a:stretch/>
        </p:blipFill>
        <p:spPr>
          <a:xfrm>
            <a:off x="185022" y="3221720"/>
            <a:ext cx="1152000" cy="208682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7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592" y="3209348"/>
            <a:ext cx="842772" cy="231648"/>
          </a:xfrm>
          <a:prstGeom prst="rect">
            <a:avLst/>
          </a:prstGeom>
        </p:spPr>
      </p:pic>
      <p:pic>
        <p:nvPicPr>
          <p:cNvPr id="102" name="圖片 101"/>
          <p:cNvPicPr>
            <a:picLocks noChangeAspect="1"/>
          </p:cNvPicPr>
          <p:nvPr/>
        </p:nvPicPr>
        <p:blipFill rotWithShape="1">
          <a:blip r:embed="rId7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4" t="20330" r="4739" b="19693"/>
          <a:stretch/>
        </p:blipFill>
        <p:spPr>
          <a:xfrm>
            <a:off x="7837546" y="3176720"/>
            <a:ext cx="1094523" cy="259225"/>
          </a:xfrm>
          <a:prstGeom prst="rect">
            <a:avLst/>
          </a:prstGeom>
        </p:spPr>
      </p:pic>
      <p:pic>
        <p:nvPicPr>
          <p:cNvPr id="103" name="圖片 102"/>
          <p:cNvPicPr>
            <a:picLocks noChangeAspect="1"/>
          </p:cNvPicPr>
          <p:nvPr/>
        </p:nvPicPr>
        <p:blipFill rotWithShape="1">
          <a:blip r:embed="rId7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8" t="25283" r="9050" b="25283"/>
          <a:stretch/>
        </p:blipFill>
        <p:spPr>
          <a:xfrm>
            <a:off x="7488000" y="1844720"/>
            <a:ext cx="1476000" cy="229282"/>
          </a:xfrm>
          <a:prstGeom prst="rect">
            <a:avLst/>
          </a:prstGeom>
        </p:spPr>
      </p:pic>
      <p:pic>
        <p:nvPicPr>
          <p:cNvPr id="104" name="圖片 103"/>
          <p:cNvPicPr>
            <a:picLocks noChangeAspect="1"/>
          </p:cNvPicPr>
          <p:nvPr/>
        </p:nvPicPr>
        <p:blipFill>
          <a:blip r:embed="rId7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000" y="1808720"/>
            <a:ext cx="504000" cy="301560"/>
          </a:xfrm>
          <a:prstGeom prst="rect">
            <a:avLst/>
          </a:prstGeom>
        </p:spPr>
      </p:pic>
      <p:pic>
        <p:nvPicPr>
          <p:cNvPr id="105" name="圖片 104"/>
          <p:cNvPicPr>
            <a:picLocks noChangeAspect="1"/>
          </p:cNvPicPr>
          <p:nvPr/>
        </p:nvPicPr>
        <p:blipFill rotWithShape="1">
          <a:blip r:embed="rId7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4" b="22956"/>
          <a:stretch/>
        </p:blipFill>
        <p:spPr>
          <a:xfrm>
            <a:off x="3564000" y="5966720"/>
            <a:ext cx="936000" cy="259455"/>
          </a:xfrm>
          <a:prstGeom prst="rect">
            <a:avLst/>
          </a:prstGeom>
        </p:spPr>
      </p:pic>
      <p:pic>
        <p:nvPicPr>
          <p:cNvPr id="106" name="圖片 105"/>
          <p:cNvPicPr>
            <a:picLocks noChangeAspect="1"/>
          </p:cNvPicPr>
          <p:nvPr/>
        </p:nvPicPr>
        <p:blipFill rotWithShape="1">
          <a:blip r:embed="rId7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22" b="15683"/>
          <a:stretch/>
        </p:blipFill>
        <p:spPr>
          <a:xfrm>
            <a:off x="2432317" y="5984720"/>
            <a:ext cx="1080000" cy="212623"/>
          </a:xfrm>
          <a:prstGeom prst="rect">
            <a:avLst/>
          </a:prstGeom>
        </p:spPr>
      </p:pic>
      <p:pic>
        <p:nvPicPr>
          <p:cNvPr id="107" name="圖片 106"/>
          <p:cNvPicPr>
            <a:picLocks noChangeAspect="1"/>
          </p:cNvPicPr>
          <p:nvPr/>
        </p:nvPicPr>
        <p:blipFill>
          <a:blip r:embed="rId7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26" y="5984720"/>
            <a:ext cx="1224328" cy="251083"/>
          </a:xfrm>
          <a:prstGeom prst="rect">
            <a:avLst/>
          </a:prstGeom>
        </p:spPr>
      </p:pic>
      <p:pic>
        <p:nvPicPr>
          <p:cNvPr id="108" name="圖片 107"/>
          <p:cNvPicPr>
            <a:picLocks noChangeAspect="1"/>
          </p:cNvPicPr>
          <p:nvPr/>
        </p:nvPicPr>
        <p:blipFill rotWithShape="1">
          <a:blip r:embed="rId7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9" t="25112" r="7849" b="18889"/>
          <a:stretch/>
        </p:blipFill>
        <p:spPr>
          <a:xfrm>
            <a:off x="3852000" y="4274720"/>
            <a:ext cx="620007" cy="180000"/>
          </a:xfrm>
          <a:prstGeom prst="rect">
            <a:avLst/>
          </a:prstGeom>
        </p:spPr>
      </p:pic>
      <p:pic>
        <p:nvPicPr>
          <p:cNvPr id="99" name="圖片 98"/>
          <p:cNvPicPr>
            <a:picLocks noChangeAspect="1"/>
          </p:cNvPicPr>
          <p:nvPr/>
        </p:nvPicPr>
        <p:blipFill>
          <a:blip r:embed="rId7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574" y="1403227"/>
            <a:ext cx="871784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4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產品組合</a:t>
            </a:r>
            <a:r>
              <a:rPr lang="en-US" altLang="zh-TW" dirty="0" smtClean="0"/>
              <a:t>– </a:t>
            </a:r>
            <a:r>
              <a:rPr lang="zh-TW" altLang="en-US" dirty="0" smtClean="0"/>
              <a:t>元組件</a:t>
            </a:r>
            <a:endParaRPr lang="zh-TW" altLang="en-US" dirty="0"/>
          </a:p>
        </p:txBody>
      </p:sp>
      <p:sp>
        <p:nvSpPr>
          <p:cNvPr id="94" name="矩形 93"/>
          <p:cNvSpPr/>
          <p:nvPr/>
        </p:nvSpPr>
        <p:spPr>
          <a:xfrm>
            <a:off x="144000" y="908720"/>
            <a:ext cx="2160000" cy="144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144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</a:rPr>
              <a:t>CPU</a:t>
            </a:r>
            <a:r>
              <a:rPr lang="zh-TW" altLang="en-US" sz="1600" b="1" dirty="0">
                <a:solidFill>
                  <a:srgbClr val="FFFFFF"/>
                </a:solidFill>
              </a:rPr>
              <a:t> </a:t>
            </a:r>
            <a:r>
              <a:rPr lang="en-US" altLang="zh-TW" sz="1600" b="1" dirty="0" smtClean="0">
                <a:solidFill>
                  <a:srgbClr val="FFFFFF"/>
                </a:solidFill>
              </a:rPr>
              <a:t>/ Chipset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sp>
        <p:nvSpPr>
          <p:cNvPr id="113" name="矩形 112"/>
          <p:cNvSpPr/>
          <p:nvPr/>
        </p:nvSpPr>
        <p:spPr>
          <a:xfrm>
            <a:off x="144000" y="2420720"/>
            <a:ext cx="2160000" cy="288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14" name="矩形 113"/>
          <p:cNvSpPr/>
          <p:nvPr/>
        </p:nvSpPr>
        <p:spPr>
          <a:xfrm>
            <a:off x="144000" y="2420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</a:rPr>
              <a:t>Networking</a:t>
            </a:r>
            <a:endParaRPr lang="zh-TW" altLang="en-US" sz="1600" b="1" dirty="0">
              <a:solidFill>
                <a:srgbClr val="FFFFFF"/>
              </a:solidFill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2376000" y="908720"/>
            <a:ext cx="2160000" cy="342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2376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Storage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2376000" y="4400720"/>
            <a:ext cx="2160000" cy="1872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>
              <a:solidFill>
                <a:srgbClr val="FFFFFF"/>
              </a:solidFill>
            </a:endParaRPr>
          </a:p>
        </p:txBody>
      </p:sp>
      <p:sp>
        <p:nvSpPr>
          <p:cNvPr id="135" name="矩形 134"/>
          <p:cNvSpPr/>
          <p:nvPr/>
        </p:nvSpPr>
        <p:spPr>
          <a:xfrm>
            <a:off x="2376000" y="4400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Memory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41" name="矩形 140"/>
          <p:cNvSpPr/>
          <p:nvPr/>
        </p:nvSpPr>
        <p:spPr>
          <a:xfrm>
            <a:off x="4608000" y="908720"/>
            <a:ext cx="2160000" cy="342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42" name="矩形 141"/>
          <p:cNvSpPr/>
          <p:nvPr/>
        </p:nvSpPr>
        <p:spPr>
          <a:xfrm>
            <a:off x="4608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Panel / Touch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6840000" y="4652720"/>
            <a:ext cx="2160000" cy="162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55" name="矩形 154"/>
          <p:cNvSpPr/>
          <p:nvPr/>
        </p:nvSpPr>
        <p:spPr>
          <a:xfrm>
            <a:off x="6840000" y="4652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Software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62" name="矩形 161"/>
          <p:cNvSpPr/>
          <p:nvPr/>
        </p:nvSpPr>
        <p:spPr>
          <a:xfrm>
            <a:off x="4608000" y="4400720"/>
            <a:ext cx="2160000" cy="1872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63" name="矩形 162"/>
          <p:cNvSpPr/>
          <p:nvPr/>
        </p:nvSpPr>
        <p:spPr>
          <a:xfrm>
            <a:off x="4608000" y="4400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Power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68" name="矩形 167"/>
          <p:cNvSpPr/>
          <p:nvPr/>
        </p:nvSpPr>
        <p:spPr>
          <a:xfrm>
            <a:off x="6840000" y="908720"/>
            <a:ext cx="2160000" cy="27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69" name="矩形 168"/>
          <p:cNvSpPr/>
          <p:nvPr/>
        </p:nvSpPr>
        <p:spPr>
          <a:xfrm>
            <a:off x="6840000" y="908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err="1" smtClean="0">
                <a:solidFill>
                  <a:srgbClr val="FFFFFF"/>
                </a:solidFill>
                <a:cs typeface="Calibri" panose="020F0502020204030204" pitchFamily="34" charset="0"/>
              </a:rPr>
              <a:t>AIoT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97" name="矩形 196"/>
          <p:cNvSpPr/>
          <p:nvPr/>
        </p:nvSpPr>
        <p:spPr>
          <a:xfrm>
            <a:off x="144000" y="5372720"/>
            <a:ext cx="2160000" cy="9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198" name="矩形 197"/>
          <p:cNvSpPr/>
          <p:nvPr/>
        </p:nvSpPr>
        <p:spPr>
          <a:xfrm>
            <a:off x="144000" y="5372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STB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sp>
        <p:nvSpPr>
          <p:cNvPr id="199" name="矩形 198"/>
          <p:cNvSpPr/>
          <p:nvPr/>
        </p:nvSpPr>
        <p:spPr>
          <a:xfrm>
            <a:off x="6840000" y="3680720"/>
            <a:ext cx="2160000" cy="900000"/>
          </a:xfrm>
          <a:prstGeom prst="rect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200" name="矩形 199"/>
          <p:cNvSpPr/>
          <p:nvPr/>
        </p:nvSpPr>
        <p:spPr>
          <a:xfrm>
            <a:off x="6840000" y="3680720"/>
            <a:ext cx="2160000" cy="432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smtClean="0">
                <a:solidFill>
                  <a:srgbClr val="FFFFFF"/>
                </a:solidFill>
                <a:cs typeface="Calibri" panose="020F0502020204030204" pitchFamily="34" charset="0"/>
              </a:rPr>
              <a:t>LED</a:t>
            </a:r>
            <a:endParaRPr lang="zh-TW" altLang="en-US" sz="1600" b="1" dirty="0">
              <a:solidFill>
                <a:srgbClr val="FFFFFF"/>
              </a:solidFill>
              <a:cs typeface="Calibri" panose="020F050202020403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971" y="1583673"/>
            <a:ext cx="936000" cy="495788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" t="23581" r="4641" b="19516"/>
          <a:stretch/>
        </p:blipFill>
        <p:spPr>
          <a:xfrm>
            <a:off x="516741" y="3392720"/>
            <a:ext cx="1414285" cy="36000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00" y="3824720"/>
            <a:ext cx="1332000" cy="33151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5" t="42626" r="19293" b="42625"/>
          <a:stretch/>
        </p:blipFill>
        <p:spPr>
          <a:xfrm>
            <a:off x="510428" y="4285520"/>
            <a:ext cx="1440000" cy="2304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" t="6624" r="2122" b="6624"/>
          <a:stretch/>
        </p:blipFill>
        <p:spPr>
          <a:xfrm>
            <a:off x="1218593" y="2939120"/>
            <a:ext cx="977143" cy="36000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84" y="4616016"/>
            <a:ext cx="1584000" cy="224928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61" y="4940720"/>
            <a:ext cx="628364" cy="288000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00" y="5858720"/>
            <a:ext cx="1446428" cy="36000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00" y="1448720"/>
            <a:ext cx="1057430" cy="25937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16949" r="5113" b="12542"/>
          <a:stretch/>
        </p:blipFill>
        <p:spPr>
          <a:xfrm>
            <a:off x="3564000" y="1448720"/>
            <a:ext cx="914343" cy="260251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000" y="2456720"/>
            <a:ext cx="1065492" cy="225838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148" y="2384720"/>
            <a:ext cx="983858" cy="325459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273" y="2852720"/>
            <a:ext cx="1131789" cy="252000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45" b="36245"/>
          <a:stretch/>
        </p:blipFill>
        <p:spPr>
          <a:xfrm>
            <a:off x="2752692" y="3248720"/>
            <a:ext cx="1406613" cy="288000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2769" y="3680720"/>
            <a:ext cx="1446458" cy="252000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940720"/>
            <a:ext cx="792000" cy="418276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245" b="36245"/>
          <a:stretch/>
        </p:blipFill>
        <p:spPr>
          <a:xfrm>
            <a:off x="2732758" y="5444720"/>
            <a:ext cx="1440000" cy="294836"/>
          </a:xfrm>
          <a:prstGeom prst="rect">
            <a:avLst/>
          </a:prstGeom>
        </p:spPr>
      </p:pic>
      <p:pic>
        <p:nvPicPr>
          <p:cNvPr id="24" name="圖片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678" y="5928262"/>
            <a:ext cx="792000" cy="210507"/>
          </a:xfrm>
          <a:prstGeom prst="rect">
            <a:avLst/>
          </a:prstGeom>
        </p:spPr>
      </p:pic>
      <p:pic>
        <p:nvPicPr>
          <p:cNvPr id="25" name="圖片 2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2000" y="1448720"/>
            <a:ext cx="830481" cy="291791"/>
          </a:xfrm>
          <a:prstGeom prst="rect">
            <a:avLst/>
          </a:prstGeom>
        </p:spPr>
      </p:pic>
      <p:pic>
        <p:nvPicPr>
          <p:cNvPr id="27" name="圖片 2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777" y="1916720"/>
            <a:ext cx="1668445" cy="291791"/>
          </a:xfrm>
          <a:prstGeom prst="rect">
            <a:avLst/>
          </a:prstGeom>
        </p:spPr>
      </p:pic>
      <p:pic>
        <p:nvPicPr>
          <p:cNvPr id="28" name="圖片 2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681" y="1448720"/>
            <a:ext cx="796813" cy="291791"/>
          </a:xfrm>
          <a:prstGeom prst="rect">
            <a:avLst/>
          </a:prstGeom>
        </p:spPr>
      </p:pic>
      <p:pic>
        <p:nvPicPr>
          <p:cNvPr id="29" name="圖片 28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000" y="3032720"/>
            <a:ext cx="876619" cy="375130"/>
          </a:xfrm>
          <a:prstGeom prst="rect">
            <a:avLst/>
          </a:prstGeom>
        </p:spPr>
      </p:pic>
      <p:pic>
        <p:nvPicPr>
          <p:cNvPr id="30" name="圖片 29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1" t="20000" r="9051" b="17500"/>
          <a:stretch/>
        </p:blipFill>
        <p:spPr>
          <a:xfrm>
            <a:off x="5014198" y="2312720"/>
            <a:ext cx="1351104" cy="32499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>
                        <a14:foregroundMark x1="9288" y1="45513" x2="9288" y2="45513"/>
                        <a14:foregroundMark x1="9288" y1="35256" x2="9288" y2="35256"/>
                        <a14:foregroundMark x1="10217" y1="27564" x2="10217" y2="27564"/>
                        <a14:foregroundMark x1="9598" y1="25000" x2="9598" y2="25000"/>
                        <a14:foregroundMark x1="11146" y1="32051" x2="11146" y2="32051"/>
                        <a14:foregroundMark x1="11455" y1="39744" x2="11146" y2="41026"/>
                        <a14:foregroundMark x1="10836" y1="49359" x2="10836" y2="49359"/>
                        <a14:foregroundMark x1="9288" y1="54487" x2="9288" y2="54487"/>
                        <a14:foregroundMark x1="11455" y1="56410" x2="11455" y2="56410"/>
                        <a14:foregroundMark x1="8669" y1="31410" x2="8669" y2="31410"/>
                        <a14:foregroundMark x1="11455" y1="24359" x2="11455" y2="24359"/>
                        <a14:foregroundMark x1="8669" y1="41026" x2="8669" y2="41026"/>
                        <a14:foregroundMark x1="11455" y1="37179" x2="11455" y2="37179"/>
                        <a14:foregroundMark x1="11455" y1="46154" x2="11455" y2="46154"/>
                        <a14:foregroundMark x1="8669" y1="50641" x2="8669" y2="50641"/>
                        <a14:foregroundMark x1="18576" y1="42949" x2="18576" y2="42949"/>
                        <a14:foregroundMark x1="34985" y1="39744" x2="34985" y2="39744"/>
                        <a14:foregroundMark x1="47368" y1="25000" x2="47368" y2="25000"/>
                        <a14:foregroundMark x1="62848" y1="25641" x2="62848" y2="25641"/>
                        <a14:foregroundMark x1="66873" y1="25000" x2="66873" y2="25000"/>
                        <a14:foregroundMark x1="58514" y1="33974" x2="58514" y2="33974"/>
                        <a14:foregroundMark x1="60681" y1="28846" x2="60681" y2="28846"/>
                        <a14:foregroundMark x1="59752" y1="39103" x2="59752" y2="41026"/>
                        <a14:foregroundMark x1="59133" y1="46795" x2="59133" y2="46795"/>
                        <a14:foregroundMark x1="62229" y1="53205" x2="62229" y2="53205"/>
                        <a14:foregroundMark x1="67802" y1="54487" x2="67802" y2="54487"/>
                        <a14:foregroundMark x1="70588" y1="54487" x2="70588" y2="54487"/>
                        <a14:foregroundMark x1="65015" y1="57051" x2="65015" y2="57051"/>
                        <a14:foregroundMark x1="62539" y1="41026" x2="62539" y2="41026"/>
                        <a14:foregroundMark x1="66563" y1="41026" x2="66563" y2="41026"/>
                        <a14:foregroundMark x1="69040" y1="39744" x2="69040" y2="39744"/>
                        <a14:foregroundMark x1="71207" y1="39744" x2="71207" y2="39744"/>
                        <a14:foregroundMark x1="70279" y1="26282" x2="70279" y2="26282"/>
                        <a14:foregroundMark x1="68731" y1="24359" x2="68731" y2="24359"/>
                        <a14:foregroundMark x1="76780" y1="30128" x2="76780" y2="301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1" t="20924" r="7870" b="40308"/>
          <a:stretch/>
        </p:blipFill>
        <p:spPr>
          <a:xfrm>
            <a:off x="5099518" y="3572720"/>
            <a:ext cx="1166694" cy="259260"/>
          </a:xfrm>
          <a:prstGeom prst="rect">
            <a:avLst/>
          </a:prstGeom>
        </p:spPr>
      </p:pic>
      <p:pic>
        <p:nvPicPr>
          <p:cNvPr id="32" name="圖片 3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000" y="3104720"/>
            <a:ext cx="576515" cy="308001"/>
          </a:xfrm>
          <a:prstGeom prst="rect">
            <a:avLst/>
          </a:prstGeom>
        </p:spPr>
      </p:pic>
      <p:pic>
        <p:nvPicPr>
          <p:cNvPr id="33" name="圖片 32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1"/>
          <a:stretch/>
        </p:blipFill>
        <p:spPr>
          <a:xfrm>
            <a:off x="5189657" y="4904720"/>
            <a:ext cx="979632" cy="288000"/>
          </a:xfrm>
          <a:prstGeom prst="rect">
            <a:avLst/>
          </a:prstGeom>
        </p:spPr>
      </p:pic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1" t="31856" r="20361" b="38660"/>
          <a:stretch/>
        </p:blipFill>
        <p:spPr>
          <a:xfrm>
            <a:off x="5181012" y="5264720"/>
            <a:ext cx="996922" cy="28800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24" r="4545" b="56196"/>
          <a:stretch/>
        </p:blipFill>
        <p:spPr>
          <a:xfrm>
            <a:off x="4988302" y="5660720"/>
            <a:ext cx="1399396" cy="210437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 rotWithShape="1"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01" b="5901"/>
          <a:stretch/>
        </p:blipFill>
        <p:spPr>
          <a:xfrm>
            <a:off x="5108037" y="5912720"/>
            <a:ext cx="1142872" cy="288000"/>
          </a:xfrm>
          <a:prstGeom prst="rect">
            <a:avLst/>
          </a:prstGeom>
        </p:spPr>
      </p:pic>
      <p:pic>
        <p:nvPicPr>
          <p:cNvPr id="38" name="圖片 37"/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5" b="4274"/>
          <a:stretch/>
        </p:blipFill>
        <p:spPr>
          <a:xfrm>
            <a:off x="7374001" y="1412720"/>
            <a:ext cx="1075645" cy="288000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2" b="34570"/>
          <a:stretch/>
        </p:blipFill>
        <p:spPr>
          <a:xfrm>
            <a:off x="7333983" y="1772720"/>
            <a:ext cx="1172033" cy="288000"/>
          </a:xfrm>
          <a:prstGeom prst="rect">
            <a:avLst/>
          </a:prstGeom>
        </p:spPr>
      </p:pic>
      <p:pic>
        <p:nvPicPr>
          <p:cNvPr id="40" name="圖片 39"/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00" b="31800"/>
          <a:stretch/>
        </p:blipFill>
        <p:spPr>
          <a:xfrm>
            <a:off x="7216692" y="2132720"/>
            <a:ext cx="1406613" cy="288000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6" b="2536"/>
          <a:stretch/>
        </p:blipFill>
        <p:spPr>
          <a:xfrm>
            <a:off x="7294940" y="2492720"/>
            <a:ext cx="1250115" cy="28800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" t="8576" r="3983" b="8576"/>
          <a:stretch/>
        </p:blipFill>
        <p:spPr>
          <a:xfrm>
            <a:off x="7436247" y="2888720"/>
            <a:ext cx="967500" cy="360000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147" y="3248720"/>
            <a:ext cx="1147700" cy="288000"/>
          </a:xfrm>
          <a:prstGeom prst="rect">
            <a:avLst/>
          </a:prstGeom>
        </p:spPr>
      </p:pic>
      <p:pic>
        <p:nvPicPr>
          <p:cNvPr id="46" name="圖片 45"/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424" y="5745516"/>
            <a:ext cx="996324" cy="288000"/>
          </a:xfrm>
          <a:prstGeom prst="rect">
            <a:avLst/>
          </a:prstGeom>
        </p:spPr>
      </p:pic>
      <p:pic>
        <p:nvPicPr>
          <p:cNvPr id="47" name="圖片 46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276" y="5241516"/>
            <a:ext cx="1555439" cy="288000"/>
          </a:xfrm>
          <a:prstGeom prst="rect">
            <a:avLst/>
          </a:prstGeom>
        </p:spPr>
      </p:pic>
      <p:pic>
        <p:nvPicPr>
          <p:cNvPr id="48" name="圖片 47"/>
          <p:cNvPicPr>
            <a:picLocks noChangeAspect="1"/>
          </p:cNvPicPr>
          <p:nvPr/>
        </p:nvPicPr>
        <p:blipFill rotWithShape="1"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11" t="16952" r="35234" b="12820"/>
          <a:stretch/>
        </p:blipFill>
        <p:spPr>
          <a:xfrm>
            <a:off x="8172000" y="5601516"/>
            <a:ext cx="643765" cy="5760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4" t="38778" r="8854" b="38779"/>
          <a:stretch/>
        </p:blipFill>
        <p:spPr>
          <a:xfrm>
            <a:off x="2434328" y="5858720"/>
            <a:ext cx="1162022" cy="316915"/>
          </a:xfrm>
          <a:prstGeom prst="rect">
            <a:avLst/>
          </a:prstGeom>
        </p:spPr>
      </p:pic>
      <p:pic>
        <p:nvPicPr>
          <p:cNvPr id="66" name="圖片 65"/>
          <p:cNvPicPr>
            <a:picLocks noChangeAspect="1"/>
          </p:cNvPicPr>
          <p:nvPr/>
        </p:nvPicPr>
        <p:blipFill rotWithShape="1">
          <a:blip r:embed="rId41" cstate="print">
            <a:extLst>
              <a:ext uri="{BEBA8EAE-BF5A-486C-A8C5-ECC9F3942E4B}">
                <a14:imgProps xmlns:a14="http://schemas.microsoft.com/office/drawing/2010/main">
                  <a14:imgLayer r:embed="rId42">
                    <a14:imgEffect>
                      <a14:backgroundRemoval t="10000" b="90000" l="10000" r="90000">
                        <a14:foregroundMark x1="18600" y1="29800" x2="18600" y2="29800"/>
                        <a14:foregroundMark x1="18100" y1="46200" x2="18100" y2="46200"/>
                        <a14:foregroundMark x1="27600" y1="45600" x2="27600" y2="45600"/>
                        <a14:foregroundMark x1="48300" y1="36800" x2="48300" y2="36800"/>
                        <a14:foregroundMark x1="67500" y1="43200" x2="67500" y2="43200"/>
                        <a14:foregroundMark x1="81700" y1="38400" x2="81700" y2="3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86" t="19799" r="15125" b="21016"/>
          <a:stretch/>
        </p:blipFill>
        <p:spPr>
          <a:xfrm>
            <a:off x="210017" y="1662118"/>
            <a:ext cx="1001397" cy="422803"/>
          </a:xfrm>
          <a:prstGeom prst="rect">
            <a:avLst/>
          </a:prstGeom>
        </p:spPr>
      </p:pic>
      <p:pic>
        <p:nvPicPr>
          <p:cNvPr id="67" name="圖片 66"/>
          <p:cNvPicPr>
            <a:picLocks noChangeAspect="1"/>
          </p:cNvPicPr>
          <p:nvPr/>
        </p:nvPicPr>
        <p:blipFill rotWithShape="1"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0000" b="90000" l="10000" r="90000">
                        <a14:foregroundMark x1="18600" y1="29800" x2="18600" y2="29800"/>
                        <a14:foregroundMark x1="18100" y1="46200" x2="18100" y2="46200"/>
                        <a14:foregroundMark x1="27600" y1="45600" x2="27600" y2="45600"/>
                        <a14:foregroundMark x1="48300" y1="36800" x2="48300" y2="36800"/>
                        <a14:foregroundMark x1="67500" y1="43200" x2="67500" y2="43200"/>
                        <a14:foregroundMark x1="81700" y1="38400" x2="81700" y2="3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86" t="19799" r="15125" b="21016"/>
          <a:stretch/>
        </p:blipFill>
        <p:spPr>
          <a:xfrm>
            <a:off x="284301" y="2952816"/>
            <a:ext cx="801117" cy="338242"/>
          </a:xfrm>
          <a:prstGeom prst="rect">
            <a:avLst/>
          </a:prstGeom>
        </p:spPr>
      </p:pic>
      <p:pic>
        <p:nvPicPr>
          <p:cNvPr id="68" name="圖片 67"/>
          <p:cNvPicPr>
            <a:picLocks noChangeAspect="1"/>
          </p:cNvPicPr>
          <p:nvPr/>
        </p:nvPicPr>
        <p:blipFill rotWithShape="1">
          <a:blip r:embed="rId43" cstate="print">
            <a:extLst>
              <a:ext uri="{BEBA8EAE-BF5A-486C-A8C5-ECC9F3942E4B}">
                <a14:imgProps xmlns:a14="http://schemas.microsoft.com/office/drawing/2010/main">
                  <a14:imgLayer r:embed="rId44">
                    <a14:imgEffect>
                      <a14:backgroundRemoval t="10000" b="90000" l="10000" r="90000">
                        <a14:foregroundMark x1="18600" y1="29800" x2="18600" y2="29800"/>
                        <a14:foregroundMark x1="18100" y1="46200" x2="18100" y2="46200"/>
                        <a14:foregroundMark x1="27600" y1="45600" x2="27600" y2="45600"/>
                        <a14:foregroundMark x1="48300" y1="36800" x2="48300" y2="36800"/>
                        <a14:foregroundMark x1="67500" y1="43200" x2="67500" y2="43200"/>
                        <a14:foregroundMark x1="81700" y1="38400" x2="81700" y2="384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86" t="19799" r="15125" b="21016"/>
          <a:stretch/>
        </p:blipFill>
        <p:spPr>
          <a:xfrm>
            <a:off x="2592000" y="1880720"/>
            <a:ext cx="801117" cy="338242"/>
          </a:xfrm>
          <a:prstGeom prst="rect">
            <a:avLst/>
          </a:prstGeom>
        </p:spPr>
      </p:pic>
      <p:pic>
        <p:nvPicPr>
          <p:cNvPr id="69" name="圖片 68">
            <a:extLst>
              <a:ext uri="{FF2B5EF4-FFF2-40B4-BE49-F238E27FC236}">
                <a16:creationId xmlns:a16="http://schemas.microsoft.com/office/drawing/2014/main" id="{1412D679-5856-48D2-BAD4-DA56CB5A465D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940720"/>
            <a:ext cx="647700" cy="485775"/>
          </a:xfrm>
          <a:prstGeom prst="rect">
            <a:avLst/>
          </a:prstGeom>
        </p:spPr>
      </p:pic>
      <p:pic>
        <p:nvPicPr>
          <p:cNvPr id="70" name="圖片 69">
            <a:extLst>
              <a:ext uri="{FF2B5EF4-FFF2-40B4-BE49-F238E27FC236}">
                <a16:creationId xmlns:a16="http://schemas.microsoft.com/office/drawing/2014/main" id="{FE2E8028-C6CC-4343-82E2-ABF89366C5EA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989" y="2708720"/>
            <a:ext cx="1684020" cy="210503"/>
          </a:xfrm>
          <a:prstGeom prst="rect">
            <a:avLst/>
          </a:prstGeom>
        </p:spPr>
      </p:pic>
      <p:pic>
        <p:nvPicPr>
          <p:cNvPr id="71" name="圖片 70">
            <a:extLst>
              <a:ext uri="{FF2B5EF4-FFF2-40B4-BE49-F238E27FC236}">
                <a16:creationId xmlns:a16="http://schemas.microsoft.com/office/drawing/2014/main" id="{A70D2CDF-81B9-4E89-80E7-8CC8CC69B174}"/>
              </a:ext>
            </a:extLst>
          </p:cNvPr>
          <p:cNvPicPr>
            <a:picLocks noChangeAspect="1"/>
          </p:cNvPicPr>
          <p:nvPr/>
        </p:nvPicPr>
        <p:blipFill>
          <a:blip r:embed="rId4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672" y="3932720"/>
            <a:ext cx="1238656" cy="311742"/>
          </a:xfrm>
          <a:prstGeom prst="rect">
            <a:avLst/>
          </a:prstGeom>
        </p:spPr>
      </p:pic>
      <p:pic>
        <p:nvPicPr>
          <p:cNvPr id="172034" name="Picture 2" descr="Macroblock Distributor | Authorised Partner | Neumüller Elektronik"/>
          <p:cNvPicPr>
            <a:picLocks noChangeAspect="1" noChangeArrowheads="1"/>
          </p:cNvPicPr>
          <p:nvPr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9808" y="4148720"/>
            <a:ext cx="1480374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圖片 71">
            <a:extLst>
              <a:ext uri="{FF2B5EF4-FFF2-40B4-BE49-F238E27FC236}">
                <a16:creationId xmlns:a16="http://schemas.microsoft.com/office/drawing/2014/main" id="{88535ADB-AE1A-4CCC-92C5-5B3C35E1C350}"/>
              </a:ext>
            </a:extLst>
          </p:cNvPr>
          <p:cNvPicPr>
            <a:picLocks noChangeAspect="1"/>
          </p:cNvPicPr>
          <p:nvPr/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1249" y="4040720"/>
            <a:ext cx="1310058" cy="225510"/>
          </a:xfrm>
          <a:prstGeom prst="rect">
            <a:avLst/>
          </a:prstGeom>
        </p:spPr>
      </p:pic>
      <p:pic>
        <p:nvPicPr>
          <p:cNvPr id="73" name="圖片 7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000" y="1844720"/>
            <a:ext cx="792000" cy="41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9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3854"/>
              </a:gs>
              <a:gs pos="50000">
                <a:srgbClr val="24A4B2"/>
              </a:gs>
              <a:gs pos="100000">
                <a:srgbClr val="003854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華康細圓體"/>
              <a:cs typeface="+mn-cs"/>
            </a:endParaRPr>
          </a:p>
        </p:txBody>
      </p:sp>
      <p:pic>
        <p:nvPicPr>
          <p:cNvPr id="159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001937"/>
            <a:ext cx="9143999" cy="585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橢圓 2"/>
          <p:cNvSpPr/>
          <p:nvPr/>
        </p:nvSpPr>
        <p:spPr>
          <a:xfrm>
            <a:off x="5148192" y="2204912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700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14,000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6444336" y="2780976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35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9,000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9" name="橢圓 8"/>
          <p:cNvSpPr/>
          <p:nvPr/>
        </p:nvSpPr>
        <p:spPr>
          <a:xfrm>
            <a:off x="7740352" y="5889154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60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6,000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10" name="橢圓 9"/>
          <p:cNvSpPr/>
          <p:nvPr/>
        </p:nvSpPr>
        <p:spPr>
          <a:xfrm>
            <a:off x="5436096" y="4149080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150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5,200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13" name="橢圓 12"/>
          <p:cNvSpPr/>
          <p:nvPr/>
        </p:nvSpPr>
        <p:spPr>
          <a:xfrm>
            <a:off x="3851920" y="2708920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100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30,000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14" name="橢圓 13"/>
          <p:cNvSpPr/>
          <p:nvPr/>
        </p:nvSpPr>
        <p:spPr>
          <a:xfrm>
            <a:off x="1691680" y="2651530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80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10,000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116632"/>
            <a:ext cx="914399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Widespread &amp; Downstream Channel Reach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8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1" u="sng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1,200 cities</a:t>
            </a:r>
            <a:r>
              <a:rPr kumimoji="0" lang="en-US" altLang="zh-TW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 &amp; </a:t>
            </a:r>
            <a:r>
              <a:rPr kumimoji="0" lang="en-US" altLang="zh-TW" sz="3200" b="0" i="1" u="sng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Tahoma" panose="020B0604030504040204" pitchFamily="34" charset="0"/>
                <a:cs typeface="Tahoma" panose="020B0604030504040204" pitchFamily="34" charset="0"/>
              </a:rPr>
              <a:t>85,000 channels</a:t>
            </a:r>
            <a:endParaRPr kumimoji="0" lang="en-US" altLang="zh-TW" sz="3200" b="0" i="1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圖片 3"/>
          <p:cNvPicPr/>
          <p:nvPr>
            <p:extLst/>
          </p:nvPr>
        </p:nvPicPr>
        <p:blipFill>
          <a:blip r:embed="rId4"/>
          <a:stretch>
            <a:fillRect/>
          </a:stretch>
        </p:blipFill>
        <p:spPr>
          <a:xfrm>
            <a:off x="0" y="2880000"/>
            <a:ext cx="6309421" cy="3337642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251520" y="5868000"/>
            <a:ext cx="1152128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Data Center Infra.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Cloud Service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Solution VAR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Software House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Security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Surveillance</a:t>
            </a:r>
            <a:endParaRPr kumimoji="0" lang="zh-TW" altLang="en-US" sz="10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1475656" y="5868000"/>
            <a:ext cx="1044000" cy="936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eSport</a:t>
            </a: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 Channel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Apple Channel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Specialty Store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Brand Store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Telco Shop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CE Retailer</a:t>
            </a:r>
            <a:endParaRPr kumimoji="0" lang="zh-TW" altLang="en-US" sz="10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16" name="文字方塊 15"/>
          <p:cNvSpPr txBox="1"/>
          <p:nvPr/>
        </p:nvSpPr>
        <p:spPr>
          <a:xfrm>
            <a:off x="4860000" y="5868000"/>
            <a:ext cx="1008112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IPC/</a:t>
            </a:r>
            <a:r>
              <a:rPr kumimoji="0" lang="en-US" altLang="zh-TW" sz="1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AIoT</a:t>
            </a:r>
            <a:endParaRPr kumimoji="0" lang="en-US" altLang="zh-TW" sz="1000" b="1" i="1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華康細圓體"/>
              <a:cs typeface="+mn-cs"/>
            </a:endParaRP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Automotive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Surveillance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VR/AR/MR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Healthcare</a:t>
            </a:r>
          </a:p>
          <a:p>
            <a:pPr marL="72000" marR="0" lvl="0" indent="-72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TW" sz="1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/>
                <a:ea typeface="華康細圓體"/>
                <a:cs typeface="+mn-cs"/>
              </a:rPr>
              <a:t>Networking</a:t>
            </a:r>
            <a:endParaRPr kumimoji="0" lang="zh-TW" altLang="en-US" sz="10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11" name="橢圓 10"/>
          <p:cNvSpPr/>
          <p:nvPr/>
        </p:nvSpPr>
        <p:spPr>
          <a:xfrm>
            <a:off x="4572000" y="3213024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80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6,000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  <p:sp>
        <p:nvSpPr>
          <p:cNvPr id="12" name="橢圓 11"/>
          <p:cNvSpPr/>
          <p:nvPr/>
        </p:nvSpPr>
        <p:spPr>
          <a:xfrm>
            <a:off x="5868144" y="3217695"/>
            <a:ext cx="1152000" cy="432000"/>
          </a:xfrm>
          <a:prstGeom prst="ellipse">
            <a:avLst/>
          </a:prstGeom>
          <a:solidFill>
            <a:schemeClr val="accent4">
              <a:lumMod val="20000"/>
              <a:lumOff val="80000"/>
              <a:alpha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63 cities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華康細圓體"/>
                <a:cs typeface="+mn-cs"/>
              </a:rPr>
              <a:t>4,800 channels</a:t>
            </a:r>
            <a:endParaRPr kumimoji="0" lang="zh-TW" altLang="en-US" sz="1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華康細圓體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317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2592000" y="3168000"/>
            <a:ext cx="3960000" cy="648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di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新細明體" charset="-120"/>
                <a:cs typeface="Arial" pitchFamily="34" charset="0"/>
                <a:sym typeface="Wingdings 3" pitchFamily="18" charset="2"/>
              </a:rPr>
              <a:t>Group website   </a:t>
            </a:r>
            <a:r>
              <a:rPr kumimoji="1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srgbClr val="274085"/>
                </a:solidFill>
                <a:effectLst/>
                <a:uLnTx/>
                <a:uFillTx/>
                <a:latin typeface="Arial"/>
                <a:ea typeface="新細明體" charset="-120"/>
                <a:cs typeface="Arial" pitchFamily="34" charset="0"/>
                <a:sym typeface="Wingdings 3" pitchFamily="18" charset="2"/>
                <a:hlinkClick r:id="rId2"/>
              </a:rPr>
              <a:t>http://www.synnex-grp.com/en</a:t>
            </a:r>
            <a:endParaRPr kumimoji="1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274085"/>
              </a:solidFill>
              <a:effectLst/>
              <a:uLnTx/>
              <a:uFillTx/>
              <a:latin typeface="Arial"/>
              <a:ea typeface="新細明體" charset="-120"/>
              <a:cs typeface="Arial" pitchFamily="34" charset="0"/>
              <a:sym typeface="Wingdings 3" pitchFamily="18" charset="2"/>
            </a:endParaRPr>
          </a:p>
          <a:p>
            <a:pPr marL="0" marR="0" lvl="0" indent="0" algn="dist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4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新細明體" charset="-120"/>
                <a:cs typeface="Arial" pitchFamily="34" charset="0"/>
                <a:sym typeface="Wingdings 3" pitchFamily="18" charset="2"/>
              </a:rPr>
              <a:t>CSR</a:t>
            </a:r>
            <a:r>
              <a:rPr kumimoji="1" lang="en-US" altLang="zh-TW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新細明體" charset="-120"/>
                <a:cs typeface="Arial" pitchFamily="34" charset="0"/>
                <a:sym typeface="Wingdings 3" pitchFamily="18" charset="2"/>
              </a:rPr>
              <a:t>  </a:t>
            </a:r>
            <a:r>
              <a:rPr kumimoji="1" lang="en-US" altLang="zh-TW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Arial"/>
                <a:ea typeface="新細明體" charset="-120"/>
                <a:cs typeface="Arial" pitchFamily="34" charset="0"/>
                <a:sym typeface="Wingdings 3" pitchFamily="18" charset="2"/>
                <a:hlinkClick r:id="rId3"/>
              </a:rPr>
              <a:t>http://www.synnex-grp.com/en/csr-report</a:t>
            </a:r>
            <a:endParaRPr kumimoji="1" lang="zh-TW" altLang="en-US" sz="1400" b="0" i="0" u="none" strike="noStrike" kern="1200" cap="none" spc="0" normalizeH="0" baseline="0" noProof="0" dirty="0" smtClean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Arial"/>
              <a:ea typeface="新細明體" charset="-120"/>
              <a:cs typeface="Arial" pitchFamily="34" charset="0"/>
              <a:sym typeface="Wingdings 3" pitchFamily="18" charset="2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435" y="2520000"/>
            <a:ext cx="4469130" cy="497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E:\公司內部\聯強簡介(守逸)\ppt\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95" y="620688"/>
            <a:ext cx="3051810" cy="30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E:\公司內部\聯強簡介(守逸)\ppt\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095" y="3689558"/>
            <a:ext cx="3051810" cy="30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E:\公司內部\聯強簡介(守逸)\ppt\0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000" y="2114688"/>
            <a:ext cx="3051810" cy="30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公司內部\聯強簡介(守逸)\ppt\0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000" y="2114688"/>
            <a:ext cx="3051810" cy="3051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E:\公司內部\聯強簡介(守逸)\ppt\通路開發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000" y="116068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E:\公司內部\聯強簡介(守逸)\ppt\市場行銷1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4000" y="116068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E:\公司內部\聯強簡介(守逸)\ppt\財務資金1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000" y="260068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E:\公司內部\聯強簡介(守逸)\ppt\倉儲加工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0" y="263668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E:\公司內部\聯強簡介(守逸)\ppt\配送安裝1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000" y="2636688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E:\公司內部\聯強簡介(守逸)\ppt\技術服務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000" y="4220688"/>
            <a:ext cx="504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E:\公司內部\聯強簡介(守逸)\ppt\保固維修1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000" y="4220688"/>
            <a:ext cx="490000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E:\公司內部\聯強簡介(守逸)\ppt\logo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223" y="3147492"/>
            <a:ext cx="1263777" cy="850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7" descr="E:\公司內部\聯強簡介(守逸)\ppt\虛線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999" y="944688"/>
            <a:ext cx="19244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E:\公司內部\聯強簡介(守逸)\ppt\箭頭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000" y="3356688"/>
            <a:ext cx="360040" cy="47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群組 18"/>
          <p:cNvGrpSpPr/>
          <p:nvPr/>
        </p:nvGrpSpPr>
        <p:grpSpPr>
          <a:xfrm rot="-5400000">
            <a:off x="-1188000" y="3230688"/>
            <a:ext cx="3960000" cy="720000"/>
            <a:chOff x="0" y="1800000"/>
            <a:chExt cx="3600000" cy="720000"/>
          </a:xfrm>
        </p:grpSpPr>
        <p:pic>
          <p:nvPicPr>
            <p:cNvPr id="20" name="Picture 10" descr="E:\公司內部\聯強簡介(守逸)\ppt\灰底s.png"/>
            <p:cNvPicPr preferRelativeResize="0"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00000"/>
              <a:ext cx="360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矩形 20"/>
            <p:cNvSpPr/>
            <p:nvPr/>
          </p:nvSpPr>
          <p:spPr>
            <a:xfrm>
              <a:off x="360000" y="1944000"/>
              <a:ext cx="2880000" cy="432000"/>
            </a:xfrm>
            <a:prstGeom prst="rect">
              <a:avLst/>
            </a:prstGeom>
          </p:spPr>
          <p:txBody>
            <a:bodyPr wrap="none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華康細圓體"/>
                  <a:cs typeface="+mn-cs"/>
                  <a:sym typeface="Wingdings 3" pitchFamily="18" charset="2"/>
                </a:rPr>
                <a:t>Brand / Supplier / Manufacture</a:t>
              </a:r>
              <a:endPara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華康細圓體"/>
                <a:cs typeface="+mn-cs"/>
                <a:sym typeface="Wingdings 3" pitchFamily="18" charset="2"/>
              </a:endParaRPr>
            </a:p>
          </p:txBody>
        </p:sp>
      </p:grpSp>
      <p:pic>
        <p:nvPicPr>
          <p:cNvPr id="22" name="Picture 7" descr="E:\公司內部\聯強簡介(守逸)\ppt\虛線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999" y="944688"/>
            <a:ext cx="19244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E:\公司內部\聯強簡介(守逸)\ppt\箭頭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24000" y="3356688"/>
            <a:ext cx="342702" cy="47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群組 23"/>
          <p:cNvGrpSpPr/>
          <p:nvPr/>
        </p:nvGrpSpPr>
        <p:grpSpPr>
          <a:xfrm rot="-5400000">
            <a:off x="6372000" y="3212688"/>
            <a:ext cx="3960000" cy="720000"/>
            <a:chOff x="0" y="1800000"/>
            <a:chExt cx="3600000" cy="720000"/>
          </a:xfrm>
        </p:grpSpPr>
        <p:pic>
          <p:nvPicPr>
            <p:cNvPr id="25" name="Picture 10" descr="E:\公司內部\聯強簡介(守逸)\ppt\灰底s.png"/>
            <p:cNvPicPr preferRelativeResize="0">
              <a:picLocks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00000"/>
              <a:ext cx="360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矩形 25"/>
            <p:cNvSpPr/>
            <p:nvPr/>
          </p:nvSpPr>
          <p:spPr>
            <a:xfrm>
              <a:off x="360000" y="1944000"/>
              <a:ext cx="2880000" cy="432000"/>
            </a:xfrm>
            <a:prstGeom prst="rect">
              <a:avLst/>
            </a:prstGeom>
          </p:spPr>
          <p:txBody>
            <a:bodyPr wrap="none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華康細圓體"/>
                  <a:cs typeface="+mn-cs"/>
                  <a:sym typeface="Wingdings 3" pitchFamily="18" charset="2"/>
                </a:rPr>
                <a:t>SI / ISV / MSP / </a:t>
              </a:r>
              <a:r>
                <a:rPr kumimoji="0" lang="en-US" altLang="zh-TW" sz="16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華康細圓體"/>
                  <a:cs typeface="+mn-cs"/>
                  <a:sym typeface="Wingdings 3" pitchFamily="18" charset="2"/>
                </a:rPr>
                <a:t>eRetailer</a:t>
              </a:r>
              <a:r>
                <a:rPr kumimoji="0" lang="en-US" altLang="zh-TW" sz="16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75000"/>
                      <a:lumOff val="25000"/>
                    </a:srgbClr>
                  </a:solidFill>
                  <a:effectLst/>
                  <a:uLnTx/>
                  <a:uFillTx/>
                  <a:latin typeface="Arial"/>
                  <a:ea typeface="華康細圓體"/>
                  <a:cs typeface="+mn-cs"/>
                  <a:sym typeface="Wingdings 3" pitchFamily="18" charset="2"/>
                </a:rPr>
                <a:t> / LFR / Shop</a:t>
              </a:r>
              <a:endPara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/>
                <a:ea typeface="華康細圓體"/>
                <a:cs typeface="+mn-cs"/>
                <a:sym typeface="Wingdings 3" pitchFamily="18" charset="2"/>
              </a:endParaRPr>
            </a:p>
          </p:txBody>
        </p:sp>
      </p:grpSp>
      <p:grpSp>
        <p:nvGrpSpPr>
          <p:cNvPr id="30" name="群組 29"/>
          <p:cNvGrpSpPr/>
          <p:nvPr/>
        </p:nvGrpSpPr>
        <p:grpSpPr>
          <a:xfrm>
            <a:off x="3612428" y="1764000"/>
            <a:ext cx="1800000" cy="1440000"/>
            <a:chOff x="2555776" y="2420888"/>
            <a:chExt cx="1800000" cy="1431312"/>
          </a:xfrm>
        </p:grpSpPr>
        <p:sp>
          <p:nvSpPr>
            <p:cNvPr id="31" name="文字方塊 30"/>
            <p:cNvSpPr txBox="1"/>
            <p:nvPr/>
          </p:nvSpPr>
          <p:spPr>
            <a:xfrm>
              <a:off x="2555776" y="2772200"/>
              <a:ext cx="1800000" cy="1080000"/>
            </a:xfrm>
            <a:prstGeom prst="rect">
              <a:avLst/>
            </a:prstGeom>
            <a:noFill/>
          </p:spPr>
          <p:txBody>
            <a:bodyPr wrap="square" lIns="72000" tIns="36000" rIns="0" bIns="36000" rtlCol="0">
              <a:noAutofit/>
            </a:bodyPr>
            <a:lstStyle/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Mgmt.</a:t>
              </a:r>
              <a:r>
                <a:rPr kumimoji="0" lang="en-US" altLang="zh-TW" sz="1200" b="0" i="0" u="none" strike="noStrike" kern="1200" cap="none" spc="0" normalizeH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 Service </a:t>
              </a: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Platform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Solution Sell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Channel &amp; Market Development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ABFF">
                    <a:lumMod val="75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+mn-cs"/>
                <a:sym typeface="Wingdings 3" pitchFamily="18" charset="2"/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2555776" y="2420888"/>
              <a:ext cx="1800000" cy="360000"/>
            </a:xfrm>
            <a:prstGeom prst="rect">
              <a:avLst/>
            </a:prstGeom>
            <a:noFill/>
          </p:spPr>
          <p:txBody>
            <a:bodyPr wrap="none" lIns="36000" tIns="36000" rIns="36000" bIns="36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sng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Sales/PM</a:t>
              </a:r>
              <a:r>
                <a:rPr kumimoji="0" lang="zh-TW" altLang="en-US" sz="1600" b="0" i="0" u="sng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 </a:t>
              </a:r>
              <a:r>
                <a:rPr kumimoji="0" lang="en-US" altLang="zh-TW" sz="1600" b="0" i="0" u="sng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Service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ABFF">
                    <a:lumMod val="75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+mn-cs"/>
                <a:sym typeface="Wingdings 3" pitchFamily="18" charset="2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2088000" y="3176688"/>
            <a:ext cx="1980000" cy="1431312"/>
            <a:chOff x="2555776" y="2420888"/>
            <a:chExt cx="1800000" cy="1431312"/>
          </a:xfrm>
        </p:grpSpPr>
        <p:sp>
          <p:nvSpPr>
            <p:cNvPr id="37" name="文字方塊 36"/>
            <p:cNvSpPr txBox="1"/>
            <p:nvPr/>
          </p:nvSpPr>
          <p:spPr>
            <a:xfrm>
              <a:off x="2555776" y="2772200"/>
              <a:ext cx="1800000" cy="1080000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noAutofit/>
            </a:bodyPr>
            <a:lstStyle/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Warranty Service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Home/On-site Service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Warehouse</a:t>
              </a:r>
              <a:r>
                <a:rPr kumimoji="0" lang="en-US" altLang="zh-TW" sz="1200" b="0" i="0" u="none" strike="noStrike" kern="1200" cap="none" spc="0" normalizeH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 Mgmt. Service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baseline="0" dirty="0" smtClean="0">
                  <a:solidFill>
                    <a:srgbClr val="15ABFF">
                      <a:lumMod val="75000"/>
                    </a:srgbClr>
                  </a:solidFill>
                  <a:latin typeface="Arial"/>
                </a:rPr>
                <a:t>Delivery Service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ABFF">
                    <a:lumMod val="75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+mn-cs"/>
                <a:sym typeface="Wingdings 3" pitchFamily="18" charset="2"/>
              </a:endParaRPr>
            </a:p>
          </p:txBody>
        </p:sp>
        <p:sp>
          <p:nvSpPr>
            <p:cNvPr id="38" name="文字方塊 37"/>
            <p:cNvSpPr txBox="1"/>
            <p:nvPr/>
          </p:nvSpPr>
          <p:spPr>
            <a:xfrm>
              <a:off x="2555776" y="2420888"/>
              <a:ext cx="1800000" cy="360000"/>
            </a:xfrm>
            <a:prstGeom prst="rect">
              <a:avLst/>
            </a:prstGeom>
            <a:noFill/>
          </p:spPr>
          <p:txBody>
            <a:bodyPr wrap="none" lIns="36000" tIns="36000" rIns="36000" bIns="36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sng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Logistics Service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ABFF">
                    <a:lumMod val="75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+mn-cs"/>
                <a:sym typeface="Wingdings 3" pitchFamily="18" charset="2"/>
              </a:endParaRPr>
            </a:p>
          </p:txBody>
        </p:sp>
      </p:grpSp>
      <p:grpSp>
        <p:nvGrpSpPr>
          <p:cNvPr id="39" name="群組 38"/>
          <p:cNvGrpSpPr/>
          <p:nvPr/>
        </p:nvGrpSpPr>
        <p:grpSpPr>
          <a:xfrm>
            <a:off x="5220000" y="3176688"/>
            <a:ext cx="1620000" cy="1431312"/>
            <a:chOff x="2555776" y="2420888"/>
            <a:chExt cx="1800000" cy="1431312"/>
          </a:xfrm>
        </p:grpSpPr>
        <p:sp>
          <p:nvSpPr>
            <p:cNvPr id="40" name="文字方塊 39"/>
            <p:cNvSpPr txBox="1"/>
            <p:nvPr/>
          </p:nvSpPr>
          <p:spPr>
            <a:xfrm>
              <a:off x="2595776" y="2772200"/>
              <a:ext cx="1720000" cy="1080000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noAutofit/>
            </a:bodyPr>
            <a:lstStyle/>
            <a:p>
              <a:pPr marL="108000" indent="-108000" algn="l" fontAlgn="auto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altLang="zh-TW" sz="1200" b="0" dirty="0" err="1">
                  <a:solidFill>
                    <a:srgbClr val="15ABFF">
                      <a:lumMod val="75000"/>
                    </a:srgbClr>
                  </a:solidFill>
                  <a:latin typeface="Arial"/>
                </a:rPr>
                <a:t>XaaS</a:t>
              </a:r>
              <a:r>
                <a:rPr kumimoji="0" lang="en-US" altLang="zh-TW" sz="1200" b="0" dirty="0">
                  <a:solidFill>
                    <a:srgbClr val="15ABFF">
                      <a:lumMod val="75000"/>
                    </a:srgbClr>
                  </a:solidFill>
                  <a:latin typeface="Arial"/>
                </a:rPr>
                <a:t> / Subscription</a:t>
              </a:r>
              <a:endParaRPr kumimoji="0" lang="zh-TW" altLang="en-US" sz="1200" b="0" dirty="0">
                <a:solidFill>
                  <a:srgbClr val="15ABFF">
                    <a:lumMod val="75000"/>
                  </a:srgbClr>
                </a:solidFill>
                <a:latin typeface="Arial"/>
              </a:endParaRP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Credit / Payment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Leasing / Installment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Project Financing</a:t>
              </a:r>
            </a:p>
          </p:txBody>
        </p:sp>
        <p:sp>
          <p:nvSpPr>
            <p:cNvPr id="41" name="文字方塊 40"/>
            <p:cNvSpPr txBox="1"/>
            <p:nvPr/>
          </p:nvSpPr>
          <p:spPr>
            <a:xfrm>
              <a:off x="2555776" y="2420888"/>
              <a:ext cx="1800000" cy="360000"/>
            </a:xfrm>
            <a:prstGeom prst="rect">
              <a:avLst/>
            </a:prstGeom>
            <a:noFill/>
          </p:spPr>
          <p:txBody>
            <a:bodyPr wrap="none" lIns="36000" tIns="36000" rIns="36000" bIns="36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sng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Finance Service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ABFF">
                    <a:lumMod val="75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+mn-cs"/>
                <a:sym typeface="Wingdings 3" pitchFamily="18" charset="2"/>
              </a:endParaRP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3564920" y="4796688"/>
            <a:ext cx="1980000" cy="1431312"/>
            <a:chOff x="2555776" y="2420888"/>
            <a:chExt cx="1800000" cy="1431312"/>
          </a:xfrm>
        </p:grpSpPr>
        <p:sp>
          <p:nvSpPr>
            <p:cNvPr id="34" name="文字方塊 33"/>
            <p:cNvSpPr txBox="1"/>
            <p:nvPr/>
          </p:nvSpPr>
          <p:spPr>
            <a:xfrm>
              <a:off x="2675776" y="2772200"/>
              <a:ext cx="1560000" cy="1080000"/>
            </a:xfrm>
            <a:prstGeom prst="rect">
              <a:avLst/>
            </a:prstGeom>
            <a:noFill/>
          </p:spPr>
          <p:txBody>
            <a:bodyPr wrap="square" lIns="0" tIns="36000" rIns="0" bIns="36000" rtlCol="0">
              <a:noAutofit/>
            </a:bodyPr>
            <a:lstStyle/>
            <a:p>
              <a:pPr marL="108000" indent="-108000" algn="l" fontAlgn="auto"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kumimoji="0" lang="en-US" altLang="zh-TW" sz="1200" b="0" dirty="0" smtClean="0">
                  <a:solidFill>
                    <a:srgbClr val="15ABFF">
                      <a:lumMod val="75000"/>
                    </a:srgbClr>
                  </a:solidFill>
                  <a:latin typeface="Arial"/>
                </a:rPr>
                <a:t>Consulting </a:t>
              </a:r>
              <a:r>
                <a:rPr kumimoji="0" lang="en-US" altLang="zh-TW" sz="1200" b="0" dirty="0">
                  <a:solidFill>
                    <a:srgbClr val="15ABFF">
                      <a:lumMod val="75000"/>
                    </a:srgbClr>
                  </a:solidFill>
                  <a:latin typeface="Arial"/>
                </a:rPr>
                <a:t>Service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Technical &amp; Installation Service</a:t>
              </a:r>
            </a:p>
            <a:p>
              <a:pPr marL="108000" marR="0" lvl="0" indent="-1080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zh-TW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15ABFF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Management Service</a:t>
              </a: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5ABFF">
                    <a:lumMod val="75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+mn-cs"/>
                <a:sym typeface="Wingdings 3" pitchFamily="18" charset="2"/>
              </a:endParaRPr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2555776" y="2420888"/>
              <a:ext cx="1800000" cy="360000"/>
            </a:xfrm>
            <a:prstGeom prst="rect">
              <a:avLst/>
            </a:prstGeom>
            <a:noFill/>
          </p:spPr>
          <p:txBody>
            <a:bodyPr wrap="none" lIns="36000" tIns="36000" rIns="36000" bIns="3600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600" b="0" i="0" u="sng" strike="noStrike" kern="120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Arial"/>
                  <a:ea typeface="新細明體" charset="-120"/>
                  <a:cs typeface="+mn-cs"/>
                  <a:sym typeface="Wingdings 3" pitchFamily="18" charset="2"/>
                </a:rPr>
                <a:t>Professional Service</a:t>
              </a:r>
              <a:endPara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ABFF">
                    <a:lumMod val="75000"/>
                  </a:srgbClr>
                </a:solidFill>
                <a:effectLst/>
                <a:uLnTx/>
                <a:uFillTx/>
                <a:latin typeface="Arial"/>
                <a:ea typeface="新細明體" charset="-120"/>
                <a:cs typeface="+mn-cs"/>
                <a:sym typeface="Wingdings 3" pitchFamily="18" charset="2"/>
              </a:endParaRPr>
            </a:p>
          </p:txBody>
        </p:sp>
      </p:grpSp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供應鏈服務商與平台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3854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TW" dirty="0" smtClean="0"/>
              <a:t>Y22Q2 </a:t>
            </a:r>
            <a:r>
              <a:rPr lang="zh-TW" altLang="en-US" dirty="0" smtClean="0"/>
              <a:t>營運績效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4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Y22Q2</a:t>
            </a:r>
            <a:r>
              <a:rPr lang="zh-TW" altLang="en-US" dirty="0"/>
              <a:t> 營運績效速覽</a:t>
            </a:r>
          </a:p>
        </p:txBody>
      </p:sp>
      <p:sp>
        <p:nvSpPr>
          <p:cNvPr id="22" name="五角星形 21"/>
          <p:cNvSpPr/>
          <p:nvPr/>
        </p:nvSpPr>
        <p:spPr>
          <a:xfrm>
            <a:off x="648000" y="6264000"/>
            <a:ext cx="144000" cy="144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864000" y="6264000"/>
            <a:ext cx="1440000" cy="144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rPr>
              <a:t>: </a:t>
            </a:r>
            <a:r>
              <a:rPr lang="zh-TW" altLang="en-US" sz="1000" b="0" dirty="0">
                <a:solidFill>
                  <a:srgbClr val="000000">
                    <a:lumMod val="75000"/>
                    <a:lumOff val="2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歷史新高</a:t>
            </a:r>
            <a:endParaRPr kumimoji="1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新細明體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4" name="五角星形 23"/>
          <p:cNvSpPr/>
          <p:nvPr/>
        </p:nvSpPr>
        <p:spPr>
          <a:xfrm>
            <a:off x="2340000" y="6264000"/>
            <a:ext cx="144000" cy="144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2520000" y="6264000"/>
            <a:ext cx="1800000" cy="14400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rPr>
              <a:t>: </a:t>
            </a:r>
            <a:r>
              <a:rPr kumimoji="1" lang="zh-TW" alt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rPr>
              <a:t>同期歷史新高</a:t>
            </a:r>
            <a:endParaRPr kumimoji="1" lang="zh-TW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新細明體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8" name="圓角化對角線角落矩形 27"/>
          <p:cNvSpPr/>
          <p:nvPr/>
        </p:nvSpPr>
        <p:spPr>
          <a:xfrm>
            <a:off x="648000" y="10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Revenue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7%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Y22Q2 NT$103.4B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1" name="圓角化對角線角落矩形 30"/>
          <p:cNvSpPr/>
          <p:nvPr/>
        </p:nvSpPr>
        <p:spPr>
          <a:xfrm>
            <a:off x="3492000" y="10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Gross Margin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NT$4.1B   / 4.00%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3" name="圓角化對角線角落矩形 32"/>
          <p:cNvSpPr/>
          <p:nvPr/>
        </p:nvSpPr>
        <p:spPr>
          <a:xfrm>
            <a:off x="6336000" y="10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Operating Income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-3%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NT$2.0B</a:t>
            </a:r>
            <a:r>
              <a:rPr kumimoji="0" lang="zh-TW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 </a:t>
            </a: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/ 1.92%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6" name="圓角化對角線角落矩形 35"/>
          <p:cNvSpPr/>
          <p:nvPr/>
        </p:nvSpPr>
        <p:spPr>
          <a:xfrm>
            <a:off x="648000" y="28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JV</a:t>
            </a:r>
            <a:r>
              <a:rPr kumimoji="0" lang="zh-TW" altLang="en-US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</a:t>
            </a: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Income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-2%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NT$739M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7" name="圓角化對角線角落矩形 36"/>
          <p:cNvSpPr/>
          <p:nvPr/>
        </p:nvSpPr>
        <p:spPr>
          <a:xfrm>
            <a:off x="3492000" y="28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Profit before Tax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-21%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NT$3.0B   / 2.93%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8" name="圓角化對角線角落矩形 37"/>
          <p:cNvSpPr/>
          <p:nvPr/>
        </p:nvSpPr>
        <p:spPr>
          <a:xfrm>
            <a:off x="6336000" y="28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EPS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-29%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PAT NT$2.4B </a:t>
            </a:r>
            <a:r>
              <a:rPr kumimoji="0" lang="zh-TW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 </a:t>
            </a: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/ NT$1.43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9" name="圓角化對角線角落矩形 38"/>
          <p:cNvSpPr/>
          <p:nvPr/>
        </p:nvSpPr>
        <p:spPr>
          <a:xfrm>
            <a:off x="648000" y="4606197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ROE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15%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15yr avg. 15%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0" name="圓角化對角線角落矩形 39"/>
          <p:cNvSpPr/>
          <p:nvPr/>
        </p:nvSpPr>
        <p:spPr>
          <a:xfrm>
            <a:off x="3492000" y="4606197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WC</a:t>
            </a:r>
            <a:r>
              <a:rPr kumimoji="0" lang="en-US" altLang="zh-TW" sz="1800" b="0" i="0" u="sng" strike="noStrike" kern="0" cap="none" spc="0" normalizeH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Days</a:t>
            </a:r>
            <a:endParaRPr kumimoji="0" lang="en-US" altLang="zh-TW" sz="1800" b="0" i="0" u="sng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Wingdings 3" pitchFamily="18" charset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85 days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Y21Q2 60 days / +25 days</a:t>
            </a:r>
            <a:endParaRPr kumimoji="0" lang="zh-TW" altLang="en-US" sz="1400" b="0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1" name="圓角化對角線角落矩形 40"/>
          <p:cNvSpPr/>
          <p:nvPr/>
        </p:nvSpPr>
        <p:spPr>
          <a:xfrm>
            <a:off x="6336000" y="4606197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Free Cash Flow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-NT$12.5B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2" name="向上箭號 41"/>
          <p:cNvSpPr/>
          <p:nvPr/>
        </p:nvSpPr>
        <p:spPr>
          <a:xfrm>
            <a:off x="2160000" y="1548080"/>
            <a:ext cx="216000" cy="360000"/>
          </a:xfrm>
          <a:prstGeom prst="upArrow">
            <a:avLst>
              <a:gd name="adj1" fmla="val 38957"/>
              <a:gd name="adj2" fmla="val 63803"/>
            </a:avLst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3" name="向上箭號 42"/>
          <p:cNvSpPr/>
          <p:nvPr/>
        </p:nvSpPr>
        <p:spPr>
          <a:xfrm>
            <a:off x="4968000" y="1548080"/>
            <a:ext cx="216000" cy="360000"/>
          </a:xfrm>
          <a:prstGeom prst="upArrow">
            <a:avLst>
              <a:gd name="adj1" fmla="val 38957"/>
              <a:gd name="adj2" fmla="val 63803"/>
            </a:avLst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4" name="五角星形 43"/>
          <p:cNvSpPr/>
          <p:nvPr/>
        </p:nvSpPr>
        <p:spPr>
          <a:xfrm>
            <a:off x="4500000" y="2016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5" name="五角星形 44"/>
          <p:cNvSpPr/>
          <p:nvPr/>
        </p:nvSpPr>
        <p:spPr>
          <a:xfrm>
            <a:off x="2412000" y="2016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216000" y="3348000"/>
            <a:ext cx="1152000" cy="5400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36000" rIns="36000" rtlCol="0" anchor="ctr"/>
          <a:lstStyle/>
          <a:p>
            <a:pPr algn="ctr">
              <a:spcBef>
                <a:spcPts val="0"/>
              </a:spcBef>
            </a:pPr>
            <a:r>
              <a:rPr lang="en-US" altLang="zh-TW" sz="2000" b="0" i="1" u="sng" dirty="0" smtClean="0">
                <a:solidFill>
                  <a:schemeClr val="accent5"/>
                </a:solidFill>
                <a:latin typeface="+mj-lt"/>
              </a:rPr>
              <a:t>+32%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(Ex. </a:t>
            </a: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TD </a:t>
            </a: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SNX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Investment Income)</a:t>
            </a:r>
          </a:p>
        </p:txBody>
      </p:sp>
      <p:sp>
        <p:nvSpPr>
          <p:cNvPr id="47" name="矩形 46"/>
          <p:cNvSpPr/>
          <p:nvPr/>
        </p:nvSpPr>
        <p:spPr>
          <a:xfrm>
            <a:off x="3059960" y="3348000"/>
            <a:ext cx="1152000" cy="5400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36000" rIns="36000" rtlCol="0" anchor="ctr"/>
          <a:lstStyle/>
          <a:p>
            <a:pPr algn="ctr">
              <a:spcBef>
                <a:spcPts val="0"/>
              </a:spcBef>
            </a:pPr>
            <a:r>
              <a:rPr lang="en-US" altLang="zh-TW" sz="2000" b="0" i="1" u="sng" dirty="0" smtClean="0">
                <a:solidFill>
                  <a:schemeClr val="accent5"/>
                </a:solidFill>
                <a:latin typeface="+mj-lt"/>
              </a:rPr>
              <a:t>+4%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(Ex. </a:t>
            </a: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TD SNX </a:t>
            </a: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Investment Income</a:t>
            </a:r>
            <a:endParaRPr lang="en-US" altLang="zh-TW" sz="800" b="0" i="1" dirty="0">
              <a:solidFill>
                <a:schemeClr val="accent5"/>
              </a:solidFill>
              <a:latin typeface="+mj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&amp; nonrecurring profit)</a:t>
            </a:r>
          </a:p>
        </p:txBody>
      </p:sp>
    </p:spTree>
    <p:extLst>
      <p:ext uri="{BB962C8B-B14F-4D97-AF65-F5344CB8AC3E}">
        <p14:creationId xmlns:p14="http://schemas.microsoft.com/office/powerpoint/2010/main" val="98032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Y22H1 </a:t>
            </a:r>
            <a:r>
              <a:rPr lang="zh-TW" altLang="en-US" dirty="0"/>
              <a:t>營運績效速覽</a:t>
            </a:r>
          </a:p>
        </p:txBody>
      </p:sp>
      <p:sp>
        <p:nvSpPr>
          <p:cNvPr id="3" name="圓角化對角線角落矩形 2"/>
          <p:cNvSpPr/>
          <p:nvPr/>
        </p:nvSpPr>
        <p:spPr>
          <a:xfrm>
            <a:off x="648000" y="10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Revenue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Y22H1 NT$204.2B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4" name="圓角化對角線角落矩形 3"/>
          <p:cNvSpPr/>
          <p:nvPr/>
        </p:nvSpPr>
        <p:spPr>
          <a:xfrm>
            <a:off x="3492000" y="10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Gross Margin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3%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NT$8.4B   / 4.12%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5" name="圓角化對角線角落矩形 4"/>
          <p:cNvSpPr/>
          <p:nvPr/>
        </p:nvSpPr>
        <p:spPr>
          <a:xfrm>
            <a:off x="6336000" y="10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Operating Income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2%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NT$4.3B</a:t>
            </a:r>
            <a:r>
              <a:rPr kumimoji="0" lang="zh-TW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 </a:t>
            </a: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/ 2.10%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6" name="圓角化對角線角落矩形 5"/>
          <p:cNvSpPr/>
          <p:nvPr/>
        </p:nvSpPr>
        <p:spPr>
          <a:xfrm>
            <a:off x="648000" y="28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JV</a:t>
            </a:r>
            <a:r>
              <a:rPr kumimoji="0" lang="zh-TW" altLang="en-US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</a:t>
            </a: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Income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-1%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NT$1,410M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7" name="圓角化對角線角落矩形 6"/>
          <p:cNvSpPr/>
          <p:nvPr/>
        </p:nvSpPr>
        <p:spPr>
          <a:xfrm>
            <a:off x="3492000" y="28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Profit before Tax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-9%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NT</a:t>
            </a: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$6.3</a:t>
            </a: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B   / 3.07%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8" name="圓角化對角線角落矩形 7"/>
          <p:cNvSpPr/>
          <p:nvPr/>
        </p:nvSpPr>
        <p:spPr>
          <a:xfrm>
            <a:off x="6336000" y="2808000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EPS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-16%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PAT NT$4.9B </a:t>
            </a:r>
            <a:r>
              <a:rPr kumimoji="0" lang="zh-TW" alt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</a:t>
            </a: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/ NT$2.95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2" name="向上箭號 11"/>
          <p:cNvSpPr/>
          <p:nvPr/>
        </p:nvSpPr>
        <p:spPr>
          <a:xfrm>
            <a:off x="2160000" y="1548080"/>
            <a:ext cx="216000" cy="360000"/>
          </a:xfrm>
          <a:prstGeom prst="upArrow">
            <a:avLst>
              <a:gd name="adj1" fmla="val 38957"/>
              <a:gd name="adj2" fmla="val 63803"/>
            </a:avLst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8" name="向上箭號 17"/>
          <p:cNvSpPr/>
          <p:nvPr/>
        </p:nvSpPr>
        <p:spPr>
          <a:xfrm>
            <a:off x="4968000" y="1548080"/>
            <a:ext cx="216000" cy="360000"/>
          </a:xfrm>
          <a:prstGeom prst="upArrow">
            <a:avLst>
              <a:gd name="adj1" fmla="val 38957"/>
              <a:gd name="adj2" fmla="val 63803"/>
            </a:avLst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9" name="向上箭號 18"/>
          <p:cNvSpPr/>
          <p:nvPr/>
        </p:nvSpPr>
        <p:spPr>
          <a:xfrm>
            <a:off x="7812000" y="1549586"/>
            <a:ext cx="216000" cy="360000"/>
          </a:xfrm>
          <a:prstGeom prst="upArrow">
            <a:avLst>
              <a:gd name="adj1" fmla="val 38957"/>
              <a:gd name="adj2" fmla="val 63803"/>
            </a:avLst>
          </a:prstGeom>
          <a:gradFill rotWithShape="1">
            <a:gsLst>
              <a:gs pos="0">
                <a:srgbClr val="ED7D31">
                  <a:satMod val="103000"/>
                  <a:lumMod val="102000"/>
                  <a:tint val="94000"/>
                </a:srgbClr>
              </a:gs>
              <a:gs pos="50000">
                <a:srgbClr val="ED7D31">
                  <a:satMod val="110000"/>
                  <a:lumMod val="100000"/>
                  <a:shade val="100000"/>
                </a:srgbClr>
              </a:gs>
              <a:gs pos="100000">
                <a:srgbClr val="ED7D31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7" name="五角星形 26"/>
          <p:cNvSpPr/>
          <p:nvPr/>
        </p:nvSpPr>
        <p:spPr>
          <a:xfrm>
            <a:off x="4500000" y="2016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0" name="五角星形 29"/>
          <p:cNvSpPr/>
          <p:nvPr/>
        </p:nvSpPr>
        <p:spPr>
          <a:xfrm>
            <a:off x="7344000" y="2016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9" name="五角星形 28"/>
          <p:cNvSpPr/>
          <p:nvPr/>
        </p:nvSpPr>
        <p:spPr>
          <a:xfrm>
            <a:off x="2412000" y="2016000"/>
            <a:ext cx="180000" cy="180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16000" y="3348000"/>
            <a:ext cx="1152000" cy="5400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36000" rIns="36000" rtlCol="0" anchor="ctr"/>
          <a:lstStyle/>
          <a:p>
            <a:pPr algn="ctr">
              <a:spcBef>
                <a:spcPts val="0"/>
              </a:spcBef>
            </a:pPr>
            <a:r>
              <a:rPr lang="en-US" altLang="zh-TW" sz="2000" b="0" i="1" u="sng" dirty="0" smtClean="0">
                <a:solidFill>
                  <a:schemeClr val="accent5"/>
                </a:solidFill>
                <a:latin typeface="+mj-lt"/>
              </a:rPr>
              <a:t>+35%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(Ex. </a:t>
            </a: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TD </a:t>
            </a: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SNX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Investment Income)</a:t>
            </a:r>
          </a:p>
        </p:txBody>
      </p:sp>
      <p:sp>
        <p:nvSpPr>
          <p:cNvPr id="51" name="圓角化對角線角落矩形 50"/>
          <p:cNvSpPr/>
          <p:nvPr/>
        </p:nvSpPr>
        <p:spPr>
          <a:xfrm>
            <a:off x="6336000" y="4606197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Free Cash Flow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-NT$11.2B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059960" y="3348000"/>
            <a:ext cx="1152000" cy="540000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lIns="36000" rIns="36000" rtlCol="0" anchor="ctr"/>
          <a:lstStyle/>
          <a:p>
            <a:pPr algn="ctr">
              <a:spcBef>
                <a:spcPts val="0"/>
              </a:spcBef>
            </a:pPr>
            <a:r>
              <a:rPr lang="en-US" altLang="zh-TW" sz="2000" b="0" i="1" u="sng" dirty="0" smtClean="0">
                <a:solidFill>
                  <a:schemeClr val="accent5"/>
                </a:solidFill>
                <a:latin typeface="+mj-lt"/>
              </a:rPr>
              <a:t>+8%</a:t>
            </a:r>
          </a:p>
          <a:p>
            <a:pPr>
              <a:spcBef>
                <a:spcPts val="300"/>
              </a:spcBef>
              <a:spcAft>
                <a:spcPts val="0"/>
              </a:spcAft>
            </a:pP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(Ex. </a:t>
            </a: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TD SNX </a:t>
            </a:r>
            <a:r>
              <a:rPr lang="en-US" altLang="zh-TW" sz="800" b="0" i="1" dirty="0" smtClean="0">
                <a:solidFill>
                  <a:schemeClr val="accent5"/>
                </a:solidFill>
                <a:latin typeface="+mj-lt"/>
              </a:rPr>
              <a:t>Investment Income</a:t>
            </a:r>
            <a:endParaRPr lang="en-US" altLang="zh-TW" sz="800" b="0" i="1" dirty="0">
              <a:solidFill>
                <a:schemeClr val="accent5"/>
              </a:solidFill>
              <a:latin typeface="+mj-lt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altLang="zh-TW" sz="800" b="0" i="1" dirty="0">
                <a:solidFill>
                  <a:schemeClr val="accent5"/>
                </a:solidFill>
                <a:latin typeface="+mj-lt"/>
              </a:rPr>
              <a:t>&amp; nonrecurring profit)</a:t>
            </a:r>
          </a:p>
        </p:txBody>
      </p:sp>
      <p:grpSp>
        <p:nvGrpSpPr>
          <p:cNvPr id="28" name="群組 27"/>
          <p:cNvGrpSpPr/>
          <p:nvPr/>
        </p:nvGrpSpPr>
        <p:grpSpPr>
          <a:xfrm>
            <a:off x="648000" y="6480000"/>
            <a:ext cx="1836000" cy="288000"/>
            <a:chOff x="648000" y="6480000"/>
            <a:chExt cx="1836000" cy="288000"/>
          </a:xfrm>
        </p:grpSpPr>
        <p:sp>
          <p:nvSpPr>
            <p:cNvPr id="31" name="五角星形 30"/>
            <p:cNvSpPr/>
            <p:nvPr/>
          </p:nvSpPr>
          <p:spPr>
            <a:xfrm>
              <a:off x="648000" y="6480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32" name="文字方塊 31"/>
            <p:cNvSpPr txBox="1"/>
            <p:nvPr/>
          </p:nvSpPr>
          <p:spPr>
            <a:xfrm>
              <a:off x="864000" y="6480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歷史新高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33" name="五角星形 32"/>
            <p:cNvSpPr/>
            <p:nvPr/>
          </p:nvSpPr>
          <p:spPr>
            <a:xfrm>
              <a:off x="648000" y="6624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34" name="文字方塊 33"/>
            <p:cNvSpPr txBox="1"/>
            <p:nvPr/>
          </p:nvSpPr>
          <p:spPr>
            <a:xfrm>
              <a:off x="864000" y="6624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: </a:t>
              </a:r>
              <a:r>
                <a:rPr kumimoji="1" lang="zh-TW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同期歷史新高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</p:grpSp>
      <p:sp>
        <p:nvSpPr>
          <p:cNvPr id="25" name="圓角化對角線角落矩形 24"/>
          <p:cNvSpPr/>
          <p:nvPr/>
        </p:nvSpPr>
        <p:spPr>
          <a:xfrm>
            <a:off x="648000" y="4606197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ROE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16%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15yr avg. 15%</a:t>
            </a:r>
            <a:endParaRPr kumimoji="0" lang="zh-TW" altLang="en-US" sz="1400" b="0" i="0" u="none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35" name="圓角化對角線角落矩形 34"/>
          <p:cNvSpPr/>
          <p:nvPr/>
        </p:nvSpPr>
        <p:spPr>
          <a:xfrm>
            <a:off x="3492000" y="4606197"/>
            <a:ext cx="2160000" cy="1440160"/>
          </a:xfrm>
          <a:prstGeom prst="round2DiagRect">
            <a:avLst>
              <a:gd name="adj1" fmla="val 32678"/>
              <a:gd name="adj2" fmla="val 0"/>
            </a:avLst>
          </a:prstGeom>
          <a:solidFill>
            <a:sysClr val="window" lastClr="FFFFFF"/>
          </a:solidFill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wrap="none" lIns="36000" tIns="0" rIns="36000" bIns="0"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sng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WC</a:t>
            </a:r>
            <a:r>
              <a:rPr kumimoji="0" lang="en-US" altLang="zh-TW" sz="1800" b="0" i="0" u="sng" strike="noStrike" kern="0" cap="none" spc="0" normalizeH="0" noProof="0" dirty="0" smtClean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 Days</a:t>
            </a:r>
            <a:endParaRPr kumimoji="0" lang="en-US" altLang="zh-TW" sz="1800" b="0" i="0" u="sng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Wingdings 3" pitchFamily="18" charset="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83 days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 3" pitchFamily="18" charset="2"/>
              </a:rPr>
              <a:t>Y21H1 63 days / +20 days</a:t>
            </a:r>
            <a:endParaRPr kumimoji="0" lang="zh-TW" altLang="en-US" sz="1400" b="0" strike="noStrike" kern="0" cap="none" spc="0" normalizeH="0" baseline="0" noProof="0" dirty="0" smtClean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9367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營運</a:t>
            </a:r>
            <a:r>
              <a:rPr lang="zh-TW" altLang="en-US" dirty="0" smtClean="0"/>
              <a:t>績效</a:t>
            </a:r>
            <a:r>
              <a:rPr lang="en-US" altLang="zh-TW" dirty="0" smtClean="0"/>
              <a:t>-</a:t>
            </a:r>
            <a:r>
              <a:rPr lang="zh-TW" altLang="en-US" dirty="0" smtClean="0"/>
              <a:t>季趨勢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7920000" y="504000"/>
            <a:ext cx="115212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 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新台幣十億元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10" name="物件 9"/>
          <p:cNvGraphicFramePr>
            <a:graphicFrameLocks noChangeAspect="1"/>
          </p:cNvGraphicFramePr>
          <p:nvPr>
            <p:extLst/>
          </p:nvPr>
        </p:nvGraphicFramePr>
        <p:xfrm>
          <a:off x="904875" y="792000"/>
          <a:ext cx="733425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0" name="工作表" r:id="rId3" imgW="7334161" imgH="3809864" progId="Excel.Sheet.12">
                  <p:link updateAutomatic="1"/>
                </p:oleObj>
              </mc:Choice>
              <mc:Fallback>
                <p:oleObj name="工作表" r:id="rId3" imgW="7334161" imgH="3809864" progId="Excel.Sheet.12">
                  <p:link updateAutomatic="1"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04875" y="792000"/>
                        <a:ext cx="7334250" cy="381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/>
          </p:nvPr>
        </p:nvGraphicFramePr>
        <p:xfrm>
          <a:off x="909638" y="4608000"/>
          <a:ext cx="7324725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1" name="工作表" r:id="rId5" imgW="7324680" imgH="1838189" progId="Excel.Sheet.12">
                  <p:link updateAutomatic="1"/>
                </p:oleObj>
              </mc:Choice>
              <mc:Fallback>
                <p:oleObj name="工作表" r:id="rId5" imgW="7324680" imgH="1838189" progId="Excel.Sheet.12">
                  <p:link updateAutomatic="1"/>
                  <p:pic>
                    <p:nvPicPr>
                      <p:cNvPr id="5" name="物件 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09638" y="4608000"/>
                        <a:ext cx="7324725" cy="183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五角星形 15"/>
          <p:cNvSpPr/>
          <p:nvPr/>
        </p:nvSpPr>
        <p:spPr>
          <a:xfrm>
            <a:off x="2358000" y="4032000"/>
            <a:ext cx="288000" cy="288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7" name="五角星形 16"/>
          <p:cNvSpPr/>
          <p:nvPr/>
        </p:nvSpPr>
        <p:spPr>
          <a:xfrm>
            <a:off x="7236000" y="4032000"/>
            <a:ext cx="288000" cy="288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8" name="五角星形 17"/>
          <p:cNvSpPr/>
          <p:nvPr/>
        </p:nvSpPr>
        <p:spPr>
          <a:xfrm>
            <a:off x="4716000" y="4032000"/>
            <a:ext cx="288000" cy="288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9" name="五角星形 18"/>
          <p:cNvSpPr/>
          <p:nvPr/>
        </p:nvSpPr>
        <p:spPr>
          <a:xfrm>
            <a:off x="4068000" y="4032000"/>
            <a:ext cx="288000" cy="288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grpSp>
        <p:nvGrpSpPr>
          <p:cNvPr id="15" name="群組 14"/>
          <p:cNvGrpSpPr/>
          <p:nvPr/>
        </p:nvGrpSpPr>
        <p:grpSpPr>
          <a:xfrm>
            <a:off x="648000" y="6480000"/>
            <a:ext cx="1836000" cy="288000"/>
            <a:chOff x="648000" y="6480000"/>
            <a:chExt cx="1836000" cy="288000"/>
          </a:xfrm>
        </p:grpSpPr>
        <p:sp>
          <p:nvSpPr>
            <p:cNvPr id="25" name="五角星形 24"/>
            <p:cNvSpPr/>
            <p:nvPr/>
          </p:nvSpPr>
          <p:spPr>
            <a:xfrm>
              <a:off x="648000" y="6480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26" name="文字方塊 25"/>
            <p:cNvSpPr txBox="1"/>
            <p:nvPr/>
          </p:nvSpPr>
          <p:spPr>
            <a:xfrm>
              <a:off x="864000" y="6480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歷史新高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27" name="五角星形 26"/>
            <p:cNvSpPr/>
            <p:nvPr/>
          </p:nvSpPr>
          <p:spPr>
            <a:xfrm>
              <a:off x="648000" y="6624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864000" y="6624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: </a:t>
              </a:r>
              <a:r>
                <a:rPr kumimoji="1" lang="zh-TW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同期歷史新高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7771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營運</a:t>
            </a:r>
            <a:r>
              <a:rPr lang="zh-TW" altLang="en-US" dirty="0" smtClean="0"/>
              <a:t>績效</a:t>
            </a:r>
            <a:r>
              <a:rPr lang="en-US" altLang="zh-TW" dirty="0" smtClean="0"/>
              <a:t>-</a:t>
            </a:r>
            <a:r>
              <a:rPr lang="zh-TW" altLang="en-US" dirty="0" smtClean="0"/>
              <a:t>月趨勢</a:t>
            </a:r>
            <a:endParaRPr lang="zh-TW" altLang="en-US" dirty="0"/>
          </a:p>
        </p:txBody>
      </p:sp>
      <p:sp>
        <p:nvSpPr>
          <p:cNvPr id="9" name="文字方塊 8"/>
          <p:cNvSpPr txBox="1"/>
          <p:nvPr/>
        </p:nvSpPr>
        <p:spPr>
          <a:xfrm>
            <a:off x="7920000" y="504000"/>
            <a:ext cx="115212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新台幣十億元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1511660" y="935143"/>
            <a:ext cx="6120000" cy="57600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r>
              <a:rPr lang="en-US" altLang="zh-TW" sz="2800" b="0" u="sng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Y22Q2 : NT$103.4bn / YoY +7%</a:t>
            </a:r>
            <a:endParaRPr lang="zh-TW" altLang="en-US" sz="2800" b="0" u="sng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14" name="物件 13"/>
          <p:cNvGraphicFramePr>
            <a:graphicFrameLocks noChangeAspect="1"/>
          </p:cNvGraphicFramePr>
          <p:nvPr>
            <p:extLst/>
          </p:nvPr>
        </p:nvGraphicFramePr>
        <p:xfrm>
          <a:off x="396000" y="1656000"/>
          <a:ext cx="8352000" cy="3039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3" name="工作表" r:id="rId3" imgW="10467892" imgH="3809864" progId="Excel.Sheet.12">
                  <p:link updateAutomatic="1"/>
                </p:oleObj>
              </mc:Choice>
              <mc:Fallback>
                <p:oleObj name="工作表" r:id="rId3" imgW="10467892" imgH="3809864" progId="Excel.Sheet.12">
                  <p:link updateAutomatic="1"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000" y="1656000"/>
                        <a:ext cx="8352000" cy="30397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五角星形 14"/>
          <p:cNvSpPr/>
          <p:nvPr/>
        </p:nvSpPr>
        <p:spPr>
          <a:xfrm>
            <a:off x="1296000" y="2952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6" name="五角星形 15"/>
          <p:cNvSpPr/>
          <p:nvPr/>
        </p:nvSpPr>
        <p:spPr>
          <a:xfrm>
            <a:off x="1872000" y="352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17" name="五角星形 16"/>
          <p:cNvSpPr/>
          <p:nvPr/>
        </p:nvSpPr>
        <p:spPr>
          <a:xfrm>
            <a:off x="2448000" y="2304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graphicFrame>
        <p:nvGraphicFramePr>
          <p:cNvPr id="18" name="物件 17"/>
          <p:cNvGraphicFramePr>
            <a:graphicFrameLocks noChangeAspect="1"/>
          </p:cNvGraphicFramePr>
          <p:nvPr>
            <p:extLst/>
          </p:nvPr>
        </p:nvGraphicFramePr>
        <p:xfrm>
          <a:off x="396000" y="4824000"/>
          <a:ext cx="8352000" cy="143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844" name="工作表" r:id="rId5" imgW="10477373" imgH="1800225" progId="Excel.Sheet.12">
                  <p:link updateAutomatic="1"/>
                </p:oleObj>
              </mc:Choice>
              <mc:Fallback>
                <p:oleObj name="工作表" r:id="rId5" imgW="10477373" imgH="1800225" progId="Excel.Sheet.12">
                  <p:link updateAutomatic="1"/>
                  <p:pic>
                    <p:nvPicPr>
                      <p:cNvPr id="6" name="物件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6000" y="4824000"/>
                        <a:ext cx="8352000" cy="143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五角星形 18"/>
          <p:cNvSpPr/>
          <p:nvPr/>
        </p:nvSpPr>
        <p:spPr>
          <a:xfrm>
            <a:off x="4211960" y="2196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0" name="五角星形 19"/>
          <p:cNvSpPr/>
          <p:nvPr/>
        </p:nvSpPr>
        <p:spPr>
          <a:xfrm>
            <a:off x="3636000" y="2988000"/>
            <a:ext cx="216000" cy="216000"/>
          </a:xfrm>
          <a:prstGeom prst="star5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sp>
        <p:nvSpPr>
          <p:cNvPr id="21" name="五角星形 20"/>
          <p:cNvSpPr/>
          <p:nvPr/>
        </p:nvSpPr>
        <p:spPr>
          <a:xfrm>
            <a:off x="7704000" y="1511143"/>
            <a:ext cx="216000" cy="216000"/>
          </a:xfrm>
          <a:prstGeom prst="star5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  <a:sym typeface="Wingdings 3" pitchFamily="18" charset="2"/>
            </a:endParaRPr>
          </a:p>
        </p:txBody>
      </p:sp>
      <p:grpSp>
        <p:nvGrpSpPr>
          <p:cNvPr id="27" name="群組 26"/>
          <p:cNvGrpSpPr/>
          <p:nvPr/>
        </p:nvGrpSpPr>
        <p:grpSpPr>
          <a:xfrm>
            <a:off x="648000" y="6480000"/>
            <a:ext cx="1836000" cy="288000"/>
            <a:chOff x="648000" y="6480000"/>
            <a:chExt cx="1836000" cy="288000"/>
          </a:xfrm>
        </p:grpSpPr>
        <p:sp>
          <p:nvSpPr>
            <p:cNvPr id="28" name="五角星形 27"/>
            <p:cNvSpPr/>
            <p:nvPr/>
          </p:nvSpPr>
          <p:spPr>
            <a:xfrm>
              <a:off x="648000" y="6480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864000" y="6480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TW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歷史新高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30" name="五角星形 29"/>
            <p:cNvSpPr/>
            <p:nvPr/>
          </p:nvSpPr>
          <p:spPr>
            <a:xfrm>
              <a:off x="648000" y="6624000"/>
              <a:ext cx="144000" cy="144000"/>
            </a:xfrm>
            <a:prstGeom prst="star5">
              <a:avLst/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800" b="0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  <p:sp>
          <p:nvSpPr>
            <p:cNvPr id="31" name="文字方塊 30"/>
            <p:cNvSpPr txBox="1"/>
            <p:nvPr/>
          </p:nvSpPr>
          <p:spPr>
            <a:xfrm>
              <a:off x="864000" y="6624000"/>
              <a:ext cx="1620000" cy="14400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no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: </a:t>
              </a:r>
              <a:r>
                <a:rPr kumimoji="1" lang="zh-TW" altLang="en-US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新細明體" charset="-120"/>
                  <a:cs typeface="Arial" panose="020B0604020202020204" pitchFamily="34" charset="0"/>
                  <a:sym typeface="Wingdings 3" pitchFamily="18" charset="2"/>
                </a:rPr>
                <a:t>同期歷史新高</a:t>
              </a:r>
              <a:endParaRPr kumimoji="1" lang="zh-TW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新細明體" charset="-120"/>
                <a:cs typeface="Arial" panose="020B0604020202020204" pitchFamily="34" charset="0"/>
                <a:sym typeface="Wingdings 3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6624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產品別營運績效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7920000" y="504000"/>
            <a:ext cx="1152128" cy="216000"/>
          </a:xfrm>
          <a:prstGeom prst="rect">
            <a:avLst/>
          </a:prstGeom>
          <a:noFill/>
        </p:spPr>
        <p:txBody>
          <a:bodyPr wrap="square" lIns="72000" rIns="72000" rtlCol="0" anchor="ctr" anchorCtr="0">
            <a:noAutofit/>
          </a:bodyPr>
          <a:lstStyle/>
          <a:p>
            <a:pPr algn="r"/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單位</a:t>
            </a:r>
            <a:r>
              <a:rPr lang="en-US" altLang="zh-TW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:</a:t>
            </a:r>
            <a:r>
              <a:rPr lang="zh-TW" altLang="en-US" sz="800" b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新台幣十億元</a:t>
            </a:r>
            <a:endParaRPr lang="zh-TW" altLang="en-US" sz="800" b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/>
          </p:nvPr>
        </p:nvGraphicFramePr>
        <p:xfrm>
          <a:off x="768350" y="1080000"/>
          <a:ext cx="37338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0" name="工作表" r:id="rId4" imgW="3733749" imgH="2286102" progId="Excel.Sheet.12">
                  <p:link updateAutomatic="1"/>
                </p:oleObj>
              </mc:Choice>
              <mc:Fallback>
                <p:oleObj name="工作表" r:id="rId4" imgW="3733749" imgH="2286102" progId="Excel.Sheet.12">
                  <p:link updateAutomatic="1"/>
                  <p:pic>
                    <p:nvPicPr>
                      <p:cNvPr id="3" name="物件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8350" y="1080000"/>
                        <a:ext cx="3733800" cy="228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物件 8"/>
          <p:cNvGraphicFramePr>
            <a:graphicFrameLocks noChangeAspect="1"/>
          </p:cNvGraphicFramePr>
          <p:nvPr>
            <p:extLst/>
          </p:nvPr>
        </p:nvGraphicFramePr>
        <p:xfrm>
          <a:off x="4878388" y="1079500"/>
          <a:ext cx="3695700" cy="228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1" name="工作表" r:id="rId6" imgW="3695827" imgH="2286102" progId="Excel.Sheet.12">
                  <p:link updateAutomatic="1"/>
                </p:oleObj>
              </mc:Choice>
              <mc:Fallback>
                <p:oleObj name="工作表" r:id="rId6" imgW="3695827" imgH="2286102" progId="Excel.Sheet.12">
                  <p:link updateAutomatic="1"/>
                  <p:pic>
                    <p:nvPicPr>
                      <p:cNvPr id="5" name="物件 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78388" y="1079500"/>
                        <a:ext cx="3695700" cy="228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/>
          <p:cNvGraphicFramePr>
            <a:graphicFrameLocks noChangeAspect="1"/>
          </p:cNvGraphicFramePr>
          <p:nvPr>
            <p:extLst/>
          </p:nvPr>
        </p:nvGraphicFramePr>
        <p:xfrm>
          <a:off x="866775" y="3600000"/>
          <a:ext cx="7410450" cy="2333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2" name="工作表" r:id="rId8" imgW="7410310" imgH="2333557" progId="Excel.Sheet.12">
                  <p:link updateAutomatic="1"/>
                </p:oleObj>
              </mc:Choice>
              <mc:Fallback>
                <p:oleObj name="工作表" r:id="rId8" imgW="7410310" imgH="2333557" progId="Excel.Sheet.12">
                  <p:link updateAutomatic="1"/>
                  <p:pic>
                    <p:nvPicPr>
                      <p:cNvPr id="4" name="物件 3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66775" y="3600000"/>
                        <a:ext cx="7410450" cy="2333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2154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題及物件">
  <a:themeElements>
    <a:clrScheme name="SYNNEX-Light">
      <a:dk1>
        <a:srgbClr val="000000"/>
      </a:dk1>
      <a:lt1>
        <a:srgbClr val="FFFFFF"/>
      </a:lt1>
      <a:dk2>
        <a:srgbClr val="4F81BD"/>
      </a:dk2>
      <a:lt2>
        <a:srgbClr val="A7A3BD"/>
      </a:lt2>
      <a:accent1>
        <a:srgbClr val="15ABFF"/>
      </a:accent1>
      <a:accent2>
        <a:srgbClr val="FD516A"/>
      </a:accent2>
      <a:accent3>
        <a:srgbClr val="FFD319"/>
      </a:accent3>
      <a:accent4>
        <a:srgbClr val="00B050"/>
      </a:accent4>
      <a:accent5>
        <a:srgbClr val="FF7233"/>
      </a:accent5>
      <a:accent6>
        <a:srgbClr val="7E32B5"/>
      </a:accent6>
      <a:hlink>
        <a:srgbClr val="1515FF"/>
      </a:hlink>
      <a:folHlink>
        <a:srgbClr val="F20C0C"/>
      </a:folHlink>
    </a:clrScheme>
    <a:fontScheme name="SYNNEX">
      <a:majorFont>
        <a:latin typeface="Arial"/>
        <a:ea typeface="華康細圓體"/>
        <a:cs typeface=""/>
      </a:majorFont>
      <a:minorFont>
        <a:latin typeface="Arial"/>
        <a:ea typeface="華康細圓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48887</TotalTime>
  <Words>1108</Words>
  <Application>Microsoft Office PowerPoint</Application>
  <PresentationFormat>如螢幕大小 (4:3)</PresentationFormat>
  <Paragraphs>305</Paragraphs>
  <Slides>29</Slides>
  <Notes>15</Notes>
  <HiddenSlides>0</HiddenSlides>
  <MMClips>0</MMClips>
  <ScaleCrop>false</ScaleCrop>
  <HeadingPairs>
    <vt:vector size="8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連結</vt:lpstr>
      </vt:variant>
      <vt:variant>
        <vt:i4>31</vt:i4>
      </vt:variant>
      <vt:variant>
        <vt:lpstr>投影片標題</vt:lpstr>
      </vt:variant>
      <vt:variant>
        <vt:i4>29</vt:i4>
      </vt:variant>
    </vt:vector>
  </HeadingPairs>
  <TitlesOfParts>
    <vt:vector size="71" baseType="lpstr">
      <vt:lpstr>Arial Unicode MS</vt:lpstr>
      <vt:lpstr>華康細圓體</vt:lpstr>
      <vt:lpstr>微軟正黑體</vt:lpstr>
      <vt:lpstr>新細明體</vt:lpstr>
      <vt:lpstr>Arial</vt:lpstr>
      <vt:lpstr>Calibri</vt:lpstr>
      <vt:lpstr>Tahoma</vt:lpstr>
      <vt:lpstr>Times New Roman</vt:lpstr>
      <vt:lpstr>Wingdings</vt:lpstr>
      <vt:lpstr>Wingdings 3</vt:lpstr>
      <vt:lpstr>標題及物件</vt:lpstr>
      <vt:lpstr>file:///\\synnex-grp.com\synpublic\TWPublic\1.1-Taipei(台北)\集團事業開發\法人相關\IR季報\2022\營運報告書-Y22.xlsx!Performance-Q!%5b營運報告書-Y22.xlsx%5dPerformance-Q%20圖表%201</vt:lpstr>
      <vt:lpstr>file:///\\synnex-grp.com\synpublic\TWPublic\1.1-Taipei(台北)\集團事業開發\法人相關\IR季報\2022\營運報告書-Y22.xlsx!Performance-Q!R4C1:R9C7</vt:lpstr>
      <vt:lpstr>file:///\\synnex-grp.com\synpublic\TWPublic\1.1-Taipei(台北)\集團事業開發\法人相關\IR季報\2022\營運報告書-Y22.xlsx!Performance-M!%5b營運報告書-Y22.xlsx%5dPerformance-M%20圖表%2013</vt:lpstr>
      <vt:lpstr>file:///\\synnex-grp.com\synpublic\TWPublic\1.1-Taipei(台北)\集團事業開發\法人相關\IR季報\2022\營運報告書-Y22.xlsx!Performance-M!R4C1:R10C15</vt:lpstr>
      <vt:lpstr>file:///\\synnex-grp.com\synpublic\TWPublic\1.1-Taipei(台北)\集團事業開發\法人相關\IR季報\2022\營運報告書-Y22.xlsx!Performance%20by%20Product!%5b營運報告書-Y21.xlsx%5dPerformance%20by%20Product%20圖表%204</vt:lpstr>
      <vt:lpstr>file:///\\synnex-grp.com\synpublic\TWPublic\1.1-Taipei(台北)\集團事業開發\法人相關\IR季報\2022\營運報告書-Y22.xlsx!Performance%20by%20Product!%5b營運報告書-Y21.xlsx%5dPerformance%20by%20Product%20圖表%205</vt:lpstr>
      <vt:lpstr>file:///\\synnex-grp.com\synpublic\TWPublic\1.1-Taipei(台北)\集團事業開發\法人相關\IR季報\2022\營運報告書-Y22.xlsx!Performance%20by%20Product!R5C2:R11C6</vt:lpstr>
      <vt:lpstr>file:///\\synnex-grp.com\synpublic\TWPublic\1.1-Taipei(台北)\集團事業開發\法人相關\IR季報\2022\營運報告書-Y22.xlsx!Performance%20by%20Product-Q!%5b營運報告書-Y21.xlsx%5dPerformance%20by%20Product-Q%20圖表%201</vt:lpstr>
      <vt:lpstr>file:///\\synnex-grp.com\synpublic\TWPublic\1.1-Taipei(台北)\集團事業開發\法人相關\IR季報\2022\營運報告書-Y22.xlsx!Performance%20by%20Product-Q!%5b營運報告書-Y21.xlsx%5dPerformance%20by%20Product-Q%20圖表%202</vt:lpstr>
      <vt:lpstr>file:///\\synnex-grp.com\synpublic\TWPublic\1.1-Taipei(台北)\集團事業開發\法人相關\IR季報\2022\營運報告書-Y22.xlsx!Performance%20by%20Product-Q!%5b營運報告書-Y21.xlsx%5dPerformance%20by%20Product-Q%20圖表%208</vt:lpstr>
      <vt:lpstr>file:///\\synnex-grp.com\synpublic\TWPublic\1.1-Taipei(台北)\集團事業開發\法人相關\IR季報\2022\營運報告書-Y22.xlsx!Performance%20by%20Product-Q!%5b營運報告書-Y21.xlsx%5dPerformance%20by%20Product-Q%20圖表%207</vt:lpstr>
      <vt:lpstr>file:///\\synnex-grp.com\synpublic\TWPublic\1.1-Taipei(台北)\集團事業開發\法人相關\IR季報\2022\營運報告書-Y22.xlsx!Performance%20by%20BU-Q!%5b營運報告書-Y21.xlsx%5dPerformance%20by%20BU-Q%20圖表%207</vt:lpstr>
      <vt:lpstr>file:///\\synnex-grp.com\synpublic\TWPublic\1.1-Taipei(台北)\集團事業開發\法人相關\IR季報\2022\營運報告書-Y22.xlsx!Performance%20by%20BU-Q!%5b營運報告書-Y21.xlsx%5dPerformance%20by%20BU-Q%20圖表%208</vt:lpstr>
      <vt:lpstr>file:///\\synnex-grp.com\synpublic\TWPublic\1.1-Taipei(台北)\集團事業開發\法人相關\IR季報\2022\營運報告書-Y22.xlsx!Performance%20by%20BU-Q!%5b營運報告書-Y21.xlsx%5dPerformance%20by%20BU-Q%20圖表%209</vt:lpstr>
      <vt:lpstr>file:///\\synnex-grp.com\synpublic\TWPublic\1.1-Taipei(台北)\集團事業開發\法人相關\IR季報\2022\營運報告書-Y22.xlsx!Performance%20by%20BU-Q!%5b營運報告書-Y21.xlsx%5dPerformance%20by%20BU-Q%20圖表%2010</vt:lpstr>
      <vt:lpstr>file:///\\synnex-grp.com\synpublic\TWPublic\1.1-Taipei(台北)\集團事業開發\法人相關\IR季報\2022\營運報告書-Y22.xlsx!Performance%20by%20BU-Q!%5b營運報告書-Y21.xlsx%5dPerformance%20by%20BU-Q%20圖表%2013</vt:lpstr>
      <vt:lpstr>file:///\\synnex-grp.com\synpublic\TWPublic\1.1-Taipei(台北)\集團事業開發\法人相關\IR季報\2022\營運報告書-Y22.xlsx!Performance%20by%20BU-Q!%5b營運報告書-Y21.xlsx%5dPerformance%20by%20BU-Q%20圖表%2014</vt:lpstr>
      <vt:lpstr>file:///\\synnex-grp.com\synpublic\TWPublic\1.1-Taipei(台北)\集團事業開發\法人相關\IR季報\2022\營運報告書-Y22.xlsx!Income%20Statement-Q&amp;YTM!R3C2:R24C12</vt:lpstr>
      <vt:lpstr>file:///\\synnex-grp.com\synpublic\TWPublic\1.1-Taipei(台北)\集團事業開發\法人相關\IR季報\2022\營運報告書-Y22.xlsx!Working%20Capital!%5b營運報告書-Y21.xlsx%5dWorking%20Capital%20圖表%201</vt:lpstr>
      <vt:lpstr>file:///\\synnex-grp.com\synpublic\TWPublic\1.1-Taipei(台北)\集團事業開發\法人相關\IR季報\2022\營運報告書-Y22.xlsx!Working%20Capital!R4C2:R8C20</vt:lpstr>
      <vt:lpstr>file:///\\synnex-grp.com\synpublic\TWPublic\1.1-Taipei(台北)\集團事業開發\法人相關\IR季報\2022\營運報告書-Y22.xlsx!Balance%20Sheet%20KI!%5b營運報告書-Y21.xlsx%5dBalance%20Sheet%20KI%20圖表%202</vt:lpstr>
      <vt:lpstr>file:///\\synnex-grp.com\synpublic\TWPublic\1.1-Taipei(台北)\集團事業開發\法人相關\IR季報\2022\營運報告書-Y22.xlsx!Balance%20Sheet%20KI!%5b營運報告書-Y21.xlsx%5dBalance%20Sheet%20KI%20圖表%203</vt:lpstr>
      <vt:lpstr>file:///\\synnex-grp.com\synpublic\TWPublic\1.1-Taipei(台北)\集團事業開發\法人相關\IR季報\2022\營運報告書-Y22.xlsx!Balance%20Sheet%20KI!R4C2:R7C5</vt:lpstr>
      <vt:lpstr>file:///\\synnex-grp.com\synpublic\TWPublic\1.1-Taipei(台北)\集團事業開發\法人相關\IR季報\2022\營運報告書-Y22.xlsx!Balance%20Sheet!R3C2:R30C8</vt:lpstr>
      <vt:lpstr>file:///\\synnex-grp.com\synpublic\TWPublic\1.1-Taipei(台北)\集團事業開發\法人相關\IR季報\2022\營運報告書-Y22.xlsx!Historical%20Performance!%5b營運報告書-Y21.xlsx%5dHistorical%20Performance%20圖表%201</vt:lpstr>
      <vt:lpstr>file:///\\synnex-grp.com\synpublic\TWPublic\1.1-Taipei(台北)\集團事業開發\法人相關\IR季報\2022\營運報告書-Y22.xlsx!Profitability%20Trend!%5b營運報告書-Y21.xlsx%5dProfitability%20Trend%20圖表%204</vt:lpstr>
      <vt:lpstr>file:///\\synnex-grp.com\synpublic\TWPublic\1.1-Taipei(台北)\集團事業開發\法人相關\IR季報\2022\營運報告書-Y22.xlsx!Profitability%20Trend!%5b營運報告書-Y21.xlsx%5dProfitability%20Trend%20圖表%205</vt:lpstr>
      <vt:lpstr>file:///\\synnex-grp.com\synpublic\TWPublic\1.1-Taipei(台北)\集團事業開發\法人相關\IR季報\2022\營運報告書-Y22.xlsx!Profitability%20Trend!%5b營運報告書-Y21.xlsx%5dProfitability%20Trend%20圖表%207</vt:lpstr>
      <vt:lpstr>file:///\\synnex-grp.com\synpublic\TWPublic\1.1-Taipei(台北)\集團事業開發\法人相關\IR季報\2022\營運報告書-Y22.xlsx!Value%20Creatiion!%5b營運報告書-Y21.xlsx%5dValue%20Creatiion%20圖表%2014</vt:lpstr>
      <vt:lpstr>file:///\\synnex-grp.com\synpublic\TWPublic\1.1-Taipei(台北)\集團事業開發\法人相關\IR季報\2022\營運報告書-Y22.xlsx!Value%20Creatiion!%5b營運報告書-Y21.xlsx%5dValue%20Creatiion%20圖表%2015</vt:lpstr>
      <vt:lpstr>file:///\\synnex-grp.com\synpublic\TWPublic\1.1-Taipei(台北)\集團事業開發\法人相關\IR季報\2022\營運報告書-Y22.xlsx!Value%20Creatiion!%5b營運報告書-Y21.xlsx%5dValue%20Creatiion%20圖表%2016</vt:lpstr>
      <vt:lpstr>2022年第二季營運成果 聯強國際股份有限公司</vt:lpstr>
      <vt:lpstr>免責聲明</vt:lpstr>
      <vt:lpstr>供應鏈服務商與平台</vt:lpstr>
      <vt:lpstr>PowerPoint 簡報</vt:lpstr>
      <vt:lpstr>Y22Q2 營運績效速覽</vt:lpstr>
      <vt:lpstr>Y22H1 營運績效速覽</vt:lpstr>
      <vt:lpstr>營運績效-季趨勢</vt:lpstr>
      <vt:lpstr>營運績效-月趨勢</vt:lpstr>
      <vt:lpstr>產品別營運績效</vt:lpstr>
      <vt:lpstr>產品別營運績效-季趨勢</vt:lpstr>
      <vt:lpstr>區域別營運績效</vt:lpstr>
      <vt:lpstr>營運績效– 合資企業</vt:lpstr>
      <vt:lpstr>合併損益表 – Y22Q2&amp;H1</vt:lpstr>
      <vt:lpstr>營運資金指標</vt:lpstr>
      <vt:lpstr>財務結構指標</vt:lpstr>
      <vt:lpstr>合併資產負債表</vt:lpstr>
      <vt:lpstr>歷史績效</vt:lpstr>
      <vt:lpstr>獲利能力</vt:lpstr>
      <vt:lpstr>股東價值</vt:lpstr>
      <vt:lpstr>PowerPoint 簡報</vt:lpstr>
      <vt:lpstr>PowerPoint 簡報</vt:lpstr>
      <vt:lpstr>PowerPoint 簡報</vt:lpstr>
      <vt:lpstr>PowerPoint 簡報</vt:lpstr>
      <vt:lpstr>聯強亞太地區雲倉佈局 </vt:lpstr>
      <vt:lpstr>產品組合– 終端裝置&amp;消電</vt:lpstr>
      <vt:lpstr>產品組合– 企業解決方案</vt:lpstr>
      <vt:lpstr>產品組合– 元組件</vt:lpstr>
      <vt:lpstr>PowerPoint 簡報</vt:lpstr>
      <vt:lpstr>PowerPoint 簡報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32-chloeku(古崇臻)</dc:creator>
  <cp:lastModifiedBy>32-selinel(梁綺羚)</cp:lastModifiedBy>
  <cp:revision>3863</cp:revision>
  <cp:lastPrinted>2015-03-12T09:36:22Z</cp:lastPrinted>
  <dcterms:created xsi:type="dcterms:W3CDTF">2005-02-16T00:34:51Z</dcterms:created>
  <dcterms:modified xsi:type="dcterms:W3CDTF">2022-08-08T08:49:06Z</dcterms:modified>
</cp:coreProperties>
</file>