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8" r:id="rId6"/>
    <p:sldId id="266" r:id="rId7"/>
    <p:sldId id="267" r:id="rId8"/>
    <p:sldId id="264" r:id="rId9"/>
    <p:sldId id="270" r:id="rId10"/>
    <p:sldId id="258" r:id="rId11"/>
  </p:sldIdLst>
  <p:sldSz cx="9144000" cy="6858000" type="screen4x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蘇銘華 (vinsu)" initials="蘇銘華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33F4"/>
    <a:srgbClr val="0000CC"/>
    <a:srgbClr val="6C0000"/>
    <a:srgbClr val="460000"/>
    <a:srgbClr val="006600"/>
    <a:srgbClr val="00CC9B"/>
    <a:srgbClr val="005000"/>
    <a:srgbClr val="003300"/>
    <a:srgbClr val="000066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81" autoAdjust="0"/>
    <p:restoredTop sz="95535" autoAdjust="0"/>
  </p:normalViewPr>
  <p:slideViewPr>
    <p:cSldViewPr>
      <p:cViewPr>
        <p:scale>
          <a:sx n="100" d="100"/>
          <a:sy n="100" d="100"/>
        </p:scale>
        <p:origin x="58" y="-119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6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416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2373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416" y="9442373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C89726-D6EB-4B18-B137-48BB0C4571FC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64956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6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8"/>
            <a:ext cx="4991947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2373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6" y="9442373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5" tIns="45775" rIns="91555" bIns="457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F56AF-2BDF-4141-AB7D-386F43F6268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6079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F56AF-2BDF-4141-AB7D-386F43F6268D}" type="slidenum">
              <a:rPr lang="en-US" altLang="zh-TW" smtClean="0"/>
              <a:pPr/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87539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F56AF-2BDF-4141-AB7D-386F43F6268D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62682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F56AF-2BDF-4141-AB7D-386F43F6268D}" type="slidenum">
              <a:rPr lang="en-US" altLang="zh-TW" smtClean="0"/>
              <a:pPr/>
              <a:t>6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2978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5" name="Picture 59" descr="a2-1-120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9750" y="1341438"/>
            <a:ext cx="4968875" cy="2159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3300"/>
                  </a:outerShdw>
                </a:effectLst>
              </a14:hiddenEffects>
            </a:ext>
          </a:extLst>
        </p:spPr>
        <p:txBody>
          <a:bodyPr anchor="t"/>
          <a:lstStyle>
            <a:lvl1pPr>
              <a:defRPr sz="3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644900"/>
            <a:ext cx="4032250" cy="1582738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TW" noProof="0"/>
              <a:t>Click to edit Master subtitle style</a:t>
            </a:r>
          </a:p>
          <a:p>
            <a:pPr lvl="0"/>
            <a:endParaRPr lang="en-US" altLang="zh-TW" noProof="0"/>
          </a:p>
          <a:p>
            <a:pPr lvl="0"/>
            <a:endParaRPr lang="en-US" altLang="zh-TW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AF01CC-079D-471C-8CB5-83FF0F3EEEE3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9651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32588" y="117475"/>
            <a:ext cx="2160587" cy="62642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0825" y="117475"/>
            <a:ext cx="6329363" cy="62642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735F0C-70A7-4683-9F87-FA616F319F2F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4305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FAE5AD-422D-4F9A-9799-5966FC2DA039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7591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839940-58E6-414F-A90B-0DE0AE072902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4801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0825" y="14128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244975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E4D3AF-9EB1-4AA6-A448-3B3735BFBA57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7503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3F4298-10AC-4E83-AEE1-8FA6E3D6BDC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1199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16D6D5-9DDB-44D5-98BE-F504BBED2A3D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0159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91EA6B-4219-47F7-B867-4262BE0CDB4F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2118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B46586A-B6FD-4233-B0B7-FF99A4F79055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86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DAA4D6-6ABD-48EF-990C-BB59E8DDC1F0}" type="slidenum">
              <a:rPr lang="en-US" altLang="zh-TW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2078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4" name="Picture 60" descr="a2-2-120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17475"/>
            <a:ext cx="72009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2875"/>
            <a:ext cx="86423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60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19938" y="6551613"/>
            <a:ext cx="1700212" cy="3333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5F5F5F"/>
                </a:solidFill>
                <a:latin typeface="+mn-lt"/>
              </a:defRPr>
            </a:lvl1pPr>
          </a:lstStyle>
          <a:p>
            <a:fld id="{92E781B7-ED95-41BE-92C2-7DEE8A1C6FCC}" type="slidenum">
              <a:rPr lang="en-US" altLang="zh-TW"/>
              <a:pPr/>
              <a:t>‹#›</a:t>
            </a:fld>
            <a:endParaRPr lang="en-US" altLang="zh-TW" dirty="0"/>
          </a:p>
        </p:txBody>
      </p:sp>
      <p:sp>
        <p:nvSpPr>
          <p:cNvPr id="1069" name="Text Box 45"/>
          <p:cNvSpPr txBox="1">
            <a:spLocks noChangeArrowheads="1"/>
          </p:cNvSpPr>
          <p:nvPr userDrawn="1"/>
        </p:nvSpPr>
        <p:spPr bwMode="auto">
          <a:xfrm>
            <a:off x="250825" y="6400800"/>
            <a:ext cx="1173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500" b="1">
          <a:solidFill>
            <a:srgbClr val="292929"/>
          </a:solidFill>
          <a:latin typeface="Arial" charset="0"/>
          <a:ea typeface="華康中黑體" pitchFamily="49" charset="-120"/>
          <a:cs typeface="華康中黑體" pitchFamily="49" charset="-120"/>
        </a:defRPr>
      </a:lvl9pPr>
    </p:titleStyle>
    <p:bodyStyle>
      <a:lvl1pPr algn="l" rtl="0" fontAlgn="base">
        <a:lnSpc>
          <a:spcPct val="115000"/>
        </a:lnSpc>
        <a:spcBef>
          <a:spcPct val="25000"/>
        </a:spcBef>
        <a:spcAft>
          <a:spcPct val="0"/>
        </a:spcAft>
        <a:defRPr kumimoji="1" sz="2200" b="1">
          <a:solidFill>
            <a:srgbClr val="003366"/>
          </a:solidFill>
          <a:latin typeface="+mn-lt"/>
          <a:ea typeface="+mn-ea"/>
          <a:cs typeface="+mn-cs"/>
        </a:defRPr>
      </a:lvl1pPr>
      <a:lvl2pPr marL="571500" indent="-190500" algn="l" rtl="0" fontAlgn="base">
        <a:lnSpc>
          <a:spcPct val="120000"/>
        </a:lnSpc>
        <a:spcBef>
          <a:spcPct val="30000"/>
        </a:spcBef>
        <a:spcAft>
          <a:spcPct val="0"/>
        </a:spcAft>
        <a:buClr>
          <a:srgbClr val="5F5F5F"/>
        </a:buClr>
        <a:buChar char="•"/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1047750" indent="-285750" algn="l" rtl="0" fontAlgn="base">
        <a:lnSpc>
          <a:spcPct val="120000"/>
        </a:lnSpc>
        <a:spcBef>
          <a:spcPct val="3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466850" indent="-228600" algn="l" rtl="0" fontAlgn="base">
        <a:lnSpc>
          <a:spcPct val="120000"/>
        </a:lnSpc>
        <a:spcBef>
          <a:spcPct val="3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120000"/>
        </a:lnSpc>
        <a:spcBef>
          <a:spcPct val="30000"/>
        </a:spcBef>
        <a:spcAft>
          <a:spcPct val="0"/>
        </a:spcAft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lnSpc>
          <a:spcPct val="120000"/>
        </a:lnSpc>
        <a:spcBef>
          <a:spcPct val="30000"/>
        </a:spcBef>
        <a:spcAft>
          <a:spcPct val="0"/>
        </a:spcAft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lnSpc>
          <a:spcPct val="120000"/>
        </a:lnSpc>
        <a:spcBef>
          <a:spcPct val="30000"/>
        </a:spcBef>
        <a:spcAft>
          <a:spcPct val="0"/>
        </a:spcAft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lnSpc>
          <a:spcPct val="120000"/>
        </a:lnSpc>
        <a:spcBef>
          <a:spcPct val="30000"/>
        </a:spcBef>
        <a:spcAft>
          <a:spcPct val="0"/>
        </a:spcAft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lnSpc>
          <a:spcPct val="120000"/>
        </a:lnSpc>
        <a:spcBef>
          <a:spcPct val="30000"/>
        </a:spcBef>
        <a:spcAft>
          <a:spcPct val="0"/>
        </a:spcAft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29" y="764704"/>
            <a:ext cx="6840760" cy="2159000"/>
          </a:xfrm>
        </p:spPr>
        <p:txBody>
          <a:bodyPr/>
          <a:lstStyle/>
          <a:p>
            <a:r>
              <a:rPr lang="zh-TW" altLang="en-US" sz="4200" dirty="0">
                <a:ea typeface="微軟正黑體" panose="020B0604030504040204" pitchFamily="34" charset="-120"/>
              </a:rPr>
              <a:t>矽統科技股份有限公司</a:t>
            </a:r>
            <a:br>
              <a:rPr lang="en-US" altLang="zh-TW" sz="3600" dirty="0"/>
            </a:br>
            <a:r>
              <a:rPr lang="en-US" altLang="zh-TW" sz="2400" dirty="0"/>
              <a:t>(</a:t>
            </a:r>
            <a:r>
              <a:rPr lang="zh-TW" altLang="en-US" sz="2400" dirty="0"/>
              <a:t>代碼</a:t>
            </a:r>
            <a:r>
              <a:rPr lang="en-US" altLang="zh-TW" sz="2400" dirty="0"/>
              <a:t>: 2363)</a:t>
            </a:r>
            <a:br>
              <a:rPr lang="en-US" altLang="zh-TW" sz="2400" dirty="0"/>
            </a:br>
            <a:br>
              <a:rPr lang="en-US" altLang="zh-TW" sz="3200" dirty="0"/>
            </a:br>
            <a:br>
              <a:rPr lang="en-US" altLang="zh-TW" sz="3200" dirty="0"/>
            </a:br>
            <a:endParaRPr lang="en-US" altLang="zh-TW" sz="3600" dirty="0">
              <a:latin typeface="+mn-ea"/>
              <a:ea typeface="+mn-ea"/>
              <a:cs typeface="David" panose="020E0502060401010101" pitchFamily="34" charset="-79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9551" y="4725144"/>
            <a:ext cx="45892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endParaRPr lang="en-US" altLang="zh-TW" sz="2000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>
              <a:lnSpc>
                <a:spcPts val="3200"/>
              </a:lnSpc>
            </a:pPr>
            <a:r>
              <a:rPr lang="en-US" altLang="zh-TW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111</a:t>
            </a:r>
            <a:r>
              <a:rPr lang="zh-TW" alt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年 </a:t>
            </a:r>
            <a:r>
              <a:rPr lang="en-US" altLang="zh-TW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11</a:t>
            </a:r>
            <a:r>
              <a:rPr lang="zh-TW" alt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月</a:t>
            </a:r>
            <a:r>
              <a:rPr lang="en-US" altLang="zh-TW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11</a:t>
            </a:r>
            <a:r>
              <a:rPr lang="zh-TW" alt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  <a:t>日</a:t>
            </a:r>
            <a:br>
              <a:rPr lang="en-US" altLang="zh-TW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endParaRPr lang="zh-TW" altLang="en-US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00817" y="2956080"/>
            <a:ext cx="2603031" cy="73353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zh-TW" altLang="en-US" sz="8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zh-TW" altLang="en-US" sz="3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公  司  簡  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1187624" y="1695637"/>
            <a:ext cx="6984776" cy="7972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200"/>
              </a:lnSpc>
            </a:pPr>
            <a:r>
              <a:rPr lang="en-US" altLang="zh-TW" sz="28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</a:t>
            </a:r>
            <a:r>
              <a:rPr lang="zh-TW" altLang="en-US" sz="28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年第三季財務報告  </a:t>
            </a:r>
            <a:r>
              <a:rPr lang="en-US" altLang="zh-TW" sz="28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/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產品開發與展望</a:t>
            </a:r>
            <a:endParaRPr lang="zh-TW" altLang="en-US" sz="2800" b="1" dirty="0">
              <a:solidFill>
                <a:srgbClr val="006600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AE5AD-422D-4F9A-9799-5966FC2DA039}" type="slidenum">
              <a:rPr lang="en-US" altLang="zh-TW" smtClean="0"/>
              <a:pPr/>
              <a:t>2</a:t>
            </a:fld>
            <a:endParaRPr lang="en-US" altLang="zh-TW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50824" y="117475"/>
            <a:ext cx="7633543" cy="863600"/>
          </a:xfrm>
        </p:spPr>
        <p:txBody>
          <a:bodyPr/>
          <a:lstStyle/>
          <a:p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大    綱</a:t>
            </a:r>
            <a:endParaRPr lang="zh-TW" altLang="en-US" sz="3600" dirty="0">
              <a:latin typeface="FangSong" panose="02010609060101010101" pitchFamily="49" charset="-122"/>
              <a:ea typeface="FangSong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87686" y="2920873"/>
            <a:ext cx="575037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24000">
              <a:lnSpc>
                <a:spcPts val="3000"/>
              </a:lnSpc>
              <a:spcBef>
                <a:spcPts val="1800"/>
              </a:spcBef>
              <a:buSzPct val="80000"/>
              <a:buFont typeface="Wingdings" panose="05000000000000000000" pitchFamily="2" charset="2"/>
              <a:buChar char="u"/>
            </a:pPr>
            <a:r>
              <a:rPr lang="en-US" altLang="zh-TW" sz="26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</a:t>
            </a:r>
            <a:r>
              <a:rPr lang="zh-TW" altLang="en-US" sz="26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年</a:t>
            </a:r>
            <a:r>
              <a:rPr lang="zh-TW" altLang="en-US" sz="16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26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前三季</a:t>
            </a:r>
            <a:r>
              <a:rPr lang="zh-TW" altLang="en-US" sz="12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8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2600" b="1" dirty="0">
                <a:solidFill>
                  <a:srgbClr val="0000CC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合併財務報告摘要</a:t>
            </a:r>
            <a:endParaRPr lang="en-US" altLang="zh-TW" sz="2600" b="1" dirty="0">
              <a:solidFill>
                <a:srgbClr val="0000CC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pPr marL="1255713" indent="-234000">
              <a:lnSpc>
                <a:spcPts val="2800"/>
              </a:lnSpc>
              <a:spcBef>
                <a:spcPts val="800"/>
              </a:spcBef>
              <a:buSzPct val="68000"/>
              <a:buFont typeface="Wingdings" panose="05000000000000000000" pitchFamily="2" charset="2"/>
              <a:buChar char="u"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合併資產負債表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(I)</a:t>
            </a:r>
          </a:p>
          <a:p>
            <a:pPr marL="1255713" indent="-234000">
              <a:lnSpc>
                <a:spcPts val="2800"/>
              </a:lnSpc>
              <a:spcBef>
                <a:spcPts val="800"/>
              </a:spcBef>
              <a:buSzPct val="68000"/>
              <a:buFont typeface="Wingdings" panose="05000000000000000000" pitchFamily="2" charset="2"/>
              <a:buChar char="u"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合併資產負債表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(II)</a:t>
            </a:r>
          </a:p>
          <a:p>
            <a:pPr marL="1255713" indent="-234000">
              <a:lnSpc>
                <a:spcPts val="2800"/>
              </a:lnSpc>
              <a:spcBef>
                <a:spcPts val="800"/>
              </a:spcBef>
              <a:buSzPct val="68000"/>
              <a:buFont typeface="Wingdings" panose="05000000000000000000" pitchFamily="2" charset="2"/>
              <a:buChar char="u"/>
            </a:pP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合併綜合損益表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1950" indent="-324000">
              <a:lnSpc>
                <a:spcPts val="3000"/>
              </a:lnSpc>
              <a:spcBef>
                <a:spcPts val="3000"/>
              </a:spcBef>
              <a:buSzPct val="80000"/>
              <a:buFont typeface="Wingdings" panose="05000000000000000000" pitchFamily="2" charset="2"/>
              <a:buChar char="u"/>
            </a:pP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</a:rPr>
              <a:t>產品開發與展望</a:t>
            </a:r>
            <a:endParaRPr lang="en-US" altLang="zh-TW" sz="2600" b="1" dirty="0">
              <a:solidFill>
                <a:srgbClr val="006600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56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2FA50-C794-4D42-B848-D552AA1809DA}" type="slidenum">
              <a:rPr lang="en-US" altLang="zh-TW"/>
              <a:pPr/>
              <a:t>3</a:t>
            </a:fld>
            <a:endParaRPr lang="en-US" altLang="zh-TW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000" y="1412776"/>
            <a:ext cx="7344816" cy="5256584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併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債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en-US" alt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(I)</a:t>
            </a:r>
            <a:r>
              <a:rPr lang="zh-TW" altLang="en-US" sz="2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8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20"/>
              </a:lnSpc>
            </a:pPr>
            <a:r>
              <a:rPr lang="zh-TW" altLang="en-US" sz="2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        </a:t>
            </a:r>
            <a:endParaRPr lang="en-US" altLang="zh-TW" sz="28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5000"/>
              </a:lnSpc>
            </a:pP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      </a:t>
            </a:r>
            <a:endParaRPr lang="en-US" altLang="zh-TW" sz="14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  <a:tabLst>
                <a:tab pos="4303713" algn="l"/>
              </a:tabLst>
            </a:pPr>
            <a:r>
              <a:rPr lang="en-US" altLang="zh-TW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135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   </a:t>
            </a:r>
            <a:r>
              <a:rPr lang="en-US" altLang="zh-TW" sz="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</a:t>
            </a:r>
            <a:r>
              <a:rPr lang="en-US" altLang="zh-TW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新台幣千元</a:t>
            </a:r>
            <a:r>
              <a:rPr lang="en-US" altLang="zh-TW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除重要指標外</a:t>
            </a:r>
            <a:endParaRPr lang="en-US" altLang="zh-TW" sz="2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680"/>
              </a:lnSpc>
              <a:tabLst>
                <a:tab pos="4665663" algn="l"/>
                <a:tab pos="6281738" algn="l"/>
              </a:tabLst>
            </a:pPr>
            <a:endParaRPr lang="en-US" altLang="zh-TW" sz="14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500"/>
              </a:lnSpc>
              <a:spcBef>
                <a:spcPts val="0"/>
              </a:spcBef>
              <a:tabLst>
                <a:tab pos="4662488" algn="l"/>
                <a:tab pos="5829300" algn="l"/>
              </a:tabLst>
            </a:pPr>
            <a:r>
              <a:rPr lang="zh-TW" altLang="en-US" sz="105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5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擷取自資產負債表的科目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111/09/30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110/09/30</a:t>
            </a:r>
          </a:p>
          <a:p>
            <a:pPr>
              <a:lnSpc>
                <a:spcPts val="1700"/>
              </a:lnSpc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r>
              <a:rPr lang="zh-TW" altLang="en-US" sz="1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流動資產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defTabSz="885825">
              <a:lnSpc>
                <a:spcPts val="1700"/>
              </a:lnSpc>
              <a:tabLst>
                <a:tab pos="4665663" algn="l"/>
                <a:tab pos="6281738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現金及約當現金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670,944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1,245,589</a:t>
            </a:r>
            <a:endParaRPr lang="en-US" altLang="zh-TW" sz="1600" b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lnSpc>
                <a:spcPts val="1700"/>
              </a:lnSpc>
              <a:tabLst>
                <a:tab pos="4481513" algn="l"/>
                <a:tab pos="4662488" algn="l"/>
                <a:tab pos="6281738" algn="l"/>
                <a:tab pos="66389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其他流動資產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254,917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</a:rPr>
              <a:t>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</a:rPr>
              <a:t>207,324</a:t>
            </a:r>
          </a:p>
          <a:p>
            <a:pPr>
              <a:lnSpc>
                <a:spcPts val="1700"/>
              </a:lnSpc>
              <a:tabLst>
                <a:tab pos="4667250" algn="l"/>
                <a:tab pos="6281738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流動資產合計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3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925,861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1,452,913</a:t>
            </a:r>
            <a:endParaRPr lang="en-US" altLang="zh-TW" sz="1600" b="0" u="sng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lnSpc>
                <a:spcPts val="1700"/>
              </a:lnSpc>
              <a:tabLst>
                <a:tab pos="4667250" algn="l"/>
                <a:tab pos="63722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  <a:tabLst>
                <a:tab pos="4667250" algn="l"/>
                <a:tab pos="63722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非流動資產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  <a:tabLst>
                <a:tab pos="4667250" algn="l"/>
                <a:tab pos="6281738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金融資產及投資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12,161,335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21,228,332</a:t>
            </a:r>
          </a:p>
          <a:p>
            <a:pPr>
              <a:lnSpc>
                <a:spcPts val="1700"/>
              </a:lnSpc>
              <a:tabLst>
                <a:tab pos="4667250" algn="l"/>
                <a:tab pos="6281738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不動產、廠房及設備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744,980        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747,059</a:t>
            </a:r>
          </a:p>
          <a:p>
            <a:pPr>
              <a:lnSpc>
                <a:spcPts val="1700"/>
              </a:lnSpc>
              <a:tabLst>
                <a:tab pos="4662488" algn="l"/>
                <a:tab pos="4665663" algn="l"/>
                <a:tab pos="63722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其他非流動資產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</a:t>
            </a:r>
            <a:r>
              <a:rPr lang="zh-TW" altLang="en-US" sz="105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1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71,657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79,288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  <a:tabLst>
                <a:tab pos="4124325" algn="l"/>
                <a:tab pos="4667250" algn="l"/>
                <a:tab pos="6281738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非流動資產合計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12,977,972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22,054,679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endParaRPr lang="en-US" altLang="zh-TW" sz="1600" b="0" u="sng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  <a:tabLst>
                <a:tab pos="4124325" algn="l"/>
                <a:tab pos="4667250" algn="l"/>
                <a:tab pos="6372225" algn="l"/>
              </a:tabLst>
            </a:pPr>
            <a:endParaRPr lang="en-US" altLang="zh-TW" sz="1600" b="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700"/>
              </a:lnSpc>
              <a:tabLst>
                <a:tab pos="3313113" algn="l"/>
                <a:tab pos="4124325" algn="l"/>
                <a:tab pos="4662488" algn="l"/>
                <a:tab pos="6281738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en-US" sz="1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資產總計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</a:t>
            </a:r>
            <a:r>
              <a:rPr lang="zh-TW" altLang="en-US" sz="17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13,903,833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23,507,592</a:t>
            </a:r>
            <a:endParaRPr lang="en-US" altLang="zh-TW" sz="1600" b="0" u="dbl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defTabSz="885825">
              <a:lnSpc>
                <a:spcPts val="1700"/>
              </a:lnSpc>
              <a:tabLst>
                <a:tab pos="4667250" algn="l"/>
                <a:tab pos="63722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1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88640"/>
            <a:ext cx="6840760" cy="864095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endParaRPr lang="en-US" altLang="zh-TW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83568" y="188640"/>
            <a:ext cx="727280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zh-TW" altLang="en-US" sz="2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111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年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前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3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季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合併財務報告摘要</a:t>
            </a:r>
            <a:br>
              <a:rPr lang="en-US" altLang="zh-TW" sz="32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2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804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86" y="1124744"/>
            <a:ext cx="8640960" cy="5733256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</a:t>
            </a:r>
            <a:r>
              <a:rPr lang="zh-TW" altLang="en-US" sz="1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併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產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債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en-US" alt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(II)</a:t>
            </a:r>
            <a:r>
              <a:rPr lang="zh-TW" altLang="en-US" sz="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8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00"/>
              </a:lnSpc>
            </a:pPr>
            <a:r>
              <a:rPr lang="zh-TW" altLang="en-US" sz="20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</a:t>
            </a:r>
            <a:endParaRPr lang="en-US" altLang="zh-TW" sz="20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100"/>
              </a:lnSpc>
              <a:spcBef>
                <a:spcPts val="0"/>
              </a:spcBef>
            </a:pPr>
            <a:r>
              <a:rPr lang="zh-TW" altLang="en-US" sz="20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</a:t>
            </a:r>
            <a:r>
              <a:rPr lang="en-US" altLang="zh-TW" sz="20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              </a:t>
            </a:r>
            <a:r>
              <a:rPr lang="en-US" altLang="zh-TW" sz="1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</a:t>
            </a:r>
            <a:r>
              <a:rPr lang="en-US" altLang="zh-TW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新台幣千元</a:t>
            </a:r>
            <a:r>
              <a:rPr lang="en-US" altLang="zh-TW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14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除重要指標外</a:t>
            </a:r>
            <a:endParaRPr lang="en-US" altLang="zh-TW" sz="3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000"/>
              </a:lnSpc>
              <a:spcBef>
                <a:spcPts val="600"/>
              </a:spcBef>
              <a:tabLst>
                <a:tab pos="5021263" algn="l"/>
                <a:tab pos="5829300" algn="l"/>
                <a:tab pos="6723063" algn="l"/>
                <a:tab pos="6905625" algn="l"/>
              </a:tabLst>
            </a:pPr>
            <a:r>
              <a:rPr lang="zh-TW" altLang="en-US" sz="2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擷取自資產負債表的科目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05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3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111/09/30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110/09/30</a:t>
            </a:r>
          </a:p>
          <a:p>
            <a:pPr defTabSz="885825">
              <a:lnSpc>
                <a:spcPts val="2100"/>
              </a:lnSpc>
              <a:spcBef>
                <a:spcPts val="0"/>
              </a:spcBef>
              <a:tabLst>
                <a:tab pos="1971675" algn="l"/>
                <a:tab pos="4667250" algn="l"/>
                <a:tab pos="5021263" algn="l"/>
                <a:tab pos="6372225" algn="l"/>
                <a:tab pos="69056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</a:t>
            </a:r>
            <a:r>
              <a:rPr lang="zh-TW" altLang="en-US" sz="1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負債總計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5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zh-TW" altLang="en-US" sz="10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110,623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613,722</a:t>
            </a:r>
            <a:endParaRPr lang="en-US" altLang="zh-TW" sz="1600" b="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4219575" algn="l"/>
                <a:tab pos="4667250" algn="l"/>
                <a:tab pos="63722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歸屬於母公司業主之權益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4219575" algn="l"/>
                <a:tab pos="5019675" algn="l"/>
                <a:tab pos="6372225" algn="l"/>
                <a:tab pos="6723063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</a:t>
            </a:r>
            <a:r>
              <a:rPr lang="en-US" altLang="zh-TW" sz="1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股    本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5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05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7,495,894 	6,814,449</a:t>
            </a:r>
            <a:endParaRPr lang="en-US" altLang="zh-TW" sz="1600" b="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6905625" algn="l"/>
                <a:tab pos="71723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資本公積 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1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82,065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80,000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endParaRPr lang="en-US" altLang="zh-TW" sz="1600" b="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4667250" algn="l"/>
                <a:tab pos="501967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保留盈餘</a:t>
            </a: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4667250" algn="l"/>
                <a:tab pos="501967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法定盈餘公積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429,146                     402,492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19675" algn="l"/>
                <a:tab pos="5378450" algn="l"/>
                <a:tab pos="6723063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未分配盈餘 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2,145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,623                 2,882,406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19675" algn="l"/>
                <a:tab pos="5378450" algn="l"/>
                <a:tab pos="6723063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其他權益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3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3,630,983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12,685,301</a:t>
            </a:r>
            <a:endParaRPr lang="en-US" altLang="zh-TW" sz="1600" b="0" u="sng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5287963" algn="l"/>
                <a:tab pos="66389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歸屬於母公司業主之權益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u="sng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13,783</a:t>
            </a:r>
            <a:r>
              <a:rPr lang="en-US" altLang="zh-TW" sz="1600" b="0" u="sng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,711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22,864,648 </a:t>
            </a: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5287963" algn="l"/>
                <a:tab pos="663892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           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非控制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權益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                   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9,499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29,222</a:t>
            </a: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5287963" algn="l"/>
                <a:tab pos="66389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                           權益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總計               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13,793,210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22,893,870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</a:t>
            </a:r>
            <a:endParaRPr lang="en-US" altLang="zh-TW" sz="1600" b="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1970088" algn="l"/>
                <a:tab pos="3675063" algn="l"/>
                <a:tab pos="5021263" algn="l"/>
                <a:tab pos="7172325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</a:t>
            </a:r>
            <a:r>
              <a:rPr lang="zh-TW" altLang="en-US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負債及權益總計      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13,903,833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23,507,592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1970088" algn="l"/>
                <a:tab pos="3675063" algn="l"/>
                <a:tab pos="5021263" algn="l"/>
                <a:tab pos="7172325" algn="l"/>
              </a:tabLst>
            </a:pPr>
            <a:endParaRPr lang="en-US" altLang="zh-TW" sz="13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1970088" algn="l"/>
                <a:tab pos="3675063" algn="l"/>
                <a:tab pos="5021263" algn="l"/>
                <a:tab pos="7172325" algn="l"/>
              </a:tabLst>
            </a:pPr>
            <a:r>
              <a:rPr lang="en-US" altLang="zh-TW" sz="13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重要指標 </a:t>
            </a:r>
            <a:endParaRPr lang="en-US" altLang="zh-TW" sz="16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4667250" algn="l"/>
                <a:tab pos="5019675" algn="l"/>
                <a:tab pos="5381625" algn="l"/>
                <a:tab pos="6723063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速動比率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</a:t>
            </a:r>
            <a:r>
              <a:rPr lang="zh-TW" altLang="en-US" sz="13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1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zh-TW" altLang="en-US" sz="13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774.44%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223.19%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6723063" algn="l"/>
                <a:tab pos="700087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負債比率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</a:t>
            </a:r>
            <a:r>
              <a:rPr lang="zh-TW" altLang="en-US" sz="9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zh-TW" altLang="en-US" sz="105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1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0.80%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2.61%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100"/>
              </a:lnSpc>
              <a:spcBef>
                <a:spcPts val="0"/>
              </a:spcBef>
              <a:tabLst>
                <a:tab pos="5021263" algn="l"/>
                <a:tab pos="5378450" algn="l"/>
                <a:tab pos="6723063" algn="l"/>
                <a:tab pos="7086600" algn="l"/>
                <a:tab pos="726757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每股淨值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      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</a:t>
            </a:r>
            <a:r>
              <a:rPr lang="zh-TW" altLang="en-US" sz="15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0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18.39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9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1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8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33.55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endParaRPr lang="en-US" altLang="zh-TW" sz="1600" b="0" u="sng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AE5AD-422D-4F9A-9799-5966FC2DA039}" type="slidenum">
              <a:rPr lang="en-US" altLang="zh-TW" smtClean="0"/>
              <a:pPr/>
              <a:t>4</a:t>
            </a:fld>
            <a:endParaRPr lang="en-US" altLang="zh-TW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3" y="188639"/>
            <a:ext cx="6984777" cy="864097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3568" y="188640"/>
            <a:ext cx="72008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zh-TW" altLang="en-US" sz="2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111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年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前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3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季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合併財務報告摘要</a:t>
            </a:r>
            <a:br>
              <a:rPr lang="en-US" altLang="zh-TW" sz="32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2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3234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CF17A-B319-4472-A115-A3ED6E2D3C66}" type="slidenum">
              <a:rPr lang="en-US" altLang="zh-TW"/>
              <a:pPr/>
              <a:t>5</a:t>
            </a:fld>
            <a:endParaRPr lang="en-US" altLang="zh-TW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3284" y="1240904"/>
            <a:ext cx="7813376" cy="5426869"/>
          </a:xfrm>
        </p:spPr>
        <p:txBody>
          <a:bodyPr/>
          <a:lstStyle/>
          <a:p>
            <a:pPr>
              <a:lnSpc>
                <a:spcPts val="3700"/>
              </a:lnSpc>
              <a:spcBef>
                <a:spcPts val="600"/>
              </a:spcBef>
              <a:tabLst>
                <a:tab pos="6908800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</a:t>
            </a:r>
            <a:r>
              <a:rPr lang="zh-TW" altLang="en-US" sz="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併</a:t>
            </a:r>
            <a:r>
              <a:rPr lang="zh-TW" altLang="en-US" sz="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綜</a:t>
            </a:r>
            <a:r>
              <a:rPr lang="zh-TW" altLang="en-US" sz="1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</a:t>
            </a:r>
            <a:r>
              <a:rPr lang="zh-TW" altLang="en-US" sz="7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損</a:t>
            </a:r>
            <a:r>
              <a:rPr lang="zh-TW" altLang="en-US" sz="7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益</a:t>
            </a:r>
            <a:r>
              <a:rPr lang="zh-TW" altLang="en-US" sz="7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en-US" altLang="zh-TW" sz="9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  </a:t>
            </a:r>
            <a:r>
              <a:rPr lang="zh-TW" altLang="en-US" sz="1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1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900"/>
              </a:lnSpc>
              <a:spcBef>
                <a:spcPts val="0"/>
              </a:spcBef>
              <a:tabLst>
                <a:tab pos="6908800" algn="l"/>
              </a:tabLst>
            </a:pPr>
            <a:r>
              <a:rPr lang="en-US" altLang="zh-TW" sz="1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                                      </a:t>
            </a:r>
            <a:r>
              <a:rPr lang="zh-TW" altLang="en-US" sz="1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1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單位</a:t>
            </a:r>
            <a:r>
              <a:rPr lang="en-US" altLang="zh-TW" sz="1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2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新台幣千元，除每股盈餘外</a:t>
            </a:r>
            <a:endParaRPr lang="en-US" altLang="zh-TW" sz="1200" dirty="0">
              <a:solidFill>
                <a:srgbClr val="0000C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3048000" algn="l"/>
                <a:tab pos="6815138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</a:t>
            </a:r>
            <a:r>
              <a:rPr lang="zh-TW" altLang="en-US" sz="1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年第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1600" u="sng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季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110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年第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季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111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年前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季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110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年前</a:t>
            </a:r>
            <a:r>
              <a:rPr lang="en-US" altLang="zh-TW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</a:t>
            </a:r>
            <a:r>
              <a:rPr lang="zh-TW" altLang="en-US" sz="160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季</a:t>
            </a:r>
            <a:endParaRPr lang="en-US" altLang="zh-TW" sz="1600" u="sng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333625" algn="l"/>
                <a:tab pos="2598738" algn="l"/>
                <a:tab pos="2695575" algn="l"/>
                <a:tab pos="4038600" algn="l"/>
                <a:tab pos="5468938" algn="l"/>
                <a:tab pos="6815138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營業收入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14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34,900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72,830              </a:t>
            </a:r>
            <a:r>
              <a:rPr lang="en-US" altLang="zh-TW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9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137,784                183,889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89225" algn="l"/>
                <a:tab pos="2695575" algn="l"/>
                <a:tab pos="2870200" algn="l"/>
                <a:tab pos="4038600" algn="l"/>
                <a:tab pos="5557838" algn="l"/>
                <a:tab pos="6992938" algn="l"/>
                <a:tab pos="7261225" algn="l"/>
                <a:tab pos="7353300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營業成本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1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15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(38,590)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(44,856)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(128,255)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(122,999)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870200" algn="l"/>
                <a:tab pos="2959100" algn="l"/>
                <a:tab pos="5468938" algn="l"/>
                <a:tab pos="5562600" algn="l"/>
                <a:tab pos="6815138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營業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毛利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</a:t>
            </a:r>
            <a:r>
              <a:rPr lang="zh-TW" altLang="en-US" sz="11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(3,690)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27,974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1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3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9,529                  60,890 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89225" algn="l"/>
                <a:tab pos="4038600" algn="l"/>
                <a:tab pos="4305300" algn="l"/>
                <a:tab pos="5468938" algn="l"/>
                <a:tab pos="5562600" algn="l"/>
                <a:tab pos="5918200" algn="l"/>
                <a:tab pos="6908800" algn="l"/>
                <a:tab pos="7353300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營業費用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05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9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(109,576)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(120,787)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</a:rPr>
              <a:t>            </a:t>
            </a:r>
            <a:r>
              <a:rPr lang="en-US" altLang="zh-TW" sz="1700" b="0" dirty="0">
                <a:solidFill>
                  <a:schemeClr val="tx1"/>
                </a:solidFill>
                <a:latin typeface="Calibri" panose="020F0502020204030204" pitchFamily="34" charset="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</a:rPr>
              <a:t>(361,991)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</a:rPr>
              <a:t>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</a:rPr>
              <a:t>(324,471)</a:t>
            </a: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89225" algn="l"/>
                <a:tab pos="2959100" algn="l"/>
                <a:tab pos="3048000" algn="l"/>
                <a:tab pos="4038600" algn="l"/>
                <a:tab pos="5468938" algn="l"/>
                <a:tab pos="5557838" algn="l"/>
                <a:tab pos="6992938" algn="l"/>
                <a:tab pos="700087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營業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損失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</a:t>
            </a:r>
            <a:r>
              <a:rPr lang="zh-TW" altLang="en-US" sz="105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(113,266)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(92,813)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</a:t>
            </a:r>
            <a:r>
              <a:rPr lang="zh-TW" altLang="en-US" sz="14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(352,462)             (263,581)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89225" algn="l"/>
                <a:tab pos="2959100" algn="l"/>
                <a:tab pos="3048000" algn="l"/>
                <a:tab pos="4038600" algn="l"/>
                <a:tab pos="5468938" algn="l"/>
                <a:tab pos="5557838" algn="l"/>
                <a:tab pos="6992938" algn="l"/>
                <a:tab pos="7000875" algn="l"/>
              </a:tabLst>
            </a:pPr>
            <a:r>
              <a:rPr lang="en-US" altLang="zh-TW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稅前淨利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損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(100,321)              367,380            </a:t>
            </a:r>
            <a:r>
              <a:rPr lang="en-US" altLang="zh-TW" sz="8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5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624,562 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276,428</a:t>
            </a:r>
          </a:p>
          <a:p>
            <a:pPr defTabSz="952500">
              <a:lnSpc>
                <a:spcPts val="2600"/>
              </a:lnSpc>
              <a:spcBef>
                <a:spcPts val="0"/>
              </a:spcBef>
              <a:tabLst>
                <a:tab pos="2689225" algn="l"/>
                <a:tab pos="4038600" algn="l"/>
                <a:tab pos="4305300" algn="l"/>
                <a:tab pos="5468938" algn="l"/>
                <a:tab pos="5918200" algn="l"/>
                <a:tab pos="6815138" algn="l"/>
                <a:tab pos="7000875" algn="l"/>
              </a:tabLst>
            </a:pPr>
            <a:r>
              <a:rPr lang="zh-TW" altLang="en-US" sz="1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本期淨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利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損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</a:t>
            </a:r>
            <a:r>
              <a:rPr lang="zh-TW" altLang="en-US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(100,321)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417,858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569,781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   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265,185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endParaRPr lang="en-US" altLang="zh-TW" sz="1600" b="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92400" algn="l"/>
                <a:tab pos="4038600" algn="l"/>
                <a:tab pos="5468938" algn="l"/>
                <a:tab pos="5562600" algn="l"/>
                <a:tab pos="5921375" algn="l"/>
                <a:tab pos="6815138" algn="l"/>
              </a:tabLst>
            </a:pP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淨利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損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歸屬予</a:t>
            </a: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92400" algn="l"/>
                <a:tab pos="4038600" algn="l"/>
                <a:tab pos="5468938" algn="l"/>
                <a:tab pos="5562600" algn="l"/>
                <a:tab pos="5921375" algn="l"/>
                <a:tab pos="6815138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母公司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業主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(92,966)               420,437                 586,907  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270,519</a:t>
            </a: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92400" algn="l"/>
                <a:tab pos="4038600" algn="l"/>
                <a:tab pos="5468938" algn="l"/>
                <a:tab pos="5562600" algn="l"/>
                <a:tab pos="5921375" algn="l"/>
                <a:tab pos="6815138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       非控制權益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(7,355)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(2,579)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(17,126)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(5,334)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</a:t>
            </a:r>
            <a:r>
              <a:rPr lang="en-US" altLang="zh-TW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1600" b="0" u="sng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                  </a:t>
            </a:r>
            <a:endParaRPr lang="en-US" altLang="zh-TW" sz="1600" b="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92400" algn="l"/>
                <a:tab pos="4038600" algn="l"/>
                <a:tab pos="5468938" algn="l"/>
                <a:tab pos="5562600" algn="l"/>
                <a:tab pos="5921375" algn="l"/>
                <a:tab pos="6815138" algn="l"/>
              </a:tabLst>
            </a:pPr>
            <a:r>
              <a:rPr lang="en-US" altLang="zh-TW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(100,321)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417,858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 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569,781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</a:t>
            </a:r>
            <a:r>
              <a:rPr lang="en-US" altLang="zh-TW" sz="1600" b="0" u="dbl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 265,185</a:t>
            </a:r>
          </a:p>
          <a:p>
            <a:pPr>
              <a:lnSpc>
                <a:spcPts val="2600"/>
              </a:lnSpc>
              <a:spcBef>
                <a:spcPts val="0"/>
              </a:spcBef>
              <a:tabLst>
                <a:tab pos="2692400" algn="l"/>
                <a:tab pos="4038600" algn="l"/>
                <a:tab pos="5468938" algn="l"/>
                <a:tab pos="5562600" algn="l"/>
                <a:tab pos="5921375" algn="l"/>
                <a:tab pos="6815138" algn="l"/>
              </a:tabLst>
            </a:pPr>
            <a:r>
              <a:rPr lang="zh-TW" altLang="en-US" sz="1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每股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盈餘 </a:t>
            </a: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元</a:t>
            </a:r>
            <a:r>
              <a:rPr lang="en-US" altLang="zh-TW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)</a:t>
            </a:r>
            <a:r>
              <a:rPr lang="zh-TW" altLang="en-US" sz="16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   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(0.12)                  </a:t>
            </a:r>
            <a:r>
              <a:rPr lang="en-US" altLang="zh-TW" sz="9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05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0.56                  </a:t>
            </a:r>
            <a:r>
              <a:rPr lang="en-US" altLang="zh-TW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05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9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8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0.78            </a:t>
            </a:r>
            <a:r>
              <a:rPr lang="zh-TW" altLang="en-US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 </a:t>
            </a:r>
            <a:r>
              <a:rPr lang="en-US" altLang="zh-TW" sz="12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7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 </a:t>
            </a:r>
            <a:r>
              <a:rPr lang="en-US" altLang="zh-TW" sz="1600" b="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rPr>
              <a:t> 0.36</a:t>
            </a:r>
            <a:endParaRPr lang="en-US" altLang="zh-TW" sz="1600" b="0" dirty="0"/>
          </a:p>
          <a:p>
            <a:pPr>
              <a:spcBef>
                <a:spcPts val="1200"/>
              </a:spcBef>
            </a:pPr>
            <a:endParaRPr lang="en-US" altLang="zh-TW" sz="1600" dirty="0"/>
          </a:p>
          <a:p>
            <a:pPr>
              <a:spcBef>
                <a:spcPts val="600"/>
              </a:spcBef>
            </a:pPr>
            <a:endParaRPr lang="zh-TW" altLang="en-US" sz="16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3568" y="188640"/>
            <a:ext cx="727280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500" b="1">
                <a:solidFill>
                  <a:srgbClr val="292929"/>
                </a:solidFill>
                <a:latin typeface="Arial" charset="0"/>
                <a:ea typeface="華康中黑體" pitchFamily="49" charset="-120"/>
                <a:cs typeface="華康中黑體" pitchFamily="49" charset="-120"/>
              </a:defRPr>
            </a:lvl9pPr>
          </a:lstStyle>
          <a:p>
            <a:pPr algn="ctr">
              <a:lnSpc>
                <a:spcPts val="3000"/>
              </a:lnSpc>
            </a:pPr>
            <a:r>
              <a:rPr lang="zh-TW" altLang="en-US" sz="2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800" kern="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111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年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前</a:t>
            </a:r>
            <a:r>
              <a:rPr lang="en-US" altLang="zh-TW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3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季</a:t>
            </a:r>
            <a:r>
              <a:rPr lang="zh-TW" altLang="en-US" sz="3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TW" altLang="en-US" sz="3600" kern="0" dirty="0">
                <a:solidFill>
                  <a:srgbClr val="FF0000"/>
                </a:solidFill>
                <a:latin typeface="FangSong" panose="02010609060101010101" pitchFamily="49" charset="-122"/>
                <a:ea typeface="FangSong" panose="02010609060101010101" pitchFamily="49" charset="-122"/>
              </a:rPr>
              <a:t>合併財務報告摘要</a:t>
            </a:r>
            <a:br>
              <a:rPr lang="en-US" altLang="zh-TW" sz="3200" kern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200" kern="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2689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167" y="260648"/>
            <a:ext cx="5401121" cy="647440"/>
          </a:xfrm>
        </p:spPr>
        <p:txBody>
          <a:bodyPr/>
          <a:lstStyle/>
          <a:p>
            <a:pPr algn="ctr">
              <a:lnSpc>
                <a:spcPts val="2400"/>
              </a:lnSpc>
            </a:pPr>
            <a:r>
              <a:rPr lang="zh-TW" altLang="en-US" sz="2100" dirty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產品開發與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2023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年展望  </a:t>
            </a:r>
            <a:endParaRPr lang="zh-TW" altLang="en-US" sz="2800" dirty="0">
              <a:solidFill>
                <a:srgbClr val="006600"/>
              </a:solidFill>
              <a:latin typeface="Calibri" panose="020F0502020204030204" pitchFamily="34" charset="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AE5AD-422D-4F9A-9799-5966FC2DA039}" type="slidenum">
              <a:rPr lang="en-US" altLang="zh-TW" smtClean="0"/>
              <a:pPr/>
              <a:t>6</a:t>
            </a:fld>
            <a:endParaRPr lang="en-US" altLang="zh-TW" dirty="0"/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4822C7FE-AC4D-42CB-8DF0-0DF4AA459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331738"/>
              </p:ext>
            </p:extLst>
          </p:nvPr>
        </p:nvGraphicFramePr>
        <p:xfrm>
          <a:off x="1907704" y="1772816"/>
          <a:ext cx="5616624" cy="4320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948">
                  <a:extLst>
                    <a:ext uri="{9D8B030D-6E8A-4147-A177-3AD203B41FA5}">
                      <a16:colId xmlns:a16="http://schemas.microsoft.com/office/drawing/2014/main" val="3431389048"/>
                    </a:ext>
                  </a:extLst>
                </a:gridCol>
                <a:gridCol w="4798676">
                  <a:extLst>
                    <a:ext uri="{9D8B030D-6E8A-4147-A177-3AD203B41FA5}">
                      <a16:colId xmlns:a16="http://schemas.microsoft.com/office/drawing/2014/main" val="3260283429"/>
                    </a:ext>
                  </a:extLst>
                </a:gridCol>
              </a:tblGrid>
              <a:tr h="358571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產品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1146287415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觸控控制晶片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2272492739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 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次世代觸控產品 </a:t>
                      </a:r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H2/2023 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量產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1987532003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 </a:t>
                      </a:r>
                      <a:r>
                        <a:rPr lang="zh-TW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支援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MPP2.6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及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USI 2.0 </a:t>
                      </a:r>
                      <a:r>
                        <a:rPr lang="zh-TW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規格</a:t>
                      </a:r>
                      <a:endParaRPr lang="zh-TW" alt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2878883602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主動筆控制晶片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873745270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A. 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USI 2.0 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取得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Google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及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Intel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認證</a:t>
                      </a:r>
                      <a:r>
                        <a:rPr lang="zh-TW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endParaRPr lang="zh-TW" alt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992102141"/>
                  </a:ext>
                </a:extLst>
              </a:tr>
              <a:tr h="376200">
                <a:tc>
                  <a:txBody>
                    <a:bodyPr/>
                    <a:lstStyle/>
                    <a:p>
                      <a:pPr algn="l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B. MPP2.6 </a:t>
                      </a:r>
                      <a:r>
                        <a:rPr lang="zh-TW" altLang="en-US" sz="1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預計</a:t>
                      </a:r>
                      <a:r>
                        <a:rPr lang="en-US" altLang="zh-TW" sz="1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</a:t>
                      </a:r>
                      <a:r>
                        <a:rPr lang="zh-TW" altLang="en-US" sz="1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/2022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取得</a:t>
                      </a:r>
                      <a:r>
                        <a:rPr lang="en-US" altLang="zh-TW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Microsoft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認證</a:t>
                      </a:r>
                      <a:endParaRPr lang="zh-TW" alt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854616291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麥克風控制晶片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2191278679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TWS : Q1 / 2023 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開始出貨 </a:t>
                      </a:r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endParaRPr lang="zh-TW" alt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3789217262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NB :    Q2 / 2023 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開始出貨   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770609568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系統產品</a:t>
                      </a: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915765942"/>
                  </a:ext>
                </a:extLst>
              </a:tr>
              <a:tr h="358571">
                <a:tc>
                  <a:txBody>
                    <a:bodyPr/>
                    <a:lstStyle/>
                    <a:p>
                      <a:pPr algn="ctr" fontAlgn="ctr"/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AR/VR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直播機</a:t>
                      </a:r>
                      <a:r>
                        <a:rPr lang="zh-TW" altLang="en-US" sz="17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及智慧白板 </a:t>
                      </a:r>
                      <a:r>
                        <a:rPr lang="en-US" altLang="zh-TW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Q1 / 2023 </a:t>
                      </a:r>
                      <a:r>
                        <a:rPr lang="zh-TW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開始出貨 </a:t>
                      </a:r>
                      <a:endParaRPr lang="en-US" altLang="zh-TW" sz="17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715" marR="5715" marT="5715" marB="0" anchor="ctr"/>
                </a:tc>
                <a:extLst>
                  <a:ext uri="{0D108BD9-81ED-4DB2-BD59-A6C34878D82A}">
                    <a16:rowId xmlns:a16="http://schemas.microsoft.com/office/drawing/2014/main" val="3125151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933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D2FF5D-8F71-43B1-B30D-4DBA7A231EA2}" type="slidenum">
              <a:rPr lang="en-US" altLang="zh-TW"/>
              <a:pPr/>
              <a:t>7</a:t>
            </a:fld>
            <a:endParaRPr lang="en-US" altLang="zh-TW" dirty="0"/>
          </a:p>
        </p:txBody>
      </p:sp>
      <p:pic>
        <p:nvPicPr>
          <p:cNvPr id="117770" name="Picture 10" descr="a2-4-12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預設簡報設計">
      <a:majorFont>
        <a:latin typeface="Arial"/>
        <a:ea typeface="華康中黑體"/>
        <a:cs typeface="華康中黑體"/>
      </a:majorFont>
      <a:minorFont>
        <a:latin typeface="Arial"/>
        <a:ea typeface="華康中黑體"/>
        <a:cs typeface="華康中黑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5E25AA4411664881AAB8252F4B1912" ma:contentTypeVersion="2" ma:contentTypeDescription="Create a new document." ma:contentTypeScope="" ma:versionID="e291c8185c6549ba9e3ca5f0501cd9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45b1eb723395c1f2f5ab635b757ccd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B82B64-C3A1-46D8-A589-1BC9359C47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5F5747-3B26-49A2-BCEF-0A3FD7984F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E2CE4A1-900B-48DE-9B6C-5B4AE8FB2071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13574</TotalTime>
  <Words>618</Words>
  <Application>Microsoft Office PowerPoint</Application>
  <PresentationFormat>如螢幕大小 (4:3)</PresentationFormat>
  <Paragraphs>98</Paragraphs>
  <Slides>7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9" baseType="lpstr">
      <vt:lpstr>FangSong</vt:lpstr>
      <vt:lpstr>Microsoft YaHei</vt:lpstr>
      <vt:lpstr>華康中黑體</vt:lpstr>
      <vt:lpstr>微軟正黑體</vt:lpstr>
      <vt:lpstr>新細明體</vt:lpstr>
      <vt:lpstr>標楷體</vt:lpstr>
      <vt:lpstr>Arial</vt:lpstr>
      <vt:lpstr>Calibri</vt:lpstr>
      <vt:lpstr>David</vt:lpstr>
      <vt:lpstr>Times New Roman</vt:lpstr>
      <vt:lpstr>Wingdings</vt:lpstr>
      <vt:lpstr>預設簡報設計</vt:lpstr>
      <vt:lpstr>矽統科技股份有限公司 (代碼: 2363)   </vt:lpstr>
      <vt:lpstr>                 大    綱</vt:lpstr>
      <vt:lpstr>            </vt:lpstr>
      <vt:lpstr>       </vt:lpstr>
      <vt:lpstr>PowerPoint 簡報</vt:lpstr>
      <vt:lpstr>   產品開發與2023年展望  </vt:lpstr>
      <vt:lpstr>PowerPoint 簡報</vt:lpstr>
    </vt:vector>
  </TitlesOfParts>
  <Company>SiS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 PowerPoint Template B</dc:title>
  <dc:creator>SiS</dc:creator>
  <cp:lastModifiedBy>許哲嘉 (stanley_hsu)</cp:lastModifiedBy>
  <cp:revision>447</cp:revision>
  <cp:lastPrinted>2022-11-08T06:54:41Z</cp:lastPrinted>
  <dcterms:created xsi:type="dcterms:W3CDTF">2002-05-20T11:17:34Z</dcterms:created>
  <dcterms:modified xsi:type="dcterms:W3CDTF">2022-11-08T08:07:33Z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0x0101002C5E25AA4411664881AAB8252F4B1912</vt:lpwstr>
  </property>
</Properties>
</file>