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772" r:id="rId2"/>
    <p:sldId id="748" r:id="rId3"/>
    <p:sldId id="764" r:id="rId4"/>
    <p:sldId id="773" r:id="rId5"/>
    <p:sldId id="780" r:id="rId6"/>
    <p:sldId id="777" r:id="rId7"/>
    <p:sldId id="779" r:id="rId8"/>
    <p:sldId id="763" r:id="rId9"/>
    <p:sldId id="774" r:id="rId10"/>
    <p:sldId id="749" r:id="rId11"/>
    <p:sldId id="768" r:id="rId12"/>
  </p:sldIdLst>
  <p:sldSz cx="9144000" cy="6858000" type="screen4x3"/>
  <p:notesSz cx="9939338" cy="68072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4D4D4D"/>
    <a:srgbClr val="FF6600"/>
    <a:srgbClr val="33CCFF"/>
    <a:srgbClr val="FF9999"/>
    <a:srgbClr val="CCFFFF"/>
    <a:srgbClr val="FFFFCC"/>
    <a:srgbClr val="66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716" autoAdjust="0"/>
    <p:restoredTop sz="93051" autoAdjust="0"/>
  </p:normalViewPr>
  <p:slideViewPr>
    <p:cSldViewPr>
      <p:cViewPr>
        <p:scale>
          <a:sx n="70" d="100"/>
          <a:sy n="70" d="100"/>
        </p:scale>
        <p:origin x="-858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568" y="-102"/>
      </p:cViewPr>
      <p:guideLst>
        <p:guide orient="horz" pos="2145"/>
        <p:guide pos="31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2368\&#20844;&#21496;&#32178;&#31449;\&#32178;&#31449;-&#32147;&#29151;&#32318;&#25928;-&#21508;&#24180;&#24230;&#29151;&#25910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%20Work\Bryan%20Data\Y2010-Y2017%20by%20ap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標楷體"/>
                <a:ea typeface="標楷體"/>
                <a:cs typeface="標楷體"/>
              </a:defRPr>
            </a:pPr>
            <a:r>
              <a:rPr lang="en-US" altLang="zh-TW" sz="1600"/>
              <a:t>REVENUE  TREND</a:t>
            </a:r>
            <a:endParaRPr lang="zh-TW" altLang="en-US" sz="1600"/>
          </a:p>
        </c:rich>
      </c:tx>
      <c:layout>
        <c:manualLayout>
          <c:xMode val="edge"/>
          <c:yMode val="edge"/>
          <c:x val="0.44022366769371218"/>
          <c:y val="3.2085344170688354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9329652218080179E-2"/>
          <c:y val="0.20588235294117646"/>
          <c:w val="0.90391110766798388"/>
          <c:h val="0.69518716577540041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00B050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solidFill>
                <a:srgbClr val="FFFF00"/>
              </a:solidFill>
              <a:ln w="25400">
                <a:noFill/>
              </a:ln>
            </c:spPr>
            <c:txPr>
              <a:bodyPr/>
              <a:lstStyle/>
              <a:p>
                <a:pPr>
                  <a:defRPr sz="1800" b="1" i="1" u="none" strike="noStrike" baseline="0">
                    <a:solidFill>
                      <a:srgbClr val="FF0000"/>
                    </a:solidFill>
                    <a:latin typeface="新細明體"/>
                    <a:ea typeface="新細明體"/>
                    <a:cs typeface="新細明體"/>
                  </a:defRPr>
                </a:pPr>
                <a:endParaRPr lang="zh-TW"/>
              </a:p>
            </c:txPr>
            <c:showVal val="1"/>
          </c:dLbls>
          <c:cat>
            <c:strRef>
              <c:f>'經營績效-英文 NT$ '!$P$23:$Z$23</c:f>
              <c:strCach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 Jan~Aug</c:v>
                </c:pt>
              </c:strCache>
            </c:strRef>
          </c:cat>
          <c:val>
            <c:numRef>
              <c:f>'經營績效-英文 NT$ '!$P$24:$Z$24</c:f>
              <c:numCache>
                <c:formatCode>0_ </c:formatCode>
                <c:ptCount val="11"/>
                <c:pt idx="0">
                  <c:v>169.38676000000001</c:v>
                </c:pt>
                <c:pt idx="1">
                  <c:v>150.59093999999999</c:v>
                </c:pt>
                <c:pt idx="2">
                  <c:v>177.47280000000001</c:v>
                </c:pt>
                <c:pt idx="3">
                  <c:v>200.84206</c:v>
                </c:pt>
                <c:pt idx="4">
                  <c:v>191.41107</c:v>
                </c:pt>
                <c:pt idx="5">
                  <c:v>191.96196</c:v>
                </c:pt>
                <c:pt idx="6">
                  <c:v>191.66120000000001</c:v>
                </c:pt>
                <c:pt idx="7">
                  <c:v>205.96419</c:v>
                </c:pt>
                <c:pt idx="8">
                  <c:v>189.81</c:v>
                </c:pt>
                <c:pt idx="9">
                  <c:v>233.92752999999999</c:v>
                </c:pt>
                <c:pt idx="10">
                  <c:v>169.26777000000001</c:v>
                </c:pt>
              </c:numCache>
            </c:numRef>
          </c:val>
        </c:ser>
        <c:axId val="130598784"/>
        <c:axId val="130600320"/>
      </c:barChart>
      <c:catAx>
        <c:axId val="130598784"/>
        <c:scaling>
          <c:orientation val="minMax"/>
        </c:scaling>
        <c:axPos val="b"/>
        <c:numFmt formatCode="General" sourceLinked="1"/>
        <c:majorTickMark val="in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130600320"/>
        <c:crosses val="autoZero"/>
        <c:auto val="1"/>
        <c:lblAlgn val="ctr"/>
        <c:lblOffset val="100"/>
        <c:tickLblSkip val="1"/>
        <c:tickMarkSkip val="1"/>
      </c:catAx>
      <c:valAx>
        <c:axId val="130600320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000000"/>
                    </a:solidFill>
                    <a:latin typeface="標楷體"/>
                    <a:ea typeface="標楷體"/>
                    <a:cs typeface="標楷體"/>
                  </a:defRPr>
                </a:pPr>
                <a:r>
                  <a:rPr lang="en-US" altLang="en-US" sz="1400"/>
                  <a:t>NT$  Hundred Million</a:t>
                </a:r>
              </a:p>
            </c:rich>
          </c:tx>
          <c:layout>
            <c:manualLayout>
              <c:xMode val="edge"/>
              <c:yMode val="edge"/>
              <c:x val="8.3798956568556099E-2"/>
              <c:y val="8.0213736723769719E-2"/>
            </c:manualLayout>
          </c:layout>
          <c:spPr>
            <a:noFill/>
            <a:ln w="25400">
              <a:noFill/>
            </a:ln>
          </c:spPr>
        </c:title>
        <c:numFmt formatCode="0_ " sourceLinked="1"/>
        <c:majorTickMark val="in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新細明體"/>
                <a:ea typeface="新細明體"/>
                <a:cs typeface="新細明體"/>
              </a:defRPr>
            </a:pPr>
            <a:endParaRPr lang="zh-TW"/>
          </a:p>
        </c:txPr>
        <c:crossAx val="1305987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新細明體"/>
          <a:ea typeface="新細明體"/>
          <a:cs typeface="新細明體"/>
        </a:defRPr>
      </a:pPr>
      <a:endParaRPr lang="zh-TW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roundedCorners val="1"/>
  <c:style val="18"/>
  <c:chart>
    <c:autoTitleDeleted val="1"/>
    <c:plotArea>
      <c:layout/>
      <c:barChart>
        <c:barDir val="col"/>
        <c:grouping val="percentStacked"/>
        <c:ser>
          <c:idx val="0"/>
          <c:order val="0"/>
          <c:tx>
            <c:strRef>
              <c:f>Summary!$A$3</c:f>
              <c:strCache>
                <c:ptCount val="1"/>
                <c:pt idx="0">
                  <c:v>Server</c:v>
                </c:pt>
              </c:strCache>
            </c:strRef>
          </c:tx>
          <c:spPr>
            <a:solidFill>
              <a:srgbClr val="0070C0"/>
            </a:solidFill>
          </c:spPr>
          <c:cat>
            <c:strRef>
              <c:f>Summary!$B$2:$M$2</c:f>
              <c:strCache>
                <c:ptCount val="7"/>
                <c:pt idx="0">
                  <c:v>Y2015</c:v>
                </c:pt>
                <c:pt idx="1">
                  <c:v>Y2016</c:v>
                </c:pt>
                <c:pt idx="2">
                  <c:v>Y2017</c:v>
                </c:pt>
                <c:pt idx="3">
                  <c:v>Y2018</c:v>
                </c:pt>
                <c:pt idx="4">
                  <c:v>Y2019</c:v>
                </c:pt>
                <c:pt idx="5">
                  <c:v>Y2020</c:v>
                </c:pt>
                <c:pt idx="6">
                  <c:v>Y2021 H1</c:v>
                </c:pt>
              </c:strCache>
            </c:strRef>
          </c:cat>
          <c:val>
            <c:numRef>
              <c:f>Summary!$B$3:$M$3</c:f>
              <c:numCache>
                <c:formatCode>0%</c:formatCode>
                <c:ptCount val="7"/>
                <c:pt idx="0">
                  <c:v>0.5011686773477475</c:v>
                </c:pt>
                <c:pt idx="1">
                  <c:v>0.45609043439963581</c:v>
                </c:pt>
                <c:pt idx="2">
                  <c:v>0.47816675124154495</c:v>
                </c:pt>
                <c:pt idx="3">
                  <c:v>0.45123557070307424</c:v>
                </c:pt>
                <c:pt idx="4">
                  <c:v>0.51</c:v>
                </c:pt>
                <c:pt idx="5">
                  <c:v>0.51</c:v>
                </c:pt>
                <c:pt idx="6">
                  <c:v>0.4800000000000002</c:v>
                </c:pt>
              </c:numCache>
            </c:numRef>
          </c:val>
        </c:ser>
        <c:ser>
          <c:idx val="1"/>
          <c:order val="1"/>
          <c:tx>
            <c:strRef>
              <c:f>Summary!$A$5</c:f>
              <c:strCache>
                <c:ptCount val="1"/>
                <c:pt idx="0">
                  <c:v>NB</c:v>
                </c:pt>
              </c:strCache>
            </c:strRef>
          </c:tx>
          <c:cat>
            <c:strRef>
              <c:f>Summary!$B$2:$M$2</c:f>
              <c:strCache>
                <c:ptCount val="7"/>
                <c:pt idx="0">
                  <c:v>Y2015</c:v>
                </c:pt>
                <c:pt idx="1">
                  <c:v>Y2016</c:v>
                </c:pt>
                <c:pt idx="2">
                  <c:v>Y2017</c:v>
                </c:pt>
                <c:pt idx="3">
                  <c:v>Y2018</c:v>
                </c:pt>
                <c:pt idx="4">
                  <c:v>Y2019</c:v>
                </c:pt>
                <c:pt idx="5">
                  <c:v>Y2020</c:v>
                </c:pt>
                <c:pt idx="6">
                  <c:v>Y2021 H1</c:v>
                </c:pt>
              </c:strCache>
            </c:strRef>
          </c:cat>
          <c:val>
            <c:numRef>
              <c:f>Summary!$B$5:$M$5</c:f>
              <c:numCache>
                <c:formatCode>0%</c:formatCode>
                <c:ptCount val="7"/>
                <c:pt idx="0">
                  <c:v>0.25081848091371267</c:v>
                </c:pt>
                <c:pt idx="1">
                  <c:v>0.22192061081437522</c:v>
                </c:pt>
                <c:pt idx="2">
                  <c:v>0.24369271553046193</c:v>
                </c:pt>
                <c:pt idx="3">
                  <c:v>0.2</c:v>
                </c:pt>
                <c:pt idx="4">
                  <c:v>0.22</c:v>
                </c:pt>
                <c:pt idx="5">
                  <c:v>0.2100000000000001</c:v>
                </c:pt>
                <c:pt idx="6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Summary!$A$4</c:f>
              <c:strCache>
                <c:ptCount val="1"/>
                <c:pt idx="0">
                  <c:v>Networking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cat>
            <c:strRef>
              <c:f>Summary!$B$2:$M$2</c:f>
              <c:strCache>
                <c:ptCount val="7"/>
                <c:pt idx="0">
                  <c:v>Y2015</c:v>
                </c:pt>
                <c:pt idx="1">
                  <c:v>Y2016</c:v>
                </c:pt>
                <c:pt idx="2">
                  <c:v>Y2017</c:v>
                </c:pt>
                <c:pt idx="3">
                  <c:v>Y2018</c:v>
                </c:pt>
                <c:pt idx="4">
                  <c:v>Y2019</c:v>
                </c:pt>
                <c:pt idx="5">
                  <c:v>Y2020</c:v>
                </c:pt>
                <c:pt idx="6">
                  <c:v>Y2021 H1</c:v>
                </c:pt>
              </c:strCache>
            </c:strRef>
          </c:cat>
          <c:val>
            <c:numRef>
              <c:f>Summary!$B$4:$M$4</c:f>
              <c:numCache>
                <c:formatCode>0%</c:formatCode>
                <c:ptCount val="7"/>
                <c:pt idx="0">
                  <c:v>0.18254486629159394</c:v>
                </c:pt>
                <c:pt idx="1">
                  <c:v>0.24818519622597784</c:v>
                </c:pt>
                <c:pt idx="2">
                  <c:v>0.21606185157138769</c:v>
                </c:pt>
                <c:pt idx="3">
                  <c:v>0.30000000000000021</c:v>
                </c:pt>
                <c:pt idx="4">
                  <c:v>0.23</c:v>
                </c:pt>
                <c:pt idx="5">
                  <c:v>0.19</c:v>
                </c:pt>
                <c:pt idx="6">
                  <c:v>0.2100000000000001</c:v>
                </c:pt>
              </c:numCache>
            </c:numRef>
          </c:val>
        </c:ser>
        <c:ser>
          <c:idx val="3"/>
          <c:order val="3"/>
          <c:tx>
            <c:strRef>
              <c:f>Summary!$A$6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Summary!$B$2:$M$2</c:f>
              <c:strCache>
                <c:ptCount val="7"/>
                <c:pt idx="0">
                  <c:v>Y2015</c:v>
                </c:pt>
                <c:pt idx="1">
                  <c:v>Y2016</c:v>
                </c:pt>
                <c:pt idx="2">
                  <c:v>Y2017</c:v>
                </c:pt>
                <c:pt idx="3">
                  <c:v>Y2018</c:v>
                </c:pt>
                <c:pt idx="4">
                  <c:v>Y2019</c:v>
                </c:pt>
                <c:pt idx="5">
                  <c:v>Y2020</c:v>
                </c:pt>
                <c:pt idx="6">
                  <c:v>Y2021 H1</c:v>
                </c:pt>
              </c:strCache>
            </c:strRef>
          </c:cat>
          <c:val>
            <c:numRef>
              <c:f>Summary!$B$6:$M$6</c:f>
              <c:numCache>
                <c:formatCode>0%</c:formatCode>
                <c:ptCount val="7"/>
                <c:pt idx="0">
                  <c:v>7.0000000000000021E-2</c:v>
                </c:pt>
                <c:pt idx="1">
                  <c:v>7.0000000000000021E-2</c:v>
                </c:pt>
                <c:pt idx="2">
                  <c:v>6.0000000000000032E-2</c:v>
                </c:pt>
                <c:pt idx="3">
                  <c:v>0.05</c:v>
                </c:pt>
                <c:pt idx="4">
                  <c:v>4.0000000000000022E-2</c:v>
                </c:pt>
                <c:pt idx="5">
                  <c:v>9.0000000000000024E-2</c:v>
                </c:pt>
                <c:pt idx="6">
                  <c:v>0.11</c:v>
                </c:pt>
              </c:numCache>
            </c:numRef>
          </c:val>
        </c:ser>
        <c:gapWidth val="95"/>
        <c:overlap val="100"/>
        <c:axId val="109972096"/>
        <c:axId val="109973888"/>
      </c:barChart>
      <c:catAx>
        <c:axId val="109972096"/>
        <c:scaling>
          <c:orientation val="minMax"/>
        </c:scaling>
        <c:axPos val="b"/>
        <c:majorTickMark val="none"/>
        <c:tickLblPos val="nextTo"/>
        <c:crossAx val="109973888"/>
        <c:crosses val="autoZero"/>
        <c:auto val="1"/>
        <c:lblAlgn val="ctr"/>
        <c:lblOffset val="100"/>
      </c:catAx>
      <c:valAx>
        <c:axId val="109973888"/>
        <c:scaling>
          <c:orientation val="minMax"/>
        </c:scaling>
        <c:axPos val="l"/>
        <c:numFmt formatCode="0%" sourceLinked="1"/>
        <c:majorTickMark val="none"/>
        <c:tickLblPos val="none"/>
        <c:crossAx val="1099720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zh-TW"/>
          </a:p>
        </c:txPr>
      </c:dTable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t" anchorCtr="0" compatLnSpc="1">
            <a:prstTxWarp prst="textNoShape">
              <a:avLst/>
            </a:prstTxWarp>
          </a:bodyPr>
          <a:lstStyle>
            <a:lvl1pPr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0863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t" anchorCtr="0" compatLnSpc="1">
            <a:prstTxWarp prst="textNoShape">
              <a:avLst/>
            </a:prstTxWarp>
          </a:bodyPr>
          <a:lstStyle>
            <a:lvl1pPr algn="r"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69063"/>
            <a:ext cx="4308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b" anchorCtr="0" compatLnSpc="1">
            <a:prstTxWarp prst="textNoShape">
              <a:avLst/>
            </a:prstTxWarp>
          </a:bodyPr>
          <a:lstStyle>
            <a:lvl1pPr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0863" y="6469063"/>
            <a:ext cx="43084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8" tIns="47594" rIns="95188" bIns="47594" numCol="1" anchor="b" anchorCtr="0" compatLnSpc="1">
            <a:prstTxWarp prst="textNoShape">
              <a:avLst/>
            </a:prstTxWarp>
          </a:bodyPr>
          <a:lstStyle>
            <a:lvl1pPr algn="r" defTabSz="950913" eaLnBrk="1" hangingPunct="1">
              <a:defRPr kumimoji="1" sz="1200">
                <a:latin typeface="Tahoma" pitchFamily="34" charset="0"/>
              </a:defRPr>
            </a:lvl1pPr>
          </a:lstStyle>
          <a:p>
            <a:pPr>
              <a:defRPr/>
            </a:pPr>
            <a:fld id="{6561B177-A5F6-4B2A-BC8F-5C8D356A5C0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8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8663" y="511175"/>
            <a:ext cx="3405187" cy="2554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775" y="3233738"/>
            <a:ext cx="7951788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9063"/>
            <a:ext cx="4308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6469063"/>
            <a:ext cx="4308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54" tIns="46127" rIns="92254" bIns="46127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660FD8E5-00D8-4887-9F19-3FF798BF9E8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737531-ED34-43D6-A22D-A1E1B40ADC96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737531-ED34-43D6-A22D-A1E1B40ADC96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6876F-5C00-4727-B203-3A9FCFB76AE7}" type="slidenum">
              <a:rPr lang="en-US" altLang="zh-TW" smtClean="0"/>
              <a:pPr/>
              <a:t>6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66876F-5C00-4727-B203-3A9FCFB76AE7}" type="slidenum">
              <a:rPr lang="en-US" altLang="zh-TW" smtClean="0"/>
              <a:pPr/>
              <a:t>7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0FD8E5-00D8-4887-9F19-3FF798BF9E8A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TW" altLang="en-US">
                  <a:latin typeface="Arial" pitchFamily="34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pitchFamily="34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pitchFamily="34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pitchFamily="34" charset="0"/>
              </a:endParaRPr>
            </a:p>
          </p:txBody>
        </p:sp>
      </p:grpSp>
      <p:sp>
        <p:nvSpPr>
          <p:cNvPr id="42702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42702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F18C199-68B8-4E07-8985-2F68550E0C6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3B7B0-5DAC-41A0-82E2-7A3155C61A9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4EA59-FD7C-49E1-BC9A-03CD0CC0EC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BB21F-17F3-4EE2-949B-74826CBBD4F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845C7-31CD-4FF6-967B-30DEE881601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3D872C9-C0D1-4011-8595-F206EE0C4EBE}" type="slidenum">
              <a:rPr lang="en-US" altLang="zh-TW"/>
              <a:pPr/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8822-B437-4535-8804-130FC7299F6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7D87C-C4AD-4893-B1D3-10311B72C88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3099A-0F3E-4C2B-B8CA-C976BD0B09E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90AE9-F921-4C26-B5AF-EB4C9CAA453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9D5BE-810D-4DBB-A770-1D47848F3B7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F6EA9-49EC-4545-8BFC-FFB4865983A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6ECBB-95AC-42FC-B49C-2D812211B24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F5B76-808A-41FD-85F7-76AA600B79C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259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259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25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1D2FF4F9-3430-47F3-8B6B-597DFF5BF7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934200" y="0"/>
            <a:ext cx="22098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GCE-2B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8" r:id="rId14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AF06DC-F2A0-4AC7-9C75-6252647909EB}" type="slidenum">
              <a:rPr lang="en-US" altLang="zh-TW"/>
              <a:pPr>
                <a:defRPr/>
              </a:pPr>
              <a:t>1</a:t>
            </a:fld>
            <a:endParaRPr lang="en-US" altLang="zh-TW"/>
          </a:p>
        </p:txBody>
      </p:sp>
      <p:sp>
        <p:nvSpPr>
          <p:cNvPr id="635906" name="Rectangle 2"/>
          <p:cNvSpPr>
            <a:spLocks noChangeArrowheads="1"/>
          </p:cNvSpPr>
          <p:nvPr/>
        </p:nvSpPr>
        <p:spPr bwMode="auto">
          <a:xfrm>
            <a:off x="4038600" y="56388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kumimoji="1" lang="en-US" altLang="zh-TW" sz="4400" b="1" dirty="0">
                <a:solidFill>
                  <a:schemeClr val="tx2"/>
                </a:solidFill>
                <a:latin typeface="Arial" pitchFamily="34" charset="0"/>
              </a:rPr>
              <a:t>  </a:t>
            </a:r>
            <a:r>
              <a:rPr kumimoji="1" lang="en-US" altLang="zh-TW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Date: </a:t>
            </a:r>
            <a:r>
              <a:rPr kumimoji="1" lang="en-US" altLang="zh-TW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Sep. 14 </a:t>
            </a:r>
            <a:r>
              <a:rPr kumimoji="1" lang="en-US" altLang="zh-TW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</a:t>
            </a:r>
            <a:r>
              <a:rPr kumimoji="1" lang="en-US" altLang="zh-TW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2021</a:t>
            </a:r>
            <a:endParaRPr kumimoji="1"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35907" name="Text Box 3"/>
          <p:cNvSpPr txBox="1">
            <a:spLocks noChangeArrowheads="1"/>
          </p:cNvSpPr>
          <p:nvPr/>
        </p:nvSpPr>
        <p:spPr bwMode="auto">
          <a:xfrm>
            <a:off x="827584" y="3284985"/>
            <a:ext cx="77048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TW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  </a:t>
            </a:r>
            <a:r>
              <a:rPr kumimoji="1" lang="en-US" altLang="zh-TW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2021  </a:t>
            </a:r>
            <a:r>
              <a:rPr lang="en-US" altLang="zh-TW" sz="3600" b="1" dirty="0" smtClean="0">
                <a:latin typeface="+mj-lt"/>
              </a:rPr>
              <a:t>Investor Conference</a:t>
            </a:r>
            <a:endParaRPr kumimoji="1" lang="zh-TW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635908" name="Text Box 4"/>
          <p:cNvSpPr txBox="1">
            <a:spLocks noChangeArrowheads="1"/>
          </p:cNvSpPr>
          <p:nvPr/>
        </p:nvSpPr>
        <p:spPr bwMode="auto">
          <a:xfrm>
            <a:off x="1475656" y="1988840"/>
            <a:ext cx="69127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TW" sz="4400" b="1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Gold Circuit </a:t>
            </a:r>
            <a:r>
              <a:rPr kumimoji="1" lang="en-US" altLang="zh-TW" sz="4400" b="1" i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Electronics</a:t>
            </a:r>
            <a:endParaRPr kumimoji="1" lang="en-US" altLang="zh-TW" sz="4400" b="1" i="1" u="sng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  <p:sp>
        <p:nvSpPr>
          <p:cNvPr id="3" name="矩形 2"/>
          <p:cNvSpPr/>
          <p:nvPr/>
        </p:nvSpPr>
        <p:spPr>
          <a:xfrm>
            <a:off x="1259632" y="2348880"/>
            <a:ext cx="66967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6000" b="1" dirty="0" smtClean="0"/>
              <a:t>Q &amp; A</a:t>
            </a:r>
            <a:endParaRPr lang="zh-TW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3" name="矩形 2"/>
          <p:cNvSpPr/>
          <p:nvPr/>
        </p:nvSpPr>
        <p:spPr>
          <a:xfrm>
            <a:off x="467544" y="2852936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</a:t>
            </a:r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your attention !</a:t>
            </a:r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  <a:p>
            <a:endParaRPr lang="en-US" altLang="zh-TW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sp>
        <p:nvSpPr>
          <p:cNvPr id="3" name="矩形 2"/>
          <p:cNvSpPr/>
          <p:nvPr/>
        </p:nvSpPr>
        <p:spPr>
          <a:xfrm>
            <a:off x="467544" y="1916832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smtClean="0"/>
              <a:t>Disclaimer</a:t>
            </a:r>
            <a:endParaRPr lang="zh-TW" altLang="en-US" sz="3200" b="1" dirty="0" smtClean="0"/>
          </a:p>
          <a:p>
            <a:r>
              <a:rPr lang="en-US" altLang="zh-TW" dirty="0" smtClean="0"/>
              <a:t>The presentation contains projections &amp; estimates of financial </a:t>
            </a:r>
          </a:p>
          <a:p>
            <a:r>
              <a:rPr lang="en-US" altLang="zh-TW" dirty="0" smtClean="0"/>
              <a:t> information as well as market and product developments for</a:t>
            </a:r>
          </a:p>
          <a:p>
            <a:r>
              <a:rPr lang="en-US" altLang="zh-TW" dirty="0" smtClean="0"/>
              <a:t> future periods.</a:t>
            </a:r>
          </a:p>
          <a:p>
            <a:r>
              <a:rPr lang="en-US" altLang="zh-TW" dirty="0" smtClean="0"/>
              <a:t>These projections &amp; estimates are based on information currently</a:t>
            </a:r>
          </a:p>
          <a:p>
            <a:r>
              <a:rPr lang="en-US" altLang="zh-TW" dirty="0" smtClean="0"/>
              <a:t>available which we believe to be reliable, but they involve risks &amp;</a:t>
            </a:r>
          </a:p>
          <a:p>
            <a:r>
              <a:rPr lang="en-US" altLang="zh-TW" dirty="0" smtClean="0"/>
              <a:t>uncertainties.</a:t>
            </a:r>
          </a:p>
          <a:p>
            <a:r>
              <a:rPr lang="en-US" altLang="zh-TW" dirty="0" smtClean="0"/>
              <a:t>Our actual results of operations &amp; financial condition may differ </a:t>
            </a:r>
          </a:p>
          <a:p>
            <a:r>
              <a:rPr lang="en-US" altLang="zh-TW" dirty="0" smtClean="0"/>
              <a:t>significantly from those contained in projections &amp; estimates. </a:t>
            </a:r>
          </a:p>
          <a:p>
            <a:r>
              <a:rPr lang="en-US" altLang="zh-TW" dirty="0" smtClean="0"/>
              <a:t>The projections &amp; estimates should not be interpreted as legally binding</a:t>
            </a:r>
          </a:p>
          <a:p>
            <a:r>
              <a:rPr lang="en-US" altLang="zh-TW" dirty="0" smtClean="0"/>
              <a:t>commitments, but rather as flexible information subject to change</a:t>
            </a:r>
          </a:p>
          <a:p>
            <a:r>
              <a:rPr lang="en-US" altLang="zh-TW" dirty="0" smtClean="0"/>
              <a:t>occasionally.</a:t>
            </a:r>
          </a:p>
          <a:p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AutoShape 2"/>
          <p:cNvSpPr>
            <a:spLocks noChangeArrowheads="1"/>
          </p:cNvSpPr>
          <p:nvPr/>
        </p:nvSpPr>
        <p:spPr bwMode="auto">
          <a:xfrm>
            <a:off x="0" y="1340768"/>
            <a:ext cx="9144000" cy="5515907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rgbClr val="99CCFF"/>
              </a:gs>
              <a:gs pos="50000">
                <a:srgbClr val="FFFFFF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82050" tIns="41025" rIns="82050" bIns="41025" anchor="ctr"/>
          <a:lstStyle/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zh-TW" altLang="zh-TW" sz="2800" dirty="0">
              <a:latin typeface="Calibri" pitchFamily="34" charset="0"/>
              <a:cs typeface="Arial" charset="0"/>
            </a:endParaRPr>
          </a:p>
        </p:txBody>
      </p:sp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71401" y="1413481"/>
            <a:ext cx="2413330" cy="309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Company Name: 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Founded in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Stock Listed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Capital    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Product </a:t>
            </a: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Tech.</a:t>
            </a:r>
          </a:p>
          <a:p>
            <a:pPr marL="272886" indent="-201492" defTabSz="372839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zh-TW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Manufacturing </a:t>
            </a:r>
            <a:r>
              <a:rPr lang="en-US" altLang="zh-TW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Sites</a:t>
            </a:r>
            <a:endParaRPr lang="en-US" altLang="zh-TW" sz="2000" dirty="0"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325636" name="Text Box 4"/>
          <p:cNvSpPr txBox="1">
            <a:spLocks noChangeArrowheads="1"/>
          </p:cNvSpPr>
          <p:nvPr/>
        </p:nvSpPr>
        <p:spPr bwMode="auto">
          <a:xfrm>
            <a:off x="2540265" y="1413483"/>
            <a:ext cx="6603735" cy="316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  <a:defRPr/>
            </a:pP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Gold Circuit Electronics </a:t>
            </a: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  <a:defRPr/>
            </a:pP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1981</a:t>
            </a:r>
            <a:endParaRPr lang="en-US" altLang="zh-TW" sz="2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  <a:defRPr/>
            </a:pP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Mar. 9th, 1998</a:t>
            </a: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00C200"/>
              </a:buClr>
              <a:buSzPct val="90000"/>
              <a:defRPr/>
            </a:pP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NTD 5465 </a:t>
            </a: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Million</a:t>
            </a: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808080"/>
              </a:buClr>
              <a:buSzPct val="90000"/>
              <a:defRPr/>
            </a:pP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High </a:t>
            </a: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Layer </a:t>
            </a: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Count, </a:t>
            </a: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HDI, Heavy Cu &amp; Backplane</a:t>
            </a:r>
          </a:p>
          <a:p>
            <a:pPr marL="169761" indent="-169761" defTabSz="372839">
              <a:lnSpc>
                <a:spcPct val="120000"/>
              </a:lnSpc>
              <a:spcBef>
                <a:spcPct val="20000"/>
              </a:spcBef>
              <a:buClr>
                <a:srgbClr val="808080"/>
              </a:buClr>
              <a:buSzPct val="90000"/>
              <a:defRPr/>
            </a:pP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Taiwan </a:t>
            </a:r>
            <a:r>
              <a:rPr lang="zh-TW" altLang="en-US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、</a:t>
            </a:r>
            <a:r>
              <a: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Suzhou </a:t>
            </a: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、Chang </a:t>
            </a:r>
            <a:r>
              <a:rPr lang="en-US" altLang="zh-TW" sz="20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Shu</a:t>
            </a:r>
            <a:endParaRPr lang="en-US" altLang="zh-TW" sz="2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629119" y="490531"/>
            <a:ext cx="6514881" cy="4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40" tIns="41021" rIns="82040" bIns="41021" anchor="ctr"/>
          <a:lstStyle/>
          <a:p>
            <a:pPr algn="ctr">
              <a:spcBef>
                <a:spcPct val="50000"/>
              </a:spcBef>
              <a:buFont typeface="Arial" charset="0"/>
              <a:buNone/>
              <a:defRPr/>
            </a:pP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General Information</a:t>
            </a:r>
          </a:p>
        </p:txBody>
      </p:sp>
      <p:graphicFrame>
        <p:nvGraphicFramePr>
          <p:cNvPr id="1027" name="Object 2"/>
          <p:cNvGraphicFramePr>
            <a:graphicFrameLocks noChangeAspect="1"/>
          </p:cNvGraphicFramePr>
          <p:nvPr/>
        </p:nvGraphicFramePr>
        <p:xfrm>
          <a:off x="2268944" y="5229200"/>
          <a:ext cx="2219402" cy="1628800"/>
        </p:xfrm>
        <a:graphic>
          <a:graphicData uri="http://schemas.openxmlformats.org/presentationml/2006/ole">
            <p:oleObj spid="_x0000_s65539" name="Image" r:id="rId4" imgW="826577" imgH="376561" progId="">
              <p:embed/>
            </p:oleObj>
          </a:graphicData>
        </a:graphic>
      </p:graphicFrame>
      <p:pic>
        <p:nvPicPr>
          <p:cNvPr id="8" name="Picture 9" descr="005 拷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8407" y="5229201"/>
            <a:ext cx="2262825" cy="165418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033" name="Picture 9" descr="DSC032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59270" y="5227183"/>
            <a:ext cx="2484731" cy="1630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DSCN66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5202343"/>
            <a:ext cx="2411759" cy="1655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44906" y="550481"/>
            <a:ext cx="6245147" cy="48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009" tIns="41004" rIns="82009" bIns="41004" anchor="ctr"/>
          <a:lstStyle/>
          <a:p>
            <a:pPr algn="ctr" defTabSz="820246">
              <a:spcBef>
                <a:spcPct val="50000"/>
              </a:spcBef>
              <a:defRPr/>
            </a:pP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Global Support &amp; Service</a:t>
            </a:r>
          </a:p>
        </p:txBody>
      </p:sp>
      <p:grpSp>
        <p:nvGrpSpPr>
          <p:cNvPr id="3" name="群組 36"/>
          <p:cNvGrpSpPr/>
          <p:nvPr/>
        </p:nvGrpSpPr>
        <p:grpSpPr>
          <a:xfrm>
            <a:off x="37857" y="1917881"/>
            <a:ext cx="8965952" cy="4821188"/>
            <a:chOff x="37877" y="1919213"/>
            <a:chExt cx="8970622" cy="4824536"/>
          </a:xfrm>
        </p:grpSpPr>
        <p:pic>
          <p:nvPicPr>
            <p:cNvPr id="7" name="圖片 6" descr="wordmape.gif"/>
            <p:cNvPicPr>
              <a:picLocks noChangeAspect="1"/>
            </p:cNvPicPr>
            <p:nvPr/>
          </p:nvPicPr>
          <p:blipFill>
            <a:blip r:embed="rId3" cstate="print"/>
            <a:srcRect l="3838" t="9859" r="2767"/>
            <a:stretch>
              <a:fillRect/>
            </a:stretch>
          </p:blipFill>
          <p:spPr>
            <a:xfrm>
              <a:off x="37877" y="1919213"/>
              <a:ext cx="8970622" cy="4824536"/>
            </a:xfrm>
            <a:prstGeom prst="rect">
              <a:avLst/>
            </a:prstGeom>
          </p:spPr>
        </p:pic>
        <p:sp>
          <p:nvSpPr>
            <p:cNvPr id="4" name="文字方塊 3"/>
            <p:cNvSpPr txBox="1"/>
            <p:nvPr/>
          </p:nvSpPr>
          <p:spPr>
            <a:xfrm>
              <a:off x="1262013" y="3575397"/>
              <a:ext cx="1224136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America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6014541" y="3503389"/>
              <a:ext cx="1008112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Asia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4406512" y="3437478"/>
              <a:ext cx="1008112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Europe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286349" y="4511501"/>
              <a:ext cx="1008112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Africa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7814741" y="5309686"/>
              <a:ext cx="1080120" cy="338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dobe Caslon Pro Bold" pitchFamily="18" charset="0"/>
                </a:rPr>
                <a:t>Oceania</a:t>
              </a:r>
              <a:endParaRPr lang="zh-TW" alt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dobe Caslon Pro Bold" pitchFamily="18" charset="0"/>
              </a:endParaRPr>
            </a:p>
          </p:txBody>
        </p:sp>
      </p:grpSp>
      <p:sp>
        <p:nvSpPr>
          <p:cNvPr id="10" name="橢圓 9"/>
          <p:cNvSpPr/>
          <p:nvPr/>
        </p:nvSpPr>
        <p:spPr bwMode="auto">
          <a:xfrm>
            <a:off x="1285847" y="3944573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89882" y="3926772"/>
            <a:ext cx="791676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West USA</a:t>
            </a:r>
            <a:endParaRPr lang="zh-TW" altLang="en-US" sz="1000" b="1" dirty="0"/>
          </a:p>
        </p:txBody>
      </p:sp>
      <p:sp>
        <p:nvSpPr>
          <p:cNvPr id="12" name="橢圓 11"/>
          <p:cNvSpPr/>
          <p:nvPr/>
        </p:nvSpPr>
        <p:spPr bwMode="auto">
          <a:xfrm>
            <a:off x="478151" y="5902629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89250" y="5803615"/>
            <a:ext cx="1391811" cy="276807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200" b="1" dirty="0" smtClean="0"/>
              <a:t>Service Office</a:t>
            </a:r>
            <a:endParaRPr lang="zh-TW" altLang="en-US" sz="1200" b="1" dirty="0"/>
          </a:p>
        </p:txBody>
      </p:sp>
      <p:sp>
        <p:nvSpPr>
          <p:cNvPr id="14" name="等腰三角形 13"/>
          <p:cNvSpPr/>
          <p:nvPr/>
        </p:nvSpPr>
        <p:spPr bwMode="auto">
          <a:xfrm>
            <a:off x="460160" y="6182441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89250" y="6102472"/>
            <a:ext cx="1391811" cy="276807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200" b="1" dirty="0" smtClean="0"/>
              <a:t>Plant</a:t>
            </a:r>
            <a:endParaRPr lang="zh-TW" altLang="en-US" sz="1200" b="1" dirty="0"/>
          </a:p>
        </p:txBody>
      </p:sp>
      <p:sp>
        <p:nvSpPr>
          <p:cNvPr id="16" name="橢圓 15"/>
          <p:cNvSpPr/>
          <p:nvPr/>
        </p:nvSpPr>
        <p:spPr bwMode="auto">
          <a:xfrm>
            <a:off x="2406205" y="3800657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橢圓 16"/>
          <p:cNvSpPr/>
          <p:nvPr/>
        </p:nvSpPr>
        <p:spPr bwMode="auto">
          <a:xfrm>
            <a:off x="2281296" y="3995145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橢圓 17"/>
          <p:cNvSpPr/>
          <p:nvPr/>
        </p:nvSpPr>
        <p:spPr bwMode="auto">
          <a:xfrm>
            <a:off x="4110510" y="3467172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橢圓 18"/>
          <p:cNvSpPr/>
          <p:nvPr/>
        </p:nvSpPr>
        <p:spPr bwMode="auto">
          <a:xfrm>
            <a:off x="7522790" y="3932706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橢圓 19"/>
          <p:cNvSpPr/>
          <p:nvPr/>
        </p:nvSpPr>
        <p:spPr bwMode="auto">
          <a:xfrm>
            <a:off x="7289420" y="3945908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6858713" y="4260265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等腰三角形 21"/>
          <p:cNvSpPr/>
          <p:nvPr/>
        </p:nvSpPr>
        <p:spPr bwMode="auto">
          <a:xfrm>
            <a:off x="7084770" y="4442346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等腰三角形 22"/>
          <p:cNvSpPr/>
          <p:nvPr/>
        </p:nvSpPr>
        <p:spPr bwMode="auto">
          <a:xfrm>
            <a:off x="6941091" y="4214139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等腰三角形 23"/>
          <p:cNvSpPr/>
          <p:nvPr/>
        </p:nvSpPr>
        <p:spPr bwMode="auto">
          <a:xfrm>
            <a:off x="6911053" y="4076359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橢圓 24"/>
          <p:cNvSpPr/>
          <p:nvPr/>
        </p:nvSpPr>
        <p:spPr bwMode="auto">
          <a:xfrm>
            <a:off x="6749671" y="4574402"/>
            <a:ext cx="71963" cy="7195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2495973" y="3758614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East USA</a:t>
            </a:r>
            <a:endParaRPr lang="zh-TW" altLang="en-US" sz="1000" b="1" dirty="0" smtClean="0"/>
          </a:p>
        </p:txBody>
      </p:sp>
      <p:sp>
        <p:nvSpPr>
          <p:cNvPr id="28" name="文字方塊 27"/>
          <p:cNvSpPr txBox="1"/>
          <p:nvPr/>
        </p:nvSpPr>
        <p:spPr>
          <a:xfrm>
            <a:off x="2350434" y="3961261"/>
            <a:ext cx="863646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South USA</a:t>
            </a:r>
            <a:endParaRPr lang="zh-TW" altLang="en-US" sz="1000" b="1" dirty="0" smtClean="0"/>
          </a:p>
        </p:txBody>
      </p:sp>
      <p:sp>
        <p:nvSpPr>
          <p:cNvPr id="29" name="文字方塊 28"/>
          <p:cNvSpPr txBox="1"/>
          <p:nvPr/>
        </p:nvSpPr>
        <p:spPr>
          <a:xfrm>
            <a:off x="3588904" y="3500958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Europe</a:t>
            </a:r>
            <a:endParaRPr lang="zh-TW" altLang="en-US" sz="1000" b="1" dirty="0" smtClean="0"/>
          </a:p>
        </p:txBody>
      </p:sp>
      <p:sp>
        <p:nvSpPr>
          <p:cNvPr id="30" name="文字方塊 29"/>
          <p:cNvSpPr txBox="1"/>
          <p:nvPr/>
        </p:nvSpPr>
        <p:spPr>
          <a:xfrm>
            <a:off x="7623321" y="3860748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Japan</a:t>
            </a:r>
            <a:endParaRPr lang="zh-TW" altLang="en-US" sz="1000" b="1" dirty="0" smtClean="0"/>
          </a:p>
        </p:txBody>
      </p:sp>
      <p:sp>
        <p:nvSpPr>
          <p:cNvPr id="31" name="文字方塊 30"/>
          <p:cNvSpPr txBox="1"/>
          <p:nvPr/>
        </p:nvSpPr>
        <p:spPr>
          <a:xfrm>
            <a:off x="6898796" y="3704458"/>
            <a:ext cx="575764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Korea</a:t>
            </a:r>
            <a:endParaRPr lang="zh-TW" altLang="en-US" sz="1000" b="1" dirty="0" smtClean="0"/>
          </a:p>
        </p:txBody>
      </p:sp>
      <p:sp>
        <p:nvSpPr>
          <p:cNvPr id="32" name="文字方塊 31"/>
          <p:cNvSpPr txBox="1"/>
          <p:nvPr/>
        </p:nvSpPr>
        <p:spPr>
          <a:xfrm>
            <a:off x="6843516" y="4538285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/>
              <a:t>Malaysia</a:t>
            </a:r>
            <a:endParaRPr lang="zh-TW" altLang="en-US" sz="1000" b="1" dirty="0" smtClean="0"/>
          </a:p>
        </p:txBody>
      </p:sp>
      <p:sp>
        <p:nvSpPr>
          <p:cNvPr id="33" name="文字方塊 32"/>
          <p:cNvSpPr txBox="1"/>
          <p:nvPr/>
        </p:nvSpPr>
        <p:spPr>
          <a:xfrm>
            <a:off x="7132512" y="4364454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>
                <a:solidFill>
                  <a:srgbClr val="FF0000"/>
                </a:solidFill>
              </a:rPr>
              <a:t>Taiwan</a:t>
            </a:r>
            <a:endParaRPr lang="zh-TW" altLang="en-US" sz="1000" b="1" dirty="0" smtClean="0">
              <a:solidFill>
                <a:srgbClr val="FF0000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6125676" y="4160448"/>
            <a:ext cx="863646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err="1" smtClean="0"/>
              <a:t>ShenZhen</a:t>
            </a:r>
            <a:endParaRPr lang="zh-TW" altLang="en-US" sz="1000" b="1" dirty="0" smtClean="0"/>
          </a:p>
        </p:txBody>
      </p:sp>
      <p:sp>
        <p:nvSpPr>
          <p:cNvPr id="35" name="文字方塊 34"/>
          <p:cNvSpPr txBox="1"/>
          <p:nvPr/>
        </p:nvSpPr>
        <p:spPr>
          <a:xfrm>
            <a:off x="7108746" y="4155749"/>
            <a:ext cx="761249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smtClean="0">
                <a:solidFill>
                  <a:srgbClr val="FF0000"/>
                </a:solidFill>
              </a:rPr>
              <a:t>Suzhou</a:t>
            </a:r>
            <a:endParaRPr lang="zh-TW" altLang="en-US" sz="1000" b="1" dirty="0" smtClean="0">
              <a:solidFill>
                <a:srgbClr val="FF0000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044131" y="3997979"/>
            <a:ext cx="935617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err="1" smtClean="0">
                <a:solidFill>
                  <a:srgbClr val="FF0000"/>
                </a:solidFill>
              </a:rPr>
              <a:t>ChangShu</a:t>
            </a:r>
            <a:r>
              <a:rPr lang="en-US" altLang="zh-TW" sz="1000" b="1" dirty="0" smtClean="0">
                <a:solidFill>
                  <a:srgbClr val="FF0000"/>
                </a:solidFill>
              </a:rPr>
              <a:t> II</a:t>
            </a:r>
            <a:endParaRPr lang="zh-TW" altLang="en-US" sz="1000" b="1" dirty="0" smtClean="0">
              <a:solidFill>
                <a:srgbClr val="FF0000"/>
              </a:solidFill>
            </a:endParaRPr>
          </a:p>
        </p:txBody>
      </p:sp>
      <p:sp>
        <p:nvSpPr>
          <p:cNvPr id="38" name="等腰三角形 37"/>
          <p:cNvSpPr/>
          <p:nvPr/>
        </p:nvSpPr>
        <p:spPr bwMode="auto">
          <a:xfrm>
            <a:off x="6908698" y="3943918"/>
            <a:ext cx="107944" cy="1079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5" tIns="45693" rIns="91385" bIns="45693" numCol="1" rtlCol="0" anchor="t" anchorCtr="0" compatLnSpc="1">
            <a:prstTxWarp prst="textNoShape">
              <a:avLst/>
            </a:prstTxWarp>
          </a:bodyPr>
          <a:lstStyle/>
          <a:p>
            <a:pPr defTabSz="880534" eaLnBrk="1" hangingPunct="1"/>
            <a:endParaRPr kumimoji="1" lang="zh-TW" alt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6044131" y="3860748"/>
            <a:ext cx="1007587" cy="246050"/>
          </a:xfrm>
          <a:prstGeom prst="rect">
            <a:avLst/>
          </a:prstGeom>
          <a:noFill/>
        </p:spPr>
        <p:txBody>
          <a:bodyPr wrap="square" lIns="91385" tIns="45693" rIns="91385" bIns="45693" rtlCol="0">
            <a:spAutoFit/>
          </a:bodyPr>
          <a:lstStyle/>
          <a:p>
            <a:r>
              <a:rPr lang="en-US" altLang="zh-TW" sz="1000" b="1" dirty="0" err="1" smtClean="0">
                <a:solidFill>
                  <a:srgbClr val="FF0000"/>
                </a:solidFill>
              </a:rPr>
              <a:t>ChangShu</a:t>
            </a:r>
            <a:r>
              <a:rPr lang="en-US" altLang="zh-TW" sz="1000" b="1" dirty="0" smtClean="0">
                <a:solidFill>
                  <a:srgbClr val="FF0000"/>
                </a:solidFill>
              </a:rPr>
              <a:t> I</a:t>
            </a:r>
            <a:endParaRPr lang="zh-TW" altLang="en-US" sz="1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F6EA9-49EC-4545-8BFC-FFB4865983A9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sp>
        <p:nvSpPr>
          <p:cNvPr id="4" name="矩形 3"/>
          <p:cNvSpPr/>
          <p:nvPr/>
        </p:nvSpPr>
        <p:spPr>
          <a:xfrm>
            <a:off x="3374396" y="404664"/>
            <a:ext cx="53020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Arial Unicode MS" pitchFamily="34" charset="-120"/>
                <a:cs typeface="Arial" pitchFamily="34" charset="0"/>
              </a:rPr>
              <a:t>Sales Revenue History</a:t>
            </a:r>
            <a:endParaRPr kumimoji="1" lang="zh-TW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Arial Unicode MS" pitchFamily="34" charset="-120"/>
              <a:cs typeface="Arial" pitchFamily="34" charset="0"/>
            </a:endParaRPr>
          </a:p>
        </p:txBody>
      </p:sp>
      <p:graphicFrame>
        <p:nvGraphicFramePr>
          <p:cNvPr id="6" name="Chart 1"/>
          <p:cNvGraphicFramePr>
            <a:graphicFrameLocks/>
          </p:cNvGraphicFramePr>
          <p:nvPr/>
        </p:nvGraphicFramePr>
        <p:xfrm>
          <a:off x="326571" y="1556792"/>
          <a:ext cx="8490857" cy="48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D1EF-88C8-49D5-ACDA-A4292EF3CB81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798722" name="Rectangle 2"/>
          <p:cNvSpPr>
            <a:spLocks noChangeArrowheads="1"/>
          </p:cNvSpPr>
          <p:nvPr/>
        </p:nvSpPr>
        <p:spPr bwMode="auto">
          <a:xfrm>
            <a:off x="7667625" y="4940300"/>
            <a:ext cx="16573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98723" name="Text Box 3"/>
          <p:cNvSpPr txBox="1">
            <a:spLocks noChangeArrowheads="1"/>
          </p:cNvSpPr>
          <p:nvPr/>
        </p:nvSpPr>
        <p:spPr bwMode="auto">
          <a:xfrm>
            <a:off x="3779912" y="0"/>
            <a:ext cx="4896544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en-US" altLang="zh-TW" sz="2400" b="1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Y2021 H1</a:t>
            </a:r>
            <a:endParaRPr kumimoji="1" lang="en-US" altLang="zh-TW" sz="2400" b="1" dirty="0" smtClean="0">
              <a:solidFill>
                <a:srgbClr val="FFFFFF"/>
              </a:solidFill>
              <a:latin typeface="Tahoma" pitchFamily="34" charset="0"/>
              <a:ea typeface="標楷體" pitchFamily="65" charset="-120"/>
            </a:endParaRPr>
          </a:p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/>
            </a:r>
            <a:b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</a:br>
            <a:r>
              <a:rPr kumimoji="1" lang="en-US" altLang="zh-TW" sz="24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Consolidated Financial </a:t>
            </a: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Statement</a:t>
            </a:r>
            <a:endParaRPr kumimoji="1" lang="zh-TW" altLang="en-US" sz="2800" b="1" dirty="0" smtClean="0">
              <a:solidFill>
                <a:srgbClr val="FFFFFF"/>
              </a:solidFill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798724" name="Text Box 4"/>
          <p:cNvSpPr txBox="1">
            <a:spLocks noChangeArrowheads="1"/>
          </p:cNvSpPr>
          <p:nvPr/>
        </p:nvSpPr>
        <p:spPr bwMode="auto">
          <a:xfrm>
            <a:off x="4860032" y="692696"/>
            <a:ext cx="428396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1800" b="1" dirty="0" smtClean="0">
                <a:solidFill>
                  <a:schemeClr val="hlink"/>
                </a:solidFill>
                <a:latin typeface="Tahoma" pitchFamily="34" charset="0"/>
              </a:rPr>
              <a:t>        </a:t>
            </a:r>
            <a:r>
              <a:rPr kumimoji="1" lang="en-US" altLang="zh-TW" sz="1800" b="1" dirty="0" smtClean="0">
                <a:solidFill>
                  <a:schemeClr val="hlink"/>
                </a:solidFill>
                <a:latin typeface="Tahoma" pitchFamily="34" charset="0"/>
              </a:rPr>
              <a:t>         </a:t>
            </a:r>
            <a:r>
              <a:rPr kumimoji="1" lang="en-US" altLang="zh-TW" b="1" dirty="0" smtClean="0">
                <a:latin typeface="Tahoma" pitchFamily="34" charset="0"/>
              </a:rPr>
              <a:t>Unit: NT$  hundred million</a:t>
            </a:r>
            <a:endParaRPr kumimoji="1" lang="zh-TW" altLang="en-US" b="1" dirty="0">
              <a:latin typeface="Tahoma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611560" y="1700810"/>
          <a:ext cx="7992889" cy="5051548"/>
        </p:xfrm>
        <a:graphic>
          <a:graphicData uri="http://schemas.openxmlformats.org/drawingml/2006/table">
            <a:tbl>
              <a:tblPr/>
              <a:tblGrid>
                <a:gridCol w="3305546"/>
                <a:gridCol w="1711993"/>
                <a:gridCol w="1564840"/>
                <a:gridCol w="1410510"/>
              </a:tblGrid>
              <a:tr h="1039166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　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Arial Unicode MS"/>
                        </a:rPr>
                        <a:t>2021 H1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Arial Unicode MS"/>
                        </a:rPr>
                        <a:t>2020 H1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Compared with the same period last year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</a:tr>
              <a:tr h="3325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Operating Revenue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121.67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113.56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7%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25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Operating costs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92.56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87.35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5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Gross Profit 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29.11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26.21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11%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5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Gross Profit Margin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24%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23%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1%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25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Operating Expenses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10.76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10.83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04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Net other income (expenses)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0.09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(0.73)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5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Operating Income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18.44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14.65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26%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54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Non-Operating                          Income and Expenses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(0.60)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(0.63)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5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Pre-Tax Income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17.84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14.03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27%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25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Net Income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13.21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11.34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53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EPS </a:t>
                      </a:r>
                    </a:p>
                  </a:txBody>
                  <a:tcPr marL="6900" marR="6900" marT="69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2.44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2.10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0.34 </a:t>
                      </a:r>
                    </a:p>
                  </a:txBody>
                  <a:tcPr marL="6900" marR="6900" marT="69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D1EF-88C8-49D5-ACDA-A4292EF3CB81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798722" name="Rectangle 2"/>
          <p:cNvSpPr>
            <a:spLocks noChangeArrowheads="1"/>
          </p:cNvSpPr>
          <p:nvPr/>
        </p:nvSpPr>
        <p:spPr bwMode="auto">
          <a:xfrm>
            <a:off x="7667625" y="4940300"/>
            <a:ext cx="16573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98723" name="Text Box 3"/>
          <p:cNvSpPr txBox="1">
            <a:spLocks noChangeArrowheads="1"/>
          </p:cNvSpPr>
          <p:nvPr/>
        </p:nvSpPr>
        <p:spPr bwMode="auto">
          <a:xfrm>
            <a:off x="2987824" y="260648"/>
            <a:ext cx="59046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Y2021/Y2020</a:t>
            </a: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(</a:t>
            </a:r>
            <a:r>
              <a:rPr lang="en-US" altLang="zh-TW" sz="2800" b="1" dirty="0" smtClean="0">
                <a:solidFill>
                  <a:schemeClr val="bg1"/>
                </a:solidFill>
              </a:rPr>
              <a:t>Quarterly</a:t>
            </a: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)</a:t>
            </a:r>
            <a:b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</a:br>
            <a:r>
              <a:rPr kumimoji="1" lang="en-US" altLang="zh-TW" sz="2800" dirty="0" smtClean="0">
                <a:solidFill>
                  <a:srgbClr val="FFFFFF"/>
                </a:solidFill>
                <a:latin typeface="Tahoma" pitchFamily="34" charset="0"/>
                <a:ea typeface="標楷體" pitchFamily="65" charset="-120"/>
              </a:rPr>
              <a:t>Consolidated Financial Statement</a:t>
            </a:r>
            <a:endParaRPr kumimoji="1" lang="zh-TW" altLang="en-US" sz="2800" b="1" dirty="0" smtClean="0">
              <a:solidFill>
                <a:srgbClr val="FFFFFF"/>
              </a:solidFill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798724" name="Text Box 4"/>
          <p:cNvSpPr txBox="1">
            <a:spLocks noChangeArrowheads="1"/>
          </p:cNvSpPr>
          <p:nvPr/>
        </p:nvSpPr>
        <p:spPr bwMode="auto">
          <a:xfrm>
            <a:off x="5004048" y="1052736"/>
            <a:ext cx="3888432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1800" b="1" dirty="0" smtClean="0">
                <a:solidFill>
                  <a:schemeClr val="hlink"/>
                </a:solidFill>
                <a:latin typeface="Tahoma" pitchFamily="34" charset="0"/>
              </a:rPr>
              <a:t>          </a:t>
            </a:r>
            <a:r>
              <a:rPr kumimoji="1" lang="en-US" altLang="zh-TW" b="1" dirty="0" smtClean="0">
                <a:latin typeface="Tahoma" pitchFamily="34" charset="0"/>
              </a:rPr>
              <a:t>Unit: NT$  hundred millions</a:t>
            </a:r>
          </a:p>
          <a:p>
            <a:pPr eaLnBrk="1" hangingPunct="1">
              <a:spcBef>
                <a:spcPct val="50000"/>
              </a:spcBef>
            </a:pPr>
            <a:endParaRPr kumimoji="1" lang="zh-TW" altLang="en-US" b="1" dirty="0">
              <a:latin typeface="Tahoma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683568" y="1962150"/>
          <a:ext cx="7776864" cy="4507426"/>
        </p:xfrm>
        <a:graphic>
          <a:graphicData uri="http://schemas.openxmlformats.org/drawingml/2006/table">
            <a:tbl>
              <a:tblPr/>
              <a:tblGrid>
                <a:gridCol w="2300442"/>
                <a:gridCol w="1098718"/>
                <a:gridCol w="1098718"/>
                <a:gridCol w="1081550"/>
                <a:gridCol w="1098718"/>
                <a:gridCol w="1098718"/>
              </a:tblGrid>
              <a:tr h="530875"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Q1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Q2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Q3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Q4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TOTAL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16963">
                <a:tc gridSpan="6">
                  <a:txBody>
                    <a:bodyPr/>
                    <a:lstStyle/>
                    <a:p>
                      <a:pPr algn="l" rtl="0" fontAlgn="b"/>
                      <a:r>
                        <a:rPr lang="en-US" sz="2200" b="1" i="0" u="none" strike="noStrike">
                          <a:solidFill>
                            <a:srgbClr val="FF0000"/>
                          </a:solidFill>
                          <a:latin typeface="Arial Unicode MS"/>
                        </a:rPr>
                        <a:t>Y2020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30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Operating Revenue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50.46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63.1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64.3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56.12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Income before Tax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5.22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8.81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7.21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5.74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26.98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963">
                <a:tc gridSpan="6">
                  <a:txBody>
                    <a:bodyPr/>
                    <a:lstStyle/>
                    <a:p>
                      <a:pPr algn="l" rtl="0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Arial Unicode MS"/>
                        </a:rPr>
                        <a:t>Y2021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30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Operating Revenue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57.8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63.77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121.6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Income before Tax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7.78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10.05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17.84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222222"/>
                          </a:solidFill>
                          <a:latin typeface="Arial Unicode MS" pitchFamily="34" charset="-120"/>
                          <a:ea typeface="Arial Unicode MS" pitchFamily="34" charset="-120"/>
                          <a:cs typeface="Arial Unicode MS" pitchFamily="34" charset="-120"/>
                        </a:rPr>
                        <a:t>Revenue growth rate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349141" y="406843"/>
            <a:ext cx="5757001" cy="7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4" tIns="45687" rIns="91374" bIns="45687"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Capability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82468" y="1630049"/>
            <a:ext cx="8779064" cy="5047918"/>
            <a:chOff x="115" y="1028"/>
            <a:chExt cx="5533" cy="3182"/>
          </a:xfrm>
        </p:grpSpPr>
        <p:sp>
          <p:nvSpPr>
            <p:cNvPr id="4109" name="Text Box 13"/>
            <p:cNvSpPr txBox="1">
              <a:spLocks noChangeArrowheads="1"/>
            </p:cNvSpPr>
            <p:nvPr/>
          </p:nvSpPr>
          <p:spPr bwMode="auto">
            <a:xfrm>
              <a:off x="115" y="1118"/>
              <a:ext cx="672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1870" tIns="50935" rIns="101870" bIns="50935">
              <a:spAutoFit/>
            </a:bodyPr>
            <a:lstStyle/>
            <a:p>
              <a:pPr defTabSz="1018563">
                <a:spcBef>
                  <a:spcPct val="50000"/>
                </a:spcBef>
                <a:defRPr/>
              </a:pPr>
              <a:r>
                <a:rPr lang="en-US" altLang="zh-TW" sz="1800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Layer</a:t>
              </a:r>
              <a:endPara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124" name="Line 28"/>
            <p:cNvSpPr>
              <a:spLocks noChangeShapeType="1"/>
            </p:cNvSpPr>
            <p:nvPr/>
          </p:nvSpPr>
          <p:spPr bwMode="auto">
            <a:xfrm flipV="1">
              <a:off x="840" y="1028"/>
              <a:ext cx="0" cy="290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</p:spPr>
          <p:txBody>
            <a:bodyPr wrap="none"/>
            <a:lstStyle/>
            <a:p>
              <a:pPr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endParaRPr>
            </a:p>
          </p:txBody>
        </p:sp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846" y="1541"/>
              <a:ext cx="1247" cy="2373"/>
            </a:xfrm>
            <a:prstGeom prst="rect">
              <a:avLst/>
            </a:prstGeom>
            <a:solidFill>
              <a:srgbClr val="3366FF">
                <a:alpha val="50000"/>
              </a:srgbClr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endParaRPr>
            </a:p>
          </p:txBody>
        </p:sp>
        <p:sp>
          <p:nvSpPr>
            <p:cNvPr id="4100" name="Rectangle 4"/>
            <p:cNvSpPr>
              <a:spLocks noChangeArrowheads="1"/>
            </p:cNvSpPr>
            <p:nvPr/>
          </p:nvSpPr>
          <p:spPr bwMode="auto">
            <a:xfrm>
              <a:off x="2088" y="1541"/>
              <a:ext cx="1247" cy="2373"/>
            </a:xfrm>
            <a:prstGeom prst="rect">
              <a:avLst/>
            </a:prstGeom>
            <a:solidFill>
              <a:srgbClr val="3366FF">
                <a:alpha val="50000"/>
              </a:srgbClr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endParaRPr>
            </a:p>
          </p:txBody>
        </p:sp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3335" y="1541"/>
              <a:ext cx="1247" cy="2373"/>
            </a:xfrm>
            <a:prstGeom prst="rect">
              <a:avLst/>
            </a:prstGeom>
            <a:solidFill>
              <a:srgbClr val="3366FF">
                <a:alpha val="50000"/>
              </a:srgbClr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endParaRPr>
            </a:p>
          </p:txBody>
        </p:sp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4696" y="1476"/>
              <a:ext cx="475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1870" tIns="50935" rIns="101870" bIns="50935">
              <a:spAutoFit/>
            </a:bodyPr>
            <a:lstStyle/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sz="2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altLang="zh-TW" sz="2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52L</a:t>
              </a:r>
              <a:endParaRPr lang="en-US" altLang="zh-TW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103" name="Text Box 7"/>
            <p:cNvSpPr txBox="1">
              <a:spLocks noChangeArrowheads="1"/>
            </p:cNvSpPr>
            <p:nvPr/>
          </p:nvSpPr>
          <p:spPr bwMode="auto">
            <a:xfrm>
              <a:off x="4712" y="2701"/>
              <a:ext cx="528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1870" tIns="50935" rIns="101870" bIns="50935">
              <a:spAutoFit/>
            </a:bodyPr>
            <a:lstStyle/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sz="2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10L</a:t>
              </a:r>
            </a:p>
          </p:txBody>
        </p:sp>
        <p:sp>
          <p:nvSpPr>
            <p:cNvPr id="4104" name="Oval 8"/>
            <p:cNvSpPr>
              <a:spLocks noChangeArrowheads="1"/>
            </p:cNvSpPr>
            <p:nvPr/>
          </p:nvSpPr>
          <p:spPr bwMode="auto">
            <a:xfrm>
              <a:off x="926" y="2665"/>
              <a:ext cx="1088" cy="108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endParaRPr>
            </a:p>
          </p:txBody>
        </p:sp>
        <p:sp>
          <p:nvSpPr>
            <p:cNvPr id="4105" name="Oval 9"/>
            <p:cNvSpPr>
              <a:spLocks noChangeArrowheads="1"/>
            </p:cNvSpPr>
            <p:nvPr/>
          </p:nvSpPr>
          <p:spPr bwMode="auto">
            <a:xfrm>
              <a:off x="926" y="1573"/>
              <a:ext cx="1093" cy="10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endParaRPr>
            </a:p>
          </p:txBody>
        </p:sp>
        <p:sp>
          <p:nvSpPr>
            <p:cNvPr id="4106" name="Oval 10"/>
            <p:cNvSpPr>
              <a:spLocks noChangeArrowheads="1"/>
            </p:cNvSpPr>
            <p:nvPr/>
          </p:nvSpPr>
          <p:spPr bwMode="auto">
            <a:xfrm>
              <a:off x="2167" y="2803"/>
              <a:ext cx="1088" cy="9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endParaRPr>
            </a:p>
          </p:txBody>
        </p:sp>
        <p:sp>
          <p:nvSpPr>
            <p:cNvPr id="4107" name="Oval 11"/>
            <p:cNvSpPr>
              <a:spLocks noChangeArrowheads="1"/>
            </p:cNvSpPr>
            <p:nvPr/>
          </p:nvSpPr>
          <p:spPr bwMode="auto">
            <a:xfrm>
              <a:off x="2168" y="1986"/>
              <a:ext cx="1088" cy="88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endParaRPr>
            </a:p>
          </p:txBody>
        </p:sp>
        <p:sp>
          <p:nvSpPr>
            <p:cNvPr id="4108" name="Oval 12"/>
            <p:cNvSpPr>
              <a:spLocks noChangeArrowheads="1"/>
            </p:cNvSpPr>
            <p:nvPr/>
          </p:nvSpPr>
          <p:spPr bwMode="auto">
            <a:xfrm>
              <a:off x="3414" y="2571"/>
              <a:ext cx="1101" cy="999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zh-TW" altLang="en-US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110" name="Text Box 14"/>
            <p:cNvSpPr txBox="1">
              <a:spLocks noChangeArrowheads="1"/>
            </p:cNvSpPr>
            <p:nvPr/>
          </p:nvSpPr>
          <p:spPr bwMode="auto">
            <a:xfrm>
              <a:off x="4643" y="3971"/>
              <a:ext cx="1005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1870" tIns="50935" rIns="101870" bIns="50935">
              <a:spAutoFit/>
            </a:bodyPr>
            <a:lstStyle/>
            <a:p>
              <a:pPr defTabSz="1018563">
                <a:spcBef>
                  <a:spcPct val="50000"/>
                </a:spcBef>
                <a:defRPr/>
              </a:pPr>
              <a:r>
                <a:rPr lang="en-US" altLang="zh-TW" sz="1800" dirty="0" smtClean="0"/>
                <a:t> Technology</a:t>
              </a:r>
              <a:endParaRPr lang="en-US" altLang="zh-TW" sz="1800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111" name="Text Box 15"/>
            <p:cNvSpPr txBox="1">
              <a:spLocks noChangeArrowheads="1"/>
            </p:cNvSpPr>
            <p:nvPr/>
          </p:nvSpPr>
          <p:spPr bwMode="auto">
            <a:xfrm>
              <a:off x="3560" y="3953"/>
              <a:ext cx="864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1870" tIns="50935" rIns="101870" bIns="50935">
              <a:spAutoFit/>
            </a:bodyPr>
            <a:lstStyle/>
            <a:p>
              <a:pPr defTabSz="1018563">
                <a:spcBef>
                  <a:spcPct val="50000"/>
                </a:spcBef>
                <a:defRPr/>
              </a:pPr>
              <a:r>
                <a:rPr lang="en-US" altLang="zh-TW" sz="18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Heavy Cu</a:t>
              </a:r>
            </a:p>
          </p:txBody>
        </p:sp>
        <p:sp>
          <p:nvSpPr>
            <p:cNvPr id="4112" name="Text Box 16"/>
            <p:cNvSpPr txBox="1">
              <a:spLocks noChangeArrowheads="1"/>
            </p:cNvSpPr>
            <p:nvPr/>
          </p:nvSpPr>
          <p:spPr bwMode="auto">
            <a:xfrm>
              <a:off x="2343" y="3953"/>
              <a:ext cx="720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1870" tIns="50935" rIns="101870" bIns="50935">
              <a:spAutoFit/>
            </a:bodyPr>
            <a:lstStyle/>
            <a:p>
              <a:pPr defTabSz="1018563">
                <a:spcBef>
                  <a:spcPct val="50000"/>
                </a:spcBef>
                <a:defRPr/>
              </a:pPr>
              <a:r>
                <a:rPr lang="en-US" altLang="zh-TW" sz="18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HDI</a:t>
              </a:r>
            </a:p>
          </p:txBody>
        </p:sp>
        <p:sp>
          <p:nvSpPr>
            <p:cNvPr id="4113" name="Text Box 17"/>
            <p:cNvSpPr txBox="1">
              <a:spLocks noChangeArrowheads="1"/>
            </p:cNvSpPr>
            <p:nvPr/>
          </p:nvSpPr>
          <p:spPr bwMode="auto">
            <a:xfrm>
              <a:off x="1112" y="3953"/>
              <a:ext cx="816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1870" tIns="50935" rIns="101870" bIns="50935">
              <a:spAutoFit/>
            </a:bodyPr>
            <a:lstStyle/>
            <a:p>
              <a:pPr defTabSz="1018563">
                <a:spcBef>
                  <a:spcPct val="50000"/>
                </a:spcBef>
                <a:defRPr/>
              </a:pPr>
              <a:r>
                <a:rPr lang="en-US" altLang="zh-TW" sz="18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MLB</a:t>
              </a:r>
            </a:p>
          </p:txBody>
        </p:sp>
        <p:sp>
          <p:nvSpPr>
            <p:cNvPr id="4114" name="Text Box 18"/>
            <p:cNvSpPr txBox="1">
              <a:spLocks noChangeArrowheads="1"/>
            </p:cNvSpPr>
            <p:nvPr/>
          </p:nvSpPr>
          <p:spPr bwMode="auto">
            <a:xfrm>
              <a:off x="1006" y="2803"/>
              <a:ext cx="928" cy="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1870" tIns="50935" rIns="101870" bIns="50935">
              <a:spAutoFit/>
            </a:bodyPr>
            <a:lstStyle/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Telecom</a:t>
              </a:r>
            </a:p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Server</a:t>
              </a:r>
              <a:endPara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NB</a:t>
              </a:r>
            </a:p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Automotive    </a:t>
              </a:r>
              <a:endPara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1021" y="1655"/>
              <a:ext cx="897" cy="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1870" tIns="50935" rIns="101870" bIns="50935">
              <a:spAutoFit/>
            </a:bodyPr>
            <a:lstStyle/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IC Testing</a:t>
              </a:r>
            </a:p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Adv.Server</a:t>
              </a: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endPara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&amp;</a:t>
              </a:r>
              <a:endPara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Networking</a:t>
              </a:r>
              <a:endPara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116" name="Text Box 20"/>
            <p:cNvSpPr txBox="1">
              <a:spLocks noChangeArrowheads="1"/>
            </p:cNvSpPr>
            <p:nvPr/>
          </p:nvSpPr>
          <p:spPr bwMode="auto">
            <a:xfrm>
              <a:off x="2272" y="2921"/>
              <a:ext cx="880" cy="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50935" rIns="0" bIns="50935">
              <a:spAutoFit/>
            </a:bodyPr>
            <a:lstStyle/>
            <a:p>
              <a:pPr algn="ctr" defTabSz="1018563">
                <a:spcBef>
                  <a:spcPct val="1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Smart Home</a:t>
              </a:r>
            </a:p>
            <a:p>
              <a:pPr algn="ctr" defTabSz="1018563">
                <a:spcBef>
                  <a:spcPct val="1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Tablet/NB</a:t>
              </a:r>
              <a:endPara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defTabSz="1018563">
                <a:spcBef>
                  <a:spcPct val="10000"/>
                </a:spcBef>
                <a:defRPr/>
              </a:pPr>
              <a:r>
                <a:rPr lang="en-US" altLang="zh-TW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Smart </a:t>
              </a: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Phone</a:t>
              </a:r>
            </a:p>
            <a:p>
              <a:pPr algn="ctr" defTabSz="1018563">
                <a:spcBef>
                  <a:spcPct val="1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Automotive</a:t>
              </a:r>
            </a:p>
            <a:p>
              <a:pPr algn="ctr" defTabSz="1018563">
                <a:spcBef>
                  <a:spcPct val="10000"/>
                </a:spcBef>
                <a:defRPr/>
              </a:pPr>
              <a:endPara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2167" y="2010"/>
              <a:ext cx="1088" cy="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70" tIns="50935" rIns="101870" bIns="50935"/>
            <a:lstStyle/>
            <a:p>
              <a:pPr algn="ctr" defTabSz="1018563">
                <a:spcBef>
                  <a:spcPct val="20000"/>
                </a:spcBef>
                <a:defRPr/>
              </a:pPr>
              <a:endPara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defTabSz="1018563">
                <a:spcBef>
                  <a:spcPct val="2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Server</a:t>
              </a:r>
            </a:p>
            <a:p>
              <a:pPr algn="ctr" defTabSz="1018563">
                <a:spcBef>
                  <a:spcPct val="2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Telecom</a:t>
              </a:r>
              <a:endPara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119" name="Text Box 23"/>
            <p:cNvSpPr txBox="1">
              <a:spLocks noChangeArrowheads="1"/>
            </p:cNvSpPr>
            <p:nvPr/>
          </p:nvSpPr>
          <p:spPr bwMode="auto">
            <a:xfrm>
              <a:off x="840" y="1165"/>
              <a:ext cx="3765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01870" tIns="50935" rIns="101870" bIns="50935">
              <a:spAutoFit/>
            </a:bodyPr>
            <a:lstStyle/>
            <a:p>
              <a:pPr algn="ctr" defTabSz="1018563">
                <a:spcBef>
                  <a:spcPct val="50000"/>
                </a:spcBef>
                <a:defRPr/>
              </a:pPr>
              <a:r>
                <a:rPr lang="en-US" altLang="zh-TW" sz="2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r>
                <a:rPr lang="en-US" altLang="zh-TW" sz="22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Full range Technology &amp; Capability</a:t>
              </a:r>
              <a:endParaRPr lang="en-US" altLang="zh-TW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125" name="Line 29"/>
            <p:cNvSpPr>
              <a:spLocks noChangeShapeType="1"/>
            </p:cNvSpPr>
            <p:nvPr/>
          </p:nvSpPr>
          <p:spPr bwMode="auto">
            <a:xfrm>
              <a:off x="840" y="3910"/>
              <a:ext cx="4176" cy="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</p:spPr>
          <p:txBody>
            <a:bodyPr wrap="none"/>
            <a:lstStyle/>
            <a:p>
              <a:pPr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新細明體" pitchFamily="18" charset="-120"/>
              </a:endParaRPr>
            </a:p>
          </p:txBody>
        </p:sp>
        <p:sp>
          <p:nvSpPr>
            <p:cNvPr id="15388" name="Text Box 28"/>
            <p:cNvSpPr txBox="1">
              <a:spLocks noChangeArrowheads="1"/>
            </p:cNvSpPr>
            <p:nvPr/>
          </p:nvSpPr>
          <p:spPr bwMode="auto">
            <a:xfrm>
              <a:off x="3528" y="2524"/>
              <a:ext cx="861" cy="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defTabSz="880534">
                <a:spcBef>
                  <a:spcPct val="50000"/>
                </a:spcBef>
                <a:defRPr/>
              </a:pPr>
              <a:endPara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defTabSz="880534">
                <a:spcBef>
                  <a:spcPct val="5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Power</a:t>
              </a:r>
            </a:p>
            <a:p>
              <a:pPr algn="ctr" defTabSz="880534">
                <a:spcBef>
                  <a:spcPct val="50000"/>
                </a:spcBef>
                <a:defRPr/>
              </a:pPr>
              <a:r>
                <a:rPr lang="en-US" altLang="zh-TW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Telecom</a:t>
              </a:r>
              <a:endPara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defTabSz="880534">
                <a:spcBef>
                  <a:spcPct val="50000"/>
                </a:spcBef>
                <a:defRPr/>
              </a:pPr>
              <a:r>
                <a:rPr lang="en-US" altLang="zh-TW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Automotive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7524328" y="3356992"/>
            <a:ext cx="648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19175">
              <a:spcBef>
                <a:spcPct val="50000"/>
              </a:spcBef>
              <a:defRPr/>
            </a:pPr>
            <a:r>
              <a:rPr lang="en-US" altLang="zh-TW" sz="2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30L</a:t>
            </a:r>
            <a:endParaRPr lang="en-US" altLang="zh-TW" sz="2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41057" y="4868657"/>
            <a:ext cx="4031737" cy="35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85" tIns="45693" rIns="91385" bIns="45693">
            <a:spAutoFit/>
          </a:bodyPr>
          <a:lstStyle/>
          <a:p>
            <a:pPr defTabSz="880534">
              <a:defRPr/>
            </a:pPr>
            <a:endParaRPr lang="zh-TW" altLang="zh-TW" dirty="0">
              <a:effectLst>
                <a:outerShdw blurRad="38100" dist="38100" dir="2700000" algn="tl">
                  <a:srgbClr val="C0C0C0"/>
                </a:outerShdw>
              </a:effectLst>
              <a:ea typeface="新細明體" pitchFamily="18" charset="-12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27784" y="0"/>
            <a:ext cx="5757001" cy="7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5892" tIns="42946" rIns="85892" bIns="42946" anchor="ctr"/>
          <a:lstStyle/>
          <a:p>
            <a:pPr algn="ctr" defTabSz="958275">
              <a:spcBef>
                <a:spcPct val="50000"/>
              </a:spcBef>
              <a:defRPr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標楷體" pitchFamily="65" charset="-120"/>
                <a:cs typeface="Arial" charset="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標楷體" pitchFamily="65" charset="-120"/>
                <a:cs typeface="Arial" charset="0"/>
              </a:rPr>
            </a:br>
            <a:endParaRPr lang="en-US" altLang="zh-TW" sz="3200" dirty="0">
              <a:solidFill>
                <a:schemeClr val="bg1"/>
              </a:solidFill>
              <a:latin typeface="+mj-lt"/>
              <a:ea typeface="標楷體" pitchFamily="65" charset="-120"/>
              <a:cs typeface="Arial" charset="0"/>
            </a:endParaRPr>
          </a:p>
        </p:txBody>
      </p:sp>
      <p:sp>
        <p:nvSpPr>
          <p:cNvPr id="7" name="矩形 6"/>
          <p:cNvSpPr/>
          <p:nvPr/>
        </p:nvSpPr>
        <p:spPr>
          <a:xfrm rot="10800000" flipV="1">
            <a:off x="3189057" y="116632"/>
            <a:ext cx="54873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58275">
              <a:spcBef>
                <a:spcPct val="50000"/>
              </a:spcBef>
              <a:defRPr/>
            </a:pPr>
            <a:endParaRPr lang="en-US" altLang="zh-TW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Arial Unicode MS" pitchFamily="34" charset="-120"/>
              <a:cs typeface="Arial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189057" y="0"/>
            <a:ext cx="5703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58275">
              <a:spcBef>
                <a:spcPct val="50000"/>
              </a:spcBef>
              <a:defRPr/>
            </a:pP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Arial Unicode MS" pitchFamily="34" charset="-120"/>
                <a:cs typeface="Arial" pitchFamily="34" charset="0"/>
              </a:rPr>
              <a:t>Product Application</a:t>
            </a: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 (GCE)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Arial Unicode MS" pitchFamily="34" charset="-120"/>
              <a:cs typeface="Arial" pitchFamily="34" charset="0"/>
            </a:endParaRPr>
          </a:p>
        </p:txBody>
      </p:sp>
      <p:graphicFrame>
        <p:nvGraphicFramePr>
          <p:cNvPr id="9" name="圖表 8"/>
          <p:cNvGraphicFramePr/>
          <p:nvPr/>
        </p:nvGraphicFramePr>
        <p:xfrm>
          <a:off x="467544" y="1700808"/>
          <a:ext cx="813690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93015</TotalTime>
  <Words>394</Words>
  <Application>Microsoft Office PowerPoint</Application>
  <PresentationFormat>如螢幕大小 (4:3)</PresentationFormat>
  <Paragraphs>200</Paragraphs>
  <Slides>11</Slides>
  <Notes>10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3" baseType="lpstr">
      <vt:lpstr>Blends</vt:lpstr>
      <vt:lpstr>Image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</vt:vector>
  </TitlesOfParts>
  <Company>GCE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C825</dc:creator>
  <cp:lastModifiedBy>shiowtsai</cp:lastModifiedBy>
  <cp:revision>1513</cp:revision>
  <dcterms:created xsi:type="dcterms:W3CDTF">2004-04-20T07:55:51Z</dcterms:created>
  <dcterms:modified xsi:type="dcterms:W3CDTF">2021-09-07T03:07:26Z</dcterms:modified>
</cp:coreProperties>
</file>