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768" r:id="rId2"/>
    <p:sldId id="748" r:id="rId3"/>
    <p:sldId id="764" r:id="rId4"/>
    <p:sldId id="781" r:id="rId5"/>
    <p:sldId id="778" r:id="rId6"/>
    <p:sldId id="779" r:id="rId7"/>
    <p:sldId id="780" r:id="rId8"/>
    <p:sldId id="763" r:id="rId9"/>
    <p:sldId id="777" r:id="rId10"/>
    <p:sldId id="749" r:id="rId11"/>
    <p:sldId id="750" r:id="rId12"/>
  </p:sldIdLst>
  <p:sldSz cx="9144000" cy="6858000" type="screen4x3"/>
  <p:notesSz cx="9939338" cy="68072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FFCC"/>
    <a:srgbClr val="CCFFFF"/>
    <a:srgbClr val="4D4D4D"/>
    <a:srgbClr val="FF9999"/>
    <a:srgbClr val="FF3300"/>
    <a:srgbClr val="FF660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3053" autoAdjust="0"/>
  </p:normalViewPr>
  <p:slideViewPr>
    <p:cSldViewPr>
      <p:cViewPr>
        <p:scale>
          <a:sx n="70" d="100"/>
          <a:sy n="70" d="100"/>
        </p:scale>
        <p:origin x="-566" y="-41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68" y="-102"/>
      </p:cViewPr>
      <p:guideLst>
        <p:guide orient="horz" pos="2145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ley_hsu\Desktop\&#20132;&#25509;\&#20844;&#21496;&#32178;&#31449;&#26356;&#26032;\&#32178;&#31449;-&#32147;&#29151;&#32318;&#25928;-&#21508;&#24180;&#24230;&#29151;&#2591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ley_hsu\Desktop\&#20132;&#25509;\&#20844;&#21496;&#32178;&#31449;&#26356;&#26032;\&#32178;&#31449;-&#32147;&#29151;&#32318;&#25928;-&#21508;&#24180;&#24230;&#29151;&#25910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ley_hsu\AppData\Local\Microsoft\Windows\INetCache\Content.Outlook\R2N79H7E\&#32178;&#31449;-&#32147;&#29151;&#32318;&#25928;-&#21508;&#24180;&#24230;&#29151;&#25910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un_fan\Desktop\&#32929;&#21209;&#31995;&#32113;&#30003;&#22577;\&#20844;&#21578;-&#27599;&#26376;&#29151;&#25910;\&#20491;&#24180;&#24230;\&#32178;&#31449;-&#32147;&#29151;&#32318;&#25928;-&#21508;&#24180;&#24230;&#29151;&#2591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zh-TW" altLang="en-US" sz="2000"/>
              <a:t>各年度合併營收</a:t>
            </a:r>
          </a:p>
        </c:rich>
      </c:tx>
      <c:layout>
        <c:manualLayout>
          <c:xMode val="edge"/>
          <c:yMode val="edge"/>
          <c:x val="0.39983902684970474"/>
          <c:y val="5.051200778686282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'經營績效-中文 NT$'!$P$23:$Z$23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 Jan~Jul</c:v>
                </c:pt>
              </c:strCache>
            </c:strRef>
          </c:cat>
          <c:val>
            <c:numRef>
              <c:f>'經營績效-中文 NT$'!$P$24:$Z$24</c:f>
              <c:numCache>
                <c:formatCode>0_ </c:formatCode>
                <c:ptCount val="11"/>
                <c:pt idx="0">
                  <c:v>150.59094000000007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233.92753000000013</c:v>
                </c:pt>
                <c:pt idx="9">
                  <c:v>266.18238000000002</c:v>
                </c:pt>
                <c:pt idx="10">
                  <c:v>184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78752"/>
        <c:axId val="82171520"/>
      </c:barChart>
      <c:catAx>
        <c:axId val="423787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82171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1715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r>
                  <a:rPr lang="zh-TW" altLang="en-US"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新台幣</a:t>
                </a:r>
                <a:r>
                  <a:rPr lang="en-US" altLang="zh-TW"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:</a:t>
                </a:r>
                <a:r>
                  <a:rPr lang="zh-TW" altLang="en-US"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億元</a:t>
                </a:r>
              </a:p>
            </c:rich>
          </c:tx>
          <c:layout>
            <c:manualLayout>
              <c:xMode val="edge"/>
              <c:yMode val="edge"/>
              <c:x val="8.3798956568556196E-2"/>
              <c:y val="8.0213736723769719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42378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zh-TW" altLang="en-US" sz="2400"/>
              <a:t>各年度合併營收</a:t>
            </a:r>
          </a:p>
        </c:rich>
      </c:tx>
      <c:layout>
        <c:manualLayout>
          <c:xMode val="edge"/>
          <c:yMode val="edge"/>
          <c:x val="0.40285730963979527"/>
          <c:y val="1.892347782253050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'經營績效-中文 NT$'!$P$23:$Z$23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 Jan~Oct</c:v>
                </c:pt>
              </c:strCache>
            </c:strRef>
          </c:cat>
          <c:val>
            <c:numRef>
              <c:f>'經營績效-中文 NT$'!$P$24:$Z$24</c:f>
              <c:numCache>
                <c:formatCode>0_ </c:formatCode>
                <c:ptCount val="11"/>
                <c:pt idx="0">
                  <c:v>150.59094000000005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233.92753000000005</c:v>
                </c:pt>
                <c:pt idx="9">
                  <c:v>266.18238000000002</c:v>
                </c:pt>
                <c:pt idx="10">
                  <c:v>273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79264"/>
        <c:axId val="130228224"/>
      </c:barChart>
      <c:catAx>
        <c:axId val="423792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228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02282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0" i="0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r>
                  <a:rPr lang="zh-TW" altLang="en-US"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新台幣</a:t>
                </a:r>
                <a:r>
                  <a:rPr lang="en-US" altLang="zh-TW"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:</a:t>
                </a:r>
                <a:r>
                  <a:rPr lang="zh-TW" altLang="en-US"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億元</a:t>
                </a:r>
              </a:p>
            </c:rich>
          </c:tx>
          <c:layout>
            <c:manualLayout>
              <c:xMode val="edge"/>
              <c:yMode val="edge"/>
              <c:x val="8.3798956568556099E-2"/>
              <c:y val="8.0213736723769719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423792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zh-TW" altLang="en-US" sz="2000"/>
              <a:t>各年度合併營收</a:t>
            </a:r>
          </a:p>
        </c:rich>
      </c:tx>
      <c:layout>
        <c:manualLayout>
          <c:xMode val="edge"/>
          <c:yMode val="edge"/>
          <c:x val="0.44022366769371218"/>
          <c:y val="3.2085344170688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66E-2"/>
          <c:y val="0.20588235294117646"/>
          <c:w val="0.90391110766798388"/>
          <c:h val="0.695187165775401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'經營績效-中文 NT$'!$P$23:$Z$23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 Jan~Nov</c:v>
                </c:pt>
              </c:strCache>
            </c:strRef>
          </c:cat>
          <c:val>
            <c:numRef>
              <c:f>'經營績效-中文 NT$'!$P$24:$Z$24</c:f>
              <c:numCache>
                <c:formatCode>0_ </c:formatCode>
                <c:ptCount val="11"/>
                <c:pt idx="0">
                  <c:v>150.59093999999999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233.92752999999999</c:v>
                </c:pt>
                <c:pt idx="9">
                  <c:v>266.18238000000002</c:v>
                </c:pt>
                <c:pt idx="10">
                  <c:v>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79776"/>
        <c:axId val="130523136"/>
      </c:barChart>
      <c:catAx>
        <c:axId val="4237977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523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05231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600" b="0" i="0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r>
                  <a:rPr lang="zh-TW" altLang="en-US" sz="16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新台幣</a:t>
                </a:r>
                <a:r>
                  <a:rPr lang="en-US" altLang="zh-TW" sz="16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:</a:t>
                </a:r>
                <a:r>
                  <a:rPr lang="zh-TW" altLang="en-US" sz="16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</a:rPr>
                  <a:t>億元</a:t>
                </a:r>
              </a:p>
            </c:rich>
          </c:tx>
          <c:layout>
            <c:manualLayout>
              <c:xMode val="edge"/>
              <c:yMode val="edge"/>
              <c:x val="8.3798956568556029E-2"/>
              <c:y val="8.0213736723769746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42379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zh-TW" altLang="en-US" sz="2000" dirty="0"/>
              <a:t>各年度合併營收</a:t>
            </a:r>
          </a:p>
        </c:rich>
      </c:tx>
      <c:layout>
        <c:manualLayout>
          <c:xMode val="edge"/>
          <c:yMode val="edge"/>
          <c:x val="0.44022366769371218"/>
          <c:y val="3.2085344170688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66E-2"/>
          <c:y val="0.20588235294117646"/>
          <c:w val="0.90391110766798388"/>
          <c:h val="0.695187165775401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'經營績效-中文 NT$'!$P$23:$Z$23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'經營績效-中文 NT$'!$P$24:$Z$24</c:f>
              <c:numCache>
                <c:formatCode>0_ </c:formatCode>
                <c:ptCount val="11"/>
                <c:pt idx="0">
                  <c:v>150.59093999999999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233.92752999999999</c:v>
                </c:pt>
                <c:pt idx="9">
                  <c:v>266.07474000000002</c:v>
                </c:pt>
                <c:pt idx="10">
                  <c:v>327.85064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80800"/>
        <c:axId val="130526016"/>
      </c:barChart>
      <c:catAx>
        <c:axId val="4238080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526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05260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r>
                  <a:rPr lang="zh-TW" altLang="en-US" sz="1600" b="1" i="0" u="none" strike="noStrike" baseline="0" dirty="0">
                    <a:solidFill>
                      <a:srgbClr val="000000"/>
                    </a:solidFill>
                    <a:latin typeface="標楷體"/>
                    <a:ea typeface="標楷體"/>
                  </a:rPr>
                  <a:t>新台幣</a:t>
                </a:r>
                <a:r>
                  <a:rPr lang="en-US" altLang="zh-TW" sz="1600" b="1" i="0" u="none" strike="noStrike" baseline="0" dirty="0">
                    <a:solidFill>
                      <a:srgbClr val="000000"/>
                    </a:solidFill>
                    <a:latin typeface="標楷體"/>
                    <a:ea typeface="標楷體"/>
                  </a:rPr>
                  <a:t>:</a:t>
                </a:r>
                <a:r>
                  <a:rPr lang="zh-TW" altLang="en-US" sz="1600" b="1" i="0" u="none" strike="noStrike" baseline="0" dirty="0">
                    <a:solidFill>
                      <a:srgbClr val="000000"/>
                    </a:solidFill>
                    <a:latin typeface="標楷體"/>
                    <a:ea typeface="標楷體"/>
                  </a:rPr>
                  <a:t>億元</a:t>
                </a:r>
              </a:p>
            </c:rich>
          </c:tx>
          <c:layout>
            <c:manualLayout>
              <c:xMode val="edge"/>
              <c:yMode val="edge"/>
              <c:x val="8.3798956568556029E-2"/>
              <c:y val="8.0213736723769746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423808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t" anchorCtr="0" compatLnSpc="1">
            <a:prstTxWarp prst="textNoShape">
              <a:avLst/>
            </a:prstTxWarp>
          </a:bodyPr>
          <a:lstStyle>
            <a:lvl1pPr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0863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t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9063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b" anchorCtr="0" compatLnSpc="1">
            <a:prstTxWarp prst="textNoShape">
              <a:avLst/>
            </a:prstTxWarp>
          </a:bodyPr>
          <a:lstStyle>
            <a:lvl1pPr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0863" y="6469063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b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fld id="{6561B177-A5F6-4B2A-BC8F-5C8D356A5C0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67843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511175"/>
            <a:ext cx="3405187" cy="2554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33738"/>
            <a:ext cx="7951788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9063"/>
            <a:ext cx="4308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6469063"/>
            <a:ext cx="4308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660FD8E5-00D8-4887-9F19-3FF798BF9E8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0762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737531-ED34-43D6-A22D-A1E1B40ADC96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</p:grpSp>
      <p:sp>
        <p:nvSpPr>
          <p:cNvPr id="4270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270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F18C199-68B8-4E07-8985-2F68550E0C6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3B7B0-5DAC-41A0-82E2-7A3155C61A9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4EA59-FD7C-49E1-BC9A-03CD0CC0EC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BB21F-17F3-4EE2-949B-74826CBBD4F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845C7-31CD-4FF6-967B-30DEE881601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3D872C9-C0D1-4011-8595-F206EE0C4EB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8822-B437-4535-8804-130FC7299F6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7D87C-C4AD-4893-B1D3-10311B72C88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3099A-0F3E-4C2B-B8CA-C976BD0B09E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90AE9-F921-4C26-B5AF-EB4C9CAA453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9D5BE-810D-4DBB-A770-1D47848F3B7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F6EA9-49EC-4545-8BFC-FFB4865983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6ECBB-95AC-42FC-B49C-2D812211B24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F5B76-808A-41FD-85F7-76AA600B79C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25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25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25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1D2FF4F9-3430-47F3-8B6B-597DFF5BF7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934200" y="0"/>
            <a:ext cx="2209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GCE-2B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6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F06DC-F2A0-4AC7-9C75-6252647909EB}" type="slidenum">
              <a:rPr lang="en-US" altLang="zh-TW"/>
              <a:pPr>
                <a:defRPr/>
              </a:pPr>
              <a:t>1</a:t>
            </a:fld>
            <a:endParaRPr lang="en-US" altLang="zh-TW" dirty="0"/>
          </a:p>
        </p:txBody>
      </p:sp>
      <p:sp>
        <p:nvSpPr>
          <p:cNvPr id="635906" name="Rectangle 2"/>
          <p:cNvSpPr>
            <a:spLocks noChangeArrowheads="1"/>
          </p:cNvSpPr>
          <p:nvPr/>
        </p:nvSpPr>
        <p:spPr bwMode="auto">
          <a:xfrm>
            <a:off x="5076056" y="56388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kumimoji="1" lang="en-US" altLang="zh-TW" sz="4400" b="1" dirty="0">
                <a:solidFill>
                  <a:schemeClr val="tx2"/>
                </a:solidFill>
                <a:latin typeface="Arial" pitchFamily="34" charset="0"/>
              </a:rPr>
              <a:t>  </a:t>
            </a:r>
            <a:r>
              <a:rPr kumimoji="1"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民國112年3月13日</a:t>
            </a:r>
            <a:endParaRPr kumimoji="1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35907" name="Text Box 3"/>
          <p:cNvSpPr txBox="1">
            <a:spLocks noChangeArrowheads="1"/>
          </p:cNvSpPr>
          <p:nvPr/>
        </p:nvSpPr>
        <p:spPr bwMode="auto">
          <a:xfrm>
            <a:off x="0" y="25908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zh-TW" altLang="en-US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標楷體" pitchFamily="65" charset="-120"/>
              </a:rPr>
              <a:t>金像電子法人說明會</a:t>
            </a:r>
          </a:p>
        </p:txBody>
      </p:sp>
      <p:sp>
        <p:nvSpPr>
          <p:cNvPr id="635908" name="Text Box 4"/>
          <p:cNvSpPr txBox="1">
            <a:spLocks noChangeArrowheads="1"/>
          </p:cNvSpPr>
          <p:nvPr/>
        </p:nvSpPr>
        <p:spPr bwMode="auto">
          <a:xfrm>
            <a:off x="0" y="34758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2400" b="1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Gold Circuit Electronics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1259632" y="2348880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 smtClean="0"/>
              <a:t>Q &amp; A</a:t>
            </a:r>
          </a:p>
          <a:p>
            <a:pPr algn="ctr"/>
            <a:r>
              <a:rPr lang="zh-TW" altLang="en-US" sz="6000" b="1" dirty="0" smtClean="0"/>
              <a:t>問答時間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1259632" y="2413337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 smtClean="0"/>
              <a:t>感謝參與</a:t>
            </a:r>
            <a:endParaRPr lang="en-US" altLang="zh-TW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467544" y="1556792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/>
              <a:t>Disclaimer </a:t>
            </a:r>
            <a:r>
              <a:rPr lang="zh-TW" altLang="en-US" sz="3200" b="1" dirty="0" smtClean="0"/>
              <a:t>免責聲明</a:t>
            </a:r>
            <a:endParaRPr lang="en-US" altLang="zh-TW" sz="3200" b="1" dirty="0" smtClean="0"/>
          </a:p>
          <a:p>
            <a:endParaRPr lang="zh-TW" altLang="en-US" sz="1200" b="1" dirty="0" smtClean="0"/>
          </a:p>
          <a:p>
            <a:r>
              <a:rPr lang="en-US" altLang="zh-TW" dirty="0" smtClean="0"/>
              <a:t>The presentation contains projections &amp; estimates of financial </a:t>
            </a:r>
          </a:p>
          <a:p>
            <a:r>
              <a:rPr lang="en-US" altLang="zh-TW" dirty="0" smtClean="0"/>
              <a:t> information as well as market and product developments for</a:t>
            </a:r>
          </a:p>
          <a:p>
            <a:r>
              <a:rPr lang="en-US" altLang="zh-TW" dirty="0" smtClean="0"/>
              <a:t> future periods.</a:t>
            </a:r>
          </a:p>
          <a:p>
            <a:r>
              <a:rPr lang="en-US" altLang="zh-TW" dirty="0" smtClean="0"/>
              <a:t>These projections &amp; estimates are based on information currently</a:t>
            </a:r>
          </a:p>
          <a:p>
            <a:r>
              <a:rPr lang="en-US" altLang="zh-TW" dirty="0" smtClean="0"/>
              <a:t>available which we believe to be reliable, but they involve risks &amp;</a:t>
            </a:r>
          </a:p>
          <a:p>
            <a:r>
              <a:rPr lang="en-US" altLang="zh-TW" dirty="0" smtClean="0"/>
              <a:t>uncertainties.</a:t>
            </a:r>
          </a:p>
          <a:p>
            <a:r>
              <a:rPr lang="en-US" altLang="zh-TW" dirty="0" smtClean="0"/>
              <a:t>Our actual results of operations &amp; financial condition may differ </a:t>
            </a:r>
          </a:p>
          <a:p>
            <a:r>
              <a:rPr lang="en-US" altLang="zh-TW" dirty="0" smtClean="0"/>
              <a:t>significantly from those contained in projections &amp; estimates. </a:t>
            </a:r>
          </a:p>
          <a:p>
            <a:r>
              <a:rPr lang="en-US" altLang="zh-TW" dirty="0" smtClean="0"/>
              <a:t>The projections &amp; estimates should not be interpreted as legally binding</a:t>
            </a:r>
          </a:p>
          <a:p>
            <a:r>
              <a:rPr lang="en-US" altLang="zh-TW" dirty="0" smtClean="0"/>
              <a:t>commitments, but rather as flexible information subject to change</a:t>
            </a:r>
          </a:p>
          <a:p>
            <a:r>
              <a:rPr lang="en-US" altLang="zh-TW" dirty="0" smtClean="0"/>
              <a:t>occasionally.</a:t>
            </a:r>
          </a:p>
          <a:p>
            <a:endParaRPr lang="en-US" altLang="zh-TW" dirty="0" smtClean="0"/>
          </a:p>
          <a:p>
            <a:r>
              <a:rPr lang="zh-TW" altLang="en-US" sz="1750" b="1" dirty="0" smtClean="0">
                <a:latin typeface="Arial Unicode MS" pitchFamily="34" charset="-120"/>
                <a:ea typeface="微軟正黑體" pitchFamily="34" charset="-120"/>
              </a:rPr>
              <a:t>本次簡報中若包含有財務資訊的預測及未來市場及產品的趨勢。這些說明乃基於目前</a:t>
            </a:r>
          </a:p>
          <a:p>
            <a:r>
              <a:rPr lang="zh-TW" altLang="en-US" sz="1750" b="1" dirty="0" smtClean="0">
                <a:latin typeface="Arial Unicode MS" pitchFamily="34" charset="-120"/>
                <a:ea typeface="微軟正黑體" pitchFamily="34" charset="-120"/>
              </a:rPr>
              <a:t>可以取得及目前相信是合理性的資料，但這些說明亦牽涉風險及不確定性。本公司之</a:t>
            </a:r>
          </a:p>
          <a:p>
            <a:r>
              <a:rPr lang="zh-TW" altLang="en-US" sz="1750" b="1" dirty="0" smtClean="0">
                <a:latin typeface="Arial Unicode MS" pitchFamily="34" charset="-120"/>
                <a:ea typeface="微軟正黑體" pitchFamily="34" charset="-120"/>
              </a:rPr>
              <a:t>實際營運成果可能會與上述說明有不同的結果。簡報中屬預測性的資料並非本公司未</a:t>
            </a:r>
          </a:p>
          <a:p>
            <a:r>
              <a:rPr lang="zh-TW" altLang="en-US" sz="1750" b="1" dirty="0" smtClean="0">
                <a:latin typeface="Arial Unicode MS" pitchFamily="34" charset="-120"/>
                <a:ea typeface="微軟正黑體" pitchFamily="34" charset="-120"/>
              </a:rPr>
              <a:t>來履行的保證，宜注意其隨時有變更的可能及風險。</a:t>
            </a:r>
            <a:endParaRPr lang="zh-TW" altLang="en-US" sz="1750" b="1" dirty="0">
              <a:latin typeface="Arial Unicode MS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042150" y="6315646"/>
            <a:ext cx="1905000" cy="457200"/>
          </a:xfrm>
        </p:spPr>
        <p:txBody>
          <a:bodyPr/>
          <a:lstStyle/>
          <a:p>
            <a:pPr>
              <a:defRPr/>
            </a:pPr>
            <a:fld id="{0B24396F-29FC-43AF-9336-DCE7B8F54AA5}" type="slidenum">
              <a:rPr lang="en-US" altLang="zh-TW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325634" name="AutoShape 2"/>
          <p:cNvSpPr>
            <a:spLocks noChangeArrowheads="1"/>
          </p:cNvSpPr>
          <p:nvPr/>
        </p:nvSpPr>
        <p:spPr bwMode="auto">
          <a:xfrm>
            <a:off x="0" y="1341438"/>
            <a:ext cx="9144000" cy="5516562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99CCFF"/>
              </a:gs>
              <a:gs pos="50000">
                <a:srgbClr val="FFFFFF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82050" tIns="41025" rIns="82050" bIns="41025" anchor="ctr"/>
          <a:lstStyle/>
          <a:p>
            <a:pPr defTabSz="4572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zh-TW" altLang="zh-TW" sz="2800" dirty="0">
              <a:latin typeface="Calibri" pitchFamily="34" charset="0"/>
              <a:cs typeface="Arial" charset="0"/>
            </a:endParaRPr>
          </a:p>
        </p:txBody>
      </p:sp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395536" y="1484883"/>
            <a:ext cx="2413000" cy="3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71463" indent="-200025" defTabSz="371475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zh-TW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公司名稱</a:t>
            </a: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: </a:t>
            </a:r>
          </a:p>
          <a:p>
            <a:pPr marL="271463" indent="-200025" defTabSz="371475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zh-TW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成立日期</a:t>
            </a:r>
          </a:p>
          <a:p>
            <a:pPr marL="271463" indent="-200025" defTabSz="371475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zh-TW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股票上巿日期</a:t>
            </a:r>
          </a:p>
          <a:p>
            <a:pPr marL="271463" indent="-200025" defTabSz="371475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zh-TW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股本</a:t>
            </a:r>
          </a:p>
          <a:p>
            <a:pPr marL="271463" indent="-200025" defTabSz="371475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zh-TW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產品</a:t>
            </a:r>
            <a:r>
              <a:rPr lang="zh-TW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技術</a:t>
            </a:r>
            <a:r>
              <a:rPr lang="en-US" altLang="zh-TW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.</a:t>
            </a:r>
          </a:p>
          <a:p>
            <a:pPr marL="271463" indent="-200025" defTabSz="371475" eaLnBrk="1" hangingPunct="1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zh-TW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生產</a:t>
            </a:r>
            <a:r>
              <a:rPr lang="zh-TW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基地</a:t>
            </a:r>
          </a:p>
        </p:txBody>
      </p:sp>
      <p:sp>
        <p:nvSpPr>
          <p:cNvPr id="1031" name="Text Box 4"/>
          <p:cNvSpPr txBox="1">
            <a:spLocks noChangeArrowheads="1"/>
          </p:cNvSpPr>
          <p:nvPr/>
        </p:nvSpPr>
        <p:spPr bwMode="auto">
          <a:xfrm>
            <a:off x="2735858" y="1484784"/>
            <a:ext cx="673224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68275" indent="-168275" defTabSz="371475" eaLnBrk="1" hangingPunct="1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</a:pP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金像電子股份有限公司</a:t>
            </a:r>
          </a:p>
          <a:p>
            <a:pPr marL="168275" indent="-168275" defTabSz="371475" eaLnBrk="1" hangingPunct="1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</a:pP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民國70年</a:t>
            </a:r>
          </a:p>
          <a:p>
            <a:pPr marL="168275" indent="-168275" defTabSz="371475" eaLnBrk="1" hangingPunct="1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</a:pP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民國87</a:t>
            </a: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年</a:t>
            </a: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3</a:t>
            </a: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月</a:t>
            </a: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9</a:t>
            </a: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日 </a:t>
            </a:r>
          </a:p>
          <a:p>
            <a:pPr marL="168275" indent="-168275" defTabSz="371475" eaLnBrk="1" hangingPunct="1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</a:pP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台幣49.2</a:t>
            </a: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億</a:t>
            </a:r>
          </a:p>
          <a:p>
            <a:pPr marL="168275" indent="-168275" defTabSz="371475" eaLnBrk="1" hangingPunct="1">
              <a:lnSpc>
                <a:spcPct val="120000"/>
              </a:lnSpc>
              <a:spcBef>
                <a:spcPct val="20000"/>
              </a:spcBef>
              <a:buClr>
                <a:srgbClr val="808080"/>
              </a:buClr>
              <a:buSzPct val="90000"/>
            </a:pP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高階線路板 </a:t>
            </a: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,</a:t>
            </a: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厚銅板及背板 </a:t>
            </a:r>
            <a:r>
              <a:rPr lang="en-US" altLang="zh-TW" sz="2400" b="1" dirty="0" smtClean="0">
                <a:latin typeface="Calibri" pitchFamily="34" charset="0"/>
                <a:cs typeface="Arial" charset="0"/>
              </a:rPr>
              <a:t>HDI</a:t>
            </a:r>
            <a:endParaRPr lang="zh-TW" altLang="en-US" sz="2400" b="1" dirty="0" smtClean="0">
              <a:latin typeface="Calibri" pitchFamily="34" charset="0"/>
              <a:cs typeface="Arial" charset="0"/>
            </a:endParaRPr>
          </a:p>
          <a:p>
            <a:pPr marL="168275" indent="-168275" defTabSz="371475" eaLnBrk="1" hangingPunct="1">
              <a:lnSpc>
                <a:spcPct val="120000"/>
              </a:lnSpc>
              <a:spcBef>
                <a:spcPct val="20000"/>
              </a:spcBef>
              <a:buClr>
                <a:srgbClr val="808080"/>
              </a:buClr>
              <a:buSzPct val="90000"/>
            </a:pPr>
            <a:r>
              <a:rPr lang="zh-TW" altLang="en-US" sz="2400" b="1" dirty="0" smtClean="0">
                <a:latin typeface="Calibri" pitchFamily="34" charset="0"/>
                <a:cs typeface="Arial" charset="0"/>
              </a:rPr>
              <a:t>台灣中壢</a:t>
            </a:r>
            <a:r>
              <a:rPr lang="zh-TW" altLang="en-US" sz="2400" b="1" dirty="0" smtClean="0"/>
              <a:t>、大陸蘇州、大陸常熟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808504" y="476672"/>
            <a:ext cx="6300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40" tIns="41021" rIns="82040" bIns="41021" anchor="ctr"/>
          <a:lstStyle/>
          <a:p>
            <a:pPr algn="ctr" defTabSz="457200" eaLnBrk="1" hangingPunct="1"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TW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標楷體" pitchFamily="65" charset="-120"/>
                <a:cs typeface="Arial" pitchFamily="34" charset="0"/>
              </a:rPr>
              <a:t>公司基本資料</a:t>
            </a:r>
            <a:endParaRPr lang="zh-TW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327030"/>
            <a:ext cx="2209800" cy="1628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9" descr="005 拷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5327030"/>
            <a:ext cx="2230438" cy="1630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4" name="Picture 9" descr="DSC032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5327030"/>
            <a:ext cx="2484437" cy="1630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5" descr="DSCN66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5327030"/>
            <a:ext cx="2267743" cy="15567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08504" y="440736"/>
            <a:ext cx="6300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40" tIns="41021" rIns="82040" bIns="41021" anchor="ctr"/>
          <a:lstStyle/>
          <a:p>
            <a:pPr algn="ctr" defTabSz="457200" eaLnBrk="1" hangingPunct="1">
              <a:spcBef>
                <a:spcPct val="50000"/>
              </a:spcBef>
              <a:defRPr/>
            </a:pPr>
            <a:r>
              <a:rPr lang="en-US" altLang="zh-TW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Arial" pitchFamily="34" charset="0"/>
              </a:rPr>
              <a:t>全球服務據點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" name="群組 36"/>
          <p:cNvGrpSpPr/>
          <p:nvPr/>
        </p:nvGrpSpPr>
        <p:grpSpPr>
          <a:xfrm>
            <a:off x="37857" y="1917881"/>
            <a:ext cx="8965952" cy="4821188"/>
            <a:chOff x="37877" y="1919213"/>
            <a:chExt cx="8970622" cy="4824536"/>
          </a:xfrm>
        </p:grpSpPr>
        <p:pic>
          <p:nvPicPr>
            <p:cNvPr id="7" name="圖片 6" descr="wordmape.gif"/>
            <p:cNvPicPr>
              <a:picLocks noChangeAspect="1"/>
            </p:cNvPicPr>
            <p:nvPr/>
          </p:nvPicPr>
          <p:blipFill>
            <a:blip r:embed="rId3" cstate="print"/>
            <a:srcRect l="3838" t="9859" r="2767"/>
            <a:stretch>
              <a:fillRect/>
            </a:stretch>
          </p:blipFill>
          <p:spPr>
            <a:xfrm>
              <a:off x="37877" y="1919213"/>
              <a:ext cx="8970622" cy="4824536"/>
            </a:xfrm>
            <a:prstGeom prst="rect">
              <a:avLst/>
            </a:prstGeom>
          </p:spPr>
        </p:pic>
        <p:sp>
          <p:nvSpPr>
            <p:cNvPr id="4" name="文字方塊 3"/>
            <p:cNvSpPr txBox="1"/>
            <p:nvPr/>
          </p:nvSpPr>
          <p:spPr>
            <a:xfrm>
              <a:off x="1262013" y="3575397"/>
              <a:ext cx="1224136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America</a:t>
              </a:r>
              <a:endParaRPr lang="zh-TW" alt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6014541" y="3503389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Asia</a:t>
              </a:r>
              <a:endParaRPr lang="zh-TW" alt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4406512" y="3437478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Europe</a:t>
              </a:r>
              <a:endParaRPr lang="zh-TW" alt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286349" y="4511501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Africa</a:t>
              </a:r>
              <a:endParaRPr lang="zh-TW" alt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814741" y="5309686"/>
              <a:ext cx="1080120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Oceania</a:t>
              </a:r>
              <a:endParaRPr lang="zh-TW" alt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</p:grpSp>
      <p:sp>
        <p:nvSpPr>
          <p:cNvPr id="10" name="橢圓 9"/>
          <p:cNvSpPr/>
          <p:nvPr/>
        </p:nvSpPr>
        <p:spPr bwMode="auto">
          <a:xfrm>
            <a:off x="1285847" y="3944573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89882" y="3926772"/>
            <a:ext cx="79167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West USA</a:t>
            </a:r>
            <a:endParaRPr lang="zh-TW" altLang="en-US" sz="1000" dirty="0"/>
          </a:p>
        </p:txBody>
      </p:sp>
      <p:sp>
        <p:nvSpPr>
          <p:cNvPr id="12" name="橢圓 11"/>
          <p:cNvSpPr/>
          <p:nvPr/>
        </p:nvSpPr>
        <p:spPr bwMode="auto">
          <a:xfrm>
            <a:off x="478151" y="5902629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9250" y="5803615"/>
            <a:ext cx="1391811" cy="276807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200" dirty="0" smtClean="0"/>
              <a:t>Service Office</a:t>
            </a:r>
            <a:endParaRPr lang="zh-TW" altLang="en-US" sz="1200" dirty="0"/>
          </a:p>
        </p:txBody>
      </p:sp>
      <p:sp>
        <p:nvSpPr>
          <p:cNvPr id="14" name="等腰三角形 13"/>
          <p:cNvSpPr/>
          <p:nvPr/>
        </p:nvSpPr>
        <p:spPr bwMode="auto">
          <a:xfrm>
            <a:off x="460160" y="6182441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89250" y="6102472"/>
            <a:ext cx="1391811" cy="276807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200" dirty="0" smtClean="0"/>
              <a:t>Plant</a:t>
            </a:r>
            <a:endParaRPr lang="zh-TW" altLang="en-US" sz="1200" dirty="0"/>
          </a:p>
        </p:txBody>
      </p:sp>
      <p:sp>
        <p:nvSpPr>
          <p:cNvPr id="16" name="橢圓 15"/>
          <p:cNvSpPr/>
          <p:nvPr/>
        </p:nvSpPr>
        <p:spPr bwMode="auto">
          <a:xfrm>
            <a:off x="2406205" y="3800657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橢圓 16"/>
          <p:cNvSpPr/>
          <p:nvPr/>
        </p:nvSpPr>
        <p:spPr bwMode="auto">
          <a:xfrm>
            <a:off x="2281296" y="3995145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橢圓 17"/>
          <p:cNvSpPr/>
          <p:nvPr/>
        </p:nvSpPr>
        <p:spPr bwMode="auto">
          <a:xfrm>
            <a:off x="4110510" y="3467172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7522790" y="3932706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7289420" y="3945908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6858713" y="4260265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等腰三角形 21"/>
          <p:cNvSpPr/>
          <p:nvPr/>
        </p:nvSpPr>
        <p:spPr bwMode="auto">
          <a:xfrm>
            <a:off x="7084770" y="4442346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等腰三角形 22"/>
          <p:cNvSpPr/>
          <p:nvPr/>
        </p:nvSpPr>
        <p:spPr bwMode="auto">
          <a:xfrm>
            <a:off x="6941091" y="4214139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等腰三角形 23"/>
          <p:cNvSpPr/>
          <p:nvPr/>
        </p:nvSpPr>
        <p:spPr bwMode="auto">
          <a:xfrm>
            <a:off x="6911053" y="4076359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橢圓 24"/>
          <p:cNvSpPr/>
          <p:nvPr/>
        </p:nvSpPr>
        <p:spPr bwMode="auto">
          <a:xfrm>
            <a:off x="6587174" y="4796202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2495973" y="3758614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East USA</a:t>
            </a:r>
            <a:endParaRPr lang="zh-TW" altLang="en-US" sz="1000" dirty="0" smtClean="0"/>
          </a:p>
        </p:txBody>
      </p:sp>
      <p:sp>
        <p:nvSpPr>
          <p:cNvPr id="28" name="文字方塊 27"/>
          <p:cNvSpPr txBox="1"/>
          <p:nvPr/>
        </p:nvSpPr>
        <p:spPr>
          <a:xfrm>
            <a:off x="2350434" y="3961261"/>
            <a:ext cx="86364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South USA</a:t>
            </a:r>
            <a:endParaRPr lang="zh-TW" altLang="en-US" sz="1000" dirty="0" smtClean="0"/>
          </a:p>
        </p:txBody>
      </p:sp>
      <p:sp>
        <p:nvSpPr>
          <p:cNvPr id="29" name="文字方塊 28"/>
          <p:cNvSpPr txBox="1"/>
          <p:nvPr/>
        </p:nvSpPr>
        <p:spPr>
          <a:xfrm>
            <a:off x="3588904" y="3500958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Europe</a:t>
            </a:r>
            <a:endParaRPr lang="zh-TW" altLang="en-US" sz="1000" dirty="0" smtClean="0"/>
          </a:p>
        </p:txBody>
      </p:sp>
      <p:sp>
        <p:nvSpPr>
          <p:cNvPr id="30" name="文字方塊 29"/>
          <p:cNvSpPr txBox="1"/>
          <p:nvPr/>
        </p:nvSpPr>
        <p:spPr>
          <a:xfrm>
            <a:off x="7623321" y="3860748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Japan</a:t>
            </a:r>
            <a:endParaRPr lang="zh-TW" altLang="en-US" sz="1000" dirty="0" smtClean="0"/>
          </a:p>
        </p:txBody>
      </p:sp>
      <p:sp>
        <p:nvSpPr>
          <p:cNvPr id="31" name="文字方塊 30"/>
          <p:cNvSpPr txBox="1"/>
          <p:nvPr/>
        </p:nvSpPr>
        <p:spPr>
          <a:xfrm>
            <a:off x="6898796" y="3704458"/>
            <a:ext cx="575764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Korea</a:t>
            </a:r>
            <a:endParaRPr lang="zh-TW" altLang="en-US" sz="1000" dirty="0" smtClean="0"/>
          </a:p>
        </p:txBody>
      </p:sp>
      <p:sp>
        <p:nvSpPr>
          <p:cNvPr id="32" name="文字方塊 31"/>
          <p:cNvSpPr txBox="1"/>
          <p:nvPr/>
        </p:nvSpPr>
        <p:spPr>
          <a:xfrm>
            <a:off x="6083380" y="4796203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/>
              <a:t>Malaysia</a:t>
            </a:r>
            <a:endParaRPr lang="zh-TW" altLang="en-US" sz="1000" dirty="0" smtClean="0"/>
          </a:p>
        </p:txBody>
      </p:sp>
      <p:sp>
        <p:nvSpPr>
          <p:cNvPr id="33" name="文字方塊 32"/>
          <p:cNvSpPr txBox="1"/>
          <p:nvPr/>
        </p:nvSpPr>
        <p:spPr>
          <a:xfrm>
            <a:off x="7132512" y="4364454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>
                <a:solidFill>
                  <a:srgbClr val="FF0000"/>
                </a:solidFill>
              </a:rPr>
              <a:t>Taiwan</a:t>
            </a:r>
            <a:endParaRPr lang="zh-TW" altLang="en-US" sz="1000" dirty="0" smtClean="0">
              <a:solidFill>
                <a:srgbClr val="FF0000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125676" y="4160448"/>
            <a:ext cx="86364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err="1" smtClean="0"/>
              <a:t>ShenZhen</a:t>
            </a:r>
            <a:endParaRPr lang="zh-TW" altLang="en-US" sz="1000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7108746" y="4155749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smtClean="0">
                <a:solidFill>
                  <a:srgbClr val="FF0000"/>
                </a:solidFill>
              </a:rPr>
              <a:t>Suzhou</a:t>
            </a:r>
            <a:endParaRPr lang="zh-TW" altLang="en-US" sz="1000" dirty="0" smtClean="0">
              <a:solidFill>
                <a:srgbClr val="FF0000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044131" y="3997979"/>
            <a:ext cx="935617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err="1" smtClean="0">
                <a:solidFill>
                  <a:srgbClr val="FF0000"/>
                </a:solidFill>
              </a:rPr>
              <a:t>ChangShu</a:t>
            </a:r>
            <a:r>
              <a:rPr lang="en-US" altLang="zh-TW" sz="1000" dirty="0" smtClean="0">
                <a:solidFill>
                  <a:srgbClr val="FF0000"/>
                </a:solidFill>
              </a:rPr>
              <a:t> II</a:t>
            </a:r>
            <a:endParaRPr lang="zh-TW" altLang="en-US" sz="1000" dirty="0" smtClean="0">
              <a:solidFill>
                <a:srgbClr val="FF0000"/>
              </a:solidFill>
            </a:endParaRPr>
          </a:p>
        </p:txBody>
      </p:sp>
      <p:sp>
        <p:nvSpPr>
          <p:cNvPr id="38" name="等腰三角形 37"/>
          <p:cNvSpPr/>
          <p:nvPr/>
        </p:nvSpPr>
        <p:spPr bwMode="auto">
          <a:xfrm>
            <a:off x="6908698" y="3943918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6044131" y="3860748"/>
            <a:ext cx="1007587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dirty="0" err="1" smtClean="0">
                <a:solidFill>
                  <a:srgbClr val="FF0000"/>
                </a:solidFill>
              </a:rPr>
              <a:t>ChangShu</a:t>
            </a:r>
            <a:r>
              <a:rPr lang="en-US" altLang="zh-TW" sz="1000" dirty="0" smtClean="0">
                <a:solidFill>
                  <a:srgbClr val="FF0000"/>
                </a:solidFill>
              </a:rPr>
              <a:t> I</a:t>
            </a:r>
            <a:endParaRPr lang="zh-TW" altLang="en-US" sz="1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77A14-1482-4650-9907-967FB852A7A2}" type="slidenum">
              <a:rPr lang="en-US" altLang="zh-TW"/>
              <a:pPr/>
              <a:t>5</a:t>
            </a:fld>
            <a:endParaRPr lang="en-US" altLang="zh-TW" dirty="0"/>
          </a:p>
        </p:txBody>
      </p:sp>
      <p:sp>
        <p:nvSpPr>
          <p:cNvPr id="5" name="文字方塊 4"/>
          <p:cNvSpPr txBox="1"/>
          <p:nvPr/>
        </p:nvSpPr>
        <p:spPr>
          <a:xfrm>
            <a:off x="7308304" y="2132856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>
              <a:solidFill>
                <a:srgbClr val="FF0000"/>
              </a:solidFill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08504" y="476672"/>
            <a:ext cx="6300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kumimoji="1" lang="zh-TW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金像電歷年合併營收</a:t>
            </a:r>
            <a:endParaRPr kumimoji="1" lang="zh-TW" altLang="zh-TW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 bwMode="auto">
          <a:xfrm>
            <a:off x="6804248" y="908720"/>
            <a:ext cx="226774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單位</a:t>
            </a:r>
            <a:r>
              <a:rPr kumimoji="1" lang="en-US" altLang="zh-TW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:</a:t>
            </a:r>
            <a:r>
              <a:rPr kumimoji="1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台幣億元</a:t>
            </a:r>
            <a:endParaRPr kumimoji="1" lang="zh-TW" altLang="en-US" sz="2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309971"/>
              </p:ext>
            </p:extLst>
          </p:nvPr>
        </p:nvGraphicFramePr>
        <p:xfrm>
          <a:off x="323528" y="1700808"/>
          <a:ext cx="8490857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9865189"/>
              </p:ext>
            </p:extLst>
          </p:nvPr>
        </p:nvGraphicFramePr>
        <p:xfrm>
          <a:off x="323528" y="1700808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6354767"/>
              </p:ext>
            </p:extLst>
          </p:nvPr>
        </p:nvGraphicFramePr>
        <p:xfrm>
          <a:off x="326571" y="1700808"/>
          <a:ext cx="8490857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653127"/>
              </p:ext>
            </p:extLst>
          </p:nvPr>
        </p:nvGraphicFramePr>
        <p:xfrm>
          <a:off x="323528" y="1700808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D1EF-88C8-49D5-ACDA-A4292EF3CB81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798722" name="Rectangle 2"/>
          <p:cNvSpPr>
            <a:spLocks noChangeArrowheads="1"/>
          </p:cNvSpPr>
          <p:nvPr/>
        </p:nvSpPr>
        <p:spPr bwMode="auto">
          <a:xfrm>
            <a:off x="7667625" y="4940300"/>
            <a:ext cx="16573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98723" name="Text Box 3"/>
          <p:cNvSpPr txBox="1">
            <a:spLocks noChangeArrowheads="1"/>
          </p:cNvSpPr>
          <p:nvPr/>
        </p:nvSpPr>
        <p:spPr bwMode="auto">
          <a:xfrm>
            <a:off x="2808504" y="440736"/>
            <a:ext cx="6300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en-US" altLang="zh-TW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2022 </a:t>
            </a:r>
            <a:r>
              <a:rPr kumimoji="1" lang="zh-TW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合併損益</a:t>
            </a:r>
            <a:r>
              <a:rPr kumimoji="1" lang="zh-TW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表與同期比較</a:t>
            </a:r>
          </a:p>
          <a:p>
            <a:pPr algn="ctr" eaLnBrk="1" hangingPunct="1">
              <a:spcBef>
                <a:spcPct val="50000"/>
              </a:spcBef>
            </a:pPr>
            <a:endParaRPr kumimoji="1" lang="zh-TW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98724" name="Text Box 4"/>
          <p:cNvSpPr txBox="1">
            <a:spLocks noChangeArrowheads="1"/>
          </p:cNvSpPr>
          <p:nvPr/>
        </p:nvSpPr>
        <p:spPr bwMode="auto">
          <a:xfrm>
            <a:off x="6948504" y="1115452"/>
            <a:ext cx="21600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zh-TW" altLang="en-US" sz="1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單位</a:t>
            </a:r>
            <a:r>
              <a:rPr kumimoji="1" lang="en-US" altLang="zh-TW" sz="1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kumimoji="1" lang="zh-TW" altLang="en-US" sz="1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台幣億元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633352"/>
              </p:ext>
            </p:extLst>
          </p:nvPr>
        </p:nvGraphicFramePr>
        <p:xfrm>
          <a:off x="755576" y="1556792"/>
          <a:ext cx="7992886" cy="5102094"/>
        </p:xfrm>
        <a:graphic>
          <a:graphicData uri="http://schemas.openxmlformats.org/drawingml/2006/table">
            <a:tbl>
              <a:tblPr/>
              <a:tblGrid>
                <a:gridCol w="2448272"/>
                <a:gridCol w="1800200"/>
                <a:gridCol w="1728192"/>
                <a:gridCol w="2016222"/>
              </a:tblGrid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 smtClean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2022</a:t>
                      </a:r>
                      <a:endParaRPr lang="en-US" altLang="zh-TW" sz="2000" b="1" i="0" u="none" strike="noStrike" kern="1200" dirty="0">
                        <a:solidFill>
                          <a:srgbClr val="000000"/>
                        </a:solidFill>
                        <a:latin typeface="Arial Unicode MS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 smtClean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2021</a:t>
                      </a:r>
                      <a:endParaRPr lang="en-US" altLang="zh-TW" sz="2000" b="1" i="0" u="none" strike="noStrike" kern="1200" dirty="0">
                        <a:solidFill>
                          <a:srgbClr val="000000"/>
                        </a:solidFill>
                        <a:latin typeface="Arial Unicode MS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與去年同期比較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6393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營業收入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327.85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266.07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393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營業成本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240.57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202.36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3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營業毛利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87.28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63.71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3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毛利率</a:t>
                      </a:r>
                      <a:r>
                        <a:rPr lang="en-US" altLang="zh-TW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(%)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26.6%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23.9%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6264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營業費用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27.05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22.46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327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其他收益及費損 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0.14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(0.03)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264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營業淨利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60.37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41.23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264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營業外收支 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3.52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(0.74)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3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稅前淨利 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63.88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40.49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393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稅後淨利 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45.68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29.27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31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i="0" u="none" strike="noStrike" smtClean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EPS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755" marR="6755" marT="6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8.86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5.41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3.45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059B-4DE6-4462-92AD-31AE365975BD}" type="slidenum">
              <a:rPr lang="en-US" altLang="zh-TW" smtClean="0"/>
              <a:pPr/>
              <a:t>7</a:t>
            </a:fld>
            <a:endParaRPr lang="en-US" altLang="zh-TW"/>
          </a:p>
        </p:txBody>
      </p:sp>
      <p:sp>
        <p:nvSpPr>
          <p:cNvPr id="5" name="文字方塊 4"/>
          <p:cNvSpPr txBox="1"/>
          <p:nvPr/>
        </p:nvSpPr>
        <p:spPr>
          <a:xfrm>
            <a:off x="2808504" y="440736"/>
            <a:ext cx="630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金像電</a:t>
            </a:r>
            <a:r>
              <a:rPr lang="en-US" altLang="zh-TW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2022/2021 </a:t>
            </a:r>
            <a:r>
              <a:rPr lang="en-US" altLang="zh-TW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每季淨利</a:t>
            </a:r>
            <a:endParaRPr lang="zh-TW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948504" y="1115452"/>
            <a:ext cx="21600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zh-TW" altLang="en-US" sz="1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單位</a:t>
            </a:r>
            <a:r>
              <a:rPr kumimoji="1" lang="en-US" altLang="zh-TW" sz="1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kumimoji="1" lang="zh-TW" altLang="en-US" sz="1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台幣億元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580704"/>
              </p:ext>
            </p:extLst>
          </p:nvPr>
        </p:nvGraphicFramePr>
        <p:xfrm>
          <a:off x="683568" y="1609723"/>
          <a:ext cx="7920880" cy="4987628"/>
        </p:xfrm>
        <a:graphic>
          <a:graphicData uri="http://schemas.openxmlformats.org/drawingml/2006/table">
            <a:tbl>
              <a:tblPr/>
              <a:tblGrid>
                <a:gridCol w="2735562"/>
                <a:gridCol w="1306537"/>
                <a:gridCol w="1306537"/>
                <a:gridCol w="1286122"/>
                <a:gridCol w="1286122"/>
              </a:tblGrid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Q1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Q2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Q3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Q4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434">
                <a:tc gridSpan="5">
                  <a:txBody>
                    <a:bodyPr/>
                    <a:lstStyle/>
                    <a:p>
                      <a:pPr algn="l" rtl="0" fontAlgn="b"/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latin typeface="Arial Unicode MS"/>
                        </a:rPr>
                        <a:t>Y2021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營收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57.9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63.8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70.5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73.9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毛利率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E46D0A"/>
                          </a:solidFill>
                          <a:latin typeface="Arial Unicode MS"/>
                        </a:rPr>
                        <a:t>22.8%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E46D0A"/>
                          </a:solidFill>
                          <a:latin typeface="Arial Unicode MS"/>
                        </a:rPr>
                        <a:t>24.9%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E46D0A"/>
                          </a:solidFill>
                          <a:latin typeface="Arial Unicode MS"/>
                        </a:rPr>
                        <a:t>23.7%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24.3%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稅前淨利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7.8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10.1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10.8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11.8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434">
                <a:tc gridSpan="5">
                  <a:txBody>
                    <a:bodyPr/>
                    <a:lstStyle/>
                    <a:p>
                      <a:pPr algn="l" rtl="0" fontAlgn="b"/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latin typeface="Arial Unicode MS"/>
                        </a:rPr>
                        <a:t>Y2022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營收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72.4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84.6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86.1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84.8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毛利率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23.0%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E46D0A"/>
                          </a:solidFill>
                          <a:latin typeface="Arial Unicode MS"/>
                        </a:rPr>
                        <a:t>29.4%</a:t>
                      </a:r>
                      <a:r>
                        <a:rPr lang="zh-TW" altLang="en-US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E46D0A"/>
                          </a:solidFill>
                          <a:latin typeface="Arial Unicode MS"/>
                        </a:rPr>
                        <a:t>27.6%</a:t>
                      </a:r>
                      <a:r>
                        <a:rPr lang="zh-TW" altLang="en-US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　</a:t>
                      </a:r>
                      <a:r>
                        <a:rPr lang="en-US" altLang="zh-TW" sz="2400" b="1" i="0" u="none" strike="noStrike" dirty="0" smtClean="0">
                          <a:solidFill>
                            <a:srgbClr val="E46D0A"/>
                          </a:solidFill>
                          <a:latin typeface="Arial Unicode MS"/>
                        </a:rPr>
                        <a:t>26.0%</a:t>
                      </a:r>
                      <a:endParaRPr lang="zh-TW" altLang="en-US" sz="2400" b="1" i="0" u="none" strike="noStrike" dirty="0">
                        <a:solidFill>
                          <a:srgbClr val="E46D0A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稅前淨利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11.1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20.2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18.9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13.7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09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營收成長</a:t>
                      </a:r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33%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22%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15%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808504" y="476672"/>
            <a:ext cx="6300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4" tIns="45687" rIns="91374" bIns="45687" anchor="ctr"/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公司製程能力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77" name="群組 76"/>
          <p:cNvGrpSpPr/>
          <p:nvPr/>
        </p:nvGrpSpPr>
        <p:grpSpPr>
          <a:xfrm>
            <a:off x="401448" y="1772466"/>
            <a:ext cx="8779064" cy="4104807"/>
            <a:chOff x="253769" y="909378"/>
            <a:chExt cx="8779064" cy="4104807"/>
          </a:xfrm>
        </p:grpSpPr>
        <p:grpSp>
          <p:nvGrpSpPr>
            <p:cNvPr id="78" name="Group 29"/>
            <p:cNvGrpSpPr>
              <a:grpSpLocks/>
            </p:cNvGrpSpPr>
            <p:nvPr/>
          </p:nvGrpSpPr>
          <p:grpSpPr bwMode="auto">
            <a:xfrm>
              <a:off x="253769" y="909378"/>
              <a:ext cx="8779064" cy="4104807"/>
              <a:chOff x="115" y="814"/>
              <a:chExt cx="5533" cy="3450"/>
            </a:xfrm>
          </p:grpSpPr>
          <p:sp>
            <p:nvSpPr>
              <p:cNvPr id="80" name="Text Box 13"/>
              <p:cNvSpPr txBox="1">
                <a:spLocks noChangeArrowheads="1"/>
              </p:cNvSpPr>
              <p:nvPr/>
            </p:nvSpPr>
            <p:spPr bwMode="auto">
              <a:xfrm>
                <a:off x="115" y="1118"/>
                <a:ext cx="672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1018563">
                  <a:spcBef>
                    <a:spcPct val="50000"/>
                  </a:spcBef>
                  <a:defRPr/>
                </a:pPr>
                <a:r>
                  <a:rPr lang="zh-TW" altLang="en-US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層別</a:t>
                </a:r>
                <a:endParaRPr lang="en-US" altLang="zh-TW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81" name="Line 28"/>
              <p:cNvSpPr>
                <a:spLocks noChangeShapeType="1"/>
              </p:cNvSpPr>
              <p:nvPr/>
            </p:nvSpPr>
            <p:spPr bwMode="auto">
              <a:xfrm flipV="1">
                <a:off x="840" y="1028"/>
                <a:ext cx="0" cy="290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stealth" w="lg" len="lg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2" name="Rectangle 3"/>
              <p:cNvSpPr>
                <a:spLocks noChangeArrowheads="1"/>
              </p:cNvSpPr>
              <p:nvPr/>
            </p:nvSpPr>
            <p:spPr bwMode="auto">
              <a:xfrm>
                <a:off x="846" y="1541"/>
                <a:ext cx="1247" cy="2373"/>
              </a:xfrm>
              <a:prstGeom prst="rect">
                <a:avLst/>
              </a:prstGeom>
              <a:solidFill>
                <a:srgbClr val="3366FF">
                  <a:alpha val="50000"/>
                </a:srgbClr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2088" y="1541"/>
                <a:ext cx="1247" cy="2373"/>
              </a:xfrm>
              <a:prstGeom prst="rect">
                <a:avLst/>
              </a:prstGeom>
              <a:solidFill>
                <a:srgbClr val="3366FF">
                  <a:alpha val="50000"/>
                </a:srgbClr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336" y="1541"/>
                <a:ext cx="1247" cy="2373"/>
              </a:xfrm>
              <a:prstGeom prst="rect">
                <a:avLst/>
              </a:prstGeom>
              <a:solidFill>
                <a:srgbClr val="3366FF">
                  <a:alpha val="50000"/>
                </a:srgbClr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5" name="Text Box 6"/>
              <p:cNvSpPr txBox="1">
                <a:spLocks noChangeArrowheads="1"/>
              </p:cNvSpPr>
              <p:nvPr/>
            </p:nvSpPr>
            <p:spPr bwMode="auto">
              <a:xfrm>
                <a:off x="4696" y="1476"/>
                <a:ext cx="475" cy="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spcBef>
                    <a:spcPct val="50000"/>
                  </a:spcBef>
                  <a:defRPr/>
                </a:pPr>
                <a:r>
                  <a:rPr lang="en-US" altLang="zh-TW" sz="18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</a:t>
                </a:r>
                <a:r>
                  <a:rPr lang="en-US" altLang="zh-TW" sz="1800" dirty="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56L</a:t>
                </a:r>
                <a:endPara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6" name="Text Box 7"/>
              <p:cNvSpPr txBox="1">
                <a:spLocks noChangeArrowheads="1"/>
              </p:cNvSpPr>
              <p:nvPr/>
            </p:nvSpPr>
            <p:spPr bwMode="auto">
              <a:xfrm>
                <a:off x="4696" y="2982"/>
                <a:ext cx="528" cy="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spcBef>
                    <a:spcPct val="50000"/>
                  </a:spcBef>
                  <a:defRPr/>
                </a:pPr>
                <a:r>
                  <a:rPr lang="en-US" altLang="zh-TW" sz="18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10L</a:t>
                </a:r>
              </a:p>
            </p:txBody>
          </p:sp>
          <p:sp>
            <p:nvSpPr>
              <p:cNvPr id="87" name="Oval 8"/>
              <p:cNvSpPr>
                <a:spLocks noChangeArrowheads="1"/>
              </p:cNvSpPr>
              <p:nvPr/>
            </p:nvSpPr>
            <p:spPr bwMode="auto">
              <a:xfrm>
                <a:off x="926" y="2665"/>
                <a:ext cx="1088" cy="95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8" name="Oval 9"/>
              <p:cNvSpPr>
                <a:spLocks noChangeArrowheads="1"/>
              </p:cNvSpPr>
              <p:nvPr/>
            </p:nvSpPr>
            <p:spPr bwMode="auto">
              <a:xfrm>
                <a:off x="926" y="1572"/>
                <a:ext cx="1088" cy="108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9" name="Oval 10"/>
              <p:cNvSpPr>
                <a:spLocks noChangeArrowheads="1"/>
              </p:cNvSpPr>
              <p:nvPr/>
            </p:nvSpPr>
            <p:spPr bwMode="auto">
              <a:xfrm>
                <a:off x="2156" y="2982"/>
                <a:ext cx="1089" cy="81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90" name="Oval 11"/>
              <p:cNvSpPr>
                <a:spLocks noChangeArrowheads="1"/>
              </p:cNvSpPr>
              <p:nvPr/>
            </p:nvSpPr>
            <p:spPr bwMode="auto">
              <a:xfrm>
                <a:off x="2156" y="2302"/>
                <a:ext cx="1088" cy="72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91" name="Oval 12"/>
              <p:cNvSpPr>
                <a:spLocks noChangeArrowheads="1"/>
              </p:cNvSpPr>
              <p:nvPr/>
            </p:nvSpPr>
            <p:spPr bwMode="auto">
              <a:xfrm>
                <a:off x="3426" y="2846"/>
                <a:ext cx="1088" cy="80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zh-TW" altLang="en-US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2" name="Text Box 14"/>
              <p:cNvSpPr txBox="1">
                <a:spLocks noChangeArrowheads="1"/>
              </p:cNvSpPr>
              <p:nvPr/>
            </p:nvSpPr>
            <p:spPr bwMode="auto">
              <a:xfrm>
                <a:off x="4643" y="3971"/>
                <a:ext cx="1005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1018563">
                  <a:spcBef>
                    <a:spcPct val="50000"/>
                  </a:spcBef>
                  <a:defRPr/>
                </a:pPr>
                <a:r>
                  <a:rPr lang="zh-TW" altLang="en-US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技術能力</a:t>
                </a:r>
                <a:endParaRPr lang="en-US" altLang="zh-TW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3" name="Text Box 15"/>
              <p:cNvSpPr txBox="1">
                <a:spLocks noChangeArrowheads="1"/>
              </p:cNvSpPr>
              <p:nvPr/>
            </p:nvSpPr>
            <p:spPr bwMode="auto">
              <a:xfrm>
                <a:off x="3560" y="3953"/>
                <a:ext cx="864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Heavy Cu</a:t>
                </a:r>
              </a:p>
            </p:txBody>
          </p:sp>
          <p:sp>
            <p:nvSpPr>
              <p:cNvPr id="94" name="Text Box 16"/>
              <p:cNvSpPr txBox="1">
                <a:spLocks noChangeArrowheads="1"/>
              </p:cNvSpPr>
              <p:nvPr/>
            </p:nvSpPr>
            <p:spPr bwMode="auto">
              <a:xfrm>
                <a:off x="2343" y="3953"/>
                <a:ext cx="720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   HDI</a:t>
                </a:r>
              </a:p>
            </p:txBody>
          </p:sp>
          <p:sp>
            <p:nvSpPr>
              <p:cNvPr id="95" name="Text Box 17"/>
              <p:cNvSpPr txBox="1">
                <a:spLocks noChangeArrowheads="1"/>
              </p:cNvSpPr>
              <p:nvPr/>
            </p:nvSpPr>
            <p:spPr bwMode="auto">
              <a:xfrm>
                <a:off x="1112" y="3953"/>
                <a:ext cx="81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    MLB</a:t>
                </a:r>
              </a:p>
            </p:txBody>
          </p:sp>
          <p:sp>
            <p:nvSpPr>
              <p:cNvPr id="96" name="Text Box 18"/>
              <p:cNvSpPr txBox="1">
                <a:spLocks noChangeArrowheads="1"/>
              </p:cNvSpPr>
              <p:nvPr/>
            </p:nvSpPr>
            <p:spPr bwMode="auto">
              <a:xfrm>
                <a:off x="1022" y="2793"/>
                <a:ext cx="928" cy="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Telecom</a:t>
                </a: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Server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NB</a:t>
                </a: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LEO</a:t>
                </a: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Automotive</a:t>
                </a:r>
              </a:p>
            </p:txBody>
          </p:sp>
          <p:sp>
            <p:nvSpPr>
              <p:cNvPr id="97" name="Text Box 19"/>
              <p:cNvSpPr txBox="1">
                <a:spLocks noChangeArrowheads="1"/>
              </p:cNvSpPr>
              <p:nvPr/>
            </p:nvSpPr>
            <p:spPr bwMode="auto">
              <a:xfrm>
                <a:off x="1022" y="1772"/>
                <a:ext cx="897" cy="8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101870" tIns="50935" rIns="101870" bIns="50935">
                <a:spAutoFit/>
              </a:bodyPr>
              <a:lstStyle/>
              <a:p>
                <a:pPr algn="ctr" defTabSz="909410">
                  <a:lnSpc>
                    <a:spcPts val="1606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IC Testing</a:t>
                </a:r>
              </a:p>
              <a:p>
                <a:pPr algn="ctr" defTabSz="909410">
                  <a:lnSpc>
                    <a:spcPts val="1606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Adv. Server</a:t>
                </a:r>
              </a:p>
              <a:p>
                <a:pPr algn="ctr" defTabSz="909410">
                  <a:lnSpc>
                    <a:spcPts val="892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&amp; 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lnSpc>
                    <a:spcPts val="1428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Networking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8" name="Text Box 20"/>
              <p:cNvSpPr txBox="1">
                <a:spLocks noChangeArrowheads="1"/>
              </p:cNvSpPr>
              <p:nvPr/>
            </p:nvSpPr>
            <p:spPr bwMode="auto">
              <a:xfrm>
                <a:off x="2247" y="3028"/>
                <a:ext cx="998" cy="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50935" rIns="0" bIns="50935">
                <a:spAutoFit/>
              </a:bodyPr>
              <a:lstStyle/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Smart Home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Tablet/ NB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Smart </a:t>
                </a: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Phone</a:t>
                </a:r>
              </a:p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Automotive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9" name="Text Box 21"/>
              <p:cNvSpPr txBox="1">
                <a:spLocks noChangeArrowheads="1"/>
              </p:cNvSpPr>
              <p:nvPr/>
            </p:nvSpPr>
            <p:spPr bwMode="auto">
              <a:xfrm>
                <a:off x="2247" y="2438"/>
                <a:ext cx="917" cy="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01870" tIns="50935" rIns="101870" bIns="50935"/>
              <a:lstStyle/>
              <a:p>
                <a:pPr algn="ctr" defTabSz="909410">
                  <a:spcBef>
                    <a:spcPct val="2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Server</a:t>
                </a:r>
              </a:p>
              <a:p>
                <a:pPr algn="ctr" defTabSz="909410">
                  <a:spcBef>
                    <a:spcPct val="2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Telecom</a:t>
                </a:r>
              </a:p>
              <a:p>
                <a:pPr algn="ctr" defTabSz="909410">
                  <a:spcBef>
                    <a:spcPct val="20000"/>
                  </a:spcBef>
                  <a:defRPr/>
                </a:pPr>
                <a:endParaRPr lang="en-US" altLang="zh-TW" sz="1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spcBef>
                    <a:spcPct val="20000"/>
                  </a:spcBef>
                  <a:defRPr/>
                </a:pP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00" name="Text Box 23"/>
              <p:cNvSpPr txBox="1">
                <a:spLocks noChangeArrowheads="1"/>
              </p:cNvSpPr>
              <p:nvPr/>
            </p:nvSpPr>
            <p:spPr bwMode="auto">
              <a:xfrm>
                <a:off x="931" y="814"/>
                <a:ext cx="4416" cy="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spcBef>
                    <a:spcPct val="50000"/>
                  </a:spcBef>
                  <a:defRPr/>
                </a:pPr>
                <a:r>
                  <a:rPr lang="zh-TW" altLang="en-US" sz="2400" b="1" dirty="0">
                    <a:solidFill>
                      <a:srgbClr val="4D4D4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全方位的技術能力</a:t>
                </a:r>
                <a:endParaRPr lang="en-US" altLang="zh-TW" sz="24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101" name="Line 29"/>
              <p:cNvSpPr>
                <a:spLocks noChangeShapeType="1"/>
              </p:cNvSpPr>
              <p:nvPr/>
            </p:nvSpPr>
            <p:spPr bwMode="auto">
              <a:xfrm>
                <a:off x="840" y="3910"/>
                <a:ext cx="4176" cy="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stealth" w="lg" len="lg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102" name="Text Box 28"/>
              <p:cNvSpPr txBox="1">
                <a:spLocks noChangeArrowheads="1"/>
              </p:cNvSpPr>
              <p:nvPr/>
            </p:nvSpPr>
            <p:spPr bwMode="auto">
              <a:xfrm>
                <a:off x="3562" y="2892"/>
                <a:ext cx="861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 defTabSz="786173">
                  <a:spcBef>
                    <a:spcPct val="5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Power </a:t>
                </a:r>
              </a:p>
              <a:p>
                <a:pPr algn="ctr" defTabSz="786173">
                  <a:spcBef>
                    <a:spcPct val="5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Telecom</a:t>
                </a:r>
              </a:p>
              <a:p>
                <a:pPr algn="ctr" defTabSz="786173">
                  <a:spcBef>
                    <a:spcPct val="5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Automotive</a:t>
                </a:r>
              </a:p>
            </p:txBody>
          </p:sp>
        </p:grpSp>
        <p:sp>
          <p:nvSpPr>
            <p:cNvPr id="79" name="Text Box 7"/>
            <p:cNvSpPr txBox="1">
              <a:spLocks noChangeArrowheads="1"/>
            </p:cNvSpPr>
            <p:nvPr/>
          </p:nvSpPr>
          <p:spPr bwMode="auto">
            <a:xfrm>
              <a:off x="7522790" y="2625719"/>
              <a:ext cx="837764" cy="368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899" tIns="45449" rIns="90899" bIns="45449">
              <a:spAutoFit/>
            </a:bodyPr>
            <a:lstStyle/>
            <a:p>
              <a:pPr algn="ctr" defTabSz="909410">
                <a:spcBef>
                  <a:spcPct val="50000"/>
                </a:spcBef>
                <a:defRPr/>
              </a:pPr>
              <a:r>
                <a: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rPr>
                <a:t>3</a:t>
              </a:r>
              <a:r>
                <a:rPr lang="en-US" altLang="zh-TW" sz="18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rPr>
                <a:t>0L</a:t>
              </a:r>
              <a:endParaRPr lang="en-US" altLang="zh-TW" sz="1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1115616" y="6093296"/>
            <a:ext cx="7809656" cy="576064"/>
          </a:xfrm>
        </p:spPr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08504" y="440736"/>
            <a:ext cx="6300000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zh-TW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產品應用別</a:t>
            </a:r>
            <a:endParaRPr lang="zh-TW" altLang="zh-TW" sz="32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485"/>
            <a:ext cx="86106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93682</TotalTime>
  <Words>544</Words>
  <Application>Microsoft Office PowerPoint</Application>
  <PresentationFormat>如螢幕大小 (4:3)</PresentationFormat>
  <Paragraphs>208</Paragraphs>
  <Slides>11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Blends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GCE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C825</dc:creator>
  <cp:lastModifiedBy>Meiko.Chiang江美儀</cp:lastModifiedBy>
  <cp:revision>1496</cp:revision>
  <dcterms:created xsi:type="dcterms:W3CDTF">2004-04-20T07:55:51Z</dcterms:created>
  <dcterms:modified xsi:type="dcterms:W3CDTF">2023-03-10T06:05:45Z</dcterms:modified>
</cp:coreProperties>
</file>