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772" r:id="rId2"/>
    <p:sldId id="748" r:id="rId3"/>
    <p:sldId id="764" r:id="rId4"/>
    <p:sldId id="773" r:id="rId5"/>
    <p:sldId id="780" r:id="rId6"/>
    <p:sldId id="777" r:id="rId7"/>
    <p:sldId id="779" r:id="rId8"/>
    <p:sldId id="763" r:id="rId9"/>
    <p:sldId id="774" r:id="rId10"/>
    <p:sldId id="749" r:id="rId11"/>
    <p:sldId id="768" r:id="rId12"/>
  </p:sldIdLst>
  <p:sldSz cx="9144000" cy="6858000" type="screen4x3"/>
  <p:notesSz cx="9939338" cy="68072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4D4D4D"/>
    <a:srgbClr val="FF6600"/>
    <a:srgbClr val="33CCFF"/>
    <a:srgbClr val="FF9999"/>
    <a:srgbClr val="CCFFFF"/>
    <a:srgbClr val="FFFFCC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3051" autoAdjust="0"/>
  </p:normalViewPr>
  <p:slideViewPr>
    <p:cSldViewPr>
      <p:cViewPr>
        <p:scale>
          <a:sx n="80" d="100"/>
          <a:sy n="80" d="100"/>
        </p:scale>
        <p:origin x="-1805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68" y="-102"/>
      </p:cViewPr>
      <p:guideLst>
        <p:guide orient="horz" pos="2145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ley_hsu\Desktop\&#20132;&#25509;\&#20844;&#21496;&#32178;&#31449;&#26356;&#26032;\&#32178;&#31449;-&#32147;&#29151;&#32318;&#25928;-&#21508;&#24180;&#24230;&#29151;&#2591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ley_hsu\Desktop\&#20132;&#25509;\&#20844;&#21496;&#32178;&#31449;&#26356;&#26032;\&#32178;&#31449;-&#32147;&#29151;&#32318;&#25928;-&#21508;&#24180;&#24230;&#29151;&#25910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hley_hsu\AppData\Local\Microsoft\Windows\INetCache\Content.Outlook\R2N79H7E\&#32178;&#31449;-&#32147;&#29151;&#32318;&#25928;-&#21508;&#24180;&#24230;&#29151;&#25910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un_fan\Desktop\&#32929;&#21209;&#31995;&#32113;&#30003;&#22577;\&#20844;&#21578;-&#27599;&#26376;&#29151;&#25910;\&#20491;&#24180;&#24230;\&#32178;&#31449;-&#32147;&#29151;&#32318;&#25928;-&#21508;&#24180;&#24230;&#29151;&#25910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en-US" altLang="zh-TW" sz="2000"/>
              <a:t>REVENUE  TREND</a:t>
            </a:r>
            <a:endParaRPr lang="zh-TW" altLang="en-US" sz="2000"/>
          </a:p>
        </c:rich>
      </c:tx>
      <c:layout>
        <c:manualLayout>
          <c:xMode val="edge"/>
          <c:yMode val="edge"/>
          <c:x val="0.38189030859900275"/>
          <c:y val="3.20853653076689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'經營績效-英文 NT$ '!$P$23:$Z$23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 Jan~Jul</c:v>
                </c:pt>
              </c:strCache>
            </c:strRef>
          </c:cat>
          <c:val>
            <c:numRef>
              <c:f>'經營績效-英文 NT$ '!$P$24:$Z$24</c:f>
              <c:numCache>
                <c:formatCode>0_ </c:formatCode>
                <c:ptCount val="11"/>
                <c:pt idx="0">
                  <c:v>150.59094000000007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233.9275300000001</c:v>
                </c:pt>
                <c:pt idx="9">
                  <c:v>266.18238000000002</c:v>
                </c:pt>
                <c:pt idx="10">
                  <c:v>184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291264"/>
        <c:axId val="82170368"/>
      </c:barChart>
      <c:catAx>
        <c:axId val="732912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82170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1703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6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  <a:cs typeface="標楷體"/>
                  </a:defRPr>
                </a:pPr>
                <a:r>
                  <a:rPr lang="en-US" altLang="en-US" sz="1600"/>
                  <a:t>NT$  Hundred Million</a:t>
                </a:r>
              </a:p>
            </c:rich>
          </c:tx>
          <c:layout>
            <c:manualLayout>
              <c:xMode val="edge"/>
              <c:yMode val="edge"/>
              <c:x val="8.3798956568556168E-2"/>
              <c:y val="8.0213736723769719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732912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en-US" altLang="zh-TW" sz="2400"/>
              <a:t>REVENUE  TREND</a:t>
            </a:r>
            <a:endParaRPr lang="zh-TW" altLang="en-US" sz="2400"/>
          </a:p>
        </c:rich>
      </c:tx>
      <c:layout>
        <c:manualLayout>
          <c:xMode val="edge"/>
          <c:yMode val="edge"/>
          <c:x val="0.44022366769371218"/>
          <c:y val="3.208534417068835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'經營績效-英文 NT$ '!$P$23:$Z$23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 Jan~Oct</c:v>
                </c:pt>
              </c:strCache>
            </c:strRef>
          </c:cat>
          <c:val>
            <c:numRef>
              <c:f>'經營績效-英文 NT$ '!$P$24:$Z$24</c:f>
              <c:numCache>
                <c:formatCode>0_ </c:formatCode>
                <c:ptCount val="11"/>
                <c:pt idx="0">
                  <c:v>150.59094000000005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233.92753000000005</c:v>
                </c:pt>
                <c:pt idx="9">
                  <c:v>266.18238000000002</c:v>
                </c:pt>
                <c:pt idx="10">
                  <c:v>273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291776"/>
        <c:axId val="82172096"/>
      </c:barChart>
      <c:catAx>
        <c:axId val="7329177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82172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172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6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  <a:cs typeface="標楷體"/>
                  </a:defRPr>
                </a:pPr>
                <a:r>
                  <a:rPr lang="en-US" altLang="en-US" sz="1600"/>
                  <a:t>NT$  Hundred Million</a:t>
                </a:r>
              </a:p>
            </c:rich>
          </c:tx>
          <c:layout>
            <c:manualLayout>
              <c:xMode val="edge"/>
              <c:yMode val="edge"/>
              <c:x val="8.3798951717229245E-2"/>
              <c:y val="4.5992816718540407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73291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en-US" altLang="zh-TW" sz="1800" dirty="0"/>
              <a:t>REVENUE  TREND</a:t>
            </a:r>
            <a:endParaRPr lang="zh-TW" altLang="en-US" sz="1800" dirty="0"/>
          </a:p>
        </c:rich>
      </c:tx>
      <c:layout>
        <c:manualLayout>
          <c:xMode val="edge"/>
          <c:yMode val="edge"/>
          <c:x val="0.44022366769371218"/>
          <c:y val="3.2085344170688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'經營績效-英文 NT$ '!$P$23:$Z$23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 Jan~Nov</c:v>
                </c:pt>
              </c:strCache>
            </c:strRef>
          </c:cat>
          <c:val>
            <c:numRef>
              <c:f>'經營績效-英文 NT$ '!$P$24:$Z$24</c:f>
              <c:numCache>
                <c:formatCode>0_ </c:formatCode>
                <c:ptCount val="11"/>
                <c:pt idx="0">
                  <c:v>150.59093999999999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233.92752999999999</c:v>
                </c:pt>
                <c:pt idx="9">
                  <c:v>266.18238000000002</c:v>
                </c:pt>
                <c:pt idx="10">
                  <c:v>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292288"/>
        <c:axId val="130524288"/>
      </c:barChart>
      <c:catAx>
        <c:axId val="7329228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5242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05242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  <a:cs typeface="標楷體"/>
                  </a:defRPr>
                </a:pPr>
                <a:r>
                  <a:rPr lang="en-US" altLang="en-US" sz="1400" dirty="0"/>
                  <a:t>NT$  Hundred Million</a:t>
                </a:r>
              </a:p>
            </c:rich>
          </c:tx>
          <c:layout>
            <c:manualLayout>
              <c:xMode val="edge"/>
              <c:yMode val="edge"/>
              <c:x val="8.3798956568556029E-2"/>
              <c:y val="8.0213736723769746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73292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zh-TW" altLang="en-US" sz="1800" b="1" i="0" u="none" strike="noStrike" kern="1200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en-US" altLang="zh-TW" sz="1800" b="1" i="0" u="none" strike="noStrike" kern="1200" baseline="0">
                <a:solidFill>
                  <a:srgbClr val="000000"/>
                </a:solidFill>
                <a:latin typeface="標楷體"/>
                <a:ea typeface="標楷體"/>
                <a:cs typeface="標楷體"/>
              </a:rPr>
              <a:t>REVENUE  TREND</a:t>
            </a:r>
            <a:endParaRPr lang="zh-TW" altLang="en-US" sz="1800" b="1" i="0" u="none" strike="noStrike" kern="1200" baseline="0">
              <a:solidFill>
                <a:srgbClr val="000000"/>
              </a:solidFill>
              <a:latin typeface="標楷體"/>
              <a:ea typeface="標楷體"/>
              <a:cs typeface="標楷體"/>
            </a:endParaRPr>
          </a:p>
        </c:rich>
      </c:tx>
      <c:layout>
        <c:manualLayout>
          <c:xMode val="edge"/>
          <c:yMode val="edge"/>
          <c:x val="0.44022366769371218"/>
          <c:y val="3.20853441706883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300" b="1" i="1" u="none" strike="noStrike" baseline="0">
                    <a:solidFill>
                      <a:srgbClr val="00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'經營績效-英文 NT$ '!$P$23:$Z$23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'經營績效-英文 NT$ '!$P$24:$Z$24</c:f>
              <c:numCache>
                <c:formatCode>0_ </c:formatCode>
                <c:ptCount val="11"/>
                <c:pt idx="0">
                  <c:v>150.59093999999999</c:v>
                </c:pt>
                <c:pt idx="1">
                  <c:v>177.47280000000001</c:v>
                </c:pt>
                <c:pt idx="2">
                  <c:v>200.84206</c:v>
                </c:pt>
                <c:pt idx="3">
                  <c:v>191.41107</c:v>
                </c:pt>
                <c:pt idx="4">
                  <c:v>191.96196</c:v>
                </c:pt>
                <c:pt idx="5">
                  <c:v>191.66120000000001</c:v>
                </c:pt>
                <c:pt idx="6">
                  <c:v>205.96419</c:v>
                </c:pt>
                <c:pt idx="7">
                  <c:v>189.81</c:v>
                </c:pt>
                <c:pt idx="8">
                  <c:v>233.92752999999999</c:v>
                </c:pt>
                <c:pt idx="9">
                  <c:v>266.07474000000002</c:v>
                </c:pt>
                <c:pt idx="10">
                  <c:v>327.85064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293312"/>
        <c:axId val="130526592"/>
      </c:barChart>
      <c:catAx>
        <c:axId val="732933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526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05265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 rtl="0">
                  <a:defRPr lang="en-US" altLang="en-US" sz="1400" b="1" i="0" u="none" strike="noStrike" kern="1200" baseline="0">
                    <a:solidFill>
                      <a:srgbClr val="000000"/>
                    </a:solidFill>
                    <a:latin typeface="標楷體"/>
                    <a:ea typeface="標楷體"/>
                    <a:cs typeface="標楷體"/>
                  </a:defRPr>
                </a:pPr>
                <a:r>
                  <a:rPr lang="en-US" altLang="en-US" sz="1400" b="1" i="0" u="none" strike="noStrike" kern="1200" baseline="0">
                    <a:solidFill>
                      <a:srgbClr val="000000"/>
                    </a:solidFill>
                    <a:latin typeface="標楷體"/>
                    <a:ea typeface="標楷體"/>
                    <a:cs typeface="標楷體"/>
                  </a:rPr>
                  <a:t>NT$  Hundred Million</a:t>
                </a:r>
              </a:p>
            </c:rich>
          </c:tx>
          <c:layout>
            <c:manualLayout>
              <c:xMode val="edge"/>
              <c:yMode val="edge"/>
              <c:x val="8.3798956568556029E-2"/>
              <c:y val="8.0213736723769746E-2"/>
            </c:manualLayout>
          </c:layout>
          <c:overlay val="0"/>
          <c:spPr>
            <a:noFill/>
            <a:ln w="25400">
              <a:noFill/>
            </a:ln>
          </c:spPr>
        </c:title>
        <c:numFmt formatCode="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732933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t" anchorCtr="0" compatLnSpc="1">
            <a:prstTxWarp prst="textNoShape">
              <a:avLst/>
            </a:prstTxWarp>
          </a:bodyPr>
          <a:lstStyle>
            <a:lvl1pPr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0863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t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9063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b" anchorCtr="0" compatLnSpc="1">
            <a:prstTxWarp prst="textNoShape">
              <a:avLst/>
            </a:prstTxWarp>
          </a:bodyPr>
          <a:lstStyle>
            <a:lvl1pPr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0863" y="6469063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b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fld id="{6561B177-A5F6-4B2A-BC8F-5C8D356A5C0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61406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511175"/>
            <a:ext cx="3405187" cy="2554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33738"/>
            <a:ext cx="7951788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9063"/>
            <a:ext cx="4308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6469063"/>
            <a:ext cx="4308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660FD8E5-00D8-4887-9F19-3FF798BF9E8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80071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737531-ED34-43D6-A22D-A1E1B40ADC96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737531-ED34-43D6-A22D-A1E1B40ADC96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6876F-5C00-4727-B203-3A9FCFB76AE7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6876F-5C00-4727-B203-3A9FCFB76AE7}" type="slidenum">
              <a:rPr lang="en-US" altLang="zh-TW" smtClean="0"/>
              <a:pPr/>
              <a:t>7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</p:grpSp>
      <p:sp>
        <p:nvSpPr>
          <p:cNvPr id="4270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270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F18C199-68B8-4E07-8985-2F68550E0C6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3B7B0-5DAC-41A0-82E2-7A3155C61A9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4EA59-FD7C-49E1-BC9A-03CD0CC0EC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BB21F-17F3-4EE2-949B-74826CBBD4F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845C7-31CD-4FF6-967B-30DEE881601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3D872C9-C0D1-4011-8595-F206EE0C4EBE}" type="slidenum">
              <a:rPr lang="en-US" altLang="zh-TW"/>
              <a:pPr/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8822-B437-4535-8804-130FC7299F6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7D87C-C4AD-4893-B1D3-10311B72C88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3099A-0F3E-4C2B-B8CA-C976BD0B09E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90AE9-F921-4C26-B5AF-EB4C9CAA453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9D5BE-810D-4DBB-A770-1D47848F3B7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F6EA9-49EC-4545-8BFC-FFB4865983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6ECBB-95AC-42FC-B49C-2D812211B24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F5B76-808A-41FD-85F7-76AA600B79C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25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25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25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1D2FF4F9-3430-47F3-8B6B-597DFF5BF7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934200" y="0"/>
            <a:ext cx="2209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GCE-2B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8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F06DC-F2A0-4AC7-9C75-6252647909EB}" type="slidenum">
              <a:rPr lang="en-US" altLang="zh-TW"/>
              <a:pPr>
                <a:defRPr/>
              </a:pPr>
              <a:t>1</a:t>
            </a:fld>
            <a:endParaRPr lang="en-US" altLang="zh-TW"/>
          </a:p>
        </p:txBody>
      </p:sp>
      <p:sp>
        <p:nvSpPr>
          <p:cNvPr id="635906" name="Rectangle 2"/>
          <p:cNvSpPr>
            <a:spLocks noChangeArrowheads="1"/>
          </p:cNvSpPr>
          <p:nvPr/>
        </p:nvSpPr>
        <p:spPr bwMode="auto">
          <a:xfrm>
            <a:off x="4038600" y="56388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kumimoji="1" lang="en-US" altLang="zh-TW" sz="4400" b="1" dirty="0">
                <a:solidFill>
                  <a:schemeClr val="tx2"/>
                </a:solidFill>
                <a:latin typeface="Arial" pitchFamily="34" charset="0"/>
              </a:rPr>
              <a:t>  </a:t>
            </a:r>
            <a:r>
              <a:rPr kumimoji="1" lang="en-US" altLang="zh-TW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Date: </a:t>
            </a:r>
            <a:r>
              <a:rPr kumimoji="1"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Mar. 13 </a:t>
            </a:r>
            <a:r>
              <a:rPr kumimoji="1" lang="en-US" altLang="zh-TW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kumimoji="1"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2023</a:t>
            </a:r>
            <a:endParaRPr kumimoji="1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35907" name="Text Box 3"/>
          <p:cNvSpPr txBox="1">
            <a:spLocks noChangeArrowheads="1"/>
          </p:cNvSpPr>
          <p:nvPr/>
        </p:nvSpPr>
        <p:spPr bwMode="auto">
          <a:xfrm>
            <a:off x="827584" y="3284985"/>
            <a:ext cx="77048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TW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  </a:t>
            </a:r>
            <a:r>
              <a:rPr kumimoji="1" lang="en-US" altLang="zh-TW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</a:t>
            </a:r>
            <a:endParaRPr kumimoji="1" lang="zh-TW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635908" name="Text Box 4"/>
          <p:cNvSpPr txBox="1">
            <a:spLocks noChangeArrowheads="1"/>
          </p:cNvSpPr>
          <p:nvPr/>
        </p:nvSpPr>
        <p:spPr bwMode="auto">
          <a:xfrm>
            <a:off x="1475656" y="1988840"/>
            <a:ext cx="69127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 b="1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Gold Circuit </a:t>
            </a:r>
            <a:r>
              <a:rPr kumimoji="1" lang="en-US" altLang="zh-TW" sz="44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Electronics</a:t>
            </a:r>
            <a:endParaRPr kumimoji="1" lang="en-US" altLang="zh-TW" sz="4400" b="1" i="1" u="sng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79984" y="3437385"/>
            <a:ext cx="77048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TW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  </a:t>
            </a:r>
            <a:r>
              <a:rPr kumimoji="1" lang="en-US" altLang="zh-TW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2023  </a:t>
            </a:r>
            <a:r>
              <a:rPr lang="en-US" altLang="zh-TW" sz="3600" b="1" dirty="0" smtClean="0">
                <a:latin typeface="+mj-lt"/>
              </a:rPr>
              <a:t>Investor Conference</a:t>
            </a:r>
            <a:endParaRPr kumimoji="1" lang="zh-TW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1259632" y="2348880"/>
            <a:ext cx="6696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 smtClean="0"/>
              <a:t>Q &amp; A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3" name="矩形 2"/>
          <p:cNvSpPr/>
          <p:nvPr/>
        </p:nvSpPr>
        <p:spPr>
          <a:xfrm>
            <a:off x="467544" y="2852936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</a:t>
            </a: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your attention !</a:t>
            </a:r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467544" y="1916832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/>
              <a:t>Disclaimer</a:t>
            </a:r>
            <a:endParaRPr lang="zh-TW" altLang="en-US" sz="3200" b="1" dirty="0" smtClean="0"/>
          </a:p>
          <a:p>
            <a:r>
              <a:rPr lang="en-US" altLang="zh-TW" dirty="0" smtClean="0"/>
              <a:t>The presentation contains projections &amp; estimates of financial </a:t>
            </a:r>
          </a:p>
          <a:p>
            <a:r>
              <a:rPr lang="en-US" altLang="zh-TW" dirty="0" smtClean="0"/>
              <a:t> information as well as market and product developments for</a:t>
            </a:r>
          </a:p>
          <a:p>
            <a:r>
              <a:rPr lang="en-US" altLang="zh-TW" dirty="0" smtClean="0"/>
              <a:t> future periods.</a:t>
            </a:r>
          </a:p>
          <a:p>
            <a:r>
              <a:rPr lang="en-US" altLang="zh-TW" dirty="0" smtClean="0"/>
              <a:t>These projections &amp; estimates are based on information currently</a:t>
            </a:r>
          </a:p>
          <a:p>
            <a:r>
              <a:rPr lang="en-US" altLang="zh-TW" dirty="0" smtClean="0"/>
              <a:t>available which we believe to be reliable, but they involve risks &amp;</a:t>
            </a:r>
          </a:p>
          <a:p>
            <a:r>
              <a:rPr lang="en-US" altLang="zh-TW" dirty="0" smtClean="0"/>
              <a:t>uncertainties.</a:t>
            </a:r>
          </a:p>
          <a:p>
            <a:r>
              <a:rPr lang="en-US" altLang="zh-TW" dirty="0" smtClean="0"/>
              <a:t>Our actual results of operations &amp; financial condition may differ </a:t>
            </a:r>
          </a:p>
          <a:p>
            <a:r>
              <a:rPr lang="en-US" altLang="zh-TW" dirty="0" smtClean="0"/>
              <a:t>significantly from those contained in projections &amp; estimates. </a:t>
            </a:r>
          </a:p>
          <a:p>
            <a:r>
              <a:rPr lang="en-US" altLang="zh-TW" dirty="0" smtClean="0"/>
              <a:t>The projections &amp; estimates should not be interpreted as legally binding</a:t>
            </a:r>
          </a:p>
          <a:p>
            <a:r>
              <a:rPr lang="en-US" altLang="zh-TW" dirty="0" smtClean="0"/>
              <a:t>commitments, but rather as flexible information subject to change</a:t>
            </a:r>
          </a:p>
          <a:p>
            <a:r>
              <a:rPr lang="en-US" altLang="zh-TW" dirty="0" smtClean="0"/>
              <a:t>occasionally.</a:t>
            </a:r>
          </a:p>
          <a:p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AutoShape 2"/>
          <p:cNvSpPr>
            <a:spLocks noChangeArrowheads="1"/>
          </p:cNvSpPr>
          <p:nvPr/>
        </p:nvSpPr>
        <p:spPr bwMode="auto">
          <a:xfrm>
            <a:off x="0" y="1340768"/>
            <a:ext cx="9144000" cy="5515907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99CCFF"/>
              </a:gs>
              <a:gs pos="50000">
                <a:srgbClr val="FFFFFF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82050" tIns="41025" rIns="82050" bIns="41025" anchor="ctr"/>
          <a:lstStyle/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zh-TW" altLang="zh-TW" sz="2800" dirty="0">
              <a:latin typeface="Calibri" pitchFamily="34" charset="0"/>
              <a:cs typeface="Arial" charset="0"/>
            </a:endParaRPr>
          </a:p>
        </p:txBody>
      </p:sp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71401" y="1413481"/>
            <a:ext cx="2413330" cy="309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Company Name: 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Founded in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Stock Listed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Capital    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Product </a:t>
            </a: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Tech.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Manufacturing </a:t>
            </a:r>
            <a:r>
              <a:rPr lang="en-US" altLang="zh-TW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Sites</a:t>
            </a:r>
            <a:endParaRPr lang="en-US" altLang="zh-TW" sz="2000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325636" name="Text Box 4"/>
          <p:cNvSpPr txBox="1">
            <a:spLocks noChangeArrowheads="1"/>
          </p:cNvSpPr>
          <p:nvPr/>
        </p:nvSpPr>
        <p:spPr bwMode="auto">
          <a:xfrm>
            <a:off x="2540265" y="1413483"/>
            <a:ext cx="6603735" cy="316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Gold Circuit Electronics 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1981</a:t>
            </a:r>
            <a:endParaRPr lang="en-US" altLang="zh-TW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Mar. 9th, 1998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NTD 4,918 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Million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808080"/>
              </a:buClr>
              <a:buSzPct val="90000"/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High 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Layer </a:t>
            </a: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Count, 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HDI, Heavy Cu &amp; Backplane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808080"/>
              </a:buClr>
              <a:buSzPct val="90000"/>
              <a:defRPr/>
            </a:pP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Taiwan </a:t>
            </a:r>
            <a:r>
              <a:rPr lang="zh-TW" alt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、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Suzhou </a:t>
            </a: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、Chang </a:t>
            </a:r>
            <a:r>
              <a:rPr lang="en-US" altLang="zh-TW" sz="2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Shu</a:t>
            </a:r>
            <a:endParaRPr lang="en-US" altLang="zh-TW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629119" y="490531"/>
            <a:ext cx="6514881" cy="4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40" tIns="41021" rIns="82040" bIns="41021" anchor="ctr"/>
          <a:lstStyle/>
          <a:p>
            <a:pPr algn="ctr">
              <a:spcBef>
                <a:spcPct val="50000"/>
              </a:spcBef>
              <a:buFont typeface="Arial" charset="0"/>
              <a:buNone/>
              <a:defRPr/>
            </a:pP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 Information</a:t>
            </a:r>
          </a:p>
        </p:txBody>
      </p:sp>
      <p:graphicFrame>
        <p:nvGraphicFramePr>
          <p:cNvPr id="1027" name="Object 2"/>
          <p:cNvGraphicFramePr>
            <a:graphicFrameLocks noChangeAspect="1"/>
          </p:cNvGraphicFramePr>
          <p:nvPr/>
        </p:nvGraphicFramePr>
        <p:xfrm>
          <a:off x="2268944" y="5229200"/>
          <a:ext cx="2219402" cy="16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4" name="Image" r:id="rId4" imgW="826577" imgH="376561" progId="">
                  <p:embed/>
                </p:oleObj>
              </mc:Choice>
              <mc:Fallback>
                <p:oleObj name="Image" r:id="rId4" imgW="826577" imgH="376561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944" y="5229200"/>
                        <a:ext cx="2219402" cy="1628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5F5F5F"/>
                        </a:solidFill>
                        <a:miter lim="800000"/>
                        <a:headEnd/>
                        <a:tailEnd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 descr="005 拷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8407" y="5229201"/>
            <a:ext cx="2262825" cy="165418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033" name="Picture 9" descr="DSC032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9270" y="5227183"/>
            <a:ext cx="2484731" cy="1630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DSCN66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5202343"/>
            <a:ext cx="2411759" cy="1655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44906" y="550481"/>
            <a:ext cx="6245147" cy="48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09" tIns="41004" rIns="82009" bIns="41004" anchor="ctr"/>
          <a:lstStyle/>
          <a:p>
            <a:pPr algn="ctr" defTabSz="820246">
              <a:spcBef>
                <a:spcPct val="50000"/>
              </a:spcBef>
              <a:defRPr/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Global Support &amp; Service</a:t>
            </a:r>
          </a:p>
        </p:txBody>
      </p:sp>
      <p:grpSp>
        <p:nvGrpSpPr>
          <p:cNvPr id="3" name="群組 36"/>
          <p:cNvGrpSpPr/>
          <p:nvPr/>
        </p:nvGrpSpPr>
        <p:grpSpPr>
          <a:xfrm>
            <a:off x="37857" y="1917881"/>
            <a:ext cx="8965952" cy="4821188"/>
            <a:chOff x="37877" y="1919213"/>
            <a:chExt cx="8970622" cy="4824536"/>
          </a:xfrm>
        </p:grpSpPr>
        <p:pic>
          <p:nvPicPr>
            <p:cNvPr id="7" name="圖片 6" descr="wordmape.gif"/>
            <p:cNvPicPr>
              <a:picLocks noChangeAspect="1"/>
            </p:cNvPicPr>
            <p:nvPr/>
          </p:nvPicPr>
          <p:blipFill>
            <a:blip r:embed="rId3" cstate="print"/>
            <a:srcRect l="3838" t="9859" r="2767"/>
            <a:stretch>
              <a:fillRect/>
            </a:stretch>
          </p:blipFill>
          <p:spPr>
            <a:xfrm>
              <a:off x="37877" y="1919213"/>
              <a:ext cx="8970622" cy="4824536"/>
            </a:xfrm>
            <a:prstGeom prst="rect">
              <a:avLst/>
            </a:prstGeom>
          </p:spPr>
        </p:pic>
        <p:sp>
          <p:nvSpPr>
            <p:cNvPr id="4" name="文字方塊 3"/>
            <p:cNvSpPr txBox="1"/>
            <p:nvPr/>
          </p:nvSpPr>
          <p:spPr>
            <a:xfrm>
              <a:off x="1262013" y="3575397"/>
              <a:ext cx="1224136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America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6014541" y="3503389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Asia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4406512" y="3437478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Europe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286349" y="4511501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Africa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814741" y="5309686"/>
              <a:ext cx="1080120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Oceania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</p:grpSp>
      <p:sp>
        <p:nvSpPr>
          <p:cNvPr id="10" name="橢圓 9"/>
          <p:cNvSpPr/>
          <p:nvPr/>
        </p:nvSpPr>
        <p:spPr bwMode="auto">
          <a:xfrm>
            <a:off x="1285847" y="3944573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89882" y="3926772"/>
            <a:ext cx="79167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West USA</a:t>
            </a:r>
            <a:endParaRPr lang="zh-TW" altLang="en-US" sz="1000" b="1" dirty="0"/>
          </a:p>
        </p:txBody>
      </p:sp>
      <p:sp>
        <p:nvSpPr>
          <p:cNvPr id="12" name="橢圓 11"/>
          <p:cNvSpPr/>
          <p:nvPr/>
        </p:nvSpPr>
        <p:spPr bwMode="auto">
          <a:xfrm>
            <a:off x="478151" y="5902629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9250" y="5803615"/>
            <a:ext cx="1391811" cy="276807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200" b="1" dirty="0" smtClean="0"/>
              <a:t>Service Office</a:t>
            </a:r>
            <a:endParaRPr lang="zh-TW" altLang="en-US" sz="1200" b="1" dirty="0"/>
          </a:p>
        </p:txBody>
      </p:sp>
      <p:sp>
        <p:nvSpPr>
          <p:cNvPr id="14" name="等腰三角形 13"/>
          <p:cNvSpPr/>
          <p:nvPr/>
        </p:nvSpPr>
        <p:spPr bwMode="auto">
          <a:xfrm>
            <a:off x="460160" y="6182441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89250" y="6102472"/>
            <a:ext cx="1391811" cy="276807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200" b="1" dirty="0" smtClean="0"/>
              <a:t>Plant</a:t>
            </a:r>
            <a:endParaRPr lang="zh-TW" altLang="en-US" sz="1200" b="1" dirty="0"/>
          </a:p>
        </p:txBody>
      </p:sp>
      <p:sp>
        <p:nvSpPr>
          <p:cNvPr id="16" name="橢圓 15"/>
          <p:cNvSpPr/>
          <p:nvPr/>
        </p:nvSpPr>
        <p:spPr bwMode="auto">
          <a:xfrm>
            <a:off x="2406205" y="3800657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橢圓 16"/>
          <p:cNvSpPr/>
          <p:nvPr/>
        </p:nvSpPr>
        <p:spPr bwMode="auto">
          <a:xfrm>
            <a:off x="2281296" y="3995145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橢圓 17"/>
          <p:cNvSpPr/>
          <p:nvPr/>
        </p:nvSpPr>
        <p:spPr bwMode="auto">
          <a:xfrm>
            <a:off x="4110510" y="3467172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7522790" y="3932706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7289420" y="3945908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6858713" y="4260265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等腰三角形 21"/>
          <p:cNvSpPr/>
          <p:nvPr/>
        </p:nvSpPr>
        <p:spPr bwMode="auto">
          <a:xfrm>
            <a:off x="7084770" y="4442346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等腰三角形 22"/>
          <p:cNvSpPr/>
          <p:nvPr/>
        </p:nvSpPr>
        <p:spPr bwMode="auto">
          <a:xfrm>
            <a:off x="6941091" y="4214139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等腰三角形 23"/>
          <p:cNvSpPr/>
          <p:nvPr/>
        </p:nvSpPr>
        <p:spPr bwMode="auto">
          <a:xfrm>
            <a:off x="6911053" y="4076359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橢圓 24"/>
          <p:cNvSpPr/>
          <p:nvPr/>
        </p:nvSpPr>
        <p:spPr bwMode="auto">
          <a:xfrm>
            <a:off x="6749671" y="4574402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2495973" y="3758614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East USA</a:t>
            </a:r>
            <a:endParaRPr lang="zh-TW" altLang="en-US" sz="1000" b="1" dirty="0" smtClean="0"/>
          </a:p>
        </p:txBody>
      </p:sp>
      <p:sp>
        <p:nvSpPr>
          <p:cNvPr id="28" name="文字方塊 27"/>
          <p:cNvSpPr txBox="1"/>
          <p:nvPr/>
        </p:nvSpPr>
        <p:spPr>
          <a:xfrm>
            <a:off x="2350434" y="3961261"/>
            <a:ext cx="86364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South USA</a:t>
            </a:r>
            <a:endParaRPr lang="zh-TW" altLang="en-US" sz="1000" b="1" dirty="0" smtClean="0"/>
          </a:p>
        </p:txBody>
      </p:sp>
      <p:sp>
        <p:nvSpPr>
          <p:cNvPr id="29" name="文字方塊 28"/>
          <p:cNvSpPr txBox="1"/>
          <p:nvPr/>
        </p:nvSpPr>
        <p:spPr>
          <a:xfrm>
            <a:off x="3588904" y="3500958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Europe</a:t>
            </a:r>
            <a:endParaRPr lang="zh-TW" altLang="en-US" sz="1000" b="1" dirty="0" smtClean="0"/>
          </a:p>
        </p:txBody>
      </p:sp>
      <p:sp>
        <p:nvSpPr>
          <p:cNvPr id="30" name="文字方塊 29"/>
          <p:cNvSpPr txBox="1"/>
          <p:nvPr/>
        </p:nvSpPr>
        <p:spPr>
          <a:xfrm>
            <a:off x="7623321" y="3860748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Japan</a:t>
            </a:r>
            <a:endParaRPr lang="zh-TW" altLang="en-US" sz="1000" b="1" dirty="0" smtClean="0"/>
          </a:p>
        </p:txBody>
      </p:sp>
      <p:sp>
        <p:nvSpPr>
          <p:cNvPr id="31" name="文字方塊 30"/>
          <p:cNvSpPr txBox="1"/>
          <p:nvPr/>
        </p:nvSpPr>
        <p:spPr>
          <a:xfrm>
            <a:off x="6898796" y="3704458"/>
            <a:ext cx="575764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Korea</a:t>
            </a:r>
            <a:endParaRPr lang="zh-TW" altLang="en-US" sz="1000" b="1" dirty="0" smtClean="0"/>
          </a:p>
        </p:txBody>
      </p:sp>
      <p:sp>
        <p:nvSpPr>
          <p:cNvPr id="32" name="文字方塊 31"/>
          <p:cNvSpPr txBox="1"/>
          <p:nvPr/>
        </p:nvSpPr>
        <p:spPr>
          <a:xfrm>
            <a:off x="6843516" y="4538285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Malaysia</a:t>
            </a:r>
            <a:endParaRPr lang="zh-TW" altLang="en-US" sz="1000" b="1" dirty="0" smtClean="0"/>
          </a:p>
        </p:txBody>
      </p:sp>
      <p:sp>
        <p:nvSpPr>
          <p:cNvPr id="33" name="文字方塊 32"/>
          <p:cNvSpPr txBox="1"/>
          <p:nvPr/>
        </p:nvSpPr>
        <p:spPr>
          <a:xfrm>
            <a:off x="7132512" y="4364454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>
                <a:solidFill>
                  <a:srgbClr val="FF0000"/>
                </a:solidFill>
              </a:rPr>
              <a:t>Taiwan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125676" y="4160448"/>
            <a:ext cx="86364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err="1" smtClean="0"/>
              <a:t>ShenZhen</a:t>
            </a:r>
            <a:endParaRPr lang="zh-TW" altLang="en-US" sz="1000" b="1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7108746" y="4155749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>
                <a:solidFill>
                  <a:srgbClr val="FF0000"/>
                </a:solidFill>
              </a:rPr>
              <a:t>Suzhou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044131" y="3997979"/>
            <a:ext cx="935617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err="1" smtClean="0">
                <a:solidFill>
                  <a:srgbClr val="FF0000"/>
                </a:solidFill>
              </a:rPr>
              <a:t>ChangShu</a:t>
            </a:r>
            <a:r>
              <a:rPr lang="en-US" altLang="zh-TW" sz="1000" b="1" dirty="0" smtClean="0">
                <a:solidFill>
                  <a:srgbClr val="FF0000"/>
                </a:solidFill>
              </a:rPr>
              <a:t> II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  <p:sp>
        <p:nvSpPr>
          <p:cNvPr id="38" name="等腰三角形 37"/>
          <p:cNvSpPr/>
          <p:nvPr/>
        </p:nvSpPr>
        <p:spPr bwMode="auto">
          <a:xfrm>
            <a:off x="6908698" y="3943918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6044131" y="3860748"/>
            <a:ext cx="1007587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err="1" smtClean="0">
                <a:solidFill>
                  <a:srgbClr val="FF0000"/>
                </a:solidFill>
              </a:rPr>
              <a:t>ChangShu</a:t>
            </a:r>
            <a:r>
              <a:rPr lang="en-US" altLang="zh-TW" sz="1000" b="1" dirty="0" smtClean="0">
                <a:solidFill>
                  <a:srgbClr val="FF0000"/>
                </a:solidFill>
              </a:rPr>
              <a:t> I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4" name="矩形 3"/>
          <p:cNvSpPr/>
          <p:nvPr/>
        </p:nvSpPr>
        <p:spPr>
          <a:xfrm>
            <a:off x="3374396" y="404664"/>
            <a:ext cx="53020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0"/>
                <a:cs typeface="Arial" pitchFamily="34" charset="0"/>
              </a:rPr>
              <a:t>Sales Revenue History</a:t>
            </a:r>
            <a:endParaRPr kumimoji="1" lang="zh-TW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graphicFrame>
        <p:nvGraphicFramePr>
          <p:cNvPr id="6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6497471"/>
              </p:ext>
            </p:extLst>
          </p:nvPr>
        </p:nvGraphicFramePr>
        <p:xfrm>
          <a:off x="395536" y="1628800"/>
          <a:ext cx="8490857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709032"/>
              </p:ext>
            </p:extLst>
          </p:nvPr>
        </p:nvGraphicFramePr>
        <p:xfrm>
          <a:off x="395536" y="1628800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950028"/>
              </p:ext>
            </p:extLst>
          </p:nvPr>
        </p:nvGraphicFramePr>
        <p:xfrm>
          <a:off x="395536" y="1556792"/>
          <a:ext cx="8490857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010757"/>
              </p:ext>
            </p:extLst>
          </p:nvPr>
        </p:nvGraphicFramePr>
        <p:xfrm>
          <a:off x="395536" y="1556792"/>
          <a:ext cx="849694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D1EF-88C8-49D5-ACDA-A4292EF3CB81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798722" name="Rectangle 2"/>
          <p:cNvSpPr>
            <a:spLocks noChangeArrowheads="1"/>
          </p:cNvSpPr>
          <p:nvPr/>
        </p:nvSpPr>
        <p:spPr bwMode="auto">
          <a:xfrm>
            <a:off x="7667625" y="4940300"/>
            <a:ext cx="16573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98723" name="Text Box 3"/>
          <p:cNvSpPr txBox="1">
            <a:spLocks noChangeArrowheads="1"/>
          </p:cNvSpPr>
          <p:nvPr/>
        </p:nvSpPr>
        <p:spPr bwMode="auto">
          <a:xfrm>
            <a:off x="3779912" y="0"/>
            <a:ext cx="489654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en-US" altLang="zh-TW" sz="24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Y2022 </a:t>
            </a:r>
          </a:p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/>
            </a:r>
            <a:b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</a:br>
            <a:r>
              <a:rPr kumimoji="1" lang="en-US" altLang="zh-TW" sz="24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Consolidated Financial </a:t>
            </a: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Statement</a:t>
            </a:r>
            <a:endParaRPr kumimoji="1" lang="zh-TW" altLang="en-US" sz="2800" b="1" dirty="0" smtClean="0">
              <a:solidFill>
                <a:srgbClr val="FFFFFF"/>
              </a:solidFill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798724" name="Text Box 4"/>
          <p:cNvSpPr txBox="1">
            <a:spLocks noChangeArrowheads="1"/>
          </p:cNvSpPr>
          <p:nvPr/>
        </p:nvSpPr>
        <p:spPr bwMode="auto">
          <a:xfrm>
            <a:off x="4860032" y="476672"/>
            <a:ext cx="428396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1800" b="1" dirty="0" smtClean="0">
                <a:solidFill>
                  <a:schemeClr val="hlink"/>
                </a:solidFill>
                <a:latin typeface="Tahoma" pitchFamily="34" charset="0"/>
              </a:rPr>
              <a:t>          </a:t>
            </a:r>
            <a:r>
              <a:rPr kumimoji="1" lang="en-US" altLang="zh-TW" b="1" dirty="0" smtClean="0">
                <a:latin typeface="Tahoma" pitchFamily="34" charset="0"/>
              </a:rPr>
              <a:t>Unit: NT$  hundred million</a:t>
            </a:r>
            <a:endParaRPr kumimoji="1" lang="zh-TW" altLang="en-US" b="1" dirty="0">
              <a:latin typeface="Tahoma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538167"/>
              </p:ext>
            </p:extLst>
          </p:nvPr>
        </p:nvGraphicFramePr>
        <p:xfrm>
          <a:off x="539552" y="1484784"/>
          <a:ext cx="7992889" cy="5305222"/>
        </p:xfrm>
        <a:graphic>
          <a:graphicData uri="http://schemas.openxmlformats.org/drawingml/2006/table">
            <a:tbl>
              <a:tblPr/>
              <a:tblGrid>
                <a:gridCol w="2883034"/>
                <a:gridCol w="1855685"/>
                <a:gridCol w="1721215"/>
                <a:gridCol w="1532955"/>
              </a:tblGrid>
              <a:tr h="536575">
                <a:tc>
                  <a:txBody>
                    <a:bodyPr/>
                    <a:lstStyle/>
                    <a:p>
                      <a:pPr algn="l" rtl="0" fontAlgn="b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</a:p>
                  </a:txBody>
                  <a:tcPr marL="6401" marR="6401" marT="64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FFFF00"/>
                          </a:solidFill>
                          <a:effectLst/>
                          <a:latin typeface="Arial Unicode MS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FFFF00"/>
                          </a:solidFill>
                          <a:effectLst/>
                          <a:latin typeface="Arial Unicode MS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Compared with the same period last year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232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Operating Revenue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327.85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266.07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Operating costs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240.57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202.36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Gross Profit 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87.28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63.71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32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Gross Profit Margin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26.6%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23.9%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Operating Expenses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27.05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22.46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Net other income (expenses)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0.14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(0.03)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Operating Income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60.37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41.23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Non-Operating                          Income and Expenses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3.52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(0.74)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Pre-Tax Income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63.88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40.49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Net Income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45.68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29.27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37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EPS </a:t>
                      </a:r>
                    </a:p>
                  </a:txBody>
                  <a:tcPr marL="6401" marR="6401" marT="64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8.86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5.41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/>
                        </a:rPr>
                        <a:t>3.45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D1EF-88C8-49D5-ACDA-A4292EF3CB81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798722" name="Rectangle 2"/>
          <p:cNvSpPr>
            <a:spLocks noChangeArrowheads="1"/>
          </p:cNvSpPr>
          <p:nvPr/>
        </p:nvSpPr>
        <p:spPr bwMode="auto">
          <a:xfrm>
            <a:off x="7667625" y="4940300"/>
            <a:ext cx="16573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98723" name="Text Box 3"/>
          <p:cNvSpPr txBox="1">
            <a:spLocks noChangeArrowheads="1"/>
          </p:cNvSpPr>
          <p:nvPr/>
        </p:nvSpPr>
        <p:spPr bwMode="auto">
          <a:xfrm>
            <a:off x="2987824" y="260648"/>
            <a:ext cx="59046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Y2022/Y2021</a:t>
            </a: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(</a:t>
            </a:r>
            <a:r>
              <a:rPr lang="en-US" altLang="zh-TW" sz="2800" b="1" dirty="0" smtClean="0">
                <a:solidFill>
                  <a:schemeClr val="bg1"/>
                </a:solidFill>
              </a:rPr>
              <a:t>Quarterly</a:t>
            </a: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)</a:t>
            </a:r>
            <a:b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Consolidated Financial Statement</a:t>
            </a:r>
            <a:endParaRPr kumimoji="1" lang="zh-TW" altLang="en-US" sz="2800" b="1" dirty="0" smtClean="0">
              <a:solidFill>
                <a:srgbClr val="FFFFFF"/>
              </a:solidFill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798724" name="Text Box 4"/>
          <p:cNvSpPr txBox="1">
            <a:spLocks noChangeArrowheads="1"/>
          </p:cNvSpPr>
          <p:nvPr/>
        </p:nvSpPr>
        <p:spPr bwMode="auto">
          <a:xfrm>
            <a:off x="5004048" y="1052736"/>
            <a:ext cx="3888432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1800" b="1" dirty="0" smtClean="0">
                <a:solidFill>
                  <a:schemeClr val="hlink"/>
                </a:solidFill>
                <a:latin typeface="Tahoma" pitchFamily="34" charset="0"/>
              </a:rPr>
              <a:t>          </a:t>
            </a:r>
            <a:r>
              <a:rPr kumimoji="1" lang="en-US" altLang="zh-TW" b="1" dirty="0" smtClean="0">
                <a:latin typeface="Tahoma" pitchFamily="34" charset="0"/>
              </a:rPr>
              <a:t>Unit: NT$  hundred millions</a:t>
            </a:r>
          </a:p>
          <a:p>
            <a:pPr eaLnBrk="1" hangingPunct="1">
              <a:spcBef>
                <a:spcPct val="50000"/>
              </a:spcBef>
            </a:pPr>
            <a:endParaRPr kumimoji="1" lang="zh-TW" altLang="en-US" b="1" dirty="0">
              <a:latin typeface="Tahoma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152407"/>
              </p:ext>
            </p:extLst>
          </p:nvPr>
        </p:nvGraphicFramePr>
        <p:xfrm>
          <a:off x="395536" y="1700808"/>
          <a:ext cx="8352929" cy="4915626"/>
        </p:xfrm>
        <a:graphic>
          <a:graphicData uri="http://schemas.openxmlformats.org/drawingml/2006/table">
            <a:tbl>
              <a:tblPr/>
              <a:tblGrid>
                <a:gridCol w="3130419"/>
                <a:gridCol w="1315908"/>
                <a:gridCol w="1315908"/>
                <a:gridCol w="1295347"/>
                <a:gridCol w="1295347"/>
              </a:tblGrid>
              <a:tr h="47612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Q4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3329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latin typeface="Arial Unicode MS"/>
                        </a:rPr>
                        <a:t>Y2021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Operating Revenue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57.9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63.8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73.9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Gross Profit Margin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22.8%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24.9%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23.7%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 dirty="0">
                          <a:solidFill>
                            <a:srgbClr val="E46D0A"/>
                          </a:solidFill>
                          <a:latin typeface="Arial Unicode MS"/>
                        </a:rPr>
                        <a:t>24.3%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Income before Tax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329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latin typeface="Arial Unicode MS"/>
                        </a:rPr>
                        <a:t>Y2022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Operating Revenue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84.6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86.1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84.8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Gross Profit Margin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E46D0A"/>
                          </a:solidFill>
                          <a:latin typeface="Arial Unicode MS"/>
                          <a:ea typeface="+mn-ea"/>
                          <a:cs typeface="+mn-cs"/>
                        </a:rPr>
                        <a:t>23.0%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 smtClean="0">
                          <a:solidFill>
                            <a:srgbClr val="E46D0A"/>
                          </a:solidFill>
                          <a:latin typeface="Arial Unicode MS"/>
                          <a:ea typeface="+mn-ea"/>
                          <a:cs typeface="+mn-cs"/>
                        </a:rPr>
                        <a:t>29.4%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E46D0A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 smtClean="0">
                          <a:solidFill>
                            <a:srgbClr val="E46D0A"/>
                          </a:solidFill>
                          <a:latin typeface="Arial Unicode MS"/>
                          <a:ea typeface="+mn-ea"/>
                          <a:cs typeface="+mn-cs"/>
                        </a:rPr>
                        <a:t>27.6%</a:t>
                      </a:r>
                      <a:r>
                        <a:rPr lang="zh-TW" altLang="en-US" sz="2400" b="1" i="0" u="none" strike="noStrike" kern="1200" dirty="0">
                          <a:solidFill>
                            <a:srgbClr val="E46D0A"/>
                          </a:solidFill>
                          <a:latin typeface="Arial Unicode MS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 smtClean="0">
                          <a:solidFill>
                            <a:srgbClr val="E46D0A"/>
                          </a:solidFill>
                          <a:latin typeface="Arial Unicode MS"/>
                          <a:ea typeface="+mn-ea"/>
                          <a:cs typeface="+mn-cs"/>
                        </a:rPr>
                        <a:t>26.0%</a:t>
                      </a:r>
                      <a:endParaRPr lang="en-US" altLang="zh-TW" sz="2400" b="1" i="0" u="none" strike="noStrike" kern="1200" dirty="0">
                        <a:solidFill>
                          <a:srgbClr val="E46D0A"/>
                        </a:solidFill>
                        <a:latin typeface="Arial Unicode MS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Income before Tax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20.2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18.9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13.7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222222"/>
                          </a:solidFill>
                          <a:latin typeface="Arial Unicode MS"/>
                        </a:rPr>
                        <a:t>Revenue growth 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33%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22%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latin typeface="Arial Unicode MS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349141" y="406843"/>
            <a:ext cx="5757001" cy="7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4" tIns="45687" rIns="91374" bIns="45687"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Capability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77" name="群組 76"/>
          <p:cNvGrpSpPr/>
          <p:nvPr/>
        </p:nvGrpSpPr>
        <p:grpSpPr>
          <a:xfrm>
            <a:off x="401448" y="1772466"/>
            <a:ext cx="8779064" cy="4104807"/>
            <a:chOff x="253769" y="909378"/>
            <a:chExt cx="8779064" cy="4104807"/>
          </a:xfrm>
        </p:grpSpPr>
        <p:grpSp>
          <p:nvGrpSpPr>
            <p:cNvPr id="78" name="Group 29"/>
            <p:cNvGrpSpPr>
              <a:grpSpLocks/>
            </p:cNvGrpSpPr>
            <p:nvPr/>
          </p:nvGrpSpPr>
          <p:grpSpPr bwMode="auto">
            <a:xfrm>
              <a:off x="253769" y="909378"/>
              <a:ext cx="8779064" cy="4104807"/>
              <a:chOff x="115" y="814"/>
              <a:chExt cx="5533" cy="3450"/>
            </a:xfrm>
          </p:grpSpPr>
          <p:sp>
            <p:nvSpPr>
              <p:cNvPr id="80" name="Text Box 13"/>
              <p:cNvSpPr txBox="1">
                <a:spLocks noChangeArrowheads="1"/>
              </p:cNvSpPr>
              <p:nvPr/>
            </p:nvSpPr>
            <p:spPr bwMode="auto">
              <a:xfrm>
                <a:off x="115" y="1118"/>
                <a:ext cx="672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Layer</a:t>
                </a:r>
              </a:p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Count</a:t>
                </a:r>
              </a:p>
            </p:txBody>
          </p:sp>
          <p:sp>
            <p:nvSpPr>
              <p:cNvPr id="81" name="Line 28"/>
              <p:cNvSpPr>
                <a:spLocks noChangeShapeType="1"/>
              </p:cNvSpPr>
              <p:nvPr/>
            </p:nvSpPr>
            <p:spPr bwMode="auto">
              <a:xfrm flipV="1">
                <a:off x="840" y="1028"/>
                <a:ext cx="0" cy="290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stealth" w="lg" len="lg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2" name="Rectangle 3"/>
              <p:cNvSpPr>
                <a:spLocks noChangeArrowheads="1"/>
              </p:cNvSpPr>
              <p:nvPr/>
            </p:nvSpPr>
            <p:spPr bwMode="auto">
              <a:xfrm>
                <a:off x="846" y="1541"/>
                <a:ext cx="1247" cy="2373"/>
              </a:xfrm>
              <a:prstGeom prst="rect">
                <a:avLst/>
              </a:prstGeom>
              <a:solidFill>
                <a:srgbClr val="3366FF">
                  <a:alpha val="50000"/>
                </a:srgbClr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2088" y="1541"/>
                <a:ext cx="1247" cy="2373"/>
              </a:xfrm>
              <a:prstGeom prst="rect">
                <a:avLst/>
              </a:prstGeom>
              <a:solidFill>
                <a:srgbClr val="3366FF">
                  <a:alpha val="50000"/>
                </a:srgbClr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336" y="1541"/>
                <a:ext cx="1247" cy="2373"/>
              </a:xfrm>
              <a:prstGeom prst="rect">
                <a:avLst/>
              </a:prstGeom>
              <a:solidFill>
                <a:srgbClr val="3366FF">
                  <a:alpha val="50000"/>
                </a:srgbClr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5" name="Text Box 6"/>
              <p:cNvSpPr txBox="1">
                <a:spLocks noChangeArrowheads="1"/>
              </p:cNvSpPr>
              <p:nvPr/>
            </p:nvSpPr>
            <p:spPr bwMode="auto">
              <a:xfrm>
                <a:off x="4696" y="1476"/>
                <a:ext cx="475" cy="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spcBef>
                    <a:spcPct val="50000"/>
                  </a:spcBef>
                  <a:defRPr/>
                </a:pPr>
                <a:r>
                  <a:rPr lang="en-US" altLang="zh-TW" sz="18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</a:t>
                </a:r>
                <a:r>
                  <a:rPr lang="en-US" altLang="zh-TW" sz="1800" dirty="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56L</a:t>
                </a:r>
                <a:endPara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6" name="Text Box 7"/>
              <p:cNvSpPr txBox="1">
                <a:spLocks noChangeArrowheads="1"/>
              </p:cNvSpPr>
              <p:nvPr/>
            </p:nvSpPr>
            <p:spPr bwMode="auto">
              <a:xfrm>
                <a:off x="4696" y="2982"/>
                <a:ext cx="528" cy="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spcBef>
                    <a:spcPct val="50000"/>
                  </a:spcBef>
                  <a:defRPr/>
                </a:pPr>
                <a:r>
                  <a:rPr lang="en-US" altLang="zh-TW" sz="18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10L</a:t>
                </a:r>
              </a:p>
            </p:txBody>
          </p:sp>
          <p:sp>
            <p:nvSpPr>
              <p:cNvPr id="87" name="Oval 8"/>
              <p:cNvSpPr>
                <a:spLocks noChangeArrowheads="1"/>
              </p:cNvSpPr>
              <p:nvPr/>
            </p:nvSpPr>
            <p:spPr bwMode="auto">
              <a:xfrm>
                <a:off x="926" y="2665"/>
                <a:ext cx="1088" cy="95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8" name="Oval 9"/>
              <p:cNvSpPr>
                <a:spLocks noChangeArrowheads="1"/>
              </p:cNvSpPr>
              <p:nvPr/>
            </p:nvSpPr>
            <p:spPr bwMode="auto">
              <a:xfrm>
                <a:off x="926" y="1572"/>
                <a:ext cx="1088" cy="108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89" name="Oval 10"/>
              <p:cNvSpPr>
                <a:spLocks noChangeArrowheads="1"/>
              </p:cNvSpPr>
              <p:nvPr/>
            </p:nvSpPr>
            <p:spPr bwMode="auto">
              <a:xfrm>
                <a:off x="2156" y="2982"/>
                <a:ext cx="1089" cy="81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90" name="Oval 11"/>
              <p:cNvSpPr>
                <a:spLocks noChangeArrowheads="1"/>
              </p:cNvSpPr>
              <p:nvPr/>
            </p:nvSpPr>
            <p:spPr bwMode="auto">
              <a:xfrm>
                <a:off x="2156" y="2302"/>
                <a:ext cx="1088" cy="72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91" name="Oval 12"/>
              <p:cNvSpPr>
                <a:spLocks noChangeArrowheads="1"/>
              </p:cNvSpPr>
              <p:nvPr/>
            </p:nvSpPr>
            <p:spPr bwMode="auto">
              <a:xfrm>
                <a:off x="3426" y="2846"/>
                <a:ext cx="1088" cy="80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zh-TW" altLang="en-US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2" name="Text Box 14"/>
              <p:cNvSpPr txBox="1">
                <a:spLocks noChangeArrowheads="1"/>
              </p:cNvSpPr>
              <p:nvPr/>
            </p:nvSpPr>
            <p:spPr bwMode="auto">
              <a:xfrm>
                <a:off x="4643" y="3971"/>
                <a:ext cx="1005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Technology</a:t>
                </a:r>
              </a:p>
            </p:txBody>
          </p:sp>
          <p:sp>
            <p:nvSpPr>
              <p:cNvPr id="93" name="Text Box 15"/>
              <p:cNvSpPr txBox="1">
                <a:spLocks noChangeArrowheads="1"/>
              </p:cNvSpPr>
              <p:nvPr/>
            </p:nvSpPr>
            <p:spPr bwMode="auto">
              <a:xfrm>
                <a:off x="3560" y="3953"/>
                <a:ext cx="864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Heavy Cu</a:t>
                </a:r>
              </a:p>
            </p:txBody>
          </p:sp>
          <p:sp>
            <p:nvSpPr>
              <p:cNvPr id="94" name="Text Box 16"/>
              <p:cNvSpPr txBox="1">
                <a:spLocks noChangeArrowheads="1"/>
              </p:cNvSpPr>
              <p:nvPr/>
            </p:nvSpPr>
            <p:spPr bwMode="auto">
              <a:xfrm>
                <a:off x="2343" y="3953"/>
                <a:ext cx="720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   HDI</a:t>
                </a:r>
              </a:p>
            </p:txBody>
          </p:sp>
          <p:sp>
            <p:nvSpPr>
              <p:cNvPr id="95" name="Text Box 17"/>
              <p:cNvSpPr txBox="1">
                <a:spLocks noChangeArrowheads="1"/>
              </p:cNvSpPr>
              <p:nvPr/>
            </p:nvSpPr>
            <p:spPr bwMode="auto">
              <a:xfrm>
                <a:off x="1112" y="3953"/>
                <a:ext cx="81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defTabSz="909410">
                  <a:spcBef>
                    <a:spcPct val="50000"/>
                  </a:spcBef>
                  <a:defRPr/>
                </a:pPr>
                <a:r>
                  <a:rPr lang="en-US" altLang="zh-TW" sz="16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    MLB</a:t>
                </a:r>
              </a:p>
            </p:txBody>
          </p:sp>
          <p:sp>
            <p:nvSpPr>
              <p:cNvPr id="96" name="Text Box 18"/>
              <p:cNvSpPr txBox="1">
                <a:spLocks noChangeArrowheads="1"/>
              </p:cNvSpPr>
              <p:nvPr/>
            </p:nvSpPr>
            <p:spPr bwMode="auto">
              <a:xfrm>
                <a:off x="1022" y="2793"/>
                <a:ext cx="928" cy="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Telecom</a:t>
                </a: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Server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NB</a:t>
                </a: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LEO</a:t>
                </a:r>
              </a:p>
              <a:p>
                <a:pPr algn="ctr" defTabSz="909410">
                  <a:lnSpc>
                    <a:spcPts val="1249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Automotive</a:t>
                </a:r>
              </a:p>
            </p:txBody>
          </p:sp>
          <p:sp>
            <p:nvSpPr>
              <p:cNvPr id="97" name="Text Box 19"/>
              <p:cNvSpPr txBox="1">
                <a:spLocks noChangeArrowheads="1"/>
              </p:cNvSpPr>
              <p:nvPr/>
            </p:nvSpPr>
            <p:spPr bwMode="auto">
              <a:xfrm>
                <a:off x="1022" y="1772"/>
                <a:ext cx="897" cy="8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101870" tIns="50935" rIns="101870" bIns="50935">
                <a:spAutoFit/>
              </a:bodyPr>
              <a:lstStyle/>
              <a:p>
                <a:pPr algn="ctr" defTabSz="909410">
                  <a:lnSpc>
                    <a:spcPts val="1606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IC Testing</a:t>
                </a:r>
              </a:p>
              <a:p>
                <a:pPr algn="ctr" defTabSz="909410">
                  <a:lnSpc>
                    <a:spcPts val="1606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Adv. Server</a:t>
                </a:r>
              </a:p>
              <a:p>
                <a:pPr algn="ctr" defTabSz="909410">
                  <a:lnSpc>
                    <a:spcPts val="892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&amp; 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lnSpc>
                    <a:spcPts val="1428"/>
                  </a:lnSpc>
                  <a:spcBef>
                    <a:spcPts val="535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Networking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8" name="Text Box 20"/>
              <p:cNvSpPr txBox="1">
                <a:spLocks noChangeArrowheads="1"/>
              </p:cNvSpPr>
              <p:nvPr/>
            </p:nvSpPr>
            <p:spPr bwMode="auto">
              <a:xfrm>
                <a:off x="2247" y="3028"/>
                <a:ext cx="998" cy="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50935" rIns="0" bIns="50935">
                <a:spAutoFit/>
              </a:bodyPr>
              <a:lstStyle/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Smart Home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Tablet/ NB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Smart </a:t>
                </a: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Phone</a:t>
                </a:r>
              </a:p>
              <a:p>
                <a:pPr algn="ctr" defTabSz="909410">
                  <a:spcBef>
                    <a:spcPct val="10000"/>
                  </a:spcBef>
                  <a:defRPr/>
                </a:pPr>
                <a:r>
                  <a:rPr lang="en-US" altLang="zh-TW" sz="14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Automotive</a:t>
                </a: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99" name="Text Box 21"/>
              <p:cNvSpPr txBox="1">
                <a:spLocks noChangeArrowheads="1"/>
              </p:cNvSpPr>
              <p:nvPr/>
            </p:nvSpPr>
            <p:spPr bwMode="auto">
              <a:xfrm>
                <a:off x="2247" y="2438"/>
                <a:ext cx="917" cy="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01870" tIns="50935" rIns="101870" bIns="50935"/>
              <a:lstStyle/>
              <a:p>
                <a:pPr algn="ctr" defTabSz="909410">
                  <a:spcBef>
                    <a:spcPct val="2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Server</a:t>
                </a:r>
              </a:p>
              <a:p>
                <a:pPr algn="ctr" defTabSz="909410">
                  <a:spcBef>
                    <a:spcPct val="2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Telecom</a:t>
                </a:r>
              </a:p>
              <a:p>
                <a:pPr algn="ctr" defTabSz="909410">
                  <a:spcBef>
                    <a:spcPct val="20000"/>
                  </a:spcBef>
                  <a:defRPr/>
                </a:pPr>
                <a:endParaRPr lang="en-US" altLang="zh-TW" sz="1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  <a:p>
                <a:pPr algn="ctr" defTabSz="909410">
                  <a:spcBef>
                    <a:spcPct val="20000"/>
                  </a:spcBef>
                  <a:defRPr/>
                </a:pPr>
                <a:endParaRPr lang="en-US" altLang="zh-TW" sz="1400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100" name="Text Box 23"/>
              <p:cNvSpPr txBox="1">
                <a:spLocks noChangeArrowheads="1"/>
              </p:cNvSpPr>
              <p:nvPr/>
            </p:nvSpPr>
            <p:spPr bwMode="auto">
              <a:xfrm>
                <a:off x="931" y="814"/>
                <a:ext cx="4416" cy="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01870" tIns="50935" rIns="101870" bIns="50935">
                <a:spAutoFit/>
              </a:bodyPr>
              <a:lstStyle/>
              <a:p>
                <a:pPr algn="ctr" defTabSz="909410">
                  <a:spcBef>
                    <a:spcPct val="50000"/>
                  </a:spcBef>
                  <a:defRPr/>
                </a:pPr>
                <a:r>
                  <a:rPr lang="en-US" altLang="zh-TW" sz="2400" dirty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 </a:t>
                </a:r>
                <a:r>
                  <a:rPr lang="en-US" altLang="zh-TW" sz="24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新細明體" pitchFamily="18" charset="-120"/>
                  </a:rPr>
                  <a:t>Full Range of Technology Availability </a:t>
                </a:r>
              </a:p>
            </p:txBody>
          </p:sp>
          <p:sp>
            <p:nvSpPr>
              <p:cNvPr id="101" name="Line 29"/>
              <p:cNvSpPr>
                <a:spLocks noChangeShapeType="1"/>
              </p:cNvSpPr>
              <p:nvPr/>
            </p:nvSpPr>
            <p:spPr bwMode="auto">
              <a:xfrm>
                <a:off x="840" y="3910"/>
                <a:ext cx="4176" cy="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stealth" w="lg" len="lg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TW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新細明體" pitchFamily="18" charset="-120"/>
                </a:endParaRPr>
              </a:p>
            </p:txBody>
          </p:sp>
          <p:sp>
            <p:nvSpPr>
              <p:cNvPr id="102" name="Text Box 28"/>
              <p:cNvSpPr txBox="1">
                <a:spLocks noChangeArrowheads="1"/>
              </p:cNvSpPr>
              <p:nvPr/>
            </p:nvSpPr>
            <p:spPr bwMode="auto">
              <a:xfrm>
                <a:off x="3562" y="2892"/>
                <a:ext cx="861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 defTabSz="786173">
                  <a:spcBef>
                    <a:spcPct val="5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Power </a:t>
                </a:r>
              </a:p>
              <a:p>
                <a:pPr algn="ctr" defTabSz="786173">
                  <a:spcBef>
                    <a:spcPct val="5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Telecom</a:t>
                </a:r>
              </a:p>
              <a:p>
                <a:pPr algn="ctr" defTabSz="786173">
                  <a:spcBef>
                    <a:spcPct val="50000"/>
                  </a:spcBef>
                  <a:defRPr/>
                </a:pPr>
                <a:r>
                  <a:rPr lang="en-US" altLang="zh-TW" sz="1400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Automotive</a:t>
                </a:r>
              </a:p>
            </p:txBody>
          </p:sp>
        </p:grpSp>
        <p:sp>
          <p:nvSpPr>
            <p:cNvPr id="79" name="Text Box 7"/>
            <p:cNvSpPr txBox="1">
              <a:spLocks noChangeArrowheads="1"/>
            </p:cNvSpPr>
            <p:nvPr/>
          </p:nvSpPr>
          <p:spPr bwMode="auto">
            <a:xfrm>
              <a:off x="7522790" y="2625719"/>
              <a:ext cx="837764" cy="368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899" tIns="45449" rIns="90899" bIns="45449">
              <a:spAutoFit/>
            </a:bodyPr>
            <a:lstStyle/>
            <a:p>
              <a:pPr algn="ctr" defTabSz="909410">
                <a:spcBef>
                  <a:spcPct val="50000"/>
                </a:spcBef>
                <a:defRPr/>
              </a:pPr>
              <a:r>
                <a: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rPr>
                <a:t>3</a:t>
              </a:r>
              <a:r>
                <a:rPr lang="en-US" altLang="zh-TW" sz="18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細明體" pitchFamily="18" charset="-120"/>
                </a:rPr>
                <a:t>0L</a:t>
              </a:r>
              <a:endParaRPr lang="en-US" altLang="zh-TW" sz="1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41057" y="4868657"/>
            <a:ext cx="4031737" cy="35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85" tIns="45693" rIns="91385" bIns="45693">
            <a:spAutoFit/>
          </a:bodyPr>
          <a:lstStyle/>
          <a:p>
            <a:pPr defTabSz="880534">
              <a:defRPr/>
            </a:pPr>
            <a:endParaRPr lang="zh-TW" altLang="zh-TW" dirty="0"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7784" y="0"/>
            <a:ext cx="5757001" cy="7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892" tIns="42946" rIns="85892" bIns="42946" anchor="ctr"/>
          <a:lstStyle/>
          <a:p>
            <a:pPr algn="ctr" defTabSz="958275">
              <a:spcBef>
                <a:spcPct val="500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標楷體" pitchFamily="65" charset="-120"/>
                <a:cs typeface="Arial" charset="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標楷體" pitchFamily="65" charset="-120"/>
                <a:cs typeface="Arial" charset="0"/>
              </a:rPr>
            </a:br>
            <a:endParaRPr lang="en-US" altLang="zh-TW" sz="3200" dirty="0">
              <a:solidFill>
                <a:schemeClr val="bg1"/>
              </a:solidFill>
              <a:latin typeface="+mj-lt"/>
              <a:ea typeface="標楷體" pitchFamily="65" charset="-120"/>
              <a:cs typeface="Arial" charset="0"/>
            </a:endParaRPr>
          </a:p>
        </p:txBody>
      </p:sp>
      <p:sp>
        <p:nvSpPr>
          <p:cNvPr id="7" name="矩形 6"/>
          <p:cNvSpPr/>
          <p:nvPr/>
        </p:nvSpPr>
        <p:spPr>
          <a:xfrm rot="10800000" flipV="1">
            <a:off x="3189057" y="116632"/>
            <a:ext cx="5487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58275">
              <a:spcBef>
                <a:spcPct val="50000"/>
              </a:spcBef>
              <a:defRPr/>
            </a:pP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89057" y="0"/>
            <a:ext cx="5703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58275">
              <a:spcBef>
                <a:spcPct val="50000"/>
              </a:spcBef>
              <a:defRPr/>
            </a:pP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0"/>
                <a:cs typeface="Arial" pitchFamily="34" charset="0"/>
              </a:rPr>
              <a:t>Product Application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 (GCE)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80" y="1628800"/>
            <a:ext cx="86106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93143</TotalTime>
  <Words>440</Words>
  <Application>Microsoft Office PowerPoint</Application>
  <PresentationFormat>如螢幕大小 (4:3)</PresentationFormat>
  <Paragraphs>211</Paragraphs>
  <Slides>11</Slides>
  <Notes>10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3" baseType="lpstr">
      <vt:lpstr>Blends</vt:lpstr>
      <vt:lpstr>Image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GCE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C825</dc:creator>
  <cp:lastModifiedBy>Meiko.Chiang江美儀</cp:lastModifiedBy>
  <cp:revision>1536</cp:revision>
  <dcterms:created xsi:type="dcterms:W3CDTF">2004-04-20T07:55:51Z</dcterms:created>
  <dcterms:modified xsi:type="dcterms:W3CDTF">2023-03-10T06:05:16Z</dcterms:modified>
</cp:coreProperties>
</file>