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4" r:id="rId2"/>
    <p:sldId id="298" r:id="rId3"/>
    <p:sldId id="300" r:id="rId4"/>
    <p:sldId id="299" r:id="rId5"/>
  </p:sldIdLst>
  <p:sldSz cx="9144000" cy="5143500" type="screen16x9"/>
  <p:notesSz cx="6794500" cy="99314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FF5050"/>
    <a:srgbClr val="FFE105"/>
    <a:srgbClr val="FF0066"/>
    <a:srgbClr val="69A12B"/>
    <a:srgbClr val="EABCCE"/>
    <a:srgbClr val="D680A1"/>
    <a:srgbClr val="FFF2B9"/>
    <a:srgbClr val="FFC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2" autoAdjust="0"/>
    <p:restoredTop sz="98889" autoAdjust="0"/>
  </p:normalViewPr>
  <p:slideViewPr>
    <p:cSldViewPr>
      <p:cViewPr>
        <p:scale>
          <a:sx n="125" d="100"/>
          <a:sy n="125" d="100"/>
        </p:scale>
        <p:origin x="-21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8645" y="1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r">
              <a:defRPr sz="1300"/>
            </a:lvl1pPr>
          </a:lstStyle>
          <a:p>
            <a:fld id="{731E7078-E966-414D-ADB2-D9AD5E10F865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r">
              <a:defRPr sz="1300"/>
            </a:lvl1pPr>
          </a:lstStyle>
          <a:p>
            <a:fld id="{9D2EB794-635D-4821-A1BE-4A42886F68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389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8645" y="1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r">
              <a:defRPr sz="1300"/>
            </a:lvl1pPr>
          </a:lstStyle>
          <a:p>
            <a:fld id="{287E0C1E-E18B-4693-9BD4-46F0FB475B0B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16700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8" tIns="47784" rIns="95568" bIns="4778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5568" tIns="47784" rIns="95568" bIns="47784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r">
              <a:defRPr sz="1300"/>
            </a:lvl1pPr>
          </a:lstStyle>
          <a:p>
            <a:fld id="{C4429A5D-FD4B-48FE-96D8-73168CD4CE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520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29A5D-FD4B-48FE-96D8-73168CD4CED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0643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16700" cy="372268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29A5D-FD4B-48FE-96D8-73168CD4CED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69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16700" cy="372268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29A5D-FD4B-48FE-96D8-73168CD4CED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6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657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87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860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3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074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54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77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99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19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00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4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1B6C2-D1E8-4E7E-BA61-7BFEC8D3B5FD}" type="datetimeFigureOut">
              <a:rPr lang="zh-TW" altLang="en-US" smtClean="0"/>
              <a:t>2018/6/18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6363A-A367-4331-A6C4-C908FEBF3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69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981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矩形 12"/>
          <p:cNvSpPr/>
          <p:nvPr/>
        </p:nvSpPr>
        <p:spPr>
          <a:xfrm>
            <a:off x="-9573" y="-92546"/>
            <a:ext cx="9163147" cy="5143500"/>
          </a:xfrm>
          <a:prstGeom prst="rect">
            <a:avLst/>
          </a:prstGeom>
          <a:solidFill>
            <a:srgbClr val="000000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1403350" y="4766407"/>
            <a:ext cx="6408738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© </a:t>
            </a:r>
            <a:r>
              <a:rPr kumimoji="0" lang="en-US" altLang="zh-TW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2018 </a:t>
            </a:r>
            <a:r>
              <a:rPr kumimoji="0" lang="en-US" altLang="zh-TW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Realtek Semiconductor Corp. All rights reserved</a:t>
            </a:r>
            <a:endParaRPr kumimoji="0" lang="zh-TW" alt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2" name="文字方塊 6"/>
          <p:cNvSpPr txBox="1">
            <a:spLocks noChangeArrowheads="1"/>
          </p:cNvSpPr>
          <p:nvPr/>
        </p:nvSpPr>
        <p:spPr bwMode="auto">
          <a:xfrm>
            <a:off x="467544" y="1995686"/>
            <a:ext cx="84249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瑞昱半導體</a:t>
            </a:r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2018</a:t>
            </a:r>
            <a:r>
              <a:rPr lang="zh-TW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年第一季法人說明會</a:t>
            </a:r>
            <a:endParaRPr lang="en-US" altLang="zh-TW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9" name="Picture 5" descr="E:\mikochiang\Realtek_work\01_works\IT_KWS\関於瑞昱ppt\rtk_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28" y="987574"/>
            <a:ext cx="2346288" cy="55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1907704" y="2787774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Realtek 1Q18 Earnings </a:t>
            </a:r>
            <a:r>
              <a:rPr lang="en-US" altLang="zh-TW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29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矩形 163"/>
          <p:cNvSpPr/>
          <p:nvPr/>
        </p:nvSpPr>
        <p:spPr>
          <a:xfrm>
            <a:off x="744913" y="1203598"/>
            <a:ext cx="7643511" cy="5501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600"/>
          </a:p>
        </p:txBody>
      </p:sp>
      <p:sp>
        <p:nvSpPr>
          <p:cNvPr id="383" name="矩形 382"/>
          <p:cNvSpPr/>
          <p:nvPr/>
        </p:nvSpPr>
        <p:spPr>
          <a:xfrm>
            <a:off x="748809" y="4063642"/>
            <a:ext cx="7639617" cy="3083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382" name="矩形 381"/>
          <p:cNvSpPr/>
          <p:nvPr/>
        </p:nvSpPr>
        <p:spPr>
          <a:xfrm>
            <a:off x="744915" y="3476932"/>
            <a:ext cx="7643511" cy="3009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190" name="矩形 189"/>
          <p:cNvSpPr/>
          <p:nvPr/>
        </p:nvSpPr>
        <p:spPr>
          <a:xfrm>
            <a:off x="748810" y="2859782"/>
            <a:ext cx="7639616" cy="324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 dirty="0"/>
          </a:p>
        </p:txBody>
      </p:sp>
      <p:sp>
        <p:nvSpPr>
          <p:cNvPr id="191" name="矩形 190"/>
          <p:cNvSpPr/>
          <p:nvPr/>
        </p:nvSpPr>
        <p:spPr>
          <a:xfrm>
            <a:off x="741027" y="2304915"/>
            <a:ext cx="7647398" cy="284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195" name="矩形 194"/>
          <p:cNvSpPr/>
          <p:nvPr/>
        </p:nvSpPr>
        <p:spPr>
          <a:xfrm>
            <a:off x="741026" y="1761556"/>
            <a:ext cx="7647398" cy="284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7782" y="-8987"/>
            <a:ext cx="9159565" cy="99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標題 1"/>
          <p:cNvSpPr txBox="1">
            <a:spLocks/>
          </p:cNvSpPr>
          <p:nvPr/>
        </p:nvSpPr>
        <p:spPr>
          <a:xfrm>
            <a:off x="7030" y="-1"/>
            <a:ext cx="9164510" cy="9875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1Q18 </a:t>
            </a:r>
            <a:r>
              <a:rPr lang="zh-TW" altLang="en-US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合併損益表</a:t>
            </a:r>
            <a:endParaRPr lang="en-US" altLang="zh-TW" sz="28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1" name="Rectangle 17"/>
          <p:cNvSpPr>
            <a:spLocks noChangeArrowheads="1"/>
          </p:cNvSpPr>
          <p:nvPr/>
        </p:nvSpPr>
        <p:spPr bwMode="auto">
          <a:xfrm>
            <a:off x="5807529" y="1213716"/>
            <a:ext cx="39273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QoQ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16" name="Rectangle 22"/>
          <p:cNvSpPr>
            <a:spLocks noChangeArrowheads="1"/>
          </p:cNvSpPr>
          <p:nvPr/>
        </p:nvSpPr>
        <p:spPr bwMode="auto">
          <a:xfrm>
            <a:off x="5320807" y="1509971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21" name="Rectangle 27"/>
          <p:cNvSpPr>
            <a:spLocks noChangeArrowheads="1"/>
          </p:cNvSpPr>
          <p:nvPr/>
        </p:nvSpPr>
        <p:spPr bwMode="auto">
          <a:xfrm>
            <a:off x="801931" y="2073508"/>
            <a:ext cx="7181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>
                <a:solidFill>
                  <a:srgbClr val="002060"/>
                </a:solidFill>
                <a:latin typeface="微軟正黑體" panose="020B0604030504040204" pitchFamily="34" charset="-120"/>
              </a:rPr>
              <a:t>營業毛利</a:t>
            </a:r>
            <a:endParaRPr lang="zh-TW" altLang="zh-TW" sz="1400" b="0" dirty="0">
              <a:latin typeface="微軟正黑體" panose="020B0604030504040204" pitchFamily="34" charset="-120"/>
            </a:endParaRPr>
          </a:p>
        </p:txBody>
      </p:sp>
      <p:sp>
        <p:nvSpPr>
          <p:cNvPr id="239" name="Rectangle 45"/>
          <p:cNvSpPr>
            <a:spLocks noChangeArrowheads="1"/>
          </p:cNvSpPr>
          <p:nvPr/>
        </p:nvSpPr>
        <p:spPr bwMode="auto">
          <a:xfrm>
            <a:off x="776008" y="3203883"/>
            <a:ext cx="107721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營業費用合計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248" name="Rectangle 54"/>
          <p:cNvSpPr>
            <a:spLocks noChangeArrowheads="1"/>
          </p:cNvSpPr>
          <p:nvPr/>
        </p:nvSpPr>
        <p:spPr bwMode="auto">
          <a:xfrm>
            <a:off x="795897" y="3508289"/>
            <a:ext cx="7181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營業利益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266" name="Rectangle 72"/>
          <p:cNvSpPr>
            <a:spLocks noChangeArrowheads="1"/>
          </p:cNvSpPr>
          <p:nvPr/>
        </p:nvSpPr>
        <p:spPr bwMode="auto">
          <a:xfrm>
            <a:off x="784303" y="4156361"/>
            <a:ext cx="7181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本期淨利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275" name="Rectangle 81"/>
          <p:cNvSpPr>
            <a:spLocks noChangeArrowheads="1"/>
          </p:cNvSpPr>
          <p:nvPr/>
        </p:nvSpPr>
        <p:spPr bwMode="auto">
          <a:xfrm>
            <a:off x="795896" y="4443958"/>
            <a:ext cx="10611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dirty="0">
                <a:solidFill>
                  <a:srgbClr val="002060"/>
                </a:solidFill>
                <a:latin typeface="微軟正黑體" panose="020B0604030504040204" pitchFamily="34" charset="-120"/>
              </a:rPr>
              <a:t>每股</a:t>
            </a:r>
            <a:r>
              <a:rPr lang="zh-TW" altLang="en-US" sz="140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盈餘 </a:t>
            </a:r>
            <a:r>
              <a:rPr lang="en-US" altLang="zh-TW" sz="140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(</a:t>
            </a:r>
            <a:r>
              <a:rPr lang="zh-TW" altLang="en-US" sz="140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元</a:t>
            </a:r>
            <a:r>
              <a:rPr lang="en-US" altLang="zh-TW" sz="1400" dirty="0" smtClean="0">
                <a:solidFill>
                  <a:srgbClr val="002060"/>
                </a:solidFill>
                <a:ea typeface="新細明體" pitchFamily="18" charset="-120"/>
              </a:rPr>
              <a:t>)</a:t>
            </a:r>
            <a:endParaRPr lang="zh-TW" altLang="zh-TW" sz="14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82" name="Rectangle 88"/>
          <p:cNvSpPr>
            <a:spLocks noChangeArrowheads="1"/>
          </p:cNvSpPr>
          <p:nvPr/>
        </p:nvSpPr>
        <p:spPr bwMode="auto">
          <a:xfrm>
            <a:off x="4846890" y="1213717"/>
            <a:ext cx="4536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4Q17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379" name="文字方塊 378"/>
          <p:cNvSpPr txBox="1"/>
          <p:nvPr/>
        </p:nvSpPr>
        <p:spPr>
          <a:xfrm>
            <a:off x="702978" y="1491525"/>
            <a:ext cx="19943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kern="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kern="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r>
              <a:rPr lang="en-US" altLang="zh-TW" sz="1200" kern="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1200" kern="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新台幣百萬元</a:t>
            </a:r>
            <a:r>
              <a:rPr lang="en-US" altLang="zh-TW" sz="1200" kern="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200" kern="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89" name="直線接點 388"/>
          <p:cNvCxnSpPr/>
          <p:nvPr/>
        </p:nvCxnSpPr>
        <p:spPr>
          <a:xfrm>
            <a:off x="5082881" y="1545636"/>
            <a:ext cx="21902" cy="2826169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直線接點 389"/>
          <p:cNvCxnSpPr/>
          <p:nvPr/>
        </p:nvCxnSpPr>
        <p:spPr>
          <a:xfrm>
            <a:off x="5713570" y="1203598"/>
            <a:ext cx="0" cy="3168207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直線接點 392"/>
          <p:cNvCxnSpPr/>
          <p:nvPr/>
        </p:nvCxnSpPr>
        <p:spPr>
          <a:xfrm flipH="1" flipV="1">
            <a:off x="744916" y="1437519"/>
            <a:ext cx="7600227" cy="3479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直線接點 396"/>
          <p:cNvCxnSpPr/>
          <p:nvPr/>
        </p:nvCxnSpPr>
        <p:spPr>
          <a:xfrm flipH="1">
            <a:off x="3598016" y="1440998"/>
            <a:ext cx="5402" cy="2930952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19"/>
          <p:cNvSpPr>
            <a:spLocks noChangeArrowheads="1"/>
          </p:cNvSpPr>
          <p:nvPr/>
        </p:nvSpPr>
        <p:spPr bwMode="auto">
          <a:xfrm>
            <a:off x="3073275" y="1490178"/>
            <a:ext cx="41036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dirty="0">
                <a:solidFill>
                  <a:srgbClr val="002060"/>
                </a:solidFill>
                <a:latin typeface="微軟正黑體" panose="020B0604030504040204" pitchFamily="34" charset="-120"/>
              </a:rPr>
              <a:t>金額</a:t>
            </a:r>
            <a:endParaRPr lang="zh-TW" altLang="zh-TW" sz="1600" b="0" dirty="0">
              <a:latin typeface="微軟正黑體" panose="020B0604030504040204" pitchFamily="34" charset="-120"/>
            </a:endParaRPr>
          </a:p>
        </p:txBody>
      </p:sp>
      <p:sp>
        <p:nvSpPr>
          <p:cNvPr id="214" name="Rectangle 20"/>
          <p:cNvSpPr>
            <a:spLocks noChangeArrowheads="1"/>
          </p:cNvSpPr>
          <p:nvPr/>
        </p:nvSpPr>
        <p:spPr bwMode="auto">
          <a:xfrm>
            <a:off x="3880647" y="1526150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81" name="Rectangle 87"/>
          <p:cNvSpPr>
            <a:spLocks noChangeArrowheads="1"/>
          </p:cNvSpPr>
          <p:nvPr/>
        </p:nvSpPr>
        <p:spPr bwMode="auto">
          <a:xfrm>
            <a:off x="3376591" y="1221495"/>
            <a:ext cx="4536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1Q18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cxnSp>
        <p:nvCxnSpPr>
          <p:cNvPr id="396" name="直線接點 395"/>
          <p:cNvCxnSpPr/>
          <p:nvPr/>
        </p:nvCxnSpPr>
        <p:spPr>
          <a:xfrm>
            <a:off x="4312695" y="1311966"/>
            <a:ext cx="0" cy="3059984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群組 133"/>
          <p:cNvGrpSpPr/>
          <p:nvPr/>
        </p:nvGrpSpPr>
        <p:grpSpPr>
          <a:xfrm>
            <a:off x="0" y="4764620"/>
            <a:ext cx="9144000" cy="391765"/>
            <a:chOff x="0" y="4764619"/>
            <a:chExt cx="9144000" cy="391765"/>
          </a:xfrm>
        </p:grpSpPr>
        <p:sp>
          <p:nvSpPr>
            <p:cNvPr id="135" name="矩形 134"/>
            <p:cNvSpPr/>
            <p:nvPr/>
          </p:nvSpPr>
          <p:spPr>
            <a:xfrm>
              <a:off x="0" y="4764619"/>
              <a:ext cx="9144000" cy="391765"/>
            </a:xfrm>
            <a:prstGeom prst="rect">
              <a:avLst/>
            </a:prstGeom>
            <a:solidFill>
              <a:srgbClr val="000000">
                <a:alpha val="8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6" name="文字方塊 135"/>
            <p:cNvSpPr txBox="1"/>
            <p:nvPr/>
          </p:nvSpPr>
          <p:spPr>
            <a:xfrm>
              <a:off x="5506438" y="4816647"/>
              <a:ext cx="33841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sz="1050" dirty="0">
                  <a:solidFill>
                    <a:schemeClr val="bg1"/>
                  </a:solidFill>
                  <a:latin typeface="+mn-lt"/>
                  <a:ea typeface="+mn-ea"/>
                </a:rPr>
                <a:t>© </a:t>
              </a:r>
              <a:r>
                <a:rPr kumimoji="0" lang="en-US" altLang="zh-TW" sz="1050" dirty="0" smtClean="0">
                  <a:solidFill>
                    <a:schemeClr val="bg1"/>
                  </a:solidFill>
                  <a:latin typeface="+mn-lt"/>
                  <a:ea typeface="+mn-ea"/>
                </a:rPr>
                <a:t>2018 </a:t>
              </a:r>
              <a:r>
                <a:rPr kumimoji="0" lang="en-US" altLang="zh-TW" sz="1050" dirty="0">
                  <a:solidFill>
                    <a:schemeClr val="bg1"/>
                  </a:solidFill>
                  <a:latin typeface="+mn-lt"/>
                  <a:ea typeface="+mn-ea"/>
                </a:rPr>
                <a:t>Realtek Semiconductor Corp. All rights reserved</a:t>
              </a:r>
              <a:endParaRPr kumimoji="0" lang="zh-TW" altLang="en-US" sz="1050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pic>
          <p:nvPicPr>
            <p:cNvPr id="137" name="Picture 5" descr="E:\mikochiang\Realtek_work\01_works\IT_KWS\関於瑞昱ppt\rtk_logo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507" y="4819650"/>
              <a:ext cx="1296963" cy="307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8" name="投影片編號版面配置區 9"/>
          <p:cNvSpPr>
            <a:spLocks noGrp="1"/>
          </p:cNvSpPr>
          <p:nvPr>
            <p:ph type="sldNum" sz="quarter" idx="12"/>
          </p:nvPr>
        </p:nvSpPr>
        <p:spPr>
          <a:xfrm>
            <a:off x="6963104" y="4809306"/>
            <a:ext cx="2133600" cy="273844"/>
          </a:xfrm>
        </p:spPr>
        <p:txBody>
          <a:bodyPr/>
          <a:lstStyle/>
          <a:p>
            <a:fld id="{3436363A-A367-4331-A6C4-C908FEBF3A8F}" type="slidenum">
              <a:rPr lang="zh-TW" altLang="en-US" smtClean="0"/>
              <a:t>2</a:t>
            </a:fld>
            <a:endParaRPr lang="zh-TW" altLang="en-US" dirty="0"/>
          </a:p>
        </p:txBody>
      </p:sp>
      <p:cxnSp>
        <p:nvCxnSpPr>
          <p:cNvPr id="110" name="直線接點 109"/>
          <p:cNvCxnSpPr/>
          <p:nvPr/>
        </p:nvCxnSpPr>
        <p:spPr>
          <a:xfrm>
            <a:off x="6322824" y="1203598"/>
            <a:ext cx="6095" cy="3168352"/>
          </a:xfrm>
          <a:prstGeom prst="line">
            <a:avLst/>
          </a:prstGeom>
          <a:ln w="158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/>
          <p:nvPr/>
        </p:nvCxnSpPr>
        <p:spPr>
          <a:xfrm>
            <a:off x="7048999" y="1419622"/>
            <a:ext cx="0" cy="2952328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20"/>
          <p:cNvSpPr>
            <a:spLocks noChangeArrowheads="1"/>
          </p:cNvSpPr>
          <p:nvPr/>
        </p:nvSpPr>
        <p:spPr bwMode="auto">
          <a:xfrm>
            <a:off x="7337031" y="1491525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7" name="Rectangle 87"/>
          <p:cNvSpPr>
            <a:spLocks noChangeArrowheads="1"/>
          </p:cNvSpPr>
          <p:nvPr/>
        </p:nvSpPr>
        <p:spPr bwMode="auto">
          <a:xfrm>
            <a:off x="6832976" y="1207580"/>
            <a:ext cx="4536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1Q17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cxnSp>
        <p:nvCxnSpPr>
          <p:cNvPr id="128" name="直線接點 127"/>
          <p:cNvCxnSpPr/>
          <p:nvPr/>
        </p:nvCxnSpPr>
        <p:spPr>
          <a:xfrm>
            <a:off x="7769079" y="1203598"/>
            <a:ext cx="0" cy="3168207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22"/>
          <p:cNvSpPr>
            <a:spLocks noChangeArrowheads="1"/>
          </p:cNvSpPr>
          <p:nvPr/>
        </p:nvSpPr>
        <p:spPr bwMode="auto">
          <a:xfrm>
            <a:off x="5919889" y="1509971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2" name="Rectangle 27"/>
          <p:cNvSpPr>
            <a:spLocks noChangeArrowheads="1"/>
          </p:cNvSpPr>
          <p:nvPr/>
        </p:nvSpPr>
        <p:spPr bwMode="auto">
          <a:xfrm>
            <a:off x="856312" y="2353446"/>
            <a:ext cx="7181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推銷費用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53" name="Rectangle 27"/>
          <p:cNvSpPr>
            <a:spLocks noChangeArrowheads="1"/>
          </p:cNvSpPr>
          <p:nvPr/>
        </p:nvSpPr>
        <p:spPr bwMode="auto">
          <a:xfrm>
            <a:off x="856311" y="2914658"/>
            <a:ext cx="107721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研究發展費用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75" name="Rectangle 45"/>
          <p:cNvSpPr>
            <a:spLocks noChangeArrowheads="1"/>
          </p:cNvSpPr>
          <p:nvPr/>
        </p:nvSpPr>
        <p:spPr bwMode="auto">
          <a:xfrm>
            <a:off x="784303" y="3831889"/>
            <a:ext cx="143629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營業外收入及支出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96" name="Rectangle 27"/>
          <p:cNvSpPr>
            <a:spLocks noChangeArrowheads="1"/>
          </p:cNvSpPr>
          <p:nvPr/>
        </p:nvSpPr>
        <p:spPr bwMode="auto">
          <a:xfrm>
            <a:off x="784303" y="1815561"/>
            <a:ext cx="107721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營業收入淨額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54" name="Rectangle 28"/>
          <p:cNvSpPr>
            <a:spLocks noChangeArrowheads="1"/>
          </p:cNvSpPr>
          <p:nvPr/>
        </p:nvSpPr>
        <p:spPr bwMode="auto">
          <a:xfrm>
            <a:off x="3079157" y="1811641"/>
            <a:ext cx="431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10,626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3160567" y="2103593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4,453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57" name="Rectangle 28"/>
          <p:cNvSpPr>
            <a:spLocks noChangeArrowheads="1"/>
          </p:cNvSpPr>
          <p:nvPr/>
        </p:nvSpPr>
        <p:spPr bwMode="auto">
          <a:xfrm>
            <a:off x="3181749" y="2355000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(576)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856311" y="2639007"/>
            <a:ext cx="125675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管理及總務費用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59" name="Rectangle 28"/>
          <p:cNvSpPr>
            <a:spLocks noChangeArrowheads="1"/>
          </p:cNvSpPr>
          <p:nvPr/>
        </p:nvSpPr>
        <p:spPr bwMode="auto">
          <a:xfrm>
            <a:off x="3186914" y="2639007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282)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0" name="Rectangle 28"/>
          <p:cNvSpPr>
            <a:spLocks noChangeArrowheads="1"/>
          </p:cNvSpPr>
          <p:nvPr/>
        </p:nvSpPr>
        <p:spPr bwMode="auto">
          <a:xfrm>
            <a:off x="3080461" y="2927039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(2,969)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1" name="Rectangle 28"/>
          <p:cNvSpPr>
            <a:spLocks noChangeArrowheads="1"/>
          </p:cNvSpPr>
          <p:nvPr/>
        </p:nvSpPr>
        <p:spPr bwMode="auto">
          <a:xfrm>
            <a:off x="3085626" y="3245186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(3,827)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2" name="Rectangle 28"/>
          <p:cNvSpPr>
            <a:spLocks noChangeArrowheads="1"/>
          </p:cNvSpPr>
          <p:nvPr/>
        </p:nvSpPr>
        <p:spPr bwMode="auto">
          <a:xfrm>
            <a:off x="3278460" y="354375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627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3" name="Rectangle 28"/>
          <p:cNvSpPr>
            <a:spLocks noChangeArrowheads="1"/>
          </p:cNvSpPr>
          <p:nvPr/>
        </p:nvSpPr>
        <p:spPr bwMode="auto">
          <a:xfrm>
            <a:off x="3284965" y="3831889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268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4" name="Rectangle 28"/>
          <p:cNvSpPr>
            <a:spLocks noChangeArrowheads="1"/>
          </p:cNvSpPr>
          <p:nvPr/>
        </p:nvSpPr>
        <p:spPr bwMode="auto">
          <a:xfrm>
            <a:off x="3278460" y="412546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841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3160567" y="4465634"/>
            <a:ext cx="3558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dirty="0" smtClean="0">
                <a:solidFill>
                  <a:srgbClr val="002060"/>
                </a:solidFill>
                <a:ea typeface="新細明體" pitchFamily="18" charset="-120"/>
              </a:rPr>
              <a:t>$1.66</a:t>
            </a:r>
            <a:endParaRPr lang="zh-TW" altLang="zh-TW" sz="80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6" name="Rectangle 28"/>
          <p:cNvSpPr>
            <a:spLocks noChangeArrowheads="1"/>
          </p:cNvSpPr>
          <p:nvPr/>
        </p:nvSpPr>
        <p:spPr bwMode="auto">
          <a:xfrm>
            <a:off x="4581771" y="1815561"/>
            <a:ext cx="431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10,802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663181" y="2107513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4,519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8" name="Rectangle 28"/>
          <p:cNvSpPr>
            <a:spLocks noChangeArrowheads="1"/>
          </p:cNvSpPr>
          <p:nvPr/>
        </p:nvSpPr>
        <p:spPr bwMode="auto">
          <a:xfrm>
            <a:off x="4716016" y="2358920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(546)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9" name="Rectangle 28"/>
          <p:cNvSpPr>
            <a:spLocks noChangeArrowheads="1"/>
          </p:cNvSpPr>
          <p:nvPr/>
        </p:nvSpPr>
        <p:spPr bwMode="auto">
          <a:xfrm>
            <a:off x="4716016" y="2642927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(308)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0" name="Rectangle 28"/>
          <p:cNvSpPr>
            <a:spLocks noChangeArrowheads="1"/>
          </p:cNvSpPr>
          <p:nvPr/>
        </p:nvSpPr>
        <p:spPr bwMode="auto">
          <a:xfrm>
            <a:off x="4630421" y="2930959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(3,055)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1" name="Rectangle 28"/>
          <p:cNvSpPr>
            <a:spLocks noChangeArrowheads="1"/>
          </p:cNvSpPr>
          <p:nvPr/>
        </p:nvSpPr>
        <p:spPr bwMode="auto">
          <a:xfrm>
            <a:off x="4644008" y="3243803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(3,909)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2" name="Rectangle 28"/>
          <p:cNvSpPr>
            <a:spLocks noChangeArrowheads="1"/>
          </p:cNvSpPr>
          <p:nvPr/>
        </p:nvSpPr>
        <p:spPr bwMode="auto">
          <a:xfrm>
            <a:off x="4781074" y="354767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611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3" name="Rectangle 28"/>
          <p:cNvSpPr>
            <a:spLocks noChangeArrowheads="1"/>
          </p:cNvSpPr>
          <p:nvPr/>
        </p:nvSpPr>
        <p:spPr bwMode="auto">
          <a:xfrm>
            <a:off x="4787579" y="3835809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244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4" name="Rectangle 28"/>
          <p:cNvSpPr>
            <a:spLocks noChangeArrowheads="1"/>
          </p:cNvSpPr>
          <p:nvPr/>
        </p:nvSpPr>
        <p:spPr bwMode="auto">
          <a:xfrm>
            <a:off x="4768406" y="412938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798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5" name="Rectangle 28"/>
          <p:cNvSpPr>
            <a:spLocks noChangeArrowheads="1"/>
          </p:cNvSpPr>
          <p:nvPr/>
        </p:nvSpPr>
        <p:spPr bwMode="auto">
          <a:xfrm>
            <a:off x="4672735" y="4469554"/>
            <a:ext cx="3558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dirty="0" smtClean="0">
                <a:solidFill>
                  <a:srgbClr val="002060"/>
                </a:solidFill>
                <a:ea typeface="新細明體" pitchFamily="18" charset="-120"/>
              </a:rPr>
              <a:t>$1.57</a:t>
            </a:r>
            <a:endParaRPr lang="zh-TW" altLang="zh-TW" sz="80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6" name="Rectangle 28"/>
          <p:cNvSpPr>
            <a:spLocks noChangeArrowheads="1"/>
          </p:cNvSpPr>
          <p:nvPr/>
        </p:nvSpPr>
        <p:spPr bwMode="auto">
          <a:xfrm>
            <a:off x="6588224" y="1815561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9,983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7" name="Rectangle 28"/>
          <p:cNvSpPr>
            <a:spLocks noChangeArrowheads="1"/>
          </p:cNvSpPr>
          <p:nvPr/>
        </p:nvSpPr>
        <p:spPr bwMode="auto">
          <a:xfrm>
            <a:off x="6588223" y="2107513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4,251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8" name="Rectangle 28"/>
          <p:cNvSpPr>
            <a:spLocks noChangeArrowheads="1"/>
          </p:cNvSpPr>
          <p:nvPr/>
        </p:nvSpPr>
        <p:spPr bwMode="auto">
          <a:xfrm>
            <a:off x="6682839" y="2375172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(454)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6682938" y="2654396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226)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6565919" y="2927039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2,642)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1" name="Rectangle 28"/>
          <p:cNvSpPr>
            <a:spLocks noChangeArrowheads="1"/>
          </p:cNvSpPr>
          <p:nvPr/>
        </p:nvSpPr>
        <p:spPr bwMode="auto">
          <a:xfrm>
            <a:off x="6573638" y="3243803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(3,322)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2" name="Rectangle 28"/>
          <p:cNvSpPr>
            <a:spLocks noChangeArrowheads="1"/>
          </p:cNvSpPr>
          <p:nvPr/>
        </p:nvSpPr>
        <p:spPr bwMode="auto">
          <a:xfrm>
            <a:off x="6690756" y="354767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930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3" name="Rectangle 28"/>
          <p:cNvSpPr>
            <a:spLocks noChangeArrowheads="1"/>
          </p:cNvSpPr>
          <p:nvPr/>
        </p:nvSpPr>
        <p:spPr bwMode="auto">
          <a:xfrm>
            <a:off x="6630576" y="3835809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374)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4" name="Rectangle 28"/>
          <p:cNvSpPr>
            <a:spLocks noChangeArrowheads="1"/>
          </p:cNvSpPr>
          <p:nvPr/>
        </p:nvSpPr>
        <p:spPr bwMode="auto">
          <a:xfrm>
            <a:off x="6705243" y="412546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507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5" name="Rectangle 28"/>
          <p:cNvSpPr>
            <a:spLocks noChangeArrowheads="1"/>
          </p:cNvSpPr>
          <p:nvPr/>
        </p:nvSpPr>
        <p:spPr bwMode="auto">
          <a:xfrm>
            <a:off x="6616951" y="4469554"/>
            <a:ext cx="3558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dirty="0" smtClean="0">
                <a:solidFill>
                  <a:srgbClr val="002060"/>
                </a:solidFill>
                <a:ea typeface="新細明體" pitchFamily="18" charset="-120"/>
              </a:rPr>
              <a:t>$1.00</a:t>
            </a:r>
            <a:endParaRPr lang="zh-TW" altLang="zh-TW" sz="80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6" name="Rectangle 28"/>
          <p:cNvSpPr>
            <a:spLocks noChangeArrowheads="1"/>
          </p:cNvSpPr>
          <p:nvPr/>
        </p:nvSpPr>
        <p:spPr bwMode="auto">
          <a:xfrm>
            <a:off x="3894438" y="1815561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7" name="Rectangle 28"/>
          <p:cNvSpPr>
            <a:spLocks noChangeArrowheads="1"/>
          </p:cNvSpPr>
          <p:nvPr/>
        </p:nvSpPr>
        <p:spPr bwMode="auto">
          <a:xfrm>
            <a:off x="3799085" y="2107513"/>
            <a:ext cx="4632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41.90%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8" name="Rectangle 28"/>
          <p:cNvSpPr>
            <a:spLocks noChangeArrowheads="1"/>
          </p:cNvSpPr>
          <p:nvPr/>
        </p:nvSpPr>
        <p:spPr bwMode="auto">
          <a:xfrm>
            <a:off x="3770760" y="2372312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(5.42%)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3762992" y="2643758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2.65%)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3694131" y="2930959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(27.94%)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1" name="Rectangle 28"/>
          <p:cNvSpPr>
            <a:spLocks noChangeArrowheads="1"/>
          </p:cNvSpPr>
          <p:nvPr/>
        </p:nvSpPr>
        <p:spPr bwMode="auto">
          <a:xfrm>
            <a:off x="3677065" y="3248818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(36.01%)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2" name="Rectangle 28"/>
          <p:cNvSpPr>
            <a:spLocks noChangeArrowheads="1"/>
          </p:cNvSpPr>
          <p:nvPr/>
        </p:nvSpPr>
        <p:spPr bwMode="auto">
          <a:xfrm>
            <a:off x="3880647" y="354767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5.90%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3" name="Rectangle 28"/>
          <p:cNvSpPr>
            <a:spLocks noChangeArrowheads="1"/>
          </p:cNvSpPr>
          <p:nvPr/>
        </p:nvSpPr>
        <p:spPr bwMode="auto">
          <a:xfrm>
            <a:off x="3880647" y="3835809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2.52%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4" name="Rectangle 28"/>
          <p:cNvSpPr>
            <a:spLocks noChangeArrowheads="1"/>
          </p:cNvSpPr>
          <p:nvPr/>
        </p:nvSpPr>
        <p:spPr bwMode="auto">
          <a:xfrm>
            <a:off x="3880647" y="412938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7.91%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6" name="Rectangle 28"/>
          <p:cNvSpPr>
            <a:spLocks noChangeArrowheads="1"/>
          </p:cNvSpPr>
          <p:nvPr/>
        </p:nvSpPr>
        <p:spPr bwMode="auto">
          <a:xfrm>
            <a:off x="5305553" y="1815561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7" name="Rectangle 28"/>
          <p:cNvSpPr>
            <a:spLocks noChangeArrowheads="1"/>
          </p:cNvSpPr>
          <p:nvPr/>
        </p:nvSpPr>
        <p:spPr bwMode="auto">
          <a:xfrm>
            <a:off x="5210200" y="2107513"/>
            <a:ext cx="4632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41.84%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8" name="Rectangle 28"/>
          <p:cNvSpPr>
            <a:spLocks noChangeArrowheads="1"/>
          </p:cNvSpPr>
          <p:nvPr/>
        </p:nvSpPr>
        <p:spPr bwMode="auto">
          <a:xfrm>
            <a:off x="5220072" y="2358920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(5.05%)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9" name="Rectangle 28"/>
          <p:cNvSpPr>
            <a:spLocks noChangeArrowheads="1"/>
          </p:cNvSpPr>
          <p:nvPr/>
        </p:nvSpPr>
        <p:spPr bwMode="auto">
          <a:xfrm>
            <a:off x="5220072" y="2642927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(2.85%)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4" name="Rectangle 28"/>
          <p:cNvSpPr>
            <a:spLocks noChangeArrowheads="1"/>
          </p:cNvSpPr>
          <p:nvPr/>
        </p:nvSpPr>
        <p:spPr bwMode="auto">
          <a:xfrm>
            <a:off x="5148064" y="2930959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(28.28%)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5" name="Rectangle 28"/>
          <p:cNvSpPr>
            <a:spLocks noChangeArrowheads="1"/>
          </p:cNvSpPr>
          <p:nvPr/>
        </p:nvSpPr>
        <p:spPr bwMode="auto">
          <a:xfrm>
            <a:off x="5148064" y="3243803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(36.19%)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6" name="Rectangle 28"/>
          <p:cNvSpPr>
            <a:spLocks noChangeArrowheads="1"/>
          </p:cNvSpPr>
          <p:nvPr/>
        </p:nvSpPr>
        <p:spPr bwMode="auto">
          <a:xfrm>
            <a:off x="5291762" y="354767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5.65%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7" name="Rectangle 28"/>
          <p:cNvSpPr>
            <a:spLocks noChangeArrowheads="1"/>
          </p:cNvSpPr>
          <p:nvPr/>
        </p:nvSpPr>
        <p:spPr bwMode="auto">
          <a:xfrm>
            <a:off x="5291762" y="3835809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2.25%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8" name="Rectangle 28"/>
          <p:cNvSpPr>
            <a:spLocks noChangeArrowheads="1"/>
          </p:cNvSpPr>
          <p:nvPr/>
        </p:nvSpPr>
        <p:spPr bwMode="auto">
          <a:xfrm>
            <a:off x="5267399" y="412938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7.38%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9" name="Rectangle 28"/>
          <p:cNvSpPr>
            <a:spLocks noChangeArrowheads="1"/>
          </p:cNvSpPr>
          <p:nvPr/>
        </p:nvSpPr>
        <p:spPr bwMode="auto">
          <a:xfrm>
            <a:off x="5824863" y="1815561"/>
            <a:ext cx="39914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(1.6%)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0" name="Rectangle 28"/>
          <p:cNvSpPr>
            <a:spLocks noChangeArrowheads="1"/>
          </p:cNvSpPr>
          <p:nvPr/>
        </p:nvSpPr>
        <p:spPr bwMode="auto">
          <a:xfrm>
            <a:off x="5824863" y="2107513"/>
            <a:ext cx="39914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(1.5%)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5" name="Rectangle 28"/>
          <p:cNvSpPr>
            <a:spLocks noChangeArrowheads="1"/>
          </p:cNvSpPr>
          <p:nvPr/>
        </p:nvSpPr>
        <p:spPr bwMode="auto">
          <a:xfrm>
            <a:off x="5868144" y="3547673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>
                    <a:lumMod val="75000"/>
                  </a:schemeClr>
                </a:solidFill>
                <a:ea typeface="新細明體" pitchFamily="18" charset="-120"/>
              </a:rPr>
              <a:t>2.6%</a:t>
            </a:r>
            <a:endParaRPr lang="zh-TW" altLang="zh-TW" sz="800" b="0" dirty="0">
              <a:solidFill>
                <a:schemeClr val="tx2">
                  <a:lumMod val="75000"/>
                </a:schemeClr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9" name="Rectangle 28"/>
          <p:cNvSpPr>
            <a:spLocks noChangeArrowheads="1"/>
          </p:cNvSpPr>
          <p:nvPr/>
        </p:nvSpPr>
        <p:spPr bwMode="auto">
          <a:xfrm>
            <a:off x="5850002" y="4129383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>
                    <a:lumMod val="75000"/>
                  </a:schemeClr>
                </a:solidFill>
                <a:ea typeface="新細明體" pitchFamily="18" charset="-120"/>
              </a:rPr>
              <a:t>5.4%</a:t>
            </a:r>
            <a:endParaRPr lang="zh-TW" altLang="zh-TW" sz="800" b="0" dirty="0">
              <a:solidFill>
                <a:schemeClr val="tx2">
                  <a:lumMod val="75000"/>
                </a:schemeClr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0" name="Rectangle 28"/>
          <p:cNvSpPr>
            <a:spLocks noChangeArrowheads="1"/>
          </p:cNvSpPr>
          <p:nvPr/>
        </p:nvSpPr>
        <p:spPr bwMode="auto">
          <a:xfrm>
            <a:off x="7288368" y="1815561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1" name="Rectangle 28"/>
          <p:cNvSpPr>
            <a:spLocks noChangeArrowheads="1"/>
          </p:cNvSpPr>
          <p:nvPr/>
        </p:nvSpPr>
        <p:spPr bwMode="auto">
          <a:xfrm>
            <a:off x="7193015" y="2107513"/>
            <a:ext cx="4632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42.58%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2" name="Rectangle 28"/>
          <p:cNvSpPr>
            <a:spLocks noChangeArrowheads="1"/>
          </p:cNvSpPr>
          <p:nvPr/>
        </p:nvSpPr>
        <p:spPr bwMode="auto">
          <a:xfrm>
            <a:off x="7274577" y="2358920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(4.55%)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3" name="Rectangle 28"/>
          <p:cNvSpPr>
            <a:spLocks noChangeArrowheads="1"/>
          </p:cNvSpPr>
          <p:nvPr/>
        </p:nvSpPr>
        <p:spPr bwMode="auto">
          <a:xfrm>
            <a:off x="7274577" y="2642927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2.26%)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0" name="Rectangle 28"/>
          <p:cNvSpPr>
            <a:spLocks noChangeArrowheads="1"/>
          </p:cNvSpPr>
          <p:nvPr/>
        </p:nvSpPr>
        <p:spPr bwMode="auto">
          <a:xfrm>
            <a:off x="7194763" y="2930959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26.46%)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1" name="Rectangle 28"/>
          <p:cNvSpPr>
            <a:spLocks noChangeArrowheads="1"/>
          </p:cNvSpPr>
          <p:nvPr/>
        </p:nvSpPr>
        <p:spPr bwMode="auto">
          <a:xfrm>
            <a:off x="7200394" y="3243803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(33.28%)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3" name="Rectangle 28"/>
          <p:cNvSpPr>
            <a:spLocks noChangeArrowheads="1"/>
          </p:cNvSpPr>
          <p:nvPr/>
        </p:nvSpPr>
        <p:spPr bwMode="auto">
          <a:xfrm>
            <a:off x="7274577" y="354767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9.32%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4" name="Rectangle 28"/>
          <p:cNvSpPr>
            <a:spLocks noChangeArrowheads="1"/>
          </p:cNvSpPr>
          <p:nvPr/>
        </p:nvSpPr>
        <p:spPr bwMode="auto">
          <a:xfrm>
            <a:off x="7228089" y="3831889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3.75%)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5" name="Rectangle 28"/>
          <p:cNvSpPr>
            <a:spLocks noChangeArrowheads="1"/>
          </p:cNvSpPr>
          <p:nvPr/>
        </p:nvSpPr>
        <p:spPr bwMode="auto">
          <a:xfrm>
            <a:off x="7274577" y="412938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5.08%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cxnSp>
        <p:nvCxnSpPr>
          <p:cNvPr id="20" name="直線接點 19"/>
          <p:cNvCxnSpPr/>
          <p:nvPr/>
        </p:nvCxnSpPr>
        <p:spPr>
          <a:xfrm flipV="1">
            <a:off x="3167946" y="4659981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3167946" y="4645268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線接點 175"/>
          <p:cNvCxnSpPr/>
          <p:nvPr/>
        </p:nvCxnSpPr>
        <p:spPr>
          <a:xfrm flipV="1">
            <a:off x="4672735" y="4659981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線接點 176"/>
          <p:cNvCxnSpPr/>
          <p:nvPr/>
        </p:nvCxnSpPr>
        <p:spPr>
          <a:xfrm flipV="1">
            <a:off x="4672735" y="4645268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接點 177"/>
          <p:cNvCxnSpPr/>
          <p:nvPr/>
        </p:nvCxnSpPr>
        <p:spPr>
          <a:xfrm flipV="1">
            <a:off x="6624330" y="4659981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圓角矩形 181"/>
          <p:cNvSpPr/>
          <p:nvPr/>
        </p:nvSpPr>
        <p:spPr>
          <a:xfrm>
            <a:off x="2808629" y="1207368"/>
            <a:ext cx="1512168" cy="3557252"/>
          </a:xfrm>
          <a:prstGeom prst="roundRect">
            <a:avLst>
              <a:gd name="adj" fmla="val 3260"/>
            </a:avLst>
          </a:prstGeom>
          <a:noFill/>
          <a:ln w="28575">
            <a:solidFill>
              <a:srgbClr val="FF0000">
                <a:alpha val="45882"/>
              </a:srgbClr>
            </a:solidFill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9" name="直線接點 178"/>
          <p:cNvCxnSpPr/>
          <p:nvPr/>
        </p:nvCxnSpPr>
        <p:spPr>
          <a:xfrm flipV="1">
            <a:off x="6624330" y="4645268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 19"/>
          <p:cNvSpPr>
            <a:spLocks noChangeArrowheads="1"/>
          </p:cNvSpPr>
          <p:nvPr/>
        </p:nvSpPr>
        <p:spPr bwMode="auto">
          <a:xfrm>
            <a:off x="4528719" y="1491630"/>
            <a:ext cx="41036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dirty="0">
                <a:solidFill>
                  <a:srgbClr val="002060"/>
                </a:solidFill>
                <a:latin typeface="微軟正黑體" panose="020B0604030504040204" pitchFamily="34" charset="-120"/>
              </a:rPr>
              <a:t>金額</a:t>
            </a:r>
            <a:endParaRPr lang="zh-TW" altLang="zh-TW" sz="1600" b="0" dirty="0">
              <a:latin typeface="微軟正黑體" panose="020B0604030504040204" pitchFamily="34" charset="-120"/>
            </a:endParaRPr>
          </a:p>
        </p:txBody>
      </p:sp>
      <p:sp>
        <p:nvSpPr>
          <p:cNvPr id="157" name="Rectangle 19"/>
          <p:cNvSpPr>
            <a:spLocks noChangeArrowheads="1"/>
          </p:cNvSpPr>
          <p:nvPr/>
        </p:nvSpPr>
        <p:spPr bwMode="auto">
          <a:xfrm>
            <a:off x="6447150" y="1490178"/>
            <a:ext cx="41036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dirty="0">
                <a:solidFill>
                  <a:srgbClr val="002060"/>
                </a:solidFill>
                <a:latin typeface="微軟正黑體" panose="020B0604030504040204" pitchFamily="34" charset="-120"/>
              </a:rPr>
              <a:t>金額</a:t>
            </a:r>
            <a:endParaRPr lang="zh-TW" altLang="zh-TW" sz="1600" b="0" dirty="0">
              <a:latin typeface="微軟正黑體" panose="020B0604030504040204" pitchFamily="34" charset="-120"/>
            </a:endParaRPr>
          </a:p>
        </p:txBody>
      </p:sp>
      <p:sp>
        <p:nvSpPr>
          <p:cNvPr id="159" name="Rectangle 17"/>
          <p:cNvSpPr>
            <a:spLocks noChangeArrowheads="1"/>
          </p:cNvSpPr>
          <p:nvPr/>
        </p:nvSpPr>
        <p:spPr bwMode="auto">
          <a:xfrm>
            <a:off x="7884368" y="1245409"/>
            <a:ext cx="308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YoY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0" name="Rectangle 28"/>
          <p:cNvSpPr>
            <a:spLocks noChangeArrowheads="1"/>
          </p:cNvSpPr>
          <p:nvPr/>
        </p:nvSpPr>
        <p:spPr bwMode="auto">
          <a:xfrm>
            <a:off x="7971651" y="1811020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/>
                </a:solidFill>
                <a:ea typeface="新細明體" pitchFamily="18" charset="-120"/>
              </a:rPr>
              <a:t>6.4%</a:t>
            </a:r>
            <a:endParaRPr lang="zh-TW" altLang="zh-TW" sz="800" b="0" dirty="0">
              <a:solidFill>
                <a:schemeClr val="tx2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1" name="Rectangle 28"/>
          <p:cNvSpPr>
            <a:spLocks noChangeArrowheads="1"/>
          </p:cNvSpPr>
          <p:nvPr/>
        </p:nvSpPr>
        <p:spPr bwMode="auto">
          <a:xfrm>
            <a:off x="7969762" y="2087994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/>
                </a:solidFill>
                <a:ea typeface="新細明體" pitchFamily="18" charset="-120"/>
              </a:rPr>
              <a:t>4.7%</a:t>
            </a:r>
            <a:endParaRPr lang="zh-TW" altLang="zh-TW" sz="800" b="0" dirty="0">
              <a:solidFill>
                <a:schemeClr val="tx2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2" name="Rectangle 28"/>
          <p:cNvSpPr>
            <a:spLocks noChangeArrowheads="1"/>
          </p:cNvSpPr>
          <p:nvPr/>
        </p:nvSpPr>
        <p:spPr bwMode="auto">
          <a:xfrm>
            <a:off x="7884368" y="3539212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32.6%)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3" name="Rectangle 28"/>
          <p:cNvSpPr>
            <a:spLocks noChangeArrowheads="1"/>
          </p:cNvSpPr>
          <p:nvPr/>
        </p:nvSpPr>
        <p:spPr bwMode="auto">
          <a:xfrm>
            <a:off x="7923289" y="4140029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/>
                </a:solidFill>
                <a:ea typeface="新細明體" pitchFamily="18" charset="-120"/>
              </a:rPr>
              <a:t>65.8%</a:t>
            </a:r>
            <a:endParaRPr lang="zh-TW" altLang="zh-TW" sz="800" b="0" dirty="0">
              <a:solidFill>
                <a:schemeClr val="tx2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1" name="Rectangle 22"/>
          <p:cNvSpPr>
            <a:spLocks noChangeArrowheads="1"/>
          </p:cNvSpPr>
          <p:nvPr/>
        </p:nvSpPr>
        <p:spPr bwMode="auto">
          <a:xfrm>
            <a:off x="7956376" y="1491630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184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矩形 163"/>
          <p:cNvSpPr/>
          <p:nvPr/>
        </p:nvSpPr>
        <p:spPr>
          <a:xfrm>
            <a:off x="323528" y="1203598"/>
            <a:ext cx="8064897" cy="5501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600"/>
          </a:p>
        </p:txBody>
      </p:sp>
      <p:sp>
        <p:nvSpPr>
          <p:cNvPr id="383" name="矩形 382"/>
          <p:cNvSpPr/>
          <p:nvPr/>
        </p:nvSpPr>
        <p:spPr>
          <a:xfrm>
            <a:off x="323529" y="4063642"/>
            <a:ext cx="8064897" cy="3083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382" name="矩形 381"/>
          <p:cNvSpPr/>
          <p:nvPr/>
        </p:nvSpPr>
        <p:spPr>
          <a:xfrm>
            <a:off x="323529" y="3476932"/>
            <a:ext cx="8064898" cy="3009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190" name="矩形 189"/>
          <p:cNvSpPr/>
          <p:nvPr/>
        </p:nvSpPr>
        <p:spPr>
          <a:xfrm>
            <a:off x="323528" y="2859782"/>
            <a:ext cx="8064898" cy="324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 dirty="0"/>
          </a:p>
        </p:txBody>
      </p:sp>
      <p:sp>
        <p:nvSpPr>
          <p:cNvPr id="191" name="矩形 190"/>
          <p:cNvSpPr/>
          <p:nvPr/>
        </p:nvSpPr>
        <p:spPr>
          <a:xfrm>
            <a:off x="323528" y="2304915"/>
            <a:ext cx="8064897" cy="284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sp>
        <p:nvSpPr>
          <p:cNvPr id="195" name="矩形 194"/>
          <p:cNvSpPr/>
          <p:nvPr/>
        </p:nvSpPr>
        <p:spPr>
          <a:xfrm>
            <a:off x="323528" y="1761556"/>
            <a:ext cx="8064896" cy="284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7782" y="-8987"/>
            <a:ext cx="9159565" cy="99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標題 1"/>
          <p:cNvSpPr txBox="1">
            <a:spLocks/>
          </p:cNvSpPr>
          <p:nvPr/>
        </p:nvSpPr>
        <p:spPr>
          <a:xfrm>
            <a:off x="7030" y="-8987"/>
            <a:ext cx="9136970" cy="99656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1Q18 Consolidated </a:t>
            </a:r>
            <a:r>
              <a:rPr lang="en-US" altLang="zh-TW" sz="2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Income </a:t>
            </a:r>
            <a:r>
              <a:rPr lang="en-US" altLang="zh-TW" sz="28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Statement</a:t>
            </a:r>
            <a:endParaRPr lang="en-US" altLang="zh-TW" sz="28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1" name="Rectangle 17"/>
          <p:cNvSpPr>
            <a:spLocks noChangeArrowheads="1"/>
          </p:cNvSpPr>
          <p:nvPr/>
        </p:nvSpPr>
        <p:spPr bwMode="auto">
          <a:xfrm>
            <a:off x="5807529" y="1213716"/>
            <a:ext cx="39273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QoQ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16" name="Rectangle 22"/>
          <p:cNvSpPr>
            <a:spLocks noChangeArrowheads="1"/>
          </p:cNvSpPr>
          <p:nvPr/>
        </p:nvSpPr>
        <p:spPr bwMode="auto">
          <a:xfrm>
            <a:off x="5320807" y="1509971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21" name="Rectangle 27"/>
          <p:cNvSpPr>
            <a:spLocks noChangeArrowheads="1"/>
          </p:cNvSpPr>
          <p:nvPr/>
        </p:nvSpPr>
        <p:spPr bwMode="auto">
          <a:xfrm>
            <a:off x="319451" y="2065728"/>
            <a:ext cx="97398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Gross Profit</a:t>
            </a:r>
            <a:endParaRPr lang="zh-TW" altLang="zh-TW" sz="1400" b="0" dirty="0">
              <a:latin typeface="微軟正黑體" panose="020B0604030504040204" pitchFamily="34" charset="-120"/>
            </a:endParaRPr>
          </a:p>
        </p:txBody>
      </p:sp>
      <p:sp>
        <p:nvSpPr>
          <p:cNvPr id="239" name="Rectangle 45"/>
          <p:cNvSpPr>
            <a:spLocks noChangeArrowheads="1"/>
          </p:cNvSpPr>
          <p:nvPr/>
        </p:nvSpPr>
        <p:spPr bwMode="auto">
          <a:xfrm>
            <a:off x="323529" y="3218040"/>
            <a:ext cx="167994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Operating Expenses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248" name="Rectangle 54"/>
          <p:cNvSpPr>
            <a:spLocks noChangeArrowheads="1"/>
          </p:cNvSpPr>
          <p:nvPr/>
        </p:nvSpPr>
        <p:spPr bwMode="auto">
          <a:xfrm>
            <a:off x="331171" y="3532284"/>
            <a:ext cx="167994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Operating Income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266" name="Rectangle 72"/>
          <p:cNvSpPr>
            <a:spLocks noChangeArrowheads="1"/>
          </p:cNvSpPr>
          <p:nvPr/>
        </p:nvSpPr>
        <p:spPr bwMode="auto">
          <a:xfrm>
            <a:off x="331171" y="4132844"/>
            <a:ext cx="98745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Net Income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275" name="Rectangle 81"/>
          <p:cNvSpPr>
            <a:spLocks noChangeArrowheads="1"/>
          </p:cNvSpPr>
          <p:nvPr/>
        </p:nvSpPr>
        <p:spPr bwMode="auto">
          <a:xfrm>
            <a:off x="319451" y="4477488"/>
            <a:ext cx="80150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EPS(NT$)</a:t>
            </a:r>
            <a:endParaRPr lang="zh-TW" altLang="zh-TW" sz="14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82" name="Rectangle 88"/>
          <p:cNvSpPr>
            <a:spLocks noChangeArrowheads="1"/>
          </p:cNvSpPr>
          <p:nvPr/>
        </p:nvSpPr>
        <p:spPr bwMode="auto">
          <a:xfrm>
            <a:off x="4846890" y="1213717"/>
            <a:ext cx="4536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4Q17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379" name="文字方塊 378"/>
          <p:cNvSpPr txBox="1"/>
          <p:nvPr/>
        </p:nvSpPr>
        <p:spPr>
          <a:xfrm>
            <a:off x="319451" y="1491525"/>
            <a:ext cx="19943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kern="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(in NT$ Millions)</a:t>
            </a:r>
            <a:endParaRPr lang="zh-TW" altLang="en-US" sz="1200" kern="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89" name="直線接點 388"/>
          <p:cNvCxnSpPr/>
          <p:nvPr/>
        </p:nvCxnSpPr>
        <p:spPr>
          <a:xfrm>
            <a:off x="5082881" y="1545636"/>
            <a:ext cx="21902" cy="2826169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直線接點 389"/>
          <p:cNvCxnSpPr/>
          <p:nvPr/>
        </p:nvCxnSpPr>
        <p:spPr>
          <a:xfrm>
            <a:off x="5713570" y="1203598"/>
            <a:ext cx="0" cy="3168207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直線接點 392"/>
          <p:cNvCxnSpPr>
            <a:endCxn id="164" idx="1"/>
          </p:cNvCxnSpPr>
          <p:nvPr/>
        </p:nvCxnSpPr>
        <p:spPr>
          <a:xfrm flipH="1">
            <a:off x="323528" y="1440999"/>
            <a:ext cx="8021618" cy="3768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直線接點 396"/>
          <p:cNvCxnSpPr/>
          <p:nvPr/>
        </p:nvCxnSpPr>
        <p:spPr>
          <a:xfrm flipH="1">
            <a:off x="3598016" y="1440998"/>
            <a:ext cx="5402" cy="2930952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19"/>
          <p:cNvSpPr>
            <a:spLocks noChangeArrowheads="1"/>
          </p:cNvSpPr>
          <p:nvPr/>
        </p:nvSpPr>
        <p:spPr bwMode="auto">
          <a:xfrm>
            <a:off x="2889489" y="1505566"/>
            <a:ext cx="7085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Amount</a:t>
            </a:r>
            <a:endParaRPr lang="zh-TW" altLang="zh-TW" sz="1400" b="0" dirty="0">
              <a:latin typeface="微軟正黑體" panose="020B0604030504040204" pitchFamily="34" charset="-120"/>
            </a:endParaRPr>
          </a:p>
        </p:txBody>
      </p:sp>
      <p:sp>
        <p:nvSpPr>
          <p:cNvPr id="214" name="Rectangle 20"/>
          <p:cNvSpPr>
            <a:spLocks noChangeArrowheads="1"/>
          </p:cNvSpPr>
          <p:nvPr/>
        </p:nvSpPr>
        <p:spPr bwMode="auto">
          <a:xfrm>
            <a:off x="3880647" y="1526150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281" name="Rectangle 87"/>
          <p:cNvSpPr>
            <a:spLocks noChangeArrowheads="1"/>
          </p:cNvSpPr>
          <p:nvPr/>
        </p:nvSpPr>
        <p:spPr bwMode="auto">
          <a:xfrm>
            <a:off x="3376591" y="1221495"/>
            <a:ext cx="4536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1Q18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cxnSp>
        <p:nvCxnSpPr>
          <p:cNvPr id="396" name="直線接點 395"/>
          <p:cNvCxnSpPr/>
          <p:nvPr/>
        </p:nvCxnSpPr>
        <p:spPr>
          <a:xfrm>
            <a:off x="4312695" y="1311966"/>
            <a:ext cx="0" cy="3059984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群組 133"/>
          <p:cNvGrpSpPr/>
          <p:nvPr/>
        </p:nvGrpSpPr>
        <p:grpSpPr>
          <a:xfrm>
            <a:off x="0" y="4764620"/>
            <a:ext cx="9144000" cy="391765"/>
            <a:chOff x="0" y="4764619"/>
            <a:chExt cx="9144000" cy="391765"/>
          </a:xfrm>
        </p:grpSpPr>
        <p:sp>
          <p:nvSpPr>
            <p:cNvPr id="135" name="矩形 134"/>
            <p:cNvSpPr/>
            <p:nvPr/>
          </p:nvSpPr>
          <p:spPr>
            <a:xfrm>
              <a:off x="0" y="4764619"/>
              <a:ext cx="9144000" cy="391765"/>
            </a:xfrm>
            <a:prstGeom prst="rect">
              <a:avLst/>
            </a:prstGeom>
            <a:solidFill>
              <a:srgbClr val="000000">
                <a:alpha val="8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6" name="文字方塊 135"/>
            <p:cNvSpPr txBox="1"/>
            <p:nvPr/>
          </p:nvSpPr>
          <p:spPr>
            <a:xfrm>
              <a:off x="5506438" y="4816647"/>
              <a:ext cx="33841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sz="1050" dirty="0">
                  <a:solidFill>
                    <a:schemeClr val="bg1"/>
                  </a:solidFill>
                  <a:latin typeface="+mn-lt"/>
                  <a:ea typeface="+mn-ea"/>
                </a:rPr>
                <a:t>© </a:t>
              </a:r>
              <a:r>
                <a:rPr kumimoji="0" lang="en-US" altLang="zh-TW" sz="1050" dirty="0" smtClean="0">
                  <a:solidFill>
                    <a:schemeClr val="bg1"/>
                  </a:solidFill>
                  <a:latin typeface="+mn-lt"/>
                  <a:ea typeface="+mn-ea"/>
                </a:rPr>
                <a:t>2018 </a:t>
              </a:r>
              <a:r>
                <a:rPr kumimoji="0" lang="en-US" altLang="zh-TW" sz="1050" dirty="0">
                  <a:solidFill>
                    <a:schemeClr val="bg1"/>
                  </a:solidFill>
                  <a:latin typeface="+mn-lt"/>
                  <a:ea typeface="+mn-ea"/>
                </a:rPr>
                <a:t>Realtek Semiconductor Corp. All rights reserved</a:t>
              </a:r>
              <a:endParaRPr kumimoji="0" lang="zh-TW" altLang="en-US" sz="1050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pic>
          <p:nvPicPr>
            <p:cNvPr id="137" name="Picture 5" descr="E:\mikochiang\Realtek_work\01_works\IT_KWS\関於瑞昱ppt\rtk_logo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507" y="4819650"/>
              <a:ext cx="1296963" cy="307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8" name="投影片編號版面配置區 9"/>
          <p:cNvSpPr>
            <a:spLocks noGrp="1"/>
          </p:cNvSpPr>
          <p:nvPr>
            <p:ph type="sldNum" sz="quarter" idx="12"/>
          </p:nvPr>
        </p:nvSpPr>
        <p:spPr>
          <a:xfrm>
            <a:off x="6963104" y="4809306"/>
            <a:ext cx="2133600" cy="273844"/>
          </a:xfrm>
        </p:spPr>
        <p:txBody>
          <a:bodyPr/>
          <a:lstStyle/>
          <a:p>
            <a:fld id="{3436363A-A367-4331-A6C4-C908FEBF3A8F}" type="slidenum">
              <a:rPr lang="zh-TW" altLang="en-US" smtClean="0"/>
              <a:t>3</a:t>
            </a:fld>
            <a:endParaRPr lang="zh-TW" altLang="en-US" dirty="0"/>
          </a:p>
        </p:txBody>
      </p:sp>
      <p:cxnSp>
        <p:nvCxnSpPr>
          <p:cNvPr id="110" name="直線接點 109"/>
          <p:cNvCxnSpPr/>
          <p:nvPr/>
        </p:nvCxnSpPr>
        <p:spPr>
          <a:xfrm>
            <a:off x="6322824" y="1203598"/>
            <a:ext cx="6095" cy="3168352"/>
          </a:xfrm>
          <a:prstGeom prst="line">
            <a:avLst/>
          </a:prstGeom>
          <a:ln w="158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/>
          <p:nvPr/>
        </p:nvCxnSpPr>
        <p:spPr>
          <a:xfrm>
            <a:off x="7048999" y="1419622"/>
            <a:ext cx="0" cy="2952328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20"/>
          <p:cNvSpPr>
            <a:spLocks noChangeArrowheads="1"/>
          </p:cNvSpPr>
          <p:nvPr/>
        </p:nvSpPr>
        <p:spPr bwMode="auto">
          <a:xfrm>
            <a:off x="7337031" y="1491525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7" name="Rectangle 87"/>
          <p:cNvSpPr>
            <a:spLocks noChangeArrowheads="1"/>
          </p:cNvSpPr>
          <p:nvPr/>
        </p:nvSpPr>
        <p:spPr bwMode="auto">
          <a:xfrm>
            <a:off x="6832976" y="1207580"/>
            <a:ext cx="4536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1Q17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cxnSp>
        <p:nvCxnSpPr>
          <p:cNvPr id="128" name="直線接點 127"/>
          <p:cNvCxnSpPr/>
          <p:nvPr/>
        </p:nvCxnSpPr>
        <p:spPr>
          <a:xfrm>
            <a:off x="7769079" y="1203598"/>
            <a:ext cx="0" cy="3168207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22"/>
          <p:cNvSpPr>
            <a:spLocks noChangeArrowheads="1"/>
          </p:cNvSpPr>
          <p:nvPr/>
        </p:nvSpPr>
        <p:spPr bwMode="auto">
          <a:xfrm>
            <a:off x="5919889" y="1509971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2" name="Rectangle 27"/>
          <p:cNvSpPr>
            <a:spLocks noChangeArrowheads="1"/>
          </p:cNvSpPr>
          <p:nvPr/>
        </p:nvSpPr>
        <p:spPr bwMode="auto">
          <a:xfrm>
            <a:off x="460242" y="2353446"/>
            <a:ext cx="17575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Selling expenses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53" name="Rectangle 27"/>
          <p:cNvSpPr>
            <a:spLocks noChangeArrowheads="1"/>
          </p:cNvSpPr>
          <p:nvPr/>
        </p:nvSpPr>
        <p:spPr bwMode="auto">
          <a:xfrm>
            <a:off x="460242" y="2920916"/>
            <a:ext cx="187220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R&amp;D expenses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75" name="Rectangle 45"/>
          <p:cNvSpPr>
            <a:spLocks noChangeArrowheads="1"/>
          </p:cNvSpPr>
          <p:nvPr/>
        </p:nvSpPr>
        <p:spPr bwMode="auto">
          <a:xfrm>
            <a:off x="323528" y="3831889"/>
            <a:ext cx="226504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Net non-operating income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96" name="Rectangle 27"/>
          <p:cNvSpPr>
            <a:spLocks noChangeArrowheads="1"/>
          </p:cNvSpPr>
          <p:nvPr/>
        </p:nvSpPr>
        <p:spPr bwMode="auto">
          <a:xfrm>
            <a:off x="323529" y="1800172"/>
            <a:ext cx="78547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Net Sales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54" name="Rectangle 28"/>
          <p:cNvSpPr>
            <a:spLocks noChangeArrowheads="1"/>
          </p:cNvSpPr>
          <p:nvPr/>
        </p:nvSpPr>
        <p:spPr bwMode="auto">
          <a:xfrm>
            <a:off x="3079157" y="1811641"/>
            <a:ext cx="431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10,626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3160567" y="2103593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4,453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57" name="Rectangle 28"/>
          <p:cNvSpPr>
            <a:spLocks noChangeArrowheads="1"/>
          </p:cNvSpPr>
          <p:nvPr/>
        </p:nvSpPr>
        <p:spPr bwMode="auto">
          <a:xfrm>
            <a:off x="3181749" y="2355000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(576)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460242" y="2612980"/>
            <a:ext cx="207749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b="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Administration expenses</a:t>
            </a:r>
            <a:endParaRPr lang="zh-TW" altLang="zh-TW" sz="1400" b="0" dirty="0">
              <a:solidFill>
                <a:srgbClr val="00206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59" name="Rectangle 28"/>
          <p:cNvSpPr>
            <a:spLocks noChangeArrowheads="1"/>
          </p:cNvSpPr>
          <p:nvPr/>
        </p:nvSpPr>
        <p:spPr bwMode="auto">
          <a:xfrm>
            <a:off x="3186914" y="2639007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282)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0" name="Rectangle 28"/>
          <p:cNvSpPr>
            <a:spLocks noChangeArrowheads="1"/>
          </p:cNvSpPr>
          <p:nvPr/>
        </p:nvSpPr>
        <p:spPr bwMode="auto">
          <a:xfrm>
            <a:off x="3080461" y="2927039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(2,969)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1" name="Rectangle 28"/>
          <p:cNvSpPr>
            <a:spLocks noChangeArrowheads="1"/>
          </p:cNvSpPr>
          <p:nvPr/>
        </p:nvSpPr>
        <p:spPr bwMode="auto">
          <a:xfrm>
            <a:off x="3085626" y="3245186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(3,827)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2" name="Rectangle 28"/>
          <p:cNvSpPr>
            <a:spLocks noChangeArrowheads="1"/>
          </p:cNvSpPr>
          <p:nvPr/>
        </p:nvSpPr>
        <p:spPr bwMode="auto">
          <a:xfrm>
            <a:off x="3278460" y="354375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627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3" name="Rectangle 28"/>
          <p:cNvSpPr>
            <a:spLocks noChangeArrowheads="1"/>
          </p:cNvSpPr>
          <p:nvPr/>
        </p:nvSpPr>
        <p:spPr bwMode="auto">
          <a:xfrm>
            <a:off x="3284965" y="3831889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268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4" name="Rectangle 28"/>
          <p:cNvSpPr>
            <a:spLocks noChangeArrowheads="1"/>
          </p:cNvSpPr>
          <p:nvPr/>
        </p:nvSpPr>
        <p:spPr bwMode="auto">
          <a:xfrm>
            <a:off x="3278460" y="412546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841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3160567" y="4465634"/>
            <a:ext cx="3558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dirty="0" smtClean="0">
                <a:solidFill>
                  <a:srgbClr val="002060"/>
                </a:solidFill>
                <a:ea typeface="新細明體" pitchFamily="18" charset="-120"/>
              </a:rPr>
              <a:t>$1.66</a:t>
            </a:r>
            <a:endParaRPr lang="zh-TW" altLang="zh-TW" sz="80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6" name="Rectangle 28"/>
          <p:cNvSpPr>
            <a:spLocks noChangeArrowheads="1"/>
          </p:cNvSpPr>
          <p:nvPr/>
        </p:nvSpPr>
        <p:spPr bwMode="auto">
          <a:xfrm>
            <a:off x="4581771" y="1815561"/>
            <a:ext cx="431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10,802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663181" y="2107513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4,519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8" name="Rectangle 28"/>
          <p:cNvSpPr>
            <a:spLocks noChangeArrowheads="1"/>
          </p:cNvSpPr>
          <p:nvPr/>
        </p:nvSpPr>
        <p:spPr bwMode="auto">
          <a:xfrm>
            <a:off x="4716016" y="2358920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(546)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69" name="Rectangle 28"/>
          <p:cNvSpPr>
            <a:spLocks noChangeArrowheads="1"/>
          </p:cNvSpPr>
          <p:nvPr/>
        </p:nvSpPr>
        <p:spPr bwMode="auto">
          <a:xfrm>
            <a:off x="4716016" y="2642927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(308)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0" name="Rectangle 28"/>
          <p:cNvSpPr>
            <a:spLocks noChangeArrowheads="1"/>
          </p:cNvSpPr>
          <p:nvPr/>
        </p:nvSpPr>
        <p:spPr bwMode="auto">
          <a:xfrm>
            <a:off x="4630421" y="2930959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(3,055)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1" name="Rectangle 28"/>
          <p:cNvSpPr>
            <a:spLocks noChangeArrowheads="1"/>
          </p:cNvSpPr>
          <p:nvPr/>
        </p:nvSpPr>
        <p:spPr bwMode="auto">
          <a:xfrm>
            <a:off x="4644008" y="3243803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(3,909)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2" name="Rectangle 28"/>
          <p:cNvSpPr>
            <a:spLocks noChangeArrowheads="1"/>
          </p:cNvSpPr>
          <p:nvPr/>
        </p:nvSpPr>
        <p:spPr bwMode="auto">
          <a:xfrm>
            <a:off x="4781074" y="354767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611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3" name="Rectangle 28"/>
          <p:cNvSpPr>
            <a:spLocks noChangeArrowheads="1"/>
          </p:cNvSpPr>
          <p:nvPr/>
        </p:nvSpPr>
        <p:spPr bwMode="auto">
          <a:xfrm>
            <a:off x="4787579" y="3835809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244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4" name="Rectangle 28"/>
          <p:cNvSpPr>
            <a:spLocks noChangeArrowheads="1"/>
          </p:cNvSpPr>
          <p:nvPr/>
        </p:nvSpPr>
        <p:spPr bwMode="auto">
          <a:xfrm>
            <a:off x="4768406" y="412938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798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5" name="Rectangle 28"/>
          <p:cNvSpPr>
            <a:spLocks noChangeArrowheads="1"/>
          </p:cNvSpPr>
          <p:nvPr/>
        </p:nvSpPr>
        <p:spPr bwMode="auto">
          <a:xfrm>
            <a:off x="4672735" y="4469554"/>
            <a:ext cx="3558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dirty="0" smtClean="0">
                <a:solidFill>
                  <a:srgbClr val="002060"/>
                </a:solidFill>
                <a:ea typeface="新細明體" pitchFamily="18" charset="-120"/>
              </a:rPr>
              <a:t>$1.57</a:t>
            </a:r>
            <a:endParaRPr lang="zh-TW" altLang="zh-TW" sz="80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6" name="Rectangle 28"/>
          <p:cNvSpPr>
            <a:spLocks noChangeArrowheads="1"/>
          </p:cNvSpPr>
          <p:nvPr/>
        </p:nvSpPr>
        <p:spPr bwMode="auto">
          <a:xfrm>
            <a:off x="6588224" y="1815561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9,983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7" name="Rectangle 28"/>
          <p:cNvSpPr>
            <a:spLocks noChangeArrowheads="1"/>
          </p:cNvSpPr>
          <p:nvPr/>
        </p:nvSpPr>
        <p:spPr bwMode="auto">
          <a:xfrm>
            <a:off x="6588223" y="2107513"/>
            <a:ext cx="3526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4,251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8" name="Rectangle 28"/>
          <p:cNvSpPr>
            <a:spLocks noChangeArrowheads="1"/>
          </p:cNvSpPr>
          <p:nvPr/>
        </p:nvSpPr>
        <p:spPr bwMode="auto">
          <a:xfrm>
            <a:off x="6682839" y="2375172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(454)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6682938" y="2654396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226)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6565919" y="2927039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2,642)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1" name="Rectangle 28"/>
          <p:cNvSpPr>
            <a:spLocks noChangeArrowheads="1"/>
          </p:cNvSpPr>
          <p:nvPr/>
        </p:nvSpPr>
        <p:spPr bwMode="auto">
          <a:xfrm>
            <a:off x="6573638" y="3243803"/>
            <a:ext cx="4456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(3,322)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2" name="Rectangle 28"/>
          <p:cNvSpPr>
            <a:spLocks noChangeArrowheads="1"/>
          </p:cNvSpPr>
          <p:nvPr/>
        </p:nvSpPr>
        <p:spPr bwMode="auto">
          <a:xfrm>
            <a:off x="6690756" y="354767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930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3" name="Rectangle 28"/>
          <p:cNvSpPr>
            <a:spLocks noChangeArrowheads="1"/>
          </p:cNvSpPr>
          <p:nvPr/>
        </p:nvSpPr>
        <p:spPr bwMode="auto">
          <a:xfrm>
            <a:off x="6630576" y="3835809"/>
            <a:ext cx="3286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374)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4" name="Rectangle 28"/>
          <p:cNvSpPr>
            <a:spLocks noChangeArrowheads="1"/>
          </p:cNvSpPr>
          <p:nvPr/>
        </p:nvSpPr>
        <p:spPr bwMode="auto">
          <a:xfrm>
            <a:off x="6705243" y="4125463"/>
            <a:ext cx="2356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507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85" name="Rectangle 28"/>
          <p:cNvSpPr>
            <a:spLocks noChangeArrowheads="1"/>
          </p:cNvSpPr>
          <p:nvPr/>
        </p:nvSpPr>
        <p:spPr bwMode="auto">
          <a:xfrm>
            <a:off x="6616951" y="4469554"/>
            <a:ext cx="3558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dirty="0" smtClean="0">
                <a:solidFill>
                  <a:srgbClr val="002060"/>
                </a:solidFill>
                <a:ea typeface="新細明體" pitchFamily="18" charset="-120"/>
              </a:rPr>
              <a:t>$1.00</a:t>
            </a:r>
            <a:endParaRPr lang="zh-TW" altLang="zh-TW" sz="80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6" name="Rectangle 28"/>
          <p:cNvSpPr>
            <a:spLocks noChangeArrowheads="1"/>
          </p:cNvSpPr>
          <p:nvPr/>
        </p:nvSpPr>
        <p:spPr bwMode="auto">
          <a:xfrm>
            <a:off x="3894438" y="1815561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7" name="Rectangle 28"/>
          <p:cNvSpPr>
            <a:spLocks noChangeArrowheads="1"/>
          </p:cNvSpPr>
          <p:nvPr/>
        </p:nvSpPr>
        <p:spPr bwMode="auto">
          <a:xfrm>
            <a:off x="3799085" y="2107513"/>
            <a:ext cx="4632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41.90%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8" name="Rectangle 28"/>
          <p:cNvSpPr>
            <a:spLocks noChangeArrowheads="1"/>
          </p:cNvSpPr>
          <p:nvPr/>
        </p:nvSpPr>
        <p:spPr bwMode="auto">
          <a:xfrm>
            <a:off x="3770760" y="2372312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(5.42%)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3762992" y="2643758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2.65%)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3694131" y="2930959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(27.94%)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1" name="Rectangle 28"/>
          <p:cNvSpPr>
            <a:spLocks noChangeArrowheads="1"/>
          </p:cNvSpPr>
          <p:nvPr/>
        </p:nvSpPr>
        <p:spPr bwMode="auto">
          <a:xfrm>
            <a:off x="3677065" y="3248818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(36.01%)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2" name="Rectangle 28"/>
          <p:cNvSpPr>
            <a:spLocks noChangeArrowheads="1"/>
          </p:cNvSpPr>
          <p:nvPr/>
        </p:nvSpPr>
        <p:spPr bwMode="auto">
          <a:xfrm>
            <a:off x="3880647" y="354767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5.90%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3" name="Rectangle 28"/>
          <p:cNvSpPr>
            <a:spLocks noChangeArrowheads="1"/>
          </p:cNvSpPr>
          <p:nvPr/>
        </p:nvSpPr>
        <p:spPr bwMode="auto">
          <a:xfrm>
            <a:off x="3880647" y="3835809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2.52%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4" name="Rectangle 28"/>
          <p:cNvSpPr>
            <a:spLocks noChangeArrowheads="1"/>
          </p:cNvSpPr>
          <p:nvPr/>
        </p:nvSpPr>
        <p:spPr bwMode="auto">
          <a:xfrm>
            <a:off x="3880647" y="412938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7.91%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6" name="Rectangle 28"/>
          <p:cNvSpPr>
            <a:spLocks noChangeArrowheads="1"/>
          </p:cNvSpPr>
          <p:nvPr/>
        </p:nvSpPr>
        <p:spPr bwMode="auto">
          <a:xfrm>
            <a:off x="5305553" y="1815561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7" name="Rectangle 28"/>
          <p:cNvSpPr>
            <a:spLocks noChangeArrowheads="1"/>
          </p:cNvSpPr>
          <p:nvPr/>
        </p:nvSpPr>
        <p:spPr bwMode="auto">
          <a:xfrm>
            <a:off x="5210200" y="2107513"/>
            <a:ext cx="4632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41.84%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8" name="Rectangle 28"/>
          <p:cNvSpPr>
            <a:spLocks noChangeArrowheads="1"/>
          </p:cNvSpPr>
          <p:nvPr/>
        </p:nvSpPr>
        <p:spPr bwMode="auto">
          <a:xfrm>
            <a:off x="5220072" y="2358920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(5.05%)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09" name="Rectangle 28"/>
          <p:cNvSpPr>
            <a:spLocks noChangeArrowheads="1"/>
          </p:cNvSpPr>
          <p:nvPr/>
        </p:nvSpPr>
        <p:spPr bwMode="auto">
          <a:xfrm>
            <a:off x="5220072" y="2642927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(2.85%)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4" name="Rectangle 28"/>
          <p:cNvSpPr>
            <a:spLocks noChangeArrowheads="1"/>
          </p:cNvSpPr>
          <p:nvPr/>
        </p:nvSpPr>
        <p:spPr bwMode="auto">
          <a:xfrm>
            <a:off x="5148064" y="2930959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(28.28%)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5" name="Rectangle 28"/>
          <p:cNvSpPr>
            <a:spLocks noChangeArrowheads="1"/>
          </p:cNvSpPr>
          <p:nvPr/>
        </p:nvSpPr>
        <p:spPr bwMode="auto">
          <a:xfrm>
            <a:off x="5148064" y="3243803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(36.19%)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6" name="Rectangle 28"/>
          <p:cNvSpPr>
            <a:spLocks noChangeArrowheads="1"/>
          </p:cNvSpPr>
          <p:nvPr/>
        </p:nvSpPr>
        <p:spPr bwMode="auto">
          <a:xfrm>
            <a:off x="5291762" y="354767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5.65%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7" name="Rectangle 28"/>
          <p:cNvSpPr>
            <a:spLocks noChangeArrowheads="1"/>
          </p:cNvSpPr>
          <p:nvPr/>
        </p:nvSpPr>
        <p:spPr bwMode="auto">
          <a:xfrm>
            <a:off x="5291762" y="3835809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2.25%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8" name="Rectangle 28"/>
          <p:cNvSpPr>
            <a:spLocks noChangeArrowheads="1"/>
          </p:cNvSpPr>
          <p:nvPr/>
        </p:nvSpPr>
        <p:spPr bwMode="auto">
          <a:xfrm>
            <a:off x="5267399" y="412938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7.38%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19" name="Rectangle 28"/>
          <p:cNvSpPr>
            <a:spLocks noChangeArrowheads="1"/>
          </p:cNvSpPr>
          <p:nvPr/>
        </p:nvSpPr>
        <p:spPr bwMode="auto">
          <a:xfrm>
            <a:off x="5824863" y="1815561"/>
            <a:ext cx="39914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(1.6%)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0" name="Rectangle 28"/>
          <p:cNvSpPr>
            <a:spLocks noChangeArrowheads="1"/>
          </p:cNvSpPr>
          <p:nvPr/>
        </p:nvSpPr>
        <p:spPr bwMode="auto">
          <a:xfrm>
            <a:off x="5824863" y="2107513"/>
            <a:ext cx="39914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(1.5%)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5" name="Rectangle 28"/>
          <p:cNvSpPr>
            <a:spLocks noChangeArrowheads="1"/>
          </p:cNvSpPr>
          <p:nvPr/>
        </p:nvSpPr>
        <p:spPr bwMode="auto">
          <a:xfrm>
            <a:off x="5868144" y="3547673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>
                    <a:lumMod val="75000"/>
                  </a:schemeClr>
                </a:solidFill>
                <a:ea typeface="新細明體" pitchFamily="18" charset="-120"/>
              </a:rPr>
              <a:t>2.6%</a:t>
            </a:r>
            <a:endParaRPr lang="zh-TW" altLang="zh-TW" sz="800" b="0" dirty="0">
              <a:solidFill>
                <a:schemeClr val="tx2">
                  <a:lumMod val="75000"/>
                </a:schemeClr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9" name="Rectangle 28"/>
          <p:cNvSpPr>
            <a:spLocks noChangeArrowheads="1"/>
          </p:cNvSpPr>
          <p:nvPr/>
        </p:nvSpPr>
        <p:spPr bwMode="auto">
          <a:xfrm>
            <a:off x="5850002" y="4129383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>
                    <a:lumMod val="75000"/>
                  </a:schemeClr>
                </a:solidFill>
                <a:ea typeface="新細明體" pitchFamily="18" charset="-120"/>
              </a:rPr>
              <a:t>5.4%</a:t>
            </a:r>
            <a:endParaRPr lang="zh-TW" altLang="zh-TW" sz="800" b="0" dirty="0">
              <a:solidFill>
                <a:schemeClr val="tx2">
                  <a:lumMod val="75000"/>
                </a:schemeClr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0" name="Rectangle 28"/>
          <p:cNvSpPr>
            <a:spLocks noChangeArrowheads="1"/>
          </p:cNvSpPr>
          <p:nvPr/>
        </p:nvSpPr>
        <p:spPr bwMode="auto">
          <a:xfrm>
            <a:off x="7288368" y="1815561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100%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1" name="Rectangle 28"/>
          <p:cNvSpPr>
            <a:spLocks noChangeArrowheads="1"/>
          </p:cNvSpPr>
          <p:nvPr/>
        </p:nvSpPr>
        <p:spPr bwMode="auto">
          <a:xfrm>
            <a:off x="7193015" y="2107513"/>
            <a:ext cx="4632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42.58%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2" name="Rectangle 28"/>
          <p:cNvSpPr>
            <a:spLocks noChangeArrowheads="1"/>
          </p:cNvSpPr>
          <p:nvPr/>
        </p:nvSpPr>
        <p:spPr bwMode="auto">
          <a:xfrm>
            <a:off x="7274577" y="2358920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(4.55%)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33" name="Rectangle 28"/>
          <p:cNvSpPr>
            <a:spLocks noChangeArrowheads="1"/>
          </p:cNvSpPr>
          <p:nvPr/>
        </p:nvSpPr>
        <p:spPr bwMode="auto">
          <a:xfrm>
            <a:off x="7274577" y="2642927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2.26%)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0" name="Rectangle 28"/>
          <p:cNvSpPr>
            <a:spLocks noChangeArrowheads="1"/>
          </p:cNvSpPr>
          <p:nvPr/>
        </p:nvSpPr>
        <p:spPr bwMode="auto">
          <a:xfrm>
            <a:off x="7194763" y="2930959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26.46%)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1" name="Rectangle 28"/>
          <p:cNvSpPr>
            <a:spLocks noChangeArrowheads="1"/>
          </p:cNvSpPr>
          <p:nvPr/>
        </p:nvSpPr>
        <p:spPr bwMode="auto">
          <a:xfrm>
            <a:off x="7200394" y="3243803"/>
            <a:ext cx="55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(33.28%)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3" name="Rectangle 28"/>
          <p:cNvSpPr>
            <a:spLocks noChangeArrowheads="1"/>
          </p:cNvSpPr>
          <p:nvPr/>
        </p:nvSpPr>
        <p:spPr bwMode="auto">
          <a:xfrm>
            <a:off x="7274577" y="354767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9.32%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4" name="Rectangle 28"/>
          <p:cNvSpPr>
            <a:spLocks noChangeArrowheads="1"/>
          </p:cNvSpPr>
          <p:nvPr/>
        </p:nvSpPr>
        <p:spPr bwMode="auto">
          <a:xfrm>
            <a:off x="7228089" y="3831889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3.75%)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45" name="Rectangle 28"/>
          <p:cNvSpPr>
            <a:spLocks noChangeArrowheads="1"/>
          </p:cNvSpPr>
          <p:nvPr/>
        </p:nvSpPr>
        <p:spPr bwMode="auto">
          <a:xfrm>
            <a:off x="7274577" y="412938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002060"/>
                </a:solidFill>
                <a:ea typeface="新細明體" pitchFamily="18" charset="-120"/>
              </a:rPr>
              <a:t>5.08%</a:t>
            </a:r>
            <a:endParaRPr lang="zh-TW" altLang="zh-TW" sz="800" b="0" dirty="0">
              <a:latin typeface="Trebuchet MS" pitchFamily="34" charset="0"/>
              <a:ea typeface="新細明體" pitchFamily="18" charset="-120"/>
            </a:endParaRPr>
          </a:p>
        </p:txBody>
      </p:sp>
      <p:cxnSp>
        <p:nvCxnSpPr>
          <p:cNvPr id="20" name="直線接點 19"/>
          <p:cNvCxnSpPr/>
          <p:nvPr/>
        </p:nvCxnSpPr>
        <p:spPr>
          <a:xfrm flipV="1">
            <a:off x="3167946" y="4659981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3167946" y="4645268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線接點 175"/>
          <p:cNvCxnSpPr/>
          <p:nvPr/>
        </p:nvCxnSpPr>
        <p:spPr>
          <a:xfrm flipV="1">
            <a:off x="4672735" y="4659981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線接點 176"/>
          <p:cNvCxnSpPr/>
          <p:nvPr/>
        </p:nvCxnSpPr>
        <p:spPr>
          <a:xfrm flipV="1">
            <a:off x="4672735" y="4645268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接點 177"/>
          <p:cNvCxnSpPr/>
          <p:nvPr/>
        </p:nvCxnSpPr>
        <p:spPr>
          <a:xfrm flipV="1">
            <a:off x="6624330" y="4659981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圓角矩形 181"/>
          <p:cNvSpPr/>
          <p:nvPr/>
        </p:nvSpPr>
        <p:spPr>
          <a:xfrm>
            <a:off x="2808629" y="1207368"/>
            <a:ext cx="1512168" cy="3557252"/>
          </a:xfrm>
          <a:prstGeom prst="roundRect">
            <a:avLst>
              <a:gd name="adj" fmla="val 3260"/>
            </a:avLst>
          </a:prstGeom>
          <a:noFill/>
          <a:ln w="28575">
            <a:solidFill>
              <a:srgbClr val="FF0000">
                <a:alpha val="45882"/>
              </a:srgbClr>
            </a:solidFill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9" name="直線接點 178"/>
          <p:cNvCxnSpPr/>
          <p:nvPr/>
        </p:nvCxnSpPr>
        <p:spPr>
          <a:xfrm flipV="1">
            <a:off x="6624330" y="4645268"/>
            <a:ext cx="3526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7"/>
          <p:cNvSpPr>
            <a:spLocks noChangeArrowheads="1"/>
          </p:cNvSpPr>
          <p:nvPr/>
        </p:nvSpPr>
        <p:spPr bwMode="auto">
          <a:xfrm>
            <a:off x="7884368" y="1245409"/>
            <a:ext cx="308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solidFill>
                  <a:srgbClr val="002060"/>
                </a:solidFill>
                <a:ea typeface="新細明體" pitchFamily="18" charset="-120"/>
              </a:rPr>
              <a:t>YoY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0" name="Rectangle 28"/>
          <p:cNvSpPr>
            <a:spLocks noChangeArrowheads="1"/>
          </p:cNvSpPr>
          <p:nvPr/>
        </p:nvSpPr>
        <p:spPr bwMode="auto">
          <a:xfrm>
            <a:off x="7971651" y="1811020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/>
                </a:solidFill>
                <a:ea typeface="新細明體" pitchFamily="18" charset="-120"/>
              </a:rPr>
              <a:t>6.4%</a:t>
            </a:r>
            <a:endParaRPr lang="zh-TW" altLang="zh-TW" sz="800" b="0" dirty="0">
              <a:solidFill>
                <a:schemeClr val="tx2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1" name="Rectangle 28"/>
          <p:cNvSpPr>
            <a:spLocks noChangeArrowheads="1"/>
          </p:cNvSpPr>
          <p:nvPr/>
        </p:nvSpPr>
        <p:spPr bwMode="auto">
          <a:xfrm>
            <a:off x="7969762" y="2087994"/>
            <a:ext cx="30617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/>
                </a:solidFill>
                <a:ea typeface="新細明體" pitchFamily="18" charset="-120"/>
              </a:rPr>
              <a:t>4.7%</a:t>
            </a:r>
            <a:endParaRPr lang="zh-TW" altLang="zh-TW" sz="800" b="0" dirty="0">
              <a:solidFill>
                <a:schemeClr val="tx2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2" name="Rectangle 28"/>
          <p:cNvSpPr>
            <a:spLocks noChangeArrowheads="1"/>
          </p:cNvSpPr>
          <p:nvPr/>
        </p:nvSpPr>
        <p:spPr bwMode="auto">
          <a:xfrm>
            <a:off x="7884368" y="3539212"/>
            <a:ext cx="4776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1200" b="0" dirty="0" smtClean="0">
                <a:solidFill>
                  <a:srgbClr val="FF0000"/>
                </a:solidFill>
                <a:ea typeface="新細明體" pitchFamily="18" charset="-120"/>
              </a:rPr>
              <a:t>32.6%)</a:t>
            </a:r>
            <a:endParaRPr lang="zh-TW" altLang="zh-TW" sz="800" b="0" dirty="0">
              <a:solidFill>
                <a:srgbClr val="FF0000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63" name="Rectangle 28"/>
          <p:cNvSpPr>
            <a:spLocks noChangeArrowheads="1"/>
          </p:cNvSpPr>
          <p:nvPr/>
        </p:nvSpPr>
        <p:spPr bwMode="auto">
          <a:xfrm>
            <a:off x="7923289" y="4140029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200" b="0" dirty="0" smtClean="0">
                <a:solidFill>
                  <a:schemeClr val="tx2"/>
                </a:solidFill>
                <a:ea typeface="新細明體" pitchFamily="18" charset="-120"/>
              </a:rPr>
              <a:t>65.8%</a:t>
            </a:r>
            <a:endParaRPr lang="zh-TW" altLang="zh-TW" sz="800" b="0" dirty="0">
              <a:solidFill>
                <a:schemeClr val="tx2"/>
              </a:solidFill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1" name="Rectangle 22"/>
          <p:cNvSpPr>
            <a:spLocks noChangeArrowheads="1"/>
          </p:cNvSpPr>
          <p:nvPr/>
        </p:nvSpPr>
        <p:spPr bwMode="auto">
          <a:xfrm>
            <a:off x="7990334" y="1476241"/>
            <a:ext cx="1490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zh-TW" sz="1600" dirty="0">
                <a:solidFill>
                  <a:srgbClr val="002060"/>
                </a:solidFill>
                <a:ea typeface="新細明體" pitchFamily="18" charset="-120"/>
              </a:rPr>
              <a:t>%</a:t>
            </a:r>
            <a:endParaRPr lang="zh-TW" altLang="zh-TW" sz="1600" b="0" dirty="0">
              <a:latin typeface="Trebuchet MS" pitchFamily="34" charset="0"/>
              <a:ea typeface="新細明體" pitchFamily="18" charset="-120"/>
            </a:endParaRPr>
          </a:p>
        </p:txBody>
      </p:sp>
      <p:sp>
        <p:nvSpPr>
          <p:cNvPr id="122" name="Rectangle 19"/>
          <p:cNvSpPr>
            <a:spLocks noChangeArrowheads="1"/>
          </p:cNvSpPr>
          <p:nvPr/>
        </p:nvSpPr>
        <p:spPr bwMode="auto">
          <a:xfrm>
            <a:off x="4367529" y="1491630"/>
            <a:ext cx="7085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Amount</a:t>
            </a:r>
            <a:endParaRPr lang="zh-TW" altLang="zh-TW" sz="1400" b="0" dirty="0">
              <a:latin typeface="微軟正黑體" panose="020B0604030504040204" pitchFamily="34" charset="-120"/>
            </a:endParaRPr>
          </a:p>
        </p:txBody>
      </p:sp>
      <p:sp>
        <p:nvSpPr>
          <p:cNvPr id="123" name="Rectangle 19"/>
          <p:cNvSpPr>
            <a:spLocks noChangeArrowheads="1"/>
          </p:cNvSpPr>
          <p:nvPr/>
        </p:nvSpPr>
        <p:spPr bwMode="auto">
          <a:xfrm>
            <a:off x="6325254" y="1505566"/>
            <a:ext cx="7085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669900"/>
              </a:buClr>
              <a:buSzPct val="90000"/>
              <a:buFont typeface="Wingdings" pitchFamily="2" charset="2"/>
              <a:buChar char="n"/>
              <a:defRPr kumimoji="1" sz="2400" b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69900"/>
              </a:buClr>
              <a:buSzPct val="85000"/>
              <a:buFont typeface="Wingdings" pitchFamily="2" charset="2"/>
              <a:buChar char="Ø"/>
              <a:defRPr kumimoji="1" sz="20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69900"/>
              </a:buClr>
              <a:buSzPct val="80000"/>
              <a:buFont typeface="Wingdings" pitchFamily="2" charset="2"/>
              <a:buChar char="ü"/>
              <a:defRPr kumimoji="1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69900"/>
              </a:buClr>
              <a:buSzPct val="75000"/>
              <a:buFont typeface="Wingdings" pitchFamily="2" charset="2"/>
              <a:buChar char="u"/>
              <a:defRPr kumimoji="1" sz="14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ü"/>
              <a:defRPr kumimoji="1" sz="120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 smtClean="0">
                <a:solidFill>
                  <a:srgbClr val="002060"/>
                </a:solidFill>
                <a:latin typeface="微軟正黑體" panose="020B0604030504040204" pitchFamily="34" charset="-120"/>
              </a:rPr>
              <a:t>Amount</a:t>
            </a:r>
            <a:endParaRPr lang="zh-TW" altLang="zh-TW" sz="1400" b="0" dirty="0"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136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981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矩形 12"/>
          <p:cNvSpPr/>
          <p:nvPr/>
        </p:nvSpPr>
        <p:spPr>
          <a:xfrm>
            <a:off x="-15166" y="0"/>
            <a:ext cx="9163147" cy="5143500"/>
          </a:xfrm>
          <a:prstGeom prst="rect">
            <a:avLst/>
          </a:prstGeom>
          <a:solidFill>
            <a:srgbClr val="000000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1403350" y="4504470"/>
            <a:ext cx="6408738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© </a:t>
            </a:r>
            <a:r>
              <a:rPr kumimoji="0" lang="en-US" altLang="zh-TW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2018 </a:t>
            </a:r>
            <a:r>
              <a:rPr kumimoji="0" lang="en-US" altLang="zh-TW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Realtek Semiconductor Corp. All rights reserved</a:t>
            </a:r>
            <a:endParaRPr kumimoji="0" lang="zh-TW" alt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2" name="文字方塊 6"/>
          <p:cNvSpPr txBox="1">
            <a:spLocks noChangeArrowheads="1"/>
          </p:cNvSpPr>
          <p:nvPr/>
        </p:nvSpPr>
        <p:spPr bwMode="auto">
          <a:xfrm>
            <a:off x="3311526" y="2139702"/>
            <a:ext cx="2592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zh-TW" sz="28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Thank You!</a:t>
            </a:r>
            <a:endParaRPr kumimoji="0" lang="en-US" altLang="zh-TW" sz="28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029" name="Picture 5" descr="E:\mikochiang\Realtek_work\01_works\IT_KWS\関於瑞昱ppt\rtk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836" y="4221994"/>
            <a:ext cx="1367767" cy="32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09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2838</TotalTime>
  <Words>448</Words>
  <Application>Microsoft Office PowerPoint</Application>
  <PresentationFormat>如螢幕大小 (16:9)</PresentationFormat>
  <Paragraphs>192</Paragraphs>
  <Slides>4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PowerPoint 簡報</vt:lpstr>
      <vt:lpstr>PowerPoint 簡報</vt:lpstr>
      <vt:lpstr>PowerPoint 簡報</vt:lpstr>
      <vt:lpstr>PowerPoint 簡報</vt:lpstr>
    </vt:vector>
  </TitlesOfParts>
  <Company>Realtek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Ivy Chen (陳慧珊)</dc:creator>
  <cp:lastModifiedBy>Ivy Chen (陳慧珊)</cp:lastModifiedBy>
  <cp:revision>420</cp:revision>
  <cp:lastPrinted>2018-06-15T03:00:23Z</cp:lastPrinted>
  <dcterms:created xsi:type="dcterms:W3CDTF">2017-07-18T02:35:10Z</dcterms:created>
  <dcterms:modified xsi:type="dcterms:W3CDTF">2018-06-18T13:42:05Z</dcterms:modified>
</cp:coreProperties>
</file>