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  <p:sldMasterId id="2147483690" r:id="rId2"/>
    <p:sldMasterId id="2147483653" r:id="rId3"/>
    <p:sldMasterId id="2147483740" r:id="rId4"/>
  </p:sldMasterIdLst>
  <p:notesMasterIdLst>
    <p:notesMasterId r:id="rId33"/>
  </p:notesMasterIdLst>
  <p:handoutMasterIdLst>
    <p:handoutMasterId r:id="rId34"/>
  </p:handoutMasterIdLst>
  <p:sldIdLst>
    <p:sldId id="496" r:id="rId5"/>
    <p:sldId id="550" r:id="rId6"/>
    <p:sldId id="601" r:id="rId7"/>
    <p:sldId id="602" r:id="rId8"/>
    <p:sldId id="603" r:id="rId9"/>
    <p:sldId id="604" r:id="rId10"/>
    <p:sldId id="605" r:id="rId11"/>
    <p:sldId id="614" r:id="rId12"/>
    <p:sldId id="606" r:id="rId13"/>
    <p:sldId id="607" r:id="rId14"/>
    <p:sldId id="558" r:id="rId15"/>
    <p:sldId id="560" r:id="rId16"/>
    <p:sldId id="617" r:id="rId17"/>
    <p:sldId id="619" r:id="rId18"/>
    <p:sldId id="618" r:id="rId19"/>
    <p:sldId id="620" r:id="rId20"/>
    <p:sldId id="562" r:id="rId21"/>
    <p:sldId id="593" r:id="rId22"/>
    <p:sldId id="608" r:id="rId23"/>
    <p:sldId id="609" r:id="rId24"/>
    <p:sldId id="585" r:id="rId25"/>
    <p:sldId id="600" r:id="rId26"/>
    <p:sldId id="579" r:id="rId27"/>
    <p:sldId id="580" r:id="rId28"/>
    <p:sldId id="578" r:id="rId29"/>
    <p:sldId id="622" r:id="rId30"/>
    <p:sldId id="615" r:id="rId31"/>
    <p:sldId id="616" r:id="rId32"/>
  </p:sldIdLst>
  <p:sldSz cx="10668000" cy="761841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1pPr>
    <a:lvl2pPr marL="456442" algn="l" rtl="0" fontAlgn="base">
      <a:spcBef>
        <a:spcPct val="0"/>
      </a:spcBef>
      <a:spcAft>
        <a:spcPct val="0"/>
      </a:spcAft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2pPr>
    <a:lvl3pPr marL="912885" algn="l" rtl="0" fontAlgn="base">
      <a:spcBef>
        <a:spcPct val="0"/>
      </a:spcBef>
      <a:spcAft>
        <a:spcPct val="0"/>
      </a:spcAft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3pPr>
    <a:lvl4pPr marL="1369333" algn="l" rtl="0" fontAlgn="base">
      <a:spcBef>
        <a:spcPct val="0"/>
      </a:spcBef>
      <a:spcAft>
        <a:spcPct val="0"/>
      </a:spcAft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4pPr>
    <a:lvl5pPr marL="1825776" algn="l" rtl="0" fontAlgn="base">
      <a:spcBef>
        <a:spcPct val="0"/>
      </a:spcBef>
      <a:spcAft>
        <a:spcPct val="0"/>
      </a:spcAft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5pPr>
    <a:lvl6pPr marL="2282223" algn="l" defTabSz="912885" rtl="0" eaLnBrk="1" latinLnBrk="0" hangingPunct="1"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6pPr>
    <a:lvl7pPr marL="2738667" algn="l" defTabSz="912885" rtl="0" eaLnBrk="1" latinLnBrk="0" hangingPunct="1"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7pPr>
    <a:lvl8pPr marL="3195098" algn="l" defTabSz="912885" rtl="0" eaLnBrk="1" latinLnBrk="0" hangingPunct="1"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8pPr>
    <a:lvl9pPr marL="3651553" algn="l" defTabSz="912885" rtl="0" eaLnBrk="1" latinLnBrk="0" hangingPunct="1">
      <a:defRPr kumimoji="1" sz="1600" b="1" kern="1200">
        <a:solidFill>
          <a:srgbClr val="000066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1">
          <p15:clr>
            <a:srgbClr val="A4A3A4"/>
          </p15:clr>
        </p15:guide>
        <p15:guide id="2" orient="horz" pos="449">
          <p15:clr>
            <a:srgbClr val="A4A3A4"/>
          </p15:clr>
        </p15:guide>
        <p15:guide id="3" orient="horz" pos="2626">
          <p15:clr>
            <a:srgbClr val="A4A3A4"/>
          </p15:clr>
        </p15:guide>
        <p15:guide id="4" orient="horz" pos="766">
          <p15:clr>
            <a:srgbClr val="A4A3A4"/>
          </p15:clr>
        </p15:guide>
        <p15:guide id="5" orient="horz" pos="993">
          <p15:clr>
            <a:srgbClr val="A4A3A4"/>
          </p15:clr>
        </p15:guide>
        <p15:guide id="6" orient="horz" pos="1220">
          <p15:clr>
            <a:srgbClr val="A4A3A4"/>
          </p15:clr>
        </p15:guide>
        <p15:guide id="7" pos="6490">
          <p15:clr>
            <a:srgbClr val="A4A3A4"/>
          </p15:clr>
        </p15:guide>
        <p15:guide id="8" pos="321">
          <p15:clr>
            <a:srgbClr val="A4A3A4"/>
          </p15:clr>
        </p15:guide>
        <p15:guide id="9" pos="548">
          <p15:clr>
            <a:srgbClr val="A4A3A4"/>
          </p15:clr>
        </p15:guide>
        <p15:guide id="10" pos="729">
          <p15:clr>
            <a:srgbClr val="A4A3A4"/>
          </p15:clr>
        </p15:guide>
        <p15:guide id="11" orient="horz" pos="7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66"/>
    <a:srgbClr val="FF6600"/>
    <a:srgbClr val="FF3300"/>
    <a:srgbClr val="DBEAFD"/>
    <a:srgbClr val="9FDFFF"/>
    <a:srgbClr val="FFCDAB"/>
    <a:srgbClr val="FF97AB"/>
    <a:srgbClr val="E6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0" autoAdjust="0"/>
    <p:restoredTop sz="90407" autoAdjust="0"/>
  </p:normalViewPr>
  <p:slideViewPr>
    <p:cSldViewPr showGuides="1">
      <p:cViewPr varScale="1">
        <p:scale>
          <a:sx n="75" d="100"/>
          <a:sy n="75" d="100"/>
        </p:scale>
        <p:origin x="1158" y="66"/>
      </p:cViewPr>
      <p:guideLst>
        <p:guide orient="horz" pos="4531"/>
        <p:guide orient="horz" pos="449"/>
        <p:guide orient="horz" pos="2626"/>
        <p:guide orient="horz" pos="766"/>
        <p:guide orient="horz" pos="993"/>
        <p:guide orient="horz" pos="1220"/>
        <p:guide pos="6490"/>
        <p:guide pos="321"/>
        <p:guide pos="548"/>
        <p:guide pos="729"/>
        <p:guide orient="horz"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88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CC31D3-ECE4-4188-AB72-E6898A2E4F2F}" type="datetimeFigureOut">
              <a:rPr lang="zh-TW" altLang="en-US"/>
              <a:pPr>
                <a:defRPr/>
              </a:pPr>
              <a:t>2019/5/16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6ED6B59-B32F-4475-A203-250D24C0B5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998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394" tIns="30695" rIns="61394" bIns="30695" numCol="1" anchor="t" anchorCtr="0" compatLnSpc="1">
            <a:prstTxWarp prst="textNoShape">
              <a:avLst/>
            </a:prstTxWarp>
          </a:bodyPr>
          <a:lstStyle>
            <a:lvl1pPr defTabSz="614155">
              <a:spcBef>
                <a:spcPct val="0"/>
              </a:spcBef>
              <a:buClrTx/>
              <a:buFontTx/>
              <a:buNone/>
              <a:defRPr sz="8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394" tIns="30695" rIns="61394" bIns="30695" numCol="1" anchor="t" anchorCtr="0" compatLnSpc="1">
            <a:prstTxWarp prst="textNoShape">
              <a:avLst/>
            </a:prstTxWarp>
          </a:bodyPr>
          <a:lstStyle>
            <a:lvl1pPr algn="r" defTabSz="614155">
              <a:spcBef>
                <a:spcPct val="0"/>
              </a:spcBef>
              <a:buClrTx/>
              <a:buFontTx/>
              <a:buNone/>
              <a:defRPr sz="8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0" y="744538"/>
            <a:ext cx="52101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6465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394" tIns="30695" rIns="61394" bIns="30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394" tIns="30695" rIns="61394" bIns="30695" numCol="1" anchor="b" anchorCtr="0" compatLnSpc="1">
            <a:prstTxWarp prst="textNoShape">
              <a:avLst/>
            </a:prstTxWarp>
          </a:bodyPr>
          <a:lstStyle>
            <a:lvl1pPr defTabSz="614155">
              <a:spcBef>
                <a:spcPct val="0"/>
              </a:spcBef>
              <a:buClrTx/>
              <a:buFontTx/>
              <a:buNone/>
              <a:defRPr sz="8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394" tIns="30695" rIns="61394" bIns="30695" numCol="1" anchor="b" anchorCtr="0" compatLnSpc="1">
            <a:prstTxWarp prst="textNoShape">
              <a:avLst/>
            </a:prstTxWarp>
          </a:bodyPr>
          <a:lstStyle>
            <a:lvl1pPr algn="r" defTabSz="614155">
              <a:spcBef>
                <a:spcPct val="0"/>
              </a:spcBef>
              <a:buClrTx/>
              <a:buFontTx/>
              <a:buNone/>
              <a:defRPr sz="8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8BE8F2A-9B12-4584-8B84-9ED36B08D46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10254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6442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288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6933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5776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2223" algn="l" defTabSz="912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667" algn="l" defTabSz="912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098" algn="l" defTabSz="912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553" algn="l" defTabSz="912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611143"/>
            <a:r>
              <a:rPr lang="en-US" altLang="zh-TW" dirty="0" smtClean="0">
                <a:ea typeface="新細明體" charset="-120"/>
              </a:rPr>
              <a:t>Page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11143"/>
            <a:fld id="{D89390AE-DD21-4688-A9D5-AF2AAA4907E4}" type="slidenum">
              <a:rPr lang="en-US" altLang="zh-TW" smtClean="0">
                <a:ea typeface="新細明體" charset="-120"/>
              </a:rPr>
              <a:pPr defTabSz="611143"/>
              <a:t>0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766763"/>
            <a:ext cx="5173662" cy="3695700"/>
          </a:xfrm>
          <a:ln cap="flat"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24275" tIns="58952" rIns="124275" bIns="58952"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4631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2163" y="742950"/>
            <a:ext cx="5213350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66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2163" y="742950"/>
            <a:ext cx="5213350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25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3750" y="744538"/>
            <a:ext cx="52101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17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3750" y="744538"/>
            <a:ext cx="52101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2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62013" y="766763"/>
            <a:ext cx="53752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43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3750" y="744538"/>
            <a:ext cx="52101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24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3750" y="744538"/>
            <a:ext cx="52101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28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3750" y="744538"/>
            <a:ext cx="52101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17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94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1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51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07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48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15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1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36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93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25</a:t>
            </a:fld>
            <a:endParaRPr lang="en-US" altLang="zh-TW" dirty="0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97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611143"/>
            <a:r>
              <a:rPr lang="en-US" altLang="zh-TW" dirty="0" smtClean="0">
                <a:ea typeface="新細明體" charset="-120"/>
              </a:rPr>
              <a:t>Page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11143"/>
            <a:fld id="{D89390AE-DD21-4688-A9D5-AF2AAA4907E4}" type="slidenum">
              <a:rPr lang="en-US" altLang="zh-TW" smtClean="0">
                <a:ea typeface="新細明體" charset="-120"/>
              </a:rPr>
              <a:pPr defTabSz="611143"/>
              <a:t>26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766763"/>
            <a:ext cx="5173662" cy="3695700"/>
          </a:xfrm>
          <a:ln cap="flat"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24275" tIns="58952" rIns="124275" bIns="58952"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57979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611143"/>
            <a:r>
              <a:rPr lang="en-US" altLang="zh-TW" dirty="0" smtClean="0">
                <a:ea typeface="新細明體" charset="-120"/>
              </a:rPr>
              <a:t>Page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11143"/>
            <a:fld id="{D89390AE-DD21-4688-A9D5-AF2AAA4907E4}" type="slidenum">
              <a:rPr lang="en-US" altLang="zh-TW" smtClean="0">
                <a:ea typeface="新細明體" charset="-120"/>
              </a:rPr>
              <a:pPr defTabSz="611143"/>
              <a:t>27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766763"/>
            <a:ext cx="5173662" cy="3695700"/>
          </a:xfrm>
          <a:ln cap="flat"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24275" tIns="58952" rIns="124275" bIns="58952"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487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BE321-381F-4B97-8513-CAE1B1E71C63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35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611143"/>
            <a:r>
              <a:rPr lang="en-US" altLang="zh-TW" dirty="0" smtClean="0">
                <a:ea typeface="新細明體" charset="-120"/>
              </a:rPr>
              <a:t>Page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11143"/>
            <a:fld id="{D89390AE-DD21-4688-A9D5-AF2AAA4907E4}" type="slidenum">
              <a:rPr lang="en-US" altLang="zh-TW" smtClean="0">
                <a:ea typeface="新細明體" charset="-120"/>
              </a:rPr>
              <a:pPr defTabSz="611143"/>
              <a:t>3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766763"/>
            <a:ext cx="5173662" cy="3695700"/>
          </a:xfrm>
          <a:ln cap="flat"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24275" tIns="58952" rIns="124275" bIns="58952"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214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615741"/>
            <a:r>
              <a:rPr lang="en-US" altLang="zh-TW" dirty="0" smtClean="0">
                <a:solidFill>
                  <a:prstClr val="black"/>
                </a:solidFill>
              </a:rPr>
              <a:t>Page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15741"/>
            <a:fld id="{61CB1D9E-4E78-484A-BA80-D27FAFC170E4}" type="slidenum">
              <a:rPr lang="en-US" altLang="zh-TW" smtClean="0">
                <a:solidFill>
                  <a:prstClr val="black"/>
                </a:solidFill>
              </a:rPr>
              <a:pPr defTabSz="615741"/>
              <a:t>4</a:t>
            </a:fld>
            <a:endParaRPr lang="en-US" altLang="zh-TW" dirty="0" smtClean="0">
              <a:solidFill>
                <a:prstClr val="black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766763"/>
            <a:ext cx="5173662" cy="3695700"/>
          </a:xfrm>
          <a:ln cap="flat"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25209" tIns="59396" rIns="125209" bIns="59396"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460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2163" y="742950"/>
            <a:ext cx="5213350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65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B3348-8532-49DC-8DDB-2E5EE9CD63CD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37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B3348-8532-49DC-8DDB-2E5EE9CD63CD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742950"/>
            <a:ext cx="5213350" cy="3724275"/>
          </a:xfrm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7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93750" y="744538"/>
            <a:ext cx="521017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This is the regional support</a:t>
            </a:r>
            <a:r>
              <a:rPr lang="en-US" altLang="zh-TW" baseline="0" dirty="0" smtClean="0"/>
              <a:t> of UIS. We offer our services in three countries, Taiwan, Singapore, and China. The main office is here in </a:t>
            </a:r>
            <a:r>
              <a:rPr lang="en-US" altLang="zh-TW" baseline="0" dirty="0" err="1" smtClean="0"/>
              <a:t>Xindian</a:t>
            </a:r>
            <a:r>
              <a:rPr lang="en-US" altLang="zh-TW" baseline="0" dirty="0" smtClean="0"/>
              <a:t>. We have three branch offices in Taiwan located in Hsinchu, Taichung, and Tainan. </a:t>
            </a:r>
          </a:p>
          <a:p>
            <a:r>
              <a:rPr lang="en-US" altLang="zh-TW" baseline="0" dirty="0" smtClean="0"/>
              <a:t>In China, there are three Service locations, Shanghai, Nanjing, and Shenzhen.   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8E480-E99B-4B45-8EC4-CAD9881074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4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2366963"/>
            <a:ext cx="9067800" cy="163195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4316418"/>
            <a:ext cx="7467600" cy="1947862"/>
          </a:xfrm>
          <a:prstGeom prst="rect">
            <a:avLst/>
          </a:prstGeom>
        </p:spPr>
        <p:txBody>
          <a:bodyPr lIns="91285" tIns="45643" rIns="91285" bIns="45643"/>
          <a:lstStyle>
            <a:lvl1pPr marL="0" indent="0" algn="ctr">
              <a:buNone/>
              <a:defRPr/>
            </a:lvl1pPr>
            <a:lvl2pPr marL="456442" indent="0" algn="ctr">
              <a:buNone/>
              <a:defRPr/>
            </a:lvl2pPr>
            <a:lvl3pPr marL="912885" indent="0" algn="ctr">
              <a:buNone/>
              <a:defRPr/>
            </a:lvl3pPr>
            <a:lvl4pPr marL="1369333" indent="0" algn="ctr">
              <a:buNone/>
              <a:defRPr/>
            </a:lvl4pPr>
            <a:lvl5pPr marL="1825776" indent="0" algn="ctr">
              <a:buNone/>
              <a:defRPr/>
            </a:lvl5pPr>
            <a:lvl6pPr marL="2282223" indent="0" algn="ctr">
              <a:buNone/>
              <a:defRPr/>
            </a:lvl6pPr>
            <a:lvl7pPr marL="2738667" indent="0" algn="ctr">
              <a:buNone/>
              <a:defRPr/>
            </a:lvl7pPr>
            <a:lvl8pPr marL="3195098" indent="0" algn="ctr">
              <a:buNone/>
              <a:defRPr/>
            </a:lvl8pPr>
            <a:lvl9pPr marL="365155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1778005"/>
            <a:ext cx="9601200" cy="5027613"/>
          </a:xfrm>
          <a:prstGeom prst="rect">
            <a:avLst/>
          </a:prstGeom>
        </p:spPr>
        <p:txBody>
          <a:bodyPr vert="eaVert" lIns="91285" tIns="45643" rIns="91285" bIns="45643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34300" y="304801"/>
            <a:ext cx="2400300" cy="6500812"/>
          </a:xfrm>
          <a:prstGeom prst="rect">
            <a:avLst/>
          </a:prstGeom>
        </p:spPr>
        <p:txBody>
          <a:bodyPr vert="eaVert"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04801"/>
            <a:ext cx="7048500" cy="6500812"/>
          </a:xfrm>
          <a:prstGeom prst="rect">
            <a:avLst/>
          </a:prstGeom>
        </p:spPr>
        <p:txBody>
          <a:bodyPr vert="eaVert" lIns="91285" tIns="45643" rIns="91285" bIns="45643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2366963"/>
            <a:ext cx="9067800" cy="16319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4316418"/>
            <a:ext cx="7467600" cy="1947862"/>
          </a:xfrm>
        </p:spPr>
        <p:txBody>
          <a:bodyPr/>
          <a:lstStyle>
            <a:lvl1pPr marL="0" indent="0" algn="ctr">
              <a:buNone/>
              <a:defRPr/>
            </a:lvl1pPr>
            <a:lvl2pPr marL="456442" indent="0" algn="ctr">
              <a:buNone/>
              <a:defRPr/>
            </a:lvl2pPr>
            <a:lvl3pPr marL="912885" indent="0" algn="ctr">
              <a:buNone/>
              <a:defRPr/>
            </a:lvl3pPr>
            <a:lvl4pPr marL="1369333" indent="0" algn="ctr">
              <a:buNone/>
              <a:defRPr/>
            </a:lvl4pPr>
            <a:lvl5pPr marL="1825776" indent="0" algn="ctr">
              <a:buNone/>
              <a:defRPr/>
            </a:lvl5pPr>
            <a:lvl6pPr marL="2282223" indent="0" algn="ctr">
              <a:buNone/>
              <a:defRPr/>
            </a:lvl6pPr>
            <a:lvl7pPr marL="2738667" indent="0" algn="ctr">
              <a:buNone/>
              <a:defRPr/>
            </a:lvl7pPr>
            <a:lvl8pPr marL="3195098" indent="0" algn="ctr">
              <a:buNone/>
              <a:defRPr/>
            </a:lvl8pPr>
            <a:lvl9pPr marL="365155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63060-8CDF-41BB-A21F-6A45973BD7D2}" type="datetime1">
              <a:rPr lang="zh-TW" altLang="en-US" smtClean="0"/>
              <a:pPr>
                <a:defRPr/>
              </a:pPr>
              <a:t>2019/5/16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6EF1C-6993-46A1-827A-C236F4CE905E}" type="datetime1">
              <a:rPr lang="zh-TW" altLang="en-US" smtClean="0"/>
              <a:pPr>
                <a:defRPr/>
              </a:pPr>
              <a:t>2019/5/16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963" y="4895853"/>
            <a:ext cx="9067800" cy="15128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2963" y="3228975"/>
            <a:ext cx="90678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42" indent="0">
              <a:buNone/>
              <a:defRPr sz="1900"/>
            </a:lvl2pPr>
            <a:lvl3pPr marL="912885" indent="0">
              <a:buNone/>
              <a:defRPr sz="1600"/>
            </a:lvl3pPr>
            <a:lvl4pPr marL="1369333" indent="0">
              <a:buNone/>
              <a:defRPr sz="1400"/>
            </a:lvl4pPr>
            <a:lvl5pPr marL="1825776" indent="0">
              <a:buNone/>
              <a:defRPr sz="1400"/>
            </a:lvl5pPr>
            <a:lvl6pPr marL="2282223" indent="0">
              <a:buNone/>
              <a:defRPr sz="1400"/>
            </a:lvl6pPr>
            <a:lvl7pPr marL="2738667" indent="0">
              <a:buNone/>
              <a:defRPr sz="1400"/>
            </a:lvl7pPr>
            <a:lvl8pPr marL="3195098" indent="0">
              <a:buNone/>
              <a:defRPr sz="1400"/>
            </a:lvl8pPr>
            <a:lvl9pPr marL="365155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70B8B-951C-4181-8E09-ACCE36DADE5A}" type="datetime1">
              <a:rPr lang="zh-TW" altLang="en-US" smtClean="0"/>
              <a:pPr>
                <a:defRPr/>
              </a:pPr>
              <a:t>2019/5/16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7" y="1778005"/>
            <a:ext cx="47244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10200" y="1778005"/>
            <a:ext cx="47244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BEA3-D684-4200-A4D9-8968E5303A21}" type="datetime1">
              <a:rPr lang="zh-TW" altLang="en-US" smtClean="0"/>
              <a:pPr>
                <a:defRPr/>
              </a:pPr>
              <a:t>2019/5/16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3405" y="1704975"/>
            <a:ext cx="4713288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42" indent="0">
              <a:buNone/>
              <a:defRPr sz="2000" b="1"/>
            </a:lvl2pPr>
            <a:lvl3pPr marL="912885" indent="0">
              <a:buNone/>
              <a:defRPr sz="1900" b="1"/>
            </a:lvl3pPr>
            <a:lvl4pPr marL="1369333" indent="0">
              <a:buNone/>
              <a:defRPr sz="1600" b="1"/>
            </a:lvl4pPr>
            <a:lvl5pPr marL="1825776" indent="0">
              <a:buNone/>
              <a:defRPr sz="1600" b="1"/>
            </a:lvl5pPr>
            <a:lvl6pPr marL="2282223" indent="0">
              <a:buNone/>
              <a:defRPr sz="1600" b="1"/>
            </a:lvl6pPr>
            <a:lvl7pPr marL="2738667" indent="0">
              <a:buNone/>
              <a:defRPr sz="1600" b="1"/>
            </a:lvl7pPr>
            <a:lvl8pPr marL="3195098" indent="0">
              <a:buNone/>
              <a:defRPr sz="1600" b="1"/>
            </a:lvl8pPr>
            <a:lvl9pPr marL="365155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5" y="2416176"/>
            <a:ext cx="4713288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19725" y="1704975"/>
            <a:ext cx="471487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42" indent="0">
              <a:buNone/>
              <a:defRPr sz="2000" b="1"/>
            </a:lvl2pPr>
            <a:lvl3pPr marL="912885" indent="0">
              <a:buNone/>
              <a:defRPr sz="1900" b="1"/>
            </a:lvl3pPr>
            <a:lvl4pPr marL="1369333" indent="0">
              <a:buNone/>
              <a:defRPr sz="1600" b="1"/>
            </a:lvl4pPr>
            <a:lvl5pPr marL="1825776" indent="0">
              <a:buNone/>
              <a:defRPr sz="1600" b="1"/>
            </a:lvl5pPr>
            <a:lvl6pPr marL="2282223" indent="0">
              <a:buNone/>
              <a:defRPr sz="1600" b="1"/>
            </a:lvl6pPr>
            <a:lvl7pPr marL="2738667" indent="0">
              <a:buNone/>
              <a:defRPr sz="1600" b="1"/>
            </a:lvl7pPr>
            <a:lvl8pPr marL="3195098" indent="0">
              <a:buNone/>
              <a:defRPr sz="1600" b="1"/>
            </a:lvl8pPr>
            <a:lvl9pPr marL="365155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19725" y="2416176"/>
            <a:ext cx="4714875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0441-2687-4747-8164-EB281162C41A}" type="datetime1">
              <a:rPr lang="zh-TW" altLang="en-US" smtClean="0"/>
              <a:pPr>
                <a:defRPr/>
              </a:pPr>
              <a:t>2019/5/16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5865F-B792-4C6E-BB50-7CA60F9EC793}" type="datetime1">
              <a:rPr lang="zh-TW" altLang="en-US" smtClean="0"/>
              <a:pPr>
                <a:defRPr/>
              </a:pPr>
              <a:t>2019/5/16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4ECAF-F928-4ABA-9285-1A5089C96197}" type="datetime1">
              <a:rPr lang="zh-TW" altLang="en-US" smtClean="0"/>
              <a:pPr>
                <a:defRPr/>
              </a:pPr>
              <a:t>2019/5/16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16" y="303242"/>
            <a:ext cx="350996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70363" y="303214"/>
            <a:ext cx="5964237" cy="6502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3416" y="1593850"/>
            <a:ext cx="3509963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6442" indent="0">
              <a:buNone/>
              <a:defRPr sz="1200"/>
            </a:lvl2pPr>
            <a:lvl3pPr marL="912885" indent="0">
              <a:buNone/>
              <a:defRPr sz="1000"/>
            </a:lvl3pPr>
            <a:lvl4pPr marL="1369333" indent="0">
              <a:buNone/>
              <a:defRPr sz="900"/>
            </a:lvl4pPr>
            <a:lvl5pPr marL="1825776" indent="0">
              <a:buNone/>
              <a:defRPr sz="900"/>
            </a:lvl5pPr>
            <a:lvl6pPr marL="2282223" indent="0">
              <a:buNone/>
              <a:defRPr sz="900"/>
            </a:lvl6pPr>
            <a:lvl7pPr marL="2738667" indent="0">
              <a:buNone/>
              <a:defRPr sz="900"/>
            </a:lvl7pPr>
            <a:lvl8pPr marL="3195098" indent="0">
              <a:buNone/>
              <a:defRPr sz="900"/>
            </a:lvl8pPr>
            <a:lvl9pPr marL="365155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BD7F9-5933-4C91-8D52-E501BF4A9046}" type="datetime1">
              <a:rPr lang="zh-TW" altLang="en-US" smtClean="0"/>
              <a:pPr>
                <a:defRPr/>
              </a:pPr>
              <a:t>2019/5/16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778005"/>
            <a:ext cx="9601200" cy="5027613"/>
          </a:xfrm>
          <a:prstGeom prst="rect">
            <a:avLst/>
          </a:prstGeom>
        </p:spPr>
        <p:txBody>
          <a:bodyPr lIns="91285" tIns="45643" rIns="91285" bIns="45643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0738" y="5332414"/>
            <a:ext cx="6400800" cy="6302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0738" y="681038"/>
            <a:ext cx="6400800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6442" indent="0">
              <a:buNone/>
              <a:defRPr sz="2800"/>
            </a:lvl2pPr>
            <a:lvl3pPr marL="912885" indent="0">
              <a:buNone/>
              <a:defRPr sz="2400"/>
            </a:lvl3pPr>
            <a:lvl4pPr marL="1369333" indent="0">
              <a:buNone/>
              <a:defRPr sz="2000"/>
            </a:lvl4pPr>
            <a:lvl5pPr marL="1825776" indent="0">
              <a:buNone/>
              <a:defRPr sz="2000"/>
            </a:lvl5pPr>
            <a:lvl6pPr marL="2282223" indent="0">
              <a:buNone/>
              <a:defRPr sz="2000"/>
            </a:lvl6pPr>
            <a:lvl7pPr marL="2738667" indent="0">
              <a:buNone/>
              <a:defRPr sz="2000"/>
            </a:lvl7pPr>
            <a:lvl8pPr marL="3195098" indent="0">
              <a:buNone/>
              <a:defRPr sz="2000"/>
            </a:lvl8pPr>
            <a:lvl9pPr marL="3651553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0738" y="5962650"/>
            <a:ext cx="6400800" cy="893763"/>
          </a:xfrm>
        </p:spPr>
        <p:txBody>
          <a:bodyPr/>
          <a:lstStyle>
            <a:lvl1pPr marL="0" indent="0">
              <a:buNone/>
              <a:defRPr sz="1400"/>
            </a:lvl1pPr>
            <a:lvl2pPr marL="456442" indent="0">
              <a:buNone/>
              <a:defRPr sz="1200"/>
            </a:lvl2pPr>
            <a:lvl3pPr marL="912885" indent="0">
              <a:buNone/>
              <a:defRPr sz="1000"/>
            </a:lvl3pPr>
            <a:lvl4pPr marL="1369333" indent="0">
              <a:buNone/>
              <a:defRPr sz="900"/>
            </a:lvl4pPr>
            <a:lvl5pPr marL="1825776" indent="0">
              <a:buNone/>
              <a:defRPr sz="900"/>
            </a:lvl5pPr>
            <a:lvl6pPr marL="2282223" indent="0">
              <a:buNone/>
              <a:defRPr sz="900"/>
            </a:lvl6pPr>
            <a:lvl7pPr marL="2738667" indent="0">
              <a:buNone/>
              <a:defRPr sz="900"/>
            </a:lvl7pPr>
            <a:lvl8pPr marL="3195098" indent="0">
              <a:buNone/>
              <a:defRPr sz="900"/>
            </a:lvl8pPr>
            <a:lvl9pPr marL="365155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722F2-6B98-45AB-AC10-C869A0C73335}" type="datetime1">
              <a:rPr lang="zh-TW" altLang="en-US" smtClean="0"/>
              <a:pPr>
                <a:defRPr/>
              </a:pPr>
              <a:t>2019/5/16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8D661-522C-4D6A-98F3-34B8D0339CAB}" type="datetime1">
              <a:rPr lang="zh-TW" altLang="en-US" smtClean="0"/>
              <a:pPr>
                <a:defRPr/>
              </a:pPr>
              <a:t>2019/5/16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34300" y="304801"/>
            <a:ext cx="2400300" cy="65008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04801"/>
            <a:ext cx="7048500" cy="65008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2797F-B493-44C2-B1B2-0F2B57F70C76}" type="datetime1">
              <a:rPr lang="zh-TW" altLang="en-US" smtClean="0"/>
              <a:pPr>
                <a:defRPr/>
              </a:pPr>
              <a:t>2019/5/16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33400" y="304801"/>
            <a:ext cx="9601200" cy="65008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BCFD6-F8E6-405F-AE9F-71CACCD43832}" type="datetime1">
              <a:rPr lang="zh-TW" altLang="en-US" smtClean="0"/>
              <a:pPr>
                <a:defRPr/>
              </a:pPr>
              <a:t>2019/5/16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7" y="1778005"/>
            <a:ext cx="4724400" cy="50276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410200" y="1778029"/>
            <a:ext cx="4724400" cy="24368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410200" y="4367214"/>
            <a:ext cx="4724400" cy="2438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D137F-0E6B-4BF4-9225-B944938202EE}" type="datetime1">
              <a:rPr lang="zh-TW" altLang="en-US" smtClean="0"/>
              <a:pPr>
                <a:defRPr/>
              </a:pPr>
              <a:t>2019/5/16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2366963"/>
            <a:ext cx="9067800" cy="163195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4316418"/>
            <a:ext cx="7467600" cy="1947862"/>
          </a:xfrm>
          <a:prstGeom prst="rect">
            <a:avLst/>
          </a:prstGeom>
        </p:spPr>
        <p:txBody>
          <a:bodyPr lIns="91285" tIns="45643" rIns="91285" bIns="45643"/>
          <a:lstStyle>
            <a:lvl1pPr marL="0" indent="0" algn="ctr">
              <a:buNone/>
              <a:defRPr/>
            </a:lvl1pPr>
            <a:lvl2pPr marL="456442" indent="0" algn="ctr">
              <a:buNone/>
              <a:defRPr/>
            </a:lvl2pPr>
            <a:lvl3pPr marL="912885" indent="0" algn="ctr">
              <a:buNone/>
              <a:defRPr/>
            </a:lvl3pPr>
            <a:lvl4pPr marL="1369333" indent="0" algn="ctr">
              <a:buNone/>
              <a:defRPr/>
            </a:lvl4pPr>
            <a:lvl5pPr marL="1825776" indent="0" algn="ctr">
              <a:buNone/>
              <a:defRPr/>
            </a:lvl5pPr>
            <a:lvl6pPr marL="2282223" indent="0" algn="ctr">
              <a:buNone/>
              <a:defRPr/>
            </a:lvl6pPr>
            <a:lvl7pPr marL="2738667" indent="0" algn="ctr">
              <a:buNone/>
              <a:defRPr/>
            </a:lvl7pPr>
            <a:lvl8pPr marL="3195098" indent="0" algn="ctr">
              <a:buNone/>
              <a:defRPr/>
            </a:lvl8pPr>
            <a:lvl9pPr marL="365155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778005"/>
            <a:ext cx="9601200" cy="5027613"/>
          </a:xfrm>
          <a:prstGeom prst="rect">
            <a:avLst/>
          </a:prstGeom>
        </p:spPr>
        <p:txBody>
          <a:bodyPr lIns="91285" tIns="45643" rIns="91285" bIns="45643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963" y="4895853"/>
            <a:ext cx="9067800" cy="1512888"/>
          </a:xfrm>
          <a:prstGeom prst="rect">
            <a:avLst/>
          </a:prstGeom>
        </p:spPr>
        <p:txBody>
          <a:bodyPr lIns="91285" tIns="45643" rIns="91285" bIns="45643"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2963" y="3228975"/>
            <a:ext cx="9067800" cy="1666875"/>
          </a:xfrm>
          <a:prstGeom prst="rect">
            <a:avLst/>
          </a:prstGeom>
        </p:spPr>
        <p:txBody>
          <a:bodyPr lIns="91285" tIns="45643" rIns="91285" bIns="45643" anchor="b"/>
          <a:lstStyle>
            <a:lvl1pPr marL="0" indent="0">
              <a:buNone/>
              <a:defRPr sz="2000"/>
            </a:lvl1pPr>
            <a:lvl2pPr marL="456442" indent="0">
              <a:buNone/>
              <a:defRPr sz="1900"/>
            </a:lvl2pPr>
            <a:lvl3pPr marL="912885" indent="0">
              <a:buNone/>
              <a:defRPr sz="1600"/>
            </a:lvl3pPr>
            <a:lvl4pPr marL="1369333" indent="0">
              <a:buNone/>
              <a:defRPr sz="1400"/>
            </a:lvl4pPr>
            <a:lvl5pPr marL="1825776" indent="0">
              <a:buNone/>
              <a:defRPr sz="1400"/>
            </a:lvl5pPr>
            <a:lvl6pPr marL="2282223" indent="0">
              <a:buNone/>
              <a:defRPr sz="1400"/>
            </a:lvl6pPr>
            <a:lvl7pPr marL="2738667" indent="0">
              <a:buNone/>
              <a:defRPr sz="1400"/>
            </a:lvl7pPr>
            <a:lvl8pPr marL="3195098" indent="0">
              <a:buNone/>
              <a:defRPr sz="1400"/>
            </a:lvl8pPr>
            <a:lvl9pPr marL="365155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7" y="1778005"/>
            <a:ext cx="4724400" cy="5027613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10200" y="1778005"/>
            <a:ext cx="4724400" cy="5027613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3405" y="1704975"/>
            <a:ext cx="4713288" cy="711200"/>
          </a:xfrm>
          <a:prstGeom prst="rect">
            <a:avLst/>
          </a:prstGeom>
        </p:spPr>
        <p:txBody>
          <a:bodyPr lIns="91285" tIns="45643" rIns="91285" bIns="45643" anchor="b"/>
          <a:lstStyle>
            <a:lvl1pPr marL="0" indent="0">
              <a:buNone/>
              <a:defRPr sz="2400" b="1"/>
            </a:lvl1pPr>
            <a:lvl2pPr marL="456442" indent="0">
              <a:buNone/>
              <a:defRPr sz="2000" b="1"/>
            </a:lvl2pPr>
            <a:lvl3pPr marL="912885" indent="0">
              <a:buNone/>
              <a:defRPr sz="1900" b="1"/>
            </a:lvl3pPr>
            <a:lvl4pPr marL="1369333" indent="0">
              <a:buNone/>
              <a:defRPr sz="1600" b="1"/>
            </a:lvl4pPr>
            <a:lvl5pPr marL="1825776" indent="0">
              <a:buNone/>
              <a:defRPr sz="1600" b="1"/>
            </a:lvl5pPr>
            <a:lvl6pPr marL="2282223" indent="0">
              <a:buNone/>
              <a:defRPr sz="1600" b="1"/>
            </a:lvl6pPr>
            <a:lvl7pPr marL="2738667" indent="0">
              <a:buNone/>
              <a:defRPr sz="1600" b="1"/>
            </a:lvl7pPr>
            <a:lvl8pPr marL="3195098" indent="0">
              <a:buNone/>
              <a:defRPr sz="1600" b="1"/>
            </a:lvl8pPr>
            <a:lvl9pPr marL="365155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5" y="2416176"/>
            <a:ext cx="4713288" cy="4389438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19725" y="1704975"/>
            <a:ext cx="4714875" cy="711200"/>
          </a:xfrm>
          <a:prstGeom prst="rect">
            <a:avLst/>
          </a:prstGeom>
        </p:spPr>
        <p:txBody>
          <a:bodyPr lIns="91285" tIns="45643" rIns="91285" bIns="45643" anchor="b"/>
          <a:lstStyle>
            <a:lvl1pPr marL="0" indent="0">
              <a:buNone/>
              <a:defRPr sz="2400" b="1"/>
            </a:lvl1pPr>
            <a:lvl2pPr marL="456442" indent="0">
              <a:buNone/>
              <a:defRPr sz="2000" b="1"/>
            </a:lvl2pPr>
            <a:lvl3pPr marL="912885" indent="0">
              <a:buNone/>
              <a:defRPr sz="1900" b="1"/>
            </a:lvl3pPr>
            <a:lvl4pPr marL="1369333" indent="0">
              <a:buNone/>
              <a:defRPr sz="1600" b="1"/>
            </a:lvl4pPr>
            <a:lvl5pPr marL="1825776" indent="0">
              <a:buNone/>
              <a:defRPr sz="1600" b="1"/>
            </a:lvl5pPr>
            <a:lvl6pPr marL="2282223" indent="0">
              <a:buNone/>
              <a:defRPr sz="1600" b="1"/>
            </a:lvl6pPr>
            <a:lvl7pPr marL="2738667" indent="0">
              <a:buNone/>
              <a:defRPr sz="1600" b="1"/>
            </a:lvl7pPr>
            <a:lvl8pPr marL="3195098" indent="0">
              <a:buNone/>
              <a:defRPr sz="1600" b="1"/>
            </a:lvl8pPr>
            <a:lvl9pPr marL="365155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19725" y="2416176"/>
            <a:ext cx="4714875" cy="4389438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963" y="4895853"/>
            <a:ext cx="9067800" cy="1512888"/>
          </a:xfrm>
          <a:prstGeom prst="rect">
            <a:avLst/>
          </a:prstGeom>
        </p:spPr>
        <p:txBody>
          <a:bodyPr lIns="91285" tIns="45643" rIns="91285" bIns="45643"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2963" y="3228975"/>
            <a:ext cx="9067800" cy="1666875"/>
          </a:xfrm>
          <a:prstGeom prst="rect">
            <a:avLst/>
          </a:prstGeom>
        </p:spPr>
        <p:txBody>
          <a:bodyPr lIns="91285" tIns="45643" rIns="91285" bIns="45643" anchor="b"/>
          <a:lstStyle>
            <a:lvl1pPr marL="0" indent="0">
              <a:buNone/>
              <a:defRPr sz="2000"/>
            </a:lvl1pPr>
            <a:lvl2pPr marL="456442" indent="0">
              <a:buNone/>
              <a:defRPr sz="1900"/>
            </a:lvl2pPr>
            <a:lvl3pPr marL="912885" indent="0">
              <a:buNone/>
              <a:defRPr sz="1600"/>
            </a:lvl3pPr>
            <a:lvl4pPr marL="1369333" indent="0">
              <a:buNone/>
              <a:defRPr sz="1400"/>
            </a:lvl4pPr>
            <a:lvl5pPr marL="1825776" indent="0">
              <a:buNone/>
              <a:defRPr sz="1400"/>
            </a:lvl5pPr>
            <a:lvl6pPr marL="2282223" indent="0">
              <a:buNone/>
              <a:defRPr sz="1400"/>
            </a:lvl6pPr>
            <a:lvl7pPr marL="2738667" indent="0">
              <a:buNone/>
              <a:defRPr sz="1400"/>
            </a:lvl7pPr>
            <a:lvl8pPr marL="3195098" indent="0">
              <a:buNone/>
              <a:defRPr sz="1400"/>
            </a:lvl8pPr>
            <a:lvl9pPr marL="365155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16" y="303242"/>
            <a:ext cx="3509963" cy="1290637"/>
          </a:xfrm>
          <a:prstGeom prst="rect">
            <a:avLst/>
          </a:prstGeom>
        </p:spPr>
        <p:txBody>
          <a:bodyPr lIns="91285" tIns="45643" rIns="91285" bIns="45643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70363" y="303214"/>
            <a:ext cx="5964237" cy="6502400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3416" y="1593850"/>
            <a:ext cx="3509963" cy="5211763"/>
          </a:xfrm>
          <a:prstGeom prst="rect">
            <a:avLst/>
          </a:prstGeom>
        </p:spPr>
        <p:txBody>
          <a:bodyPr lIns="91285" tIns="45643" rIns="91285" bIns="45643"/>
          <a:lstStyle>
            <a:lvl1pPr marL="0" indent="0">
              <a:buNone/>
              <a:defRPr sz="1400"/>
            </a:lvl1pPr>
            <a:lvl2pPr marL="456442" indent="0">
              <a:buNone/>
              <a:defRPr sz="1200"/>
            </a:lvl2pPr>
            <a:lvl3pPr marL="912885" indent="0">
              <a:buNone/>
              <a:defRPr sz="1000"/>
            </a:lvl3pPr>
            <a:lvl4pPr marL="1369333" indent="0">
              <a:buNone/>
              <a:defRPr sz="900"/>
            </a:lvl4pPr>
            <a:lvl5pPr marL="1825776" indent="0">
              <a:buNone/>
              <a:defRPr sz="900"/>
            </a:lvl5pPr>
            <a:lvl6pPr marL="2282223" indent="0">
              <a:buNone/>
              <a:defRPr sz="900"/>
            </a:lvl6pPr>
            <a:lvl7pPr marL="2738667" indent="0">
              <a:buNone/>
              <a:defRPr sz="900"/>
            </a:lvl7pPr>
            <a:lvl8pPr marL="3195098" indent="0">
              <a:buNone/>
              <a:defRPr sz="900"/>
            </a:lvl8pPr>
            <a:lvl9pPr marL="365155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0738" y="5332414"/>
            <a:ext cx="6400800" cy="630236"/>
          </a:xfrm>
          <a:prstGeom prst="rect">
            <a:avLst/>
          </a:prstGeom>
        </p:spPr>
        <p:txBody>
          <a:bodyPr lIns="91285" tIns="45643" rIns="91285" bIns="45643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0738" y="681038"/>
            <a:ext cx="6400800" cy="4570412"/>
          </a:xfrm>
          <a:prstGeom prst="rect">
            <a:avLst/>
          </a:prstGeom>
        </p:spPr>
        <p:txBody>
          <a:bodyPr lIns="91285" tIns="45643" rIns="91285" bIns="45643"/>
          <a:lstStyle>
            <a:lvl1pPr marL="0" indent="0">
              <a:buNone/>
              <a:defRPr sz="3200"/>
            </a:lvl1pPr>
            <a:lvl2pPr marL="456442" indent="0">
              <a:buNone/>
              <a:defRPr sz="2800"/>
            </a:lvl2pPr>
            <a:lvl3pPr marL="912885" indent="0">
              <a:buNone/>
              <a:defRPr sz="2400"/>
            </a:lvl3pPr>
            <a:lvl4pPr marL="1369333" indent="0">
              <a:buNone/>
              <a:defRPr sz="2000"/>
            </a:lvl4pPr>
            <a:lvl5pPr marL="1825776" indent="0">
              <a:buNone/>
              <a:defRPr sz="2000"/>
            </a:lvl5pPr>
            <a:lvl6pPr marL="2282223" indent="0">
              <a:buNone/>
              <a:defRPr sz="2000"/>
            </a:lvl6pPr>
            <a:lvl7pPr marL="2738667" indent="0">
              <a:buNone/>
              <a:defRPr sz="2000"/>
            </a:lvl7pPr>
            <a:lvl8pPr marL="3195098" indent="0">
              <a:buNone/>
              <a:defRPr sz="2000"/>
            </a:lvl8pPr>
            <a:lvl9pPr marL="3651553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0738" y="5962650"/>
            <a:ext cx="6400800" cy="893763"/>
          </a:xfrm>
          <a:prstGeom prst="rect">
            <a:avLst/>
          </a:prstGeom>
        </p:spPr>
        <p:txBody>
          <a:bodyPr lIns="91285" tIns="45643" rIns="91285" bIns="45643"/>
          <a:lstStyle>
            <a:lvl1pPr marL="0" indent="0">
              <a:buNone/>
              <a:defRPr sz="1400"/>
            </a:lvl1pPr>
            <a:lvl2pPr marL="456442" indent="0">
              <a:buNone/>
              <a:defRPr sz="1200"/>
            </a:lvl2pPr>
            <a:lvl3pPr marL="912885" indent="0">
              <a:buNone/>
              <a:defRPr sz="1000"/>
            </a:lvl3pPr>
            <a:lvl4pPr marL="1369333" indent="0">
              <a:buNone/>
              <a:defRPr sz="900"/>
            </a:lvl4pPr>
            <a:lvl5pPr marL="1825776" indent="0">
              <a:buNone/>
              <a:defRPr sz="900"/>
            </a:lvl5pPr>
            <a:lvl6pPr marL="2282223" indent="0">
              <a:buNone/>
              <a:defRPr sz="900"/>
            </a:lvl6pPr>
            <a:lvl7pPr marL="2738667" indent="0">
              <a:buNone/>
              <a:defRPr sz="900"/>
            </a:lvl7pPr>
            <a:lvl8pPr marL="3195098" indent="0">
              <a:buNone/>
              <a:defRPr sz="900"/>
            </a:lvl8pPr>
            <a:lvl9pPr marL="365155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1778005"/>
            <a:ext cx="9601200" cy="5027613"/>
          </a:xfrm>
          <a:prstGeom prst="rect">
            <a:avLst/>
          </a:prstGeom>
        </p:spPr>
        <p:txBody>
          <a:bodyPr vert="eaVert" lIns="91285" tIns="45643" rIns="91285" bIns="45643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34300" y="304801"/>
            <a:ext cx="2400300" cy="6500812"/>
          </a:xfrm>
          <a:prstGeom prst="rect">
            <a:avLst/>
          </a:prstGeom>
        </p:spPr>
        <p:txBody>
          <a:bodyPr vert="eaVert"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04801"/>
            <a:ext cx="7048500" cy="6500812"/>
          </a:xfrm>
          <a:prstGeom prst="rect">
            <a:avLst/>
          </a:prstGeom>
        </p:spPr>
        <p:txBody>
          <a:bodyPr vert="eaVert" lIns="91285" tIns="45643" rIns="91285" bIns="45643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2366646"/>
            <a:ext cx="9067800" cy="16330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4317101"/>
            <a:ext cx="7467600" cy="1946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70A4-DCB6-4D49-8BC5-DF3C4F5DDF64}" type="datetime1">
              <a:rPr lang="zh-TW" altLang="en-US" smtClean="0"/>
              <a:pPr/>
              <a:t>2019/5/16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F513-1233-44D8-B4DF-CB4A66566E11}" type="datetime1">
              <a:rPr lang="zh-TW" altLang="en-US" smtClean="0"/>
              <a:pPr/>
              <a:t>2019/5/16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699" y="4895537"/>
            <a:ext cx="9067800" cy="151310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2699" y="3229009"/>
            <a:ext cx="9067800" cy="166652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8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6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0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5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48FD-73A9-4C4F-9BEB-48E4B6EFE4B4}" type="datetime1">
              <a:rPr lang="zh-TW" altLang="en-US" smtClean="0"/>
              <a:pPr/>
              <a:t>2019/5/16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7" y="1778005"/>
            <a:ext cx="4724400" cy="5027613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10200" y="1778005"/>
            <a:ext cx="4724400" cy="5027613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777630"/>
            <a:ext cx="4711700" cy="50278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22900" y="1777630"/>
            <a:ext cx="4711700" cy="50278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AD76-90EC-4948-AD72-F7D8FF04C276}" type="datetime1">
              <a:rPr lang="zh-TW" altLang="en-US" smtClean="0"/>
              <a:pPr/>
              <a:t>2019/5/16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3400" y="1705326"/>
            <a:ext cx="4713553" cy="7106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42" indent="0">
              <a:buNone/>
              <a:defRPr sz="2300" b="1"/>
            </a:lvl2pPr>
            <a:lvl3pPr marL="1044885" indent="0">
              <a:buNone/>
              <a:defRPr sz="2100" b="1"/>
            </a:lvl3pPr>
            <a:lvl4pPr marL="1567327" indent="0">
              <a:buNone/>
              <a:defRPr sz="1800" b="1"/>
            </a:lvl4pPr>
            <a:lvl5pPr marL="2089770" indent="0">
              <a:buNone/>
              <a:defRPr sz="1800" b="1"/>
            </a:lvl5pPr>
            <a:lvl6pPr marL="2612212" indent="0">
              <a:buNone/>
              <a:defRPr sz="1800" b="1"/>
            </a:lvl6pPr>
            <a:lvl7pPr marL="3134655" indent="0">
              <a:buNone/>
              <a:defRPr sz="1800" b="1"/>
            </a:lvl7pPr>
            <a:lvl8pPr marL="3657097" indent="0">
              <a:buNone/>
              <a:defRPr sz="1800" b="1"/>
            </a:lvl8pPr>
            <a:lvl9pPr marL="4179540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0" y="2416024"/>
            <a:ext cx="4713553" cy="438940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19197" y="1705326"/>
            <a:ext cx="4715404" cy="7106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42" indent="0">
              <a:buNone/>
              <a:defRPr sz="2300" b="1"/>
            </a:lvl2pPr>
            <a:lvl3pPr marL="1044885" indent="0">
              <a:buNone/>
              <a:defRPr sz="2100" b="1"/>
            </a:lvl3pPr>
            <a:lvl4pPr marL="1567327" indent="0">
              <a:buNone/>
              <a:defRPr sz="1800" b="1"/>
            </a:lvl4pPr>
            <a:lvl5pPr marL="2089770" indent="0">
              <a:buNone/>
              <a:defRPr sz="1800" b="1"/>
            </a:lvl5pPr>
            <a:lvl6pPr marL="2612212" indent="0">
              <a:buNone/>
              <a:defRPr sz="1800" b="1"/>
            </a:lvl6pPr>
            <a:lvl7pPr marL="3134655" indent="0">
              <a:buNone/>
              <a:defRPr sz="1800" b="1"/>
            </a:lvl7pPr>
            <a:lvl8pPr marL="3657097" indent="0">
              <a:buNone/>
              <a:defRPr sz="1800" b="1"/>
            </a:lvl8pPr>
            <a:lvl9pPr marL="4179540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19197" y="2416024"/>
            <a:ext cx="4715404" cy="438940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96AF-9C00-45E5-BD0A-613ED9254E6B}" type="datetime1">
              <a:rPr lang="zh-TW" altLang="en-US" smtClean="0"/>
              <a:pPr/>
              <a:t>2019/5/16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8E8C-C13B-4FDC-9965-FDA8E108FCAA}" type="datetime1">
              <a:rPr lang="zh-TW" altLang="en-US" smtClean="0"/>
              <a:pPr/>
              <a:t>2019/5/16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A9B6-A931-4BEB-A218-8F5C8E2E13EA}" type="datetime1">
              <a:rPr lang="zh-TW" altLang="en-US" smtClean="0"/>
              <a:pPr/>
              <a:t>2019/5/16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0304" y="7212803"/>
            <a:ext cx="2489200" cy="405610"/>
          </a:xfrm>
        </p:spPr>
        <p:txBody>
          <a:bodyPr/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zh-TW" dirty="0" smtClean="0"/>
              <a:t>Page: </a:t>
            </a:r>
            <a:fld id="{F2067B2E-0151-44AE-940F-92D6B699351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3326"/>
            <a:ext cx="3509699" cy="129089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70892" y="303326"/>
            <a:ext cx="5963708" cy="650210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3400" y="1594224"/>
            <a:ext cx="3509699" cy="5211207"/>
          </a:xfrm>
        </p:spPr>
        <p:txBody>
          <a:bodyPr/>
          <a:lstStyle>
            <a:lvl1pPr marL="0" indent="0">
              <a:buNone/>
              <a:defRPr sz="1600"/>
            </a:lvl1pPr>
            <a:lvl2pPr marL="522442" indent="0">
              <a:buNone/>
              <a:defRPr sz="1400"/>
            </a:lvl2pPr>
            <a:lvl3pPr marL="1044885" indent="0">
              <a:buNone/>
              <a:defRPr sz="1100"/>
            </a:lvl3pPr>
            <a:lvl4pPr marL="1567327" indent="0">
              <a:buNone/>
              <a:defRPr sz="1000"/>
            </a:lvl4pPr>
            <a:lvl5pPr marL="2089770" indent="0">
              <a:buNone/>
              <a:defRPr sz="1000"/>
            </a:lvl5pPr>
            <a:lvl6pPr marL="2612212" indent="0">
              <a:buNone/>
              <a:defRPr sz="1000"/>
            </a:lvl6pPr>
            <a:lvl7pPr marL="3134655" indent="0">
              <a:buNone/>
              <a:defRPr sz="1000"/>
            </a:lvl7pPr>
            <a:lvl8pPr marL="3657097" indent="0">
              <a:buNone/>
              <a:defRPr sz="1000"/>
            </a:lvl8pPr>
            <a:lvl9pPr marL="417954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4B0C-AE4C-40A2-920A-D5F12E0B6780}" type="datetime1">
              <a:rPr lang="zh-TW" altLang="en-US" smtClean="0"/>
              <a:pPr/>
              <a:t>2019/5/16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1003" y="5332889"/>
            <a:ext cx="6400800" cy="62957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1003" y="680719"/>
            <a:ext cx="6400800" cy="4571048"/>
          </a:xfrm>
        </p:spPr>
        <p:txBody>
          <a:bodyPr/>
          <a:lstStyle>
            <a:lvl1pPr marL="0" indent="0">
              <a:buNone/>
              <a:defRPr sz="3700"/>
            </a:lvl1pPr>
            <a:lvl2pPr marL="522442" indent="0">
              <a:buNone/>
              <a:defRPr sz="3200"/>
            </a:lvl2pPr>
            <a:lvl3pPr marL="1044885" indent="0">
              <a:buNone/>
              <a:defRPr sz="2700"/>
            </a:lvl3pPr>
            <a:lvl4pPr marL="1567327" indent="0">
              <a:buNone/>
              <a:defRPr sz="2300"/>
            </a:lvl4pPr>
            <a:lvl5pPr marL="2089770" indent="0">
              <a:buNone/>
              <a:defRPr sz="2300"/>
            </a:lvl5pPr>
            <a:lvl6pPr marL="2612212" indent="0">
              <a:buNone/>
              <a:defRPr sz="2300"/>
            </a:lvl6pPr>
            <a:lvl7pPr marL="3134655" indent="0">
              <a:buNone/>
              <a:defRPr sz="2300"/>
            </a:lvl7pPr>
            <a:lvl8pPr marL="3657097" indent="0">
              <a:buNone/>
              <a:defRPr sz="2300"/>
            </a:lvl8pPr>
            <a:lvl9pPr marL="4179540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1003" y="5962467"/>
            <a:ext cx="6400800" cy="894105"/>
          </a:xfrm>
        </p:spPr>
        <p:txBody>
          <a:bodyPr/>
          <a:lstStyle>
            <a:lvl1pPr marL="0" indent="0">
              <a:buNone/>
              <a:defRPr sz="1600"/>
            </a:lvl1pPr>
            <a:lvl2pPr marL="522442" indent="0">
              <a:buNone/>
              <a:defRPr sz="1400"/>
            </a:lvl2pPr>
            <a:lvl3pPr marL="1044885" indent="0">
              <a:buNone/>
              <a:defRPr sz="1100"/>
            </a:lvl3pPr>
            <a:lvl4pPr marL="1567327" indent="0">
              <a:buNone/>
              <a:defRPr sz="1000"/>
            </a:lvl4pPr>
            <a:lvl5pPr marL="2089770" indent="0">
              <a:buNone/>
              <a:defRPr sz="1000"/>
            </a:lvl5pPr>
            <a:lvl6pPr marL="2612212" indent="0">
              <a:buNone/>
              <a:defRPr sz="1000"/>
            </a:lvl6pPr>
            <a:lvl7pPr marL="3134655" indent="0">
              <a:buNone/>
              <a:defRPr sz="1000"/>
            </a:lvl7pPr>
            <a:lvl8pPr marL="3657097" indent="0">
              <a:buNone/>
              <a:defRPr sz="1000"/>
            </a:lvl8pPr>
            <a:lvl9pPr marL="417954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638E-1E5C-4F3E-ACD9-A7A5EA60A50A}" type="datetime1">
              <a:rPr lang="zh-TW" altLang="en-US" smtClean="0"/>
              <a:pPr/>
              <a:t>2019/5/16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6C2-75AE-4534-8CDA-182EFD51D881}" type="datetime1">
              <a:rPr lang="zh-TW" altLang="en-US" smtClean="0"/>
              <a:pPr/>
              <a:t>2019/5/16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34300" y="305091"/>
            <a:ext cx="2400300" cy="650034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05091"/>
            <a:ext cx="7023100" cy="650034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7D2A-6BB5-4485-A469-85CC42C82803}" type="datetime1">
              <a:rPr lang="zh-TW" altLang="en-US" smtClean="0"/>
              <a:pPr/>
              <a:t>2019/5/16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3405" y="1704975"/>
            <a:ext cx="4713288" cy="711200"/>
          </a:xfrm>
          <a:prstGeom prst="rect">
            <a:avLst/>
          </a:prstGeom>
        </p:spPr>
        <p:txBody>
          <a:bodyPr lIns="91285" tIns="45643" rIns="91285" bIns="45643" anchor="b"/>
          <a:lstStyle>
            <a:lvl1pPr marL="0" indent="0">
              <a:buNone/>
              <a:defRPr sz="2400" b="1"/>
            </a:lvl1pPr>
            <a:lvl2pPr marL="456442" indent="0">
              <a:buNone/>
              <a:defRPr sz="2000" b="1"/>
            </a:lvl2pPr>
            <a:lvl3pPr marL="912885" indent="0">
              <a:buNone/>
              <a:defRPr sz="1900" b="1"/>
            </a:lvl3pPr>
            <a:lvl4pPr marL="1369333" indent="0">
              <a:buNone/>
              <a:defRPr sz="1600" b="1"/>
            </a:lvl4pPr>
            <a:lvl5pPr marL="1825776" indent="0">
              <a:buNone/>
              <a:defRPr sz="1600" b="1"/>
            </a:lvl5pPr>
            <a:lvl6pPr marL="2282223" indent="0">
              <a:buNone/>
              <a:defRPr sz="1600" b="1"/>
            </a:lvl6pPr>
            <a:lvl7pPr marL="2738667" indent="0">
              <a:buNone/>
              <a:defRPr sz="1600" b="1"/>
            </a:lvl7pPr>
            <a:lvl8pPr marL="3195098" indent="0">
              <a:buNone/>
              <a:defRPr sz="1600" b="1"/>
            </a:lvl8pPr>
            <a:lvl9pPr marL="365155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5" y="2416176"/>
            <a:ext cx="4713288" cy="4389438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19725" y="1704975"/>
            <a:ext cx="4714875" cy="711200"/>
          </a:xfrm>
          <a:prstGeom prst="rect">
            <a:avLst/>
          </a:prstGeom>
        </p:spPr>
        <p:txBody>
          <a:bodyPr lIns="91285" tIns="45643" rIns="91285" bIns="45643" anchor="b"/>
          <a:lstStyle>
            <a:lvl1pPr marL="0" indent="0">
              <a:buNone/>
              <a:defRPr sz="2400" b="1"/>
            </a:lvl1pPr>
            <a:lvl2pPr marL="456442" indent="0">
              <a:buNone/>
              <a:defRPr sz="2000" b="1"/>
            </a:lvl2pPr>
            <a:lvl3pPr marL="912885" indent="0">
              <a:buNone/>
              <a:defRPr sz="1900" b="1"/>
            </a:lvl3pPr>
            <a:lvl4pPr marL="1369333" indent="0">
              <a:buNone/>
              <a:defRPr sz="1600" b="1"/>
            </a:lvl4pPr>
            <a:lvl5pPr marL="1825776" indent="0">
              <a:buNone/>
              <a:defRPr sz="1600" b="1"/>
            </a:lvl5pPr>
            <a:lvl6pPr marL="2282223" indent="0">
              <a:buNone/>
              <a:defRPr sz="1600" b="1"/>
            </a:lvl6pPr>
            <a:lvl7pPr marL="2738667" indent="0">
              <a:buNone/>
              <a:defRPr sz="1600" b="1"/>
            </a:lvl7pPr>
            <a:lvl8pPr marL="3195098" indent="0">
              <a:buNone/>
              <a:defRPr sz="1600" b="1"/>
            </a:lvl8pPr>
            <a:lvl9pPr marL="365155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19725" y="2416176"/>
            <a:ext cx="4714875" cy="4389438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  <a:prstGeom prst="rect">
            <a:avLst/>
          </a:prstGeom>
        </p:spPr>
        <p:txBody>
          <a:bodyPr lIns="91285" tIns="45643" rIns="91285" bIns="4564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16" y="303242"/>
            <a:ext cx="3509963" cy="1290637"/>
          </a:xfrm>
          <a:prstGeom prst="rect">
            <a:avLst/>
          </a:prstGeom>
        </p:spPr>
        <p:txBody>
          <a:bodyPr lIns="91285" tIns="45643" rIns="91285" bIns="45643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70363" y="303214"/>
            <a:ext cx="5964237" cy="6502400"/>
          </a:xfrm>
          <a:prstGeom prst="rect">
            <a:avLst/>
          </a:prstGeom>
        </p:spPr>
        <p:txBody>
          <a:bodyPr lIns="91285" tIns="45643" rIns="91285" bIns="4564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3416" y="1593850"/>
            <a:ext cx="3509963" cy="5211763"/>
          </a:xfrm>
          <a:prstGeom prst="rect">
            <a:avLst/>
          </a:prstGeom>
        </p:spPr>
        <p:txBody>
          <a:bodyPr lIns="91285" tIns="45643" rIns="91285" bIns="45643"/>
          <a:lstStyle>
            <a:lvl1pPr marL="0" indent="0">
              <a:buNone/>
              <a:defRPr sz="1400"/>
            </a:lvl1pPr>
            <a:lvl2pPr marL="456442" indent="0">
              <a:buNone/>
              <a:defRPr sz="1200"/>
            </a:lvl2pPr>
            <a:lvl3pPr marL="912885" indent="0">
              <a:buNone/>
              <a:defRPr sz="1000"/>
            </a:lvl3pPr>
            <a:lvl4pPr marL="1369333" indent="0">
              <a:buNone/>
              <a:defRPr sz="900"/>
            </a:lvl4pPr>
            <a:lvl5pPr marL="1825776" indent="0">
              <a:buNone/>
              <a:defRPr sz="900"/>
            </a:lvl5pPr>
            <a:lvl6pPr marL="2282223" indent="0">
              <a:buNone/>
              <a:defRPr sz="900"/>
            </a:lvl6pPr>
            <a:lvl7pPr marL="2738667" indent="0">
              <a:buNone/>
              <a:defRPr sz="900"/>
            </a:lvl7pPr>
            <a:lvl8pPr marL="3195098" indent="0">
              <a:buNone/>
              <a:defRPr sz="900"/>
            </a:lvl8pPr>
            <a:lvl9pPr marL="365155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0738" y="5332414"/>
            <a:ext cx="6400800" cy="630236"/>
          </a:xfrm>
          <a:prstGeom prst="rect">
            <a:avLst/>
          </a:prstGeom>
        </p:spPr>
        <p:txBody>
          <a:bodyPr lIns="91285" tIns="45643" rIns="91285" bIns="45643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0738" y="681038"/>
            <a:ext cx="6400800" cy="4570412"/>
          </a:xfrm>
          <a:prstGeom prst="rect">
            <a:avLst/>
          </a:prstGeom>
        </p:spPr>
        <p:txBody>
          <a:bodyPr lIns="91285" tIns="45643" rIns="91285" bIns="45643"/>
          <a:lstStyle>
            <a:lvl1pPr marL="0" indent="0">
              <a:buNone/>
              <a:defRPr sz="3200"/>
            </a:lvl1pPr>
            <a:lvl2pPr marL="456442" indent="0">
              <a:buNone/>
              <a:defRPr sz="2800"/>
            </a:lvl2pPr>
            <a:lvl3pPr marL="912885" indent="0">
              <a:buNone/>
              <a:defRPr sz="2400"/>
            </a:lvl3pPr>
            <a:lvl4pPr marL="1369333" indent="0">
              <a:buNone/>
              <a:defRPr sz="2000"/>
            </a:lvl4pPr>
            <a:lvl5pPr marL="1825776" indent="0">
              <a:buNone/>
              <a:defRPr sz="2000"/>
            </a:lvl5pPr>
            <a:lvl6pPr marL="2282223" indent="0">
              <a:buNone/>
              <a:defRPr sz="2000"/>
            </a:lvl6pPr>
            <a:lvl7pPr marL="2738667" indent="0">
              <a:buNone/>
              <a:defRPr sz="2000"/>
            </a:lvl7pPr>
            <a:lvl8pPr marL="3195098" indent="0">
              <a:buNone/>
              <a:defRPr sz="2000"/>
            </a:lvl8pPr>
            <a:lvl9pPr marL="3651553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0738" y="5962650"/>
            <a:ext cx="6400800" cy="893763"/>
          </a:xfrm>
          <a:prstGeom prst="rect">
            <a:avLst/>
          </a:prstGeom>
        </p:spPr>
        <p:txBody>
          <a:bodyPr lIns="91285" tIns="45643" rIns="91285" bIns="45643"/>
          <a:lstStyle>
            <a:lvl1pPr marL="0" indent="0">
              <a:buNone/>
              <a:defRPr sz="1400"/>
            </a:lvl1pPr>
            <a:lvl2pPr marL="456442" indent="0">
              <a:buNone/>
              <a:defRPr sz="1200"/>
            </a:lvl2pPr>
            <a:lvl3pPr marL="912885" indent="0">
              <a:buNone/>
              <a:defRPr sz="1000"/>
            </a:lvl3pPr>
            <a:lvl4pPr marL="1369333" indent="0">
              <a:buNone/>
              <a:defRPr sz="900"/>
            </a:lvl4pPr>
            <a:lvl5pPr marL="1825776" indent="0">
              <a:buNone/>
              <a:defRPr sz="900"/>
            </a:lvl5pPr>
            <a:lvl6pPr marL="2282223" indent="0">
              <a:buNone/>
              <a:defRPr sz="900"/>
            </a:lvl6pPr>
            <a:lvl7pPr marL="2738667" indent="0">
              <a:buNone/>
              <a:defRPr sz="900"/>
            </a:lvl7pPr>
            <a:lvl8pPr marL="3195098" indent="0">
              <a:buNone/>
              <a:defRPr sz="900"/>
            </a:lvl8pPr>
            <a:lvl9pPr marL="365155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8358216" y="496889"/>
            <a:ext cx="1944687" cy="2158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85" tIns="45643" rIns="91285" bIns="45643" anchor="ctr"/>
          <a:lstStyle/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zh-TW" altLang="en-US"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6442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2885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69333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5776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332" indent="-342332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711" indent="-285282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122" indent="-228226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7552" indent="-228226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3998" indent="-228226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0442" indent="-228226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6887" indent="-228226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3330" indent="-228226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79776" indent="-228226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2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85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3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76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2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67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98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5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96012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14" tIns="52159" rIns="104314" bIns="52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78005"/>
            <a:ext cx="96012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14" tIns="52159" rIns="104314" bIns="52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937375"/>
            <a:ext cx="2489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14" tIns="52159" rIns="104314" bIns="521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2FF812E-F83E-4765-93C6-30416CB998F1}" type="datetime1">
              <a:rPr lang="zh-TW" altLang="en-US" smtClean="0"/>
              <a:pPr>
                <a:defRPr/>
              </a:pPr>
              <a:t>2019/5/16</a:t>
            </a:fld>
            <a:endParaRPr lang="en-US" altLang="zh-TW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4900" y="6937375"/>
            <a:ext cx="3378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14" tIns="52159" rIns="104314" bIns="52159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9896475" y="7305703"/>
            <a:ext cx="622300" cy="1762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85" tIns="45643" rIns="91285" bIns="45643" anchor="ctr"/>
          <a:lstStyle/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9264678" y="7251700"/>
            <a:ext cx="1903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10" tIns="45955" rIns="91910" bIns="45955"/>
          <a:lstStyle/>
          <a:p>
            <a:pPr algn="ctr">
              <a:defRPr/>
            </a:pPr>
            <a:r>
              <a:rPr lang="en-US" altLang="zh-TW" sz="1000" b="0" dirty="0">
                <a:solidFill>
                  <a:schemeClr val="bg1"/>
                </a:solidFill>
                <a:ea typeface="新細明體" pitchFamily="18" charset="-120"/>
              </a:rPr>
              <a:t>Page: </a:t>
            </a:r>
            <a:fld id="{7D1ABB11-531C-489D-A33C-8671C00BFE42}" type="slidenum">
              <a:rPr lang="en-US" altLang="zh-TW" sz="1000" b="0">
                <a:solidFill>
                  <a:schemeClr val="bg1"/>
                </a:solidFill>
                <a:ea typeface="新細明體" pitchFamily="18" charset="-120"/>
              </a:rPr>
              <a:pPr algn="ctr">
                <a:defRPr/>
              </a:pPr>
              <a:t>‹#›</a:t>
            </a:fld>
            <a:endParaRPr lang="en-US" altLang="zh-TW" sz="1000" b="0" dirty="0">
              <a:solidFill>
                <a:schemeClr val="bg1"/>
              </a:solidFill>
              <a:ea typeface="新細明體" pitchFamily="18" charset="-12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79391" y="168278"/>
            <a:ext cx="10367962" cy="184151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85" tIns="45643" rIns="91285" bIns="45643" anchor="ctr"/>
          <a:lstStyle/>
          <a:p>
            <a:pPr>
              <a:defRPr/>
            </a:pPr>
            <a:endParaRPr lang="zh-TW" altLang="zh-TW" sz="1300" b="0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171478" y="7446963"/>
            <a:ext cx="9726613" cy="31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lIns="91285" tIns="45643" rIns="91285" bIns="45643"/>
          <a:lstStyle/>
          <a:p>
            <a:pPr>
              <a:defRPr/>
            </a:pPr>
            <a:endParaRPr lang="zh-TW" altLang="en-US" sz="13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14700" name="Rectangle 24"/>
          <p:cNvSpPr>
            <a:spLocks noChangeArrowheads="1"/>
          </p:cNvSpPr>
          <p:nvPr/>
        </p:nvSpPr>
        <p:spPr bwMode="auto">
          <a:xfrm>
            <a:off x="9150350" y="209579"/>
            <a:ext cx="1397000" cy="35877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91921" tIns="45961" rIns="91921" bIns="45961" anchor="ctr"/>
          <a:lstStyle/>
          <a:p>
            <a:pPr algn="r" defTabSz="760750">
              <a:defRPr/>
            </a:pPr>
            <a:endParaRPr lang="zh-TW" altLang="zh-TW" sz="2000" dirty="0">
              <a:solidFill>
                <a:schemeClr val="bg1"/>
              </a:solidFill>
              <a:latin typeface="SimSun" pitchFamily="2" charset="-122"/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6442" algn="ctr" defTabSz="1042851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2885" algn="ctr" defTabSz="1042851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69333" algn="ctr" defTabSz="1042851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5776" algn="ctr" defTabSz="1042851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91482" indent="-391482" algn="l" defTabSz="1042851" rtl="0" eaLnBrk="0" fontAlgn="base" hangingPunct="0">
        <a:spcBef>
          <a:spcPct val="20000"/>
        </a:spcBef>
        <a:spcAft>
          <a:spcPct val="0"/>
        </a:spcAft>
        <a:buChar char="•"/>
        <a:defRPr kumimoji="1" sz="3700">
          <a:solidFill>
            <a:schemeClr val="tx1"/>
          </a:solidFill>
          <a:latin typeface="+mn-lt"/>
          <a:ea typeface="+mn-ea"/>
          <a:cs typeface="+mn-cs"/>
        </a:defRPr>
      </a:lvl1pPr>
      <a:lvl2pPr marL="847909" indent="-326484" algn="l" defTabSz="1042851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4336" indent="-261502" algn="l" defTabSz="1042851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5776" indent="-261502" algn="l" defTabSz="1042851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7200" indent="-261502" algn="l" defTabSz="1042851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03642" indent="-261502" algn="l" defTabSz="1042851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60093" indent="-261502" algn="l" defTabSz="1042851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716534" indent="-261502" algn="l" defTabSz="1042851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72981" indent="-261502" algn="l" defTabSz="1042851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2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85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3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76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2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67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98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5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1042851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6442" algn="ctr" defTabSz="1042851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2885" algn="ctr" defTabSz="1042851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69333" algn="ctr" defTabSz="1042851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5776" algn="ctr" defTabSz="1042851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91482" indent="-391482" algn="l" defTabSz="1042851" rtl="0" eaLnBrk="0" fontAlgn="base" hangingPunct="0">
        <a:spcBef>
          <a:spcPct val="20000"/>
        </a:spcBef>
        <a:spcAft>
          <a:spcPct val="0"/>
        </a:spcAft>
        <a:buChar char="•"/>
        <a:defRPr kumimoji="1" sz="3700">
          <a:solidFill>
            <a:schemeClr val="tx1"/>
          </a:solidFill>
          <a:latin typeface="+mn-lt"/>
          <a:ea typeface="+mn-ea"/>
          <a:cs typeface="+mn-cs"/>
        </a:defRPr>
      </a:lvl1pPr>
      <a:lvl2pPr marL="847909" indent="-326484" algn="l" defTabSz="1042851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4336" indent="-261502" algn="l" defTabSz="1042851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5776" indent="-261502" algn="l" defTabSz="1042851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7200" indent="-261502" algn="l" defTabSz="1042851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03642" indent="-261502" algn="l" defTabSz="1042851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60093" indent="-261502" algn="l" defTabSz="1042851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716534" indent="-261502" algn="l" defTabSz="1042851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72981" indent="-261502" algn="l" defTabSz="1042851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2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85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3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76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2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67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98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53" algn="l" defTabSz="912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3400" y="305090"/>
            <a:ext cx="9601200" cy="1269736"/>
          </a:xfrm>
          <a:prstGeom prst="rect">
            <a:avLst/>
          </a:prstGeom>
        </p:spPr>
        <p:txBody>
          <a:bodyPr vert="horz" lIns="104488" tIns="52244" rIns="104488" bIns="52244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3400" y="1777630"/>
            <a:ext cx="9601200" cy="5027800"/>
          </a:xfrm>
          <a:prstGeom prst="rect">
            <a:avLst/>
          </a:prstGeom>
        </p:spPr>
        <p:txBody>
          <a:bodyPr vert="horz" lIns="104488" tIns="52244" rIns="104488" bIns="52244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3400" y="7061141"/>
            <a:ext cx="2489200" cy="405610"/>
          </a:xfrm>
          <a:prstGeom prst="rect">
            <a:avLst/>
          </a:prstGeom>
        </p:spPr>
        <p:txBody>
          <a:bodyPr vert="horz" lIns="104488" tIns="52244" rIns="104488" bIns="522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B33A-6833-4374-94CD-A634F89B323F}" type="datetime1">
              <a:rPr lang="zh-TW" altLang="en-US" smtClean="0"/>
              <a:pPr/>
              <a:t>2019/5/16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44900" y="7061141"/>
            <a:ext cx="3378200" cy="405610"/>
          </a:xfrm>
          <a:prstGeom prst="rect">
            <a:avLst/>
          </a:prstGeom>
        </p:spPr>
        <p:txBody>
          <a:bodyPr vert="horz" lIns="104488" tIns="52244" rIns="104488" bIns="522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45400" y="7061141"/>
            <a:ext cx="2489200" cy="405610"/>
          </a:xfrm>
          <a:prstGeom prst="rect">
            <a:avLst/>
          </a:prstGeom>
        </p:spPr>
        <p:txBody>
          <a:bodyPr vert="horz" lIns="104488" tIns="52244" rIns="104488" bIns="522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7B2E-0151-44AE-940F-92D6B69935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hdr="0" ftr="0" dt="0"/>
  <p:txStyles>
    <p:titleStyle>
      <a:lvl1pPr algn="ctr" defTabSz="10448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32" indent="-391832" algn="l" defTabSz="104488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8969" indent="-326527" algn="l" defTabSz="104488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06" indent="-261221" algn="l" defTabSz="104488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49" indent="-261221" algn="l" defTabSz="104488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0991" indent="-261221" algn="l" defTabSz="104488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433" indent="-261221" algn="l" defTabSz="10448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5876" indent="-261221" algn="l" defTabSz="10448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318" indent="-261221" algn="l" defTabSz="10448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0761" indent="-261221" algn="l" defTabSz="10448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42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885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327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770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212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655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097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540" algn="l" defTabSz="1044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矩形 15"/>
          <p:cNvSpPr>
            <a:spLocks noChangeArrowheads="1"/>
          </p:cNvSpPr>
          <p:nvPr/>
        </p:nvSpPr>
        <p:spPr bwMode="auto">
          <a:xfrm>
            <a:off x="0" y="5969028"/>
            <a:ext cx="10668000" cy="1649413"/>
          </a:xfrm>
          <a:prstGeom prst="rect">
            <a:avLst/>
          </a:prstGeom>
          <a:solidFill>
            <a:srgbClr val="2D96FF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 lIns="91285" tIns="45643" rIns="91285" bIns="45643"/>
          <a:lstStyle/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zh-TW" altLang="en-US"/>
          </a:p>
        </p:txBody>
      </p:sp>
      <p:sp>
        <p:nvSpPr>
          <p:cNvPr id="1029" name="文字方塊 6"/>
          <p:cNvSpPr txBox="1">
            <a:spLocks noChangeArrowheads="1"/>
          </p:cNvSpPr>
          <p:nvPr/>
        </p:nvSpPr>
        <p:spPr bwMode="auto">
          <a:xfrm>
            <a:off x="654050" y="1000138"/>
            <a:ext cx="8640390" cy="501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5" tIns="45643" rIns="91285" bIns="45643">
            <a:spAutoFit/>
          </a:bodyPr>
          <a:lstStyle/>
          <a:p>
            <a:pPr>
              <a:defRPr/>
            </a:pPr>
            <a:endParaRPr lang="en-US" altLang="zh-TW" sz="2400" dirty="0">
              <a:solidFill>
                <a:schemeClr val="accent1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4800" dirty="0">
                <a:solidFill>
                  <a:schemeClr val="bg1"/>
                </a:solidFill>
                <a:latin typeface="+mn-ea"/>
                <a:ea typeface="+mn-ea"/>
              </a:rPr>
              <a:t>漢唐集成</a:t>
            </a:r>
            <a:r>
              <a:rPr lang="zh-TW" altLang="en-US" sz="4800" dirty="0" smtClean="0">
                <a:solidFill>
                  <a:schemeClr val="bg1"/>
                </a:solidFill>
                <a:latin typeface="+mn-ea"/>
                <a:ea typeface="+mn-ea"/>
              </a:rPr>
              <a:t>股份有限公司</a:t>
            </a:r>
            <a:endParaRPr lang="en-US" altLang="zh-TW" sz="4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4800" dirty="0" smtClean="0">
                <a:solidFill>
                  <a:schemeClr val="bg1"/>
                </a:solidFill>
                <a:latin typeface="+mn-ea"/>
                <a:ea typeface="+mn-ea"/>
              </a:rPr>
              <a:t>法人說明會</a:t>
            </a:r>
            <a:r>
              <a:rPr lang="en-US" altLang="zh-TW" sz="4800" dirty="0" smtClean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zh-TW" sz="4800" dirty="0" smtClean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zh-TW" sz="3200" dirty="0">
                <a:solidFill>
                  <a:schemeClr val="accent1"/>
                </a:solidFill>
                <a:latin typeface="Arial Black" pitchFamily="34" charset="0"/>
              </a:rPr>
              <a:t>United Integrated Services Co.</a:t>
            </a:r>
          </a:p>
          <a:p>
            <a:pPr>
              <a:defRPr/>
            </a:pPr>
            <a:r>
              <a:rPr lang="en-US" altLang="zh-TW" sz="3200" dirty="0">
                <a:solidFill>
                  <a:schemeClr val="accent1"/>
                </a:solidFill>
                <a:latin typeface="Arial Black" pitchFamily="34" charset="0"/>
              </a:rPr>
              <a:t>Investor Conference</a:t>
            </a:r>
          </a:p>
          <a:p>
            <a:pPr>
              <a:defRPr/>
            </a:pPr>
            <a:r>
              <a:rPr lang="en-US" altLang="zh-TW" sz="2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2019/05/17</a:t>
            </a:r>
          </a:p>
          <a:p>
            <a:pPr>
              <a:defRPr/>
            </a:pPr>
            <a:endParaRPr lang="en-US" altLang="zh-TW" sz="20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en-US" altLang="zh-TW" sz="3200" dirty="0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defRPr/>
            </a:pPr>
            <a:endParaRPr lang="en-US" altLang="zh-TW" sz="3200" dirty="0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defRPr/>
            </a:pPr>
            <a:endParaRPr lang="en-US" altLang="zh-TW" sz="32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5177358"/>
            <a:ext cx="10318750" cy="176604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01600" dist="139700" dir="2700000" sx="99000" sy="99000" algn="tl" rotWithShape="0">
              <a:schemeClr val="tx1">
                <a:alpha val="70000"/>
              </a:schemeClr>
            </a:outerShdw>
            <a:softEdge rad="12700"/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26613" y="7050088"/>
          <a:ext cx="6905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AutoCAD Drawing" r:id="rId5" imgW="131334480" imgH="82930320" progId="">
                  <p:embed/>
                </p:oleObj>
              </mc:Choice>
              <mc:Fallback>
                <p:oleObj name="AutoCAD Drawing" r:id="rId5" imgW="131334480" imgH="8293032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494" t="46767" r="59732" b="28490"/>
                      <a:stretch>
                        <a:fillRect/>
                      </a:stretch>
                    </p:blipFill>
                    <p:spPr bwMode="auto">
                      <a:xfrm>
                        <a:off x="9726613" y="7050088"/>
                        <a:ext cx="6905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708688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405834" y="59449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股票代號：</a:t>
            </a:r>
            <a:r>
              <a:rPr lang="en-US" altLang="zh-TW" dirty="0" smtClean="0">
                <a:solidFill>
                  <a:schemeClr val="bg1"/>
                </a:solidFill>
              </a:rPr>
              <a:t>2404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286021" y="209556"/>
            <a:ext cx="5852216" cy="9652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294" tIns="50147" rIns="100294" bIns="50147" anchor="ctr"/>
          <a:lstStyle/>
          <a:p>
            <a:pPr algn="r" defTabSz="829770"/>
            <a:r>
              <a:rPr lang="zh-TW" altLang="en-US" sz="3600" dirty="0">
                <a:solidFill>
                  <a:srgbClr val="2E7577"/>
                </a:solidFill>
              </a:rPr>
              <a:t>主要</a:t>
            </a:r>
            <a:r>
              <a:rPr lang="zh-TW" altLang="en-US" sz="3600" dirty="0" smtClean="0">
                <a:solidFill>
                  <a:srgbClr val="2E7577"/>
                </a:solidFill>
              </a:rPr>
              <a:t>服務</a:t>
            </a:r>
            <a:endParaRPr lang="en-US" altLang="zh-TW" sz="3600" dirty="0" smtClean="0">
              <a:solidFill>
                <a:srgbClr val="2E7577"/>
              </a:solidFill>
            </a:endParaRPr>
          </a:p>
          <a:p>
            <a:pPr algn="r" defTabSz="829770"/>
            <a:r>
              <a:rPr lang="en-US" altLang="zh-TW" sz="2800" dirty="0" smtClean="0">
                <a:solidFill>
                  <a:srgbClr val="2E7577"/>
                </a:solidFill>
              </a:rPr>
              <a:t>Key </a:t>
            </a:r>
            <a:r>
              <a:rPr lang="en-US" altLang="zh-TW" sz="2800" dirty="0">
                <a:solidFill>
                  <a:srgbClr val="2E7577"/>
                </a:solidFill>
              </a:rPr>
              <a:t>Services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47654" y="1594628"/>
            <a:ext cx="4589923" cy="6478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6459" tIns="38231" rIns="76459" bIns="38231">
            <a:spAutoFit/>
          </a:bodyPr>
          <a:lstStyle/>
          <a:p>
            <a:pPr marL="285750" indent="-285750" defTabSz="63726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kumimoji="1" lang="zh-TW" altLang="en-US" sz="2800" dirty="0" smtClean="0">
                <a:cs typeface="Times New Roman" pitchFamily="18" charset="0"/>
              </a:rPr>
              <a:t>工程承包範圍</a:t>
            </a:r>
            <a:r>
              <a:rPr lang="en-US" altLang="zh-TW" sz="2800" dirty="0">
                <a:cs typeface="Times New Roman" pitchFamily="18" charset="0"/>
              </a:rPr>
              <a:t/>
            </a:r>
            <a:br>
              <a:rPr lang="en-US" altLang="zh-TW" sz="2800" dirty="0">
                <a:cs typeface="Times New Roman" pitchFamily="18" charset="0"/>
              </a:rPr>
            </a:b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Scope of Engineering</a:t>
            </a:r>
            <a:endParaRPr kumimoji="1" lang="en-US" altLang="zh-TW" sz="2800" b="0" dirty="0" smtClean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無塵室工程</a:t>
            </a:r>
            <a:r>
              <a:rPr lang="en-US" altLang="zh-TW" sz="2400" dirty="0" smtClean="0">
                <a:cs typeface="Times New Roman" pitchFamily="18" charset="0"/>
              </a:rPr>
              <a:t/>
            </a:r>
            <a:br>
              <a:rPr lang="en-US" altLang="zh-TW" sz="2400" dirty="0" smtClean="0">
                <a:cs typeface="Times New Roman" pitchFamily="18" charset="0"/>
              </a:rPr>
            </a:br>
            <a:r>
              <a:rPr lang="en-US" altLang="zh-TW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Cleanroom</a:t>
            </a: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機電工程</a:t>
            </a:r>
            <a:r>
              <a:rPr lang="en-US" altLang="zh-TW" sz="2400" dirty="0" smtClean="0">
                <a:cs typeface="Times New Roman" pitchFamily="18" charset="0"/>
              </a:rPr>
              <a:t/>
            </a:r>
            <a:br>
              <a:rPr lang="en-US" altLang="zh-TW" sz="2400" dirty="0" smtClean="0">
                <a:cs typeface="Times New Roman" pitchFamily="18" charset="0"/>
              </a:rPr>
            </a:br>
            <a:r>
              <a:rPr lang="en-US" altLang="zh-TW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Mech. / Elec. Engineering</a:t>
            </a: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水氣化等特殊系統工程</a:t>
            </a:r>
            <a:r>
              <a:rPr lang="en-US" altLang="zh-TW" sz="2400" dirty="0">
                <a:cs typeface="Times New Roman" pitchFamily="18" charset="0"/>
              </a:rPr>
              <a:t/>
            </a:r>
            <a:br>
              <a:rPr lang="en-US" altLang="zh-TW" sz="2400" dirty="0">
                <a:cs typeface="Times New Roman" pitchFamily="18" charset="0"/>
              </a:rPr>
            </a:br>
            <a:r>
              <a:rPr lang="en-US" altLang="zh-TW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Gas / Chem. / Special Systems</a:t>
            </a: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監控系統工程</a:t>
            </a:r>
            <a:r>
              <a:rPr lang="en-US" altLang="zh-TW" sz="2400" dirty="0" smtClean="0">
                <a:cs typeface="Times New Roman" pitchFamily="18" charset="0"/>
              </a:rPr>
              <a:t/>
            </a:r>
            <a:br>
              <a:rPr lang="en-US" altLang="zh-TW" sz="2400" dirty="0" smtClean="0">
                <a:cs typeface="Times New Roman" pitchFamily="18" charset="0"/>
              </a:rPr>
            </a:br>
            <a:r>
              <a:rPr lang="en-US" altLang="zh-TW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I&amp;C </a:t>
            </a:r>
          </a:p>
          <a:p>
            <a:pPr marL="742892" lvl="1" indent="-285750" defTabSz="637268">
              <a:lnSpc>
                <a:spcPct val="250000"/>
              </a:lnSpc>
              <a:spcBef>
                <a:spcPct val="50000"/>
              </a:spcBef>
            </a:pPr>
            <a:endParaRPr lang="en-US" altLang="zh-TW" dirty="0">
              <a:cs typeface="Times New Roman" pitchFamily="18" charset="0"/>
            </a:endParaRPr>
          </a:p>
          <a:p>
            <a:pPr marL="1200034" lvl="2" indent="-285750" defTabSz="637268" fontAlgn="base">
              <a:lnSpc>
                <a:spcPct val="2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n"/>
            </a:pPr>
            <a:endParaRPr kumimoji="1" lang="en-US" altLang="zh-TW" dirty="0">
              <a:cs typeface="Times New Roman" pitchFamily="18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548314" y="1555274"/>
            <a:ext cx="4589923" cy="55556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6459" tIns="38231" rIns="76459" bIns="38231">
            <a:spAutoFit/>
          </a:bodyPr>
          <a:lstStyle/>
          <a:p>
            <a:pPr marL="285750" indent="-285750" defTabSz="63726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kumimoji="1" lang="zh-TW" altLang="en-US" sz="2800" dirty="0" smtClean="0">
                <a:cs typeface="Times New Roman" pitchFamily="18" charset="0"/>
              </a:rPr>
              <a:t>服務範圍</a:t>
            </a:r>
            <a:r>
              <a:rPr kumimoji="1" lang="en-US" altLang="zh-TW" sz="2800" dirty="0" smtClean="0">
                <a:cs typeface="Times New Roman" pitchFamily="18" charset="0"/>
              </a:rPr>
              <a:t/>
            </a:r>
            <a:br>
              <a:rPr kumimoji="1" lang="en-US" altLang="zh-TW" sz="2800" dirty="0" smtClean="0">
                <a:cs typeface="Times New Roman" pitchFamily="18" charset="0"/>
              </a:rPr>
            </a:br>
            <a:r>
              <a:rPr kumimoji="1"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Scope of Services</a:t>
            </a: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工程顧問服務</a:t>
            </a:r>
            <a:r>
              <a:rPr lang="en-US" altLang="zh-TW" sz="2400" dirty="0" smtClean="0">
                <a:cs typeface="Times New Roman" pitchFamily="18" charset="0"/>
              </a:rPr>
              <a:t/>
            </a:r>
            <a:br>
              <a:rPr lang="en-US" altLang="zh-TW" sz="2400" dirty="0" smtClean="0">
                <a:cs typeface="Times New Roman" pitchFamily="18" charset="0"/>
              </a:rPr>
            </a:br>
            <a:r>
              <a:rPr lang="en-US" altLang="zh-TW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Consulting</a:t>
            </a: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工程設計</a:t>
            </a:r>
            <a:r>
              <a:rPr lang="en-US" altLang="zh-TW" sz="2400" dirty="0" smtClean="0">
                <a:cs typeface="Times New Roman" pitchFamily="18" charset="0"/>
              </a:rPr>
              <a:t/>
            </a:r>
            <a:br>
              <a:rPr lang="en-US" altLang="zh-TW" sz="2400" dirty="0" smtClean="0">
                <a:cs typeface="Times New Roman" pitchFamily="18" charset="0"/>
              </a:rPr>
            </a:br>
            <a:r>
              <a:rPr lang="en-US" altLang="zh-TW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Design</a:t>
            </a: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工程施工</a:t>
            </a:r>
            <a:r>
              <a:rPr lang="en-US" altLang="zh-TW" sz="2400" dirty="0" smtClean="0">
                <a:cs typeface="Times New Roman" pitchFamily="18" charset="0"/>
              </a:rPr>
              <a:t/>
            </a:r>
            <a:br>
              <a:rPr lang="en-US" altLang="zh-TW" sz="2400" dirty="0" smtClean="0">
                <a:cs typeface="Times New Roman" pitchFamily="18" charset="0"/>
              </a:rPr>
            </a:br>
            <a:r>
              <a:rPr lang="en-US" altLang="zh-TW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Construction</a:t>
            </a: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工程監造</a:t>
            </a:r>
            <a:r>
              <a:rPr lang="en-US" altLang="zh-TW" sz="2400" dirty="0">
                <a:cs typeface="Times New Roman" pitchFamily="18" charset="0"/>
              </a:rPr>
              <a:t/>
            </a:r>
            <a:br>
              <a:rPr lang="en-US" altLang="zh-TW" sz="2400" dirty="0">
                <a:cs typeface="Times New Roman" pitchFamily="18" charset="0"/>
              </a:rPr>
            </a:br>
            <a:r>
              <a:rPr lang="en-US" altLang="zh-TW" sz="2400" b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construction supervision</a:t>
            </a:r>
            <a:endParaRPr lang="en-US" altLang="zh-TW" sz="2400" b="0" dirty="0" smtClean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marL="742892" lvl="1" indent="-285750" defTabSz="637268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cs typeface="Times New Roman" pitchFamily="18" charset="0"/>
              </a:rPr>
              <a:t>售後服務</a:t>
            </a:r>
            <a:r>
              <a:rPr lang="en-US" altLang="zh-TW" sz="2400" dirty="0" smtClean="0">
                <a:cs typeface="Times New Roman" pitchFamily="18" charset="0"/>
              </a:rPr>
              <a:t/>
            </a:r>
            <a:br>
              <a:rPr lang="en-US" altLang="zh-TW" sz="2400" dirty="0" smtClean="0">
                <a:cs typeface="Times New Roman" pitchFamily="18" charset="0"/>
              </a:rPr>
            </a:br>
            <a:r>
              <a:rPr lang="en-US" altLang="zh-TW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After Sale Services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4330" y="676792"/>
            <a:ext cx="7164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7379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438150" y="6977172"/>
            <a:ext cx="338368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9" tIns="45745" rIns="91489" bIns="45745" anchor="ctr"/>
          <a:lstStyle/>
          <a:p>
            <a:pPr defTabSz="757292">
              <a:defRPr/>
            </a:pPr>
            <a:r>
              <a:rPr lang="en-US" altLang="zh-TW" sz="2800" dirty="0">
                <a:solidFill>
                  <a:srgbClr val="FFFFFF"/>
                </a:solidFill>
                <a:latin typeface="華康中黑體(P)" pitchFamily="2" charset="-120"/>
                <a:ea typeface="華康中黑體(P)" pitchFamily="2" charset="-120"/>
              </a:rPr>
              <a:t>System Integration</a:t>
            </a:r>
          </a:p>
        </p:txBody>
      </p:sp>
      <p:grpSp>
        <p:nvGrpSpPr>
          <p:cNvPr id="2" name="群組 84"/>
          <p:cNvGrpSpPr/>
          <p:nvPr/>
        </p:nvGrpSpPr>
        <p:grpSpPr>
          <a:xfrm>
            <a:off x="0" y="1811461"/>
            <a:ext cx="10668000" cy="4643470"/>
            <a:chOff x="0" y="1096080"/>
            <a:chExt cx="9906000" cy="4159957"/>
          </a:xfrm>
        </p:grpSpPr>
        <p:cxnSp>
          <p:nvCxnSpPr>
            <p:cNvPr id="6" name="直線接點 9"/>
            <p:cNvCxnSpPr>
              <a:cxnSpLocks noChangeShapeType="1"/>
            </p:cNvCxnSpPr>
            <p:nvPr/>
          </p:nvCxnSpPr>
          <p:spPr bwMode="auto">
            <a:xfrm>
              <a:off x="0" y="5256037"/>
              <a:ext cx="9906000" cy="0"/>
            </a:xfrm>
            <a:prstGeom prst="line">
              <a:avLst/>
            </a:prstGeom>
            <a:noFill/>
            <a:ln w="254000" algn="ctr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</p:cxn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3814995" y="2908112"/>
              <a:ext cx="794544" cy="72024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4470967" y="2908112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5129893" y="2908112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5787345" y="2908112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814995" y="2317919"/>
              <a:ext cx="794544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470967" y="2317919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129893" y="2317919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787345" y="2317919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BBFE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814995" y="1730652"/>
              <a:ext cx="794544" cy="721669"/>
            </a:xfrm>
            <a:prstGeom prst="cube">
              <a:avLst>
                <a:gd name="adj" fmla="val 25000"/>
              </a:avLst>
            </a:prstGeom>
            <a:solidFill>
              <a:srgbClr val="FFCD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4470967" y="1730652"/>
              <a:ext cx="796018" cy="72166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5129893" y="1730652"/>
              <a:ext cx="796018" cy="72166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5787345" y="1730652"/>
              <a:ext cx="796018" cy="721669"/>
            </a:xfrm>
            <a:prstGeom prst="cube">
              <a:avLst>
                <a:gd name="adj" fmla="val 25000"/>
              </a:avLst>
            </a:prstGeom>
            <a:solidFill>
              <a:srgbClr val="CBFF37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3814995" y="1140382"/>
              <a:ext cx="794544" cy="721670"/>
            </a:xfrm>
            <a:prstGeom prst="cube">
              <a:avLst>
                <a:gd name="adj" fmla="val 25000"/>
              </a:avLst>
            </a:prstGeom>
            <a:solidFill>
              <a:srgbClr val="9FD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900" dirty="0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4470967" y="1140382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FFCD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900" dirty="0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5129893" y="1140382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FF97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900" dirty="0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5787345" y="1140382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E6FF9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900" dirty="0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3558495" y="3136835"/>
              <a:ext cx="796018" cy="72166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4214473" y="3136835"/>
              <a:ext cx="798966" cy="72166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4873398" y="3136835"/>
              <a:ext cx="796018" cy="72166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5530850" y="3136835"/>
              <a:ext cx="796018" cy="721669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3558495" y="2547992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4214473" y="2547992"/>
              <a:ext cx="798966" cy="72024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873398" y="2547992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5530850" y="2547992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BBFE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>
              <a:off x="3558495" y="1957799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32" name="AutoShape 31"/>
            <p:cNvSpPr>
              <a:spLocks noChangeArrowheads="1"/>
            </p:cNvSpPr>
            <p:nvPr/>
          </p:nvSpPr>
          <p:spPr bwMode="auto">
            <a:xfrm>
              <a:off x="4214473" y="1957799"/>
              <a:ext cx="798966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873398" y="1957799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5530850" y="1957799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CBFF37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35" name="AutoShape 34"/>
            <p:cNvSpPr>
              <a:spLocks noChangeArrowheads="1"/>
            </p:cNvSpPr>
            <p:nvPr/>
          </p:nvSpPr>
          <p:spPr bwMode="auto">
            <a:xfrm>
              <a:off x="3558495" y="1370457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9FD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900" dirty="0"/>
            </a:p>
          </p:txBody>
        </p:sp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4214473" y="1370457"/>
              <a:ext cx="798966" cy="720240"/>
            </a:xfrm>
            <a:prstGeom prst="cube">
              <a:avLst>
                <a:gd name="adj" fmla="val 25000"/>
              </a:avLst>
            </a:prstGeom>
            <a:solidFill>
              <a:srgbClr val="FFCD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900" dirty="0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4873398" y="1370457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FF97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900" dirty="0"/>
            </a:p>
          </p:txBody>
        </p:sp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>
              <a:off x="5530850" y="1370457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E6FF9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1900" dirty="0"/>
            </a:p>
          </p:txBody>
        </p:sp>
        <p:sp>
          <p:nvSpPr>
            <p:cNvPr id="39" name="AutoShape 38"/>
            <p:cNvSpPr>
              <a:spLocks noChangeArrowheads="1"/>
            </p:cNvSpPr>
            <p:nvPr/>
          </p:nvSpPr>
          <p:spPr bwMode="auto">
            <a:xfrm>
              <a:off x="3302000" y="3363981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0" name="AutoShape 39"/>
            <p:cNvSpPr>
              <a:spLocks noChangeArrowheads="1"/>
            </p:cNvSpPr>
            <p:nvPr/>
          </p:nvSpPr>
          <p:spPr bwMode="auto">
            <a:xfrm>
              <a:off x="3960926" y="3363981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1" name="AutoShape 40"/>
            <p:cNvSpPr>
              <a:spLocks noChangeArrowheads="1"/>
            </p:cNvSpPr>
            <p:nvPr/>
          </p:nvSpPr>
          <p:spPr bwMode="auto">
            <a:xfrm>
              <a:off x="4618378" y="3363981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2" name="AutoShape 41"/>
            <p:cNvSpPr>
              <a:spLocks noChangeArrowheads="1"/>
            </p:cNvSpPr>
            <p:nvPr/>
          </p:nvSpPr>
          <p:spPr bwMode="auto">
            <a:xfrm>
              <a:off x="5275830" y="3363981"/>
              <a:ext cx="794543" cy="721670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3" name="AutoShape 42"/>
            <p:cNvSpPr>
              <a:spLocks noChangeArrowheads="1"/>
            </p:cNvSpPr>
            <p:nvPr/>
          </p:nvSpPr>
          <p:spPr bwMode="auto">
            <a:xfrm>
              <a:off x="3302000" y="2773784"/>
              <a:ext cx="796018" cy="724527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4" name="AutoShape 43"/>
            <p:cNvSpPr>
              <a:spLocks noChangeArrowheads="1"/>
            </p:cNvSpPr>
            <p:nvPr/>
          </p:nvSpPr>
          <p:spPr bwMode="auto">
            <a:xfrm>
              <a:off x="3960926" y="2773784"/>
              <a:ext cx="796018" cy="724527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5" name="AutoShape 44"/>
            <p:cNvSpPr>
              <a:spLocks noChangeArrowheads="1"/>
            </p:cNvSpPr>
            <p:nvPr/>
          </p:nvSpPr>
          <p:spPr bwMode="auto">
            <a:xfrm>
              <a:off x="4618378" y="2773784"/>
              <a:ext cx="796018" cy="724527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6" name="AutoShape 45"/>
            <p:cNvSpPr>
              <a:spLocks noChangeArrowheads="1"/>
            </p:cNvSpPr>
            <p:nvPr/>
          </p:nvSpPr>
          <p:spPr bwMode="auto">
            <a:xfrm>
              <a:off x="5275830" y="2773784"/>
              <a:ext cx="794543" cy="724527"/>
            </a:xfrm>
            <a:prstGeom prst="cube">
              <a:avLst>
                <a:gd name="adj" fmla="val 25000"/>
              </a:avLst>
            </a:prstGeom>
            <a:solidFill>
              <a:srgbClr val="BBFE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7" name="AutoShape 46"/>
            <p:cNvSpPr>
              <a:spLocks noChangeArrowheads="1"/>
            </p:cNvSpPr>
            <p:nvPr/>
          </p:nvSpPr>
          <p:spPr bwMode="auto">
            <a:xfrm>
              <a:off x="3302000" y="2186444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8" name="AutoShape 47"/>
            <p:cNvSpPr>
              <a:spLocks noChangeArrowheads="1"/>
            </p:cNvSpPr>
            <p:nvPr/>
          </p:nvSpPr>
          <p:spPr bwMode="auto">
            <a:xfrm>
              <a:off x="3960926" y="2186444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49" name="AutoShape 48"/>
            <p:cNvSpPr>
              <a:spLocks noChangeArrowheads="1"/>
            </p:cNvSpPr>
            <p:nvPr/>
          </p:nvSpPr>
          <p:spPr bwMode="auto">
            <a:xfrm>
              <a:off x="4618378" y="2186444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0" name="AutoShape 49"/>
            <p:cNvSpPr>
              <a:spLocks noChangeArrowheads="1"/>
            </p:cNvSpPr>
            <p:nvPr/>
          </p:nvSpPr>
          <p:spPr bwMode="auto">
            <a:xfrm>
              <a:off x="5275830" y="2186444"/>
              <a:ext cx="794543" cy="721670"/>
            </a:xfrm>
            <a:prstGeom prst="cube">
              <a:avLst>
                <a:gd name="adj" fmla="val 25000"/>
              </a:avLst>
            </a:prstGeom>
            <a:solidFill>
              <a:srgbClr val="CBFF37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>
              <a:off x="3302000" y="1597675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9FD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2" name="AutoShape 51"/>
            <p:cNvSpPr>
              <a:spLocks noChangeArrowheads="1"/>
            </p:cNvSpPr>
            <p:nvPr/>
          </p:nvSpPr>
          <p:spPr bwMode="auto">
            <a:xfrm>
              <a:off x="3960926" y="1597675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FFCD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3" name="AutoShape 52"/>
            <p:cNvSpPr>
              <a:spLocks noChangeArrowheads="1"/>
            </p:cNvSpPr>
            <p:nvPr/>
          </p:nvSpPr>
          <p:spPr bwMode="auto">
            <a:xfrm>
              <a:off x="4618378" y="1597675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FF97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4" name="AutoShape 53"/>
            <p:cNvSpPr>
              <a:spLocks noChangeArrowheads="1"/>
            </p:cNvSpPr>
            <p:nvPr/>
          </p:nvSpPr>
          <p:spPr bwMode="auto">
            <a:xfrm>
              <a:off x="5275830" y="1597675"/>
              <a:ext cx="794543" cy="720240"/>
            </a:xfrm>
            <a:prstGeom prst="cube">
              <a:avLst>
                <a:gd name="adj" fmla="val 25000"/>
              </a:avLst>
            </a:prstGeom>
            <a:solidFill>
              <a:srgbClr val="E6FF9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5" name="AutoShape 54"/>
            <p:cNvSpPr>
              <a:spLocks noChangeArrowheads="1"/>
            </p:cNvSpPr>
            <p:nvPr/>
          </p:nvSpPr>
          <p:spPr bwMode="auto">
            <a:xfrm>
              <a:off x="3046980" y="3594055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6" name="AutoShape 55"/>
            <p:cNvSpPr>
              <a:spLocks noChangeArrowheads="1"/>
            </p:cNvSpPr>
            <p:nvPr/>
          </p:nvSpPr>
          <p:spPr bwMode="auto">
            <a:xfrm>
              <a:off x="3705905" y="3594055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7" name="AutoShape 56"/>
            <p:cNvSpPr>
              <a:spLocks noChangeArrowheads="1"/>
            </p:cNvSpPr>
            <p:nvPr/>
          </p:nvSpPr>
          <p:spPr bwMode="auto">
            <a:xfrm>
              <a:off x="4361884" y="3594055"/>
              <a:ext cx="797492" cy="720240"/>
            </a:xfrm>
            <a:prstGeom prst="cube">
              <a:avLst>
                <a:gd name="adj" fmla="val 25000"/>
              </a:avLst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8" name="AutoShape 57"/>
            <p:cNvSpPr>
              <a:spLocks noChangeArrowheads="1"/>
            </p:cNvSpPr>
            <p:nvPr/>
          </p:nvSpPr>
          <p:spPr bwMode="auto">
            <a:xfrm>
              <a:off x="5019335" y="3594055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59" name="AutoShape 58"/>
            <p:cNvSpPr>
              <a:spLocks noChangeArrowheads="1"/>
            </p:cNvSpPr>
            <p:nvPr/>
          </p:nvSpPr>
          <p:spPr bwMode="auto">
            <a:xfrm>
              <a:off x="3046980" y="3003858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0094DE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0" name="AutoShape 59"/>
            <p:cNvSpPr>
              <a:spLocks noChangeArrowheads="1"/>
            </p:cNvSpPr>
            <p:nvPr/>
          </p:nvSpPr>
          <p:spPr bwMode="auto">
            <a:xfrm>
              <a:off x="3705905" y="3003858"/>
              <a:ext cx="796018" cy="720240"/>
            </a:xfrm>
            <a:prstGeom prst="cube">
              <a:avLst>
                <a:gd name="adj" fmla="val 25000"/>
              </a:avLst>
            </a:prstGeom>
            <a:solidFill>
              <a:srgbClr val="FF8D3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1" name="AutoShape 63"/>
            <p:cNvSpPr>
              <a:spLocks noChangeArrowheads="1"/>
            </p:cNvSpPr>
            <p:nvPr/>
          </p:nvSpPr>
          <p:spPr bwMode="auto">
            <a:xfrm>
              <a:off x="3070566" y="2413662"/>
              <a:ext cx="796018" cy="723098"/>
            </a:xfrm>
            <a:prstGeom prst="cube">
              <a:avLst>
                <a:gd name="adj" fmla="val 25000"/>
              </a:avLst>
            </a:prstGeom>
            <a:solidFill>
              <a:srgbClr val="33BB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2" name="AutoShape 67"/>
            <p:cNvSpPr>
              <a:spLocks noChangeArrowheads="1"/>
            </p:cNvSpPr>
            <p:nvPr/>
          </p:nvSpPr>
          <p:spPr bwMode="auto">
            <a:xfrm>
              <a:off x="3070566" y="1826324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9FD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3" name="AutoShape 60"/>
            <p:cNvSpPr>
              <a:spLocks noChangeArrowheads="1"/>
            </p:cNvSpPr>
            <p:nvPr/>
          </p:nvSpPr>
          <p:spPr bwMode="auto">
            <a:xfrm>
              <a:off x="4361884" y="3003858"/>
              <a:ext cx="797492" cy="720240"/>
            </a:xfrm>
            <a:prstGeom prst="cube">
              <a:avLst>
                <a:gd name="adj" fmla="val 25000"/>
              </a:avLst>
            </a:prstGeom>
            <a:solidFill>
              <a:srgbClr val="DE002A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4" name="AutoShape 60"/>
            <p:cNvSpPr>
              <a:spLocks noChangeArrowheads="1"/>
            </p:cNvSpPr>
            <p:nvPr/>
          </p:nvSpPr>
          <p:spPr bwMode="auto">
            <a:xfrm>
              <a:off x="5019340" y="3003858"/>
              <a:ext cx="798966" cy="720240"/>
            </a:xfrm>
            <a:prstGeom prst="cube">
              <a:avLst>
                <a:gd name="adj" fmla="val 25000"/>
              </a:avLst>
            </a:prstGeom>
            <a:solidFill>
              <a:srgbClr val="BBFE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5" name="AutoShape 63"/>
            <p:cNvSpPr>
              <a:spLocks noChangeArrowheads="1"/>
            </p:cNvSpPr>
            <p:nvPr/>
          </p:nvSpPr>
          <p:spPr bwMode="auto">
            <a:xfrm>
              <a:off x="3705905" y="2413662"/>
              <a:ext cx="796018" cy="723098"/>
            </a:xfrm>
            <a:prstGeom prst="cube">
              <a:avLst>
                <a:gd name="adj" fmla="val 25000"/>
              </a:avLst>
            </a:prstGeom>
            <a:solidFill>
              <a:srgbClr val="FFAF79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6" name="AutoShape 67"/>
            <p:cNvSpPr>
              <a:spLocks noChangeArrowheads="1"/>
            </p:cNvSpPr>
            <p:nvPr/>
          </p:nvSpPr>
          <p:spPr bwMode="auto">
            <a:xfrm>
              <a:off x="3705905" y="1826324"/>
              <a:ext cx="796018" cy="721670"/>
            </a:xfrm>
            <a:prstGeom prst="cube">
              <a:avLst>
                <a:gd name="adj" fmla="val 25000"/>
              </a:avLst>
            </a:prstGeom>
            <a:solidFill>
              <a:srgbClr val="FFCD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7" name="AutoShape 64"/>
            <p:cNvSpPr>
              <a:spLocks noChangeArrowheads="1"/>
            </p:cNvSpPr>
            <p:nvPr/>
          </p:nvSpPr>
          <p:spPr bwMode="auto">
            <a:xfrm>
              <a:off x="4361884" y="2413662"/>
              <a:ext cx="797492" cy="723098"/>
            </a:xfrm>
            <a:prstGeom prst="cube">
              <a:avLst>
                <a:gd name="adj" fmla="val 25000"/>
              </a:avLst>
            </a:prstGeom>
            <a:solidFill>
              <a:srgbClr val="FF2D55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8" name="AutoShape 64"/>
            <p:cNvSpPr>
              <a:spLocks noChangeArrowheads="1"/>
            </p:cNvSpPr>
            <p:nvPr/>
          </p:nvSpPr>
          <p:spPr bwMode="auto">
            <a:xfrm>
              <a:off x="4361884" y="1850619"/>
              <a:ext cx="797492" cy="723098"/>
            </a:xfrm>
            <a:prstGeom prst="cube">
              <a:avLst>
                <a:gd name="adj" fmla="val 25000"/>
              </a:avLst>
            </a:prstGeom>
            <a:solidFill>
              <a:srgbClr val="FF97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69" name="AutoShape 65"/>
            <p:cNvSpPr>
              <a:spLocks noChangeArrowheads="1"/>
            </p:cNvSpPr>
            <p:nvPr/>
          </p:nvSpPr>
          <p:spPr bwMode="auto">
            <a:xfrm>
              <a:off x="5019335" y="2413662"/>
              <a:ext cx="796018" cy="723098"/>
            </a:xfrm>
            <a:prstGeom prst="cube">
              <a:avLst>
                <a:gd name="adj" fmla="val 25000"/>
              </a:avLst>
            </a:prstGeom>
            <a:solidFill>
              <a:srgbClr val="CBFF37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70" name="AutoShape 65"/>
            <p:cNvSpPr>
              <a:spLocks noChangeArrowheads="1"/>
            </p:cNvSpPr>
            <p:nvPr/>
          </p:nvSpPr>
          <p:spPr bwMode="auto">
            <a:xfrm>
              <a:off x="5019335" y="1850619"/>
              <a:ext cx="796018" cy="723098"/>
            </a:xfrm>
            <a:prstGeom prst="cube">
              <a:avLst>
                <a:gd name="adj" fmla="val 25000"/>
              </a:avLst>
            </a:prstGeom>
            <a:solidFill>
              <a:srgbClr val="E6FF9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3411" tIns="41706" rIns="83411" bIns="41706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dirty="0"/>
            </a:p>
          </p:txBody>
        </p:sp>
        <p:sp>
          <p:nvSpPr>
            <p:cNvPr id="71" name="文字方塊 70"/>
            <p:cNvSpPr txBox="1"/>
            <p:nvPr/>
          </p:nvSpPr>
          <p:spPr>
            <a:xfrm rot="20664466">
              <a:off x="3151129" y="1332361"/>
              <a:ext cx="1929116" cy="346253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  <a:scene3d>
                <a:camera prst="isometricTopUp"/>
                <a:lightRig rig="threePt" dir="t"/>
              </a:scene3d>
              <a:sp3d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900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Arch./Stru.</a:t>
              </a:r>
              <a:endParaRPr lang="zh-TW" altLang="en-US" sz="19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 rot="20664466">
              <a:off x="4359736" y="1376299"/>
              <a:ext cx="1654924" cy="346253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  <a:scene3d>
                <a:camera prst="isometricTopUp"/>
                <a:lightRig rig="threePt" dir="t"/>
              </a:scene3d>
              <a:sp3d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900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MEP</a:t>
              </a:r>
              <a:endParaRPr lang="zh-TW" altLang="en-US" sz="19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 rot="20664466">
              <a:off x="5028382" y="1376298"/>
              <a:ext cx="1654924" cy="346253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  <a:scene3d>
                <a:camera prst="isometricTopUp"/>
                <a:lightRig rig="threePt" dir="t"/>
              </a:scene3d>
              <a:sp3d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900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PCS</a:t>
              </a:r>
              <a:endParaRPr lang="zh-TW" altLang="en-US" sz="19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 rot="20664466">
              <a:off x="3757955" y="1376298"/>
              <a:ext cx="1654924" cy="346253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  <a:scene3d>
                <a:camera prst="isometricTopUp"/>
                <a:lightRig rig="threePt" dir="t"/>
              </a:scene3d>
              <a:sp3d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900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Cleanroom</a:t>
              </a:r>
              <a:endParaRPr lang="zh-TW" altLang="en-US" sz="19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5" name="文字方塊 74"/>
            <p:cNvSpPr txBox="1"/>
            <p:nvPr/>
          </p:nvSpPr>
          <p:spPr>
            <a:xfrm rot="19668045">
              <a:off x="5005947" y="1771812"/>
              <a:ext cx="2139666" cy="269759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400" dirty="0">
                  <a:latin typeface="Arial Narrow" pitchFamily="34" charset="0"/>
                </a:rPr>
                <a:t>Hook Up</a:t>
              </a:r>
              <a:endParaRPr lang="zh-TW" altLang="en-US" sz="1400" dirty="0">
                <a:latin typeface="Arial Narrow" pitchFamily="34" charset="0"/>
              </a:endParaRPr>
            </a:p>
          </p:txBody>
        </p:sp>
        <p:sp>
          <p:nvSpPr>
            <p:cNvPr id="76" name="文字方塊 75"/>
            <p:cNvSpPr txBox="1"/>
            <p:nvPr/>
          </p:nvSpPr>
          <p:spPr>
            <a:xfrm rot="19668045">
              <a:off x="5051768" y="3457149"/>
              <a:ext cx="2139666" cy="269759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400" dirty="0">
                  <a:latin typeface="Arial Narrow" pitchFamily="34" charset="0"/>
                </a:rPr>
                <a:t>General Contractor</a:t>
              </a:r>
              <a:endParaRPr lang="zh-TW" altLang="en-US" sz="1400" dirty="0">
                <a:latin typeface="Arial Narrow" pitchFamily="34" charset="0"/>
              </a:endParaRPr>
            </a:p>
          </p:txBody>
        </p:sp>
        <p:sp>
          <p:nvSpPr>
            <p:cNvPr id="77" name="文字方塊 76"/>
            <p:cNvSpPr txBox="1"/>
            <p:nvPr/>
          </p:nvSpPr>
          <p:spPr>
            <a:xfrm rot="19668045">
              <a:off x="5051768" y="2355198"/>
              <a:ext cx="2139666" cy="269759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400" dirty="0">
                  <a:latin typeface="Arial Narrow" pitchFamily="34" charset="0"/>
                </a:rPr>
                <a:t>Consultant</a:t>
              </a:r>
              <a:endParaRPr lang="zh-TW" altLang="en-US" sz="1400" dirty="0">
                <a:latin typeface="Arial Narrow" pitchFamily="34" charset="0"/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 rot="19668045">
              <a:off x="5051768" y="2868712"/>
              <a:ext cx="2139666" cy="269759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400" dirty="0">
                  <a:latin typeface="Arial Narrow" pitchFamily="34" charset="0"/>
                </a:rPr>
                <a:t>Construction</a:t>
              </a:r>
              <a:endParaRPr lang="zh-TW" altLang="en-US" sz="1400" dirty="0">
                <a:latin typeface="Arial Narrow" pitchFamily="34" charset="0"/>
              </a:endParaRPr>
            </a:p>
          </p:txBody>
        </p:sp>
        <p:sp>
          <p:nvSpPr>
            <p:cNvPr id="79" name="文字方塊 161"/>
            <p:cNvSpPr txBox="1">
              <a:spLocks noChangeArrowheads="1"/>
            </p:cNvSpPr>
            <p:nvPr/>
          </p:nvSpPr>
          <p:spPr bwMode="auto">
            <a:xfrm>
              <a:off x="6825121" y="3269650"/>
              <a:ext cx="2808175" cy="187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411" tIns="41706" rIns="83411" bIns="41706">
              <a:spAutoFit/>
            </a:bodyPr>
            <a:lstStyle/>
            <a:p>
              <a:pPr marL="269771" indent="-269771">
                <a:buFont typeface="Wingdings" pitchFamily="2" charset="2"/>
                <a:buChar char="n"/>
              </a:pPr>
              <a:r>
                <a:rPr lang="en-US" altLang="zh-TW" sz="1300" dirty="0">
                  <a:solidFill>
                    <a:srgbClr val="FF6600"/>
                  </a:solidFill>
                </a:rPr>
                <a:t>Cleanroom System</a:t>
              </a:r>
            </a:p>
            <a:p>
              <a:pPr marL="539537" lvl="1" indent="-276057">
                <a:buFont typeface="Wingdings" pitchFamily="2" charset="2"/>
                <a:buChar char="ü"/>
              </a:pPr>
              <a:r>
                <a:rPr lang="en-US" altLang="zh-TW" sz="1300" dirty="0">
                  <a:solidFill>
                    <a:srgbClr val="FF6600"/>
                  </a:solidFill>
                </a:rPr>
                <a:t>Partitions, Floors, and Ceiling</a:t>
              </a:r>
              <a:endParaRPr lang="zh-TW" altLang="zh-TW" sz="1300" dirty="0">
                <a:solidFill>
                  <a:srgbClr val="FF6600"/>
                </a:solidFill>
              </a:endParaRPr>
            </a:p>
            <a:p>
              <a:pPr marL="539537" lvl="1" indent="-276057">
                <a:buFont typeface="Wingdings" pitchFamily="2" charset="2"/>
                <a:buChar char="ü"/>
              </a:pPr>
              <a:r>
                <a:rPr lang="en-US" altLang="zh-TW" sz="1300" dirty="0">
                  <a:solidFill>
                    <a:srgbClr val="FF6600"/>
                  </a:solidFill>
                </a:rPr>
                <a:t>Temperature and Humidity Control</a:t>
              </a:r>
            </a:p>
            <a:p>
              <a:pPr marL="539537" lvl="1" indent="-276057">
                <a:buFont typeface="Wingdings" pitchFamily="2" charset="2"/>
                <a:buChar char="ü"/>
              </a:pPr>
              <a:r>
                <a:rPr lang="en-US" altLang="zh-TW" sz="1300" dirty="0">
                  <a:solidFill>
                    <a:srgbClr val="FF6600"/>
                  </a:solidFill>
                </a:rPr>
                <a:t>Process Support</a:t>
              </a:r>
            </a:p>
            <a:p>
              <a:pPr marL="539537" lvl="1" indent="-276057">
                <a:buFont typeface="Wingdings" pitchFamily="2" charset="2"/>
                <a:buChar char="ü"/>
              </a:pPr>
              <a:r>
                <a:rPr lang="en-US" altLang="zh-TW" sz="1300" dirty="0">
                  <a:solidFill>
                    <a:srgbClr val="FF6600"/>
                  </a:solidFill>
                </a:rPr>
                <a:t>Process Exhaust</a:t>
              </a:r>
              <a:endParaRPr lang="zh-TW" altLang="zh-TW" sz="1300" dirty="0">
                <a:solidFill>
                  <a:srgbClr val="FF6600"/>
                </a:solidFill>
              </a:endParaRPr>
            </a:p>
            <a:p>
              <a:pPr marL="539537" lvl="1" indent="-276057">
                <a:buFont typeface="Wingdings" pitchFamily="2" charset="2"/>
                <a:buChar char="ü"/>
              </a:pPr>
              <a:r>
                <a:rPr lang="en-US" altLang="zh-TW" sz="1300" dirty="0">
                  <a:solidFill>
                    <a:srgbClr val="FF6600"/>
                  </a:solidFill>
                </a:rPr>
                <a:t>Contamination Control</a:t>
              </a:r>
              <a:endParaRPr lang="zh-TW" altLang="zh-TW" sz="1300" dirty="0">
                <a:solidFill>
                  <a:srgbClr val="FF6600"/>
                </a:solidFill>
              </a:endParaRPr>
            </a:p>
            <a:p>
              <a:pPr marL="539537" lvl="1" indent="-276057">
                <a:buFont typeface="Wingdings" pitchFamily="2" charset="2"/>
                <a:buChar char="ü"/>
              </a:pPr>
              <a:r>
                <a:rPr lang="en-US" altLang="zh-TW" sz="1300" dirty="0">
                  <a:solidFill>
                    <a:srgbClr val="FF6600"/>
                  </a:solidFill>
                </a:rPr>
                <a:t>Lighting</a:t>
              </a:r>
              <a:endParaRPr lang="zh-TW" altLang="zh-TW" sz="1300" dirty="0">
                <a:solidFill>
                  <a:srgbClr val="FF6600"/>
                </a:solidFill>
              </a:endParaRPr>
            </a:p>
            <a:p>
              <a:pPr marL="269771" indent="-269771"/>
              <a:endParaRPr lang="zh-TW" altLang="zh-TW" sz="1300" dirty="0">
                <a:solidFill>
                  <a:srgbClr val="FF6600"/>
                </a:solidFill>
              </a:endParaRPr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406887" y="1096081"/>
              <a:ext cx="2539887" cy="3123442"/>
            </a:xfrm>
            <a:prstGeom prst="rect">
              <a:avLst/>
            </a:prstGeom>
            <a:noFill/>
          </p:spPr>
          <p:txBody>
            <a:bodyPr lIns="83411" tIns="41706" rIns="83411" bIns="41706">
              <a:spAutoFit/>
            </a:bodyPr>
            <a:lstStyle/>
            <a:p>
              <a:pPr marL="263467" indent="-263467">
                <a:buFont typeface="Wingdings" pitchFamily="2" charset="2"/>
                <a:buChar char="n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Architectural Systems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Civil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Landscaping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Finishes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Exterior Wall System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Special Equipment; such as kitchen equipment, loading/unloading, etc.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Interior of general areas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Aesthetic Lighting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263467" indent="-263467">
                <a:buFont typeface="Wingdings" pitchFamily="2" charset="2"/>
                <a:buChar char="n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Structural Systems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Piling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Foundations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Structural Floors and Walls</a:t>
              </a:r>
              <a:endParaRPr lang="zh-TW" altLang="zh-TW" sz="1300" dirty="0">
                <a:solidFill>
                  <a:srgbClr val="0033CC"/>
                </a:solidFill>
              </a:endParaRPr>
            </a:p>
            <a:p>
              <a:pPr marL="539537" indent="-276057">
                <a:buFont typeface="Wingdings" pitchFamily="2" charset="2"/>
                <a:buChar char="ü"/>
                <a:defRPr/>
              </a:pPr>
              <a:r>
                <a:rPr lang="en-US" altLang="zh-TW" sz="1300" dirty="0">
                  <a:solidFill>
                    <a:srgbClr val="0033CC"/>
                  </a:solidFill>
                </a:rPr>
                <a:t>Seismic Considerations</a:t>
              </a:r>
              <a:endParaRPr lang="zh-TW" altLang="zh-TW" sz="1300" dirty="0">
                <a:solidFill>
                  <a:srgbClr val="0033CC"/>
                </a:solidFill>
              </a:endParaRPr>
            </a:p>
          </p:txBody>
        </p:sp>
        <p:sp>
          <p:nvSpPr>
            <p:cNvPr id="81" name="文字方塊 163"/>
            <p:cNvSpPr txBox="1">
              <a:spLocks noChangeArrowheads="1"/>
            </p:cNvSpPr>
            <p:nvPr/>
          </p:nvSpPr>
          <p:spPr bwMode="auto">
            <a:xfrm>
              <a:off x="6825122" y="2523057"/>
              <a:ext cx="2541361" cy="61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411" tIns="41706" rIns="83411" bIns="41706">
              <a:spAutoFit/>
            </a:bodyPr>
            <a:lstStyle/>
            <a:p>
              <a:pPr marL="269771" indent="-269771">
                <a:buFont typeface="Wingdings" pitchFamily="2" charset="2"/>
                <a:buChar char="n"/>
              </a:pPr>
              <a:r>
                <a:rPr lang="en-US" altLang="zh-TW" sz="1300" dirty="0">
                  <a:solidFill>
                    <a:srgbClr val="CC0000"/>
                  </a:solidFill>
                </a:rPr>
                <a:t>Mechanical System</a:t>
              </a:r>
              <a:endParaRPr lang="zh-TW" altLang="zh-TW" sz="1300" dirty="0">
                <a:solidFill>
                  <a:srgbClr val="CC0000"/>
                </a:solidFill>
              </a:endParaRPr>
            </a:p>
            <a:p>
              <a:pPr marL="269771" indent="-269771">
                <a:buFont typeface="Wingdings" pitchFamily="2" charset="2"/>
                <a:buChar char="n"/>
              </a:pPr>
              <a:r>
                <a:rPr lang="en-US" altLang="zh-TW" sz="1300" dirty="0">
                  <a:solidFill>
                    <a:srgbClr val="CC0000"/>
                  </a:solidFill>
                </a:rPr>
                <a:t>Electrical System</a:t>
              </a:r>
            </a:p>
            <a:p>
              <a:pPr marL="269771" indent="-269771">
                <a:buFont typeface="Wingdings" pitchFamily="2" charset="2"/>
                <a:buChar char="n"/>
              </a:pPr>
              <a:r>
                <a:rPr lang="en-US" altLang="zh-TW" sz="1300" dirty="0">
                  <a:solidFill>
                    <a:srgbClr val="CC0000"/>
                  </a:solidFill>
                </a:rPr>
                <a:t>Plumbing System</a:t>
              </a:r>
              <a:endParaRPr lang="zh-TW" altLang="zh-TW" sz="1700" dirty="0">
                <a:solidFill>
                  <a:srgbClr val="CC0000"/>
                </a:solidFill>
              </a:endParaRPr>
            </a:p>
          </p:txBody>
        </p:sp>
        <p:sp>
          <p:nvSpPr>
            <p:cNvPr id="82" name="文字方塊 164"/>
            <p:cNvSpPr txBox="1">
              <a:spLocks noChangeArrowheads="1"/>
            </p:cNvSpPr>
            <p:nvPr/>
          </p:nvSpPr>
          <p:spPr bwMode="auto">
            <a:xfrm>
              <a:off x="6825122" y="1096080"/>
              <a:ext cx="2541361" cy="1336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411" tIns="41706" rIns="83411" bIns="41706">
              <a:spAutoFit/>
            </a:bodyPr>
            <a:lstStyle/>
            <a:p>
              <a:pPr marL="269771" indent="-269771">
                <a:buFont typeface="Wingdings" pitchFamily="2" charset="2"/>
                <a:buChar char="n"/>
              </a:pPr>
              <a:r>
                <a:rPr lang="en-US" altLang="zh-TW" sz="1300" dirty="0">
                  <a:solidFill>
                    <a:srgbClr val="00B050"/>
                  </a:solidFill>
                </a:rPr>
                <a:t>Wastewater collection and treatment</a:t>
              </a:r>
              <a:endParaRPr lang="zh-TW" altLang="zh-TW" sz="1300" dirty="0">
                <a:solidFill>
                  <a:srgbClr val="00B050"/>
                </a:solidFill>
              </a:endParaRPr>
            </a:p>
            <a:p>
              <a:pPr marL="269771" indent="-269771">
                <a:buFont typeface="Wingdings" pitchFamily="2" charset="2"/>
                <a:buChar char="n"/>
              </a:pPr>
              <a:r>
                <a:rPr lang="en-US" altLang="zh-TW" sz="1300" dirty="0">
                  <a:solidFill>
                    <a:srgbClr val="00B050"/>
                  </a:solidFill>
                </a:rPr>
                <a:t>Bulk gas, specialty gas and clean dry air</a:t>
              </a:r>
            </a:p>
            <a:p>
              <a:pPr marL="269771" indent="-269771">
                <a:buFont typeface="Wingdings" pitchFamily="2" charset="2"/>
                <a:buChar char="n"/>
              </a:pPr>
              <a:r>
                <a:rPr lang="en-US" altLang="zh-TW" sz="1300" dirty="0">
                  <a:solidFill>
                    <a:srgbClr val="00B050"/>
                  </a:solidFill>
                </a:rPr>
                <a:t>Chemical delivery, waste chemical collection, and chemical reclaim</a:t>
              </a:r>
              <a:endParaRPr lang="zh-TW" altLang="zh-TW" sz="1700" dirty="0">
                <a:solidFill>
                  <a:srgbClr val="00B050"/>
                </a:solidFill>
              </a:endParaRPr>
            </a:p>
          </p:txBody>
        </p:sp>
      </p:grpSp>
      <p:sp>
        <p:nvSpPr>
          <p:cNvPr id="84" name="Rectangle 5"/>
          <p:cNvSpPr>
            <a:spLocks noChangeArrowheads="1"/>
          </p:cNvSpPr>
          <p:nvPr/>
        </p:nvSpPr>
        <p:spPr bwMode="auto">
          <a:xfrm>
            <a:off x="4286021" y="209556"/>
            <a:ext cx="5852216" cy="9652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294" tIns="50147" rIns="100294" bIns="50147" anchor="ctr"/>
          <a:lstStyle/>
          <a:p>
            <a:pPr algn="r" defTabSz="829770"/>
            <a:r>
              <a:rPr lang="zh-TW" altLang="en-US" sz="3600" dirty="0" smtClean="0">
                <a:solidFill>
                  <a:srgbClr val="2E7577"/>
                </a:solidFill>
              </a:rPr>
              <a:t>整合服務</a:t>
            </a:r>
            <a:endParaRPr lang="en-US" altLang="zh-TW" sz="3600" dirty="0" smtClean="0">
              <a:solidFill>
                <a:srgbClr val="2E7577"/>
              </a:solidFill>
            </a:endParaRPr>
          </a:p>
          <a:p>
            <a:pPr algn="r" defTabSz="829770"/>
            <a:r>
              <a:rPr lang="en-US" altLang="zh-TW" sz="2800" dirty="0" smtClean="0">
                <a:solidFill>
                  <a:srgbClr val="2E7577"/>
                </a:solidFill>
              </a:rPr>
              <a:t>System Integration</a:t>
            </a:r>
            <a:endParaRPr lang="en-US" altLang="zh-TW" sz="2800" dirty="0">
              <a:solidFill>
                <a:srgbClr val="2E7577"/>
              </a:solidFill>
            </a:endParaRPr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574330" y="676792"/>
            <a:ext cx="6264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2020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 Hi-cover-out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3"/>
          <a:stretch>
            <a:fillRect/>
          </a:stretch>
        </p:blipFill>
        <p:spPr bwMode="auto">
          <a:xfrm>
            <a:off x="0" y="1489434"/>
            <a:ext cx="10668000" cy="61210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5838829" y="5663681"/>
            <a:ext cx="4391025" cy="1760306"/>
          </a:xfrm>
          <a:prstGeom prst="rect">
            <a:avLst/>
          </a:prstGeom>
          <a:noFill/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en-US" altLang="zh-TW" sz="2200" dirty="0" err="1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Macronix</a:t>
            </a:r>
            <a:r>
              <a:rPr lang="en-US" altLang="zh-TW" sz="2200" dirty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 International Co., Ltd.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MXIC FAB I 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MXIC FAB 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MXIC FAB III</a:t>
            </a:r>
            <a:endParaRPr kumimoji="1"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8155" y="5457214"/>
            <a:ext cx="5400676" cy="1707665"/>
          </a:xfrm>
          <a:prstGeom prst="rect">
            <a:avLst/>
          </a:prstGeom>
          <a:noFill/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en-US" altLang="zh-TW" sz="2200" dirty="0" err="1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Powerchip</a:t>
            </a:r>
            <a:r>
              <a:rPr lang="en-US" altLang="zh-TW" sz="2200" dirty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 Semiconductor Corp.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PSC FAB 8A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PSC FAB P3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PSC FAB P4, P5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838825" y="1608147"/>
            <a:ext cx="4464050" cy="1215223"/>
          </a:xfrm>
          <a:prstGeom prst="rect">
            <a:avLst/>
          </a:prstGeom>
          <a:noFill/>
        </p:spPr>
        <p:txBody>
          <a:bodyPr wrap="square"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en-US" altLang="zh-TW" sz="2200" dirty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Micron Memory Taiwan Co., Ltd.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Micron FAB 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A1  A2  </a:t>
            </a:r>
            <a:endParaRPr kumimoji="1" lang="en-US" altLang="zh-TW" b="1" dirty="0">
              <a:solidFill>
                <a:srgbClr val="FFFFFF"/>
              </a:solidFill>
              <a:ea typeface="華康中黑體" pitchFamily="49" charset="-120"/>
            </a:endParaRPr>
          </a:p>
          <a:p>
            <a:pPr defTabSz="913933">
              <a:defRPr/>
            </a:pPr>
            <a:endParaRPr kumimoji="1"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38829" y="2929299"/>
            <a:ext cx="4391025" cy="2446329"/>
          </a:xfrm>
          <a:prstGeom prst="rect">
            <a:avLst/>
          </a:prstGeom>
          <a:noFill/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en-US" altLang="zh-TW" sz="2200" dirty="0" err="1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Winbond</a:t>
            </a:r>
            <a:r>
              <a:rPr lang="en-US" altLang="zh-TW" sz="2200" dirty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 Electronics Corp.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 err="1">
                <a:solidFill>
                  <a:srgbClr val="FFFFFF"/>
                </a:solidFill>
                <a:ea typeface="華康中黑體" pitchFamily="49" charset="-120"/>
              </a:rPr>
              <a:t>Winbond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 FAB I 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 err="1">
                <a:solidFill>
                  <a:srgbClr val="FFFFFF"/>
                </a:solidFill>
                <a:ea typeface="華康中黑體" pitchFamily="49" charset="-120"/>
              </a:rPr>
              <a:t>Winbond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 FAB II 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 err="1">
                <a:solidFill>
                  <a:srgbClr val="FFFFFF"/>
                </a:solidFill>
                <a:ea typeface="華康中黑體" pitchFamily="49" charset="-120"/>
              </a:rPr>
              <a:t>Winbond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 FAB III 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Winbond FAB IV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Winbond FAB CTSP, FAB 6C</a:t>
            </a:r>
            <a:endParaRPr kumimoji="1"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38155" y="1569424"/>
            <a:ext cx="5400676" cy="4062156"/>
          </a:xfrm>
          <a:prstGeom prst="rect">
            <a:avLst/>
          </a:prstGeom>
          <a:noFill/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en-US" altLang="zh-TW" sz="2200" dirty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Taiwan Semiconductor Manufacturing Company, Ltd.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tsmc FAB III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tsmc FAB IV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tsmc FAB VI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tsmc FAB XII P1, P2, P3, P4, P5, P6, P7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tsmc FAB XIV P1, P2, P3, P4, P5, P6, P7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tsmc FAB XV P1, P2, P3, P4, 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P5, P6,P7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dirty="0" err="1">
                <a:solidFill>
                  <a:srgbClr val="FFFFFF"/>
                </a:solidFill>
                <a:ea typeface="華康中黑體" pitchFamily="49" charset="-120"/>
              </a:rPr>
              <a:t>tsmc</a:t>
            </a:r>
            <a:r>
              <a:rPr lang="en-US" altLang="zh-TW" dirty="0">
                <a:solidFill>
                  <a:srgbClr val="FFFFFF"/>
                </a:solidFill>
                <a:ea typeface="華康中黑體" pitchFamily="49" charset="-120"/>
              </a:rPr>
              <a:t> FAB </a:t>
            </a:r>
            <a:r>
              <a:rPr lang="en-US" altLang="zh-TW" dirty="0" smtClean="0">
                <a:solidFill>
                  <a:srgbClr val="FFFFFF"/>
                </a:solidFill>
                <a:ea typeface="華康中黑體" pitchFamily="49" charset="-120"/>
              </a:rPr>
              <a:t>XVIII </a:t>
            </a:r>
            <a:r>
              <a:rPr lang="en-US" altLang="zh-TW" dirty="0" smtClean="0">
                <a:solidFill>
                  <a:srgbClr val="FFFFFF"/>
                </a:solidFill>
                <a:ea typeface="華康中黑體" pitchFamily="49" charset="-120"/>
              </a:rPr>
              <a:t>P1, </a:t>
            </a:r>
            <a:r>
              <a:rPr lang="en-US" altLang="zh-TW" dirty="0" smtClean="0">
                <a:solidFill>
                  <a:srgbClr val="FFFFFF"/>
                </a:solidFill>
                <a:ea typeface="華康中黑體" pitchFamily="49" charset="-120"/>
              </a:rPr>
              <a:t>P2</a:t>
            </a:r>
            <a:endParaRPr lang="en-US" altLang="zh-TW" dirty="0">
              <a:solidFill>
                <a:srgbClr val="FFFFFF"/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en-US" altLang="zh-TW" b="1" dirty="0" err="1" smtClean="0">
                <a:solidFill>
                  <a:srgbClr val="FFFFFF"/>
                </a:solidFill>
              </a:rPr>
              <a:t>tsmc</a:t>
            </a:r>
            <a:r>
              <a:rPr kumimoji="1" lang="en-US" altLang="zh-TW" b="1" dirty="0" smtClean="0">
                <a:solidFill>
                  <a:srgbClr val="FFFFFF"/>
                </a:solidFill>
              </a:rPr>
              <a:t> NANJING F16P1</a:t>
            </a:r>
            <a:endParaRPr kumimoji="1"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19407" y="180259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algn="r" defTabSz="830615"/>
            <a:r>
              <a:rPr lang="zh-TW" altLang="en-US" sz="3600" dirty="0">
                <a:solidFill>
                  <a:srgbClr val="2E7577"/>
                </a:solidFill>
                <a:ea typeface="華康中黑體" pitchFamily="49" charset="-120"/>
              </a:rPr>
              <a:t>半導體</a:t>
            </a:r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主要客戶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Semiconductor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19725" y="676792"/>
            <a:ext cx="738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0421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 Hi-cover-out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3"/>
          <a:stretch>
            <a:fillRect/>
          </a:stretch>
        </p:blipFill>
        <p:spPr bwMode="auto">
          <a:xfrm>
            <a:off x="0" y="1489434"/>
            <a:ext cx="10668000" cy="61210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5838829" y="5663681"/>
            <a:ext cx="4391025" cy="1707665"/>
          </a:xfrm>
          <a:prstGeom prst="rect">
            <a:avLst/>
          </a:prstGeom>
          <a:noFill/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zh-TW" altLang="en-US" sz="2200" dirty="0" smtClean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旺宏電子股份有限公司</a:t>
            </a:r>
            <a:endParaRPr lang="en-US" altLang="zh-TW" sz="2200" dirty="0">
              <a:solidFill>
                <a:srgbClr val="DAEDEF">
                  <a:lumMod val="9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旺宏   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FAB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I 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旺宏  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旺宏  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III</a:t>
            </a:r>
            <a:endParaRPr kumimoji="1"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8155" y="5457214"/>
            <a:ext cx="5400676" cy="1707665"/>
          </a:xfrm>
          <a:prstGeom prst="rect">
            <a:avLst/>
          </a:prstGeom>
          <a:noFill/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zh-TW" altLang="en-US" sz="2200" dirty="0" smtClean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力晶半導體股份有限公司</a:t>
            </a:r>
            <a:r>
              <a:rPr lang="en-US" altLang="zh-TW" sz="2200" dirty="0" smtClean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.</a:t>
            </a:r>
            <a:endParaRPr lang="en-US" altLang="zh-TW" sz="2200" dirty="0">
              <a:solidFill>
                <a:srgbClr val="DAEDEF">
                  <a:lumMod val="9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力晶 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FAB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8A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力晶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P3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力晶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P4, P5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838825" y="1608147"/>
            <a:ext cx="4464050" cy="1215223"/>
          </a:xfrm>
          <a:prstGeom prst="rect">
            <a:avLst/>
          </a:prstGeom>
          <a:noFill/>
        </p:spPr>
        <p:txBody>
          <a:bodyPr wrap="square"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zh-TW" altLang="en-US" sz="2200" dirty="0" smtClean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台灣美光記憶體股份有限公司</a:t>
            </a:r>
            <a:endParaRPr lang="en-US" altLang="zh-TW" sz="2200" dirty="0" smtClean="0">
              <a:solidFill>
                <a:srgbClr val="DAEDEF">
                  <a:lumMod val="9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美光 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FAB A1 A2 </a:t>
            </a:r>
          </a:p>
          <a:p>
            <a:pPr defTabSz="913933">
              <a:defRPr/>
            </a:pPr>
            <a:endParaRPr kumimoji="1"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38829" y="2929299"/>
            <a:ext cx="4391025" cy="2446329"/>
          </a:xfrm>
          <a:prstGeom prst="rect">
            <a:avLst/>
          </a:prstGeom>
          <a:noFill/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zh-TW" altLang="en-US" sz="2200" dirty="0" smtClean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華邦電子股份有限公司</a:t>
            </a:r>
            <a:endParaRPr lang="en-US" altLang="zh-TW" sz="2200" dirty="0">
              <a:solidFill>
                <a:srgbClr val="DAEDEF">
                  <a:lumMod val="9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華邦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I 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華邦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II 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華邦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III 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華邦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IV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華邦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FAB CTSP, FAB 6C</a:t>
            </a:r>
            <a:endParaRPr kumimoji="1"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38155" y="1569424"/>
            <a:ext cx="5400676" cy="3554325"/>
          </a:xfrm>
          <a:prstGeom prst="rect">
            <a:avLst/>
          </a:prstGeom>
          <a:noFill/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zh-TW" altLang="en-US" sz="2200" dirty="0" smtClean="0">
                <a:solidFill>
                  <a:srgbClr val="DAEDEF">
                    <a:lumMod val="90000"/>
                  </a:srgbClr>
                </a:solidFill>
                <a:ea typeface="華康中黑體" pitchFamily="49" charset="-120"/>
              </a:rPr>
              <a:t>台灣積體電路製造股份有限公司</a:t>
            </a:r>
            <a:endParaRPr lang="en-US" altLang="zh-TW" sz="2200" dirty="0" smtClean="0">
              <a:solidFill>
                <a:srgbClr val="DAEDEF">
                  <a:lumMod val="9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台積電三廠</a:t>
            </a:r>
            <a:endParaRPr kumimoji="1" lang="en-US" altLang="zh-TW" b="1" dirty="0" smtClean="0">
              <a:solidFill>
                <a:srgbClr val="FFFFFF"/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台積電四廠</a:t>
            </a:r>
            <a:endParaRPr kumimoji="1" lang="en-US" altLang="zh-TW" b="1" dirty="0">
              <a:solidFill>
                <a:srgbClr val="FFFFFF"/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台積電六廠</a:t>
            </a:r>
            <a:endParaRPr kumimoji="1" lang="en-US" altLang="zh-TW" b="1" dirty="0">
              <a:solidFill>
                <a:srgbClr val="FFFFFF"/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台積電十二廠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P1, P2, P3, P4, P5, P6, P7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台積電十四廠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P1, P2, P3, P4, P5, P6, P7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  <a:ea typeface="華康中黑體" pitchFamily="49" charset="-120"/>
              </a:rPr>
              <a:t>台積電十五廠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FFFFFF"/>
                </a:solidFill>
                <a:ea typeface="華康中黑體" pitchFamily="49" charset="-120"/>
              </a:rPr>
              <a:t>P1, P2, P3, P4, </a:t>
            </a:r>
            <a:r>
              <a:rPr kumimoji="1" lang="en-US" altLang="zh-TW" b="1" dirty="0" smtClean="0">
                <a:solidFill>
                  <a:srgbClr val="FFFFFF"/>
                </a:solidFill>
                <a:ea typeface="華康中黑體" pitchFamily="49" charset="-120"/>
              </a:rPr>
              <a:t>P5, P6,P7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dirty="0" smtClean="0">
                <a:solidFill>
                  <a:srgbClr val="FFFFFF"/>
                </a:solidFill>
                <a:ea typeface="華康中黑體" pitchFamily="49" charset="-120"/>
              </a:rPr>
              <a:t>台積電十八廠</a:t>
            </a:r>
            <a:r>
              <a:rPr lang="en-US" altLang="zh-TW" dirty="0" smtClean="0">
                <a:solidFill>
                  <a:srgbClr val="FFFFFF"/>
                </a:solidFill>
                <a:ea typeface="華康中黑體" pitchFamily="49" charset="-120"/>
              </a:rPr>
              <a:t> P1,P2</a:t>
            </a:r>
            <a:endParaRPr lang="en-US" altLang="zh-TW" dirty="0">
              <a:solidFill>
                <a:srgbClr val="FFFFFF"/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kumimoji="1" lang="zh-TW" altLang="en-US" b="1" dirty="0" smtClean="0">
                <a:solidFill>
                  <a:srgbClr val="FFFFFF"/>
                </a:solidFill>
              </a:rPr>
              <a:t>台積電南京廠</a:t>
            </a:r>
            <a:r>
              <a:rPr kumimoji="1" lang="en-US" altLang="zh-TW" b="1" dirty="0" smtClean="0">
                <a:solidFill>
                  <a:srgbClr val="FFFFFF"/>
                </a:solidFill>
              </a:rPr>
              <a:t> F16P1</a:t>
            </a:r>
            <a:endParaRPr kumimoji="1"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19407" y="180259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algn="r" defTabSz="830615"/>
            <a:r>
              <a:rPr lang="zh-TW" altLang="en-US" sz="3600" dirty="0">
                <a:solidFill>
                  <a:srgbClr val="2E7577"/>
                </a:solidFill>
                <a:ea typeface="華康中黑體" pitchFamily="49" charset="-120"/>
              </a:rPr>
              <a:t>半導體</a:t>
            </a:r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主要客戶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Semiconductor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19725" y="676792"/>
            <a:ext cx="738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9672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527"/>
          <a:stretch/>
        </p:blipFill>
        <p:spPr bwMode="auto">
          <a:xfrm>
            <a:off x="0" y="1487690"/>
            <a:ext cx="10668000" cy="61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2" name="文字方塊 11"/>
          <p:cNvSpPr txBox="1"/>
          <p:nvPr/>
        </p:nvSpPr>
        <p:spPr>
          <a:xfrm>
            <a:off x="220669" y="1809402"/>
            <a:ext cx="3817937" cy="559945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lIns="90949" tIns="45475" rIns="90949" bIns="45475"/>
          <a:lstStyle/>
          <a:p>
            <a:pPr defTabSz="913933">
              <a:lnSpc>
                <a:spcPct val="150000"/>
              </a:lnSpc>
              <a:defRPr/>
            </a:pPr>
            <a:r>
              <a:rPr lang="en-US" altLang="zh-TW" sz="2200" dirty="0"/>
              <a:t>AU </a:t>
            </a:r>
            <a:r>
              <a:rPr lang="en-US" altLang="zh-TW" sz="2200" dirty="0" err="1"/>
              <a:t>Optronics</a:t>
            </a:r>
            <a:r>
              <a:rPr kumimoji="1" lang="zh-TW" altLang="en-US" b="1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Corp.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L3C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L3D (QDI Line I)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L4A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L5A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L5B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L5C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L5D (QDI Line II)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L6A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L6B (QDI Line III)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L7A, L7B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auo FAB L8A, L8B</a:t>
            </a:r>
          </a:p>
          <a:p>
            <a:pPr marL="454822" lvl="1" defTabSz="913933">
              <a:lnSpc>
                <a:spcPct val="150000"/>
              </a:lnSpc>
              <a:defRPr/>
            </a:pP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965848" y="1809402"/>
            <a:ext cx="3383632" cy="559945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lIns="90949" tIns="45475" rIns="90949" bIns="45475"/>
          <a:lstStyle/>
          <a:p>
            <a:pPr defTabSz="913933">
              <a:defRPr/>
            </a:pPr>
            <a:r>
              <a:rPr lang="zh-TW" altLang="zh-TW" sz="2200" dirty="0"/>
              <a:t>Chi Mei Optoelectronics</a:t>
            </a:r>
            <a:r>
              <a:rPr kumimoji="1" lang="zh-TW" altLang="en-US" b="1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kumimoji="1" lang="en-US" altLang="zh-TW" b="1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Corp.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CMO FAB III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CMO FAB IV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CMO FAB V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CMO FAB VI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CMO FAB VII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CMO FAB VIII</a:t>
            </a:r>
          </a:p>
          <a:p>
            <a:pPr defTabSz="913933">
              <a:lnSpc>
                <a:spcPct val="150000"/>
              </a:lnSpc>
              <a:defRPr/>
            </a:pPr>
            <a:r>
              <a:rPr kumimoji="1" lang="en-US" altLang="zh-TW" b="1" dirty="0" err="1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HannStar</a:t>
            </a:r>
            <a:r>
              <a:rPr kumimoji="1" lang="en-US" altLang="zh-TW" b="1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Display Corp.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HannSrar FAB 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HannSrar FAB 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HannSrar FAB III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HannSrar FAB IV</a:t>
            </a:r>
            <a:endParaRPr lang="zh-TW" altLang="en-US" sz="1700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834198" y="1809402"/>
            <a:ext cx="3863602" cy="559945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lIns="90949" tIns="45475" rIns="90949" bIns="45475"/>
          <a:lstStyle/>
          <a:p>
            <a:pPr defTabSz="913933">
              <a:defRPr/>
            </a:pPr>
            <a:r>
              <a:rPr kumimoji="1" lang="en-US" altLang="zh-TW" b="1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Nanjing CEC Panda LCD </a:t>
            </a:r>
            <a:r>
              <a:rPr kumimoji="1" lang="en-US" altLang="zh-TW" b="1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Technology </a:t>
            </a:r>
            <a:r>
              <a:rPr kumimoji="1" lang="en-US" altLang="zh-TW" b="1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Co., Ltd.</a:t>
            </a:r>
          </a:p>
          <a:p>
            <a:pPr defTabSz="913933">
              <a:lnSpc>
                <a:spcPct val="150000"/>
              </a:lnSpc>
              <a:tabLst>
                <a:tab pos="448504" algn="l"/>
              </a:tabLst>
              <a:defRPr/>
            </a:pPr>
            <a:r>
              <a:rPr lang="en-US" altLang="zh-TW" sz="22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	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CEC Panda G6 FAB</a:t>
            </a:r>
          </a:p>
          <a:p>
            <a:pPr defTabSz="913933">
              <a:lnSpc>
                <a:spcPct val="150000"/>
              </a:lnSpc>
              <a:tabLst>
                <a:tab pos="448504" algn="l"/>
              </a:tabLst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	CEC Panda G8.5 FAB</a:t>
            </a:r>
          </a:p>
          <a:p>
            <a:pPr defTabSz="913933">
              <a:defRPr/>
            </a:pPr>
            <a:endParaRPr kumimoji="1" lang="en-US" altLang="zh-TW" b="1" dirty="0">
              <a:solidFill>
                <a:srgbClr val="333399">
                  <a:lumMod val="50000"/>
                </a:srgbClr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defRPr/>
            </a:pPr>
            <a:r>
              <a:rPr kumimoji="1" lang="en-US" altLang="zh-TW" b="1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CSOT Corporation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CSOT G8.5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FAB(T1)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CSOT G8.5 FAB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II(T2)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CSOT LTPS(T3)</a:t>
            </a:r>
          </a:p>
          <a:p>
            <a:pPr marL="454822" lvl="1" defTabSz="913933">
              <a:lnSpc>
                <a:spcPct val="150000"/>
              </a:lnSpc>
              <a:defRPr/>
            </a:pP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defTabSz="913933">
              <a:defRPr/>
            </a:pPr>
            <a:endParaRPr kumimoji="1" lang="en-US" altLang="zh-TW" b="1" dirty="0">
              <a:solidFill>
                <a:srgbClr val="333399">
                  <a:lumMod val="50000"/>
                </a:srgbClr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defRPr/>
            </a:pPr>
            <a:r>
              <a:rPr kumimoji="1" lang="en-US" altLang="zh-TW" b="1" dirty="0">
                <a:solidFill>
                  <a:srgbClr val="333399">
                    <a:lumMod val="50000"/>
                  </a:srgbClr>
                </a:solidFill>
              </a:rPr>
              <a:t>Qualcomm Panel Manufacturing Ltd.</a:t>
            </a:r>
            <a:endParaRPr kumimoji="1" lang="en-US" altLang="zh-TW" b="1" dirty="0">
              <a:solidFill>
                <a:srgbClr val="333399">
                  <a:lumMod val="50000"/>
                </a:srgb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QMP FAB C</a:t>
            </a:r>
          </a:p>
          <a:p>
            <a:pPr marL="1588" lvl="1" defTabSz="913933">
              <a:defRPr/>
            </a:pPr>
            <a:endParaRPr kumimoji="1" lang="en-US" altLang="zh-CN" b="1" dirty="0">
              <a:solidFill>
                <a:srgbClr val="333399">
                  <a:lumMod val="50000"/>
                </a:srgb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1588" lvl="1" defTabSz="913933">
              <a:defRPr/>
            </a:pPr>
            <a:r>
              <a:rPr kumimoji="1" lang="en-US" altLang="zh-TW" b="1" dirty="0">
                <a:solidFill>
                  <a:srgbClr val="333399">
                    <a:lumMod val="50000"/>
                  </a:srgbClr>
                </a:solidFill>
              </a:rPr>
              <a:t>Century Display (Shenzhen) Co., Ltd</a:t>
            </a:r>
            <a:endParaRPr kumimoji="1" lang="en-US" altLang="zh-TW" b="1" dirty="0">
              <a:solidFill>
                <a:srgbClr val="333399">
                  <a:lumMod val="50000"/>
                </a:srgbClr>
              </a:solidFill>
              <a:ea typeface="SimSun" pitchFamily="2" charset="-122"/>
            </a:endParaRPr>
          </a:p>
          <a:p>
            <a:pPr marL="443763" lvl="1" defTabSz="913933"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SimSun" pitchFamily="2" charset="-122"/>
              </a:rPr>
              <a:t>CDY Array/CF K1FAB</a:t>
            </a:r>
          </a:p>
          <a:p>
            <a:pPr marL="454822" lvl="1" defTabSz="913933">
              <a:lnSpc>
                <a:spcPct val="150000"/>
              </a:lnSpc>
              <a:defRPr/>
            </a:pP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019407" y="180259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主要客戶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FPD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9725" y="676792"/>
            <a:ext cx="864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7959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527"/>
          <a:stretch/>
        </p:blipFill>
        <p:spPr bwMode="auto">
          <a:xfrm>
            <a:off x="0" y="1487690"/>
            <a:ext cx="10668000" cy="61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2" name="文字方塊 11"/>
          <p:cNvSpPr txBox="1"/>
          <p:nvPr/>
        </p:nvSpPr>
        <p:spPr>
          <a:xfrm>
            <a:off x="220669" y="1809402"/>
            <a:ext cx="3817937" cy="559945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lIns="90949" tIns="45475" rIns="90949" bIns="45475"/>
          <a:lstStyle/>
          <a:p>
            <a:pPr defTabSz="913933">
              <a:lnSpc>
                <a:spcPct val="150000"/>
              </a:lnSpc>
              <a:defRPr/>
            </a:pPr>
            <a:r>
              <a:rPr lang="zh-TW" altLang="en-US" sz="2200" dirty="0" smtClean="0"/>
              <a:t>友達光電股份有限公司</a:t>
            </a:r>
            <a:endParaRPr kumimoji="1" lang="en-US" altLang="zh-TW" b="1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友達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 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L3C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L3D (QDI Line I)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L4A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L5A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L5B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L5C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L5D (QDI Line II)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L6A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L6B (QDI Line III)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友達 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L7A, L7B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友達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o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L8A, L8B</a:t>
            </a:r>
          </a:p>
          <a:p>
            <a:pPr marL="454822" lvl="1" defTabSz="913933">
              <a:lnSpc>
                <a:spcPct val="150000"/>
              </a:lnSpc>
              <a:defRPr/>
            </a:pP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965848" y="1809402"/>
            <a:ext cx="3383632" cy="559945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lIns="90949" tIns="45475" rIns="90949" bIns="45475"/>
          <a:lstStyle/>
          <a:p>
            <a:pPr defTabSz="913933">
              <a:defRPr/>
            </a:pPr>
            <a:r>
              <a:rPr lang="zh-TW" altLang="en-US" sz="2200" dirty="0" smtClean="0"/>
              <a:t>奇美電子股份有限公司</a:t>
            </a:r>
            <a:endParaRPr kumimoji="1" lang="en-US" altLang="zh-TW" b="1" dirty="0" smtClean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奇美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FAB 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三廠</a:t>
            </a:r>
            <a:endParaRPr lang="en-US" altLang="zh-TW" sz="1700" dirty="0" smtClean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奇美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四廠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奇美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五廠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奇美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六廠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奇美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七廠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奇美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八廠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sz="2200" b="1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瀚宇彩晶股份有限公司</a:t>
            </a:r>
            <a:endParaRPr kumimoji="1" lang="en-US" altLang="zh-TW" sz="2200" b="1" dirty="0" smtClean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8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瀚宇彩</a:t>
            </a:r>
            <a:r>
              <a:rPr lang="zh-TW" altLang="en-US" sz="18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晶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瀚宇彩晶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瀚宇彩晶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III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瀚宇彩晶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IV</a:t>
            </a:r>
            <a:endParaRPr lang="zh-TW" altLang="en-US" sz="1700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918176" y="1809402"/>
            <a:ext cx="3779624" cy="559945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lIns="90949" tIns="45475" rIns="90949" bIns="45475"/>
          <a:lstStyle/>
          <a:p>
            <a:pPr defTabSz="913933">
              <a:defRPr/>
            </a:pPr>
            <a:r>
              <a:rPr kumimoji="1" lang="zh-TW" altLang="en-US" sz="2200" b="1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南京中電熊貓液晶顯示科技有限公司</a:t>
            </a:r>
            <a:endParaRPr kumimoji="1" lang="en-US" altLang="zh-TW" sz="2200" b="1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tabLst>
                <a:tab pos="448504" algn="l"/>
              </a:tabLst>
              <a:defRPr/>
            </a:pPr>
            <a:r>
              <a:rPr lang="en-US" altLang="zh-TW" sz="22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	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南京中電熊貓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6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代廠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tabLst>
                <a:tab pos="448504" algn="l"/>
              </a:tabLst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	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南京中電熊貓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8.5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代廠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defTabSz="913933">
              <a:defRPr/>
            </a:pPr>
            <a:endParaRPr kumimoji="1" lang="en-US" altLang="zh-TW" b="1" dirty="0">
              <a:solidFill>
                <a:srgbClr val="333399">
                  <a:lumMod val="50000"/>
                </a:srgbClr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defRPr/>
            </a:pPr>
            <a:r>
              <a:rPr kumimoji="1" lang="zh-TW" altLang="en-US" sz="2200" b="1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華星科技有限公司</a:t>
            </a:r>
            <a:endParaRPr kumimoji="1" lang="en-US" altLang="zh-TW" sz="2200" b="1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華星科技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8.5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代廠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(T1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廠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)</a:t>
            </a: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華星科技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8.5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代廠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(T2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廠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)</a:t>
            </a: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華星科技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 LTPS(T3</a:t>
            </a: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廠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)</a:t>
            </a:r>
          </a:p>
          <a:p>
            <a:pPr marL="454822" lvl="1" defTabSz="913933">
              <a:lnSpc>
                <a:spcPct val="150000"/>
              </a:lnSpc>
              <a:defRPr/>
            </a:pP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  <a:p>
            <a:pPr defTabSz="913933">
              <a:defRPr/>
            </a:pPr>
            <a:r>
              <a:rPr kumimoji="1" lang="zh-TW" altLang="en-US" sz="2200" b="1" dirty="0" smtClean="0">
                <a:solidFill>
                  <a:srgbClr val="333399">
                    <a:lumMod val="50000"/>
                  </a:srgbClr>
                </a:solidFill>
              </a:rPr>
              <a:t>高通液晶顯示器股份有       限公司</a:t>
            </a:r>
            <a:endParaRPr kumimoji="1" lang="en-US" altLang="zh-TW" b="1" dirty="0">
              <a:solidFill>
                <a:srgbClr val="333399">
                  <a:lumMod val="50000"/>
                </a:srgb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454822" lvl="1" defTabSz="913933">
              <a:lnSpc>
                <a:spcPct val="150000"/>
              </a:lnSpc>
              <a:defRPr/>
            </a:pPr>
            <a:r>
              <a:rPr lang="zh-TW" altLang="en-US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高通 </a:t>
            </a:r>
            <a:r>
              <a:rPr lang="en-US" altLang="zh-TW" sz="1700" dirty="0" smtClean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FAB </a:t>
            </a: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華康中黑體" pitchFamily="49" charset="-120"/>
              </a:rPr>
              <a:t>C</a:t>
            </a:r>
          </a:p>
          <a:p>
            <a:pPr marL="1588" lvl="1" defTabSz="913933">
              <a:defRPr/>
            </a:pPr>
            <a:endParaRPr kumimoji="1" lang="en-US" altLang="zh-CN" b="1" dirty="0">
              <a:solidFill>
                <a:srgbClr val="333399">
                  <a:lumMod val="50000"/>
                </a:srgb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1588" lvl="1" defTabSz="913933">
              <a:defRPr/>
            </a:pPr>
            <a:r>
              <a:rPr kumimoji="1" lang="zh-TW" altLang="en-US" sz="2200" b="1" dirty="0" smtClean="0">
                <a:solidFill>
                  <a:srgbClr val="333399">
                    <a:lumMod val="50000"/>
                  </a:srgbClr>
                </a:solidFill>
              </a:rPr>
              <a:t>深超光電</a:t>
            </a:r>
            <a:r>
              <a:rPr kumimoji="1" lang="en-US" altLang="zh-TW" sz="2200" b="1" dirty="0" smtClean="0">
                <a:solidFill>
                  <a:srgbClr val="333399">
                    <a:lumMod val="50000"/>
                  </a:srgbClr>
                </a:solidFill>
              </a:rPr>
              <a:t>(</a:t>
            </a:r>
            <a:r>
              <a:rPr kumimoji="1" lang="zh-TW" altLang="en-US" sz="2200" b="1" dirty="0" smtClean="0">
                <a:solidFill>
                  <a:srgbClr val="333399">
                    <a:lumMod val="50000"/>
                  </a:srgbClr>
                </a:solidFill>
              </a:rPr>
              <a:t>深圳</a:t>
            </a:r>
            <a:r>
              <a:rPr kumimoji="1" lang="en-US" altLang="zh-TW" sz="2200" b="1" dirty="0" smtClean="0">
                <a:solidFill>
                  <a:srgbClr val="333399">
                    <a:lumMod val="50000"/>
                  </a:srgbClr>
                </a:solidFill>
              </a:rPr>
              <a:t>)</a:t>
            </a:r>
            <a:r>
              <a:rPr kumimoji="1" lang="zh-TW" altLang="en-US" sz="2200" b="1" dirty="0" smtClean="0">
                <a:solidFill>
                  <a:srgbClr val="333399">
                    <a:lumMod val="50000"/>
                  </a:srgbClr>
                </a:solidFill>
              </a:rPr>
              <a:t>有限公司</a:t>
            </a:r>
            <a:endParaRPr kumimoji="1" lang="en-US" altLang="zh-TW" sz="2200" b="1" dirty="0">
              <a:solidFill>
                <a:srgbClr val="333399">
                  <a:lumMod val="50000"/>
                </a:srgbClr>
              </a:solidFill>
              <a:ea typeface="SimSun" pitchFamily="2" charset="-122"/>
            </a:endParaRPr>
          </a:p>
          <a:p>
            <a:pPr marL="443763" lvl="1" defTabSz="913933">
              <a:defRPr/>
            </a:pPr>
            <a:r>
              <a:rPr lang="en-US" altLang="zh-TW" sz="1700" dirty="0">
                <a:solidFill>
                  <a:srgbClr val="333399">
                    <a:lumMod val="50000"/>
                  </a:srgbClr>
                </a:solidFill>
                <a:ea typeface="SimSun" pitchFamily="2" charset="-122"/>
              </a:rPr>
              <a:t>CDY Array/CF K1FAB</a:t>
            </a:r>
          </a:p>
          <a:p>
            <a:pPr marL="454822" lvl="1" defTabSz="913933">
              <a:lnSpc>
                <a:spcPct val="150000"/>
              </a:lnSpc>
              <a:defRPr/>
            </a:pPr>
            <a:endParaRPr lang="en-US" altLang="zh-TW" sz="1700" dirty="0">
              <a:solidFill>
                <a:srgbClr val="333399">
                  <a:lumMod val="50000"/>
                </a:srgbClr>
              </a:solidFill>
              <a:ea typeface="華康中黑體" pitchFamily="49" charset="-12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019407" y="180259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主要客戶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FPD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9725" y="676792"/>
            <a:ext cx="864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Page: </a:t>
            </a:r>
            <a:fld id="{F2067B2E-0151-44AE-940F-92D6B699351F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9645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" y="-174949"/>
            <a:ext cx="183739" cy="33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49" tIns="45475" rIns="90949" bIns="45475" anchor="ctr">
            <a:spAutoFit/>
          </a:bodyPr>
          <a:lstStyle/>
          <a:p>
            <a:pPr defTabSz="913933"/>
            <a:endParaRPr lang="zh-TW" altLang="en-US" dirty="0"/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>
            <a:off x="4368800" y="1463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0949" tIns="45475" rIns="90949" bIns="45475"/>
          <a:lstStyle/>
          <a:p>
            <a:pPr defTabSz="913933"/>
            <a:endParaRPr lang="zh-TW" altLang="en-US" dirty="0"/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3835400" y="1463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0949" tIns="45475" rIns="90949" bIns="45475"/>
          <a:lstStyle/>
          <a:p>
            <a:pPr defTabSz="913933"/>
            <a:endParaRPr lang="zh-TW" altLang="en-US" dirty="0"/>
          </a:p>
        </p:txBody>
      </p:sp>
      <p:pic>
        <p:nvPicPr>
          <p:cNvPr id="11269" name="圖片 10" descr="SOLO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527"/>
          <a:stretch/>
        </p:blipFill>
        <p:spPr bwMode="auto">
          <a:xfrm>
            <a:off x="0" y="1487690"/>
            <a:ext cx="10668000" cy="61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3"/>
          <p:cNvSpPr txBox="1"/>
          <p:nvPr/>
        </p:nvSpPr>
        <p:spPr>
          <a:xfrm>
            <a:off x="5549900" y="1830604"/>
            <a:ext cx="4824413" cy="52624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Taiwan </a:t>
            </a:r>
            <a:r>
              <a:rPr lang="en-US" altLang="zh-TW" dirty="0" err="1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Polysilicon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 Corp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.</a:t>
            </a: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Advanced Semiconductor Engineering </a:t>
            </a:r>
            <a:r>
              <a:rPr lang="en-US" altLang="zh-TW" dirty="0" err="1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Inc</a:t>
            </a:r>
            <a:endParaRPr lang="en-US" altLang="zh-TW" dirty="0" smtClean="0">
              <a:solidFill>
                <a:srgbClr val="002060"/>
              </a:solidFill>
              <a:latin typeface="Arial" panose="020B0604020202020204" pitchFamily="34" charset="0"/>
              <a:ea typeface="華康中黑體" pitchFamily="49" charset="-120"/>
              <a:cs typeface="Arial" panose="020B0604020202020204" pitchFamily="34" charset="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ChipMOS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Xintec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endParaRPr lang="en-US" altLang="zh-TW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err="1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Thailin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 Semiconductor Corp.</a:t>
            </a:r>
            <a:endParaRPr kumimoji="1" lang="en-US" altLang="zh-TW" b="1" dirty="0">
              <a:solidFill>
                <a:srgbClr val="002060"/>
              </a:solidFill>
              <a:latin typeface="Arial" panose="020B0604020202020204" pitchFamily="34" charset="0"/>
              <a:ea typeface="華康中黑體" pitchFamily="49" charset="-120"/>
              <a:cs typeface="Arial" panose="020B0604020202020204" pitchFamily="34" charset="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ProMOS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en-US" altLang="zh-TW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endParaRPr lang="en-US" altLang="zh-TW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AGC Display Glass Taiwan </a:t>
            </a:r>
            <a:r>
              <a:rPr lang="en-US" altLang="zh-TW" dirty="0" err="1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Co.,Ltd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.</a:t>
            </a:r>
            <a:endParaRPr kumimoji="1" lang="en-US" altLang="zh-TW" b="1" dirty="0" smtClean="0">
              <a:solidFill>
                <a:srgbClr val="002060"/>
              </a:solidFill>
              <a:latin typeface="Arial" panose="020B0604020202020204" pitchFamily="34" charset="0"/>
              <a:ea typeface="華康中黑體" pitchFamily="49" charset="-120"/>
              <a:cs typeface="Arial" panose="020B0604020202020204" pitchFamily="34" charset="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Hermes-</a:t>
            </a:r>
            <a:r>
              <a:rPr lang="en-US" altLang="zh-TW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Epitek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</a:t>
            </a: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err="1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Chipmore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Technology Corporation 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Limited</a:t>
            </a: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TCL Communication Technology Holdings 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Limited</a:t>
            </a: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BASED 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SOLAR </a:t>
            </a:r>
            <a:r>
              <a:rPr lang="zh-TW" altLang="en-US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（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JIANGSU</a:t>
            </a:r>
            <a:r>
              <a:rPr lang="zh-TW" altLang="en-US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）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ENERGY HIGH TECHNOLOGY CO., LTD</a:t>
            </a:r>
            <a:endParaRPr kumimoji="1" lang="en-US" altLang="zh-TW" b="1" dirty="0">
              <a:solidFill>
                <a:srgbClr val="002060"/>
              </a:solidFill>
              <a:latin typeface="Arial" panose="020B0604020202020204" pitchFamily="34" charset="0"/>
              <a:ea typeface="華康中黑體" pitchFamily="49" charset="-120"/>
              <a:cs typeface="Arial" panose="020B0604020202020204" pitchFamily="34" charset="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lang="en-US" altLang="zh-TW" dirty="0" err="1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Kunshan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 </a:t>
            </a:r>
            <a:r>
              <a:rPr lang="en-US" altLang="zh-TW" dirty="0" err="1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Guoxian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rPr>
              <a:t> Optoelectronics Co., Ltd.</a:t>
            </a:r>
            <a:r>
              <a:rPr lang="en-US" altLang="zh-TW" dirty="0">
                <a:solidFill>
                  <a:srgbClr val="002060"/>
                </a:solidFill>
                <a:latin typeface="華康中黑體" pitchFamily="49" charset="-120"/>
                <a:ea typeface="華康中黑體" pitchFamily="49" charset="-120"/>
              </a:rPr>
              <a:t> </a:t>
            </a:r>
            <a:endParaRPr lang="en-US" altLang="zh-TW" sz="1300" dirty="0">
              <a:solidFill>
                <a:srgbClr val="00206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50688" y="1778253"/>
            <a:ext cx="4695974" cy="5399081"/>
            <a:chOff x="325639" y="1600755"/>
            <a:chExt cx="4360548" cy="4860184"/>
          </a:xfrm>
        </p:grpSpPr>
        <p:sp>
          <p:nvSpPr>
            <p:cNvPr id="13" name="文字方塊 12"/>
            <p:cNvSpPr txBox="1"/>
            <p:nvPr/>
          </p:nvSpPr>
          <p:spPr>
            <a:xfrm>
              <a:off x="339045" y="3725376"/>
              <a:ext cx="4347142" cy="2735563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</p:spPr>
          <p:txBody>
            <a:bodyPr lIns="83411" tIns="41706" rIns="83411" bIns="41706">
              <a:spAutoFit/>
            </a:bodyPr>
            <a:lstStyle/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Darwin Precisions </a:t>
              </a:r>
              <a:r>
                <a:rPr lang="en-US" altLang="zh-TW" dirty="0" smtClean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Corporation</a:t>
              </a:r>
              <a:endParaRPr kumimoji="1"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endParaRP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err="1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Tianma</a:t>
              </a:r>
              <a:r>
                <a:rPr lang="en-US" altLang="zh-TW" dirty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 Microelectronics Co., </a:t>
              </a:r>
              <a:r>
                <a:rPr lang="en-US" altLang="zh-TW" dirty="0" smtClean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Ltd</a:t>
              </a: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Tripod Technology </a:t>
              </a:r>
              <a:r>
                <a:rPr lang="en-US" altLang="zh-TW" dirty="0" smtClean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Corporation</a:t>
              </a: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err="1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BenQ</a:t>
              </a:r>
              <a:r>
                <a:rPr lang="en-US" altLang="zh-TW" dirty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 </a:t>
              </a:r>
              <a:r>
                <a:rPr lang="en-US" altLang="zh-TW" dirty="0" smtClean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Hospital</a:t>
              </a: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smtClean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Global </a:t>
              </a:r>
              <a:r>
                <a:rPr lang="en-US" altLang="zh-TW" dirty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Advanced Packaging Technology </a:t>
              </a:r>
              <a:r>
                <a:rPr lang="en-US" altLang="zh-TW" dirty="0" smtClean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Limited</a:t>
              </a: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smtClean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Radiant </a:t>
              </a:r>
              <a:r>
                <a:rPr lang="en-US" altLang="zh-TW" dirty="0" err="1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Opto</a:t>
              </a:r>
              <a:r>
                <a:rPr lang="en-US" altLang="zh-TW" dirty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-Electronics </a:t>
              </a:r>
              <a:r>
                <a:rPr lang="en-US" altLang="zh-TW" dirty="0" smtClean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Corporation</a:t>
              </a: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Shanghai </a:t>
              </a:r>
              <a:r>
                <a:rPr lang="en-US" altLang="zh-CN" dirty="0" err="1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Huahong</a:t>
              </a:r>
              <a:r>
                <a:rPr lang="en-US" altLang="zh-CN" dirty="0">
                  <a:solidFill>
                    <a:srgbClr val="002060"/>
                  </a:solidFill>
                  <a:latin typeface="Arial" panose="020B0604020202020204" pitchFamily="34" charset="0"/>
                  <a:ea typeface="華康中黑體" pitchFamily="49" charset="-120"/>
                  <a:cs typeface="Arial" panose="020B0604020202020204" pitchFamily="34" charset="0"/>
                </a:rPr>
                <a:t> (Group) Co., Ltd.</a:t>
              </a:r>
              <a:endParaRPr kumimoji="1" lang="en-US" altLang="zh-TW" b="1" dirty="0">
                <a:solidFill>
                  <a:srgbClr val="002060"/>
                </a:solidFill>
                <a:latin typeface="Arial" panose="020B0604020202020204" pitchFamily="34" charset="0"/>
                <a:ea typeface="華康中黑體" pitchFamily="49" charset="-120"/>
                <a:cs typeface="Arial" panose="020B0604020202020204" pitchFamily="34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25640" y="1600755"/>
              <a:ext cx="4347142" cy="1038394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</p:spPr>
          <p:txBody>
            <a:bodyPr lIns="83411" tIns="41706" rIns="83411" bIns="41706"/>
            <a:lstStyle/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smtClean="0">
                  <a:solidFill>
                    <a:srgbClr val="FFC000"/>
                  </a:solidFill>
                  <a:ea typeface="華康中黑體" pitchFamily="49" charset="-120"/>
                </a:rPr>
                <a:t>Taiwan </a:t>
              </a:r>
              <a:r>
                <a:rPr lang="en-US" altLang="zh-TW" dirty="0">
                  <a:solidFill>
                    <a:srgbClr val="FFC000"/>
                  </a:solidFill>
                  <a:ea typeface="華康中黑體" pitchFamily="49" charset="-120"/>
                </a:rPr>
                <a:t>Semiconductor Manufacturing Company, </a:t>
              </a:r>
              <a:r>
                <a:rPr lang="en-US" altLang="zh-TW" dirty="0" smtClean="0">
                  <a:solidFill>
                    <a:srgbClr val="FFC000"/>
                  </a:solidFill>
                  <a:ea typeface="華康中黑體" pitchFamily="49" charset="-120"/>
                </a:rPr>
                <a:t>Ltd</a:t>
              </a:r>
              <a:endParaRPr kumimoji="1" lang="en-US" altLang="zh-TW" b="1" dirty="0">
                <a:solidFill>
                  <a:srgbClr val="FFC000"/>
                </a:solidFill>
                <a:latin typeface="華康中黑體" pitchFamily="49" charset="-120"/>
                <a:ea typeface="華康中黑體" pitchFamily="49" charset="-120"/>
              </a:endParaRPr>
            </a:p>
            <a:p>
              <a:pPr marL="454822" lvl="1" defTabSz="913933">
                <a:lnSpc>
                  <a:spcPct val="150000"/>
                </a:lnSpc>
                <a:defRPr/>
              </a:pPr>
              <a:r>
                <a:rPr lang="en-US" altLang="zh-TW" sz="1700" dirty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tsmc Solar FAB</a:t>
              </a:r>
              <a:endParaRPr lang="zh-TW" altLang="en-US" sz="1700" dirty="0">
                <a:solidFill>
                  <a:srgbClr val="BBE0E3">
                    <a:lumMod val="25000"/>
                  </a:srgbClr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25639" y="2627088"/>
              <a:ext cx="4347142" cy="1023973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</p:spPr>
          <p:txBody>
            <a:bodyPr lIns="83411" tIns="41706" rIns="83411" bIns="41706"/>
            <a:lstStyle/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smtClean="0"/>
                <a:t>AUO </a:t>
              </a:r>
              <a:r>
                <a:rPr lang="en-US" altLang="zh-TW" dirty="0"/>
                <a:t>Crystal Corp., </a:t>
              </a:r>
              <a:endParaRPr kumimoji="1" lang="en-US" altLang="zh-TW" b="1" dirty="0" smtClean="0">
                <a:solidFill>
                  <a:srgbClr val="2D2D8A"/>
                </a:solidFill>
                <a:ea typeface="華康中黑體" pitchFamily="49" charset="-120"/>
              </a:endParaRPr>
            </a:p>
            <a:p>
              <a:pPr marL="454822" lvl="1" defTabSz="913933">
                <a:lnSpc>
                  <a:spcPct val="150000"/>
                </a:lnSpc>
                <a:defRPr/>
              </a:pPr>
              <a:r>
                <a:rPr lang="en-US" altLang="zh-TW" dirty="0" err="1" smtClean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auo</a:t>
              </a:r>
              <a:r>
                <a:rPr lang="en-US" altLang="zh-TW" dirty="0" smtClean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 Crystal  </a:t>
              </a:r>
              <a:r>
                <a:rPr lang="en-US" altLang="zh-TW" dirty="0" err="1" smtClean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Wuqi</a:t>
              </a:r>
              <a:endParaRPr lang="en-US" altLang="zh-TW" dirty="0" smtClean="0">
                <a:solidFill>
                  <a:srgbClr val="BBE0E3">
                    <a:lumMod val="25000"/>
                  </a:srgbClr>
                </a:solidFill>
                <a:ea typeface="華康中黑體" pitchFamily="49" charset="-120"/>
              </a:endParaRPr>
            </a:p>
            <a:p>
              <a:pPr marL="454822" lvl="1" defTabSz="913933">
                <a:lnSpc>
                  <a:spcPct val="150000"/>
                </a:lnSpc>
                <a:defRPr/>
              </a:pPr>
              <a:r>
                <a:rPr lang="en-US" altLang="zh-TW" dirty="0" err="1" smtClean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auo</a:t>
              </a:r>
              <a:r>
                <a:rPr lang="en-US" altLang="zh-TW" dirty="0" smtClean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 </a:t>
              </a:r>
              <a:r>
                <a:rPr lang="en-US" altLang="zh-TW" dirty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Crystal </a:t>
              </a:r>
              <a:r>
                <a:rPr lang="en-US" altLang="zh-TW" dirty="0" smtClean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 </a:t>
              </a:r>
              <a:r>
                <a:rPr lang="en-US" altLang="zh-TW" dirty="0" err="1" smtClean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Houli</a:t>
              </a:r>
              <a:endParaRPr lang="en-US" altLang="zh-TW" dirty="0">
                <a:solidFill>
                  <a:srgbClr val="BBE0E3">
                    <a:lumMod val="25000"/>
                  </a:srgbClr>
                </a:solidFill>
                <a:ea typeface="華康中黑體" pitchFamily="49" charset="-120"/>
              </a:endParaRPr>
            </a:p>
          </p:txBody>
        </p:sp>
      </p:grp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019407" y="180259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主要客戶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Solar &amp; Others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19725" y="676792"/>
            <a:ext cx="7956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2914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" y="-174949"/>
            <a:ext cx="183739" cy="33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49" tIns="45475" rIns="90949" bIns="45475" anchor="ctr">
            <a:spAutoFit/>
          </a:bodyPr>
          <a:lstStyle/>
          <a:p>
            <a:pPr defTabSz="913933"/>
            <a:endParaRPr lang="zh-TW" altLang="en-US" dirty="0"/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>
            <a:off x="4368800" y="1463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0949" tIns="45475" rIns="90949" bIns="45475"/>
          <a:lstStyle/>
          <a:p>
            <a:pPr defTabSz="913933"/>
            <a:endParaRPr lang="zh-TW" altLang="en-US" dirty="0"/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3835400" y="1463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0949" tIns="45475" rIns="90949" bIns="45475"/>
          <a:lstStyle/>
          <a:p>
            <a:pPr defTabSz="913933"/>
            <a:endParaRPr lang="zh-TW" altLang="en-US" dirty="0"/>
          </a:p>
        </p:txBody>
      </p:sp>
      <p:pic>
        <p:nvPicPr>
          <p:cNvPr id="11269" name="圖片 10" descr="SOLO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527"/>
          <a:stretch/>
        </p:blipFill>
        <p:spPr bwMode="auto">
          <a:xfrm>
            <a:off x="0" y="1487690"/>
            <a:ext cx="10668000" cy="61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3"/>
          <p:cNvSpPr txBox="1"/>
          <p:nvPr/>
        </p:nvSpPr>
        <p:spPr>
          <a:xfrm>
            <a:off x="5549900" y="1830604"/>
            <a:ext cx="4824413" cy="452382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lIns="90949" tIns="45475" rIns="90949" bIns="45475">
            <a:spAutoFit/>
          </a:bodyPr>
          <a:lstStyle/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福聚太陽能股份有限公司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日月光半導體製造股份有限公司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南茂科技股份有限公司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精材科技股份有限公司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泰林科技股份有限公司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茂德科技股份有限公司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旭硝子顯示玻璃股份有限公司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漢民科技股份有限公司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頎中科技（蘇州）有限公司</a:t>
            </a:r>
            <a:endParaRPr kumimoji="1" lang="en-US" altLang="zh-CN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en-US" altLang="zh-TW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TCL</a:t>
            </a: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光電科技</a:t>
            </a:r>
            <a:r>
              <a:rPr kumimoji="1" lang="en-US" altLang="zh-TW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(</a:t>
            </a: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惠州）有限公司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江蘇百世德太陽能高科技有限公司</a:t>
            </a:r>
            <a:endParaRPr kumimoji="1" lang="en-US" altLang="zh-TW" b="1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  <a:p>
            <a:pPr defTabSz="913933">
              <a:lnSpc>
                <a:spcPct val="150000"/>
              </a:lnSpc>
              <a:defRPr/>
            </a:pPr>
            <a:r>
              <a:rPr kumimoji="1" lang="zh-TW" altLang="en-US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昆山龍騰光電</a:t>
            </a:r>
            <a:r>
              <a:rPr kumimoji="1" lang="zh-TW" altLang="en-US" b="1" dirty="0" smtClean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rPr>
              <a:t>有限公司</a:t>
            </a:r>
            <a:endParaRPr lang="en-US" altLang="zh-TW" sz="1300" dirty="0">
              <a:solidFill>
                <a:srgbClr val="2D2D8A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65125" y="1876531"/>
            <a:ext cx="4681538" cy="4931471"/>
            <a:chOff x="339045" y="1689224"/>
            <a:chExt cx="4347142" cy="4439247"/>
          </a:xfrm>
        </p:grpSpPr>
        <p:sp>
          <p:nvSpPr>
            <p:cNvPr id="13" name="文字方塊 12"/>
            <p:cNvSpPr txBox="1"/>
            <p:nvPr/>
          </p:nvSpPr>
          <p:spPr>
            <a:xfrm>
              <a:off x="339045" y="3725376"/>
              <a:ext cx="4347142" cy="2403095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</p:spPr>
          <p:txBody>
            <a:bodyPr lIns="83411" tIns="41706" rIns="83411" bIns="41706">
              <a:spAutoFit/>
            </a:bodyPr>
            <a:lstStyle/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smtClean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Darwin </a:t>
              </a:r>
              <a:r>
                <a:rPr lang="en-US" altLang="zh-TW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Precisions Corporation</a:t>
              </a:r>
              <a:endParaRPr kumimoji="1" lang="en-US" altLang="zh-CN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endParaRP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err="1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Tianma</a:t>
              </a:r>
              <a:r>
                <a:rPr lang="en-US" altLang="zh-TW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 Microelectronics Co., </a:t>
              </a:r>
              <a:r>
                <a:rPr lang="en-US" altLang="zh-TW" dirty="0" smtClean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Ltd</a:t>
              </a: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Tripod Technology </a:t>
              </a:r>
              <a:r>
                <a:rPr lang="en-US" altLang="zh-TW" dirty="0" smtClean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Corporation</a:t>
              </a:r>
            </a:p>
            <a:p>
              <a:pPr defTabSz="913933">
                <a:lnSpc>
                  <a:spcPct val="150000"/>
                </a:lnSpc>
                <a:defRPr/>
              </a:pPr>
              <a:r>
                <a:rPr lang="en-US" altLang="zh-TW" dirty="0" err="1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BenQ</a:t>
              </a:r>
              <a:r>
                <a:rPr lang="en-US" altLang="zh-TW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 </a:t>
              </a:r>
              <a:r>
                <a:rPr lang="en-US" altLang="zh-TW" dirty="0" smtClean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Hospital</a:t>
              </a:r>
            </a:p>
            <a:p>
              <a:pPr defTabSz="913933">
                <a:lnSpc>
                  <a:spcPct val="150000"/>
                </a:lnSpc>
                <a:defRPr/>
              </a:pPr>
              <a:r>
                <a:rPr kumimoji="1" lang="zh-TW" altLang="en-US" b="1" dirty="0" smtClean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威</a:t>
              </a:r>
              <a:r>
                <a:rPr kumimoji="1" lang="zh-TW" altLang="en-US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宇科技封裝測試有限公司</a:t>
              </a:r>
              <a:endParaRPr kumimoji="1" lang="en-US" altLang="zh-CN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endParaRPr>
            </a:p>
            <a:p>
              <a:pPr defTabSz="913933">
                <a:lnSpc>
                  <a:spcPct val="150000"/>
                </a:lnSpc>
                <a:defRPr/>
              </a:pPr>
              <a:r>
                <a:rPr kumimoji="1" lang="zh-TW" altLang="en-US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瑞儀光電</a:t>
              </a:r>
              <a:r>
                <a:rPr kumimoji="1" lang="en-US" altLang="zh-TW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(</a:t>
              </a:r>
              <a:r>
                <a:rPr kumimoji="1" lang="zh-TW" altLang="en-US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南京</a:t>
              </a:r>
              <a:r>
                <a:rPr kumimoji="1" lang="en-US" altLang="zh-TW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)</a:t>
              </a:r>
              <a:r>
                <a:rPr lang="zh-CN" altLang="en-US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有限公司</a:t>
              </a:r>
              <a:endParaRPr lang="en-US" altLang="zh-CN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endParaRPr>
            </a:p>
            <a:p>
              <a:pPr defTabSz="913933">
                <a:lnSpc>
                  <a:spcPct val="150000"/>
                </a:lnSpc>
                <a:defRPr/>
              </a:pPr>
              <a:r>
                <a:rPr kumimoji="1" lang="zh-CN" altLang="en-US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華虹</a:t>
              </a:r>
              <a:r>
                <a:rPr kumimoji="1" lang="en-US" altLang="zh-CN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NEC(</a:t>
              </a:r>
              <a:r>
                <a:rPr kumimoji="1" lang="zh-CN" altLang="en-US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上海</a:t>
              </a:r>
              <a:r>
                <a:rPr kumimoji="1" lang="en-US" altLang="zh-CN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)</a:t>
              </a:r>
              <a:r>
                <a:rPr kumimoji="1" lang="zh-CN" altLang="en-US" b="1" dirty="0">
                  <a:solidFill>
                    <a:srgbClr val="2D2D8A"/>
                  </a:solidFill>
                  <a:latin typeface="華康中黑體" pitchFamily="49" charset="-120"/>
                  <a:ea typeface="華康中黑體" pitchFamily="49" charset="-120"/>
                </a:rPr>
                <a:t>有限公司</a:t>
              </a:r>
              <a:endParaRPr kumimoji="1" lang="en-US" altLang="zh-TW" b="1" dirty="0">
                <a:solidFill>
                  <a:srgbClr val="2D2D8A"/>
                </a:solidFill>
                <a:latin typeface="華康中黑體" pitchFamily="49" charset="-120"/>
                <a:ea typeface="華康中黑體" pitchFamily="49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39045" y="1689224"/>
              <a:ext cx="4347142" cy="880290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</p:spPr>
          <p:txBody>
            <a:bodyPr lIns="83411" tIns="41706" rIns="83411" bIns="41706"/>
            <a:lstStyle/>
            <a:p>
              <a:pPr defTabSz="913933">
                <a:lnSpc>
                  <a:spcPct val="150000"/>
                </a:lnSpc>
                <a:defRPr/>
              </a:pPr>
              <a:r>
                <a:rPr kumimoji="1" lang="zh-TW" altLang="en-US" b="1" dirty="0">
                  <a:solidFill>
                    <a:schemeClr val="accent6"/>
                  </a:solidFill>
                  <a:latin typeface="華康中黑體" pitchFamily="49" charset="-120"/>
                  <a:ea typeface="華康中黑體" pitchFamily="49" charset="-120"/>
                </a:rPr>
                <a:t>台灣積體電路製造股份有限公司</a:t>
              </a:r>
              <a:endParaRPr kumimoji="1" lang="en-US" altLang="zh-TW" b="1" dirty="0">
                <a:solidFill>
                  <a:schemeClr val="accent6"/>
                </a:solidFill>
                <a:latin typeface="華康中黑體" pitchFamily="49" charset="-120"/>
                <a:ea typeface="華康中黑體" pitchFamily="49" charset="-120"/>
              </a:endParaRPr>
            </a:p>
            <a:p>
              <a:pPr marL="454822" lvl="1" defTabSz="913933">
                <a:lnSpc>
                  <a:spcPct val="150000"/>
                </a:lnSpc>
                <a:defRPr/>
              </a:pPr>
              <a:r>
                <a:rPr lang="en-US" altLang="zh-TW" sz="1700" dirty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tsmc Solar FAB</a:t>
              </a:r>
              <a:endParaRPr lang="zh-TW" altLang="en-US" sz="1700" dirty="0">
                <a:solidFill>
                  <a:srgbClr val="BBE0E3">
                    <a:lumMod val="25000"/>
                  </a:srgbClr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39045" y="2569514"/>
              <a:ext cx="4347142" cy="1155862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</p:spPr>
          <p:txBody>
            <a:bodyPr lIns="83411" tIns="41706" rIns="83411" bIns="41706"/>
            <a:lstStyle/>
            <a:p>
              <a:pPr defTabSz="913933">
                <a:lnSpc>
                  <a:spcPct val="150000"/>
                </a:lnSpc>
                <a:defRPr/>
              </a:pPr>
              <a:r>
                <a:rPr kumimoji="1" lang="zh-TW" altLang="en-US" b="1" dirty="0">
                  <a:solidFill>
                    <a:srgbClr val="2D2D8A"/>
                  </a:solidFill>
                  <a:ea typeface="華康中黑體" pitchFamily="49" charset="-120"/>
                </a:rPr>
                <a:t>友達晶材股份有限公司</a:t>
              </a:r>
              <a:endParaRPr kumimoji="1" lang="en-US" altLang="zh-TW" b="1" dirty="0">
                <a:solidFill>
                  <a:srgbClr val="2D2D8A"/>
                </a:solidFill>
                <a:ea typeface="華康中黑體" pitchFamily="49" charset="-120"/>
              </a:endParaRPr>
            </a:p>
            <a:p>
              <a:pPr marL="454822" lvl="1" defTabSz="913933">
                <a:lnSpc>
                  <a:spcPct val="150000"/>
                </a:lnSpc>
                <a:defRPr/>
              </a:pPr>
              <a:r>
                <a:rPr lang="en-US" altLang="zh-TW" sz="1700" dirty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auo Crystal </a:t>
              </a:r>
              <a:r>
                <a:rPr lang="zh-TW" altLang="en-US" sz="1700" dirty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中港廠</a:t>
              </a:r>
              <a:endParaRPr lang="en-US" altLang="zh-TW" sz="1700" dirty="0">
                <a:solidFill>
                  <a:srgbClr val="BBE0E3">
                    <a:lumMod val="25000"/>
                  </a:srgbClr>
                </a:solidFill>
                <a:ea typeface="華康中黑體" pitchFamily="49" charset="-120"/>
              </a:endParaRPr>
            </a:p>
            <a:p>
              <a:pPr marL="454822" lvl="1" defTabSz="913933">
                <a:lnSpc>
                  <a:spcPct val="150000"/>
                </a:lnSpc>
                <a:defRPr/>
              </a:pPr>
              <a:r>
                <a:rPr lang="en-US" altLang="zh-TW" sz="1700" dirty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auo Crystal </a:t>
              </a:r>
              <a:r>
                <a:rPr lang="zh-TW" altLang="en-US" sz="1700" dirty="0">
                  <a:solidFill>
                    <a:srgbClr val="BBE0E3">
                      <a:lumMod val="25000"/>
                    </a:srgbClr>
                  </a:solidFill>
                  <a:ea typeface="華康中黑體" pitchFamily="49" charset="-120"/>
                </a:rPr>
                <a:t>后里廠</a:t>
              </a:r>
              <a:endParaRPr lang="en-US" altLang="zh-TW" sz="1700" dirty="0">
                <a:solidFill>
                  <a:srgbClr val="BBE0E3">
                    <a:lumMod val="25000"/>
                  </a:srgbClr>
                </a:solidFill>
                <a:ea typeface="華康中黑體" pitchFamily="49" charset="-120"/>
              </a:endParaRPr>
            </a:p>
          </p:txBody>
        </p:sp>
      </p:grp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019407" y="180259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主要客戶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Solar &amp; Others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19725" y="676792"/>
            <a:ext cx="7956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9962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048119" y="237306"/>
            <a:ext cx="5786478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defTabSz="829506"/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64"/>
            <a:ext cx="9886421" cy="6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en-US" altLang="zh-TW" sz="3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25"/>
          <p:cNvSpPr txBox="1">
            <a:spLocks noChangeArrowheads="1"/>
          </p:cNvSpPr>
          <p:nvPr/>
        </p:nvSpPr>
        <p:spPr bwMode="auto">
          <a:xfrm>
            <a:off x="547656" y="1023124"/>
            <a:ext cx="3571898" cy="8572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0949" tIns="45475" rIns="90949" bIns="45475" anchor="ctr"/>
          <a:lstStyle/>
          <a:p>
            <a:pPr defTabSz="913933"/>
            <a:r>
              <a:rPr lang="zh-TW" altLang="en-US" sz="2800" dirty="0" smtClean="0">
                <a:solidFill>
                  <a:srgbClr val="FFFFFF"/>
                </a:solidFill>
              </a:rPr>
              <a:t>近五年盈餘分配狀況                       </a:t>
            </a:r>
            <a:r>
              <a:rPr lang="en-US" altLang="zh-TW" sz="2800" dirty="0" smtClean="0">
                <a:solidFill>
                  <a:srgbClr val="FFFFFF"/>
                </a:solidFill>
              </a:rPr>
              <a:t>Income Statement</a:t>
            </a:r>
            <a:r>
              <a:rPr lang="zh-TW" altLang="en-US" sz="2800" dirty="0" smtClean="0">
                <a:solidFill>
                  <a:srgbClr val="FFFFFF"/>
                </a:solidFill>
              </a:rPr>
              <a:t> 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營運概況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Operation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4330" y="676792"/>
            <a:ext cx="774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12" y="2048221"/>
            <a:ext cx="9776824" cy="51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83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048119" y="237306"/>
            <a:ext cx="5786478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defTabSz="829506"/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64"/>
            <a:ext cx="9886421" cy="6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en-US" altLang="zh-TW" sz="3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25"/>
          <p:cNvSpPr txBox="1">
            <a:spLocks noChangeArrowheads="1"/>
          </p:cNvSpPr>
          <p:nvPr/>
        </p:nvSpPr>
        <p:spPr bwMode="auto">
          <a:xfrm>
            <a:off x="547656" y="1023124"/>
            <a:ext cx="3994256" cy="5398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0949" tIns="45475" rIns="90949" bIns="45475" anchor="ctr"/>
          <a:lstStyle/>
          <a:p>
            <a:pPr algn="ctr" defTabSz="913933"/>
            <a:r>
              <a:rPr lang="zh-TW" altLang="en-US" sz="2800" dirty="0" smtClean="0">
                <a:solidFill>
                  <a:srgbClr val="FFFFFF"/>
                </a:solidFill>
              </a:rPr>
              <a:t>近五年營收 </a:t>
            </a:r>
            <a:r>
              <a:rPr lang="en-US" altLang="zh-TW" sz="2800" dirty="0" smtClean="0">
                <a:solidFill>
                  <a:srgbClr val="FFFFFF"/>
                </a:solidFill>
              </a:rPr>
              <a:t>(Revenue)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營運概況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Operation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74330" y="676792"/>
            <a:ext cx="774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47656" y="164013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Unit:NTD</a:t>
            </a:r>
            <a:r>
              <a:rPr lang="en-US" altLang="zh-TW" dirty="0" smtClean="0"/>
              <a:t> 100 million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9199431" y="1554225"/>
            <a:ext cx="1270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Individual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9190079" y="2108263"/>
            <a:ext cx="1486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Consolidated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68" y="1967802"/>
            <a:ext cx="1162212" cy="36200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6408" y="1322626"/>
            <a:ext cx="1209844" cy="31436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6408" y="1860359"/>
            <a:ext cx="1152686" cy="26673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633" y="2421515"/>
            <a:ext cx="9516803" cy="47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900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9"/>
          <p:cNvGrpSpPr/>
          <p:nvPr/>
        </p:nvGrpSpPr>
        <p:grpSpPr>
          <a:xfrm>
            <a:off x="574330" y="180259"/>
            <a:ext cx="9486334" cy="963568"/>
            <a:chOff x="533306" y="162267"/>
            <a:chExt cx="8808739" cy="867392"/>
          </a:xfrm>
        </p:grpSpPr>
        <p:sp>
          <p:nvSpPr>
            <p:cNvPr id="31" name="Rectangle 2"/>
            <p:cNvSpPr>
              <a:spLocks noChangeArrowheads="1"/>
            </p:cNvSpPr>
            <p:nvPr/>
          </p:nvSpPr>
          <p:spPr bwMode="auto">
            <a:xfrm>
              <a:off x="5380565" y="162267"/>
              <a:ext cx="3961480" cy="86739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66" tIns="46033" rIns="92066" bIns="46033" anchor="ctr"/>
            <a:lstStyle/>
            <a:p>
              <a:pPr algn="r" defTabSz="829506"/>
              <a:r>
                <a:rPr lang="en-US" altLang="zh-TW" sz="4800" dirty="0" smtClean="0">
                  <a:solidFill>
                    <a:srgbClr val="2E7577"/>
                  </a:solidFill>
                </a:rPr>
                <a:t>Disclaimer</a:t>
              </a:r>
              <a:endParaRPr lang="en-US" altLang="zh-TW" sz="4800" dirty="0">
                <a:solidFill>
                  <a:srgbClr val="2E7577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533306" y="535158"/>
              <a:ext cx="5746399" cy="128615"/>
            </a:xfrm>
            <a:prstGeom prst="rect">
              <a:avLst/>
            </a:prstGeom>
            <a:gradFill rotWithShape="0">
              <a:gsLst>
                <a:gs pos="0">
                  <a:srgbClr val="2E7577"/>
                </a:gs>
                <a:gs pos="100000">
                  <a:srgbClr val="2E7577">
                    <a:gamma/>
                    <a:tint val="4000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886" tIns="43443" rIns="86886" bIns="43443" anchor="ctr"/>
            <a:lstStyle/>
            <a:p>
              <a:endParaRPr lang="zh-TW" altLang="en-US"/>
            </a:p>
          </p:txBody>
        </p:sp>
      </p:grpSp>
      <p:pic>
        <p:nvPicPr>
          <p:cNvPr id="108546" name="Picture 2"/>
          <p:cNvPicPr>
            <a:picLocks noChangeAspect="1" noChangeArrowheads="1"/>
          </p:cNvPicPr>
          <p:nvPr/>
        </p:nvPicPr>
        <p:blipFill rotWithShape="1">
          <a:blip r:embed="rId3"/>
          <a:srcRect t="16104"/>
          <a:stretch/>
        </p:blipFill>
        <p:spPr bwMode="auto">
          <a:xfrm>
            <a:off x="476217" y="1648966"/>
            <a:ext cx="9715568" cy="498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3083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048119" y="237306"/>
            <a:ext cx="5786478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defTabSz="829506"/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64"/>
            <a:ext cx="9886421" cy="6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en-US" altLang="zh-TW" sz="3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25"/>
          <p:cNvSpPr txBox="1">
            <a:spLocks noChangeArrowheads="1"/>
          </p:cNvSpPr>
          <p:nvPr/>
        </p:nvSpPr>
        <p:spPr bwMode="auto">
          <a:xfrm>
            <a:off x="547656" y="1023124"/>
            <a:ext cx="3778232" cy="5398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0949" tIns="45475" rIns="90949" bIns="45475" anchor="ctr"/>
          <a:lstStyle/>
          <a:p>
            <a:pPr algn="ctr" defTabSz="913933"/>
            <a:r>
              <a:rPr lang="zh-TW" altLang="en-US" sz="2800" dirty="0" smtClean="0">
                <a:solidFill>
                  <a:srgbClr val="FFFFFF"/>
                </a:solidFill>
              </a:rPr>
              <a:t>近五年稅前淨利 </a:t>
            </a:r>
            <a:r>
              <a:rPr lang="en-US" altLang="zh-TW" sz="2800" dirty="0" smtClean="0">
                <a:solidFill>
                  <a:srgbClr val="FFFFFF"/>
                </a:solidFill>
              </a:rPr>
              <a:t>(EBIT)</a:t>
            </a:r>
            <a:r>
              <a:rPr lang="zh-TW" altLang="en-US" sz="2800" dirty="0" smtClean="0">
                <a:solidFill>
                  <a:srgbClr val="FFFFFF"/>
                </a:solidFill>
              </a:rPr>
              <a:t> 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  <p:sp>
        <p:nvSpPr>
          <p:cNvPr id="11" name="文字方塊 1"/>
          <p:cNvSpPr txBox="1"/>
          <p:nvPr/>
        </p:nvSpPr>
        <p:spPr>
          <a:xfrm>
            <a:off x="619092" y="1808942"/>
            <a:ext cx="1172818" cy="410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100" b="0" dirty="0">
                <a:solidFill>
                  <a:schemeClr val="tx1"/>
                </a:solidFill>
              </a:rPr>
              <a:t>單位</a:t>
            </a:r>
            <a:r>
              <a:rPr lang="en-US" altLang="zh-TW" sz="1100" dirty="0" smtClean="0">
                <a:solidFill>
                  <a:schemeClr val="tx1"/>
                </a:solidFill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</a:rPr>
              <a:t>仟</a:t>
            </a:r>
            <a:r>
              <a:rPr lang="zh-TW" altLang="en-US" sz="1100" dirty="0" smtClean="0">
                <a:solidFill>
                  <a:schemeClr val="tx1"/>
                </a:solidFill>
              </a:rPr>
              <a:t>元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09424" y="2008403"/>
            <a:ext cx="2109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Unit: NTD thousand</a:t>
            </a:r>
            <a:endParaRPr lang="zh-TW" altLang="en-US" dirty="0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營運概況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Operation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74330" y="676792"/>
            <a:ext cx="774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64" y="2513629"/>
            <a:ext cx="9682972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971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048119" y="237306"/>
            <a:ext cx="5786478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defTabSz="829506"/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64"/>
            <a:ext cx="9886421" cy="6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en-US" altLang="zh-TW" sz="3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25"/>
          <p:cNvSpPr txBox="1">
            <a:spLocks noChangeArrowheads="1"/>
          </p:cNvSpPr>
          <p:nvPr/>
        </p:nvSpPr>
        <p:spPr bwMode="auto">
          <a:xfrm>
            <a:off x="547656" y="1023124"/>
            <a:ext cx="2643204" cy="5398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0949" tIns="45475" rIns="90949" bIns="45475" anchor="ctr"/>
          <a:lstStyle/>
          <a:p>
            <a:pPr algn="ctr" defTabSz="913933"/>
            <a:r>
              <a:rPr lang="zh-TW" altLang="en-US" sz="2800" dirty="0" smtClean="0">
                <a:solidFill>
                  <a:srgbClr val="FFFFFF"/>
                </a:solidFill>
              </a:rPr>
              <a:t>每股盈餘 </a:t>
            </a:r>
            <a:r>
              <a:rPr lang="en-US" altLang="zh-TW" sz="2800" dirty="0" smtClean="0">
                <a:solidFill>
                  <a:srgbClr val="FFFFFF"/>
                </a:solidFill>
              </a:rPr>
              <a:t>(EPS)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47656" y="2012839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Unit: NTD</a:t>
            </a:r>
            <a:endParaRPr lang="zh-TW" altLang="en-US" dirty="0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營運概況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Operation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74330" y="676792"/>
            <a:ext cx="774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56" y="2351394"/>
            <a:ext cx="9682888" cy="484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83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048119" y="237306"/>
            <a:ext cx="5786478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defTabSz="829506"/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64"/>
            <a:ext cx="9886421" cy="6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en-US" altLang="zh-TW" sz="3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25"/>
          <p:cNvSpPr txBox="1">
            <a:spLocks noChangeArrowheads="1"/>
          </p:cNvSpPr>
          <p:nvPr/>
        </p:nvSpPr>
        <p:spPr bwMode="auto">
          <a:xfrm>
            <a:off x="547657" y="1023124"/>
            <a:ext cx="3571897" cy="79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0949" tIns="45475" rIns="90949" bIns="45475" anchor="ctr"/>
          <a:lstStyle/>
          <a:p>
            <a:pPr defTabSz="913933"/>
            <a:r>
              <a:rPr lang="zh-TW" altLang="en-US" sz="2800" dirty="0" smtClean="0">
                <a:solidFill>
                  <a:srgbClr val="FFFFFF"/>
                </a:solidFill>
              </a:rPr>
              <a:t>累計接單狀況統計</a:t>
            </a:r>
            <a:endParaRPr lang="en-US" altLang="zh-TW" sz="2800" dirty="0" smtClean="0">
              <a:solidFill>
                <a:srgbClr val="FFFFFF"/>
              </a:solidFill>
            </a:endParaRPr>
          </a:p>
          <a:p>
            <a:pPr defTabSz="913933"/>
            <a:r>
              <a:rPr lang="en-US" altLang="zh-TW" sz="2800" dirty="0" smtClean="0">
                <a:solidFill>
                  <a:srgbClr val="FFFFFF"/>
                </a:solidFill>
              </a:rPr>
              <a:t>Business in </a:t>
            </a:r>
            <a:r>
              <a:rPr lang="en-US" altLang="zh-TW" sz="2800" dirty="0">
                <a:solidFill>
                  <a:srgbClr val="FFFFFF"/>
                </a:solidFill>
              </a:rPr>
              <a:t>t</a:t>
            </a:r>
            <a:r>
              <a:rPr lang="en-US" altLang="zh-TW" sz="2800" dirty="0" smtClean="0">
                <a:solidFill>
                  <a:srgbClr val="FFFFFF"/>
                </a:solidFill>
              </a:rPr>
              <a:t>otal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47654" y="1951818"/>
            <a:ext cx="9770077" cy="524785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6459" tIns="38231" rIns="76459" bIns="38231" numCol="1">
            <a:spAutoFit/>
          </a:bodyPr>
          <a:lstStyle/>
          <a:p>
            <a:pPr marL="536575" indent="-536575" defTabSz="637268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108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年接單合約金額</a:t>
            </a:r>
            <a:endParaRPr lang="en-US" altLang="zh-TW" sz="3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</a:pP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 								</a:t>
            </a:r>
            <a:r>
              <a:rPr lang="en-US" altLang="zh-TW" sz="3200" dirty="0" smtClean="0">
                <a:latin typeface="Arial" pitchFamily="34" charset="0"/>
              </a:rPr>
              <a:t>NTD46,133,287</a:t>
            </a:r>
            <a:r>
              <a:rPr lang="zh-TW" altLang="en-US" sz="3200" dirty="0" smtClean="0">
                <a:latin typeface="Arial" pitchFamily="34" charset="0"/>
              </a:rPr>
              <a:t>仟元</a:t>
            </a: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ts val="2400"/>
              </a:spcBef>
              <a:buFont typeface="Wingdings" pitchFamily="2" charset="2"/>
              <a:buChar char="Ø"/>
            </a:pP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108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年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月至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4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月累計營收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                                    								</a:t>
            </a:r>
            <a:r>
              <a:rPr lang="en-US" altLang="zh-TW" sz="3200" dirty="0" smtClean="0">
                <a:latin typeface="Arial" pitchFamily="34" charset="0"/>
              </a:rPr>
              <a:t>NTD8,560,169</a:t>
            </a:r>
            <a:r>
              <a:rPr lang="zh-TW" altLang="en-US" sz="3200" dirty="0" smtClean="0">
                <a:latin typeface="Arial" pitchFamily="34" charset="0"/>
              </a:rPr>
              <a:t>仟元</a:t>
            </a: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  <a:buFont typeface="Wingdings" pitchFamily="2" charset="2"/>
              <a:buChar char="Ø"/>
            </a:pP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  <a:buFont typeface="Wingdings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截至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108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年</a:t>
            </a: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4</a:t>
            </a:r>
            <a:r>
              <a:rPr lang="zh-TW" altLang="en-US" sz="3200" dirty="0" smtClean="0">
                <a:solidFill>
                  <a:schemeClr val="tx1"/>
                </a:solidFill>
                <a:latin typeface="Arial" pitchFamily="34" charset="0"/>
              </a:rPr>
              <a:t>月已簽約未認列之金額</a:t>
            </a:r>
            <a:endParaRPr lang="en-US" altLang="zh-TW" sz="32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536575" indent="-536575" defTabSz="637268">
              <a:spcBef>
                <a:spcPts val="600"/>
              </a:spcBef>
            </a:pPr>
            <a:r>
              <a:rPr lang="en-US" altLang="zh-TW" sz="3200" dirty="0" smtClean="0">
                <a:solidFill>
                  <a:schemeClr val="tx1"/>
                </a:solidFill>
                <a:latin typeface="Arial" pitchFamily="34" charset="0"/>
              </a:rPr>
              <a:t>								</a:t>
            </a:r>
            <a:r>
              <a:rPr lang="en-US" altLang="zh-TW" sz="3200" dirty="0" smtClean="0">
                <a:latin typeface="Arial" pitchFamily="34" charset="0"/>
              </a:rPr>
              <a:t>NTD62,655,008</a:t>
            </a:r>
            <a:r>
              <a:rPr lang="zh-TW" altLang="en-US" sz="3200" dirty="0" smtClean="0">
                <a:latin typeface="Arial" pitchFamily="34" charset="0"/>
              </a:rPr>
              <a:t>仟元</a:t>
            </a:r>
            <a:endParaRPr lang="en-US" altLang="zh-TW" sz="3200" dirty="0" smtClean="0">
              <a:latin typeface="Arial" pitchFamily="34" charset="0"/>
            </a:endParaRPr>
          </a:p>
          <a:p>
            <a:pPr marL="536575" indent="-536575" defTabSz="637268">
              <a:spcBef>
                <a:spcPct val="50000"/>
              </a:spcBef>
              <a:buFont typeface="Wingdings" pitchFamily="2" charset="2"/>
              <a:buChar char="Ø"/>
            </a:pPr>
            <a:endParaRPr lang="en-US" altLang="zh-TW" sz="3200" dirty="0" smtClean="0">
              <a:latin typeface="Arial" pitchFamily="34" charset="0"/>
            </a:endParaRPr>
          </a:p>
          <a:p>
            <a:pPr marL="914284" lvl="2" defTabSz="637268" fontAlgn="base">
              <a:spcBef>
                <a:spcPct val="50000"/>
              </a:spcBef>
              <a:spcAft>
                <a:spcPct val="0"/>
              </a:spcAft>
            </a:pPr>
            <a:endParaRPr kumimoji="1" lang="en-US" altLang="zh-TW" b="1" dirty="0"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0596" y="2523322"/>
            <a:ext cx="3338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2019Contract Value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62034" y="3880644"/>
            <a:ext cx="3160865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Accumulated Rev.</a:t>
            </a:r>
          </a:p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(from Jan. to Apr.)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90596" y="5452280"/>
            <a:ext cx="346280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Accumulated </a:t>
            </a:r>
          </a:p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Account Receivable</a:t>
            </a:r>
          </a:p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(to Apr.)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05636" y="3094826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(thousand)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34198" y="4380710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(thousand)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05636" y="6309536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7268">
              <a:spcBef>
                <a:spcPts val="600"/>
              </a:spcBef>
            </a:pPr>
            <a:r>
              <a:rPr lang="en-US" altLang="zh-TW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(thousand)</a:t>
            </a:r>
            <a:endParaRPr lang="en-US" altLang="zh-TW" sz="2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營運概況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Operation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74330" y="676792"/>
            <a:ext cx="774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3083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048119" y="237306"/>
            <a:ext cx="5786478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defTabSz="829506"/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64"/>
            <a:ext cx="9886421" cy="6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en-US" altLang="zh-TW" sz="3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財務狀況說明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Financials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7" name="文字方塊 25"/>
          <p:cNvSpPr txBox="1">
            <a:spLocks noChangeArrowheads="1"/>
          </p:cNvSpPr>
          <p:nvPr/>
        </p:nvSpPr>
        <p:spPr bwMode="auto">
          <a:xfrm>
            <a:off x="619092" y="880248"/>
            <a:ext cx="6500854" cy="8572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0949" tIns="45475" rIns="90949" bIns="45475" anchor="ctr"/>
          <a:lstStyle/>
          <a:p>
            <a:pPr defTabSz="913933"/>
            <a:r>
              <a:rPr lang="en-US" altLang="zh-TW" sz="2800" dirty="0" smtClean="0">
                <a:solidFill>
                  <a:srgbClr val="FFFFFF"/>
                </a:solidFill>
              </a:rPr>
              <a:t>108</a:t>
            </a:r>
            <a:r>
              <a:rPr lang="zh-TW" altLang="en-US" sz="2800" dirty="0" smtClean="0">
                <a:solidFill>
                  <a:srgbClr val="FFFFFF"/>
                </a:solidFill>
              </a:rPr>
              <a:t>年第一季合併資產負債表                                     </a:t>
            </a:r>
            <a:r>
              <a:rPr lang="en-US" altLang="zh-TW" sz="2800" dirty="0" smtClean="0">
                <a:solidFill>
                  <a:srgbClr val="FFFFFF"/>
                </a:solidFill>
              </a:rPr>
              <a:t>2019 Q1 Consolidated Balance Sheet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  <p:sp>
        <p:nvSpPr>
          <p:cNvPr id="9" name="文字方塊 1"/>
          <p:cNvSpPr txBox="1"/>
          <p:nvPr/>
        </p:nvSpPr>
        <p:spPr>
          <a:xfrm>
            <a:off x="8905900" y="1451752"/>
            <a:ext cx="1172818" cy="410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100" b="0" dirty="0">
                <a:solidFill>
                  <a:schemeClr val="tx1"/>
                </a:solidFill>
              </a:rPr>
              <a:t>單位</a:t>
            </a:r>
            <a:r>
              <a:rPr lang="en-US" altLang="zh-TW" sz="1100" dirty="0" smtClean="0">
                <a:solidFill>
                  <a:schemeClr val="tx1"/>
                </a:solidFill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</a:rPr>
              <a:t>仟</a:t>
            </a:r>
            <a:r>
              <a:rPr lang="zh-TW" altLang="en-US" sz="1100" dirty="0" smtClean="0">
                <a:solidFill>
                  <a:schemeClr val="tx1"/>
                </a:solidFill>
              </a:rPr>
              <a:t>元     </a:t>
            </a:r>
            <a:r>
              <a:rPr lang="en-US" altLang="zh-TW" dirty="0" smtClean="0">
                <a:solidFill>
                  <a:schemeClr val="tx1"/>
                </a:solidFill>
              </a:rPr>
              <a:t>Unit: thousand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74334" y="594496"/>
            <a:ext cx="6768000" cy="142876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47654" y="6809602"/>
            <a:ext cx="9144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smtClean="0"/>
              <a:t>If there is any conflict between, or any difference in the financial information quoted in this presentation and the announced financial report, the announced financial report shall prevail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547654" y="6595288"/>
            <a:ext cx="1066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新細明體" pitchFamily="18" charset="-120"/>
              </a:rPr>
              <a:t>若本簡報引述的財務資料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 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, 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新細明體" pitchFamily="18" charset="-120"/>
              </a:rPr>
              <a:t>與已對外公告的財務報告有不符的情形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 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, 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/>
                <a:ea typeface="新細明體" pitchFamily="18" charset="-120"/>
              </a:rPr>
              <a:t> 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新細明體" pitchFamily="18" charset="-120"/>
              </a:rPr>
              <a:t>以已對外公告的財務報告的內容為主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 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.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5" y="1816100"/>
            <a:ext cx="9824759" cy="47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83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048119" y="237306"/>
            <a:ext cx="5786478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defTabSz="829506"/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64"/>
            <a:ext cx="9886421" cy="6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prstClr val="black">
                  <a:lumMod val="50000"/>
                  <a:lumOff val="50000"/>
                </a:prstClr>
              </a:buClr>
            </a:pPr>
            <a:endParaRPr lang="en-US" altLang="zh-TW" sz="3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25"/>
          <p:cNvSpPr txBox="1">
            <a:spLocks noChangeArrowheads="1"/>
          </p:cNvSpPr>
          <p:nvPr/>
        </p:nvSpPr>
        <p:spPr bwMode="auto">
          <a:xfrm>
            <a:off x="598516" y="808810"/>
            <a:ext cx="7092934" cy="9286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0949" tIns="45475" rIns="90949" bIns="45475" anchor="ctr"/>
          <a:lstStyle/>
          <a:p>
            <a:pPr defTabSz="913933"/>
            <a:r>
              <a:rPr lang="en-US" altLang="zh-TW" sz="2800" dirty="0" smtClean="0">
                <a:solidFill>
                  <a:srgbClr val="FFFFFF"/>
                </a:solidFill>
              </a:rPr>
              <a:t>108</a:t>
            </a:r>
            <a:r>
              <a:rPr lang="zh-TW" altLang="en-US" sz="2800" dirty="0" smtClean="0">
                <a:solidFill>
                  <a:srgbClr val="FFFFFF"/>
                </a:solidFill>
              </a:rPr>
              <a:t>年第一季合併損益表                                       </a:t>
            </a:r>
            <a:r>
              <a:rPr lang="en-US" altLang="zh-TW" sz="2800" dirty="0" smtClean="0">
                <a:solidFill>
                  <a:srgbClr val="FFFFFF"/>
                </a:solidFill>
              </a:rPr>
              <a:t>2019 Q1 Consolidated Income Statement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財務狀況說明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Financials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74334" y="594496"/>
            <a:ext cx="6768000" cy="142876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11" name="文字方塊 1"/>
          <p:cNvSpPr txBox="1"/>
          <p:nvPr/>
        </p:nvSpPr>
        <p:spPr>
          <a:xfrm>
            <a:off x="9048776" y="1380314"/>
            <a:ext cx="1172818" cy="410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100" b="0" dirty="0">
                <a:solidFill>
                  <a:schemeClr val="tx1"/>
                </a:solidFill>
              </a:rPr>
              <a:t>單位</a:t>
            </a:r>
            <a:r>
              <a:rPr lang="en-US" altLang="zh-TW" sz="1100" dirty="0" smtClean="0">
                <a:solidFill>
                  <a:schemeClr val="tx1"/>
                </a:solidFill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</a:rPr>
              <a:t>仟</a:t>
            </a:r>
            <a:r>
              <a:rPr lang="zh-TW" altLang="en-US" sz="1100" dirty="0" smtClean="0">
                <a:solidFill>
                  <a:schemeClr val="tx1"/>
                </a:solidFill>
              </a:rPr>
              <a:t>元     </a:t>
            </a:r>
            <a:r>
              <a:rPr lang="en-US" altLang="zh-TW" dirty="0" smtClean="0">
                <a:solidFill>
                  <a:schemeClr val="tx1"/>
                </a:solidFill>
              </a:rPr>
              <a:t>Unit: thousand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547654" y="6666726"/>
            <a:ext cx="9144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新細明體" pitchFamily="18" charset="-120"/>
                <a:ea typeface="新細明體" pitchFamily="18" charset="-120"/>
              </a:rPr>
              <a:t>若本簡報引述的財務資料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 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, 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新細明體" pitchFamily="18" charset="-120"/>
                <a:ea typeface="新細明體" pitchFamily="18" charset="-120"/>
              </a:rPr>
              <a:t>與已對外公告的財務報告有不符的情形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 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, 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/>
                <a:ea typeface="新細明體" pitchFamily="18" charset="-120"/>
              </a:rPr>
              <a:t> 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新細明體" pitchFamily="18" charset="-120"/>
                <a:ea typeface="新細明體" pitchFamily="18" charset="-120"/>
              </a:rPr>
              <a:t>以已對外公告的財務報告的內容為主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 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新細明體" pitchFamily="18" charset="-120"/>
              </a:rPr>
              <a:t>.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46673" y="6881040"/>
            <a:ext cx="9144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smtClean="0"/>
              <a:t>If there is any conflict between, or any difference in the financial information quoted in this presentation and the announced financial report, the announced financial report shall prevail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16" y="1847098"/>
            <a:ext cx="9623077" cy="47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83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25488" y="1936998"/>
            <a:ext cx="9449937" cy="401674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6459" tIns="38231" rIns="76459" bIns="38231" numCol="1">
            <a:spAutoFit/>
          </a:bodyPr>
          <a:lstStyle/>
          <a:p>
            <a:r>
              <a:rPr lang="zh-TW" altLang="zh-TW" sz="3200" kern="1400" dirty="0" smtClean="0"/>
              <a:t>一○七</a:t>
            </a:r>
            <a:r>
              <a:rPr lang="zh-TW" altLang="zh-TW" sz="3200" kern="1400" dirty="0"/>
              <a:t>年度由於大陸及新加坡市場有大幅成長，整體海外營收佔公司總營收達</a:t>
            </a:r>
            <a:r>
              <a:rPr lang="en-US" altLang="zh-TW" sz="3200" kern="1400" dirty="0"/>
              <a:t>47%</a:t>
            </a:r>
            <a:r>
              <a:rPr lang="zh-TW" altLang="zh-TW" sz="3200" kern="1400" dirty="0"/>
              <a:t>，是歷年來最高，加上台灣營收也有相當的成長，所以一○七年度公司營收創歷史新高</a:t>
            </a:r>
            <a:r>
              <a:rPr lang="zh-TW" altLang="zh-TW" sz="3200" kern="1400" dirty="0" smtClean="0"/>
              <a:t>。</a:t>
            </a:r>
            <a:endParaRPr lang="en-US" altLang="zh-TW" sz="3200" kern="1400" dirty="0" smtClean="0"/>
          </a:p>
          <a:p>
            <a:endParaRPr lang="en-US" altLang="zh-TW" sz="3200" kern="1400" dirty="0"/>
          </a:p>
          <a:p>
            <a:r>
              <a:rPr lang="zh-TW" altLang="zh-TW" sz="3200" kern="1400" dirty="0" smtClean="0"/>
              <a:t>一○八</a:t>
            </a:r>
            <a:r>
              <a:rPr lang="zh-TW" altLang="zh-TW" sz="3200" kern="1400" dirty="0"/>
              <a:t>年度海外市場會較為降溫，但台灣市場將會持續成長，預估一○八年度整體營收應屬持平狀況或有再突破的</a:t>
            </a:r>
            <a:r>
              <a:rPr lang="zh-TW" altLang="zh-TW" sz="3200" kern="1400" dirty="0" smtClean="0"/>
              <a:t>機會</a:t>
            </a:r>
            <a:r>
              <a:rPr lang="zh-TW" altLang="en-US" sz="3200" kern="1400" dirty="0" smtClean="0"/>
              <a:t>，但明後年應該有機會更好</a:t>
            </a:r>
            <a:r>
              <a:rPr lang="zh-TW" altLang="zh-TW" sz="3200" kern="1400" dirty="0" smtClean="0"/>
              <a:t>。</a:t>
            </a:r>
            <a:endParaRPr lang="zh-TW" altLang="zh-TW" sz="3200" kern="1400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業務展望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Future Prospects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74334" y="594496"/>
            <a:ext cx="6624000" cy="142876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3083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74334" y="1432942"/>
            <a:ext cx="9449937" cy="524785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6459" tIns="38231" rIns="76459" bIns="38231" numCol="1">
            <a:spAutoFit/>
          </a:bodyPr>
          <a:lstStyle/>
          <a:p>
            <a:pPr hangingPunct="0"/>
            <a:r>
              <a:rPr lang="en-US" altLang="zh-TW" sz="2800" dirty="0"/>
              <a:t>Due to the substantial growth of the Chinese market and Singapore market in 2018, the overall overseas revenue accounted for 47% of the company’s total revenue, which was the highest in the recent years. In addition, Taiwan’s revenue had also grown considerably, so the company’s revenue in 2018 was a record high.</a:t>
            </a:r>
            <a:endParaRPr lang="zh-TW" altLang="zh-TW" sz="2800" dirty="0"/>
          </a:p>
          <a:p>
            <a:pPr hangingPunct="0"/>
            <a:r>
              <a:rPr lang="en-US" altLang="zh-TW" sz="2800" dirty="0"/>
              <a:t>The overseas market will cool down in 2019, but the Taiwanese market will continue to grow. The overall revenue in 2019 is expected to remain the same and may have a chance to break through, but the next year should be have more opportunities can be </a:t>
            </a:r>
            <a:r>
              <a:rPr lang="en-US" altLang="zh-TW" sz="2800" dirty="0" smtClean="0"/>
              <a:t>better.</a:t>
            </a:r>
            <a:endParaRPr lang="zh-TW" altLang="zh-TW" sz="2800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19407" y="180259"/>
            <a:ext cx="631525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36" tIns="46018" rIns="92036" bIns="46018" anchor="ctr"/>
          <a:lstStyle/>
          <a:p>
            <a:pPr algn="r" defTabSz="830615"/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業務展望</a:t>
            </a:r>
            <a:endParaRPr lang="en-US" altLang="zh-TW" sz="3600" dirty="0" smtClean="0">
              <a:solidFill>
                <a:srgbClr val="2E7577"/>
              </a:solidFill>
              <a:ea typeface="華康中黑體" pitchFamily="49" charset="-120"/>
            </a:endParaRPr>
          </a:p>
          <a:p>
            <a:pPr algn="r" defTabSz="830615"/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Future Prospects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74334" y="594496"/>
            <a:ext cx="6624000" cy="142876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Page: </a:t>
            </a:r>
            <a:fld id="{F2067B2E-0151-44AE-940F-92D6B699351F}" type="slidenum">
              <a:rPr lang="zh-TW" altLang="en-US" smtClean="0"/>
              <a:pPr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859704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矩形 15"/>
          <p:cNvSpPr>
            <a:spLocks noChangeArrowheads="1"/>
          </p:cNvSpPr>
          <p:nvPr/>
        </p:nvSpPr>
        <p:spPr bwMode="auto">
          <a:xfrm>
            <a:off x="0" y="5969028"/>
            <a:ext cx="10668000" cy="1649413"/>
          </a:xfrm>
          <a:prstGeom prst="rect">
            <a:avLst/>
          </a:prstGeom>
          <a:solidFill>
            <a:srgbClr val="2D96FF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 lIns="91285" tIns="45643" rIns="91285" bIns="45643"/>
          <a:lstStyle/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zh-TW" alt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26613" y="7050088"/>
          <a:ext cx="6905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5" name="AutoCAD Drawing" r:id="rId4" imgW="131334480" imgH="82930320" progId="">
                  <p:embed/>
                </p:oleObj>
              </mc:Choice>
              <mc:Fallback>
                <p:oleObj name="AutoCAD Drawing" r:id="rId4" imgW="131334480" imgH="829303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494" t="46767" r="59732" b="28490"/>
                      <a:stretch>
                        <a:fillRect/>
                      </a:stretch>
                    </p:blipFill>
                    <p:spPr bwMode="auto">
                      <a:xfrm>
                        <a:off x="9726613" y="7050088"/>
                        <a:ext cx="6905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708688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405834" y="59449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股票代號：</a:t>
            </a:r>
            <a:r>
              <a:rPr lang="en-US" altLang="zh-TW" dirty="0" smtClean="0">
                <a:solidFill>
                  <a:schemeClr val="bg1"/>
                </a:solidFill>
              </a:rPr>
              <a:t>2404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9950" y="2781471"/>
            <a:ext cx="9292911" cy="138730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3423" tIns="48589" rIns="93423" bIns="48589">
            <a:spAutoFit/>
          </a:bodyPr>
          <a:lstStyle/>
          <a:p>
            <a:pPr marL="474621" indent="-474621" algn="ctr" defTabSz="992055">
              <a:spcBef>
                <a:spcPct val="20000"/>
              </a:spcBef>
            </a:pPr>
            <a:r>
              <a:rPr lang="en-US" altLang="zh-TW" sz="8300" dirty="0">
                <a:solidFill>
                  <a:srgbClr val="000099"/>
                </a:solidFill>
                <a:latin typeface="Arial Black" pitchFamily="34" charset="0"/>
              </a:rPr>
              <a:t>Thank You</a:t>
            </a:r>
            <a:endParaRPr lang="en-US" altLang="zh-TW" sz="83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矩形 15"/>
          <p:cNvSpPr>
            <a:spLocks noChangeArrowheads="1"/>
          </p:cNvSpPr>
          <p:nvPr/>
        </p:nvSpPr>
        <p:spPr bwMode="auto">
          <a:xfrm>
            <a:off x="0" y="5969028"/>
            <a:ext cx="10668000" cy="1649413"/>
          </a:xfrm>
          <a:prstGeom prst="rect">
            <a:avLst/>
          </a:prstGeom>
          <a:solidFill>
            <a:srgbClr val="2D96FF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 lIns="91285" tIns="45643" rIns="91285" bIns="45643"/>
          <a:lstStyle/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zh-TW" alt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26613" y="7050088"/>
          <a:ext cx="6905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9" name="AutoCAD Drawing" r:id="rId4" imgW="131334480" imgH="82930320" progId="">
                  <p:embed/>
                </p:oleObj>
              </mc:Choice>
              <mc:Fallback>
                <p:oleObj name="AutoCAD Drawing" r:id="rId4" imgW="131334480" imgH="829303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494" t="46767" r="59732" b="28490"/>
                      <a:stretch>
                        <a:fillRect/>
                      </a:stretch>
                    </p:blipFill>
                    <p:spPr bwMode="auto">
                      <a:xfrm>
                        <a:off x="9726613" y="7050088"/>
                        <a:ext cx="6905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708688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405834" y="59449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股票代號：</a:t>
            </a:r>
            <a:r>
              <a:rPr lang="en-US" altLang="zh-TW" dirty="0" smtClean="0">
                <a:solidFill>
                  <a:schemeClr val="bg1"/>
                </a:solidFill>
              </a:rPr>
              <a:t>2404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9950" y="2781471"/>
            <a:ext cx="9292911" cy="138730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3423" tIns="48589" rIns="93423" bIns="48589">
            <a:spAutoFit/>
          </a:bodyPr>
          <a:lstStyle/>
          <a:p>
            <a:pPr marL="474621" indent="-474621" algn="ctr" defTabSz="992055">
              <a:spcBef>
                <a:spcPct val="20000"/>
              </a:spcBef>
            </a:pPr>
            <a:r>
              <a:rPr lang="en-US" altLang="zh-TW" sz="8300" dirty="0" smtClean="0">
                <a:solidFill>
                  <a:srgbClr val="000099"/>
                </a:solidFill>
                <a:latin typeface="Arial Black" pitchFamily="34" charset="0"/>
              </a:rPr>
              <a:t>Q &amp; A</a:t>
            </a:r>
            <a:endParaRPr lang="en-US" altLang="zh-TW" sz="83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9"/>
          <p:cNvGrpSpPr/>
          <p:nvPr/>
        </p:nvGrpSpPr>
        <p:grpSpPr>
          <a:xfrm>
            <a:off x="574330" y="180259"/>
            <a:ext cx="9486334" cy="963568"/>
            <a:chOff x="533306" y="162267"/>
            <a:chExt cx="8808739" cy="867392"/>
          </a:xfrm>
        </p:grpSpPr>
        <p:sp>
          <p:nvSpPr>
            <p:cNvPr id="31" name="Rectangle 2"/>
            <p:cNvSpPr>
              <a:spLocks noChangeArrowheads="1"/>
            </p:cNvSpPr>
            <p:nvPr/>
          </p:nvSpPr>
          <p:spPr bwMode="auto">
            <a:xfrm>
              <a:off x="5380565" y="162267"/>
              <a:ext cx="3961480" cy="86739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66" tIns="46033" rIns="92066" bIns="46033" anchor="ctr"/>
            <a:lstStyle/>
            <a:p>
              <a:pPr algn="r" defTabSz="829506"/>
              <a:r>
                <a:rPr lang="en-US" altLang="zh-TW" sz="4800" dirty="0">
                  <a:solidFill>
                    <a:srgbClr val="2E7577"/>
                  </a:solidFill>
                </a:rPr>
                <a:t>Agenda</a:t>
              </a:r>
              <a:endParaRPr lang="en-US" altLang="zh-TW" sz="4800" dirty="0">
                <a:solidFill>
                  <a:srgbClr val="2E7577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533306" y="609240"/>
              <a:ext cx="6479358" cy="107686"/>
            </a:xfrm>
            <a:prstGeom prst="rect">
              <a:avLst/>
            </a:prstGeom>
            <a:gradFill rotWithShape="0">
              <a:gsLst>
                <a:gs pos="0">
                  <a:srgbClr val="2E7577"/>
                </a:gs>
                <a:gs pos="100000">
                  <a:srgbClr val="2E7577">
                    <a:gamma/>
                    <a:tint val="4000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886" tIns="43443" rIns="86886" bIns="43443" anchor="ctr"/>
            <a:lstStyle/>
            <a:p>
              <a:endParaRPr lang="zh-TW" altLang="en-US"/>
            </a:p>
          </p:txBody>
        </p:sp>
      </p:grp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1915" y="1169476"/>
            <a:ext cx="9886421" cy="387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995" tIns="50955" rIns="97995" bIns="50955">
            <a:spAutoFit/>
          </a:bodyPr>
          <a:lstStyle>
            <a:lvl1pPr marL="185738" indent="-185738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algn="l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90654" indent="-390654" eaLnBrk="1" hangingPunct="1">
              <a:spcBef>
                <a:spcPct val="5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漢唐集成公司簡介 </a:t>
            </a:r>
            <a:r>
              <a:rPr lang="en-US" altLang="zh-TW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(About UIS)</a:t>
            </a:r>
            <a:endParaRPr lang="en-US" altLang="zh-TW" sz="3500" dirty="0">
              <a:solidFill>
                <a:schemeClr val="tx2">
                  <a:lumMod val="50000"/>
                </a:schemeClr>
              </a:solidFill>
              <a:ea typeface="標楷體" pitchFamily="65" charset="-120"/>
              <a:cs typeface="Arial" panose="020B0604020202020204" pitchFamily="34" charset="0"/>
            </a:endParaRPr>
          </a:p>
          <a:p>
            <a:pPr marL="390654" indent="-390654" eaLnBrk="1" hangingPunct="1">
              <a:spcBef>
                <a:spcPct val="5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營運概況說明 </a:t>
            </a:r>
            <a:r>
              <a:rPr lang="en-US" altLang="zh-TW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(Operation)</a:t>
            </a:r>
          </a:p>
          <a:p>
            <a:pPr marL="390654" indent="-390654" eaLnBrk="1" hangingPunct="1">
              <a:spcBef>
                <a:spcPct val="5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財務狀況說明 </a:t>
            </a:r>
            <a:r>
              <a:rPr lang="en-US" altLang="zh-TW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(Financials)</a:t>
            </a:r>
          </a:p>
          <a:p>
            <a:pPr marL="390654" indent="-390654" eaLnBrk="1" hangingPunct="1">
              <a:spcBef>
                <a:spcPct val="5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業務展望 </a:t>
            </a:r>
            <a:r>
              <a:rPr lang="en-US" altLang="zh-TW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(Future Prospects)</a:t>
            </a:r>
          </a:p>
          <a:p>
            <a:pPr marL="390654" indent="-390654" eaLnBrk="1" hangingPunct="1">
              <a:spcBef>
                <a:spcPct val="50000"/>
              </a:spcBef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TW" sz="3500" dirty="0" smtClean="0">
                <a:solidFill>
                  <a:schemeClr val="tx2">
                    <a:lumMod val="50000"/>
                  </a:schemeClr>
                </a:solidFill>
                <a:ea typeface="標楷體" pitchFamily="65" charset="-120"/>
                <a:cs typeface="Arial" panose="020B0604020202020204" pitchFamily="34" charset="0"/>
              </a:rPr>
              <a:t>Q &amp; A</a:t>
            </a:r>
            <a:endParaRPr lang="en-US" altLang="zh-TW" sz="3500" dirty="0">
              <a:solidFill>
                <a:schemeClr val="tx2">
                  <a:lumMod val="50000"/>
                </a:schemeClr>
              </a:solidFill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99354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文字方塊 6"/>
          <p:cNvSpPr txBox="1">
            <a:spLocks noChangeArrowheads="1"/>
          </p:cNvSpPr>
          <p:nvPr/>
        </p:nvSpPr>
        <p:spPr bwMode="auto">
          <a:xfrm>
            <a:off x="654050" y="1000138"/>
            <a:ext cx="8640390" cy="341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5" tIns="45643" rIns="91285" bIns="45643">
            <a:spAutoFit/>
          </a:bodyPr>
          <a:lstStyle/>
          <a:p>
            <a:pPr>
              <a:defRPr/>
            </a:pPr>
            <a:endParaRPr lang="en-US" altLang="zh-TW" sz="2400" dirty="0">
              <a:solidFill>
                <a:schemeClr val="accent1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4800" dirty="0">
                <a:solidFill>
                  <a:schemeClr val="bg1"/>
                </a:solidFill>
                <a:latin typeface="+mn-ea"/>
                <a:ea typeface="+mn-ea"/>
              </a:rPr>
              <a:t>漢唐集成</a:t>
            </a:r>
            <a:r>
              <a:rPr lang="zh-TW" altLang="en-US" sz="4800" dirty="0" smtClean="0">
                <a:solidFill>
                  <a:schemeClr val="bg1"/>
                </a:solidFill>
                <a:latin typeface="+mn-ea"/>
                <a:ea typeface="+mn-ea"/>
              </a:rPr>
              <a:t>股份有限公司</a:t>
            </a:r>
            <a:endParaRPr lang="en-US" altLang="zh-TW" sz="4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4800" dirty="0" smtClean="0">
                <a:solidFill>
                  <a:schemeClr val="bg1"/>
                </a:solidFill>
                <a:latin typeface="+mn-ea"/>
                <a:ea typeface="+mn-ea"/>
              </a:rPr>
              <a:t>財務業務說明會</a:t>
            </a:r>
            <a:endParaRPr lang="en-US" altLang="zh-TW" sz="4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TW" sz="3200" dirty="0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defRPr/>
            </a:pPr>
            <a:endParaRPr lang="en-US" altLang="zh-TW" sz="3200" dirty="0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defRPr/>
            </a:pPr>
            <a:endParaRPr lang="en-US" altLang="zh-TW" sz="32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26613" y="7050088"/>
          <a:ext cx="6905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7" name="AutoCAD Drawing" r:id="rId4" imgW="131334480" imgH="82930320" progId="">
                  <p:embed/>
                </p:oleObj>
              </mc:Choice>
              <mc:Fallback>
                <p:oleObj name="AutoCAD Drawing" r:id="rId4" imgW="131334480" imgH="8293032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494" t="46767" r="59732" b="28490"/>
                      <a:stretch>
                        <a:fillRect/>
                      </a:stretch>
                    </p:blipFill>
                    <p:spPr bwMode="auto">
                      <a:xfrm>
                        <a:off x="9726613" y="7050088"/>
                        <a:ext cx="6905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708688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00119" y="180259"/>
            <a:ext cx="4266209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algn="r" defTabSz="829506"/>
            <a:r>
              <a:rPr lang="zh-TW" altLang="en-US" sz="4800" dirty="0" smtClean="0">
                <a:solidFill>
                  <a:srgbClr val="2E7577"/>
                </a:solidFill>
              </a:rPr>
              <a:t>關於漢唐集成</a:t>
            </a:r>
            <a:endParaRPr lang="en-US" altLang="zh-TW" sz="48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4330" y="676792"/>
            <a:ext cx="5688364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 useBgFill="1">
        <p:nvSpPr>
          <p:cNvPr id="9" name="Rectangle 3"/>
          <p:cNvSpPr>
            <a:spLocks noChangeArrowheads="1"/>
          </p:cNvSpPr>
          <p:nvPr/>
        </p:nvSpPr>
        <p:spPr bwMode="auto">
          <a:xfrm>
            <a:off x="333340" y="1166000"/>
            <a:ext cx="9932988" cy="4857784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lIns="104768" tIns="52385" rIns="104768" bIns="52385"/>
          <a:lstStyle/>
          <a:p>
            <a:pPr marL="180964" algn="just" eaLnBrk="0" hangingPunct="0">
              <a:lnSpc>
                <a:spcPct val="90000"/>
              </a:lnSpc>
              <a:spcBef>
                <a:spcPct val="30000"/>
              </a:spcBef>
              <a:buSzPct val="100000"/>
              <a:tabLst>
                <a:tab pos="5619393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漢唐集成成立於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年，為一以「全面性整合服務」方式，專業提供高科技產業建廠之系統集成服務公司；主要業務範圍包括技術顧問服務、高科技整廠集成專案及電腦、控制、無塵室、機電、電信系統之專案業務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64" algn="just" eaLnBrk="0" hangingPunct="0">
              <a:lnSpc>
                <a:spcPct val="90000"/>
              </a:lnSpc>
              <a:spcBef>
                <a:spcPct val="30000"/>
              </a:spcBef>
              <a:buSzPct val="100000"/>
              <a:tabLst>
                <a:tab pos="5619393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唐集成的工程系統完備，服務更講求以提供「整體解決方案」之方式，一次滿足客戶需求。針對高科技事業建廠所需之建築工程系統、無塵室系統、機械系統、電氣系統、配管系統、製程支援系統、儀錶及控制系統、通訊系統、生命安全系統、門禁及安全管理系統、空間規劃管理、大宗及特殊氣體系統、超純水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UPW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）及再生系統、超純水回收系統、廢水處理與製程化學品輸送，及二次配管路工程等系統，均囊括在漢唐集成的服務範圍內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64" eaLnBrk="0" hangingPunct="0">
              <a:lnSpc>
                <a:spcPct val="90000"/>
              </a:lnSpc>
              <a:spcBef>
                <a:spcPct val="30000"/>
              </a:spcBef>
              <a:buSzPct val="100000"/>
              <a:tabLst>
                <a:tab pos="5619393" algn="l"/>
              </a:tabLs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唐集成並就以上各項系統提供從規劃、設計、施工、試車、移交、保固到維修，及營建之監督及管理的服務，同時將以上各項系統工程加以整合，達成介面統一，使客戶完全無需擔憂各個不同系統之間的整合問題；目前全國亦唯有漢唐集成真正有此能力，可將各種高技術系統工程加以集成。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297495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437689" y="6977063"/>
          <a:ext cx="6905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6" name="AutoCAD Drawing" r:id="rId4" imgW="15954120" imgH="10038960" progId="">
                  <p:embed/>
                </p:oleObj>
              </mc:Choice>
              <mc:Fallback>
                <p:oleObj name="AutoCAD Drawing" r:id="rId4" imgW="15954120" imgH="1003896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494" t="46767" r="59732" b="28490"/>
                      <a:stretch>
                        <a:fillRect/>
                      </a:stretch>
                    </p:blipFill>
                    <p:spPr bwMode="auto">
                      <a:xfrm>
                        <a:off x="9437689" y="6977063"/>
                        <a:ext cx="6905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F4D7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38187" y="6977175"/>
            <a:ext cx="24479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0" tIns="45635" rIns="91280" bIns="45635" anchor="ctr"/>
          <a:lstStyle/>
          <a:p>
            <a:pPr defTabSz="755520">
              <a:defRPr/>
            </a:pPr>
            <a:r>
              <a:rPr lang="en-US" altLang="zh-TW" b="1" dirty="0">
                <a:solidFill>
                  <a:srgbClr val="FFFFFF"/>
                </a:solidFill>
                <a:latin typeface="Arial"/>
                <a:ea typeface="新細明體"/>
              </a:rPr>
              <a:t> </a:t>
            </a:r>
            <a:r>
              <a:rPr lang="en-US" altLang="zh-TW" sz="2800" dirty="0">
                <a:solidFill>
                  <a:srgbClr val="FFFFFF"/>
                </a:solidFill>
                <a:latin typeface="Arial"/>
                <a:ea typeface="華康中黑體(P)" pitchFamily="2" charset="-120"/>
              </a:rPr>
              <a:t>About UIS</a:t>
            </a:r>
          </a:p>
        </p:txBody>
      </p:sp>
      <p:cxnSp>
        <p:nvCxnSpPr>
          <p:cNvPr id="2055" name="直線接點 9"/>
          <p:cNvCxnSpPr>
            <a:cxnSpLocks noChangeShapeType="1"/>
          </p:cNvCxnSpPr>
          <p:nvPr/>
        </p:nvCxnSpPr>
        <p:spPr bwMode="auto">
          <a:xfrm>
            <a:off x="0" y="5838825"/>
            <a:ext cx="10668000" cy="0"/>
          </a:xfrm>
          <a:prstGeom prst="line">
            <a:avLst/>
          </a:prstGeom>
          <a:noFill/>
          <a:ln w="254000" algn="ctr">
            <a:solidFill>
              <a:schemeClr val="bg1">
                <a:alpha val="50195"/>
              </a:schemeClr>
            </a:solidFill>
            <a:round/>
            <a:headEnd/>
            <a:tailEnd/>
          </a:ln>
        </p:spPr>
      </p:cxn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08011" y="1072902"/>
            <a:ext cx="9694862" cy="63625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83082" tIns="41543" rIns="83082" bIns="41543">
            <a:spAutoFit/>
          </a:bodyPr>
          <a:lstStyle/>
          <a:p>
            <a:pPr defTabSz="692536">
              <a:spcBef>
                <a:spcPct val="50000"/>
              </a:spcBef>
            </a:pPr>
            <a:r>
              <a:rPr lang="en-US" altLang="zh-TW" sz="2400" b="1" dirty="0">
                <a:latin typeface="Arial"/>
                <a:ea typeface="新細明體"/>
                <a:cs typeface="Times New Roman" pitchFamily="18" charset="0"/>
              </a:rPr>
              <a:t>United Integrated Services Co., Ltd is a multidisciplinary engineering and construction company that is capable of overall systems coordination. We provide fully integrated design/build services to our clients in the high technology industry for their manufacturing facility needs. </a:t>
            </a:r>
          </a:p>
          <a:p>
            <a:pPr defTabSz="692536">
              <a:spcBef>
                <a:spcPct val="50000"/>
              </a:spcBef>
            </a:pPr>
            <a:r>
              <a:rPr lang="en-US" altLang="zh-TW" sz="2400" b="1" dirty="0">
                <a:latin typeface="Arial"/>
                <a:ea typeface="新細明體"/>
                <a:cs typeface="Times New Roman" pitchFamily="18" charset="0"/>
              </a:rPr>
              <a:t>Our scope of services include engineering consulting, high-tech factory planning and delivery in which clean-room systems, HVAC, electrical systems, instrumentation and control, process </a:t>
            </a:r>
            <a:r>
              <a:rPr lang="en-US" altLang="zh-TW" sz="2400" b="1" dirty="0" smtClean="0">
                <a:latin typeface="Arial"/>
                <a:ea typeface="新細明體"/>
                <a:cs typeface="Times New Roman" pitchFamily="18" charset="0"/>
              </a:rPr>
              <a:t>utilities, </a:t>
            </a:r>
            <a:r>
              <a:rPr lang="en-US" altLang="zh-TW" sz="2400" b="1" dirty="0">
                <a:latin typeface="Arial"/>
                <a:ea typeface="新細明體"/>
                <a:cs typeface="Times New Roman" pitchFamily="18" charset="0"/>
              </a:rPr>
              <a:t>telecommunication systems and tool hook-up are all vital parts in need of total coordination. Our value added integrated turn-key services not only provide continuity from planning, design, procurement, construction, tool hook-up and start-up/commissioning but also go beyond after service by assisting our clients in facility operation and maintenance.</a:t>
            </a:r>
          </a:p>
          <a:p>
            <a:pPr algn="just" defTabSz="692536">
              <a:spcBef>
                <a:spcPct val="50000"/>
              </a:spcBef>
            </a:pPr>
            <a:r>
              <a:rPr lang="en-US" altLang="zh-TW" sz="2400" b="1" dirty="0">
                <a:latin typeface="Arial"/>
                <a:ea typeface="新細明體"/>
                <a:cs typeface="Times New Roman" pitchFamily="18" charset="0"/>
              </a:rPr>
              <a:t>In short, we strive to be a one-stop shop to satisfy our clients’ every facility needs.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/>
        </p:nvGraphicFramePr>
        <p:xfrm>
          <a:off x="9726613" y="7050088"/>
          <a:ext cx="6905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7" name="AutoCAD Drawing" r:id="rId6" imgW="131334480" imgH="82930320" progId="">
                  <p:embed/>
                </p:oleObj>
              </mc:Choice>
              <mc:Fallback>
                <p:oleObj name="AutoCAD Drawing" r:id="rId6" imgW="131334480" imgH="8293032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494" t="46767" r="59732" b="28490"/>
                      <a:stretch>
                        <a:fillRect/>
                      </a:stretch>
                    </p:blipFill>
                    <p:spPr bwMode="auto">
                      <a:xfrm>
                        <a:off x="9726613" y="7050088"/>
                        <a:ext cx="6905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708688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群組 29"/>
          <p:cNvGrpSpPr/>
          <p:nvPr/>
        </p:nvGrpSpPr>
        <p:grpSpPr>
          <a:xfrm>
            <a:off x="574328" y="180259"/>
            <a:ext cx="9486336" cy="963568"/>
            <a:chOff x="533304" y="162267"/>
            <a:chExt cx="8808741" cy="867392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5380565" y="162267"/>
              <a:ext cx="3961480" cy="86739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DDDDD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66" tIns="46033" rIns="92066" bIns="46033" anchor="ctr"/>
            <a:lstStyle/>
            <a:p>
              <a:pPr algn="r" defTabSz="829506"/>
              <a:r>
                <a:rPr lang="en-US" altLang="zh-TW" sz="4800" dirty="0" smtClean="0">
                  <a:solidFill>
                    <a:srgbClr val="2E7577"/>
                  </a:solidFill>
                </a:rPr>
                <a:t>About UIS</a:t>
              </a:r>
              <a:endParaRPr lang="en-US" altLang="zh-TW" sz="4800" dirty="0">
                <a:solidFill>
                  <a:srgbClr val="2E7577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533304" y="609240"/>
              <a:ext cx="5783143" cy="118841"/>
            </a:xfrm>
            <a:prstGeom prst="rect">
              <a:avLst/>
            </a:prstGeom>
            <a:gradFill rotWithShape="0">
              <a:gsLst>
                <a:gs pos="0">
                  <a:srgbClr val="2E7577"/>
                </a:gs>
                <a:gs pos="100000">
                  <a:srgbClr val="2E7577">
                    <a:gamma/>
                    <a:tint val="4000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886" tIns="43443" rIns="86886" bIns="43443" anchor="ctr"/>
            <a:lstStyle/>
            <a:p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83941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816545" y="4070784"/>
            <a:ext cx="9325374" cy="35394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95716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zh-TW" altLang="en-US" sz="1700" dirty="0">
              <a:ea typeface="新細明體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41512" y="4726146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1982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32447" y="3213978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r>
              <a:rPr lang="en-US" altLang="zh-TW" dirty="0"/>
              <a:t>1990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334000" y="3161134"/>
            <a:ext cx="986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r>
              <a:rPr lang="en-US" altLang="zh-TW" dirty="0"/>
              <a:t>2002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436064" y="4726146"/>
            <a:ext cx="986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r>
              <a:rPr lang="en-US" altLang="zh-TW" dirty="0"/>
              <a:t>2003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430101" y="3161134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r>
              <a:rPr lang="en-US" altLang="zh-TW" dirty="0"/>
              <a:t>2011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051" y="4769696"/>
            <a:ext cx="1163077" cy="119975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8" name="直線接點 17"/>
          <p:cNvCxnSpPr>
            <a:stCxn id="28678" idx="4"/>
          </p:cNvCxnSpPr>
          <p:nvPr/>
        </p:nvCxnSpPr>
        <p:spPr bwMode="auto">
          <a:xfrm>
            <a:off x="1475630" y="3640804"/>
            <a:ext cx="0" cy="160118"/>
          </a:xfrm>
          <a:prstGeom prst="line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8676" name="Picture 4" descr="http://www.sjsu.edu/isystems/pics/MIS%20banner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495" y="4745310"/>
            <a:ext cx="1163077" cy="119975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6014428" y="160304"/>
            <a:ext cx="4266209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3" rIns="92066" bIns="46033" anchor="ctr"/>
          <a:lstStyle/>
          <a:p>
            <a:pPr algn="r" defTabSz="829506"/>
            <a:r>
              <a:rPr lang="en-US" altLang="zh-TW" sz="3600" dirty="0">
                <a:solidFill>
                  <a:srgbClr val="2E7577"/>
                </a:solidFill>
              </a:rPr>
              <a:t>UIS</a:t>
            </a:r>
            <a:r>
              <a:rPr lang="zh-TW" altLang="en-US" sz="3600" dirty="0">
                <a:solidFill>
                  <a:srgbClr val="2E7577"/>
                </a:solidFill>
                <a:latin typeface="微軟正黑體" pitchFamily="34" charset="-120"/>
                <a:ea typeface="微軟正黑體" pitchFamily="34" charset="-120"/>
              </a:rPr>
              <a:t>歷史沿革</a:t>
            </a:r>
            <a:endParaRPr lang="en-US" altLang="zh-TW" sz="36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r" defTabSz="829506"/>
            <a:r>
              <a:rPr lang="en-US" altLang="zh-TW" sz="2800" dirty="0" smtClean="0">
                <a:solidFill>
                  <a:srgbClr val="2E7577"/>
                </a:solidFill>
              </a:rPr>
              <a:t>About UIS</a:t>
            </a:r>
            <a:endParaRPr lang="en-US" altLang="zh-TW" sz="2800" dirty="0">
              <a:solidFill>
                <a:srgbClr val="2E757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38271" y="6138356"/>
            <a:ext cx="2959625" cy="1085423"/>
          </a:xfrm>
          <a:prstGeom prst="rect">
            <a:avLst/>
          </a:prstGeom>
          <a:noFill/>
        </p:spPr>
        <p:txBody>
          <a:bodyPr wrap="square" lIns="99579" tIns="49783" rIns="99579" bIns="49783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合併訊聯系統股份有限公司並更名為漢唐訊聯</a:t>
            </a:r>
            <a:r>
              <a:rPr lang="zh-TW" altLang="en-US" dirty="0" smtClean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股份有限公司</a:t>
            </a:r>
            <a:endParaRPr lang="en-US" altLang="zh-TW" dirty="0" smtClean="0"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Acquired United Information Systems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8678" name="Picture 6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4096" y="2441054"/>
            <a:ext cx="1163077" cy="119975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4973960" y="6049020"/>
            <a:ext cx="1920548" cy="1331645"/>
          </a:xfrm>
          <a:prstGeom prst="rect">
            <a:avLst/>
          </a:prstGeom>
          <a:noFill/>
        </p:spPr>
        <p:txBody>
          <a:bodyPr wrap="square" lIns="99579" tIns="49783" rIns="99579" bIns="49783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申請更名為漢唐集成</a:t>
            </a:r>
            <a:r>
              <a:rPr lang="zh-TW" altLang="en-US" dirty="0" smtClean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股份有限公司</a:t>
            </a:r>
            <a:endParaRPr lang="en-US" altLang="zh-TW" dirty="0" smtClean="0"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Changed name to United Integrated Services Co.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181872" y="4717940"/>
            <a:ext cx="1002605" cy="531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r>
              <a:rPr lang="en-US" altLang="zh-TW" dirty="0"/>
              <a:t>2000</a:t>
            </a:r>
            <a:endParaRPr lang="zh-TW" altLang="en-US" dirty="0"/>
          </a:p>
        </p:txBody>
      </p:sp>
      <p:pic>
        <p:nvPicPr>
          <p:cNvPr id="28682" name="Picture 10" descr="https://1.bp.blogspot.com/-VAuHd_QUCls/V4ynJ3DelEI/AAAAAAAACxE/2MSfEyyfeNEH5U5DehmSSLo___obp_hXwCLcB/s640/20151123095475247524.jpg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92" t="-9261" r="28456" b="27833"/>
          <a:stretch/>
        </p:blipFill>
        <p:spPr bwMode="auto">
          <a:xfrm>
            <a:off x="4096823" y="2465440"/>
            <a:ext cx="1163077" cy="119975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矩形 41"/>
          <p:cNvSpPr/>
          <p:nvPr/>
        </p:nvSpPr>
        <p:spPr>
          <a:xfrm>
            <a:off x="3796365" y="1529267"/>
            <a:ext cx="1737109" cy="839202"/>
          </a:xfrm>
          <a:prstGeom prst="rect">
            <a:avLst/>
          </a:prstGeom>
          <a:noFill/>
        </p:spPr>
        <p:txBody>
          <a:bodyPr wrap="square" lIns="99579" tIns="49783" rIns="99579" bIns="49783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申請掛牌上市</a:t>
            </a:r>
            <a:r>
              <a:rPr lang="en-US" altLang="zh-TW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股票代號 </a:t>
            </a:r>
            <a:r>
              <a:rPr lang="en-US" altLang="zh-TW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2404</a:t>
            </a:r>
            <a:r>
              <a:rPr lang="en-US" altLang="zh-TW" dirty="0" smtClean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)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IPO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8684" name="Picture 12" descr="http://www.gtreview.com/wp-content/uploads/2014/10/Construction-site-handshake-builders.jp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20" r="25355" b="-6197"/>
          <a:stretch/>
        </p:blipFill>
        <p:spPr bwMode="auto">
          <a:xfrm>
            <a:off x="6264567" y="2441054"/>
            <a:ext cx="1163077" cy="119975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矩形 43"/>
          <p:cNvSpPr/>
          <p:nvPr/>
        </p:nvSpPr>
        <p:spPr>
          <a:xfrm>
            <a:off x="6000850" y="1216918"/>
            <a:ext cx="2016224" cy="1331645"/>
          </a:xfrm>
          <a:prstGeom prst="rect">
            <a:avLst/>
          </a:prstGeom>
          <a:noFill/>
        </p:spPr>
        <p:txBody>
          <a:bodyPr wrap="square" lIns="99579" tIns="49783" rIns="99579" bIns="49783">
            <a:spAutoFit/>
          </a:bodyPr>
          <a:lstStyle/>
          <a:p>
            <a:r>
              <a:rPr lang="zh-TW" altLang="en-US" dirty="0" smtClean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成立江西</a:t>
            </a:r>
            <a:r>
              <a:rPr lang="zh-TW" altLang="en-US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漢唐系統集成限</a:t>
            </a:r>
            <a:r>
              <a:rPr lang="zh-TW" altLang="en-US" dirty="0" smtClean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公司</a:t>
            </a:r>
            <a:endParaRPr lang="en-US" altLang="zh-TW" dirty="0" smtClean="0"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Established UIS,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Jiang Xi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 </a:t>
            </a:r>
          </a:p>
          <a:p>
            <a:endParaRPr lang="en-US" altLang="zh-TW" dirty="0"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8686" name="Picture 14" descr="http://static.vinepair.com/wp-content/uploads/2016/01/singapore-header.jp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29" r="25152"/>
          <a:stretch/>
        </p:blipFill>
        <p:spPr bwMode="auto">
          <a:xfrm>
            <a:off x="8280918" y="4841704"/>
            <a:ext cx="1163077" cy="119975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矩形 45"/>
          <p:cNvSpPr/>
          <p:nvPr/>
        </p:nvSpPr>
        <p:spPr>
          <a:xfrm>
            <a:off x="8017074" y="6136428"/>
            <a:ext cx="1737109" cy="1085423"/>
          </a:xfrm>
          <a:prstGeom prst="rect">
            <a:avLst/>
          </a:prstGeom>
          <a:noFill/>
        </p:spPr>
        <p:txBody>
          <a:bodyPr wrap="square" lIns="99579" tIns="49783" rIns="99579" bIns="49783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成立新加坡漢唐私人</a:t>
            </a:r>
            <a:r>
              <a:rPr lang="zh-TW" altLang="en-US" dirty="0" smtClean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有限公司</a:t>
            </a:r>
            <a:endParaRPr lang="en-US" altLang="zh-TW" dirty="0" smtClean="0"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Established UIS,  Singapore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49" name="直線接點 48"/>
          <p:cNvCxnSpPr>
            <a:endCxn id="28676" idx="0"/>
          </p:cNvCxnSpPr>
          <p:nvPr/>
        </p:nvCxnSpPr>
        <p:spPr bwMode="auto">
          <a:xfrm>
            <a:off x="2868030" y="4531246"/>
            <a:ext cx="0" cy="214064"/>
          </a:xfrm>
          <a:prstGeom prst="line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 bwMode="auto">
          <a:xfrm>
            <a:off x="4713840" y="3862092"/>
            <a:ext cx="0" cy="214064"/>
          </a:xfrm>
          <a:prstGeom prst="line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 bwMode="auto">
          <a:xfrm>
            <a:off x="5904582" y="4546252"/>
            <a:ext cx="0" cy="214064"/>
          </a:xfrm>
          <a:prstGeom prst="line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 bwMode="auto">
          <a:xfrm flipV="1">
            <a:off x="6870147" y="3643922"/>
            <a:ext cx="0" cy="179669"/>
          </a:xfrm>
          <a:prstGeom prst="line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 bwMode="auto">
          <a:xfrm flipV="1">
            <a:off x="8862457" y="4637020"/>
            <a:ext cx="0" cy="179669"/>
          </a:xfrm>
          <a:prstGeom prst="line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44563" y="1288926"/>
            <a:ext cx="1737109" cy="1085423"/>
          </a:xfrm>
          <a:prstGeom prst="rect">
            <a:avLst/>
          </a:prstGeom>
          <a:noFill/>
        </p:spPr>
        <p:txBody>
          <a:bodyPr wrap="square" lIns="99579" tIns="49783" rIns="99579" bIns="49783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漢唐科技工程有限公司</a:t>
            </a:r>
            <a:r>
              <a:rPr lang="zh-TW" altLang="en-US" dirty="0" smtClean="0"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成立</a:t>
            </a:r>
            <a:endParaRPr lang="en-US" altLang="zh-TW" dirty="0" smtClean="0"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 Light" panose="020B0304030504040204" pitchFamily="34" charset="-120"/>
                <a:cs typeface="Arial" panose="020B0604020202020204" pitchFamily="34" charset="0"/>
              </a:rPr>
              <a:t>Company Established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068911" y="3809206"/>
            <a:ext cx="813438" cy="813438"/>
            <a:chOff x="1068911" y="3809206"/>
            <a:chExt cx="813438" cy="813438"/>
          </a:xfrm>
        </p:grpSpPr>
        <p:sp>
          <p:nvSpPr>
            <p:cNvPr id="10" name="橢圓 9"/>
            <p:cNvSpPr/>
            <p:nvPr/>
          </p:nvSpPr>
          <p:spPr>
            <a:xfrm>
              <a:off x="1068911" y="3809206"/>
              <a:ext cx="813438" cy="813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1251005" y="4003965"/>
              <a:ext cx="406719" cy="4067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2482699" y="3800168"/>
            <a:ext cx="813438" cy="813438"/>
            <a:chOff x="1068911" y="3809206"/>
            <a:chExt cx="813438" cy="813438"/>
          </a:xfrm>
        </p:grpSpPr>
        <p:sp>
          <p:nvSpPr>
            <p:cNvPr id="37" name="橢圓 36"/>
            <p:cNvSpPr/>
            <p:nvPr/>
          </p:nvSpPr>
          <p:spPr>
            <a:xfrm>
              <a:off x="1068911" y="3809206"/>
              <a:ext cx="813438" cy="813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1251005" y="4003965"/>
              <a:ext cx="406719" cy="4067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4253880" y="3809206"/>
            <a:ext cx="813438" cy="813438"/>
            <a:chOff x="1068911" y="3809206"/>
            <a:chExt cx="813438" cy="813438"/>
          </a:xfrm>
        </p:grpSpPr>
        <p:sp>
          <p:nvSpPr>
            <p:cNvPr id="47" name="橢圓 46"/>
            <p:cNvSpPr/>
            <p:nvPr/>
          </p:nvSpPr>
          <p:spPr>
            <a:xfrm>
              <a:off x="1068911" y="3809206"/>
              <a:ext cx="813438" cy="813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1251005" y="4003965"/>
              <a:ext cx="406719" cy="4067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50" name="直線接點 49"/>
          <p:cNvCxnSpPr/>
          <p:nvPr/>
        </p:nvCxnSpPr>
        <p:spPr bwMode="auto">
          <a:xfrm>
            <a:off x="4653844" y="3665190"/>
            <a:ext cx="0" cy="160118"/>
          </a:xfrm>
          <a:prstGeom prst="line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1" name="群組 50"/>
          <p:cNvGrpSpPr/>
          <p:nvPr/>
        </p:nvGrpSpPr>
        <p:grpSpPr>
          <a:xfrm>
            <a:off x="5478016" y="3809206"/>
            <a:ext cx="813438" cy="813438"/>
            <a:chOff x="1068911" y="3809206"/>
            <a:chExt cx="813438" cy="813438"/>
          </a:xfrm>
        </p:grpSpPr>
        <p:sp>
          <p:nvSpPr>
            <p:cNvPr id="52" name="橢圓 51"/>
            <p:cNvSpPr/>
            <p:nvPr/>
          </p:nvSpPr>
          <p:spPr>
            <a:xfrm>
              <a:off x="1068911" y="3809206"/>
              <a:ext cx="813438" cy="813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/>
            <p:cNvSpPr/>
            <p:nvPr/>
          </p:nvSpPr>
          <p:spPr>
            <a:xfrm>
              <a:off x="1251005" y="4003965"/>
              <a:ext cx="406719" cy="4067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6464778" y="3809206"/>
            <a:ext cx="813438" cy="813438"/>
            <a:chOff x="1068911" y="3809206"/>
            <a:chExt cx="813438" cy="813438"/>
          </a:xfrm>
        </p:grpSpPr>
        <p:sp>
          <p:nvSpPr>
            <p:cNvPr id="56" name="橢圓 55"/>
            <p:cNvSpPr/>
            <p:nvPr/>
          </p:nvSpPr>
          <p:spPr>
            <a:xfrm>
              <a:off x="1068911" y="3809206"/>
              <a:ext cx="813438" cy="813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橢圓 56"/>
            <p:cNvSpPr/>
            <p:nvPr/>
          </p:nvSpPr>
          <p:spPr>
            <a:xfrm>
              <a:off x="1251005" y="4003965"/>
              <a:ext cx="406719" cy="4067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8481002" y="3809206"/>
            <a:ext cx="813438" cy="813438"/>
            <a:chOff x="1068911" y="3809206"/>
            <a:chExt cx="813438" cy="813438"/>
          </a:xfrm>
        </p:grpSpPr>
        <p:sp>
          <p:nvSpPr>
            <p:cNvPr id="59" name="橢圓 58"/>
            <p:cNvSpPr/>
            <p:nvPr/>
          </p:nvSpPr>
          <p:spPr>
            <a:xfrm>
              <a:off x="1068911" y="3809206"/>
              <a:ext cx="813438" cy="813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橢圓 59"/>
            <p:cNvSpPr/>
            <p:nvPr/>
          </p:nvSpPr>
          <p:spPr>
            <a:xfrm>
              <a:off x="1251005" y="4003965"/>
              <a:ext cx="406719" cy="4067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574330" y="676792"/>
            <a:ext cx="6912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7965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51" name="Rectangle 11"/>
          <p:cNvSpPr>
            <a:spLocks noChangeArrowheads="1"/>
          </p:cNvSpPr>
          <p:nvPr/>
        </p:nvSpPr>
        <p:spPr bwMode="auto">
          <a:xfrm>
            <a:off x="3732939" y="180259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276" tIns="50138" rIns="100276" bIns="50138" anchor="ctr"/>
          <a:lstStyle/>
          <a:p>
            <a:pPr algn="r" defTabSz="829612"/>
            <a:r>
              <a:rPr lang="en-US" altLang="zh-TW" sz="3600" dirty="0" smtClean="0">
                <a:solidFill>
                  <a:srgbClr val="2E7577"/>
                </a:solidFill>
                <a:ea typeface="華康中黑體" pitchFamily="49" charset="-120"/>
              </a:rPr>
              <a:t>UIS</a:t>
            </a:r>
            <a:r>
              <a:rPr lang="zh-TW" altLang="en-US" sz="3600" dirty="0" smtClean="0">
                <a:solidFill>
                  <a:srgbClr val="2E7577"/>
                </a:solidFill>
                <a:latin typeface="微軟正黑體" pitchFamily="34" charset="-120"/>
                <a:ea typeface="微軟正黑體" pitchFamily="34" charset="-120"/>
              </a:rPr>
              <a:t>公司組織表</a:t>
            </a:r>
            <a:r>
              <a:rPr lang="en-US" altLang="zh-TW" sz="3600" dirty="0" smtClean="0">
                <a:solidFill>
                  <a:srgbClr val="2E7577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rgbClr val="2E7577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dirty="0" smtClean="0">
                <a:solidFill>
                  <a:srgbClr val="2E7577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Organization</a:t>
            </a:r>
            <a:endParaRPr lang="en-US" altLang="zh-TW" sz="4800" dirty="0">
              <a:solidFill>
                <a:srgbClr val="2E7577"/>
              </a:solidFill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574330" y="676792"/>
            <a:ext cx="648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5" y="1166350"/>
            <a:ext cx="10098405" cy="617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58591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51" name="Rectangle 11"/>
          <p:cNvSpPr>
            <a:spLocks noChangeArrowheads="1"/>
          </p:cNvSpPr>
          <p:nvPr/>
        </p:nvSpPr>
        <p:spPr bwMode="auto">
          <a:xfrm>
            <a:off x="3732939" y="180259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276" tIns="50138" rIns="100276" bIns="50138" anchor="ctr"/>
          <a:lstStyle/>
          <a:p>
            <a:pPr algn="r" defTabSz="829612"/>
            <a:r>
              <a:rPr lang="en-US" altLang="zh-TW" sz="3600" dirty="0" smtClean="0">
                <a:solidFill>
                  <a:srgbClr val="2E7577"/>
                </a:solidFill>
                <a:ea typeface="華康中黑體" pitchFamily="49" charset="-120"/>
              </a:rPr>
              <a:t>UIS</a:t>
            </a:r>
            <a:r>
              <a:rPr lang="zh-TW" altLang="en-US" sz="3600" dirty="0" smtClean="0">
                <a:solidFill>
                  <a:srgbClr val="2E7577"/>
                </a:solidFill>
                <a:latin typeface="微軟正黑體" pitchFamily="34" charset="-120"/>
                <a:ea typeface="微軟正黑體" pitchFamily="34" charset="-120"/>
              </a:rPr>
              <a:t>公司組織表</a:t>
            </a:r>
            <a:r>
              <a:rPr lang="en-US" altLang="zh-TW" sz="3600" dirty="0" smtClean="0">
                <a:solidFill>
                  <a:srgbClr val="2E7577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rgbClr val="2E7577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dirty="0" smtClean="0">
                <a:solidFill>
                  <a:srgbClr val="2E7577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Organization</a:t>
            </a:r>
            <a:endParaRPr lang="en-US" altLang="zh-TW" sz="4800" dirty="0">
              <a:solidFill>
                <a:srgbClr val="2E7577"/>
              </a:solidFill>
              <a:latin typeface="Arial" panose="020B0604020202020204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574330" y="676792"/>
            <a:ext cx="6480000" cy="132018"/>
          </a:xfrm>
          <a:prstGeom prst="rect">
            <a:avLst/>
          </a:prstGeom>
          <a:gradFill rotWithShape="0">
            <a:gsLst>
              <a:gs pos="0">
                <a:srgbClr val="2E7577"/>
              </a:gs>
              <a:gs pos="100000">
                <a:srgbClr val="2E7577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86" tIns="43443" rIns="86886" bIns="43443" anchor="ctr"/>
          <a:lstStyle/>
          <a:p>
            <a:endParaRPr lang="zh-TW" alt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1066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Page: </a:t>
            </a:r>
            <a:fld id="{F2067B2E-0151-44AE-940F-92D6B699351F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5" y="1166350"/>
            <a:ext cx="10098405" cy="617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58591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80"/>
          <a:stretch/>
        </p:blipFill>
        <p:spPr bwMode="auto">
          <a:xfrm>
            <a:off x="0" y="1"/>
            <a:ext cx="10669587" cy="124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1"/>
          <a:stretch/>
        </p:blipFill>
        <p:spPr bwMode="auto">
          <a:xfrm>
            <a:off x="0" y="1143827"/>
            <a:ext cx="10669587" cy="647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" y="-174950"/>
            <a:ext cx="183751" cy="33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55" tIns="45478" rIns="90955" bIns="45478" anchor="ctr">
            <a:spAutoFit/>
          </a:bodyPr>
          <a:lstStyle/>
          <a:p>
            <a:pPr defTabSz="913991"/>
            <a:endParaRPr lang="zh-TW" altLang="en-US" dirty="0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3882631" y="26568"/>
            <a:ext cx="6587794" cy="963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396" tIns="50198" rIns="100396" bIns="50198" anchor="ctr"/>
          <a:lstStyle/>
          <a:p>
            <a:pPr algn="r" defTabSz="830668"/>
            <a:r>
              <a:rPr lang="en-US" altLang="zh-TW" sz="3600" dirty="0" smtClean="0">
                <a:solidFill>
                  <a:srgbClr val="2E7577"/>
                </a:solidFill>
                <a:ea typeface="華康中黑體" pitchFamily="49" charset="-120"/>
              </a:rPr>
              <a:t>UIS</a:t>
            </a:r>
            <a:r>
              <a:rPr lang="zh-TW" altLang="en-US" sz="3600" dirty="0" smtClean="0">
                <a:solidFill>
                  <a:srgbClr val="2E7577"/>
                </a:solidFill>
                <a:ea typeface="華康中黑體" pitchFamily="49" charset="-120"/>
              </a:rPr>
              <a:t>客戶群</a:t>
            </a:r>
            <a:r>
              <a:rPr lang="en-US" altLang="zh-TW" sz="3600" dirty="0" smtClean="0">
                <a:solidFill>
                  <a:srgbClr val="2E7577"/>
                </a:solidFill>
                <a:ea typeface="華康中黑體" pitchFamily="49" charset="-120"/>
              </a:rPr>
              <a:t>(</a:t>
            </a:r>
            <a:r>
              <a:rPr lang="en-US" altLang="zh-TW" sz="2800" dirty="0" smtClean="0">
                <a:solidFill>
                  <a:srgbClr val="2E7577"/>
                </a:solidFill>
                <a:ea typeface="華康中黑體" pitchFamily="49" charset="-120"/>
              </a:rPr>
              <a:t>UIS Clients)</a:t>
            </a:r>
            <a:endParaRPr lang="en-US" altLang="zh-TW" sz="2800" dirty="0">
              <a:solidFill>
                <a:srgbClr val="2E7577"/>
              </a:solidFill>
              <a:ea typeface="華康中黑體" pitchFamily="49" charset="-120"/>
            </a:endParaRPr>
          </a:p>
        </p:txBody>
      </p:sp>
      <p:sp>
        <p:nvSpPr>
          <p:cNvPr id="146" name="文字方塊 54"/>
          <p:cNvSpPr txBox="1">
            <a:spLocks noChangeArrowheads="1"/>
          </p:cNvSpPr>
          <p:nvPr/>
        </p:nvSpPr>
        <p:spPr bwMode="auto">
          <a:xfrm>
            <a:off x="8227719" y="5254173"/>
            <a:ext cx="2286625" cy="2400657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dirty="0">
                <a:solidFill>
                  <a:srgbClr val="FF0000"/>
                </a:solidFill>
              </a:rPr>
              <a:t>★</a:t>
            </a:r>
            <a:r>
              <a:rPr lang="en-US" altLang="zh-TW" sz="1400" dirty="0">
                <a:solidFill>
                  <a:schemeClr val="bg1"/>
                </a:solidFill>
              </a:rPr>
              <a:t> </a:t>
            </a:r>
            <a:r>
              <a:rPr lang="en-US" altLang="zh-TW" sz="1400" dirty="0"/>
              <a:t>Main office</a:t>
            </a:r>
          </a:p>
          <a:p>
            <a:pPr marL="265113">
              <a:defRPr/>
            </a:pPr>
            <a:r>
              <a:rPr lang="en-US" altLang="zh-TW" sz="1200" dirty="0">
                <a:solidFill>
                  <a:schemeClr val="accent1">
                    <a:lumMod val="25000"/>
                  </a:schemeClr>
                </a:solidFill>
              </a:rPr>
              <a:t>Xindian</a:t>
            </a:r>
          </a:p>
          <a:p>
            <a:pPr marL="265113" indent="-265113">
              <a:defRPr/>
            </a:pPr>
            <a:r>
              <a:rPr lang="zh-TW" altLang="en-US" sz="1000" dirty="0">
                <a:solidFill>
                  <a:srgbClr val="FF0000"/>
                </a:solidFill>
              </a:rPr>
              <a:t>●</a:t>
            </a:r>
            <a:r>
              <a:rPr lang="zh-TW" altLang="en-US" sz="1400" dirty="0">
                <a:solidFill>
                  <a:srgbClr val="FF0000"/>
                </a:solidFill>
              </a:rPr>
              <a:t> </a:t>
            </a:r>
            <a:r>
              <a:rPr lang="en-US" altLang="zh-TW" sz="1400" dirty="0">
                <a:solidFill>
                  <a:srgbClr val="FF0000"/>
                </a:solidFill>
              </a:rPr>
              <a:t> </a:t>
            </a:r>
            <a:r>
              <a:rPr lang="en-US" altLang="zh-TW" sz="1400" dirty="0"/>
              <a:t>Branch office and</a:t>
            </a:r>
          </a:p>
          <a:p>
            <a:pPr marL="180975" indent="-180975">
              <a:defRPr/>
            </a:pPr>
            <a:r>
              <a:rPr lang="en-US" altLang="zh-TW" sz="1400" dirty="0"/>
              <a:t>	 Service Locations</a:t>
            </a:r>
          </a:p>
          <a:p>
            <a:pPr marL="269875" indent="-269875">
              <a:defRPr/>
            </a:pPr>
            <a:r>
              <a:rPr lang="en-US" altLang="zh-TW" sz="1200" dirty="0">
                <a:solidFill>
                  <a:schemeClr val="accent4"/>
                </a:solidFill>
              </a:rPr>
              <a:t>	</a:t>
            </a:r>
            <a:r>
              <a:rPr lang="en-US" altLang="zh-TW" sz="1200" dirty="0">
                <a:solidFill>
                  <a:schemeClr val="accent1">
                    <a:lumMod val="25000"/>
                  </a:schemeClr>
                </a:solidFill>
              </a:rPr>
              <a:t>Hsinchu</a:t>
            </a:r>
          </a:p>
          <a:p>
            <a:pPr marL="269875" indent="-269875">
              <a:defRPr/>
            </a:pPr>
            <a:r>
              <a:rPr lang="en-US" altLang="zh-TW" sz="1200" dirty="0">
                <a:solidFill>
                  <a:schemeClr val="accent1">
                    <a:lumMod val="25000"/>
                  </a:schemeClr>
                </a:solidFill>
              </a:rPr>
              <a:t>	Taichung</a:t>
            </a:r>
          </a:p>
          <a:p>
            <a:pPr marL="269875" indent="-269875">
              <a:defRPr/>
            </a:pPr>
            <a:r>
              <a:rPr lang="en-US" altLang="zh-TW" sz="1200" dirty="0">
                <a:solidFill>
                  <a:schemeClr val="accent1">
                    <a:lumMod val="25000"/>
                  </a:schemeClr>
                </a:solidFill>
              </a:rPr>
              <a:t>	Tainan</a:t>
            </a:r>
          </a:p>
          <a:p>
            <a:pPr marL="269875" indent="-269875">
              <a:defRPr/>
            </a:pPr>
            <a:r>
              <a:rPr lang="en-US" altLang="zh-TW" sz="1200" dirty="0">
                <a:solidFill>
                  <a:schemeClr val="accent1">
                    <a:lumMod val="25000"/>
                  </a:schemeClr>
                </a:solidFill>
              </a:rPr>
              <a:t>	Shanghai</a:t>
            </a:r>
          </a:p>
          <a:p>
            <a:pPr marL="269875" indent="-269875">
              <a:defRPr/>
            </a:pPr>
            <a:r>
              <a:rPr lang="en-US" altLang="zh-TW" sz="1200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en-US" altLang="zh-TW" sz="1200" dirty="0" smtClean="0">
                <a:solidFill>
                  <a:schemeClr val="accent1">
                    <a:lumMod val="25000"/>
                  </a:schemeClr>
                </a:solidFill>
              </a:rPr>
              <a:t>Nanjing</a:t>
            </a:r>
          </a:p>
          <a:p>
            <a:pPr marL="269875" indent="-269875">
              <a:defRPr/>
            </a:pPr>
            <a:r>
              <a:rPr lang="en-US" altLang="zh-TW" sz="1200" dirty="0" smtClean="0">
                <a:solidFill>
                  <a:schemeClr val="accent1">
                    <a:lumMod val="25000"/>
                  </a:schemeClr>
                </a:solidFill>
              </a:rPr>
              <a:t>       H</a:t>
            </a:r>
            <a:r>
              <a:rPr lang="en-US" altLang="zh-CN" sz="1200" dirty="0" smtClean="0">
                <a:solidFill>
                  <a:schemeClr val="accent1">
                    <a:lumMod val="25000"/>
                  </a:schemeClr>
                </a:solidFill>
              </a:rPr>
              <a:t>efei</a:t>
            </a:r>
            <a:endParaRPr lang="en-US" altLang="zh-TW" sz="1200" dirty="0">
              <a:solidFill>
                <a:schemeClr val="accent1">
                  <a:lumMod val="25000"/>
                </a:schemeClr>
              </a:solidFill>
            </a:endParaRPr>
          </a:p>
          <a:p>
            <a:pPr marL="269875" indent="-269875">
              <a:defRPr/>
            </a:pPr>
            <a:r>
              <a:rPr lang="en-US" altLang="zh-TW" sz="1200" dirty="0">
                <a:solidFill>
                  <a:schemeClr val="accent1">
                    <a:lumMod val="25000"/>
                  </a:schemeClr>
                </a:solidFill>
              </a:rPr>
              <a:t>	Shenzhen</a:t>
            </a:r>
          </a:p>
          <a:p>
            <a:pPr marL="269875" indent="-269875">
              <a:defRPr/>
            </a:pPr>
            <a:r>
              <a:rPr lang="en-US" altLang="zh-TW" sz="1200" dirty="0">
                <a:solidFill>
                  <a:schemeClr val="accent1">
                    <a:lumMod val="25000"/>
                  </a:schemeClr>
                </a:solidFill>
              </a:rPr>
              <a:t>	Singapore</a:t>
            </a:r>
            <a:endParaRPr lang="zh-TW" altLang="en-US" sz="12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Page: </a:t>
            </a:r>
            <a:fld id="{F2067B2E-0151-44AE-940F-92D6B699351F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821263" y="1000894"/>
            <a:ext cx="9738242" cy="6199442"/>
            <a:chOff x="821263" y="1000894"/>
            <a:chExt cx="9738242" cy="6199442"/>
          </a:xfrm>
        </p:grpSpPr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>
              <a:off x="4152900" y="250031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0955" tIns="45478" rIns="90955" bIns="45478"/>
            <a:lstStyle/>
            <a:p>
              <a:pPr defTabSz="913991"/>
              <a:endParaRPr lang="zh-TW" altLang="en-US" dirty="0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>
              <a:off x="3619500" y="250031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0955" tIns="45478" rIns="90955" bIns="45478"/>
            <a:lstStyle/>
            <a:p>
              <a:pPr defTabSz="913991"/>
              <a:endParaRPr lang="zh-TW" altLang="en-US" dirty="0"/>
            </a:p>
          </p:txBody>
        </p:sp>
        <p:sp>
          <p:nvSpPr>
            <p:cNvPr id="12300" name="Line 5"/>
            <p:cNvSpPr>
              <a:spLocks noChangeShapeType="1"/>
            </p:cNvSpPr>
            <p:nvPr/>
          </p:nvSpPr>
          <p:spPr bwMode="auto">
            <a:xfrm>
              <a:off x="4800600" y="1247775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0955" tIns="45478" rIns="90955" bIns="45478"/>
            <a:lstStyle/>
            <a:p>
              <a:pPr defTabSz="913991"/>
              <a:endParaRPr lang="zh-TW" altLang="en-US" dirty="0"/>
            </a:p>
          </p:txBody>
        </p:sp>
        <p:sp>
          <p:nvSpPr>
            <p:cNvPr id="12301" name="Line 6"/>
            <p:cNvSpPr>
              <a:spLocks noChangeShapeType="1"/>
            </p:cNvSpPr>
            <p:nvPr/>
          </p:nvSpPr>
          <p:spPr bwMode="auto">
            <a:xfrm>
              <a:off x="4267200" y="1247775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0955" tIns="45478" rIns="90955" bIns="45478"/>
            <a:lstStyle/>
            <a:p>
              <a:pPr defTabSz="913991"/>
              <a:endParaRPr lang="zh-TW" altLang="en-US" dirty="0"/>
            </a:p>
          </p:txBody>
        </p:sp>
        <p:cxnSp>
          <p:nvCxnSpPr>
            <p:cNvPr id="126" name="直線單箭頭接點 125"/>
            <p:cNvCxnSpPr/>
            <p:nvPr/>
          </p:nvCxnSpPr>
          <p:spPr bwMode="auto">
            <a:xfrm>
              <a:off x="3989913" y="6336736"/>
              <a:ext cx="358775" cy="792163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Line 5"/>
            <p:cNvSpPr>
              <a:spLocks noChangeShapeType="1"/>
            </p:cNvSpPr>
            <p:nvPr/>
          </p:nvSpPr>
          <p:spPr bwMode="auto">
            <a:xfrm>
              <a:off x="4104213" y="2579124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8" name="Line 6"/>
            <p:cNvSpPr>
              <a:spLocks noChangeShapeType="1"/>
            </p:cNvSpPr>
            <p:nvPr/>
          </p:nvSpPr>
          <p:spPr bwMode="auto">
            <a:xfrm>
              <a:off x="3570813" y="2579124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9" name="文字方塊 35"/>
            <p:cNvSpPr txBox="1">
              <a:spLocks noChangeArrowheads="1"/>
            </p:cNvSpPr>
            <p:nvPr/>
          </p:nvSpPr>
          <p:spPr bwMode="auto">
            <a:xfrm>
              <a:off x="821263" y="6127186"/>
              <a:ext cx="2519363" cy="307777"/>
            </a:xfrm>
            <a:prstGeom prst="rect">
              <a:avLst/>
            </a:prstGeom>
            <a:solidFill>
              <a:srgbClr val="FF0000">
                <a:alpha val="7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900" dirty="0">
                  <a:solidFill>
                    <a:srgbClr val="333399"/>
                  </a:solidFill>
                </a:rPr>
                <a:t>●</a:t>
              </a:r>
              <a:r>
                <a:rPr lang="en-US" altLang="zh-TW" sz="900" dirty="0">
                  <a:solidFill>
                    <a:schemeClr val="bg1"/>
                  </a:solidFill>
                </a:rPr>
                <a:t> </a:t>
              </a:r>
              <a:r>
                <a:rPr lang="en-US" altLang="zh-TW" sz="1400" dirty="0">
                  <a:solidFill>
                    <a:schemeClr val="bg1"/>
                  </a:solidFill>
                </a:rPr>
                <a:t>AUO L4B P1, P2, P3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30" name="直線接點 36"/>
            <p:cNvCxnSpPr>
              <a:cxnSpLocks noChangeShapeType="1"/>
            </p:cNvCxnSpPr>
            <p:nvPr/>
          </p:nvCxnSpPr>
          <p:spPr bwMode="auto">
            <a:xfrm flipH="1">
              <a:off x="3340626" y="6336736"/>
              <a:ext cx="647700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31" name="文字方塊 37"/>
            <p:cNvSpPr txBox="1">
              <a:spLocks noChangeArrowheads="1"/>
            </p:cNvSpPr>
            <p:nvPr/>
          </p:nvSpPr>
          <p:spPr bwMode="auto">
            <a:xfrm>
              <a:off x="1570537" y="5102463"/>
              <a:ext cx="3468861" cy="338554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TW" altLang="en-US" sz="900" dirty="0">
                  <a:solidFill>
                    <a:srgbClr val="333399"/>
                  </a:solidFill>
                </a:rPr>
                <a:t>●</a:t>
              </a:r>
              <a:r>
                <a:rPr lang="en-US" altLang="zh-TW" dirty="0"/>
                <a:t> </a:t>
              </a:r>
              <a:r>
                <a:rPr lang="en-US" altLang="zh-TW" sz="1400" dirty="0">
                  <a:solidFill>
                    <a:schemeClr val="bg1"/>
                  </a:solidFill>
                </a:rPr>
                <a:t>CSOT G8.5 </a:t>
              </a:r>
              <a:r>
                <a:rPr lang="en-US" altLang="zh-TW" sz="1400" dirty="0" smtClean="0">
                  <a:solidFill>
                    <a:schemeClr val="bg1"/>
                  </a:solidFill>
                </a:rPr>
                <a:t>FAB T1/ T2P1 /T2P2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2" name="橢圓 38"/>
            <p:cNvSpPr>
              <a:spLocks noChangeArrowheads="1"/>
            </p:cNvSpPr>
            <p:nvPr/>
          </p:nvSpPr>
          <p:spPr bwMode="auto">
            <a:xfrm>
              <a:off x="5501213" y="4392049"/>
              <a:ext cx="71438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sp>
          <p:nvSpPr>
            <p:cNvPr id="133" name="Line 5"/>
            <p:cNvSpPr>
              <a:spLocks noChangeShapeType="1"/>
            </p:cNvSpPr>
            <p:nvPr/>
          </p:nvSpPr>
          <p:spPr bwMode="auto">
            <a:xfrm>
              <a:off x="4751913" y="1326586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4" name="Line 6"/>
            <p:cNvSpPr>
              <a:spLocks noChangeShapeType="1"/>
            </p:cNvSpPr>
            <p:nvPr/>
          </p:nvSpPr>
          <p:spPr bwMode="auto">
            <a:xfrm>
              <a:off x="4218513" y="1326586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5" name="文字方塊 42"/>
            <p:cNvSpPr txBox="1">
              <a:spLocks noChangeArrowheads="1"/>
            </p:cNvSpPr>
            <p:nvPr/>
          </p:nvSpPr>
          <p:spPr bwMode="auto">
            <a:xfrm>
              <a:off x="2427793" y="1530563"/>
              <a:ext cx="2809453" cy="338554"/>
            </a:xfrm>
            <a:prstGeom prst="rect">
              <a:avLst/>
            </a:prstGeom>
            <a:solidFill>
              <a:srgbClr val="FF0000">
                <a:alpha val="7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TW" altLang="en-US" sz="900" dirty="0">
                  <a:solidFill>
                    <a:srgbClr val="333399"/>
                  </a:solidFill>
                </a:rPr>
                <a:t>●</a:t>
              </a:r>
              <a:r>
                <a:rPr lang="en-US" altLang="zh-TW" dirty="0"/>
                <a:t> </a:t>
              </a:r>
              <a:r>
                <a:rPr lang="en-US" altLang="zh-TW" sz="1400" dirty="0">
                  <a:solidFill>
                    <a:schemeClr val="bg1"/>
                  </a:solidFill>
                </a:rPr>
                <a:t>CEC- Panda </a:t>
              </a:r>
              <a:r>
                <a:rPr lang="en-US" altLang="zh-TW" sz="1400" dirty="0" smtClean="0">
                  <a:solidFill>
                    <a:schemeClr val="bg1"/>
                  </a:solidFill>
                </a:rPr>
                <a:t>G6/G8.5 </a:t>
              </a:r>
              <a:r>
                <a:rPr lang="en-US" altLang="zh-TW" sz="1400" dirty="0">
                  <a:solidFill>
                    <a:schemeClr val="bg1"/>
                  </a:solidFill>
                </a:rPr>
                <a:t>FAB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6" name="橢圓 43"/>
            <p:cNvSpPr>
              <a:spLocks noChangeArrowheads="1"/>
            </p:cNvSpPr>
            <p:nvPr/>
          </p:nvSpPr>
          <p:spPr bwMode="auto">
            <a:xfrm>
              <a:off x="6148913" y="3074424"/>
              <a:ext cx="73025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cxnSp>
          <p:nvCxnSpPr>
            <p:cNvPr id="137" name="直線單箭頭接點 136"/>
            <p:cNvCxnSpPr>
              <a:stCxn id="135" idx="3"/>
            </p:cNvCxnSpPr>
            <p:nvPr/>
          </p:nvCxnSpPr>
          <p:spPr bwMode="auto">
            <a:xfrm>
              <a:off x="5237246" y="1699840"/>
              <a:ext cx="976761" cy="1473797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文字方塊 46"/>
            <p:cNvSpPr txBox="1">
              <a:spLocks noChangeArrowheads="1"/>
            </p:cNvSpPr>
            <p:nvPr/>
          </p:nvSpPr>
          <p:spPr bwMode="auto">
            <a:xfrm>
              <a:off x="5356751" y="4173769"/>
              <a:ext cx="360362" cy="211137"/>
            </a:xfrm>
            <a:prstGeom prst="rect">
              <a:avLst/>
            </a:prstGeom>
            <a:solidFill>
              <a:schemeClr val="bg1">
                <a:alpha val="4392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zh-TW" altLang="en-US" sz="900" dirty="0">
                  <a:solidFill>
                    <a:schemeClr val="tx1"/>
                  </a:solidFill>
                </a:rPr>
                <a:t>深圳</a:t>
              </a:r>
            </a:p>
          </p:txBody>
        </p:sp>
        <p:cxnSp>
          <p:nvCxnSpPr>
            <p:cNvPr id="139" name="直線單箭頭接點 138"/>
            <p:cNvCxnSpPr>
              <a:stCxn id="131" idx="3"/>
              <a:endCxn id="132" idx="2"/>
            </p:cNvCxnSpPr>
            <p:nvPr/>
          </p:nvCxnSpPr>
          <p:spPr bwMode="auto">
            <a:xfrm flipV="1">
              <a:off x="5039398" y="4427768"/>
              <a:ext cx="461815" cy="843972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橢圓 48"/>
            <p:cNvSpPr>
              <a:spLocks noChangeArrowheads="1"/>
            </p:cNvSpPr>
            <p:nvPr/>
          </p:nvSpPr>
          <p:spPr bwMode="auto">
            <a:xfrm>
              <a:off x="6431488" y="4111061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sp>
          <p:nvSpPr>
            <p:cNvPr id="141" name="橢圓 49"/>
            <p:cNvSpPr>
              <a:spLocks noChangeArrowheads="1"/>
            </p:cNvSpPr>
            <p:nvPr/>
          </p:nvSpPr>
          <p:spPr bwMode="auto">
            <a:xfrm>
              <a:off x="6394976" y="4255524"/>
              <a:ext cx="73025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sp>
          <p:nvSpPr>
            <p:cNvPr id="142" name="橢圓 50"/>
            <p:cNvSpPr>
              <a:spLocks noChangeArrowheads="1"/>
            </p:cNvSpPr>
            <p:nvPr/>
          </p:nvSpPr>
          <p:spPr bwMode="auto">
            <a:xfrm>
              <a:off x="6394976" y="4363474"/>
              <a:ext cx="73025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sp>
          <p:nvSpPr>
            <p:cNvPr id="143" name="文字方塊 51"/>
            <p:cNvSpPr txBox="1">
              <a:spLocks noChangeArrowheads="1"/>
            </p:cNvSpPr>
            <p:nvPr/>
          </p:nvSpPr>
          <p:spPr bwMode="auto">
            <a:xfrm>
              <a:off x="7606799" y="3881214"/>
              <a:ext cx="2952706" cy="1400383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dirty="0">
                  <a:solidFill>
                    <a:schemeClr val="bg1"/>
                  </a:solidFill>
                </a:rPr>
                <a:t>Tainan</a:t>
              </a:r>
            </a:p>
            <a:p>
              <a:pPr>
                <a:defRPr/>
              </a:pPr>
              <a:r>
                <a:rPr lang="zh-TW" altLang="en-US" sz="900" dirty="0">
                  <a:solidFill>
                    <a:srgbClr val="006600"/>
                  </a:solidFill>
                </a:rPr>
                <a:t>●</a:t>
              </a:r>
              <a:r>
                <a:rPr lang="zh-TW" altLang="en-US" dirty="0">
                  <a:solidFill>
                    <a:schemeClr val="accent6"/>
                  </a:solidFill>
                </a:rPr>
                <a:t> </a:t>
              </a:r>
              <a:r>
                <a:rPr lang="en-US" altLang="zh-TW" dirty="0" err="1" smtClean="0">
                  <a:solidFill>
                    <a:schemeClr val="bg1"/>
                  </a:solidFill>
                </a:rPr>
                <a:t>Tsmc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dirty="0">
                  <a:solidFill>
                    <a:schemeClr val="bg1"/>
                  </a:solidFill>
                </a:rPr>
                <a:t>FAB 14 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P4- P7</a:t>
              </a:r>
            </a:p>
            <a:p>
              <a:pPr>
                <a:defRPr/>
              </a:pPr>
              <a:r>
                <a:rPr lang="zh-TW" altLang="en-US" sz="900" dirty="0">
                  <a:solidFill>
                    <a:srgbClr val="006600"/>
                  </a:solidFill>
                </a:rPr>
                <a:t>●</a:t>
              </a:r>
              <a:r>
                <a:rPr lang="zh-TW" altLang="en-US" dirty="0">
                  <a:solidFill>
                    <a:schemeClr val="accent6"/>
                  </a:solidFill>
                </a:rPr>
                <a:t> </a:t>
              </a:r>
              <a:r>
                <a:rPr lang="en-US" altLang="zh-TW" dirty="0" err="1" smtClean="0">
                  <a:solidFill>
                    <a:schemeClr val="bg1"/>
                  </a:solidFill>
                </a:rPr>
                <a:t>Tsmc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dirty="0">
                  <a:solidFill>
                    <a:schemeClr val="bg1"/>
                  </a:solidFill>
                </a:rPr>
                <a:t>FAB 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18 P1-P2</a:t>
              </a:r>
              <a:endParaRPr lang="en-US" altLang="zh-TW" dirty="0">
                <a:solidFill>
                  <a:schemeClr val="bg1"/>
                </a:solidFill>
              </a:endParaRPr>
            </a:p>
            <a:p>
              <a:pPr>
                <a:spcBef>
                  <a:spcPts val="300"/>
                </a:spcBef>
                <a:defRPr/>
              </a:pPr>
              <a:r>
                <a:rPr lang="en-US" altLang="zh-TW" dirty="0" smtClean="0">
                  <a:solidFill>
                    <a:schemeClr val="bg1"/>
                  </a:solidFill>
                </a:rPr>
                <a:t>Kaohsiung</a:t>
              </a:r>
            </a:p>
            <a:p>
              <a:pPr>
                <a:defRPr/>
              </a:pPr>
              <a:r>
                <a:rPr lang="zh-TW" altLang="en-US" sz="900" dirty="0" smtClean="0">
                  <a:solidFill>
                    <a:srgbClr val="006600"/>
                  </a:solidFill>
                </a:rPr>
                <a:t>●</a:t>
              </a:r>
              <a:r>
                <a:rPr lang="zh-TW" altLang="en-US" dirty="0" smtClean="0">
                  <a:solidFill>
                    <a:srgbClr val="006600"/>
                  </a:solidFill>
                </a:rPr>
                <a:t> 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ASE K22</a:t>
              </a:r>
              <a:endParaRPr lang="en-US" altLang="zh-TW" dirty="0">
                <a:solidFill>
                  <a:schemeClr val="bg1"/>
                </a:solidFill>
              </a:endParaRPr>
            </a:p>
          </p:txBody>
        </p:sp>
        <p:cxnSp>
          <p:nvCxnSpPr>
            <p:cNvPr id="144" name="直線單箭頭接點 143"/>
            <p:cNvCxnSpPr/>
            <p:nvPr/>
          </p:nvCxnSpPr>
          <p:spPr bwMode="auto">
            <a:xfrm flipH="1">
              <a:off x="6539439" y="1944124"/>
              <a:ext cx="864830" cy="213042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直線接點 53"/>
            <p:cNvCxnSpPr>
              <a:cxnSpLocks noChangeShapeType="1"/>
            </p:cNvCxnSpPr>
            <p:nvPr/>
          </p:nvCxnSpPr>
          <p:spPr bwMode="auto">
            <a:xfrm>
              <a:off x="7396338" y="1944124"/>
              <a:ext cx="841725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47" name="文字方塊 61"/>
            <p:cNvSpPr txBox="1">
              <a:spLocks noChangeArrowheads="1"/>
            </p:cNvSpPr>
            <p:nvPr/>
          </p:nvSpPr>
          <p:spPr bwMode="auto">
            <a:xfrm>
              <a:off x="7612925" y="2250000"/>
              <a:ext cx="2932571" cy="1569660"/>
            </a:xfrm>
            <a:prstGeom prst="rect">
              <a:avLst/>
            </a:prstGeom>
            <a:solidFill>
              <a:srgbClr val="FF0000">
                <a:alpha val="7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Taichung</a:t>
              </a:r>
            </a:p>
            <a:p>
              <a:r>
                <a:rPr lang="zh-TW" altLang="en-US" sz="900" dirty="0">
                  <a:solidFill>
                    <a:srgbClr val="006600"/>
                  </a:solidFill>
                </a:rPr>
                <a:t>●</a:t>
              </a:r>
              <a:r>
                <a:rPr lang="zh-TW" altLang="en-US" dirty="0">
                  <a:solidFill>
                    <a:schemeClr val="bg1"/>
                  </a:solidFill>
                </a:rPr>
                <a:t> </a:t>
              </a:r>
              <a:r>
                <a:rPr lang="en-US" altLang="zh-TW" dirty="0" err="1" smtClean="0">
                  <a:solidFill>
                    <a:schemeClr val="bg1"/>
                  </a:solidFill>
                </a:rPr>
                <a:t>Tsmc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dirty="0">
                  <a:solidFill>
                    <a:schemeClr val="bg1"/>
                  </a:solidFill>
                </a:rPr>
                <a:t>FAB 15 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P1- P7</a:t>
              </a:r>
            </a:p>
            <a:p>
              <a:r>
                <a:rPr lang="zh-TW" altLang="en-US" sz="900" dirty="0" smtClean="0">
                  <a:solidFill>
                    <a:srgbClr val="006600"/>
                  </a:solidFill>
                </a:rPr>
                <a:t>●</a:t>
              </a:r>
              <a:r>
                <a:rPr lang="zh-TW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Micron FAB A2</a:t>
              </a:r>
            </a:p>
            <a:p>
              <a:r>
                <a:rPr lang="zh-TW" altLang="en-US" sz="900" dirty="0" smtClean="0">
                  <a:solidFill>
                    <a:srgbClr val="333399"/>
                  </a:solidFill>
                </a:rPr>
                <a:t>●</a:t>
              </a:r>
              <a:r>
                <a:rPr lang="zh-TW" altLang="en-US" sz="900" dirty="0" smtClean="0"/>
                <a:t> </a:t>
              </a:r>
              <a:r>
                <a:rPr lang="en-US" altLang="zh-TW" dirty="0" err="1" smtClean="0">
                  <a:solidFill>
                    <a:schemeClr val="bg1"/>
                  </a:solidFill>
                </a:rPr>
                <a:t>Auo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 L8B FAB </a:t>
              </a:r>
              <a:endParaRPr lang="en-US" altLang="zh-TW" dirty="0" smtClean="0">
                <a:solidFill>
                  <a:srgbClr val="92D050"/>
                </a:solidFill>
              </a:endParaRPr>
            </a:p>
            <a:p>
              <a:r>
                <a:rPr lang="zh-TW" altLang="en-US" sz="900" dirty="0" smtClean="0">
                  <a:solidFill>
                    <a:srgbClr val="FFC000"/>
                  </a:solidFill>
                </a:rPr>
                <a:t>●</a:t>
              </a:r>
              <a:r>
                <a:rPr lang="zh-TW" altLang="en-US" dirty="0" smtClean="0"/>
                <a:t> </a:t>
              </a:r>
              <a:r>
                <a:rPr lang="en-US" altLang="zh-TW" dirty="0" err="1">
                  <a:solidFill>
                    <a:schemeClr val="bg1"/>
                  </a:solidFill>
                </a:rPr>
                <a:t>tsmc</a:t>
              </a:r>
              <a:r>
                <a:rPr lang="en-US" altLang="zh-TW" dirty="0">
                  <a:solidFill>
                    <a:schemeClr val="bg1"/>
                  </a:solidFill>
                </a:rPr>
                <a:t> Solar </a:t>
              </a:r>
            </a:p>
            <a:p>
              <a:r>
                <a:rPr lang="zh-TW" altLang="en-US" sz="900" dirty="0">
                  <a:solidFill>
                    <a:srgbClr val="FFC000"/>
                  </a:solidFill>
                </a:rPr>
                <a:t>●</a:t>
              </a:r>
              <a:r>
                <a:rPr lang="zh-TW" altLang="en-US" dirty="0"/>
                <a:t> </a:t>
              </a:r>
              <a:r>
                <a:rPr lang="en-US" altLang="zh-TW" dirty="0" err="1" smtClean="0">
                  <a:solidFill>
                    <a:schemeClr val="bg1"/>
                  </a:solidFill>
                </a:rPr>
                <a:t>Auo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dirty="0">
                  <a:solidFill>
                    <a:schemeClr val="bg1"/>
                  </a:solidFill>
                </a:rPr>
                <a:t>Crystal </a:t>
              </a:r>
              <a:endParaRPr lang="en-US" altLang="zh-TW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8" name="橢圓 43"/>
            <p:cNvSpPr>
              <a:spLocks noChangeArrowheads="1"/>
            </p:cNvSpPr>
            <p:nvPr/>
          </p:nvSpPr>
          <p:spPr bwMode="auto">
            <a:xfrm>
              <a:off x="6485463" y="3210949"/>
              <a:ext cx="73025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sp>
          <p:nvSpPr>
            <p:cNvPr id="149" name="橢圓 43"/>
            <p:cNvSpPr>
              <a:spLocks noChangeArrowheads="1"/>
            </p:cNvSpPr>
            <p:nvPr/>
          </p:nvSpPr>
          <p:spPr bwMode="auto">
            <a:xfrm>
              <a:off x="4348688" y="7128899"/>
              <a:ext cx="73025" cy="71437"/>
            </a:xfrm>
            <a:prstGeom prst="ellipse">
              <a:avLst/>
            </a:prstGeom>
            <a:solidFill>
              <a:srgbClr val="FF0000">
                <a:alpha val="7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sp>
          <p:nvSpPr>
            <p:cNvPr id="150" name="矩形 35"/>
            <p:cNvSpPr>
              <a:spLocks noChangeArrowheads="1"/>
            </p:cNvSpPr>
            <p:nvPr/>
          </p:nvSpPr>
          <p:spPr bwMode="auto">
            <a:xfrm>
              <a:off x="6394976" y="3966599"/>
              <a:ext cx="2159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800">
                  <a:solidFill>
                    <a:srgbClr val="FF0000"/>
                  </a:solidFill>
                </a:rPr>
                <a:t>★</a:t>
              </a:r>
            </a:p>
          </p:txBody>
        </p:sp>
        <p:sp>
          <p:nvSpPr>
            <p:cNvPr id="151" name="文字方塊 54"/>
            <p:cNvSpPr txBox="1">
              <a:spLocks noChangeArrowheads="1"/>
            </p:cNvSpPr>
            <p:nvPr/>
          </p:nvSpPr>
          <p:spPr bwMode="auto">
            <a:xfrm>
              <a:off x="7606798" y="1000894"/>
              <a:ext cx="2938698" cy="1154162"/>
            </a:xfrm>
            <a:prstGeom prst="rect">
              <a:avLst/>
            </a:prstGeom>
            <a:solidFill>
              <a:srgbClr val="FF0000">
                <a:alpha val="7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dirty="0" err="1">
                  <a:solidFill>
                    <a:schemeClr val="bg1"/>
                  </a:solidFill>
                </a:rPr>
                <a:t>Hsinchu</a:t>
              </a:r>
              <a:endParaRPr lang="en-US" altLang="zh-TW" dirty="0">
                <a:solidFill>
                  <a:schemeClr val="bg1"/>
                </a:solidFill>
              </a:endParaRPr>
            </a:p>
            <a:p>
              <a:pPr marL="180975" indent="-180975"/>
              <a:r>
                <a:rPr lang="zh-TW" altLang="en-US" sz="900" dirty="0">
                  <a:solidFill>
                    <a:srgbClr val="006600"/>
                  </a:solidFill>
                </a:rPr>
                <a:t>●</a:t>
              </a:r>
              <a:r>
                <a:rPr lang="zh-TW" altLang="en-US" dirty="0"/>
                <a:t> </a:t>
              </a:r>
              <a:r>
                <a:rPr lang="en-US" altLang="zh-TW" dirty="0" err="1" smtClean="0">
                  <a:solidFill>
                    <a:schemeClr val="bg1"/>
                  </a:solidFill>
                </a:rPr>
                <a:t>Tsmc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dirty="0">
                  <a:solidFill>
                    <a:schemeClr val="bg1"/>
                  </a:solidFill>
                </a:rPr>
                <a:t>FAB 12 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P5, P6,P7 </a:t>
              </a:r>
            </a:p>
            <a:p>
              <a:pPr marL="180975" indent="-180975">
                <a:spcBef>
                  <a:spcPts val="300"/>
                </a:spcBef>
              </a:pPr>
              <a:r>
                <a:rPr lang="en-US" altLang="zh-TW" dirty="0" err="1" smtClean="0">
                  <a:solidFill>
                    <a:schemeClr val="bg1"/>
                  </a:solidFill>
                </a:rPr>
                <a:t>Longtan</a:t>
              </a:r>
              <a:endParaRPr lang="en-US" altLang="zh-TW" dirty="0">
                <a:solidFill>
                  <a:schemeClr val="bg1"/>
                </a:solidFill>
              </a:endParaRPr>
            </a:p>
            <a:p>
              <a:r>
                <a:rPr lang="zh-TW" altLang="en-US" sz="900" dirty="0">
                  <a:solidFill>
                    <a:srgbClr val="333399"/>
                  </a:solidFill>
                </a:rPr>
                <a:t>●</a:t>
              </a:r>
              <a:r>
                <a:rPr lang="en-US" altLang="zh-TW" dirty="0">
                  <a:solidFill>
                    <a:srgbClr val="333399"/>
                  </a:solidFill>
                </a:rPr>
                <a:t> </a:t>
              </a:r>
              <a:r>
                <a:rPr lang="en-US" altLang="zh-TW" dirty="0">
                  <a:solidFill>
                    <a:schemeClr val="bg1"/>
                  </a:solidFill>
                </a:rPr>
                <a:t>QPM FAB 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C (TSMC BP03)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2" name="文字方塊 37"/>
            <p:cNvSpPr txBox="1">
              <a:spLocks noChangeArrowheads="1"/>
            </p:cNvSpPr>
            <p:nvPr/>
          </p:nvSpPr>
          <p:spPr bwMode="auto">
            <a:xfrm>
              <a:off x="3489572" y="3323996"/>
              <a:ext cx="1641487" cy="338554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TW" altLang="en-US" sz="900" dirty="0">
                  <a:solidFill>
                    <a:srgbClr val="333399"/>
                  </a:solidFill>
                </a:rPr>
                <a:t>●</a:t>
              </a:r>
              <a:r>
                <a:rPr lang="en-US" altLang="zh-TW" dirty="0"/>
                <a:t> </a:t>
              </a:r>
              <a:r>
                <a:rPr lang="en-US" altLang="zh-TW" sz="1400" dirty="0">
                  <a:solidFill>
                    <a:schemeClr val="bg1"/>
                  </a:solidFill>
                </a:rPr>
                <a:t>CSOT </a:t>
              </a:r>
              <a:r>
                <a:rPr lang="en-US" altLang="zh-TW" sz="1400" dirty="0" smtClean="0">
                  <a:solidFill>
                    <a:schemeClr val="bg1"/>
                  </a:solidFill>
                </a:rPr>
                <a:t>T3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53" name="直線單箭頭接點 152"/>
            <p:cNvCxnSpPr>
              <a:stCxn id="152" idx="3"/>
              <a:endCxn id="160" idx="2"/>
            </p:cNvCxnSpPr>
            <p:nvPr/>
          </p:nvCxnSpPr>
          <p:spPr bwMode="auto">
            <a:xfrm flipV="1">
              <a:off x="5131059" y="3320214"/>
              <a:ext cx="462763" cy="173059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矩形 153"/>
            <p:cNvSpPr/>
            <p:nvPr/>
          </p:nvSpPr>
          <p:spPr>
            <a:xfrm>
              <a:off x="2213479" y="1101935"/>
              <a:ext cx="3240930" cy="3385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  <a:ea typeface="華康中黑體" pitchFamily="49" charset="-120"/>
                </a:rPr>
                <a:t> </a:t>
              </a:r>
              <a:r>
                <a:rPr lang="zh-TW" altLang="en-US" sz="900" dirty="0">
                  <a:solidFill>
                    <a:srgbClr val="333399"/>
                  </a:solidFill>
                </a:rPr>
                <a:t>● </a:t>
              </a:r>
              <a:r>
                <a:rPr lang="en-US" altLang="zh-TW" sz="1400" dirty="0" smtClean="0">
                  <a:solidFill>
                    <a:schemeClr val="bg1"/>
                  </a:solidFill>
                  <a:ea typeface="華康中黑體" pitchFamily="49" charset="-120"/>
                </a:rPr>
                <a:t>TSMC Nanjing Project-Cleanroom</a:t>
              </a:r>
              <a:endParaRPr lang="zh-CN" altLang="en-US" sz="1400" dirty="0"/>
            </a:p>
          </p:txBody>
        </p:sp>
        <p:cxnSp>
          <p:nvCxnSpPr>
            <p:cNvPr id="155" name="直線接點 45"/>
            <p:cNvCxnSpPr>
              <a:cxnSpLocks noChangeShapeType="1"/>
            </p:cNvCxnSpPr>
            <p:nvPr/>
          </p:nvCxnSpPr>
          <p:spPr bwMode="auto">
            <a:xfrm rot="16200000" flipV="1">
              <a:off x="4892091" y="1780908"/>
              <a:ext cx="1803212" cy="731017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6" name="直線單箭頭接點 52"/>
            <p:cNvCxnSpPr>
              <a:stCxn id="157" idx="3"/>
            </p:cNvCxnSpPr>
            <p:nvPr/>
          </p:nvCxnSpPr>
          <p:spPr bwMode="auto">
            <a:xfrm flipV="1">
              <a:off x="5361585" y="3253805"/>
              <a:ext cx="495342" cy="101114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文字方塊 37"/>
            <p:cNvSpPr txBox="1">
              <a:spLocks noChangeArrowheads="1"/>
            </p:cNvSpPr>
            <p:nvPr/>
          </p:nvSpPr>
          <p:spPr bwMode="auto">
            <a:xfrm>
              <a:off x="2927969" y="4111061"/>
              <a:ext cx="2433616" cy="307777"/>
            </a:xfrm>
            <a:prstGeom prst="rect">
              <a:avLst/>
            </a:prstGeom>
            <a:solidFill>
              <a:srgbClr val="FF0000">
                <a:alpha val="7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zh-TW" altLang="en-US" sz="900" dirty="0" smtClean="0">
                  <a:solidFill>
                    <a:srgbClr val="333399"/>
                  </a:solidFill>
                </a:rPr>
                <a:t>●</a:t>
              </a:r>
              <a:r>
                <a:rPr lang="zh-TW" alt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晶合集成 </a:t>
              </a:r>
              <a:r>
                <a:rPr lang="zh-CN" alt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洁净</a:t>
              </a:r>
              <a:r>
                <a:rPr lang="zh-TW" alt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室工程</a:t>
              </a:r>
              <a:endParaRPr lang="zh-TW" altLang="en-US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8" name="文字方塊 37"/>
            <p:cNvSpPr txBox="1">
              <a:spLocks noChangeArrowheads="1"/>
            </p:cNvSpPr>
            <p:nvPr/>
          </p:nvSpPr>
          <p:spPr bwMode="auto">
            <a:xfrm>
              <a:off x="2713545" y="4673835"/>
              <a:ext cx="2197535" cy="338554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TW" altLang="en-US" sz="900" dirty="0">
                  <a:solidFill>
                    <a:srgbClr val="333399"/>
                  </a:solidFill>
                </a:rPr>
                <a:t>●</a:t>
              </a:r>
              <a:r>
                <a:rPr lang="en-US" altLang="zh-TW" dirty="0"/>
                <a:t> 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华佳</a:t>
              </a:r>
              <a:r>
                <a:rPr lang="zh-TW" altLang="en-US" sz="1400" dirty="0" smtClean="0">
                  <a:solidFill>
                    <a:schemeClr val="bg1"/>
                  </a:solidFill>
                </a:rPr>
                <a:t>彩</a:t>
              </a:r>
              <a:r>
                <a:rPr lang="zh-CN" alt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洁净</a:t>
              </a:r>
              <a:r>
                <a:rPr lang="zh-TW" alt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室</a:t>
              </a:r>
              <a:r>
                <a:rPr lang="en-US" altLang="zh-TW" sz="1400" dirty="0" smtClean="0">
                  <a:solidFill>
                    <a:schemeClr val="bg1">
                      <a:lumMod val="95000"/>
                    </a:schemeClr>
                  </a:solidFill>
                </a:rPr>
                <a:t>A</a:t>
              </a:r>
              <a:r>
                <a:rPr lang="zh-CN" alt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包</a:t>
              </a:r>
              <a:r>
                <a:rPr lang="zh-TW" alt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工程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9" name="橢圓 43"/>
            <p:cNvSpPr>
              <a:spLocks noChangeArrowheads="1"/>
            </p:cNvSpPr>
            <p:nvPr/>
          </p:nvSpPr>
          <p:spPr bwMode="auto">
            <a:xfrm>
              <a:off x="6199714" y="3966599"/>
              <a:ext cx="73025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sp>
          <p:nvSpPr>
            <p:cNvPr id="160" name="橢圓 43"/>
            <p:cNvSpPr>
              <a:spLocks noChangeArrowheads="1"/>
            </p:cNvSpPr>
            <p:nvPr/>
          </p:nvSpPr>
          <p:spPr bwMode="auto">
            <a:xfrm>
              <a:off x="5593822" y="3284495"/>
              <a:ext cx="73025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/>
            </a:p>
          </p:txBody>
        </p:sp>
        <p:cxnSp>
          <p:nvCxnSpPr>
            <p:cNvPr id="161" name="直線單箭頭接點 36"/>
            <p:cNvCxnSpPr>
              <a:stCxn id="158" idx="3"/>
              <a:endCxn id="159" idx="2"/>
            </p:cNvCxnSpPr>
            <p:nvPr/>
          </p:nvCxnSpPr>
          <p:spPr bwMode="auto">
            <a:xfrm flipV="1">
              <a:off x="4911080" y="4002318"/>
              <a:ext cx="1288634" cy="840794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直線單箭頭接點 44"/>
            <p:cNvCxnSpPr>
              <a:stCxn id="163" idx="3"/>
            </p:cNvCxnSpPr>
            <p:nvPr/>
          </p:nvCxnSpPr>
          <p:spPr bwMode="auto">
            <a:xfrm>
              <a:off x="4165676" y="2128468"/>
              <a:ext cx="833885" cy="687979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文字方塊 42"/>
            <p:cNvSpPr txBox="1">
              <a:spLocks noChangeArrowheads="1"/>
            </p:cNvSpPr>
            <p:nvPr/>
          </p:nvSpPr>
          <p:spPr bwMode="auto">
            <a:xfrm>
              <a:off x="2356355" y="1959191"/>
              <a:ext cx="1809321" cy="338554"/>
            </a:xfrm>
            <a:prstGeom prst="rect">
              <a:avLst/>
            </a:prstGeom>
            <a:solidFill>
              <a:srgbClr val="FF0000">
                <a:alpha val="7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TW" altLang="en-US" sz="900" dirty="0">
                  <a:solidFill>
                    <a:srgbClr val="333399"/>
                  </a:solidFill>
                </a:rPr>
                <a:t>●</a:t>
              </a:r>
              <a:r>
                <a:rPr lang="en-US" altLang="zh-TW" dirty="0"/>
                <a:t> </a:t>
              </a:r>
              <a:r>
                <a:rPr lang="en-US" altLang="zh-CN" sz="1400" dirty="0" smtClean="0">
                  <a:solidFill>
                    <a:schemeClr val="bg1"/>
                  </a:solidFill>
                </a:rPr>
                <a:t>CHOT G8.6 CELL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4" name="橢圓 43"/>
            <p:cNvSpPr>
              <a:spLocks noChangeArrowheads="1"/>
            </p:cNvSpPr>
            <p:nvPr/>
          </p:nvSpPr>
          <p:spPr bwMode="auto">
            <a:xfrm>
              <a:off x="5856817" y="3102199"/>
              <a:ext cx="73025" cy="7143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Wingdings" pitchFamily="2" charset="2"/>
                <a:buChar char="n"/>
              </a:pPr>
              <a:endParaRPr lang="zh-TW" altLang="en-US" dirty="0"/>
            </a:p>
          </p:txBody>
        </p:sp>
        <p:cxnSp>
          <p:nvCxnSpPr>
            <p:cNvPr id="165" name="直線單箭頭接點 36"/>
            <p:cNvCxnSpPr/>
            <p:nvPr/>
          </p:nvCxnSpPr>
          <p:spPr bwMode="auto">
            <a:xfrm>
              <a:off x="3927991" y="3102199"/>
              <a:ext cx="428628" cy="214314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文字方塊 37"/>
            <p:cNvSpPr txBox="1">
              <a:spLocks noChangeArrowheads="1"/>
            </p:cNvSpPr>
            <p:nvPr/>
          </p:nvSpPr>
          <p:spPr bwMode="auto">
            <a:xfrm>
              <a:off x="1286372" y="2548200"/>
              <a:ext cx="2641619" cy="553998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7800" indent="-177800"/>
              <a:r>
                <a:rPr lang="zh-TW" altLang="en-US" sz="900" dirty="0">
                  <a:solidFill>
                    <a:srgbClr val="333399"/>
                  </a:solidFill>
                </a:rPr>
                <a:t>●</a:t>
              </a:r>
              <a:r>
                <a:rPr lang="en-US" altLang="zh-TW" dirty="0"/>
                <a:t> </a:t>
              </a:r>
              <a:r>
                <a:rPr lang="en-US" altLang="zh-TW" sz="1400" dirty="0" smtClean="0">
                  <a:solidFill>
                    <a:schemeClr val="bg1"/>
                  </a:solidFill>
                </a:rPr>
                <a:t>CEC-Panda G8.6 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洁净室系  统及辅助系统三标段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7" name="文字方塊 37"/>
            <p:cNvSpPr txBox="1">
              <a:spLocks noChangeArrowheads="1"/>
            </p:cNvSpPr>
            <p:nvPr/>
          </p:nvSpPr>
          <p:spPr bwMode="auto">
            <a:xfrm>
              <a:off x="2900982" y="3742602"/>
              <a:ext cx="2433616" cy="307777"/>
            </a:xfrm>
            <a:prstGeom prst="rect">
              <a:avLst/>
            </a:prstGeom>
            <a:solidFill>
              <a:srgbClr val="FF0000">
                <a:alpha val="7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zh-TW" altLang="en-US" sz="900" dirty="0" smtClean="0">
                  <a:solidFill>
                    <a:srgbClr val="333399"/>
                  </a:solidFill>
                </a:rPr>
                <a:t>●</a:t>
              </a:r>
              <a:r>
                <a:rPr lang="zh-TW" altLang="en-US" sz="1400" smtClean="0">
                  <a:solidFill>
                    <a:schemeClr val="bg1">
                      <a:lumMod val="95000"/>
                    </a:schemeClr>
                  </a:solidFill>
                </a:rPr>
                <a:t>長鑫 </a:t>
              </a:r>
              <a:r>
                <a:rPr lang="zh-CN" altLang="en-US" sz="1400" smtClean="0">
                  <a:solidFill>
                    <a:schemeClr val="bg1">
                      <a:lumMod val="95000"/>
                    </a:schemeClr>
                  </a:solidFill>
                </a:rPr>
                <a:t>洁净</a:t>
              </a:r>
              <a:r>
                <a:rPr lang="zh-TW" alt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室工程</a:t>
              </a:r>
              <a:endParaRPr lang="zh-TW" altLang="en-US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68" name="直線單箭頭接點 52"/>
            <p:cNvCxnSpPr>
              <a:stCxn id="167" idx="3"/>
            </p:cNvCxnSpPr>
            <p:nvPr/>
          </p:nvCxnSpPr>
          <p:spPr bwMode="auto">
            <a:xfrm flipV="1">
              <a:off x="5334598" y="3180781"/>
              <a:ext cx="477375" cy="71571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文字方塊 35"/>
            <p:cNvSpPr txBox="1">
              <a:spLocks noChangeArrowheads="1"/>
            </p:cNvSpPr>
            <p:nvPr/>
          </p:nvSpPr>
          <p:spPr bwMode="auto">
            <a:xfrm>
              <a:off x="838458" y="6490624"/>
              <a:ext cx="2519363" cy="307777"/>
            </a:xfrm>
            <a:prstGeom prst="rect">
              <a:avLst/>
            </a:prstGeom>
            <a:solidFill>
              <a:srgbClr val="FF0000">
                <a:alpha val="7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900" dirty="0" smtClean="0">
                  <a:solidFill>
                    <a:srgbClr val="333399"/>
                  </a:solidFill>
                </a:rPr>
                <a:t>●</a:t>
              </a:r>
              <a:r>
                <a:rPr lang="en-US" altLang="zh-TW" sz="90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sz="1400" dirty="0" smtClean="0">
                  <a:solidFill>
                    <a:schemeClr val="bg1"/>
                  </a:solidFill>
                </a:rPr>
                <a:t>SSMC</a:t>
              </a:r>
              <a:endParaRPr lang="zh-TW" alt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60" name="直線接點 36"/>
            <p:cNvCxnSpPr>
              <a:cxnSpLocks noChangeShapeType="1"/>
            </p:cNvCxnSpPr>
            <p:nvPr/>
          </p:nvCxnSpPr>
          <p:spPr bwMode="auto">
            <a:xfrm flipH="1">
              <a:off x="3357821" y="6644512"/>
              <a:ext cx="784484" cy="13953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273125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Char char="n"/>
          <a:tabLst/>
          <a:defRPr kumimoji="1" lang="zh-TW" alt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Char char="n"/>
          <a:tabLst/>
          <a:defRPr kumimoji="1" lang="zh-TW" alt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Char char="n"/>
          <a:tabLst/>
          <a:defRPr kumimoji="1" lang="zh-TW" alt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Char char="n"/>
          <a:tabLst/>
          <a:defRPr kumimoji="1" lang="zh-TW" alt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2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Char char="n"/>
          <a:tabLst/>
          <a:defRPr kumimoji="1" lang="zh-TW" alt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Char char="n"/>
          <a:tabLst/>
          <a:defRPr kumimoji="1" lang="zh-TW" alt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14411</TotalTime>
  <Words>2182</Words>
  <Application>Microsoft Office PowerPoint</Application>
  <PresentationFormat>自訂</PresentationFormat>
  <Paragraphs>450</Paragraphs>
  <Slides>28</Slides>
  <Notes>28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6" baseType="lpstr">
      <vt:lpstr>SimSun</vt:lpstr>
      <vt:lpstr>華康中黑體</vt:lpstr>
      <vt:lpstr>華康中黑體(P)</vt:lpstr>
      <vt:lpstr>微軟正黑體</vt:lpstr>
      <vt:lpstr>微軟正黑體 Light</vt:lpstr>
      <vt:lpstr>新細明體</vt:lpstr>
      <vt:lpstr>標楷體</vt:lpstr>
      <vt:lpstr>Arial</vt:lpstr>
      <vt:lpstr>Arial Black</vt:lpstr>
      <vt:lpstr>Arial Narrow</vt:lpstr>
      <vt:lpstr>Calibri</vt:lpstr>
      <vt:lpstr>Times New Roman</vt:lpstr>
      <vt:lpstr>Wingdings</vt:lpstr>
      <vt:lpstr>自訂設計</vt:lpstr>
      <vt:lpstr>3_預設簡報設計</vt:lpstr>
      <vt:lpstr>2_預設簡報設計</vt:lpstr>
      <vt:lpstr>Office 佈景主題</vt:lpstr>
      <vt:lpstr>AutoCAD Drawing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UIS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UIS Company Introduction</dc:title>
  <dc:creator>WHYang</dc:creator>
  <cp:lastModifiedBy>jessica</cp:lastModifiedBy>
  <cp:revision>746</cp:revision>
  <cp:lastPrinted>2019-05-16T08:01:54Z</cp:lastPrinted>
  <dcterms:created xsi:type="dcterms:W3CDTF">2009-01-19T04:23:30Z</dcterms:created>
  <dcterms:modified xsi:type="dcterms:W3CDTF">2019-05-16T08:03:04Z</dcterms:modified>
</cp:coreProperties>
</file>