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627" r:id="rId2"/>
    <p:sldId id="295" r:id="rId3"/>
    <p:sldId id="785" r:id="rId4"/>
    <p:sldId id="289" r:id="rId5"/>
    <p:sldId id="687" r:id="rId6"/>
    <p:sldId id="771" r:id="rId7"/>
    <p:sldId id="776" r:id="rId8"/>
    <p:sldId id="670" r:id="rId9"/>
    <p:sldId id="682" r:id="rId10"/>
    <p:sldId id="782" r:id="rId11"/>
    <p:sldId id="777" r:id="rId12"/>
    <p:sldId id="783" r:id="rId13"/>
    <p:sldId id="778" r:id="rId14"/>
    <p:sldId id="779" r:id="rId15"/>
    <p:sldId id="780" r:id="rId16"/>
    <p:sldId id="781" r:id="rId17"/>
    <p:sldId id="732" r:id="rId18"/>
  </p:sldIdLst>
  <p:sldSz cx="9144000" cy="6858000" type="screen4x3"/>
  <p:notesSz cx="6794500" cy="9906000"/>
  <p:defaultTextStyle>
    <a:defPPr>
      <a:defRPr lang="zh-TW"/>
    </a:defPPr>
    <a:lvl1pPr algn="l" rtl="0" fontAlgn="base">
      <a:spcBef>
        <a:spcPct val="0"/>
      </a:spcBef>
      <a:spcAft>
        <a:spcPct val="0"/>
      </a:spcAft>
      <a:defRPr kumimoji="1" sz="1200" b="1" kern="1200">
        <a:solidFill>
          <a:schemeClr val="tx1"/>
        </a:solidFill>
        <a:latin typeface="Arial" charset="0"/>
        <a:ea typeface="新細明體" charset="-120"/>
        <a:cs typeface="+mn-cs"/>
      </a:defRPr>
    </a:lvl1pPr>
    <a:lvl2pPr marL="457200" algn="l" rtl="0" fontAlgn="base">
      <a:spcBef>
        <a:spcPct val="0"/>
      </a:spcBef>
      <a:spcAft>
        <a:spcPct val="0"/>
      </a:spcAft>
      <a:defRPr kumimoji="1" sz="1200" b="1" kern="1200">
        <a:solidFill>
          <a:schemeClr val="tx1"/>
        </a:solidFill>
        <a:latin typeface="Arial" charset="0"/>
        <a:ea typeface="新細明體" charset="-120"/>
        <a:cs typeface="+mn-cs"/>
      </a:defRPr>
    </a:lvl2pPr>
    <a:lvl3pPr marL="914400" algn="l" rtl="0" fontAlgn="base">
      <a:spcBef>
        <a:spcPct val="0"/>
      </a:spcBef>
      <a:spcAft>
        <a:spcPct val="0"/>
      </a:spcAft>
      <a:defRPr kumimoji="1" sz="1200" b="1" kern="1200">
        <a:solidFill>
          <a:schemeClr val="tx1"/>
        </a:solidFill>
        <a:latin typeface="Arial" charset="0"/>
        <a:ea typeface="新細明體" charset="-120"/>
        <a:cs typeface="+mn-cs"/>
      </a:defRPr>
    </a:lvl3pPr>
    <a:lvl4pPr marL="1371600" algn="l" rtl="0" fontAlgn="base">
      <a:spcBef>
        <a:spcPct val="0"/>
      </a:spcBef>
      <a:spcAft>
        <a:spcPct val="0"/>
      </a:spcAft>
      <a:defRPr kumimoji="1" sz="1200" b="1" kern="1200">
        <a:solidFill>
          <a:schemeClr val="tx1"/>
        </a:solidFill>
        <a:latin typeface="Arial" charset="0"/>
        <a:ea typeface="新細明體" charset="-120"/>
        <a:cs typeface="+mn-cs"/>
      </a:defRPr>
    </a:lvl4pPr>
    <a:lvl5pPr marL="1828800" algn="l" rtl="0" fontAlgn="base">
      <a:spcBef>
        <a:spcPct val="0"/>
      </a:spcBef>
      <a:spcAft>
        <a:spcPct val="0"/>
      </a:spcAft>
      <a:defRPr kumimoji="1" sz="1200" b="1" kern="1200">
        <a:solidFill>
          <a:schemeClr val="tx1"/>
        </a:solidFill>
        <a:latin typeface="Arial" charset="0"/>
        <a:ea typeface="新細明體" charset="-120"/>
        <a:cs typeface="+mn-cs"/>
      </a:defRPr>
    </a:lvl5pPr>
    <a:lvl6pPr marL="2286000" algn="l" defTabSz="914400" rtl="0" eaLnBrk="1" latinLnBrk="0" hangingPunct="1">
      <a:defRPr kumimoji="1" sz="1200" b="1" kern="1200">
        <a:solidFill>
          <a:schemeClr val="tx1"/>
        </a:solidFill>
        <a:latin typeface="Arial" charset="0"/>
        <a:ea typeface="新細明體" charset="-120"/>
        <a:cs typeface="+mn-cs"/>
      </a:defRPr>
    </a:lvl6pPr>
    <a:lvl7pPr marL="2743200" algn="l" defTabSz="914400" rtl="0" eaLnBrk="1" latinLnBrk="0" hangingPunct="1">
      <a:defRPr kumimoji="1" sz="1200" b="1" kern="1200">
        <a:solidFill>
          <a:schemeClr val="tx1"/>
        </a:solidFill>
        <a:latin typeface="Arial" charset="0"/>
        <a:ea typeface="新細明體" charset="-120"/>
        <a:cs typeface="+mn-cs"/>
      </a:defRPr>
    </a:lvl7pPr>
    <a:lvl8pPr marL="3200400" algn="l" defTabSz="914400" rtl="0" eaLnBrk="1" latinLnBrk="0" hangingPunct="1">
      <a:defRPr kumimoji="1" sz="1200" b="1" kern="1200">
        <a:solidFill>
          <a:schemeClr val="tx1"/>
        </a:solidFill>
        <a:latin typeface="Arial" charset="0"/>
        <a:ea typeface="新細明體" charset="-120"/>
        <a:cs typeface="+mn-cs"/>
      </a:defRPr>
    </a:lvl8pPr>
    <a:lvl9pPr marL="3657600" algn="l" defTabSz="914400" rtl="0" eaLnBrk="1" latinLnBrk="0" hangingPunct="1">
      <a:defRPr kumimoji="1" sz="1200" b="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41" userDrawn="1">
          <p15:clr>
            <a:srgbClr val="A4A3A4"/>
          </p15:clr>
        </p15:guide>
        <p15:guide id="2" pos="2144" userDrawn="1">
          <p15:clr>
            <a:srgbClr val="A4A3A4"/>
          </p15:clr>
        </p15:guide>
        <p15:guide id="3" orient="horz" pos="3120" userDrawn="1">
          <p15:clr>
            <a:srgbClr val="A4A3A4"/>
          </p15:clr>
        </p15:guide>
        <p15:guide id="4" pos="2141" userDrawn="1">
          <p15:clr>
            <a:srgbClr val="A4A3A4"/>
          </p15:clr>
        </p15:guide>
        <p15:guide id="5" orient="horz" pos="3142" userDrawn="1">
          <p15:clr>
            <a:srgbClr val="A4A3A4"/>
          </p15:clr>
        </p15:guide>
        <p15:guide id="6" orient="horz" pos="3121" userDrawn="1">
          <p15:clr>
            <a:srgbClr val="A4A3A4"/>
          </p15:clr>
        </p15:guide>
        <p15:guide id="7" pos="2143" userDrawn="1">
          <p15:clr>
            <a:srgbClr val="A4A3A4"/>
          </p15:clr>
        </p15:guide>
        <p15:guide id="8"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B5DE"/>
    <a:srgbClr val="FF9900"/>
    <a:srgbClr val="FF6600"/>
    <a:srgbClr val="3399FF"/>
    <a:srgbClr val="E16E1F"/>
    <a:srgbClr val="CC0000"/>
    <a:srgbClr val="27CCF9"/>
    <a:srgbClr val="35DAEB"/>
    <a:srgbClr val="41C5DF"/>
    <a:srgbClr val="3ADA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80" autoAdjust="0"/>
  </p:normalViewPr>
  <p:slideViewPr>
    <p:cSldViewPr>
      <p:cViewPr varScale="1">
        <p:scale>
          <a:sx n="99" d="100"/>
          <a:sy n="99" d="100"/>
        </p:scale>
        <p:origin x="1560" y="90"/>
      </p:cViewPr>
      <p:guideLst>
        <p:guide orient="horz" pos="2160"/>
        <p:guide pos="2880"/>
      </p:guideLst>
    </p:cSldViewPr>
  </p:slideViewPr>
  <p:outlineViewPr>
    <p:cViewPr>
      <p:scale>
        <a:sx n="33" d="100"/>
        <a:sy n="33" d="100"/>
      </p:scale>
      <p:origin x="0" y="-13026"/>
    </p:cViewPr>
  </p:outlineViewPr>
  <p:notesTextViewPr>
    <p:cViewPr>
      <p:scale>
        <a:sx n="100" d="100"/>
        <a:sy n="100" d="100"/>
      </p:scale>
      <p:origin x="0" y="0"/>
    </p:cViewPr>
  </p:notesTextViewPr>
  <p:sorterViewPr>
    <p:cViewPr>
      <p:scale>
        <a:sx n="94" d="100"/>
        <a:sy n="94" d="100"/>
      </p:scale>
      <p:origin x="0" y="0"/>
    </p:cViewPr>
  </p:sorterViewPr>
  <p:notesViewPr>
    <p:cSldViewPr>
      <p:cViewPr>
        <p:scale>
          <a:sx n="280" d="100"/>
          <a:sy n="280" d="100"/>
        </p:scale>
        <p:origin x="-258" y="-6108"/>
      </p:cViewPr>
      <p:guideLst>
        <p:guide orient="horz" pos="3141"/>
        <p:guide pos="2144"/>
        <p:guide orient="horz" pos="3120"/>
        <p:guide pos="2141"/>
        <p:guide orient="horz" pos="3142"/>
        <p:guide orient="horz" pos="3121"/>
        <p:guide pos="2143"/>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_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工作表1!$B$1</c:f>
              <c:strCache>
                <c:ptCount val="1"/>
                <c:pt idx="0">
                  <c:v>Total Subs Mkt Share</c:v>
                </c:pt>
              </c:strCache>
            </c:strRef>
          </c:tx>
          <c:explosion val="2"/>
          <c:dPt>
            <c:idx val="0"/>
            <c:bubble3D val="0"/>
            <c:spPr>
              <a:gradFill flip="none" rotWithShape="1">
                <a:gsLst>
                  <a:gs pos="0">
                    <a:srgbClr val="42B5DE">
                      <a:shade val="30000"/>
                      <a:satMod val="115000"/>
                    </a:srgbClr>
                  </a:gs>
                  <a:gs pos="50000">
                    <a:srgbClr val="42B5DE">
                      <a:shade val="67500"/>
                      <a:satMod val="115000"/>
                    </a:srgbClr>
                  </a:gs>
                  <a:gs pos="100000">
                    <a:srgbClr val="42B5DE">
                      <a:shade val="100000"/>
                      <a:satMod val="115000"/>
                    </a:srgbClr>
                  </a:gs>
                </a:gsLst>
                <a:lin ang="2700000" scaled="1"/>
                <a:tileRect/>
              </a:gradFill>
            </c:spPr>
            <c:extLst>
              <c:ext xmlns:c16="http://schemas.microsoft.com/office/drawing/2014/chart" uri="{C3380CC4-5D6E-409C-BE32-E72D297353CC}">
                <c16:uniqueId val="{00000001-5739-48B9-8E98-C9A7151823F5}"/>
              </c:ext>
            </c:extLst>
          </c:dPt>
          <c:dPt>
            <c:idx val="1"/>
            <c:bubble3D val="0"/>
            <c:spPr>
              <a:gradFill flip="none" rotWithShape="1">
                <a:gsLst>
                  <a:gs pos="0">
                    <a:srgbClr val="FF9900">
                      <a:shade val="30000"/>
                      <a:satMod val="115000"/>
                    </a:srgbClr>
                  </a:gs>
                  <a:gs pos="50000">
                    <a:srgbClr val="FF9900">
                      <a:shade val="67500"/>
                      <a:satMod val="115000"/>
                    </a:srgbClr>
                  </a:gs>
                  <a:gs pos="100000">
                    <a:srgbClr val="FF9900">
                      <a:shade val="100000"/>
                      <a:satMod val="115000"/>
                    </a:srgbClr>
                  </a:gs>
                </a:gsLst>
                <a:lin ang="2700000" scaled="1"/>
                <a:tileRect/>
              </a:gradFill>
            </c:spPr>
            <c:extLst>
              <c:ext xmlns:c16="http://schemas.microsoft.com/office/drawing/2014/chart" uri="{C3380CC4-5D6E-409C-BE32-E72D297353CC}">
                <c16:uniqueId val="{00000003-5739-48B9-8E98-C9A7151823F5}"/>
              </c:ext>
            </c:extLst>
          </c:dPt>
          <c:dPt>
            <c:idx val="2"/>
            <c:bubble3D val="0"/>
            <c:spPr>
              <a:gradFill flip="none" rotWithShape="1">
                <a:gsLst>
                  <a:gs pos="0">
                    <a:srgbClr val="CC0000">
                      <a:shade val="30000"/>
                      <a:satMod val="115000"/>
                    </a:srgbClr>
                  </a:gs>
                  <a:gs pos="50000">
                    <a:srgbClr val="CC0000">
                      <a:shade val="67500"/>
                      <a:satMod val="115000"/>
                    </a:srgbClr>
                  </a:gs>
                  <a:gs pos="100000">
                    <a:srgbClr val="CC0000">
                      <a:shade val="100000"/>
                      <a:satMod val="115000"/>
                    </a:srgbClr>
                  </a:gs>
                </a:gsLst>
                <a:lin ang="2700000" scaled="1"/>
                <a:tileRect/>
              </a:gradFill>
            </c:spPr>
            <c:extLst>
              <c:ext xmlns:c16="http://schemas.microsoft.com/office/drawing/2014/chart" uri="{C3380CC4-5D6E-409C-BE32-E72D297353CC}">
                <c16:uniqueId val="{00000005-5739-48B9-8E98-C9A7151823F5}"/>
              </c:ext>
            </c:extLst>
          </c:dPt>
          <c:dPt>
            <c:idx val="3"/>
            <c:bubble3D val="0"/>
            <c:spPr>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2700000" scaled="1"/>
                <a:tileRect/>
              </a:gradFill>
            </c:spPr>
            <c:extLst>
              <c:ext xmlns:c16="http://schemas.microsoft.com/office/drawing/2014/chart" uri="{C3380CC4-5D6E-409C-BE32-E72D297353CC}">
                <c16:uniqueId val="{00000007-5739-48B9-8E98-C9A7151823F5}"/>
              </c:ext>
            </c:extLst>
          </c:dPt>
          <c:dLbls>
            <c:dLbl>
              <c:idx val="0"/>
              <c:layout>
                <c:manualLayout>
                  <c:x val="-0.13247449146981627"/>
                  <c:y val="0.10216712751382541"/>
                </c:manualLayout>
              </c:layout>
              <c:tx>
                <c:rich>
                  <a:bodyPr/>
                  <a:lstStyle/>
                  <a:p>
                    <a:pPr>
                      <a:defRPr sz="1200" b="1">
                        <a:solidFill>
                          <a:schemeClr val="bg1"/>
                        </a:solidFill>
                      </a:defRPr>
                    </a:pPr>
                    <a:r>
                      <a:rPr lang="en-US" altLang="en-US" dirty="0" smtClean="0"/>
                      <a:t>36.3%</a:t>
                    </a:r>
                    <a:endParaRPr lang="en-US" altLang="en-US" dirty="0"/>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39-48B9-8E98-C9A7151823F5}"/>
                </c:ext>
              </c:extLst>
            </c:dLbl>
            <c:dLbl>
              <c:idx val="1"/>
              <c:layout>
                <c:manualLayout>
                  <c:x val="3.9073162729658792E-3"/>
                  <c:y val="-0.18571525895776872"/>
                </c:manualLayout>
              </c:layout>
              <c:tx>
                <c:rich>
                  <a:bodyPr/>
                  <a:lstStyle/>
                  <a:p>
                    <a:pPr>
                      <a:defRPr sz="1200" b="1">
                        <a:solidFill>
                          <a:schemeClr val="bg1"/>
                        </a:solidFill>
                      </a:defRPr>
                    </a:pPr>
                    <a:r>
                      <a:rPr lang="en-US" altLang="en-US" dirty="0" smtClean="0"/>
                      <a:t>25.0%</a:t>
                    </a:r>
                    <a:endParaRPr lang="en-US" altLang="en-US" dirty="0"/>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39-48B9-8E98-C9A7151823F5}"/>
                </c:ext>
              </c:extLst>
            </c:dLbl>
            <c:dLbl>
              <c:idx val="2"/>
              <c:layout>
                <c:manualLayout>
                  <c:x val="0.14008818043786381"/>
                  <c:y val="1.6529693177293803E-2"/>
                </c:manualLayout>
              </c:layout>
              <c:tx>
                <c:rich>
                  <a:bodyPr/>
                  <a:lstStyle/>
                  <a:p>
                    <a:pPr>
                      <a:defRPr sz="1200" b="1">
                        <a:solidFill>
                          <a:schemeClr val="bg1"/>
                        </a:solidFill>
                      </a:defRPr>
                    </a:pPr>
                    <a:r>
                      <a:rPr lang="en-US" altLang="en-US" dirty="0" smtClean="0"/>
                      <a:t>24.9%</a:t>
                    </a:r>
                    <a:endParaRPr lang="en-US" altLang="en-US" dirty="0"/>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739-48B9-8E98-C9A7151823F5}"/>
                </c:ext>
              </c:extLst>
            </c:dLbl>
            <c:dLbl>
              <c:idx val="3"/>
              <c:layout>
                <c:manualLayout>
                  <c:x val="7.1858267716535432E-2"/>
                  <c:y val="0.15012637879136373"/>
                </c:manualLayout>
              </c:layout>
              <c:tx>
                <c:rich>
                  <a:bodyPr/>
                  <a:lstStyle/>
                  <a:p>
                    <a:pPr>
                      <a:defRPr sz="1200" b="1">
                        <a:solidFill>
                          <a:schemeClr val="bg1"/>
                        </a:solidFill>
                      </a:defRPr>
                    </a:pPr>
                    <a:r>
                      <a:rPr lang="en-US" altLang="en-US" dirty="0" smtClean="0"/>
                      <a:t>13.8%</a:t>
                    </a:r>
                    <a:endParaRPr lang="en-US" altLang="en-US" dirty="0"/>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739-48B9-8E98-C9A7151823F5}"/>
                </c:ext>
              </c:extLst>
            </c:dLbl>
            <c:spPr>
              <a:noFill/>
              <a:ln>
                <a:noFill/>
              </a:ln>
              <a:effectLst/>
            </c:spPr>
            <c:txPr>
              <a:bodyPr/>
              <a:lstStyle/>
              <a:p>
                <a:pPr>
                  <a:defRPr sz="1200" b="1"/>
                </a:pPr>
                <a:endParaRPr lang="zh-TW"/>
              </a:p>
            </c:txPr>
            <c:showLegendKey val="0"/>
            <c:showVal val="1"/>
            <c:showCatName val="0"/>
            <c:showSerName val="0"/>
            <c:showPercent val="0"/>
            <c:showBubbleSize val="0"/>
            <c:showLeaderLines val="1"/>
            <c:extLst>
              <c:ext xmlns:c15="http://schemas.microsoft.com/office/drawing/2012/chart" uri="{CE6537A1-D6FC-4f65-9D91-7224C49458BB}"/>
            </c:extLst>
          </c:dLbls>
          <c:cat>
            <c:strRef>
              <c:f>工作表1!$A$2:$A$5</c:f>
              <c:strCache>
                <c:ptCount val="4"/>
                <c:pt idx="0">
                  <c:v>CHT</c:v>
                </c:pt>
                <c:pt idx="1">
                  <c:v>TWM</c:v>
                </c:pt>
                <c:pt idx="2">
                  <c:v>FET</c:v>
                </c:pt>
                <c:pt idx="3">
                  <c:v>Others</c:v>
                </c:pt>
              </c:strCache>
            </c:strRef>
          </c:cat>
          <c:val>
            <c:numRef>
              <c:f>工作表1!$B$2:$B$5</c:f>
              <c:numCache>
                <c:formatCode>0.0%</c:formatCode>
                <c:ptCount val="4"/>
                <c:pt idx="0">
                  <c:v>0.373</c:v>
                </c:pt>
                <c:pt idx="1">
                  <c:v>0.255</c:v>
                </c:pt>
                <c:pt idx="2">
                  <c:v>0.253</c:v>
                </c:pt>
                <c:pt idx="3">
                  <c:v>0.11899999999999999</c:v>
                </c:pt>
              </c:numCache>
            </c:numRef>
          </c:val>
          <c:extLst>
            <c:ext xmlns:c16="http://schemas.microsoft.com/office/drawing/2014/chart" uri="{C3380CC4-5D6E-409C-BE32-E72D297353CC}">
              <c16:uniqueId val="{00000008-5739-48B9-8E98-C9A7151823F5}"/>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TW"/>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drawings/drawing1.xml><?xml version="1.0" encoding="utf-8"?>
<c:userShapes xmlns:c="http://schemas.openxmlformats.org/drawingml/2006/chart">
  <cdr:relSizeAnchor xmlns:cdr="http://schemas.openxmlformats.org/drawingml/2006/chartDrawing">
    <cdr:from>
      <cdr:x>0.69697</cdr:x>
      <cdr:y>0.38398</cdr:y>
    </cdr:from>
    <cdr:to>
      <cdr:x>0.80328</cdr:x>
      <cdr:y>0.519</cdr:y>
    </cdr:to>
    <cdr:sp macro="" textlink="">
      <cdr:nvSpPr>
        <cdr:cNvPr id="2" name="文字方塊 1"/>
        <cdr:cNvSpPr txBox="1"/>
      </cdr:nvSpPr>
      <cdr:spPr>
        <a:xfrm xmlns:a="http://schemas.openxmlformats.org/drawingml/2006/main">
          <a:off x="3312368" y="979854"/>
          <a:ext cx="505241" cy="3445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200" b="1" dirty="0" smtClean="0"/>
            <a:t>CHT</a:t>
          </a:r>
          <a:endParaRPr lang="zh-TW" altLang="en-US" sz="1200" b="1" dirty="0"/>
        </a:p>
      </cdr:txBody>
    </cdr:sp>
  </cdr:relSizeAnchor>
  <cdr:relSizeAnchor xmlns:cdr="http://schemas.openxmlformats.org/drawingml/2006/chartDrawing">
    <cdr:from>
      <cdr:x>0.18182</cdr:x>
      <cdr:y>0.43556</cdr:y>
    </cdr:from>
    <cdr:to>
      <cdr:x>0.28813</cdr:x>
      <cdr:y>0.57058</cdr:y>
    </cdr:to>
    <cdr:sp macro="" textlink="">
      <cdr:nvSpPr>
        <cdr:cNvPr id="3" name="文字方塊 1"/>
        <cdr:cNvSpPr txBox="1"/>
      </cdr:nvSpPr>
      <cdr:spPr>
        <a:xfrm xmlns:a="http://schemas.openxmlformats.org/drawingml/2006/main">
          <a:off x="864096" y="1080120"/>
          <a:ext cx="505241" cy="3348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1200" b="1" dirty="0" smtClean="0"/>
            <a:t>FET</a:t>
          </a:r>
          <a:endParaRPr lang="zh-TW" altLang="en-US" sz="1200" b="1" dirty="0"/>
        </a:p>
      </cdr:txBody>
    </cdr:sp>
  </cdr:relSizeAnchor>
  <cdr:relSizeAnchor xmlns:cdr="http://schemas.openxmlformats.org/drawingml/2006/chartDrawing">
    <cdr:from>
      <cdr:x>0.56061</cdr:x>
      <cdr:y>0.81809</cdr:y>
    </cdr:from>
    <cdr:to>
      <cdr:x>0.71212</cdr:x>
      <cdr:y>0.95311</cdr:y>
    </cdr:to>
    <cdr:sp macro="" textlink="">
      <cdr:nvSpPr>
        <cdr:cNvPr id="4" name="文字方塊 1"/>
        <cdr:cNvSpPr txBox="1"/>
      </cdr:nvSpPr>
      <cdr:spPr>
        <a:xfrm xmlns:a="http://schemas.openxmlformats.org/drawingml/2006/main">
          <a:off x="2664296" y="2028716"/>
          <a:ext cx="720080" cy="3348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1200" b="1" dirty="0" smtClean="0"/>
            <a:t>TWM</a:t>
          </a:r>
          <a:endParaRPr lang="zh-TW" altLang="en-US" sz="1200" b="1" dirty="0"/>
        </a:p>
      </cdr:txBody>
    </cdr:sp>
  </cdr:relSizeAnchor>
  <cdr:relSizeAnchor xmlns:cdr="http://schemas.openxmlformats.org/drawingml/2006/chartDrawing">
    <cdr:from>
      <cdr:x>0.27273</cdr:x>
      <cdr:y>0.08465</cdr:y>
    </cdr:from>
    <cdr:to>
      <cdr:x>0.42962</cdr:x>
      <cdr:y>0.25117</cdr:y>
    </cdr:to>
    <cdr:sp macro="" textlink="">
      <cdr:nvSpPr>
        <cdr:cNvPr id="5" name="文字方塊 1"/>
        <cdr:cNvSpPr txBox="1"/>
      </cdr:nvSpPr>
      <cdr:spPr>
        <a:xfrm xmlns:a="http://schemas.openxmlformats.org/drawingml/2006/main">
          <a:off x="1296144" y="216024"/>
          <a:ext cx="745637" cy="42492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1200" b="1" dirty="0" smtClean="0"/>
            <a:t>Others</a:t>
          </a:r>
          <a:endParaRPr lang="zh-TW" altLang="en-US" sz="1200" b="1" dirty="0"/>
        </a:p>
      </cdr:txBody>
    </cdr:sp>
  </cdr:relSizeAnchor>
  <cdr:relSizeAnchor xmlns:cdr="http://schemas.openxmlformats.org/drawingml/2006/chartDrawing">
    <cdr:from>
      <cdr:x>0.25758</cdr:x>
      <cdr:y>4.03254E-7</cdr:y>
    </cdr:from>
    <cdr:to>
      <cdr:x>0.76187</cdr:x>
      <cdr:y>0.08711</cdr:y>
    </cdr:to>
    <cdr:sp macro="" textlink="">
      <cdr:nvSpPr>
        <cdr:cNvPr id="6" name="文字版面配置區 1"/>
        <cdr:cNvSpPr txBox="1">
          <a:spLocks xmlns:a="http://schemas.openxmlformats.org/drawingml/2006/main"/>
        </cdr:cNvSpPr>
      </cdr:nvSpPr>
      <cdr:spPr bwMode="auto">
        <a:xfrm xmlns:a="http://schemas.openxmlformats.org/drawingml/2006/main">
          <a:off x="1224136" y="1"/>
          <a:ext cx="2396684" cy="216024"/>
        </a:xfrm>
        <a:prstGeom xmlns:a="http://schemas.openxmlformats.org/drawingml/2006/main" prst="rect">
          <a:avLst/>
        </a:prstGeom>
        <a:gradFill xmlns:a="http://schemas.openxmlformats.org/drawingml/2006/main" rotWithShape="0">
          <a:gsLst>
            <a:gs pos="0">
              <a:srgbClr val="03D4A8"/>
            </a:gs>
            <a:gs pos="25000">
              <a:srgbClr val="21D6E0"/>
            </a:gs>
            <a:gs pos="75000">
              <a:srgbClr val="0087E6"/>
            </a:gs>
            <a:gs pos="100000">
              <a:srgbClr val="005CBF"/>
            </a:gs>
          </a:gsLst>
          <a:lin ang="5400000" scaled="0"/>
        </a:gradFill>
        <a:ln xmlns:a="http://schemas.openxmlformats.org/drawingml/2006/main" w="9525">
          <a:solidFill>
            <a:schemeClr val="accent1"/>
          </a:solidFill>
          <a:miter lim="800000"/>
          <a:headEnd/>
          <a:tailEnd/>
        </a:ln>
      </cdr:spPr>
      <cdr:txBody>
        <a:bodyPr xmlns:a="http://schemas.openxmlformats.org/drawingml/2006/main" vert="horz" wrap="square" lIns="91440" tIns="45720" rIns="91440" bIns="45720" numCol="1" anchor="b" anchorCtr="0" compatLnSpc="1">
          <a:prstTxWarp prst="textNoShape">
            <a:avLst/>
          </a:prstTxWarp>
        </a:bodyPr>
        <a:lstStyle xmlns:a="http://schemas.openxmlformats.org/drawingml/2006/main">
          <a:defPPr>
            <a:defRPr lang="zh-TW"/>
          </a:defPPr>
          <a:lvl1pPr algn="l" rtl="0" fontAlgn="base">
            <a:spcBef>
              <a:spcPct val="0"/>
            </a:spcBef>
            <a:spcAft>
              <a:spcPct val="0"/>
            </a:spcAft>
            <a:defRPr kumimoji="1" sz="1200" b="1" kern="1200">
              <a:solidFill>
                <a:schemeClr val="tx1"/>
              </a:solidFill>
              <a:latin typeface="Arial" charset="0"/>
              <a:ea typeface="新細明體" charset="-120"/>
              <a:cs typeface="+mn-cs"/>
            </a:defRPr>
          </a:lvl1pPr>
          <a:lvl2pPr marL="457200" algn="l" rtl="0" fontAlgn="base">
            <a:spcBef>
              <a:spcPct val="0"/>
            </a:spcBef>
            <a:spcAft>
              <a:spcPct val="0"/>
            </a:spcAft>
            <a:defRPr kumimoji="1" sz="1200" b="1" kern="1200">
              <a:solidFill>
                <a:schemeClr val="tx1"/>
              </a:solidFill>
              <a:latin typeface="Arial" charset="0"/>
              <a:ea typeface="新細明體" charset="-120"/>
              <a:cs typeface="+mn-cs"/>
            </a:defRPr>
          </a:lvl2pPr>
          <a:lvl3pPr marL="914400" algn="l" rtl="0" fontAlgn="base">
            <a:spcBef>
              <a:spcPct val="0"/>
            </a:spcBef>
            <a:spcAft>
              <a:spcPct val="0"/>
            </a:spcAft>
            <a:defRPr kumimoji="1" sz="1200" b="1" kern="1200">
              <a:solidFill>
                <a:schemeClr val="tx1"/>
              </a:solidFill>
              <a:latin typeface="Arial" charset="0"/>
              <a:ea typeface="新細明體" charset="-120"/>
              <a:cs typeface="+mn-cs"/>
            </a:defRPr>
          </a:lvl3pPr>
          <a:lvl4pPr marL="1371600" algn="l" rtl="0" fontAlgn="base">
            <a:spcBef>
              <a:spcPct val="0"/>
            </a:spcBef>
            <a:spcAft>
              <a:spcPct val="0"/>
            </a:spcAft>
            <a:defRPr kumimoji="1" sz="1200" b="1" kern="1200">
              <a:solidFill>
                <a:schemeClr val="tx1"/>
              </a:solidFill>
              <a:latin typeface="Arial" charset="0"/>
              <a:ea typeface="新細明體" charset="-120"/>
              <a:cs typeface="+mn-cs"/>
            </a:defRPr>
          </a:lvl4pPr>
          <a:lvl5pPr marL="1828800" algn="l" rtl="0" fontAlgn="base">
            <a:spcBef>
              <a:spcPct val="0"/>
            </a:spcBef>
            <a:spcAft>
              <a:spcPct val="0"/>
            </a:spcAft>
            <a:defRPr kumimoji="1" sz="1200" b="1" kern="1200">
              <a:solidFill>
                <a:schemeClr val="tx1"/>
              </a:solidFill>
              <a:latin typeface="Arial" charset="0"/>
              <a:ea typeface="新細明體" charset="-120"/>
              <a:cs typeface="+mn-cs"/>
            </a:defRPr>
          </a:lvl5pPr>
          <a:lvl6pPr marL="2286000" algn="l" defTabSz="914400" rtl="0" eaLnBrk="1" latinLnBrk="0" hangingPunct="1">
            <a:defRPr kumimoji="1" sz="1200" b="1" kern="1200">
              <a:solidFill>
                <a:schemeClr val="tx1"/>
              </a:solidFill>
              <a:latin typeface="Arial" charset="0"/>
              <a:ea typeface="新細明體" charset="-120"/>
              <a:cs typeface="+mn-cs"/>
            </a:defRPr>
          </a:lvl6pPr>
          <a:lvl7pPr marL="2743200" algn="l" defTabSz="914400" rtl="0" eaLnBrk="1" latinLnBrk="0" hangingPunct="1">
            <a:defRPr kumimoji="1" sz="1200" b="1" kern="1200">
              <a:solidFill>
                <a:schemeClr val="tx1"/>
              </a:solidFill>
              <a:latin typeface="Arial" charset="0"/>
              <a:ea typeface="新細明體" charset="-120"/>
              <a:cs typeface="+mn-cs"/>
            </a:defRPr>
          </a:lvl7pPr>
          <a:lvl8pPr marL="3200400" algn="l" defTabSz="914400" rtl="0" eaLnBrk="1" latinLnBrk="0" hangingPunct="1">
            <a:defRPr kumimoji="1" sz="1200" b="1" kern="1200">
              <a:solidFill>
                <a:schemeClr val="tx1"/>
              </a:solidFill>
              <a:latin typeface="Arial" charset="0"/>
              <a:ea typeface="新細明體" charset="-120"/>
              <a:cs typeface="+mn-cs"/>
            </a:defRPr>
          </a:lvl8pPr>
          <a:lvl9pPr marL="3657600" algn="l" defTabSz="914400" rtl="0" eaLnBrk="1" latinLnBrk="0" hangingPunct="1">
            <a:defRPr kumimoji="1" sz="1200" b="1" kern="1200">
              <a:solidFill>
                <a:schemeClr val="tx1"/>
              </a:solidFill>
              <a:latin typeface="Arial" charset="0"/>
              <a:ea typeface="新細明體" charset="-120"/>
              <a:cs typeface="+mn-cs"/>
            </a:defRPr>
          </a:lvl9pPr>
        </a:lstStyle>
        <a:p xmlns:a="http://schemas.openxmlformats.org/drawingml/2006/main">
          <a:pPr algn="ctr"/>
          <a:r>
            <a:rPr lang="en-US" altLang="zh-TW" sz="1200" dirty="0" smtClean="0">
              <a:solidFill>
                <a:srgbClr val="FFFFFF"/>
              </a:solidFill>
            </a:rPr>
            <a:t>Mobile Subs Market Share</a:t>
          </a:r>
          <a:endParaRPr lang="zh-TW" altLang="en-US" sz="1200" dirty="0" smtClean="0">
            <a:solidFill>
              <a:srgbClr val="FFFFFF"/>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8" y="6"/>
            <a:ext cx="2945024" cy="494191"/>
          </a:xfrm>
          <a:prstGeom prst="rect">
            <a:avLst/>
          </a:prstGeom>
        </p:spPr>
        <p:txBody>
          <a:bodyPr vert="horz" lIns="87855" tIns="43927" rIns="87855" bIns="43927" rtlCol="0"/>
          <a:lstStyle>
            <a:lvl1pPr algn="l">
              <a:defRPr sz="1200" b="0">
                <a:latin typeface="Arial" pitchFamily="34" charset="0"/>
                <a:ea typeface="新細明體" pitchFamily="18" charset="-120"/>
              </a:defRPr>
            </a:lvl1pPr>
          </a:lstStyle>
          <a:p>
            <a:pPr>
              <a:defRPr/>
            </a:pPr>
            <a:endParaRPr lang="zh-TW" altLang="en-US"/>
          </a:p>
        </p:txBody>
      </p:sp>
      <p:sp>
        <p:nvSpPr>
          <p:cNvPr id="3" name="日期版面配置區 2"/>
          <p:cNvSpPr>
            <a:spLocks noGrp="1"/>
          </p:cNvSpPr>
          <p:nvPr>
            <p:ph type="dt" sz="quarter" idx="1"/>
          </p:nvPr>
        </p:nvSpPr>
        <p:spPr>
          <a:xfrm>
            <a:off x="3847892" y="6"/>
            <a:ext cx="2945024" cy="494191"/>
          </a:xfrm>
          <a:prstGeom prst="rect">
            <a:avLst/>
          </a:prstGeom>
        </p:spPr>
        <p:txBody>
          <a:bodyPr vert="horz" lIns="87855" tIns="43927" rIns="87855" bIns="43927" rtlCol="0"/>
          <a:lstStyle>
            <a:lvl1pPr algn="r">
              <a:defRPr sz="1200" b="0">
                <a:latin typeface="Arial" pitchFamily="34" charset="0"/>
                <a:ea typeface="新細明體" pitchFamily="18" charset="-120"/>
              </a:defRPr>
            </a:lvl1pPr>
          </a:lstStyle>
          <a:p>
            <a:pPr>
              <a:defRPr/>
            </a:pPr>
            <a:fld id="{D79FBBD4-D8C3-456B-A3BE-7E041FCE3929}" type="datetimeFigureOut">
              <a:rPr lang="zh-TW" altLang="en-US"/>
              <a:pPr>
                <a:defRPr/>
              </a:pPr>
              <a:t>2018/5/25</a:t>
            </a:fld>
            <a:endParaRPr lang="zh-TW" altLang="en-US"/>
          </a:p>
        </p:txBody>
      </p:sp>
      <p:sp>
        <p:nvSpPr>
          <p:cNvPr id="4" name="頁尾版面配置區 3"/>
          <p:cNvSpPr>
            <a:spLocks noGrp="1"/>
          </p:cNvSpPr>
          <p:nvPr>
            <p:ph type="ftr" sz="quarter" idx="2"/>
          </p:nvPr>
        </p:nvSpPr>
        <p:spPr>
          <a:xfrm>
            <a:off x="8" y="9410227"/>
            <a:ext cx="2945024" cy="494191"/>
          </a:xfrm>
          <a:prstGeom prst="rect">
            <a:avLst/>
          </a:prstGeom>
        </p:spPr>
        <p:txBody>
          <a:bodyPr vert="horz" lIns="87855" tIns="43927" rIns="87855" bIns="43927" rtlCol="0" anchor="b"/>
          <a:lstStyle>
            <a:lvl1pPr algn="l">
              <a:defRPr sz="1200" b="0">
                <a:latin typeface="Arial" pitchFamily="34" charset="0"/>
                <a:ea typeface="新細明體" pitchFamily="18" charset="-120"/>
              </a:defRPr>
            </a:lvl1pPr>
          </a:lstStyle>
          <a:p>
            <a:pPr>
              <a:defRPr/>
            </a:pPr>
            <a:endParaRPr lang="zh-TW" altLang="en-US"/>
          </a:p>
        </p:txBody>
      </p:sp>
      <p:sp>
        <p:nvSpPr>
          <p:cNvPr id="5" name="投影片編號版面配置區 4"/>
          <p:cNvSpPr>
            <a:spLocks noGrp="1"/>
          </p:cNvSpPr>
          <p:nvPr>
            <p:ph type="sldNum" sz="quarter" idx="3"/>
          </p:nvPr>
        </p:nvSpPr>
        <p:spPr>
          <a:xfrm>
            <a:off x="3847892" y="9410227"/>
            <a:ext cx="2945024" cy="494191"/>
          </a:xfrm>
          <a:prstGeom prst="rect">
            <a:avLst/>
          </a:prstGeom>
        </p:spPr>
        <p:txBody>
          <a:bodyPr vert="horz" lIns="87855" tIns="43927" rIns="87855" bIns="43927" rtlCol="0" anchor="b"/>
          <a:lstStyle>
            <a:lvl1pPr algn="r">
              <a:defRPr sz="1200" b="0">
                <a:latin typeface="Arial" pitchFamily="34" charset="0"/>
                <a:ea typeface="新細明體" pitchFamily="18" charset="-120"/>
              </a:defRPr>
            </a:lvl1pPr>
          </a:lstStyle>
          <a:p>
            <a:pPr>
              <a:defRPr/>
            </a:pPr>
            <a:fld id="{FA52BD23-69FA-48DF-82BF-FC60AD1ADB99}" type="slidenum">
              <a:rPr lang="zh-TW" altLang="en-US"/>
              <a:pPr>
                <a:defRPr/>
              </a:pPr>
              <a:t>‹#›</a:t>
            </a:fld>
            <a:endParaRPr lang="zh-TW" altLang="en-US"/>
          </a:p>
        </p:txBody>
      </p:sp>
    </p:spTree>
    <p:extLst>
      <p:ext uri="{BB962C8B-B14F-4D97-AF65-F5344CB8AC3E}">
        <p14:creationId xmlns:p14="http://schemas.microsoft.com/office/powerpoint/2010/main" val="296643797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8" y="6"/>
            <a:ext cx="2945024" cy="494191"/>
          </a:xfrm>
          <a:prstGeom prst="rect">
            <a:avLst/>
          </a:prstGeom>
          <a:noFill/>
          <a:ln w="9525">
            <a:noFill/>
            <a:miter lim="800000"/>
            <a:headEnd/>
            <a:tailEnd/>
          </a:ln>
          <a:effectLst/>
        </p:spPr>
        <p:txBody>
          <a:bodyPr vert="horz" wrap="square" lIns="95163" tIns="47586" rIns="95163" bIns="47586" numCol="1" anchor="t" anchorCtr="0" compatLnSpc="1">
            <a:prstTxWarp prst="textNoShape">
              <a:avLst/>
            </a:prstTxWarp>
          </a:bodyPr>
          <a:lstStyle>
            <a:lvl1pPr>
              <a:defRPr sz="1400" b="0">
                <a:latin typeface="Arial" charset="0"/>
                <a:ea typeface="新細明體" pitchFamily="18" charset="-120"/>
              </a:defRPr>
            </a:lvl1pPr>
          </a:lstStyle>
          <a:p>
            <a:pPr>
              <a:defRPr/>
            </a:pPr>
            <a:endParaRPr lang="en-US" altLang="zh-TW"/>
          </a:p>
        </p:txBody>
      </p:sp>
      <p:sp>
        <p:nvSpPr>
          <p:cNvPr id="29699" name="Rectangle 3"/>
          <p:cNvSpPr>
            <a:spLocks noGrp="1" noChangeArrowheads="1"/>
          </p:cNvSpPr>
          <p:nvPr>
            <p:ph type="dt" idx="1"/>
          </p:nvPr>
        </p:nvSpPr>
        <p:spPr bwMode="auto">
          <a:xfrm>
            <a:off x="3847892" y="6"/>
            <a:ext cx="2945024" cy="494191"/>
          </a:xfrm>
          <a:prstGeom prst="rect">
            <a:avLst/>
          </a:prstGeom>
          <a:noFill/>
          <a:ln w="9525">
            <a:noFill/>
            <a:miter lim="800000"/>
            <a:headEnd/>
            <a:tailEnd/>
          </a:ln>
          <a:effectLst/>
        </p:spPr>
        <p:txBody>
          <a:bodyPr vert="horz" wrap="square" lIns="95163" tIns="47586" rIns="95163" bIns="47586" numCol="1" anchor="t" anchorCtr="0" compatLnSpc="1">
            <a:prstTxWarp prst="textNoShape">
              <a:avLst/>
            </a:prstTxWarp>
          </a:bodyPr>
          <a:lstStyle>
            <a:lvl1pPr algn="r">
              <a:defRPr sz="1400" b="0">
                <a:latin typeface="Arial" charset="0"/>
                <a:ea typeface="新細明體" pitchFamily="18" charset="-120"/>
              </a:defRPr>
            </a:lvl1pPr>
          </a:lstStyle>
          <a:p>
            <a:pPr>
              <a:defRPr/>
            </a:pPr>
            <a:endParaRPr lang="en-US" altLang="zh-TW"/>
          </a:p>
        </p:txBody>
      </p:sp>
      <p:sp>
        <p:nvSpPr>
          <p:cNvPr id="37892" name="Rectangle 4"/>
          <p:cNvSpPr>
            <a:spLocks noGrp="1" noRot="1" noChangeAspect="1" noChangeArrowheads="1" noTextEdit="1"/>
          </p:cNvSpPr>
          <p:nvPr>
            <p:ph type="sldImg" idx="2"/>
          </p:nvPr>
        </p:nvSpPr>
        <p:spPr bwMode="auto">
          <a:xfrm>
            <a:off x="923925" y="747713"/>
            <a:ext cx="4946650" cy="3709987"/>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79145" y="4704341"/>
            <a:ext cx="5436235" cy="4457225"/>
          </a:xfrm>
          <a:prstGeom prst="rect">
            <a:avLst/>
          </a:prstGeom>
          <a:noFill/>
          <a:ln w="9525">
            <a:noFill/>
            <a:miter lim="800000"/>
            <a:headEnd/>
            <a:tailEnd/>
          </a:ln>
          <a:effectLst/>
        </p:spPr>
        <p:txBody>
          <a:bodyPr vert="horz" wrap="square" lIns="95163" tIns="47586" rIns="95163" bIns="47586"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29702" name="Rectangle 6"/>
          <p:cNvSpPr>
            <a:spLocks noGrp="1" noChangeArrowheads="1"/>
          </p:cNvSpPr>
          <p:nvPr>
            <p:ph type="ftr" sz="quarter" idx="4"/>
          </p:nvPr>
        </p:nvSpPr>
        <p:spPr bwMode="auto">
          <a:xfrm>
            <a:off x="21" y="9410227"/>
            <a:ext cx="6085219" cy="494191"/>
          </a:xfrm>
          <a:prstGeom prst="rect">
            <a:avLst/>
          </a:prstGeom>
          <a:noFill/>
          <a:ln w="9525">
            <a:noFill/>
            <a:miter lim="800000"/>
            <a:headEnd/>
            <a:tailEnd/>
          </a:ln>
          <a:effectLst/>
        </p:spPr>
        <p:txBody>
          <a:bodyPr vert="horz" wrap="square" lIns="95163" tIns="47586" rIns="95163" bIns="47586" numCol="1" anchor="b" anchorCtr="0" compatLnSpc="1">
            <a:prstTxWarp prst="textNoShape">
              <a:avLst/>
            </a:prstTxWarp>
          </a:bodyPr>
          <a:lstStyle>
            <a:lvl1pPr>
              <a:defRPr sz="1200" b="0">
                <a:latin typeface="Arial" pitchFamily="34" charset="0"/>
                <a:ea typeface="新細明體" pitchFamily="18" charset="-120"/>
              </a:defRPr>
            </a:lvl1pPr>
          </a:lstStyle>
          <a:p>
            <a:pPr>
              <a:defRPr/>
            </a:pPr>
            <a:r>
              <a:rPr lang="en-US" altLang="zh-TW"/>
              <a:t>【CONFIDENTIAL】</a:t>
            </a:r>
            <a:r>
              <a:rPr lang="zh-TW" altLang="en-US"/>
              <a:t>法說會相關訊息不得於法說會召開前對特定人公開</a:t>
            </a:r>
            <a:endParaRPr lang="en-US" altLang="zh-TW"/>
          </a:p>
          <a:p>
            <a:pPr>
              <a:defRPr/>
            </a:pPr>
            <a:endParaRPr lang="en-US" altLang="zh-TW"/>
          </a:p>
        </p:txBody>
      </p:sp>
      <p:sp>
        <p:nvSpPr>
          <p:cNvPr id="2" name="投影片編號版面配置區 1"/>
          <p:cNvSpPr>
            <a:spLocks noGrp="1"/>
          </p:cNvSpPr>
          <p:nvPr>
            <p:ph type="sldNum" sz="quarter" idx="5"/>
          </p:nvPr>
        </p:nvSpPr>
        <p:spPr>
          <a:xfrm>
            <a:off x="3847892" y="9410227"/>
            <a:ext cx="2945024" cy="494191"/>
          </a:xfrm>
          <a:prstGeom prst="rect">
            <a:avLst/>
          </a:prstGeom>
        </p:spPr>
        <p:txBody>
          <a:bodyPr vert="horz" lIns="87855" tIns="43927" rIns="87855" bIns="43927" rtlCol="0" anchor="b"/>
          <a:lstStyle>
            <a:lvl1pPr algn="r">
              <a:defRPr sz="1500" b="0">
                <a:latin typeface="Arial" pitchFamily="34" charset="0"/>
                <a:ea typeface="新細明體" pitchFamily="18" charset="-120"/>
              </a:defRPr>
            </a:lvl1pPr>
          </a:lstStyle>
          <a:p>
            <a:pPr>
              <a:defRPr/>
            </a:pPr>
            <a:fld id="{AF3FA925-368F-49D9-83EB-285720D0F1C9}" type="slidenum">
              <a:rPr lang="zh-TW" altLang="en-US"/>
              <a:pPr>
                <a:defRPr/>
              </a:pPr>
              <a:t>‹#›</a:t>
            </a:fld>
            <a:endParaRPr lang="zh-TW" altLang="en-US"/>
          </a:p>
        </p:txBody>
      </p:sp>
    </p:spTree>
    <p:extLst>
      <p:ext uri="{BB962C8B-B14F-4D97-AF65-F5344CB8AC3E}">
        <p14:creationId xmlns:p14="http://schemas.microsoft.com/office/powerpoint/2010/main" val="50010940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vmlDrawing" Target="../drawings/vmlDrawing5.vml"/><Relationship Id="rId5" Type="http://schemas.openxmlformats.org/officeDocument/2006/relationships/image" Target="../media/image13.emf"/><Relationship Id="rId4" Type="http://schemas.openxmlformats.org/officeDocument/2006/relationships/package" Target="../embeddings/Microsoft_Excel____1.xlsx"/></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vmlDrawing" Target="../drawings/vmlDrawing7.vml"/><Relationship Id="rId5" Type="http://schemas.openxmlformats.org/officeDocument/2006/relationships/image" Target="../media/image16.emf"/><Relationship Id="rId4" Type="http://schemas.openxmlformats.org/officeDocument/2006/relationships/oleObject" Target="../embeddings/oleObject10.bin"/></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投影片圖像版面配置區 1"/>
          <p:cNvSpPr>
            <a:spLocks noGrp="1" noRot="1" noChangeAspect="1" noTextEdit="1"/>
          </p:cNvSpPr>
          <p:nvPr>
            <p:ph type="sldImg"/>
          </p:nvPr>
        </p:nvSpPr>
        <p:spPr>
          <a:xfrm>
            <a:off x="723900" y="258763"/>
            <a:ext cx="5567363" cy="4175125"/>
          </a:xfrm>
          <a:ln/>
        </p:spPr>
      </p:sp>
      <p:sp>
        <p:nvSpPr>
          <p:cNvPr id="3891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E44E80C-E2C8-4C04-B0EE-63A5382D30AA}" type="slidenum">
              <a:rPr lang="en-US" altLang="zh-TW" smtClean="0">
                <a:solidFill>
                  <a:prstClr val="black"/>
                </a:solidFill>
              </a:rPr>
              <a:pPr/>
              <a:t>1</a:t>
            </a:fld>
            <a:endParaRPr lang="en-US" altLang="zh-TW" dirty="0" smtClean="0">
              <a:solidFill>
                <a:prstClr val="black"/>
              </a:solidFill>
            </a:endParaRPr>
          </a:p>
        </p:txBody>
      </p:sp>
      <p:sp>
        <p:nvSpPr>
          <p:cNvPr id="38917" name="頁尾版面配置區 4"/>
          <p:cNvSpPr>
            <a:spLocks noGrp="1"/>
          </p:cNvSpPr>
          <p:nvPr>
            <p:ph type="ftr" sz="quarter" idx="4"/>
          </p:nvPr>
        </p:nvSpPr>
        <p:spPr>
          <a:xfrm>
            <a:off x="12" y="9411819"/>
            <a:ext cx="5394979" cy="494192"/>
          </a:xfrm>
          <a:noFill/>
        </p:spPr>
        <p:txBody>
          <a:bodyPr/>
          <a:lstStyle/>
          <a:p>
            <a:r>
              <a:rPr lang="en-US" altLang="zh-TW" dirty="0" smtClean="0">
                <a:solidFill>
                  <a:prstClr val="black"/>
                </a:solidFill>
              </a:rPr>
              <a:t>【CONFIDENTIAL】</a:t>
            </a:r>
            <a:r>
              <a:rPr lang="zh-TW" altLang="en-US" smtClean="0">
                <a:solidFill>
                  <a:prstClr val="black"/>
                </a:solidFill>
              </a:rPr>
              <a:t>法說會相關訊息不得於法說會召開前對特定人公開</a:t>
            </a:r>
            <a:endParaRPr lang="en-US" altLang="zh-TW" dirty="0" smtClean="0">
              <a:solidFill>
                <a:prstClr val="black"/>
              </a:solidFill>
            </a:endParaRPr>
          </a:p>
          <a:p>
            <a:endParaRPr lang="en-US" altLang="zh-TW" dirty="0" smtClean="0">
              <a:solidFill>
                <a:prstClr val="black"/>
              </a:solidFill>
            </a:endParaRPr>
          </a:p>
        </p:txBody>
      </p:sp>
      <p:sp>
        <p:nvSpPr>
          <p:cNvPr id="3" name="備忘稿版面配置區 2"/>
          <p:cNvSpPr>
            <a:spLocks noGrp="1"/>
          </p:cNvSpPr>
          <p:nvPr>
            <p:ph type="body" sz="quarter" idx="10"/>
          </p:nvPr>
        </p:nvSpPr>
        <p:spPr/>
        <p:txBody>
          <a:bodyPr/>
          <a:lstStyle/>
          <a:p>
            <a:r>
              <a:rPr lang="en-US" altLang="zh-TW" dirty="0"/>
              <a:t>Thank you. This is </a:t>
            </a:r>
            <a:r>
              <a:rPr lang="en-US" altLang="zh-TW" dirty="0" err="1"/>
              <a:t>Fufu</a:t>
            </a:r>
            <a:r>
              <a:rPr lang="en-US" altLang="zh-TW" dirty="0"/>
              <a:t> Shen, the </a:t>
            </a:r>
            <a:r>
              <a:rPr lang="en-US" altLang="zh-TW" dirty="0" smtClean="0"/>
              <a:t>Assistant Vice President </a:t>
            </a:r>
            <a:r>
              <a:rPr lang="en-US" altLang="zh-TW" dirty="0"/>
              <a:t>for Chunghwa Telecom. Welcome to our </a:t>
            </a:r>
            <a:r>
              <a:rPr lang="en-US" altLang="zh-TW" dirty="0" smtClean="0"/>
              <a:t>first </a:t>
            </a:r>
            <a:r>
              <a:rPr lang="en-US" altLang="zh-TW" dirty="0"/>
              <a:t>quarter </a:t>
            </a:r>
            <a:r>
              <a:rPr lang="en-US" altLang="zh-TW" dirty="0" smtClean="0"/>
              <a:t>2018 </a:t>
            </a:r>
            <a:r>
              <a:rPr lang="en-US" altLang="zh-TW" dirty="0"/>
              <a:t>results conference call. Joining me on the call today are Mr. </a:t>
            </a:r>
            <a:r>
              <a:rPr lang="en-US" altLang="zh-TW" dirty="0" err="1"/>
              <a:t>Sheih</a:t>
            </a:r>
            <a:r>
              <a:rPr lang="en-US" altLang="zh-TW" dirty="0"/>
              <a:t>, our President, and Mr. </a:t>
            </a:r>
            <a:r>
              <a:rPr lang="en-US" altLang="zh-TW" dirty="0" err="1"/>
              <a:t>Kuo</a:t>
            </a:r>
            <a:r>
              <a:rPr lang="en-US" altLang="zh-TW" dirty="0"/>
              <a:t>, our Chief Financial </a:t>
            </a:r>
            <a:r>
              <a:rPr lang="en-US" altLang="zh-TW" dirty="0" smtClean="0"/>
              <a:t>Officer.  </a:t>
            </a:r>
            <a:endParaRPr lang="en-US" altLang="zh-TW" dirty="0"/>
          </a:p>
          <a:p>
            <a:r>
              <a:rPr lang="en-US" altLang="zh-TW" dirty="0"/>
              <a:t> </a:t>
            </a:r>
          </a:p>
          <a:p>
            <a:r>
              <a:rPr lang="en-US" altLang="zh-TW" dirty="0"/>
              <a:t>During today’s call, management will begin by providing an overview of our business during the quarter followed by a discussion of operational and financial highlights, and then we will move on to the Q&amp;A session.   </a:t>
            </a:r>
          </a:p>
          <a:p>
            <a:r>
              <a:rPr lang="en-US" altLang="zh-TW" dirty="0"/>
              <a:t> </a:t>
            </a:r>
          </a:p>
          <a:p>
            <a:r>
              <a:rPr lang="en-US" altLang="zh-TW" dirty="0"/>
              <a:t>Now, I would like to hand the call over to President </a:t>
            </a:r>
            <a:r>
              <a:rPr lang="en-US" altLang="zh-TW" dirty="0" err="1"/>
              <a:t>Sheih</a:t>
            </a:r>
            <a:r>
              <a:rPr lang="en-US" altLang="zh-TW" dirty="0"/>
              <a:t>, and please note our safe harbor statement on slide 2. President </a:t>
            </a:r>
            <a:r>
              <a:rPr lang="en-US" altLang="zh-TW" dirty="0" err="1"/>
              <a:t>Sheih</a:t>
            </a:r>
            <a:r>
              <a:rPr lang="en-US" altLang="zh-TW" dirty="0"/>
              <a:t>, please go ahead.</a:t>
            </a:r>
          </a:p>
          <a:p>
            <a:endParaRPr lang="en-US" altLang="zh-TW" dirty="0"/>
          </a:p>
          <a:p>
            <a:r>
              <a:rPr lang="en-US" altLang="zh-TW" dirty="0"/>
              <a:t>        </a:t>
            </a:r>
          </a:p>
          <a:p>
            <a:endParaRPr lang="zh-TW" altLang="en-US" dirty="0"/>
          </a:p>
        </p:txBody>
      </p:sp>
    </p:spTree>
    <p:extLst>
      <p:ext uri="{BB962C8B-B14F-4D97-AF65-F5344CB8AC3E}">
        <p14:creationId xmlns:p14="http://schemas.microsoft.com/office/powerpoint/2010/main" val="3430329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投影片圖像版面配置區 1"/>
          <p:cNvSpPr>
            <a:spLocks noGrp="1" noRot="1" noChangeAspect="1" noTextEdit="1"/>
          </p:cNvSpPr>
          <p:nvPr>
            <p:ph type="sldImg"/>
          </p:nvPr>
        </p:nvSpPr>
        <p:spPr>
          <a:xfrm>
            <a:off x="766763" y="571500"/>
            <a:ext cx="5202237" cy="3900488"/>
          </a:xfrm>
          <a:ln/>
        </p:spPr>
      </p:sp>
      <p:sp>
        <p:nvSpPr>
          <p:cNvPr id="50179" name="備忘稿版面配置區 2"/>
          <p:cNvSpPr>
            <a:spLocks noGrp="1"/>
          </p:cNvSpPr>
          <p:nvPr>
            <p:ph type="body" idx="1"/>
          </p:nvPr>
        </p:nvSpPr>
        <p:spPr>
          <a:xfrm>
            <a:off x="606871" y="4537926"/>
            <a:ext cx="5761343" cy="576709"/>
          </a:xfrm>
          <a:noFill/>
          <a:ln/>
        </p:spPr>
        <p:txBody>
          <a:bodyPr>
            <a:noAutofit/>
          </a:bodyPr>
          <a:lstStyle/>
          <a:p>
            <a:r>
              <a:rPr lang="en-US" altLang="zh-TW" dirty="0"/>
              <a:t>Thank you President </a:t>
            </a:r>
            <a:r>
              <a:rPr lang="en-US" altLang="zh-TW" dirty="0" smtClean="0"/>
              <a:t>Sheih. </a:t>
            </a:r>
            <a:r>
              <a:rPr lang="en-US" altLang="zh-TW" dirty="0"/>
              <a:t>Now I will go through our financial </a:t>
            </a:r>
            <a:r>
              <a:rPr lang="en-US" altLang="zh-TW" dirty="0" smtClean="0"/>
              <a:t>results in details</a:t>
            </a:r>
            <a:r>
              <a:rPr lang="en-US" altLang="zh-TW" dirty="0"/>
              <a:t>, beginning on slide 10.  </a:t>
            </a:r>
            <a:endParaRPr lang="en-US" altLang="zh-TW" dirty="0" smtClean="0">
              <a:ea typeface="新細明體" charset="-120"/>
            </a:endParaRPr>
          </a:p>
        </p:txBody>
      </p:sp>
      <p:sp>
        <p:nvSpPr>
          <p:cNvPr id="5018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3873399-4FE6-4EE2-AF89-8394455CE77F}" type="slidenum">
              <a:rPr kumimoji="1" lang="en-US" altLang="zh-TW" sz="1500" b="0" i="0" u="none" strike="noStrike" kern="1200" cap="none" spc="0" normalizeH="0" baseline="0" noProof="0" smtClean="0">
                <a:ln>
                  <a:noFill/>
                </a:ln>
                <a:solidFill>
                  <a:srgbClr val="000000"/>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1" lang="en-US" altLang="zh-TW" sz="15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p:txBody>
      </p:sp>
      <p:sp>
        <p:nvSpPr>
          <p:cNvPr id="3" name="Rectangle 1"/>
          <p:cNvSpPr>
            <a:spLocks noChangeArrowheads="1"/>
          </p:cNvSpPr>
          <p:nvPr/>
        </p:nvSpPr>
        <p:spPr bwMode="auto">
          <a:xfrm>
            <a:off x="3057044" y="1642420"/>
            <a:ext cx="183557" cy="376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728" tIns="45862" rIns="91728" bIns="45862" numCol="1" anchor="ctr" anchorCtr="0" compatLnSpc="1">
            <a:prstTxWarp prst="textNoShape">
              <a:avLst/>
            </a:prstTxWarp>
            <a:spAutoFit/>
          </a:bodyPr>
          <a:lstStyle/>
          <a:p>
            <a:pPr marL="0" marR="0" lvl="0" indent="0" algn="l" defTabSz="917275" rtl="0" eaLnBrk="1" fontAlgn="base" latinLnBrk="0" hangingPunct="1">
              <a:lnSpc>
                <a:spcPct val="100000"/>
              </a:lnSpc>
              <a:spcBef>
                <a:spcPct val="0"/>
              </a:spcBef>
              <a:spcAft>
                <a:spcPct val="0"/>
              </a:spcAft>
              <a:buClrTx/>
              <a:buSzTx/>
              <a:buFontTx/>
              <a:buNone/>
              <a:tabLst/>
              <a:defRPr/>
            </a:pPr>
            <a:endParaRPr kumimoji="1" lang="zh-TW" altLang="zh-TW" sz="1800" b="0" i="0" u="none" strike="noStrike" kern="1200" cap="none" spc="0" normalizeH="0" baseline="0" noProof="0">
              <a:ln>
                <a:noFill/>
              </a:ln>
              <a:solidFill>
                <a:srgbClr val="000000"/>
              </a:solidFill>
              <a:effectLst/>
              <a:uLnTx/>
              <a:uFillTx/>
              <a:latin typeface="Arial" pitchFamily="34" charset="0"/>
              <a:ea typeface="新細明體" pitchFamily="18" charset="-120"/>
              <a:cs typeface="新細明體" pitchFamily="18" charset="-120"/>
            </a:endParaRPr>
          </a:p>
        </p:txBody>
      </p:sp>
      <p:sp>
        <p:nvSpPr>
          <p:cNvPr id="15" name="文字方塊 14"/>
          <p:cNvSpPr txBox="1"/>
          <p:nvPr/>
        </p:nvSpPr>
        <p:spPr>
          <a:xfrm>
            <a:off x="606872" y="5114637"/>
            <a:ext cx="3470495" cy="262675"/>
          </a:xfrm>
          <a:prstGeom prst="rect">
            <a:avLst/>
          </a:prstGeom>
          <a:noFill/>
        </p:spPr>
        <p:txBody>
          <a:bodyPr wrap="square" lIns="91728" tIns="45862" rIns="91728" bIns="45862"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EBITDA</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 </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margin/EPS</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 </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YOY</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 </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change</a:t>
            </a:r>
            <a:endPar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endParaRPr>
          </a:p>
        </p:txBody>
      </p:sp>
      <p:sp>
        <p:nvSpPr>
          <p:cNvPr id="9" name="Rectangle 6"/>
          <p:cNvSpPr>
            <a:spLocks noGrp="1" noChangeArrowheads="1"/>
          </p:cNvSpPr>
          <p:nvPr>
            <p:ph type="ftr" sz="quarter" idx="4"/>
          </p:nvPr>
        </p:nvSpPr>
        <p:spPr>
          <a:xfrm>
            <a:off x="18" y="9441897"/>
            <a:ext cx="6096594" cy="4958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200" b="1">
                <a:solidFill>
                  <a:schemeClr val="tx1"/>
                </a:solidFill>
                <a:latin typeface="Arial" charset="0"/>
                <a:ea typeface="新細明體" charset="-120"/>
              </a:defRPr>
            </a:lvl1pPr>
            <a:lvl2pPr marL="745361" indent="-286677" eaLnBrk="0" hangingPunct="0">
              <a:defRPr kumimoji="1" sz="1200" b="1">
                <a:solidFill>
                  <a:schemeClr val="tx1"/>
                </a:solidFill>
                <a:latin typeface="Arial" charset="0"/>
                <a:ea typeface="新細明體" charset="-120"/>
              </a:defRPr>
            </a:lvl2pPr>
            <a:lvl3pPr marL="1146709" indent="-229340" eaLnBrk="0" hangingPunct="0">
              <a:defRPr kumimoji="1" sz="1200" b="1">
                <a:solidFill>
                  <a:schemeClr val="tx1"/>
                </a:solidFill>
                <a:latin typeface="Arial" charset="0"/>
                <a:ea typeface="新細明體" charset="-120"/>
              </a:defRPr>
            </a:lvl3pPr>
            <a:lvl4pPr marL="1605394" indent="-229340" eaLnBrk="0" hangingPunct="0">
              <a:defRPr kumimoji="1" sz="1200" b="1">
                <a:solidFill>
                  <a:schemeClr val="tx1"/>
                </a:solidFill>
                <a:latin typeface="Arial" charset="0"/>
                <a:ea typeface="新細明體" charset="-120"/>
              </a:defRPr>
            </a:lvl4pPr>
            <a:lvl5pPr marL="2064078" indent="-229340" eaLnBrk="0" hangingPunct="0">
              <a:defRPr kumimoji="1" sz="1200" b="1">
                <a:solidFill>
                  <a:schemeClr val="tx1"/>
                </a:solidFill>
                <a:latin typeface="Arial" charset="0"/>
                <a:ea typeface="新細明體" charset="-120"/>
              </a:defRPr>
            </a:lvl5pPr>
            <a:lvl6pPr marL="2522763" indent="-229340" eaLnBrk="0" fontAlgn="base" hangingPunct="0">
              <a:spcBef>
                <a:spcPct val="0"/>
              </a:spcBef>
              <a:spcAft>
                <a:spcPct val="0"/>
              </a:spcAft>
              <a:defRPr kumimoji="1" sz="1200" b="1">
                <a:solidFill>
                  <a:schemeClr val="tx1"/>
                </a:solidFill>
                <a:latin typeface="Arial" charset="0"/>
                <a:ea typeface="新細明體" charset="-120"/>
              </a:defRPr>
            </a:lvl6pPr>
            <a:lvl7pPr marL="2981447" indent="-229340" eaLnBrk="0" fontAlgn="base" hangingPunct="0">
              <a:spcBef>
                <a:spcPct val="0"/>
              </a:spcBef>
              <a:spcAft>
                <a:spcPct val="0"/>
              </a:spcAft>
              <a:defRPr kumimoji="1" sz="1200" b="1">
                <a:solidFill>
                  <a:schemeClr val="tx1"/>
                </a:solidFill>
                <a:latin typeface="Arial" charset="0"/>
                <a:ea typeface="新細明體" charset="-120"/>
              </a:defRPr>
            </a:lvl7pPr>
            <a:lvl8pPr marL="3440128" indent="-229340" eaLnBrk="0" fontAlgn="base" hangingPunct="0">
              <a:spcBef>
                <a:spcPct val="0"/>
              </a:spcBef>
              <a:spcAft>
                <a:spcPct val="0"/>
              </a:spcAft>
              <a:defRPr kumimoji="1" sz="1200" b="1">
                <a:solidFill>
                  <a:schemeClr val="tx1"/>
                </a:solidFill>
                <a:latin typeface="Arial" charset="0"/>
                <a:ea typeface="新細明體" charset="-120"/>
              </a:defRPr>
            </a:lvl8pPr>
            <a:lvl9pPr marL="3898814" indent="-229340" eaLnBrk="0" fontAlgn="base" hangingPunct="0">
              <a:spcBef>
                <a:spcPct val="0"/>
              </a:spcBef>
              <a:spcAft>
                <a:spcPct val="0"/>
              </a:spcAft>
              <a:defRPr kumimoji="1" sz="1200" b="1">
                <a:solidFill>
                  <a:schemeClr val="tx1"/>
                </a:solidFill>
                <a:latin typeface="Arial" charset="0"/>
                <a:ea typeface="新細明體"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【CONFIDENTIAL】</a:t>
            </a:r>
            <a:r>
              <a:rPr kumimoji="1" lang="zh-TW" altLang="en-US" sz="1200" b="0" i="0" u="none" strike="noStrike" kern="1200" cap="none" spc="0" normalizeH="0" baseline="0" noProof="0" dirty="0" smtClean="0">
                <a:ln>
                  <a:noFill/>
                </a:ln>
                <a:solidFill>
                  <a:srgbClr val="000000"/>
                </a:solidFill>
                <a:effectLst/>
                <a:uLnTx/>
                <a:uFillTx/>
                <a:latin typeface="Arial" charset="0"/>
                <a:ea typeface="新細明體" charset="-120"/>
                <a:cs typeface="+mn-cs"/>
              </a:rPr>
              <a:t>法說會相關訊息不得於法說會召開前對特定人公開</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p:txBody>
      </p:sp>
      <p:graphicFrame>
        <p:nvGraphicFramePr>
          <p:cNvPr id="2" name="物件 1"/>
          <p:cNvGraphicFramePr>
            <a:graphicFrameLocks noChangeAspect="1"/>
          </p:cNvGraphicFramePr>
          <p:nvPr>
            <p:extLst/>
          </p:nvPr>
        </p:nvGraphicFramePr>
        <p:xfrm>
          <a:off x="735569" y="5114635"/>
          <a:ext cx="5061486" cy="2754341"/>
        </p:xfrm>
        <a:graphic>
          <a:graphicData uri="http://schemas.openxmlformats.org/presentationml/2006/ole">
            <mc:AlternateContent xmlns:mc="http://schemas.openxmlformats.org/markup-compatibility/2006">
              <mc:Choice xmlns:v="urn:schemas-microsoft-com:vml" Requires="v">
                <p:oleObj spid="_x0000_s385101" name="工作表" r:id="rId4" imgW="3724323" imgH="1990710" progId="Excel.Sheet.12">
                  <p:embed/>
                </p:oleObj>
              </mc:Choice>
              <mc:Fallback>
                <p:oleObj name="工作表" r:id="rId4" imgW="3724323" imgH="1990710" progId="Excel.Sheet.12">
                  <p:embed/>
                  <p:pic>
                    <p:nvPicPr>
                      <p:cNvPr id="2" name="物件 1"/>
                      <p:cNvPicPr>
                        <a:picLocks noChangeAspect="1" noChangeArrowheads="1"/>
                      </p:cNvPicPr>
                      <p:nvPr/>
                    </p:nvPicPr>
                    <p:blipFill>
                      <a:blip r:embed="rId5"/>
                      <a:srcRect/>
                      <a:stretch>
                        <a:fillRect/>
                      </a:stretch>
                    </p:blipFill>
                    <p:spPr bwMode="auto">
                      <a:xfrm>
                        <a:off x="735569" y="5114635"/>
                        <a:ext cx="5061486" cy="2754341"/>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604904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441120A-131C-47D0-98F8-D23ED9013687}" type="slidenum">
              <a:rPr kumimoji="1" lang="en-US" altLang="zh-TW" sz="15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1" lang="en-US" altLang="zh-TW" sz="15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endParaRPr>
          </a:p>
        </p:txBody>
      </p:sp>
      <p:sp>
        <p:nvSpPr>
          <p:cNvPr id="56327" name="Text Box 7"/>
          <p:cNvSpPr txBox="1">
            <a:spLocks noChangeArrowheads="1"/>
          </p:cNvSpPr>
          <p:nvPr/>
        </p:nvSpPr>
        <p:spPr bwMode="auto">
          <a:xfrm>
            <a:off x="-2245120" y="4491353"/>
            <a:ext cx="2032576" cy="256301"/>
          </a:xfrm>
          <a:prstGeom prst="rect">
            <a:avLst/>
          </a:prstGeom>
          <a:noFill/>
          <a:ln w="9525">
            <a:noFill/>
            <a:miter lim="800000"/>
            <a:headEnd/>
            <a:tailEnd/>
          </a:ln>
          <a:effectLst>
            <a:prstShdw prst="shdw17" dist="17961" dir="2700000">
              <a:schemeClr val="accent1">
                <a:gamma/>
                <a:shade val="60000"/>
                <a:invGamma/>
                <a:alpha val="50000"/>
              </a:schemeClr>
            </a:prstShdw>
          </a:effectLst>
        </p:spPr>
        <p:txBody>
          <a:bodyPr lIns="95374" tIns="47685" rIns="95374" bIns="47685">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1" lang="zh-TW" altLang="en-US" sz="1000" b="0" i="0" u="none" strike="noStrike" kern="1200" cap="none" spc="0" normalizeH="0" baseline="0" noProof="0" dirty="0">
              <a:ln>
                <a:noFill/>
              </a:ln>
              <a:solidFill>
                <a:prstClr val="black"/>
              </a:solidFill>
              <a:effectLst/>
              <a:uLnTx/>
              <a:uFillTx/>
              <a:latin typeface="Arial" charset="0"/>
              <a:ea typeface="新細明體" pitchFamily="18" charset="-120"/>
              <a:cs typeface="+mn-cs"/>
            </a:endParaRPr>
          </a:p>
        </p:txBody>
      </p:sp>
      <p:sp>
        <p:nvSpPr>
          <p:cNvPr id="57350" name="備忘稿版面配置區 2"/>
          <p:cNvSpPr>
            <a:spLocks noGrp="1"/>
          </p:cNvSpPr>
          <p:nvPr/>
        </p:nvSpPr>
        <p:spPr bwMode="auto">
          <a:xfrm>
            <a:off x="374851" y="4403923"/>
            <a:ext cx="6250001" cy="4217512"/>
          </a:xfrm>
          <a:prstGeom prst="rect">
            <a:avLst/>
          </a:prstGeom>
          <a:noFill/>
          <a:ln>
            <a:noFill/>
          </a:ln>
          <a:extLst/>
        </p:spPr>
        <p:txBody>
          <a:bodyPr lIns="99674" tIns="49841" rIns="99674" bIns="49841"/>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Slide 10 provides you with highlights from our income statement. </a:t>
            </a: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lvl="0">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For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the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first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quarter of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2018,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total revenues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decreased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by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1.7%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and operating costs and expenses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decreased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by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0.9%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year over year. Our income from operations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decreased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by 5.1</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and our net income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decreased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by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9%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year over </a:t>
            </a:r>
            <a:r>
              <a:rPr kumimoji="1" lang="en-US" altLang="zh-TW" sz="1200" b="0" i="0" u="none" strike="noStrike" kern="1200" cap="none" spc="0" normalizeH="0" baseline="0" noProof="0" dirty="0" smtClean="0">
                <a:ln>
                  <a:noFill/>
                </a:ln>
                <a:effectLst/>
                <a:uLnTx/>
                <a:uFillTx/>
                <a:latin typeface="Arial" charset="0"/>
                <a:ea typeface="新細明體" charset="-120"/>
                <a:cs typeface="+mn-cs"/>
              </a:rPr>
              <a:t>year</a:t>
            </a:r>
            <a:r>
              <a:rPr kumimoji="1" lang="en-US" altLang="zh-TW" sz="1200" b="0" i="0" u="none" strike="noStrike" kern="1200" cap="none" spc="0" normalizeH="0" baseline="0" noProof="0" dirty="0" smtClean="0">
                <a:ln>
                  <a:noFill/>
                </a:ln>
                <a:solidFill>
                  <a:srgbClr val="FF0000"/>
                </a:solidFill>
                <a:effectLst/>
                <a:uLnTx/>
                <a:uFillTx/>
                <a:latin typeface="Arial" charset="0"/>
                <a:ea typeface="新細明體" charset="-120"/>
                <a:cs typeface="+mn-cs"/>
              </a:rPr>
              <a:t> </a:t>
            </a:r>
            <a:r>
              <a:rPr kumimoji="1" lang="en-US" altLang="zh-TW" sz="1200" b="0" i="0" u="sng" strike="noStrike" kern="1200" cap="none" spc="0" normalizeH="0" baseline="0" noProof="0" dirty="0" smtClean="0">
                <a:ln>
                  <a:noFill/>
                </a:ln>
                <a:effectLst/>
                <a:uLnTx/>
                <a:uFillTx/>
              </a:rPr>
              <a:t>partially</a:t>
            </a:r>
            <a:r>
              <a:rPr lang="en-US" altLang="zh-TW" b="0" u="sng" dirty="0" smtClean="0"/>
              <a:t> </a:t>
            </a:r>
            <a:r>
              <a:rPr lang="en-US" altLang="zh-TW" b="0" u="sng" dirty="0"/>
              <a:t>due to the increase of enterprise income tax </a:t>
            </a:r>
            <a:r>
              <a:rPr lang="en-US" altLang="zh-TW" b="0" u="sng" dirty="0" smtClean="0"/>
              <a:t>rate starting </a:t>
            </a:r>
            <a:r>
              <a:rPr lang="en-US" altLang="zh-TW" b="0" u="sng" dirty="0"/>
              <a:t>from </a:t>
            </a:r>
            <a:r>
              <a:rPr lang="en-US" altLang="zh-TW" b="0" u="sng" dirty="0" smtClean="0"/>
              <a:t>2018.</a:t>
            </a:r>
            <a:r>
              <a:rPr kumimoji="1" lang="en-US" altLang="zh-TW" sz="1200" b="0" i="0" strike="noStrike" kern="1200" cap="none" spc="0" normalizeH="0" baseline="0" noProof="0" dirty="0" smtClean="0">
                <a:ln>
                  <a:noFill/>
                </a:ln>
                <a:effectLst/>
                <a:uLnTx/>
                <a:uFillTx/>
              </a:rPr>
              <a: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In addition, our EBITDA margin decreased to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35.26%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in the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first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quarter from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35.96%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in the same period of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2017.</a:t>
            </a: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a:ln>
                <a:noFill/>
              </a:ln>
              <a:solidFill>
                <a:srgbClr val="FF0000"/>
              </a:solidFill>
              <a:effectLst/>
              <a:uLnTx/>
              <a:uFillTx/>
              <a:latin typeface="Arial" charset="0"/>
              <a:ea typeface="新細明體" charset="-120"/>
              <a:cs typeface="+mn-cs"/>
            </a:endParaRPr>
          </a:p>
          <a:p>
            <a:pPr marL="166715" marR="0" lvl="0" indent="-166715"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107Q1</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累計營業收入為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536.3</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億元，較去年同期減少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9</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億元，變動比率為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-1.7%</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a:t>
            </a:r>
            <a:endPar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76927" marR="0" lvl="0" indent="-229606"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適用</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IFRS 15</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對收入的影響數為減少</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2.6</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行動電話減少</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8.7</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億元，行動加值減少</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12.5</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億元，行動銷貨增加</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18.6</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76927" marR="0" lvl="0" indent="-229606"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另以適用</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IFRS 15</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前有效之國際會計準則之基礎進行比較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45314" marR="0" lvl="1" indent="-228012" algn="l" defTabSz="914400" rtl="0" eaLnBrk="1" fontAlgn="base" latinLnBrk="0" hangingPunct="1">
              <a:lnSpc>
                <a:spcPct val="100000"/>
              </a:lnSpc>
              <a:spcBef>
                <a:spcPct val="0"/>
              </a:spcBef>
              <a:spcAft>
                <a:spcPct val="0"/>
              </a:spcAft>
              <a:buClrTx/>
              <a:buSzTx/>
              <a:buFont typeface="Wingdings" panose="05000000000000000000" pitchFamily="2" charset="2"/>
              <a:buAutoNum type="circleNumWdWhitePlain"/>
              <a:tabLst/>
              <a:defRPr/>
            </a:pP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語音業務</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收入減少</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20.4</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VoIP</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及免費通信軟體取代影響等所致</a:t>
            </a:r>
          </a:p>
          <a:p>
            <a:pPr marL="545314" marR="0" lvl="1" indent="-228012" algn="l" defTabSz="914400" rtl="0" eaLnBrk="1" fontAlgn="base" latinLnBrk="0" hangingPunct="1">
              <a:lnSpc>
                <a:spcPct val="100000"/>
              </a:lnSpc>
              <a:spcBef>
                <a:spcPct val="0"/>
              </a:spcBef>
              <a:spcAft>
                <a:spcPct val="0"/>
              </a:spcAft>
              <a:buClrTx/>
              <a:buSzTx/>
              <a:buFont typeface="Wingdings" panose="05000000000000000000" pitchFamily="2" charset="2"/>
              <a:buAutoNum type="circleNumWdWhitePlain"/>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國內</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ICT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及其他業務收入減少</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4.6</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億元，主要係因母公司本期專標案完工減少所致。</a:t>
            </a:r>
          </a:p>
          <a:p>
            <a:pPr marL="545314" marR="0" lvl="1" indent="-228012" algn="l" defTabSz="914400" rtl="0" eaLnBrk="1" fontAlgn="base" latinLnBrk="0" hangingPunct="1">
              <a:lnSpc>
                <a:spcPct val="100000"/>
              </a:lnSpc>
              <a:spcBef>
                <a:spcPct val="0"/>
              </a:spcBef>
              <a:spcAft>
                <a:spcPct val="0"/>
              </a:spcAft>
              <a:buClrTx/>
              <a:buSzTx/>
              <a:buFont typeface="Wingdings" panose="05000000000000000000" pitchFamily="2" charset="2"/>
              <a:buAutoNum type="circleNumWdWhitePlain"/>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行動加值收入增加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3.1</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億元，主要係因行動上網業務成長所致。</a:t>
            </a:r>
          </a:p>
          <a:p>
            <a:pPr marL="545314" marR="0" lvl="1" indent="-228012" algn="l" defTabSz="914400" rtl="0" eaLnBrk="1" fontAlgn="base" latinLnBrk="0" hangingPunct="1">
              <a:lnSpc>
                <a:spcPct val="100000"/>
              </a:lnSpc>
              <a:spcBef>
                <a:spcPct val="0"/>
              </a:spcBef>
              <a:spcAft>
                <a:spcPct val="0"/>
              </a:spcAft>
              <a:buClrTx/>
              <a:buSzTx/>
              <a:buFont typeface="Wingdings" panose="05000000000000000000" pitchFamily="2" charset="2"/>
              <a:buAutoNum type="circleNumWdWhitePlain"/>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行動銷貨收入增加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13</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iPhone</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手機銷量增加，以及神腦銷貨收入增加所致</a:t>
            </a:r>
          </a:p>
          <a:p>
            <a:pPr marL="545314" marR="0" lvl="1" indent="-228012" algn="l" defTabSz="914400" rtl="0" eaLnBrk="1" fontAlgn="base" latinLnBrk="0" hangingPunct="1">
              <a:lnSpc>
                <a:spcPct val="100000"/>
              </a:lnSpc>
              <a:spcBef>
                <a:spcPct val="0"/>
              </a:spcBef>
              <a:spcAft>
                <a:spcPct val="0"/>
              </a:spcAft>
              <a:buClrTx/>
              <a:buSzTx/>
              <a:buFont typeface="Wingdings" panose="05000000000000000000" pitchFamily="2" charset="2"/>
              <a:buAutoNum type="circleNumWdWhitePlain"/>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應用加值收入增加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1.5</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IDC</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雲端及資通安全業務成長所致。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6715" marR="0" lvl="0" indent="-166715"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107Q1</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累計營業成本及費用為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426.2</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億元，較去年同期減少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3.7</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億元，變動比率為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-0.9%</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 </a:t>
            </a:r>
            <a:endPar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endParaRPr>
          </a:p>
          <a:p>
            <a:pPr marL="457200" marR="0" lvl="1" indent="0" algn="l" defTabSz="914400" rtl="0" eaLnBrk="1" fontAlgn="base" latinLnBrk="0" hangingPunct="1">
              <a:lnSpc>
                <a:spcPct val="100000"/>
              </a:lnSpc>
              <a:spcBef>
                <a:spcPct val="0"/>
              </a:spcBef>
              <a:spcAft>
                <a:spcPct val="0"/>
              </a:spcAft>
              <a:buClrTx/>
              <a:buSzTx/>
              <a:buFontTx/>
              <a:buNone/>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→營業成本及費用變動原因，請詳第</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頁。</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6715" marR="0" lvl="0" indent="-166715"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107Q1</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累計</a:t>
            </a:r>
            <a:r>
              <a:rPr kumimoji="1" lang="zh-TW"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歸屬於母公司淨利</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87.3</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億元，較去年同期減少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8.6</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億元，變動比率為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-9.0%</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a:t>
            </a:r>
            <a:endPar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76927" marR="0" lvl="0" indent="-229606"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適用</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IFRS 15</a:t>
            </a:r>
            <a:r>
              <a:rPr kumimoji="1" lang="zh-TW"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對</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歸屬於母公司業主之淨利</a:t>
            </a:r>
            <a:r>
              <a:rPr kumimoji="1" lang="zh-TW"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的影響數為</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減少</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3.6</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億元</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76927" marR="0" lvl="0" indent="-229606"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另以適用</a:t>
            </a:r>
            <a:r>
              <a:rPr kumimoji="1" lang="en-US" altLang="zh-TW" sz="1100" b="0" i="0" u="sng" strike="noStrike" kern="1200" cap="none" spc="0" normalizeH="0" baseline="0" noProof="0" dirty="0">
                <a:ln>
                  <a:noFill/>
                </a:ln>
                <a:solidFill>
                  <a:srgbClr val="000000"/>
                </a:solidFill>
                <a:effectLst/>
                <a:uLnTx/>
                <a:uFillTx/>
                <a:latin typeface="Arial" charset="0"/>
                <a:ea typeface="新細明體" charset="-120"/>
                <a:cs typeface="+mn-cs"/>
              </a:rPr>
              <a:t>IFRS 15</a:t>
            </a:r>
            <a:r>
              <a:rPr kumimoji="1" lang="zh-TW" altLang="en-US" sz="1100" b="0" i="0" u="sng" strike="noStrike" kern="1200" cap="none" spc="0" normalizeH="0" baseline="0" noProof="0" dirty="0">
                <a:ln>
                  <a:noFill/>
                </a:ln>
                <a:solidFill>
                  <a:srgbClr val="000000"/>
                </a:solidFill>
                <a:effectLst/>
                <a:uLnTx/>
                <a:uFillTx/>
                <a:latin typeface="Arial" charset="0"/>
                <a:ea typeface="新細明體" charset="-120"/>
                <a:cs typeface="+mn-cs"/>
              </a:rPr>
              <a:t>前有效之國際會計準則之基礎進行比較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：利潤之減少，</a:t>
            </a: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主要營業活動對</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107Q1</a:t>
            </a: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淨利</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減少</a:t>
            </a: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約</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1.4</a:t>
            </a: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主要係來自於國內固定通信部門之衰退</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另因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107</a:t>
            </a: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年</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兌換利益減少</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0.9</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億元及營利事業所得稅稅率調增至</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20% </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，致所得稅費用增加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2.1</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en-US" altLang="zh-TW" sz="1200" b="0" i="0" u="none" strike="noStrike" kern="1200" cap="none" spc="0" normalizeH="0" baseline="0" noProof="0" dirty="0" smtClean="0">
                <a:ln>
                  <a:noFill/>
                </a:ln>
                <a:solidFill>
                  <a:srgbClr val="FF0000"/>
                </a:solidFill>
                <a:effectLst/>
                <a:uLnTx/>
                <a:uFillTx/>
                <a:latin typeface="Arial" charset="0"/>
                <a:ea typeface="新細明體" charset="-120"/>
                <a:cs typeface="+mn-cs"/>
              </a:rPr>
              <a:t> </a:t>
            </a:r>
            <a:endParaRPr kumimoji="1" lang="zh-TW" altLang="zh-TW" sz="1200" b="0" i="0" u="none" strike="noStrike" kern="1200" cap="none" spc="0" normalizeH="0" baseline="0" noProof="0" dirty="0">
              <a:ln>
                <a:noFill/>
              </a:ln>
              <a:solidFill>
                <a:srgbClr val="FF0000"/>
              </a:solidFill>
              <a:effectLst/>
              <a:uLnTx/>
              <a:uFillTx/>
              <a:latin typeface="Arial" charset="0"/>
              <a:ea typeface="新細明體" charset="-120"/>
              <a:cs typeface="+mn-cs"/>
            </a:endParaRPr>
          </a:p>
        </p:txBody>
      </p:sp>
      <p:sp>
        <p:nvSpPr>
          <p:cNvPr id="7" name="投影片圖像版面配置區 1"/>
          <p:cNvSpPr>
            <a:spLocks noGrp="1" noRot="1" noChangeAspect="1" noTextEdit="1"/>
          </p:cNvSpPr>
          <p:nvPr>
            <p:ph type="sldImg" idx="2"/>
          </p:nvPr>
        </p:nvSpPr>
        <p:spPr>
          <a:xfrm>
            <a:off x="863600" y="371475"/>
            <a:ext cx="5383213" cy="4037013"/>
          </a:xfrm>
          <a:ln/>
        </p:spPr>
      </p:sp>
      <p:sp>
        <p:nvSpPr>
          <p:cNvPr id="8" name="Rectangle 6"/>
          <p:cNvSpPr>
            <a:spLocks noGrp="1" noChangeArrowheads="1"/>
          </p:cNvSpPr>
          <p:nvPr>
            <p:ph type="ftr" sz="quarter" idx="4"/>
          </p:nvPr>
        </p:nvSpPr>
        <p:spPr>
          <a:xfrm>
            <a:off x="10034" y="9639456"/>
            <a:ext cx="5265932" cy="299471"/>
          </a:xfrm>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【CONFIDENTIAL】</a:t>
            </a:r>
            <a:r>
              <a:rPr kumimoji="1" lang="zh-TW" altLang="en-US" sz="1200" b="0" i="0" u="none" strike="noStrike" kern="1200" cap="none" spc="0" normalizeH="0" baseline="0" noProof="0" dirty="0" smtClean="0">
                <a:ln>
                  <a:noFill/>
                </a:ln>
                <a:solidFill>
                  <a:srgbClr val="000000"/>
                </a:solidFill>
                <a:effectLst/>
                <a:uLnTx/>
                <a:uFillTx/>
                <a:latin typeface="Arial" charset="0"/>
                <a:ea typeface="新細明體" charset="-120"/>
                <a:cs typeface="+mn-cs"/>
              </a:rPr>
              <a:t>法說會相關訊息不得於法說會召開前對特定人公開</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p:txBody>
      </p:sp>
      <p:sp>
        <p:nvSpPr>
          <p:cNvPr id="9" name="備忘稿版面配置區 2"/>
          <p:cNvSpPr>
            <a:spLocks noGrp="1"/>
          </p:cNvSpPr>
          <p:nvPr/>
        </p:nvSpPr>
        <p:spPr bwMode="auto">
          <a:xfrm>
            <a:off x="-5247016" y="4216312"/>
            <a:ext cx="4646318" cy="3314389"/>
          </a:xfrm>
          <a:prstGeom prst="rect">
            <a:avLst/>
          </a:prstGeom>
          <a:noFill/>
          <a:ln>
            <a:noFill/>
          </a:ln>
          <a:extLst/>
        </p:spPr>
        <p:txBody>
          <a:bodyPr lIns="99674" tIns="49841" rIns="99674" bIns="49841"/>
          <a:lstStyle/>
          <a:p>
            <a:pPr marL="166715" marR="0" lvl="0" indent="-166715"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106</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全年營業收入為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2,275.1</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億元，較去年同期減少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24.8</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億元，變動比率為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-1.1%</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a:t>
            </a:r>
            <a:endPar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69611" marR="0" lvl="0" indent="-222288"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語音業務</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收入減少</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84.2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VoIP</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及免費通信軟體取代影響等所致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69611" marR="0" lvl="0" indent="-222288"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行動加值收入增加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17.3</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億元，主要係因行動上網業務成長所致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69611" marR="0" lvl="0" indent="-222288"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行動銷貨收入增加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13.5</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iPhone</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及神腦手機銷貨收入成長所致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69611" marR="0" lvl="0" indent="-222288"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國內</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ICT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及其他業務</a:t>
            </a: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收入</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增加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11.2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億元，主要係因本期專標案增加所致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69611" marR="0" lvl="0" indent="-222288"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網路網路收入增加</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10.1</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r>
              <a:rPr kumimoji="1" lang="en-US" altLang="zh-TW" sz="1100" b="0" i="0" u="none" strike="noStrike" kern="1200" cap="none" spc="0" normalizeH="0" baseline="0" noProof="0" dirty="0" err="1">
                <a:ln>
                  <a:noFill/>
                </a:ln>
                <a:solidFill>
                  <a:srgbClr val="000000"/>
                </a:solidFill>
                <a:effectLst/>
                <a:uLnTx/>
                <a:uFillTx/>
                <a:latin typeface="Arial" charset="0"/>
                <a:ea typeface="新細明體" charset="-120"/>
                <a:cs typeface="+mn-cs"/>
              </a:rPr>
              <a:t>HiNet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及</a:t>
            </a:r>
            <a:r>
              <a:rPr kumimoji="1" lang="en-US" altLang="zh-TW" sz="1100" b="0" i="0" u="none" strike="noStrike" kern="1200" cap="none" spc="0" normalizeH="0" baseline="0" noProof="0" dirty="0" err="1">
                <a:ln>
                  <a:noFill/>
                </a:ln>
                <a:solidFill>
                  <a:srgbClr val="000000"/>
                </a:solidFill>
                <a:effectLst/>
                <a:uLnTx/>
                <a:uFillTx/>
                <a:latin typeface="Arial" charset="0"/>
                <a:ea typeface="新細明體" charset="-120"/>
                <a:cs typeface="+mn-cs"/>
              </a:rPr>
              <a:t>HiLink</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業務、政府業務、應用加值服務增加所致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569611" marR="0" lvl="0" indent="-222288"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子公司中華精測收入增加約</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5.1</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a:t>
            </a:r>
          </a:p>
          <a:p>
            <a:pPr marL="166715" marR="0" lvl="0" indent="-166715"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106</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全年</a:t>
            </a:r>
            <a:r>
              <a:rPr kumimoji="1" lang="zh-TW"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累計營業成本及費用為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1,807.1</a:t>
            </a:r>
            <a:r>
              <a:rPr kumimoji="1" lang="zh-TW"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億元，較去年同期減少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6.8</a:t>
            </a:r>
            <a:r>
              <a:rPr kumimoji="1" lang="zh-TW"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億元，變動比率為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-0.4%</a:t>
            </a:r>
            <a:r>
              <a:rPr kumimoji="1" lang="zh-TW"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a:t>
            </a:r>
            <a:endPar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endParaRPr>
          </a:p>
          <a:p>
            <a:pPr marL="347324"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→累計營業成本及費用變動原因，請詳第</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頁。</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7437" marR="0" lvl="0" indent="-167437"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106</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全年累計</a:t>
            </a:r>
            <a:r>
              <a:rPr kumimoji="1" lang="zh-TW"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歸屬於母公司淨利</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388.7</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億元，較去年同期減少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12</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億元，變動比率為</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-3.0%</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a:t>
            </a:r>
            <a:endPar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endParaRPr>
          </a:p>
          <a:p>
            <a:pPr marL="347324"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→利潤之衰退，主要係因來自於行動語音及固網語音衰退。</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srgbClr val="FF0000"/>
                </a:solidFill>
                <a:effectLst/>
                <a:uLnTx/>
                <a:uFillTx/>
                <a:latin typeface="Arial" charset="0"/>
                <a:ea typeface="新細明體" charset="-120"/>
                <a:cs typeface="+mn-cs"/>
              </a:rPr>
              <a:t> </a:t>
            </a:r>
            <a:endParaRPr kumimoji="1" lang="zh-TW" altLang="zh-TW" sz="1200" b="0" i="0" u="none" strike="noStrike" kern="1200" cap="none" spc="0" normalizeH="0" baseline="0" noProof="0" dirty="0">
              <a:ln>
                <a:noFill/>
              </a:ln>
              <a:solidFill>
                <a:srgbClr val="FF0000"/>
              </a:solidFill>
              <a:effectLst/>
              <a:uLnTx/>
              <a:uFillTx/>
              <a:latin typeface="Arial" charset="0"/>
              <a:ea typeface="新細明體" charset="-120"/>
              <a:cs typeface="+mn-cs"/>
            </a:endParaRPr>
          </a:p>
        </p:txBody>
      </p:sp>
    </p:spTree>
    <p:extLst>
      <p:ext uri="{BB962C8B-B14F-4D97-AF65-F5344CB8AC3E}">
        <p14:creationId xmlns:p14="http://schemas.microsoft.com/office/powerpoint/2010/main" val="1881140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a:xfrm>
            <a:off x="741363" y="398463"/>
            <a:ext cx="5249862" cy="3937000"/>
          </a:xfrm>
          <a:ln/>
        </p:spPr>
      </p:sp>
      <p:sp>
        <p:nvSpPr>
          <p:cNvPr id="17411"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sz="1200" b="1">
                <a:solidFill>
                  <a:schemeClr val="tx1"/>
                </a:solidFill>
                <a:latin typeface="Arial" charset="0"/>
                <a:ea typeface="新細明體" charset="-120"/>
              </a:defRPr>
            </a:lvl1pPr>
            <a:lvl2pPr marL="739895" indent="-284575" eaLnBrk="0" hangingPunct="0">
              <a:defRPr kumimoji="1" sz="1200" b="1">
                <a:solidFill>
                  <a:schemeClr val="tx1"/>
                </a:solidFill>
                <a:latin typeface="Arial" charset="0"/>
                <a:ea typeface="新細明體" charset="-120"/>
              </a:defRPr>
            </a:lvl2pPr>
            <a:lvl3pPr marL="1138300" indent="-227658" eaLnBrk="0" hangingPunct="0">
              <a:defRPr kumimoji="1" sz="1200" b="1">
                <a:solidFill>
                  <a:schemeClr val="tx1"/>
                </a:solidFill>
                <a:latin typeface="Arial" charset="0"/>
                <a:ea typeface="新細明體" charset="-120"/>
              </a:defRPr>
            </a:lvl3pPr>
            <a:lvl4pPr marL="1593622" indent="-227658" eaLnBrk="0" hangingPunct="0">
              <a:defRPr kumimoji="1" sz="1200" b="1">
                <a:solidFill>
                  <a:schemeClr val="tx1"/>
                </a:solidFill>
                <a:latin typeface="Arial" charset="0"/>
                <a:ea typeface="新細明體" charset="-120"/>
              </a:defRPr>
            </a:lvl4pPr>
            <a:lvl5pPr marL="2048943" indent="-227658" eaLnBrk="0" hangingPunct="0">
              <a:defRPr kumimoji="1" sz="1200" b="1">
                <a:solidFill>
                  <a:schemeClr val="tx1"/>
                </a:solidFill>
                <a:latin typeface="Arial" charset="0"/>
                <a:ea typeface="新細明體" charset="-120"/>
              </a:defRPr>
            </a:lvl5pPr>
            <a:lvl6pPr marL="2504262" indent="-227658" eaLnBrk="0" fontAlgn="base" hangingPunct="0">
              <a:spcBef>
                <a:spcPct val="0"/>
              </a:spcBef>
              <a:spcAft>
                <a:spcPct val="0"/>
              </a:spcAft>
              <a:defRPr kumimoji="1" sz="1200" b="1">
                <a:solidFill>
                  <a:schemeClr val="tx1"/>
                </a:solidFill>
                <a:latin typeface="Arial" charset="0"/>
                <a:ea typeface="新細明體" charset="-120"/>
              </a:defRPr>
            </a:lvl6pPr>
            <a:lvl7pPr marL="2959583" indent="-227658" eaLnBrk="0" fontAlgn="base" hangingPunct="0">
              <a:spcBef>
                <a:spcPct val="0"/>
              </a:spcBef>
              <a:spcAft>
                <a:spcPct val="0"/>
              </a:spcAft>
              <a:defRPr kumimoji="1" sz="1200" b="1">
                <a:solidFill>
                  <a:schemeClr val="tx1"/>
                </a:solidFill>
                <a:latin typeface="Arial" charset="0"/>
                <a:ea typeface="新細明體" charset="-120"/>
              </a:defRPr>
            </a:lvl7pPr>
            <a:lvl8pPr marL="3414902" indent="-227658" eaLnBrk="0" fontAlgn="base" hangingPunct="0">
              <a:spcBef>
                <a:spcPct val="0"/>
              </a:spcBef>
              <a:spcAft>
                <a:spcPct val="0"/>
              </a:spcAft>
              <a:defRPr kumimoji="1" sz="1200" b="1">
                <a:solidFill>
                  <a:schemeClr val="tx1"/>
                </a:solidFill>
                <a:latin typeface="Arial" charset="0"/>
                <a:ea typeface="新細明體" charset="-120"/>
              </a:defRPr>
            </a:lvl8pPr>
            <a:lvl9pPr marL="3870224" indent="-227658" eaLnBrk="0" fontAlgn="base" hangingPunct="0">
              <a:spcBef>
                <a:spcPct val="0"/>
              </a:spcBef>
              <a:spcAft>
                <a:spcPct val="0"/>
              </a:spcAft>
              <a:defRPr kumimoji="1" sz="1200" b="1">
                <a:solidFill>
                  <a:schemeClr val="tx1"/>
                </a:solidFill>
                <a:latin typeface="Arial" charset="0"/>
                <a:ea typeface="新細明體" charset="-12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B4631E1-8D9E-40E7-83EF-FABE29DF6305}" type="slidenum">
              <a:rPr kumimoji="1" lang="en-US" altLang="zh-TW" sz="1500" b="0" i="0" u="none" strike="noStrike" kern="1200" cap="none" spc="0" normalizeH="0" baseline="0" noProof="0">
                <a:ln>
                  <a:noFill/>
                </a:ln>
                <a:solidFill>
                  <a:prstClr val="black"/>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1" lang="en-US" altLang="zh-TW" sz="1500" b="0" i="0" u="none" strike="noStrike" kern="1200" cap="none" spc="0" normalizeH="0" baseline="0" noProof="0">
              <a:ln>
                <a:noFill/>
              </a:ln>
              <a:solidFill>
                <a:prstClr val="black"/>
              </a:solidFill>
              <a:effectLst/>
              <a:uLnTx/>
              <a:uFillTx/>
              <a:latin typeface="Arial" charset="0"/>
              <a:ea typeface="新細明體" charset="-120"/>
              <a:cs typeface="+mn-cs"/>
            </a:endParaRPr>
          </a:p>
        </p:txBody>
      </p:sp>
      <p:sp>
        <p:nvSpPr>
          <p:cNvPr id="17412"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200" b="1">
                <a:solidFill>
                  <a:schemeClr val="tx1"/>
                </a:solidFill>
                <a:latin typeface="Arial" charset="0"/>
                <a:ea typeface="新細明體" charset="-120"/>
              </a:defRPr>
            </a:lvl1pPr>
            <a:lvl2pPr marL="739895" indent="-284575" eaLnBrk="0" hangingPunct="0">
              <a:defRPr kumimoji="1" sz="1200" b="1">
                <a:solidFill>
                  <a:schemeClr val="tx1"/>
                </a:solidFill>
                <a:latin typeface="Arial" charset="0"/>
                <a:ea typeface="新細明體" charset="-120"/>
              </a:defRPr>
            </a:lvl2pPr>
            <a:lvl3pPr marL="1138300" indent="-227658" eaLnBrk="0" hangingPunct="0">
              <a:defRPr kumimoji="1" sz="1200" b="1">
                <a:solidFill>
                  <a:schemeClr val="tx1"/>
                </a:solidFill>
                <a:latin typeface="Arial" charset="0"/>
                <a:ea typeface="新細明體" charset="-120"/>
              </a:defRPr>
            </a:lvl3pPr>
            <a:lvl4pPr marL="1593622" indent="-227658" eaLnBrk="0" hangingPunct="0">
              <a:defRPr kumimoji="1" sz="1200" b="1">
                <a:solidFill>
                  <a:schemeClr val="tx1"/>
                </a:solidFill>
                <a:latin typeface="Arial" charset="0"/>
                <a:ea typeface="新細明體" charset="-120"/>
              </a:defRPr>
            </a:lvl4pPr>
            <a:lvl5pPr marL="2048943" indent="-227658" eaLnBrk="0" hangingPunct="0">
              <a:defRPr kumimoji="1" sz="1200" b="1">
                <a:solidFill>
                  <a:schemeClr val="tx1"/>
                </a:solidFill>
                <a:latin typeface="Arial" charset="0"/>
                <a:ea typeface="新細明體" charset="-120"/>
              </a:defRPr>
            </a:lvl5pPr>
            <a:lvl6pPr marL="2504262" indent="-227658" eaLnBrk="0" fontAlgn="base" hangingPunct="0">
              <a:spcBef>
                <a:spcPct val="0"/>
              </a:spcBef>
              <a:spcAft>
                <a:spcPct val="0"/>
              </a:spcAft>
              <a:defRPr kumimoji="1" sz="1200" b="1">
                <a:solidFill>
                  <a:schemeClr val="tx1"/>
                </a:solidFill>
                <a:latin typeface="Arial" charset="0"/>
                <a:ea typeface="新細明體" charset="-120"/>
              </a:defRPr>
            </a:lvl6pPr>
            <a:lvl7pPr marL="2959583" indent="-227658" eaLnBrk="0" fontAlgn="base" hangingPunct="0">
              <a:spcBef>
                <a:spcPct val="0"/>
              </a:spcBef>
              <a:spcAft>
                <a:spcPct val="0"/>
              </a:spcAft>
              <a:defRPr kumimoji="1" sz="1200" b="1">
                <a:solidFill>
                  <a:schemeClr val="tx1"/>
                </a:solidFill>
                <a:latin typeface="Arial" charset="0"/>
                <a:ea typeface="新細明體" charset="-120"/>
              </a:defRPr>
            </a:lvl7pPr>
            <a:lvl8pPr marL="3414902" indent="-227658" eaLnBrk="0" fontAlgn="base" hangingPunct="0">
              <a:spcBef>
                <a:spcPct val="0"/>
              </a:spcBef>
              <a:spcAft>
                <a:spcPct val="0"/>
              </a:spcAft>
              <a:defRPr kumimoji="1" sz="1200" b="1">
                <a:solidFill>
                  <a:schemeClr val="tx1"/>
                </a:solidFill>
                <a:latin typeface="Arial" charset="0"/>
                <a:ea typeface="新細明體" charset="-120"/>
              </a:defRPr>
            </a:lvl8pPr>
            <a:lvl9pPr marL="3870224" indent="-227658" eaLnBrk="0" fontAlgn="base" hangingPunct="0">
              <a:spcBef>
                <a:spcPct val="0"/>
              </a:spcBef>
              <a:spcAft>
                <a:spcPct val="0"/>
              </a:spcAft>
              <a:defRPr kumimoji="1" sz="1200" b="1">
                <a:solidFill>
                  <a:schemeClr val="tx1"/>
                </a:solidFill>
                <a:latin typeface="Arial" charset="0"/>
                <a:ea typeface="新細明體"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prstClr val="black"/>
                </a:solidFill>
                <a:effectLst/>
                <a:uLnTx/>
                <a:uFillTx/>
                <a:latin typeface="Arial" charset="0"/>
                <a:ea typeface="新細明體" charset="-120"/>
                <a:cs typeface="+mn-cs"/>
              </a:rPr>
              <a:t>【CONFIDENTIAL】</a:t>
            </a:r>
            <a:r>
              <a:rPr kumimoji="1" lang="zh-TW" altLang="en-US" sz="1200" b="0" i="0" u="none" strike="noStrike" kern="1200" cap="none" spc="0" normalizeH="0" baseline="0" noProof="0" dirty="0" smtClean="0">
                <a:ln>
                  <a:noFill/>
                </a:ln>
                <a:solidFill>
                  <a:prstClr val="black"/>
                </a:solidFill>
                <a:effectLst/>
                <a:uLnTx/>
                <a:uFillTx/>
                <a:latin typeface="Arial" charset="0"/>
                <a:ea typeface="新細明體" charset="-120"/>
                <a:cs typeface="+mn-cs"/>
              </a:rPr>
              <a:t>法說會相關訊息不得於法說會召開前對特定人公開</a:t>
            </a:r>
            <a:endParaRPr kumimoji="1" lang="en-US" altLang="zh-TW" sz="1200" b="0" i="0" u="none" strike="noStrike" kern="1200" cap="none" spc="0" normalizeH="0" baseline="0" noProof="0" dirty="0" smtClean="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smtClean="0">
              <a:ln>
                <a:noFill/>
              </a:ln>
              <a:solidFill>
                <a:prstClr val="black"/>
              </a:solidFill>
              <a:effectLst/>
              <a:uLnTx/>
              <a:uFillTx/>
              <a:latin typeface="Arial" charset="0"/>
              <a:ea typeface="新細明體" charset="-120"/>
              <a:cs typeface="+mn-cs"/>
            </a:endParaRPr>
          </a:p>
        </p:txBody>
      </p:sp>
      <p:sp>
        <p:nvSpPr>
          <p:cNvPr id="7" name="Rectangle 3"/>
          <p:cNvSpPr>
            <a:spLocks noGrp="1" noChangeArrowheads="1"/>
          </p:cNvSpPr>
          <p:nvPr>
            <p:ph type="body" sz="quarter" idx="10"/>
          </p:nvPr>
        </p:nvSpPr>
        <p:spPr>
          <a:xfrm>
            <a:off x="541654" y="4349908"/>
            <a:ext cx="5893964" cy="4884021"/>
          </a:xfrm>
          <a:ln/>
          <a:extLst/>
        </p:spPr>
        <p:txBody>
          <a:bodyPr/>
          <a:lstStyle/>
          <a:p>
            <a:r>
              <a:rPr lang="en-US" altLang="zh-TW" dirty="0" smtClean="0"/>
              <a:t>Please refer to slide 11 for revenue breakdown by business segments. </a:t>
            </a:r>
            <a:endParaRPr lang="zh-TW" altLang="zh-TW" dirty="0" smtClean="0"/>
          </a:p>
          <a:p>
            <a:r>
              <a:rPr lang="en-US" altLang="zh-TW" dirty="0" smtClean="0"/>
              <a:t>The decrease in total revenue for the first quarter 2018 was mainly due to the decrease in voice revenue and ICT project revenue, which offset the increase of handset sales revenue. </a:t>
            </a:r>
            <a:r>
              <a:rPr lang="en-US" altLang="zh-TW" u="sng" dirty="0" smtClean="0"/>
              <a:t>However, the decrease of voice revenue and increase of handset sales revenue are </a:t>
            </a:r>
            <a:r>
              <a:rPr lang="en-US" altLang="zh-TW" u="sng" smtClean="0"/>
              <a:t>both mainly affected </a:t>
            </a:r>
            <a:r>
              <a:rPr lang="en-US" altLang="zh-TW" u="sng" dirty="0" smtClean="0"/>
              <a:t>by the adoption of IFRS 15.</a:t>
            </a:r>
            <a:endParaRPr lang="zh-TW" altLang="zh-TW" u="sng" dirty="0" smtClean="0"/>
          </a:p>
          <a:p>
            <a:pPr>
              <a:defRPr/>
            </a:pPr>
            <a:endParaRPr kumimoji="0" lang="en-US" altLang="zh-TW" sz="1400" b="1" dirty="0" smtClean="0">
              <a:latin typeface="Verdana" pitchFamily="34" charset="0"/>
              <a:ea typeface="新細明體" charset="-120"/>
              <a:cs typeface="新細明體" charset="-120"/>
            </a:endParaRPr>
          </a:p>
          <a:p>
            <a:pPr>
              <a:defRPr/>
            </a:pPr>
            <a:r>
              <a:rPr lang="en-US" altLang="zh-TW" dirty="0" smtClean="0">
                <a:latin typeface="Arial" panose="020B0604020202020204" pitchFamily="34" charset="0"/>
              </a:rPr>
              <a:t>2018</a:t>
            </a:r>
            <a:r>
              <a:rPr lang="zh-TW" altLang="en-US" dirty="0" smtClean="0">
                <a:latin typeface="Arial" panose="020B0604020202020204" pitchFamily="34" charset="0"/>
              </a:rPr>
              <a:t>年第</a:t>
            </a:r>
            <a:r>
              <a:rPr lang="en-US" altLang="zh-TW" dirty="0" smtClean="0">
                <a:latin typeface="Arial" panose="020B0604020202020204" pitchFamily="34" charset="0"/>
              </a:rPr>
              <a:t>1</a:t>
            </a:r>
            <a:r>
              <a:rPr lang="zh-TW" altLang="en-US" dirty="0" smtClean="0">
                <a:latin typeface="Arial" panose="020B0604020202020204" pitchFamily="34" charset="0"/>
              </a:rPr>
              <a:t>季合併營業收入為</a:t>
            </a:r>
            <a:r>
              <a:rPr lang="en-US" altLang="zh-TW" dirty="0" smtClean="0">
                <a:latin typeface="Arial" panose="020B0604020202020204" pitchFamily="34" charset="0"/>
              </a:rPr>
              <a:t>536.3</a:t>
            </a:r>
            <a:r>
              <a:rPr lang="zh-TW" altLang="en-US" dirty="0" smtClean="0">
                <a:latin typeface="Arial" panose="020B0604020202020204" pitchFamily="34" charset="0"/>
              </a:rPr>
              <a:t>億元，較</a:t>
            </a:r>
            <a:r>
              <a:rPr lang="en-US" altLang="zh-TW" dirty="0" smtClean="0">
                <a:latin typeface="Arial" panose="020B0604020202020204" pitchFamily="34" charset="0"/>
              </a:rPr>
              <a:t>2017</a:t>
            </a:r>
            <a:r>
              <a:rPr lang="zh-TW" altLang="en-US" dirty="0" smtClean="0">
                <a:latin typeface="Arial" panose="020B0604020202020204" pitchFamily="34" charset="0"/>
              </a:rPr>
              <a:t>年同期減少</a:t>
            </a:r>
            <a:r>
              <a:rPr lang="en-US" altLang="zh-TW" dirty="0" smtClean="0">
                <a:latin typeface="Arial" panose="020B0604020202020204" pitchFamily="34" charset="0"/>
              </a:rPr>
              <a:t>9</a:t>
            </a:r>
            <a:r>
              <a:rPr lang="zh-TW" altLang="en-US" dirty="0" smtClean="0">
                <a:latin typeface="Arial" panose="020B0604020202020204" pitchFamily="34" charset="0"/>
              </a:rPr>
              <a:t>億元，</a:t>
            </a:r>
            <a:r>
              <a:rPr lang="en-US" altLang="zh-TW" dirty="0" smtClean="0">
                <a:latin typeface="Arial" panose="020B0604020202020204" pitchFamily="34" charset="0"/>
              </a:rPr>
              <a:t>1.7%</a:t>
            </a:r>
            <a:r>
              <a:rPr lang="zh-TW" altLang="en-US" dirty="0" smtClean="0">
                <a:latin typeface="Arial" panose="020B0604020202020204" pitchFamily="34" charset="0"/>
              </a:rPr>
              <a:t>，主要因語音收入與國內</a:t>
            </a:r>
            <a:r>
              <a:rPr lang="en-US" altLang="zh-TW" dirty="0" smtClean="0">
                <a:latin typeface="Arial" panose="020B0604020202020204" pitchFamily="34" charset="0"/>
              </a:rPr>
              <a:t>ICT</a:t>
            </a:r>
            <a:r>
              <a:rPr lang="zh-TW" altLang="en-US" dirty="0" smtClean="0">
                <a:latin typeface="Arial" panose="020B0604020202020204" pitchFamily="34" charset="0"/>
              </a:rPr>
              <a:t>及其他業務收入減少，抵銷行動銷貨收入的增加。</a:t>
            </a:r>
          </a:p>
          <a:p>
            <a:pPr lvl="0"/>
            <a:endParaRPr lang="en-US" altLang="zh-TW" dirty="0" smtClean="0">
              <a:solidFill>
                <a:srgbClr val="FF0000"/>
              </a:solidFill>
            </a:endParaRPr>
          </a:p>
          <a:p>
            <a:pPr lvl="0"/>
            <a:endParaRPr lang="en-US" altLang="zh-TW" dirty="0" smtClean="0"/>
          </a:p>
          <a:p>
            <a:pPr lvl="0"/>
            <a:endParaRPr lang="en-US" altLang="zh-TW" dirty="0" smtClean="0"/>
          </a:p>
          <a:p>
            <a:pPr lvl="0"/>
            <a:endParaRPr lang="en-US" altLang="zh-TW" dirty="0" smtClean="0"/>
          </a:p>
          <a:p>
            <a:pPr>
              <a:defRPr/>
            </a:pPr>
            <a:endParaRPr lang="en-US" altLang="zh-TW" b="1" dirty="0" smtClean="0"/>
          </a:p>
          <a:p>
            <a:pPr>
              <a:defRPr/>
            </a:pPr>
            <a:endParaRPr lang="en-US" altLang="zh-TW" sz="1000" dirty="0" smtClean="0"/>
          </a:p>
          <a:p>
            <a:pPr>
              <a:defRPr/>
            </a:pPr>
            <a:endParaRPr lang="en-US" altLang="zh-TW" sz="1000" dirty="0" smtClean="0"/>
          </a:p>
          <a:p>
            <a:pPr>
              <a:defRPr/>
            </a:pPr>
            <a:r>
              <a:rPr lang="zh-TW" altLang="en-US" dirty="0" smtClean="0"/>
              <a:t> </a:t>
            </a:r>
            <a:endParaRPr lang="en-US" altLang="zh-TW" sz="1100" dirty="0"/>
          </a:p>
        </p:txBody>
      </p:sp>
      <p:sp>
        <p:nvSpPr>
          <p:cNvPr id="3" name="Rectangle 1"/>
          <p:cNvSpPr>
            <a:spLocks noChangeArrowheads="1"/>
          </p:cNvSpPr>
          <p:nvPr/>
        </p:nvSpPr>
        <p:spPr bwMode="auto">
          <a:xfrm>
            <a:off x="457202" y="2613336"/>
            <a:ext cx="183300" cy="37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066" tIns="45531" rIns="91066" bIns="45531" numCol="1" anchor="ctr" anchorCtr="0" compatLnSpc="1">
            <a:prstTxWarp prst="textNoShape">
              <a:avLst/>
            </a:prstTxWarp>
            <a:spAutoFit/>
          </a:bodyPr>
          <a:lstStyle/>
          <a:p>
            <a:pPr marL="0" marR="0" lvl="0" indent="0" algn="l" defTabSz="910642" rtl="0" eaLnBrk="1" fontAlgn="base" latinLnBrk="0" hangingPunct="1">
              <a:lnSpc>
                <a:spcPct val="100000"/>
              </a:lnSpc>
              <a:spcBef>
                <a:spcPct val="0"/>
              </a:spcBef>
              <a:spcAft>
                <a:spcPct val="0"/>
              </a:spcAft>
              <a:buClrTx/>
              <a:buSzTx/>
              <a:buFontTx/>
              <a:buNone/>
              <a:tabLst/>
              <a:defRPr/>
            </a:pPr>
            <a:endParaRPr kumimoji="1" lang="zh-TW" altLang="zh-TW" sz="1800" b="0" i="0" u="none" strike="noStrike" kern="1200" cap="none" spc="0" normalizeH="0" baseline="0" noProof="0">
              <a:ln>
                <a:noFill/>
              </a:ln>
              <a:solidFill>
                <a:prstClr val="black"/>
              </a:solidFill>
              <a:effectLst/>
              <a:uLnTx/>
              <a:uFillTx/>
              <a:latin typeface="Arial" pitchFamily="34" charset="0"/>
              <a:ea typeface="新細明體" pitchFamily="18" charset="-120"/>
              <a:cs typeface="新細明體" pitchFamily="18" charset="-120"/>
            </a:endParaRPr>
          </a:p>
        </p:txBody>
      </p:sp>
      <p:sp>
        <p:nvSpPr>
          <p:cNvPr id="5" name="文字方塊 4"/>
          <p:cNvSpPr txBox="1"/>
          <p:nvPr/>
        </p:nvSpPr>
        <p:spPr>
          <a:xfrm>
            <a:off x="302494" y="8142594"/>
            <a:ext cx="1800200" cy="245591"/>
          </a:xfrm>
          <a:prstGeom prst="rect">
            <a:avLst/>
          </a:prstGeom>
          <a:noFill/>
        </p:spPr>
        <p:txBody>
          <a:bodyPr wrap="square" lIns="91733" tIns="45867" rIns="91733" bIns="45867"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000" b="0" i="0" u="none" strike="noStrike" kern="1200" cap="none" spc="0" normalizeH="0" baseline="0" noProof="0" dirty="0">
                <a:ln>
                  <a:noFill/>
                </a:ln>
                <a:solidFill>
                  <a:prstClr val="black"/>
                </a:solidFill>
                <a:effectLst/>
                <a:uLnTx/>
                <a:uFillTx/>
                <a:latin typeface="Arial" charset="0"/>
                <a:ea typeface="新細明體" charset="-120"/>
                <a:cs typeface="+mn-cs"/>
              </a:rPr>
              <a:t>(</a:t>
            </a:r>
            <a:r>
              <a:rPr kumimoji="1" lang="zh-TW" altLang="en-US" sz="1000" b="0" i="0" u="none" strike="noStrike" kern="1200" cap="none" spc="0" normalizeH="0" baseline="0" noProof="0" dirty="0">
                <a:ln>
                  <a:noFill/>
                </a:ln>
                <a:solidFill>
                  <a:prstClr val="black"/>
                </a:solidFill>
                <a:effectLst/>
                <a:uLnTx/>
                <a:uFillTx/>
                <a:latin typeface="Arial" charset="0"/>
                <a:ea typeface="新細明體" charset="-120"/>
                <a:cs typeface="+mn-cs"/>
              </a:rPr>
              <a:t>行銷處提供</a:t>
            </a:r>
            <a:r>
              <a:rPr kumimoji="1" lang="en-US" altLang="zh-TW" sz="1000" b="0" i="0" u="none" strike="noStrike" kern="1200" cap="none" spc="0" normalizeH="0" baseline="0" noProof="0" dirty="0">
                <a:ln>
                  <a:noFill/>
                </a:ln>
                <a:solidFill>
                  <a:prstClr val="black"/>
                </a:solidFill>
                <a:effectLst/>
                <a:uLnTx/>
                <a:uFillTx/>
                <a:latin typeface="Arial" charset="0"/>
                <a:ea typeface="新細明體" charset="-120"/>
                <a:cs typeface="+mn-cs"/>
              </a:rPr>
              <a:t>)</a:t>
            </a:r>
            <a:endParaRPr kumimoji="1" lang="zh-TW" altLang="en-US" sz="1000" b="0" i="0" u="none" strike="noStrike" kern="1200" cap="none" spc="0" normalizeH="0" baseline="0" noProof="0" dirty="0">
              <a:ln>
                <a:noFill/>
              </a:ln>
              <a:solidFill>
                <a:prstClr val="black"/>
              </a:solidFill>
              <a:effectLst/>
              <a:uLnTx/>
              <a:uFillTx/>
              <a:latin typeface="Arial" charset="0"/>
              <a:ea typeface="新細明體" charset="-120"/>
              <a:cs typeface="+mn-cs"/>
            </a:endParaRPr>
          </a:p>
        </p:txBody>
      </p:sp>
      <p:sp>
        <p:nvSpPr>
          <p:cNvPr id="8" name="Rectangle 1"/>
          <p:cNvSpPr>
            <a:spLocks noChangeArrowheads="1"/>
          </p:cNvSpPr>
          <p:nvPr/>
        </p:nvSpPr>
        <p:spPr bwMode="auto">
          <a:xfrm>
            <a:off x="1467537" y="3067796"/>
            <a:ext cx="184731" cy="366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zh-TW" sz="1800" b="0" i="0" u="none" strike="noStrike" kern="1200" cap="none" spc="0" normalizeH="0" baseline="0" noProof="0" smtClean="0">
              <a:ln>
                <a:noFill/>
              </a:ln>
              <a:solidFill>
                <a:srgbClr val="000000"/>
              </a:solidFill>
              <a:effectLst/>
              <a:uLnTx/>
              <a:uFillTx/>
              <a:latin typeface="Arial" pitchFamily="34" charset="0"/>
              <a:ea typeface="新細明體" pitchFamily="18" charset="-120"/>
              <a:cs typeface="新細明體" pitchFamily="18" charset="-120"/>
            </a:endParaRPr>
          </a:p>
        </p:txBody>
      </p:sp>
      <p:pic>
        <p:nvPicPr>
          <p:cNvPr id="2" name="圖片 1"/>
          <p:cNvPicPr>
            <a:picLocks noChangeAspect="1"/>
          </p:cNvPicPr>
          <p:nvPr/>
        </p:nvPicPr>
        <p:blipFill>
          <a:blip r:embed="rId3"/>
          <a:stretch>
            <a:fillRect/>
          </a:stretch>
        </p:blipFill>
        <p:spPr>
          <a:xfrm>
            <a:off x="158478" y="6012932"/>
            <a:ext cx="6569887" cy="1800858"/>
          </a:xfrm>
          <a:prstGeom prst="rect">
            <a:avLst/>
          </a:prstGeom>
        </p:spPr>
      </p:pic>
    </p:spTree>
    <p:extLst>
      <p:ext uri="{BB962C8B-B14F-4D97-AF65-F5344CB8AC3E}">
        <p14:creationId xmlns:p14="http://schemas.microsoft.com/office/powerpoint/2010/main" val="2340806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3784759-3A00-468C-8602-B97641E2324D}" type="slidenum">
              <a:rPr kumimoji="1" lang="en-US" altLang="zh-TW" sz="15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1" lang="en-US" altLang="zh-TW" sz="15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endParaRPr>
          </a:p>
        </p:txBody>
      </p:sp>
      <p:sp>
        <p:nvSpPr>
          <p:cNvPr id="57349" name="備忘稿版面配置區 2"/>
          <p:cNvSpPr>
            <a:spLocks noGrp="1"/>
          </p:cNvSpPr>
          <p:nvPr/>
        </p:nvSpPr>
        <p:spPr bwMode="auto">
          <a:xfrm>
            <a:off x="238249" y="4551727"/>
            <a:ext cx="6488252" cy="4985040"/>
          </a:xfrm>
          <a:prstGeom prst="rect">
            <a:avLst/>
          </a:prstGeom>
          <a:noFill/>
          <a:ln w="9525">
            <a:noFill/>
            <a:miter lim="800000"/>
            <a:headEnd/>
            <a:tailEnd/>
          </a:ln>
        </p:spPr>
        <p:txBody>
          <a:bodyPr lIns="95849" tIns="47929" rIns="95849" bIns="47929"/>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CN" sz="1100" b="0" i="0" u="none" strike="noStrike" kern="1200" cap="none" spc="0" normalizeH="0" baseline="0" noProof="0" dirty="0">
              <a:ln>
                <a:noFill/>
              </a:ln>
              <a:solidFill>
                <a:srgbClr val="FF0000"/>
              </a:solidFill>
              <a:effectLst/>
              <a:uLnTx/>
              <a:uFillTx/>
              <a:latin typeface="Arial" charset="0"/>
              <a:ea typeface="新細明體" pitchFamily="18" charset="-120"/>
              <a:cs typeface="+mn-cs"/>
            </a:endParaRPr>
          </a:p>
        </p:txBody>
      </p:sp>
      <p:sp>
        <p:nvSpPr>
          <p:cNvPr id="6" name="投影片圖像版面配置區 1"/>
          <p:cNvSpPr>
            <a:spLocks noGrp="1" noRot="1" noChangeAspect="1" noTextEdit="1"/>
          </p:cNvSpPr>
          <p:nvPr>
            <p:ph type="sldImg" idx="2"/>
          </p:nvPr>
        </p:nvSpPr>
        <p:spPr>
          <a:xfrm>
            <a:off x="773113" y="573088"/>
            <a:ext cx="5184775" cy="3889375"/>
          </a:xfrm>
          <a:ln/>
        </p:spPr>
      </p:sp>
      <p:sp>
        <p:nvSpPr>
          <p:cNvPr id="7" name="Rectangle 6"/>
          <p:cNvSpPr>
            <a:spLocks noGrp="1" noChangeArrowheads="1"/>
          </p:cNvSpPr>
          <p:nvPr>
            <p:ph type="ftr" sz="quarter" idx="4"/>
          </p:nvPr>
        </p:nvSpPr>
        <p:spPr>
          <a:xfrm>
            <a:off x="11" y="9682372"/>
            <a:ext cx="5038820" cy="288926"/>
          </a:xfrm>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【CONFIDENTIAL】</a:t>
            </a:r>
            <a:r>
              <a:rPr kumimoji="1" lang="zh-TW" altLang="en-US" sz="1200" b="0" i="0" u="none" strike="noStrike" kern="1200" cap="none" spc="0" normalizeH="0" baseline="0" noProof="0" dirty="0" smtClean="0">
                <a:ln>
                  <a:noFill/>
                </a:ln>
                <a:solidFill>
                  <a:srgbClr val="000000"/>
                </a:solidFill>
                <a:effectLst/>
                <a:uLnTx/>
                <a:uFillTx/>
                <a:latin typeface="Arial" charset="0"/>
                <a:ea typeface="新細明體" charset="-120"/>
                <a:cs typeface="+mn-cs"/>
              </a:rPr>
              <a:t>法說會相關訊息不得於法說會召開前對特定人公開</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p:txBody>
      </p:sp>
      <p:sp>
        <p:nvSpPr>
          <p:cNvPr id="4" name="矩形 3"/>
          <p:cNvSpPr/>
          <p:nvPr/>
        </p:nvSpPr>
        <p:spPr>
          <a:xfrm>
            <a:off x="663153" y="4553847"/>
            <a:ext cx="5333566" cy="4598595"/>
          </a:xfrm>
          <a:prstGeom prst="rect">
            <a:avLst/>
          </a:prstGeom>
        </p:spPr>
        <p:txBody>
          <a:bodyPr wrap="square" lIns="92126" tIns="46063" rIns="92126" bIns="46063">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Moving on to slide 12, our operating costs and expenses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decreased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by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NT$0.37 billion, or 0.9%,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year over year in the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first quarter</a:t>
            </a:r>
            <a:r>
              <a:rPr kumimoji="1" lang="zh-TW" altLang="en-US" sz="1200" b="0" i="0" u="none" strike="noStrike" kern="1200" cap="none" spc="0" normalizeH="0" baseline="0" noProof="0" dirty="0" smtClean="0">
                <a:ln>
                  <a:noFill/>
                </a:ln>
                <a:solidFill>
                  <a:srgbClr val="000000"/>
                </a:solidFill>
                <a:effectLst/>
                <a:uLnTx/>
                <a:uFillTx/>
                <a:latin typeface="Arial" charset="0"/>
                <a:ea typeface="新細明體" charset="-120"/>
                <a:cs typeface="+mn-cs"/>
              </a:rPr>
              <a:t>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due to lower ICT project costs.</a:t>
            </a:r>
            <a:r>
              <a:rPr kumimoji="1" lang="en-US" altLang="zh-TW" sz="1200" b="0" i="0" u="none" strike="noStrike" kern="1200" cap="none" spc="0" normalizeH="0" noProof="0" dirty="0" smtClean="0">
                <a:ln>
                  <a:noFill/>
                </a:ln>
                <a:solidFill>
                  <a:srgbClr val="000000"/>
                </a:solidFill>
                <a:effectLst/>
                <a:uLnTx/>
                <a:uFillTx/>
                <a:latin typeface="Arial" charset="0"/>
                <a:ea typeface="新細明體" charset="-120"/>
                <a:cs typeface="+mn-cs"/>
              </a:rPr>
              <a:t> The decrease in project costs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was partially offset by an increase in cost of goods sold.</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0820" marR="0" lvl="0" indent="-160820" algn="l" defTabSz="914400" rtl="0" eaLnBrk="0" fontAlgn="base" latinLnBrk="0" hangingPunct="0">
              <a:lnSpc>
                <a:spcPct val="100000"/>
              </a:lnSpc>
              <a:spcBef>
                <a:spcPct val="30000"/>
              </a:spcBef>
              <a:spcAft>
                <a:spcPct val="0"/>
              </a:spcAft>
              <a:buClrTx/>
              <a:buSzTx/>
              <a:buFont typeface="Wingdings" panose="05000000000000000000" pitchFamily="2" charset="2"/>
              <a:buChar char="n"/>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Q1 2018</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成本費用減少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3.7</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endPar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折舊費用減少</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2.8</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，主要係因新增財產少於逾齡財產所致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(2)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網路互連及服務費用減少</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2.2</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，主要係因母公司之國際電話攤分費及行動接續費減少所致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商品成本增加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4.5</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，主要係因手機銷貨成本增加所致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客戶專案建置及</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ICT</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成本減少</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6.1</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，主要係因母公司本期專標案完工減少所致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(5) </a:t>
            </a:r>
            <a:r>
              <a:rPr kumimoji="1" lang="zh-TW"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適用</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IFRS 15</a:t>
            </a:r>
            <a:r>
              <a:rPr kumimoji="1" lang="zh-TW"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對成本費用的影響數為增加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1.9</a:t>
            </a:r>
            <a:r>
              <a:rPr kumimoji="1" lang="zh-TW"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主要係補貼款及佣金增加</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9445" marR="0" lvl="0" indent="-169445" algn="l" defTabSz="914400" rtl="0" eaLnBrk="0" fontAlgn="base" latinLnBrk="0" hangingPunct="0">
              <a:lnSpc>
                <a:spcPct val="100000"/>
              </a:lnSpc>
              <a:spcBef>
                <a:spcPct val="30000"/>
              </a:spcBef>
              <a:spcAft>
                <a:spcPct val="0"/>
              </a:spcAft>
              <a:buClrTx/>
              <a:buSzTx/>
              <a:buFontTx/>
              <a:buNone/>
              <a:tabLst/>
              <a:defRPr/>
            </a:pPr>
            <a:endPar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1013" marR="0" lvl="0" indent="-161013" algn="l" defTabSz="914400" rtl="0" eaLnBrk="0" fontAlgn="base" latinLnBrk="0" hangingPunct="0">
              <a:lnSpc>
                <a:spcPct val="100000"/>
              </a:lnSpc>
              <a:spcBef>
                <a:spcPct val="30000"/>
              </a:spcBef>
              <a:spcAft>
                <a:spcPct val="0"/>
              </a:spcAft>
              <a:buClrTx/>
              <a:buSzTx/>
              <a:buFont typeface="Wingdings" panose="05000000000000000000" pitchFamily="2" charset="2"/>
              <a:buChar char="n"/>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12M 2017</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累計成本費用減少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6.8</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折舊費用減少</a:t>
            </a:r>
            <a:r>
              <a:rPr kumimoji="1" lang="en-US" altLang="zh-TW" sz="1100" b="1" i="0" u="sng" strike="noStrike" kern="1200" cap="none" spc="0" normalizeH="0" baseline="0" noProof="0" dirty="0" smtClean="0">
                <a:ln>
                  <a:noFill/>
                </a:ln>
                <a:solidFill>
                  <a:srgbClr val="000000"/>
                </a:solidFill>
                <a:effectLst/>
                <a:uLnTx/>
                <a:uFillTx/>
                <a:latin typeface="Arial" charset="0"/>
                <a:ea typeface="新細明體" charset="-120"/>
                <a:cs typeface="+mn-cs"/>
              </a:rPr>
              <a:t>9.4</a:t>
            </a:r>
            <a:r>
              <a:rPr kumimoji="1" lang="zh-TW" altLang="en-US" sz="1100" b="1" i="0" u="sng" strike="noStrike" kern="1200" cap="none" spc="0" normalizeH="0" baseline="0" noProof="0" dirty="0" smtClean="0">
                <a:ln>
                  <a:noFill/>
                </a:ln>
                <a:solidFill>
                  <a:srgbClr val="000000"/>
                </a:solidFill>
                <a:effectLst/>
                <a:uLnTx/>
                <a:uFillTx/>
                <a:latin typeface="Arial" charset="0"/>
                <a:ea typeface="新細明體" charset="-120"/>
                <a:cs typeface="+mn-cs"/>
              </a:rPr>
              <a:t>億</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，主要係因新增財產少於逾齡財產所致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(2</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攤銷費用增加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3.9</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，主要係因母公司</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106</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年</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月起新增攤銷</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4G/1800M(C2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頻段</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特許權、</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106</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年</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月起新增攤銷</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4G/2600M(D4</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頻段</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特許權及</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105</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年</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月起新增攤銷</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4G/2600M(D2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頻段</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特許權所致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網路互連及服務費用減少</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17.9</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，主要係因市話撥打行動、行動撥打行動、行動撥打國際之行動接續話量減少及累計國際電話攤分費去話量減少等影響所致</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商品成本增加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8.1</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，主要係因神腦銷貨成本增加所致</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(5)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客戶專案建置及</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ICT</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成本增加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9.8</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，主要係因本期專標案完工增加</a:t>
            </a:r>
            <a:endParaRPr kumimoji="1" lang="zh-TW" altLang="en-US" sz="1000" b="0" i="0" u="none" strike="noStrike" kern="1200" cap="none" spc="0" normalizeH="0" baseline="0" noProof="0" dirty="0">
              <a:ln>
                <a:noFill/>
              </a:ln>
              <a:solidFill>
                <a:srgbClr val="000000"/>
              </a:solidFill>
              <a:effectLst/>
              <a:uLnTx/>
              <a:uFillTx/>
              <a:latin typeface="Arial" charset="0"/>
              <a:ea typeface="新細明體" charset="-120"/>
              <a:cs typeface="+mn-cs"/>
            </a:endParaRPr>
          </a:p>
        </p:txBody>
      </p:sp>
      <p:sp>
        <p:nvSpPr>
          <p:cNvPr id="8" name="矩形 7"/>
          <p:cNvSpPr/>
          <p:nvPr/>
        </p:nvSpPr>
        <p:spPr>
          <a:xfrm>
            <a:off x="-4670414" y="3458619"/>
            <a:ext cx="4612814" cy="5418940"/>
          </a:xfrm>
          <a:prstGeom prst="rect">
            <a:avLst/>
          </a:prstGeom>
        </p:spPr>
        <p:txBody>
          <a:bodyPr wrap="square" lIns="85874" tIns="42936" rIns="85874" bIns="42936">
            <a:spAutoFit/>
          </a:bodyPr>
          <a:lstStyle/>
          <a:p>
            <a:pPr marL="160820" marR="0" lvl="0" indent="-160820" algn="l" defTabSz="914400" rtl="0" eaLnBrk="0" fontAlgn="base" latinLnBrk="0" hangingPunct="0">
              <a:lnSpc>
                <a:spcPct val="100000"/>
              </a:lnSpc>
              <a:spcBef>
                <a:spcPct val="30000"/>
              </a:spcBef>
              <a:spcAft>
                <a:spcPct val="0"/>
              </a:spcAft>
              <a:buClrTx/>
              <a:buSzTx/>
              <a:buFont typeface="Wingdings" panose="05000000000000000000" pitchFamily="2" charset="2"/>
              <a:buChar char="n"/>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Q1 2018</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成本費用減少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3.7</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endPar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(1) </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用人費用減少</a:t>
            </a: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1.4</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億元，主要係因母公司之績效獎金及企業化獎金減少，抵銷宏華用人費用增加之影響所致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(2)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折舊費用減少</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2.8</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，主要係因新增財產少於逾齡財產所致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(3) </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攤銷費用增加</a:t>
            </a: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1.7</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億元，主要係因母公司自</a:t>
            </a: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106</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年</a:t>
            </a: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10</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月起新增攤銷</a:t>
            </a: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4G/1800M(C2</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頻段</a:t>
            </a: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特許權所致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網路互連及服務費用減少</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2.2</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，主要係因母公司之國際電話攤分費及行動接續費減少所致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(5)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商品成本增加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4.5</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，主要係因手機銷貨成本增加所致</a:t>
            </a:r>
          </a:p>
          <a:p>
            <a:pPr marL="169445" marR="0" lvl="0" indent="-169445"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(6)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客戶專案建置及</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ICT</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成本減少</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6.1</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，主要係因母公司本期專標案完工減少所致</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169445" marR="0" lvl="0" indent="-169445" algn="l" defTabSz="914400" rtl="0" eaLnBrk="0" fontAlgn="base" latinLnBrk="0" hangingPunct="0">
              <a:lnSpc>
                <a:spcPct val="100000"/>
              </a:lnSpc>
              <a:spcBef>
                <a:spcPct val="30000"/>
              </a:spcBef>
              <a:spcAft>
                <a:spcPct val="0"/>
              </a:spcAft>
              <a:buClrTx/>
              <a:buSzTx/>
              <a:buFontTx/>
              <a:buNone/>
              <a:tabLst/>
              <a:defRPr/>
            </a:pPr>
            <a:endParaRPr kumimoji="1" lang="zh-TW" altLang="en-US" sz="1100" b="0" i="0" u="none" strike="noStrike" kern="1200" cap="none" spc="0" normalizeH="0" baseline="0" noProof="0" dirty="0">
              <a:ln>
                <a:noFill/>
              </a:ln>
              <a:solidFill>
                <a:srgbClr val="FF0000"/>
              </a:solidFill>
              <a:effectLst/>
              <a:uLnTx/>
              <a:uFillTx/>
              <a:latin typeface="Arial" charset="0"/>
              <a:ea typeface="新細明體" charset="-120"/>
              <a:cs typeface="+mn-cs"/>
            </a:endParaRPr>
          </a:p>
          <a:p>
            <a:pPr marL="161013" marR="0" lvl="0" indent="-161013" algn="l" defTabSz="914400" rtl="0" eaLnBrk="0" fontAlgn="base" latinLnBrk="0" hangingPunct="0">
              <a:lnSpc>
                <a:spcPct val="100000"/>
              </a:lnSpc>
              <a:spcBef>
                <a:spcPct val="30000"/>
              </a:spcBef>
              <a:spcAft>
                <a:spcPct val="0"/>
              </a:spcAft>
              <a:buClrTx/>
              <a:buSzTx/>
              <a:buFont typeface="Wingdings" panose="05000000000000000000" pitchFamily="2" charset="2"/>
              <a:buChar char="n"/>
              <a:tabLst/>
              <a:defRPr/>
            </a:pP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12M 2017</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累計成本費用減少</a:t>
            </a:r>
            <a:r>
              <a:rPr kumimoji="1" lang="en-US" altLang="zh-TW" sz="1100" b="1" i="0" u="none" strike="noStrike" kern="1200" cap="none" spc="0" normalizeH="0" baseline="0" noProof="0" dirty="0">
                <a:ln>
                  <a:noFill/>
                </a:ln>
                <a:solidFill>
                  <a:srgbClr val="000000"/>
                </a:solidFill>
                <a:effectLst/>
                <a:uLnTx/>
                <a:uFillTx/>
                <a:latin typeface="Arial" charset="0"/>
                <a:ea typeface="新細明體" charset="-120"/>
                <a:cs typeface="+mn-cs"/>
              </a:rPr>
              <a:t>6.6</a:t>
            </a:r>
            <a:r>
              <a:rPr kumimoji="1" lang="zh-TW" altLang="en-US" sz="1100" b="1" i="0" u="none" strike="noStrike" kern="1200" cap="none" spc="0" normalizeH="0" baseline="0" noProof="0" dirty="0">
                <a:ln>
                  <a:noFill/>
                </a:ln>
                <a:solidFill>
                  <a:srgbClr val="000000"/>
                </a:solidFill>
                <a:effectLst/>
                <a:uLnTx/>
                <a:uFillTx/>
                <a:latin typeface="Arial" charset="0"/>
                <a:ea typeface="新細明體" charset="-120"/>
                <a:cs typeface="+mn-cs"/>
              </a:rPr>
              <a:t>億元，主要係因：</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(1) </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用人費用減少</a:t>
            </a: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3.1</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億元，主要係因母公司員工人數因退休而減少，致薪資費用減少，以及估列企業化獎金、員工酬勞及特別獎勵金減少，抵銷宏華及中華精測用人費用增加之影響所致</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(2)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折舊費用減少</a:t>
            </a:r>
            <a:r>
              <a:rPr kumimoji="1" lang="en-US" altLang="zh-TW" sz="1100" b="1" i="0" u="sng" strike="noStrike" kern="1200" cap="none" spc="0" normalizeH="0" baseline="0" noProof="0" dirty="0" smtClean="0">
                <a:ln>
                  <a:noFill/>
                </a:ln>
                <a:solidFill>
                  <a:srgbClr val="000000"/>
                </a:solidFill>
                <a:effectLst/>
                <a:uLnTx/>
                <a:uFillTx/>
                <a:latin typeface="Arial" charset="0"/>
                <a:ea typeface="新細明體" charset="-120"/>
                <a:cs typeface="+mn-cs"/>
              </a:rPr>
              <a:t>9.4</a:t>
            </a:r>
            <a:r>
              <a:rPr kumimoji="1" lang="zh-TW" altLang="en-US" sz="1100" b="1" i="0" u="sng" strike="noStrike" kern="1200" cap="none" spc="0" normalizeH="0" baseline="0" noProof="0" dirty="0" smtClean="0">
                <a:ln>
                  <a:noFill/>
                </a:ln>
                <a:solidFill>
                  <a:srgbClr val="000000"/>
                </a:solidFill>
                <a:effectLst/>
                <a:uLnTx/>
                <a:uFillTx/>
                <a:latin typeface="Arial" charset="0"/>
                <a:ea typeface="新細明體" charset="-120"/>
                <a:cs typeface="+mn-cs"/>
              </a:rPr>
              <a:t>億</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，主要係因新增財產少於逾齡財產所致</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攤銷費用增加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3.9</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，主要係因母公司</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106</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年</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月起新增攤銷</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4G/1800M(C2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頻段</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特許權、</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106</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年</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月起新增攤銷</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4G/2600M(D4</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頻段</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特許權及</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105</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年</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月起新增攤銷</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4G/2600M(D2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頻段</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特許權所致</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網路互連及服務費用減少</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17.9</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，主要係因市話撥打行動、行動撥打行動、行動撥打國際之行動接續話量減少及累計國際電話攤分費去話量減少等影響所致</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(5) </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維修及保養費用增加</a:t>
            </a:r>
            <a:r>
              <a:rPr kumimoji="1" lang="en-US" altLang="zh-TW" sz="1100" b="0" i="0" u="none" strike="noStrike" kern="1200" cap="none" spc="0" normalizeH="0" baseline="0" noProof="0" dirty="0">
                <a:ln>
                  <a:noFill/>
                </a:ln>
                <a:solidFill>
                  <a:srgbClr val="3399FF"/>
                </a:solidFill>
                <a:effectLst/>
                <a:uLnTx/>
                <a:uFillTx/>
                <a:latin typeface="Arial" charset="0"/>
                <a:ea typeface="新細明體" charset="-120"/>
                <a:cs typeface="+mn-cs"/>
              </a:rPr>
              <a:t>3.0</a:t>
            </a:r>
            <a:r>
              <a:rPr kumimoji="1" lang="zh-TW" altLang="en-US" sz="1100" b="0" i="0" u="none" strike="noStrike" kern="1200" cap="none" spc="0" normalizeH="0" baseline="0" noProof="0" dirty="0">
                <a:ln>
                  <a:noFill/>
                </a:ln>
                <a:solidFill>
                  <a:srgbClr val="3399FF"/>
                </a:solidFill>
                <a:effectLst/>
                <a:uLnTx/>
                <a:uFillTx/>
                <a:latin typeface="Arial" charset="0"/>
                <a:ea typeface="新細明體" charset="-120"/>
                <a:cs typeface="+mn-cs"/>
              </a:rPr>
              <a:t>億元，主要係因電信設備維護費增加所致</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(6)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商品成本增加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8.1</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，主要係因神腦銷貨成本增加所致</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(7) </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客戶專案建置及</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ICT</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成本增加</a:t>
            </a:r>
            <a:r>
              <a:rPr kumimoji="1" lang="en-US" altLang="zh-TW" sz="1100" b="1" i="0" u="sng" strike="noStrike" kern="1200" cap="none" spc="0" normalizeH="0" baseline="0" noProof="0" dirty="0">
                <a:ln>
                  <a:noFill/>
                </a:ln>
                <a:solidFill>
                  <a:srgbClr val="000000"/>
                </a:solidFill>
                <a:effectLst/>
                <a:uLnTx/>
                <a:uFillTx/>
                <a:latin typeface="Arial" charset="0"/>
                <a:ea typeface="新細明體" charset="-120"/>
                <a:cs typeface="+mn-cs"/>
              </a:rPr>
              <a:t>9.8</a:t>
            </a:r>
            <a:r>
              <a:rPr kumimoji="1" lang="zh-TW" altLang="en-US" sz="1100" b="1" i="0" u="sng" strike="noStrike" kern="1200" cap="none" spc="0" normalizeH="0" baseline="0" noProof="0" dirty="0">
                <a:ln>
                  <a:noFill/>
                </a:ln>
                <a:solidFill>
                  <a:srgbClr val="000000"/>
                </a:solidFill>
                <a:effectLst/>
                <a:uLnTx/>
                <a:uFillTx/>
                <a:latin typeface="Arial" charset="0"/>
                <a:ea typeface="新細明體" charset="-120"/>
                <a:cs typeface="+mn-cs"/>
              </a:rPr>
              <a:t>億元</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，主要係因本期專標案完工增加所致</a:t>
            </a:r>
          </a:p>
        </p:txBody>
      </p:sp>
    </p:spTree>
    <p:extLst>
      <p:ext uri="{BB962C8B-B14F-4D97-AF65-F5344CB8AC3E}">
        <p14:creationId xmlns:p14="http://schemas.microsoft.com/office/powerpoint/2010/main" val="3058047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81039E0-A4CD-4B14-91EE-69055F93C5D9}" type="slidenum">
              <a:rPr kumimoji="1" lang="en-US" altLang="zh-TW" sz="15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1" lang="en-US" altLang="zh-TW" sz="1500" b="0" i="0" u="none" strike="noStrike" kern="1200" cap="none" spc="0" normalizeH="0" baseline="0" noProof="0" dirty="0" smtClean="0">
              <a:ln>
                <a:noFill/>
              </a:ln>
              <a:solidFill>
                <a:prstClr val="black"/>
              </a:solidFill>
              <a:effectLst/>
              <a:uLnTx/>
              <a:uFillTx/>
              <a:latin typeface="Arial" pitchFamily="34" charset="0"/>
              <a:ea typeface="新細明體" pitchFamily="18" charset="-120"/>
              <a:cs typeface="+mn-cs"/>
            </a:endParaRPr>
          </a:p>
        </p:txBody>
      </p:sp>
      <p:sp>
        <p:nvSpPr>
          <p:cNvPr id="62469" name="備忘稿版面配置區 2"/>
          <p:cNvSpPr>
            <a:spLocks noGrp="1"/>
          </p:cNvSpPr>
          <p:nvPr/>
        </p:nvSpPr>
        <p:spPr bwMode="auto">
          <a:xfrm>
            <a:off x="62572" y="4549355"/>
            <a:ext cx="6634019" cy="1527026"/>
          </a:xfrm>
          <a:prstGeom prst="rect">
            <a:avLst/>
          </a:prstGeom>
          <a:noFill/>
          <a:ln>
            <a:noFill/>
          </a:ln>
          <a:extLst/>
        </p:spPr>
        <p:txBody>
          <a:bodyPr lIns="95843" tIns="47926" rIns="95843" bIns="47926"/>
          <a:lstStyle/>
          <a:p>
            <a:pPr marL="0" marR="0" lvl="0" indent="0" algn="l" defTabSz="893204" rtl="0" eaLnBrk="1" fontAlgn="base" latinLnBrk="0" hangingPunct="1">
              <a:lnSpc>
                <a:spcPct val="100000"/>
              </a:lnSpc>
              <a:spcBef>
                <a:spcPct val="0"/>
              </a:spcBef>
              <a:spcAft>
                <a:spcPct val="0"/>
              </a:spcAft>
              <a:buClrTx/>
              <a:buSzTx/>
              <a:buFontTx/>
              <a:buNone/>
              <a:tabLst/>
              <a:defRPr/>
            </a:pPr>
            <a:endParaRPr kumimoji="1" lang="en-US" altLang="zh-TW" sz="1100" b="0" i="0" u="none" strike="noStrike" kern="1200" cap="none" spc="0" normalizeH="0" baseline="0" noProof="0" dirty="0">
              <a:ln>
                <a:noFill/>
              </a:ln>
              <a:solidFill>
                <a:prstClr val="black"/>
              </a:solidFill>
              <a:effectLst/>
              <a:uLnTx/>
              <a:uFillTx/>
              <a:latin typeface="Arial" charset="0"/>
              <a:ea typeface="新細明體" pitchFamily="18" charset="-120"/>
              <a:cs typeface="+mn-cs"/>
            </a:endParaRPr>
          </a:p>
        </p:txBody>
      </p:sp>
      <p:sp>
        <p:nvSpPr>
          <p:cNvPr id="10" name="投影片圖像版面配置區 1"/>
          <p:cNvSpPr>
            <a:spLocks noGrp="1" noRot="1" noChangeAspect="1" noTextEdit="1"/>
          </p:cNvSpPr>
          <p:nvPr>
            <p:ph type="sldImg" idx="2"/>
          </p:nvPr>
        </p:nvSpPr>
        <p:spPr>
          <a:xfrm>
            <a:off x="677863" y="433388"/>
            <a:ext cx="5375275" cy="4030662"/>
          </a:xfrm>
          <a:ln/>
        </p:spPr>
      </p:sp>
      <p:sp>
        <p:nvSpPr>
          <p:cNvPr id="11" name="Rectangle 6"/>
          <p:cNvSpPr>
            <a:spLocks noGrp="1" noChangeArrowheads="1"/>
          </p:cNvSpPr>
          <p:nvPr>
            <p:ph type="ftr" sz="quarter" idx="4"/>
          </p:nvPr>
        </p:nvSpPr>
        <p:spPr>
          <a:xfrm>
            <a:off x="12" y="9682372"/>
            <a:ext cx="5038820" cy="288926"/>
          </a:xfrm>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prstClr val="black"/>
                </a:solidFill>
                <a:effectLst/>
                <a:uLnTx/>
                <a:uFillTx/>
                <a:latin typeface="Arial" pitchFamily="34" charset="0"/>
                <a:ea typeface="新細明體" pitchFamily="18" charset="-120"/>
                <a:cs typeface="+mn-cs"/>
              </a:rPr>
              <a:t>【CONFIDENTIAL】</a:t>
            </a:r>
            <a:r>
              <a:rPr kumimoji="1" lang="zh-TW" altLang="en-US" sz="1200" b="0" i="0" u="none" strike="noStrike" kern="1200" cap="none" spc="0" normalizeH="0" baseline="0" noProof="0" dirty="0" smtClean="0">
                <a:ln>
                  <a:noFill/>
                </a:ln>
                <a:solidFill>
                  <a:prstClr val="black"/>
                </a:solidFill>
                <a:effectLst/>
                <a:uLnTx/>
                <a:uFillTx/>
                <a:latin typeface="Arial" pitchFamily="34" charset="0"/>
                <a:ea typeface="新細明體" pitchFamily="18" charset="-120"/>
                <a:cs typeface="+mn-cs"/>
              </a:rPr>
              <a:t>法說會相關訊息不得於法說會召開前對特定人公開</a:t>
            </a:r>
            <a:endParaRPr kumimoji="1" lang="en-US" altLang="zh-TW" sz="1200" b="0" i="0" u="none" strike="noStrike" kern="1200" cap="none" spc="0" normalizeH="0" baseline="0" noProof="0" dirty="0" smtClean="0">
              <a:ln>
                <a:noFill/>
              </a:ln>
              <a:solidFill>
                <a:prstClr val="black"/>
              </a:solidFill>
              <a:effectLst/>
              <a:uLnTx/>
              <a:uFillTx/>
              <a:latin typeface="Arial" pitchFamily="34" charset="0"/>
              <a:ea typeface="新細明體" pitchFamily="18" charset="-120"/>
              <a:cs typeface="+mn-cs"/>
            </a:endParaRPr>
          </a:p>
        </p:txBody>
      </p:sp>
      <p:sp>
        <p:nvSpPr>
          <p:cNvPr id="16" name="備忘稿版面配置區 2"/>
          <p:cNvSpPr>
            <a:spLocks noGrp="1"/>
          </p:cNvSpPr>
          <p:nvPr/>
        </p:nvSpPr>
        <p:spPr bwMode="auto">
          <a:xfrm>
            <a:off x="461074" y="4549355"/>
            <a:ext cx="5747940" cy="1527026"/>
          </a:xfrm>
          <a:prstGeom prst="rect">
            <a:avLst/>
          </a:prstGeom>
          <a:noFill/>
          <a:ln>
            <a:noFill/>
          </a:ln>
          <a:extLst/>
        </p:spPr>
        <p:txBody>
          <a:bodyPr lIns="95974" tIns="47995" rIns="95974" bIns="47995"/>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TW" sz="1100" b="0" dirty="0">
                <a:solidFill>
                  <a:srgbClr val="000000"/>
                </a:solidFill>
              </a:rPr>
              <a:t>S</a:t>
            </a:r>
            <a:r>
              <a:rPr kumimoji="1" lang="en-US" altLang="zh-TW" sz="1100" b="0" i="0" u="none" strike="noStrike" kern="1200" cap="none" spc="0" normalizeH="0" baseline="0" noProof="0" dirty="0" err="1" smtClean="0">
                <a:ln>
                  <a:noFill/>
                </a:ln>
                <a:solidFill>
                  <a:srgbClr val="000000"/>
                </a:solidFill>
                <a:effectLst/>
                <a:uLnTx/>
                <a:uFillTx/>
                <a:latin typeface="Arial" charset="0"/>
                <a:ea typeface="新細明體" charset="-120"/>
                <a:cs typeface="+mn-cs"/>
              </a:rPr>
              <a:t>lide</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 13</a:t>
            </a:r>
            <a:r>
              <a:rPr kumimoji="1" lang="en-US" altLang="zh-TW" sz="1100" b="0" i="0" u="none" strike="noStrike" kern="1200" cap="none" spc="0" normalizeH="0" noProof="0" dirty="0" smtClean="0">
                <a:ln>
                  <a:noFill/>
                </a:ln>
                <a:solidFill>
                  <a:srgbClr val="000000"/>
                </a:solidFill>
                <a:effectLst/>
                <a:uLnTx/>
                <a:uFillTx/>
                <a:latin typeface="Arial" charset="0"/>
                <a:ea typeface="新細明體" charset="-120"/>
                <a:cs typeface="+mn-cs"/>
              </a:rPr>
              <a:t> shows that </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cash </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flow from operating activities for the first quarter of 2018 decreased by NT$3.26 billion, or 30.6%, compared to the same period of 2017.</a:t>
            </a:r>
            <a:r>
              <a:rPr kumimoji="1" lang="en-US" altLang="zh-TW" sz="1100" b="0" i="0" u="none" strike="noStrike" kern="1200" cap="none" spc="0" normalizeH="0" baseline="0" noProof="0" dirty="0">
                <a:ln>
                  <a:noFill/>
                </a:ln>
                <a:solidFill>
                  <a:srgbClr val="FF0000"/>
                </a:solidFill>
                <a:effectLst/>
                <a:uLnTx/>
                <a:uFillTx/>
                <a:latin typeface="Arial" charset="0"/>
                <a:ea typeface="新細明體" charset="-120"/>
                <a:cs typeface="+mn-cs"/>
              </a:rPr>
              <a:t> </a:t>
            </a:r>
            <a:r>
              <a:rPr kumimoji="1" lang="zh-TW" altLang="en-US" sz="1100" b="0" i="0" u="none" strike="noStrike" kern="1200" cap="none" spc="0" normalizeH="0" baseline="0" noProof="0" dirty="0">
                <a:ln>
                  <a:noFill/>
                </a:ln>
                <a:solidFill>
                  <a:srgbClr val="FF0000"/>
                </a:solidFill>
                <a:effectLst/>
                <a:uLnTx/>
                <a:uFillTx/>
                <a:latin typeface="Arial" charset="0"/>
                <a:ea typeface="新細明體" charset="-120"/>
                <a:cs typeface="+mn-cs"/>
              </a:rPr>
              <a:t> </a:t>
            </a:r>
            <a:r>
              <a:rPr lang="en-US" altLang="zh-TW" sz="1100" b="0" noProof="0" dirty="0" smtClean="0">
                <a:solidFill>
                  <a:srgbClr val="000000"/>
                </a:solidFill>
              </a:rPr>
              <a:t>This was</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 </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mainly </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the results of cash contributions </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to the pension fund </a:t>
            </a:r>
            <a:r>
              <a:rPr lang="en-US" altLang="zh-TW" sz="1100" b="0" dirty="0" smtClean="0">
                <a:solidFill>
                  <a:srgbClr val="000000"/>
                </a:solidFill>
              </a:rPr>
              <a:t>as required by</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 </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labor </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law.</a:t>
            </a:r>
            <a:endParaRPr kumimoji="1" lang="en-US" altLang="zh-TW" sz="1100" b="0" i="0" u="none" strike="noStrike" kern="1200" cap="none" spc="0" normalizeH="0" baseline="0" noProof="0" dirty="0">
              <a:ln>
                <a:noFill/>
              </a:ln>
              <a:solidFill>
                <a:srgbClr val="FF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100" b="0" i="0" u="none" strike="noStrike" kern="1200" cap="none" spc="0" normalizeH="0" baseline="0" noProof="0" dirty="0">
              <a:ln>
                <a:noFill/>
              </a:ln>
              <a:solidFill>
                <a:srgbClr val="FF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As of March 31, 2018, we had NT$31.59 billion of cash and cash equivalents.</a:t>
            </a:r>
            <a:endParaRPr kumimoji="1" lang="zh-TW"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100" b="0" i="0" u="none" strike="noStrike" kern="1200" cap="none" spc="0" normalizeH="0" baseline="0" noProof="0" dirty="0">
              <a:ln>
                <a:noFill/>
              </a:ln>
              <a:solidFill>
                <a:srgbClr val="FF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2018</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年</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月底現金及約當現金餘額為</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316</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億，加計定存單餘額</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42.2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億，合計為</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358.2</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億元（合併）。</a:t>
            </a:r>
            <a:r>
              <a:rPr kumimoji="1" lang="zh-TW" altLang="en-US" sz="1100" b="0" i="0" u="none" strike="noStrike" kern="1200" cap="none" spc="0" normalizeH="0" baseline="0" noProof="0" dirty="0">
                <a:ln>
                  <a:noFill/>
                </a:ln>
                <a:solidFill>
                  <a:srgbClr val="FF0000"/>
                </a:solidFill>
                <a:effectLst/>
                <a:uLnTx/>
                <a:uFillTx/>
                <a:latin typeface="微軟正黑體" pitchFamily="34" charset="-120"/>
                <a:ea typeface="微軟正黑體" pitchFamily="34" charset="-120"/>
                <a:cs typeface="+mn-cs"/>
              </a:rPr>
              <a:t>	</a:t>
            </a:r>
          </a:p>
          <a:p>
            <a:pPr marL="0" marR="0" lvl="0" indent="0" algn="l" defTabSz="894439" rtl="0" eaLnBrk="1" fontAlgn="base" latinLnBrk="0" hangingPunct="1">
              <a:lnSpc>
                <a:spcPct val="100000"/>
              </a:lnSpc>
              <a:spcBef>
                <a:spcPct val="0"/>
              </a:spcBef>
              <a:spcAft>
                <a:spcPct val="0"/>
              </a:spcAft>
              <a:buClrTx/>
              <a:buSzTx/>
              <a:buFontTx/>
              <a:buNone/>
              <a:tabLst/>
              <a:defRPr/>
            </a:pPr>
            <a:endParaRPr kumimoji="1" lang="en-US" altLang="zh-TW" sz="1100" b="0" i="0" u="none" strike="noStrike" kern="1200" cap="none" spc="0" normalizeH="0" baseline="0" noProof="0" dirty="0">
              <a:ln>
                <a:noFill/>
              </a:ln>
              <a:solidFill>
                <a:srgbClr val="FF0000"/>
              </a:solidFill>
              <a:effectLst/>
              <a:uLnTx/>
              <a:uFillTx/>
              <a:latin typeface="Arial" charset="0"/>
              <a:ea typeface="新細明體" pitchFamily="18" charset="-120"/>
              <a:cs typeface="+mn-cs"/>
            </a:endParaRPr>
          </a:p>
        </p:txBody>
      </p:sp>
      <p:sp>
        <p:nvSpPr>
          <p:cNvPr id="8" name="文字方塊 7"/>
          <p:cNvSpPr txBox="1"/>
          <p:nvPr/>
        </p:nvSpPr>
        <p:spPr>
          <a:xfrm>
            <a:off x="90353" y="6003669"/>
            <a:ext cx="2878655" cy="970567"/>
          </a:xfrm>
          <a:prstGeom prst="rect">
            <a:avLst/>
          </a:prstGeom>
          <a:noFill/>
          <a:ln>
            <a:solidFill>
              <a:schemeClr val="tx1"/>
            </a:solidFill>
          </a:ln>
        </p:spPr>
        <p:txBody>
          <a:bodyPr wrap="square" lIns="88613" tIns="44307" rIns="88613" bIns="44307" rtlCol="0">
            <a:spAutoFit/>
          </a:bodyPr>
          <a:lstStyle/>
          <a:p>
            <a:pPr marL="0" marR="0" lvl="0" indent="0" algn="l" defTabSz="914400" rtl="0" eaLnBrk="1" fontAlgn="base" latinLnBrk="0" hangingPunct="1">
              <a:lnSpc>
                <a:spcPct val="100000"/>
              </a:lnSpc>
              <a:spcBef>
                <a:spcPts val="194"/>
              </a:spcBef>
              <a:spcAft>
                <a:spcPts val="194"/>
              </a:spcAft>
              <a:buClrTx/>
              <a:buSzTx/>
              <a:buFontTx/>
              <a:buNone/>
              <a:tabLst/>
              <a:defRPr/>
            </a:pPr>
            <a:r>
              <a:rPr kumimoji="1" lang="en-US" altLang="zh-TW"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2018Q1</a:t>
            </a:r>
            <a:r>
              <a:rPr kumimoji="1" lang="zh-TW" altLang="en-US"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營業</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活動現金</a:t>
            </a:r>
            <a:r>
              <a:rPr kumimoji="1" lang="zh-TW" altLang="en-US" sz="1000" b="1" i="0" u="none" strike="noStrike" kern="1200" cap="none" spc="0" normalizeH="0" baseline="0" noProof="0" dirty="0">
                <a:ln>
                  <a:noFill/>
                </a:ln>
                <a:solidFill>
                  <a:srgbClr val="0070C0"/>
                </a:solidFill>
                <a:effectLst/>
                <a:uLnTx/>
                <a:uFillTx/>
                <a:latin typeface="Arial" panose="020B0604020202020204" pitchFamily="34" charset="0"/>
                <a:ea typeface="新細明體"/>
                <a:cs typeface="Arial" panose="020B0604020202020204" pitchFamily="34" charset="0"/>
              </a:rPr>
              <a:t>流入減少</a:t>
            </a:r>
            <a:r>
              <a:rPr kumimoji="1" lang="en-US" altLang="zh-TW" sz="1000" b="1" i="0" u="none" strike="noStrike" kern="1200" cap="none" spc="0" normalizeH="0" baseline="0" noProof="0" dirty="0">
                <a:ln>
                  <a:noFill/>
                </a:ln>
                <a:solidFill>
                  <a:srgbClr val="0070C0"/>
                </a:solidFill>
                <a:effectLst/>
                <a:uLnTx/>
                <a:uFillTx/>
                <a:latin typeface="Arial" panose="020B0604020202020204" pitchFamily="34" charset="0"/>
                <a:ea typeface="新細明體"/>
                <a:cs typeface="Arial" panose="020B0604020202020204" pitchFamily="34" charset="0"/>
              </a:rPr>
              <a:t>32.6</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億元，主要係因：</a:t>
            </a:r>
            <a:endPar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endParaRP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存貨增加，致</a:t>
            </a:r>
            <a:r>
              <a:rPr kumimoji="1" lang="zh-TW" altLang="en-US" sz="1000" b="1" i="0" u="none" strike="noStrike" kern="1200" cap="none" spc="0" normalizeH="0" baseline="0" noProof="0" dirty="0">
                <a:ln>
                  <a:noFill/>
                </a:ln>
                <a:solidFill>
                  <a:srgbClr val="0070C0"/>
                </a:solidFill>
                <a:effectLst/>
                <a:uLnTx/>
                <a:uFillTx/>
                <a:latin typeface="Arial" panose="020B0604020202020204" pitchFamily="34" charset="0"/>
                <a:ea typeface="新細明體"/>
                <a:cs typeface="Arial" panose="020B0604020202020204" pitchFamily="34" charset="0"/>
              </a:rPr>
              <a:t>現金流出增加</a:t>
            </a:r>
            <a:r>
              <a:rPr kumimoji="1" lang="en-US" altLang="zh-TW" sz="1000" b="1" i="0" u="none" strike="noStrike" kern="1200" cap="none" spc="0" normalizeH="0" baseline="0" noProof="0" dirty="0">
                <a:ln>
                  <a:noFill/>
                </a:ln>
                <a:solidFill>
                  <a:srgbClr val="0070C0"/>
                </a:solidFill>
                <a:effectLst/>
                <a:uLnTx/>
                <a:uFillTx/>
                <a:latin typeface="Arial" panose="020B0604020202020204" pitchFamily="34" charset="0"/>
                <a:ea typeface="新細明體"/>
                <a:cs typeface="Arial" panose="020B0604020202020204" pitchFamily="34" charset="0"/>
              </a:rPr>
              <a:t>14.5</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a:t>
            </a:r>
            <a:endPar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endParaRP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因應勞基法規範，補提以前年度不足退休金至退休金帳戶，致</a:t>
            </a:r>
            <a:r>
              <a:rPr kumimoji="1" lang="zh-TW" altLang="en-US" sz="1000" b="1" i="0" u="none" strike="noStrike" kern="1200" cap="none" spc="0" normalizeH="0" baseline="0" noProof="0" dirty="0">
                <a:ln>
                  <a:noFill/>
                </a:ln>
                <a:solidFill>
                  <a:srgbClr val="0070C0"/>
                </a:solidFill>
                <a:effectLst/>
                <a:uLnTx/>
                <a:uFillTx/>
                <a:latin typeface="Arial" panose="020B0604020202020204" pitchFamily="34" charset="0"/>
                <a:ea typeface="新細明體"/>
                <a:cs typeface="Arial" panose="020B0604020202020204" pitchFamily="34" charset="0"/>
              </a:rPr>
              <a:t>現金流出增加</a:t>
            </a:r>
            <a:r>
              <a:rPr kumimoji="1" lang="en-US" altLang="zh-TW" sz="1000" b="1" i="0" u="none" strike="noStrike" kern="1200" cap="none" spc="0" normalizeH="0" baseline="0" noProof="0" dirty="0">
                <a:ln>
                  <a:noFill/>
                </a:ln>
                <a:solidFill>
                  <a:srgbClr val="0070C0"/>
                </a:solidFill>
                <a:effectLst/>
                <a:uLnTx/>
                <a:uFillTx/>
                <a:latin typeface="Arial" panose="020B0604020202020204" pitchFamily="34" charset="0"/>
                <a:ea typeface="新細明體"/>
                <a:cs typeface="Arial" panose="020B0604020202020204" pitchFamily="34" charset="0"/>
              </a:rPr>
              <a:t>21.2</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a:t>
            </a:r>
          </a:p>
        </p:txBody>
      </p:sp>
      <p:sp>
        <p:nvSpPr>
          <p:cNvPr id="9" name="文字方塊 8"/>
          <p:cNvSpPr txBox="1"/>
          <p:nvPr/>
        </p:nvSpPr>
        <p:spPr>
          <a:xfrm>
            <a:off x="3074858" y="6003671"/>
            <a:ext cx="3598319" cy="3249778"/>
          </a:xfrm>
          <a:prstGeom prst="rect">
            <a:avLst/>
          </a:prstGeom>
          <a:noFill/>
          <a:ln>
            <a:solidFill>
              <a:schemeClr val="tx1"/>
            </a:solidFill>
          </a:ln>
        </p:spPr>
        <p:txBody>
          <a:bodyPr wrap="square" lIns="88613" tIns="44307" rIns="88613" bIns="44307" rtlCol="0">
            <a:spAutoFit/>
          </a:bodyPr>
          <a:lstStyle/>
          <a:p>
            <a:pPr marL="0" marR="0" lvl="0" indent="0" algn="l" defTabSz="914400" rtl="0" eaLnBrk="1" fontAlgn="base" latinLnBrk="0" hangingPunct="1">
              <a:lnSpc>
                <a:spcPct val="100000"/>
              </a:lnSpc>
              <a:spcBef>
                <a:spcPts val="194"/>
              </a:spcBef>
              <a:spcAft>
                <a:spcPts val="194"/>
              </a:spcAft>
              <a:buClrTx/>
              <a:buSzTx/>
              <a:buFontTx/>
              <a:buNone/>
              <a:tabLst/>
              <a:defRPr/>
            </a:pP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2017</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年營業活動現金</a:t>
            </a:r>
            <a:r>
              <a:rPr kumimoji="1" lang="zh-TW" altLang="en-US" sz="1000" b="1" i="0" u="none" strike="noStrike" kern="1200" cap="none" spc="0" normalizeH="0" baseline="0" noProof="0" dirty="0">
                <a:ln>
                  <a:noFill/>
                </a:ln>
                <a:solidFill>
                  <a:srgbClr val="FF0000"/>
                </a:solidFill>
                <a:effectLst/>
                <a:uLnTx/>
                <a:uFillTx/>
                <a:latin typeface="Arial" panose="020B0604020202020204" pitchFamily="34" charset="0"/>
                <a:ea typeface="新細明體"/>
                <a:cs typeface="Arial" panose="020B0604020202020204" pitchFamily="34" charset="0"/>
              </a:rPr>
              <a:t>流入增加</a:t>
            </a:r>
            <a:r>
              <a:rPr kumimoji="1" lang="en-US" altLang="zh-TW" sz="1000" b="0" i="0" u="none" strike="noStrike" kern="1200" cap="none" spc="0" normalizeH="0" baseline="0" noProof="0" dirty="0">
                <a:ln>
                  <a:noFill/>
                </a:ln>
                <a:solidFill>
                  <a:srgbClr val="000000"/>
                </a:solidFill>
                <a:effectLst/>
                <a:uLnTx/>
                <a:uFillTx/>
                <a:latin typeface="Arial" panose="020B0604020202020204" pitchFamily="34" charset="0"/>
                <a:ea typeface="新細明體"/>
                <a:cs typeface="Arial" panose="020B0604020202020204" pitchFamily="34" charset="0"/>
              </a:rPr>
              <a:t>59.8</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億元，主要係</a:t>
            </a:r>
            <a:r>
              <a:rPr kumimoji="1" lang="zh-TW" altLang="en-US"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因</a:t>
            </a:r>
            <a:r>
              <a:rPr kumimoji="1" lang="en-US" altLang="zh-TW"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a:t>
            </a:r>
            <a:r>
              <a:rPr kumimoji="1" lang="zh-TW" altLang="en-US"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查核數</a:t>
            </a:r>
            <a:r>
              <a:rPr kumimoji="1" lang="en-US" altLang="zh-TW"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a:t>
            </a:r>
            <a:r>
              <a:rPr kumimoji="1" lang="zh-TW" altLang="en-US"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a:t>
            </a:r>
            <a:endPar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endParaRP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en-US" altLang="zh-TW" sz="1000" b="0" i="0" u="none" strike="noStrike" kern="1200" cap="none" spc="0" normalizeH="0" baseline="0" noProof="0" dirty="0">
                <a:ln>
                  <a:noFill/>
                </a:ln>
                <a:solidFill>
                  <a:prstClr val="black"/>
                </a:solidFill>
                <a:effectLst/>
                <a:uLnTx/>
                <a:uFillTx/>
                <a:latin typeface="Arial" charset="0"/>
                <a:ea typeface="新細明體" charset="-120"/>
                <a:cs typeface="+mn-cs"/>
              </a:rPr>
              <a:t>2017</a:t>
            </a:r>
            <a:r>
              <a:rPr kumimoji="1" lang="zh-TW" altLang="en-US" sz="1000" b="0" i="0" u="none" strike="noStrike" kern="1200" cap="none" spc="0" normalizeH="0" baseline="0" noProof="0" dirty="0">
                <a:ln>
                  <a:noFill/>
                </a:ln>
                <a:solidFill>
                  <a:prstClr val="black"/>
                </a:solidFill>
                <a:effectLst/>
                <a:uLnTx/>
                <a:uFillTx/>
                <a:latin typeface="Arial" charset="0"/>
                <a:ea typeface="新細明體" charset="-120"/>
                <a:cs typeface="+mn-cs"/>
              </a:rPr>
              <a:t>年稅前淨利扣除折舊、攤銷、呆帳及減損等影響後，較去年同期減少，致現金</a:t>
            </a:r>
            <a:r>
              <a:rPr kumimoji="1" lang="zh-TW" altLang="en-US" sz="1000" b="1" i="0" u="none" strike="noStrike" kern="1200" cap="none" spc="0" normalizeH="0" baseline="0" noProof="0" dirty="0">
                <a:ln>
                  <a:noFill/>
                </a:ln>
                <a:solidFill>
                  <a:srgbClr val="0070C0"/>
                </a:solidFill>
                <a:effectLst/>
                <a:uLnTx/>
                <a:uFillTx/>
                <a:latin typeface="Arial" panose="020B0604020202020204" pitchFamily="34" charset="0"/>
                <a:ea typeface="新細明體" charset="-120"/>
                <a:cs typeface="Arial" panose="020B0604020202020204" pitchFamily="34" charset="0"/>
              </a:rPr>
              <a:t>流入減少</a:t>
            </a:r>
            <a:r>
              <a:rPr kumimoji="1" lang="en-US" altLang="zh-TW" sz="1000" b="0" i="0" u="none" strike="noStrike" kern="1200" cap="none" spc="0" normalizeH="0" baseline="0" noProof="0" dirty="0" smtClean="0">
                <a:ln>
                  <a:noFill/>
                </a:ln>
                <a:solidFill>
                  <a:prstClr val="black"/>
                </a:solidFill>
                <a:effectLst/>
                <a:uLnTx/>
                <a:uFillTx/>
                <a:latin typeface="Arial" charset="0"/>
                <a:ea typeface="新細明體" charset="-120"/>
                <a:cs typeface="+mn-cs"/>
              </a:rPr>
              <a:t>34.1</a:t>
            </a:r>
            <a:r>
              <a:rPr kumimoji="1" lang="zh-TW" altLang="en-US" sz="1000" b="0" i="0" u="none" strike="noStrike" kern="1200" cap="none" spc="0" normalizeH="0" baseline="0" noProof="0" dirty="0" smtClean="0">
                <a:ln>
                  <a:noFill/>
                </a:ln>
                <a:solidFill>
                  <a:prstClr val="black"/>
                </a:solidFill>
                <a:effectLst/>
                <a:uLnTx/>
                <a:uFillTx/>
                <a:latin typeface="Arial" charset="0"/>
                <a:ea typeface="新細明體" charset="-120"/>
                <a:cs typeface="+mn-cs"/>
              </a:rPr>
              <a:t>億</a:t>
            </a:r>
            <a:r>
              <a:rPr kumimoji="1" lang="zh-TW" altLang="en-US" sz="1000" b="0" i="0" u="none" strike="noStrike" kern="1200" cap="none" spc="0" normalizeH="0" baseline="0" noProof="0" dirty="0">
                <a:ln>
                  <a:noFill/>
                </a:ln>
                <a:solidFill>
                  <a:prstClr val="black"/>
                </a:solidFill>
                <a:effectLst/>
                <a:uLnTx/>
                <a:uFillTx/>
                <a:latin typeface="Arial" charset="0"/>
                <a:ea typeface="新細明體" charset="-120"/>
                <a:cs typeface="+mn-cs"/>
              </a:rPr>
              <a:t>元。</a:t>
            </a:r>
            <a:endParaRPr kumimoji="1" lang="en-US" altLang="zh-TW" sz="1000" b="0" i="0" u="none" strike="noStrike" kern="1200" cap="none" spc="0" normalizeH="0" baseline="0" noProof="0" dirty="0">
              <a:ln>
                <a:noFill/>
              </a:ln>
              <a:solidFill>
                <a:prstClr val="black"/>
              </a:solidFill>
              <a:effectLst/>
              <a:uLnTx/>
              <a:uFillTx/>
              <a:latin typeface="Arial" charset="0"/>
              <a:ea typeface="新細明體" charset="-120"/>
              <a:cs typeface="+mn-cs"/>
            </a:endParaRP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應收款項之</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2016</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為淨現金流出</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45.8</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2017</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為淨現金流出</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13.0</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億元，致兩期現金流量淨差異為現金</a:t>
            </a:r>
            <a:r>
              <a:rPr kumimoji="1" lang="zh-TW" altLang="en-US" sz="1000" b="1" i="0" u="none" strike="noStrike" kern="1200" cap="none" spc="0" normalizeH="0" baseline="0" noProof="0" dirty="0">
                <a:ln>
                  <a:noFill/>
                </a:ln>
                <a:solidFill>
                  <a:srgbClr val="FF0000"/>
                </a:solidFill>
                <a:effectLst/>
                <a:uLnTx/>
                <a:uFillTx/>
                <a:latin typeface="Arial" panose="020B0604020202020204" pitchFamily="34" charset="0"/>
                <a:ea typeface="新細明體"/>
                <a:cs typeface="Arial" panose="020B0604020202020204" pitchFamily="34" charset="0"/>
              </a:rPr>
              <a:t>流出減少</a:t>
            </a:r>
            <a:r>
              <a:rPr kumimoji="1" lang="en-US" altLang="zh-TW"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33.5</a:t>
            </a:r>
            <a:r>
              <a:rPr kumimoji="1" lang="zh-TW" altLang="en-US" sz="1000" b="0" i="0" u="none" strike="noStrike" kern="1200" cap="none" spc="0" normalizeH="0" baseline="0" noProof="0" dirty="0" smtClean="0">
                <a:ln>
                  <a:noFill/>
                </a:ln>
                <a:solidFill>
                  <a:prstClr val="black"/>
                </a:solidFill>
                <a:effectLst/>
                <a:uLnTx/>
                <a:uFillTx/>
                <a:latin typeface="Arial" panose="020B0604020202020204" pitchFamily="34" charset="0"/>
                <a:ea typeface="新細明體"/>
                <a:cs typeface="Arial" panose="020B0604020202020204" pitchFamily="34" charset="0"/>
              </a:rPr>
              <a:t>億</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元。</a:t>
            </a:r>
            <a:endPar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endParaRP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存貨增加，致現金</a:t>
            </a:r>
            <a:r>
              <a:rPr kumimoji="1" lang="zh-TW" altLang="en-US" sz="1000" b="1" i="0" u="none" strike="noStrike" kern="1200" cap="none" spc="0" normalizeH="0" baseline="0" noProof="0" dirty="0">
                <a:ln>
                  <a:noFill/>
                </a:ln>
                <a:solidFill>
                  <a:srgbClr val="0070C0"/>
                </a:solidFill>
                <a:effectLst/>
                <a:uLnTx/>
                <a:uFillTx/>
                <a:latin typeface="Arial" panose="020B0604020202020204" pitchFamily="34" charset="0"/>
                <a:ea typeface="新細明體" charset="-120"/>
                <a:cs typeface="Arial" panose="020B0604020202020204" pitchFamily="34" charset="0"/>
              </a:rPr>
              <a:t>流出增加</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26.3</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      </a:t>
            </a: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應付款項之</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2016</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為淨現金流入</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26.5</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2017</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為淨現金流入</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5.2</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億元，致兩期現金流量淨差異為現金</a:t>
            </a:r>
            <a:r>
              <a:rPr kumimoji="1" lang="zh-TW" altLang="en-US" sz="1000" b="1" i="0" u="none" strike="noStrike" kern="1200" cap="none" spc="0" normalizeH="0" baseline="0" noProof="0" dirty="0">
                <a:ln>
                  <a:noFill/>
                </a:ln>
                <a:solidFill>
                  <a:srgbClr val="0070C0"/>
                </a:solidFill>
                <a:effectLst/>
                <a:uLnTx/>
                <a:uFillTx/>
                <a:latin typeface="Arial" panose="020B0604020202020204" pitchFamily="34" charset="0"/>
                <a:ea typeface="新細明體" charset="-120"/>
                <a:cs typeface="Arial" panose="020B0604020202020204" pitchFamily="34" charset="0"/>
              </a:rPr>
              <a:t>流入減少</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21.4</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a:t>
            </a:r>
            <a:endPar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endParaRP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預收款項之</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2016</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為淨現金流入</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5.0</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2017</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為淨現金流出</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6.9</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億元，致兩期現金流量淨差異為現金</a:t>
            </a:r>
            <a:r>
              <a:rPr kumimoji="1" lang="zh-TW" altLang="en-US" sz="1000" b="1" i="0" u="none" strike="noStrike" kern="1200" cap="none" spc="0" normalizeH="0" baseline="0" noProof="0" dirty="0">
                <a:ln>
                  <a:noFill/>
                </a:ln>
                <a:solidFill>
                  <a:srgbClr val="0070C0"/>
                </a:solidFill>
                <a:effectLst/>
                <a:uLnTx/>
                <a:uFillTx/>
                <a:latin typeface="Arial" panose="020B0604020202020204" pitchFamily="34" charset="0"/>
                <a:ea typeface="新細明體" charset="-120"/>
                <a:cs typeface="Arial" panose="020B0604020202020204" pitchFamily="34" charset="0"/>
              </a:rPr>
              <a:t>流入減少</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12.3</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a:t>
            </a:r>
            <a:endPar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endParaRP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去年同期因應勞基法修改，補提以前年度不足退休金至退休金帳戶，本期須補提退休金較少，致現金</a:t>
            </a:r>
            <a:r>
              <a:rPr kumimoji="1" lang="zh-TW" altLang="en-US" sz="1000" b="1" i="0" u="none" strike="noStrike" kern="1200" cap="none" spc="0" normalizeH="0" baseline="0" noProof="0" dirty="0">
                <a:ln>
                  <a:noFill/>
                </a:ln>
                <a:solidFill>
                  <a:srgbClr val="FF0000"/>
                </a:solidFill>
                <a:effectLst/>
                <a:uLnTx/>
                <a:uFillTx/>
                <a:latin typeface="Arial" panose="020B0604020202020204" pitchFamily="34" charset="0"/>
                <a:ea typeface="新細明體"/>
                <a:cs typeface="Arial" panose="020B0604020202020204" pitchFamily="34" charset="0"/>
              </a:rPr>
              <a:t>流出減少</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85.9</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      </a:t>
            </a:r>
          </a:p>
          <a:p>
            <a:pPr marL="222390" marR="0" lvl="0" indent="-222390" algn="l" defTabSz="914400" rtl="0" eaLnBrk="1" fontAlgn="base" latinLnBrk="0" hangingPunct="1">
              <a:lnSpc>
                <a:spcPct val="100000"/>
              </a:lnSpc>
              <a:spcBef>
                <a:spcPts val="194"/>
              </a:spcBef>
              <a:spcAft>
                <a:spcPts val="194"/>
              </a:spcAft>
              <a:buClrTx/>
              <a:buSzTx/>
              <a:buFont typeface="+mj-lt"/>
              <a:buAutoNum type="arabicPeriod"/>
              <a:tabLst/>
              <a:defRPr/>
            </a:pP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本期支付營所稅較去年同期減少，致現金</a:t>
            </a:r>
            <a:r>
              <a:rPr kumimoji="1" lang="zh-TW" altLang="en-US" sz="1000" b="1" i="0" u="none" strike="noStrike" kern="1200" cap="none" spc="0" normalizeH="0" baseline="0" noProof="0" dirty="0">
                <a:ln>
                  <a:noFill/>
                </a:ln>
                <a:solidFill>
                  <a:srgbClr val="FF0000"/>
                </a:solidFill>
                <a:effectLst/>
                <a:uLnTx/>
                <a:uFillTx/>
                <a:latin typeface="Arial" panose="020B0604020202020204" pitchFamily="34" charset="0"/>
                <a:ea typeface="新細明體"/>
                <a:cs typeface="Arial" panose="020B0604020202020204" pitchFamily="34" charset="0"/>
              </a:rPr>
              <a:t>流出減少</a:t>
            </a:r>
            <a:r>
              <a:rPr kumimoji="1" lang="en-US" altLang="zh-TW"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32.3</a:t>
            </a:r>
            <a:r>
              <a:rPr kumimoji="1" lang="zh-TW" altLang="en-US" sz="1000" b="0" i="0" u="none" strike="noStrike" kern="1200" cap="none" spc="0" normalizeH="0" baseline="0" noProof="0" dirty="0">
                <a:ln>
                  <a:noFill/>
                </a:ln>
                <a:solidFill>
                  <a:prstClr val="black"/>
                </a:solidFill>
                <a:effectLst/>
                <a:uLnTx/>
                <a:uFillTx/>
                <a:latin typeface="Arial" panose="020B0604020202020204" pitchFamily="34" charset="0"/>
                <a:ea typeface="新細明體"/>
                <a:cs typeface="Arial" panose="020B0604020202020204" pitchFamily="34" charset="0"/>
              </a:rPr>
              <a:t>億元。</a:t>
            </a:r>
          </a:p>
        </p:txBody>
      </p:sp>
    </p:spTree>
    <p:extLst>
      <p:ext uri="{BB962C8B-B14F-4D97-AF65-F5344CB8AC3E}">
        <p14:creationId xmlns:p14="http://schemas.microsoft.com/office/powerpoint/2010/main" val="3026512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5" name="備忘稿版面配置區 2"/>
          <p:cNvSpPr>
            <a:spLocks noGrp="1"/>
          </p:cNvSpPr>
          <p:nvPr/>
        </p:nvSpPr>
        <p:spPr bwMode="auto">
          <a:xfrm>
            <a:off x="591077" y="4624052"/>
            <a:ext cx="5758653" cy="501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62" tIns="47786" rIns="95562" bIns="47786"/>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Slide 14 shows our operating results as compared to our guidance. </a:t>
            </a: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  </a:t>
            </a: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In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the first quarter of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2018,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our revenue, operating income, net income and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EPS were slightly lower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than our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expectation</a:t>
            </a:r>
            <a:r>
              <a:rPr lang="en-US" altLang="zh-TW" b="0" dirty="0" smtClean="0">
                <a:solidFill>
                  <a:srgbClr val="000000"/>
                </a:solidFill>
              </a:rPr>
              <a:t>. </a:t>
            </a:r>
            <a:r>
              <a:rPr lang="en-US" altLang="zh-TW" b="0" u="sng" dirty="0" smtClean="0"/>
              <a:t>Despite the increasing market competition, we will strive to increase revenue from innovative business and try to execute cost control in order to meet the guidance.</a:t>
            </a:r>
            <a:endParaRPr kumimoji="1" lang="en-US" altLang="zh-TW" sz="1200" b="0" i="0" u="sng" strike="noStrike" kern="1200" cap="none" spc="0" normalizeH="0" baseline="0" noProof="0" dirty="0">
              <a:ln>
                <a:noFill/>
              </a:ln>
              <a:effectLst/>
              <a:uLnTx/>
              <a:uFillTx/>
            </a:endParaRPr>
          </a:p>
          <a:p>
            <a:pPr marL="0" marR="0" lvl="0" indent="0" algn="l" defTabSz="914400" rtl="0" eaLnBrk="1" fontAlgn="base" latinLnBrk="0" hangingPunct="1">
              <a:lnSpc>
                <a:spcPct val="100000"/>
              </a:lnSpc>
              <a:spcBef>
                <a:spcPct val="0"/>
              </a:spcBef>
              <a:spcAft>
                <a:spcPts val="0"/>
              </a:spcAft>
              <a:buClrTx/>
              <a:buSzTx/>
              <a:buFontTx/>
              <a:buNone/>
              <a:tabLst/>
              <a:defRPr/>
            </a:pPr>
            <a:endParaRPr kumimoji="1" lang="en-US" altLang="zh-TW" sz="1200" b="0" i="0" u="sng" strike="noStrike" kern="1200" cap="none" spc="0" normalizeH="0" baseline="0" noProof="0" dirty="0" smtClean="0">
              <a:ln>
                <a:noFill/>
              </a:ln>
              <a:effectLst/>
              <a:uLnTx/>
              <a:uFillTx/>
            </a:endParaRPr>
          </a:p>
          <a:p>
            <a:pPr marL="0" marR="0" lvl="0" indent="0" algn="l" defTabSz="914400" rtl="0" eaLnBrk="1" fontAlgn="base" latinLnBrk="0" hangingPunct="1">
              <a:lnSpc>
                <a:spcPct val="100000"/>
              </a:lnSpc>
              <a:spcBef>
                <a:spcPct val="0"/>
              </a:spcBef>
              <a:spcAft>
                <a:spcPts val="0"/>
              </a:spcAft>
              <a:buClrTx/>
              <a:buSzTx/>
              <a:buFontTx/>
              <a:buNone/>
              <a:tabLst/>
              <a:defRPr/>
            </a:pPr>
            <a:endParaRPr kumimoji="1" lang="en-US" altLang="zh-TW" sz="1200" b="0" i="0" u="none" strike="noStrike" kern="1200" cap="none" spc="0" normalizeH="0" baseline="0" noProof="0" dirty="0">
              <a:ln>
                <a:noFill/>
              </a:ln>
              <a:solidFill>
                <a:srgbClr val="FF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ts val="0"/>
              </a:spcAft>
              <a:buClrTx/>
              <a:buSzTx/>
              <a:buFontTx/>
              <a:buNone/>
              <a:tabLst/>
              <a:defRPr/>
            </a:pPr>
            <a:endParaRPr kumimoji="1" lang="en-US" altLang="zh-TW" sz="1200" b="0" i="0" u="none" strike="noStrike" kern="1200" cap="none" spc="0" normalizeH="0" baseline="0" noProof="0" dirty="0" smtClean="0">
              <a:ln>
                <a:noFill/>
              </a:ln>
              <a:solidFill>
                <a:srgbClr val="FF0000"/>
              </a:solidFill>
              <a:effectLst/>
              <a:uLnTx/>
              <a:uFillTx/>
              <a:latin typeface="Arial" charset="0"/>
              <a:ea typeface="新細明體" charset="-120"/>
              <a:cs typeface="+mn-cs"/>
            </a:endParaRPr>
          </a:p>
          <a:p>
            <a:pPr marL="172351" marR="0" lvl="0" indent="-172351" algn="l" defTabSz="914400" rtl="0" eaLnBrk="1" fontAlgn="base" latinLnBrk="0" hangingPunct="1">
              <a:lnSpc>
                <a:spcPts val="2004"/>
              </a:lnSpc>
              <a:spcBef>
                <a:spcPct val="0"/>
              </a:spcBef>
              <a:spcAft>
                <a:spcPct val="0"/>
              </a:spcAft>
              <a:buClrTx/>
              <a:buSzTx/>
              <a:buFont typeface="Arial" panose="020B0604020202020204" pitchFamily="34" charset="0"/>
              <a:buChar char="•"/>
              <a:tabLst/>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2018</a:t>
            </a:r>
            <a:r>
              <a:rPr kumimoji="1" lang="zh-TW" altLang="en-US" sz="1200" b="0" i="0" u="none" strike="noStrike" kern="1200" cap="none" spc="0" normalizeH="0" baseline="0" noProof="0" dirty="0" smtClean="0">
                <a:ln>
                  <a:noFill/>
                </a:ln>
                <a:solidFill>
                  <a:srgbClr val="000000"/>
                </a:solidFill>
                <a:effectLst/>
                <a:uLnTx/>
                <a:uFillTx/>
                <a:latin typeface="Arial" charset="0"/>
                <a:ea typeface="新細明體" charset="-120"/>
                <a:cs typeface="+mn-cs"/>
              </a:rPr>
              <a:t>年</a:t>
            </a:r>
            <a:r>
              <a:rPr kumimoji="1" lang="zh-TW" altLang="en-US" sz="1200" b="0" i="0" u="none" strike="noStrike" kern="1200" cap="none" spc="0" normalizeH="0" baseline="0" noProof="0" dirty="0">
                <a:ln>
                  <a:noFill/>
                </a:ln>
                <a:solidFill>
                  <a:srgbClr val="000000"/>
                </a:solidFill>
                <a:effectLst/>
                <a:uLnTx/>
                <a:uFillTx/>
                <a:latin typeface="Arial" charset="0"/>
                <a:ea typeface="新細明體" charset="-120"/>
                <a:cs typeface="+mn-cs"/>
              </a:rPr>
              <a:t>年度</a:t>
            </a:r>
            <a:r>
              <a:rPr kumimoji="1" lang="zh-TW" altLang="en-US" sz="1200" b="0" i="0" u="none" strike="noStrike" kern="1200" cap="none" spc="0" normalizeH="0" baseline="0" noProof="0" dirty="0" smtClean="0">
                <a:ln>
                  <a:noFill/>
                </a:ln>
                <a:solidFill>
                  <a:srgbClr val="000000"/>
                </a:solidFill>
                <a:effectLst/>
                <a:uLnTx/>
                <a:uFillTx/>
                <a:latin typeface="Arial" charset="0"/>
                <a:ea typeface="新細明體" charset="-120"/>
                <a:cs typeface="+mn-cs"/>
              </a:rPr>
              <a:t>財測第一季執行</a:t>
            </a:r>
            <a:r>
              <a:rPr kumimoji="1" lang="zh-TW" altLang="en-US" sz="1200" b="0" i="0" u="none" strike="noStrike" kern="1200" cap="none" spc="0" normalizeH="0" baseline="0" noProof="0" dirty="0">
                <a:ln>
                  <a:noFill/>
                </a:ln>
                <a:solidFill>
                  <a:srgbClr val="000000"/>
                </a:solidFill>
                <a:effectLst/>
                <a:uLnTx/>
                <a:uFillTx/>
                <a:latin typeface="Arial" charset="0"/>
                <a:ea typeface="新細明體" charset="-120"/>
                <a:cs typeface="+mn-cs"/>
              </a:rPr>
              <a:t>情形說明</a:t>
            </a:r>
            <a:r>
              <a:rPr kumimoji="1" lang="zh-TW" altLang="en-US" sz="1200" b="0" i="0" u="none" strike="noStrike" kern="1200" cap="none" spc="0" normalizeH="0" baseline="0" noProof="0" dirty="0" smtClean="0">
                <a:ln>
                  <a:noFill/>
                </a:ln>
                <a:solidFill>
                  <a:srgbClr val="000000"/>
                </a:solidFill>
                <a:effectLst/>
                <a:uLnTx/>
                <a:uFillTx/>
                <a:latin typeface="Arial" charset="0"/>
                <a:ea typeface="新細明體" charset="-120"/>
                <a:cs typeface="+mn-cs"/>
              </a:rPr>
              <a:t>：</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marL="229606" marR="0" lvl="0" indent="-229606"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營業</a:t>
            </a:r>
            <a:r>
              <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收入之年度預算暨財測執行率</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23.0~23.2%</a:t>
            </a:r>
            <a:r>
              <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，主要係因大部分</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ICT</a:t>
            </a:r>
            <a:r>
              <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專標案預估於第二季起陸續完工、另行動語音及行動加值業務受市場削價競爭影響</a:t>
            </a: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marL="229606" marR="0" lvl="0" indent="-229606" algn="l" defTabSz="914400" rtl="0" eaLnBrk="1" fontAlgn="base" latinLnBrk="0" hangingPunct="1">
              <a:lnSpc>
                <a:spcPct val="100000"/>
              </a:lnSpc>
              <a:spcBef>
                <a:spcPct val="0"/>
              </a:spcBef>
              <a:spcAft>
                <a:spcPct val="0"/>
              </a:spcAft>
              <a:buClrTx/>
              <a:buSzTx/>
              <a:buFont typeface="+mj-lt"/>
              <a:buAutoNum type="arabicPeriod"/>
              <a:tabLst/>
              <a:defRPr/>
            </a:pP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229606" marR="0" lvl="0" indent="-229606"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營業</a:t>
            </a:r>
            <a:r>
              <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成本及費用之年度預算暨財測執行率</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23.1~23.4%</a:t>
            </a:r>
            <a:r>
              <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，主要係因</a:t>
            </a: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marL="688818" marR="0" lvl="1" indent="-229606" algn="l" defTabSz="914400" rtl="0" eaLnBrk="1" fontAlgn="base" latinLnBrk="0" hangingPunct="1">
              <a:lnSpc>
                <a:spcPct val="100000"/>
              </a:lnSpc>
              <a:spcBef>
                <a:spcPct val="0"/>
              </a:spcBef>
              <a:spcAft>
                <a:spcPct val="0"/>
              </a:spcAft>
              <a:buClrTx/>
              <a:buSzTx/>
              <a:buFont typeface="Wingdings" panose="05000000000000000000" pitchFamily="2" charset="2"/>
              <a:buAutoNum type="circleNumWdWhitePlain"/>
              <a:tabLst/>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ICT</a:t>
            </a:r>
            <a:r>
              <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專標案完工較少，致相關成本及費用</a:t>
            </a: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少</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marL="688818" marR="0" lvl="1" indent="-229606" algn="l" defTabSz="914400" rtl="0" eaLnBrk="1" fontAlgn="base" latinLnBrk="0" hangingPunct="1">
              <a:lnSpc>
                <a:spcPct val="100000"/>
              </a:lnSpc>
              <a:spcBef>
                <a:spcPct val="0"/>
              </a:spcBef>
              <a:spcAft>
                <a:spcPct val="0"/>
              </a:spcAft>
              <a:buClrTx/>
              <a:buSzTx/>
              <a:buFont typeface="Wingdings" panose="05000000000000000000" pitchFamily="2" charset="2"/>
              <a:buAutoNum type="circleNumWdWhitePlain"/>
              <a:tabLst/>
              <a:defRPr/>
            </a:pP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資本</a:t>
            </a:r>
            <a:r>
              <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支出動支較少，致折舊費用</a:t>
            </a: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少</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marL="688818" marR="0" lvl="1" indent="-229606" algn="l" defTabSz="914400" rtl="0" eaLnBrk="1" fontAlgn="base" latinLnBrk="0" hangingPunct="1">
              <a:lnSpc>
                <a:spcPct val="100000"/>
              </a:lnSpc>
              <a:spcBef>
                <a:spcPct val="0"/>
              </a:spcBef>
              <a:spcAft>
                <a:spcPct val="0"/>
              </a:spcAft>
              <a:buClrTx/>
              <a:buSzTx/>
              <a:buFont typeface="Wingdings" panose="05000000000000000000" pitchFamily="2" charset="2"/>
              <a:buAutoNum type="circleNumWdWhitePlain"/>
              <a:tabLst/>
              <a:defRPr/>
            </a:pP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營</a:t>
            </a:r>
            <a:r>
              <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收達成率未達預算暨財測，加強管控設備租金、用人員額、用水及用電等，致相關支出動支低於預算暨財測</a:t>
            </a:r>
            <a:r>
              <a:rPr kumimoji="1" lang="zh-TW"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p:txBody>
      </p:sp>
      <p:sp>
        <p:nvSpPr>
          <p:cNvPr id="6" name="投影片圖像版面配置區 1"/>
          <p:cNvSpPr>
            <a:spLocks noGrp="1" noRot="1" noChangeAspect="1" noTextEdit="1"/>
          </p:cNvSpPr>
          <p:nvPr>
            <p:ph type="sldImg" idx="2"/>
          </p:nvPr>
        </p:nvSpPr>
        <p:spPr>
          <a:xfrm>
            <a:off x="762000" y="501650"/>
            <a:ext cx="5280025" cy="3960813"/>
          </a:xfrm>
          <a:ln/>
        </p:spPr>
      </p:sp>
      <p:sp>
        <p:nvSpPr>
          <p:cNvPr id="7" name="Rectangle 6"/>
          <p:cNvSpPr>
            <a:spLocks noGrp="1" noChangeArrowheads="1"/>
          </p:cNvSpPr>
          <p:nvPr>
            <p:ph type="ftr" sz="quarter" idx="4"/>
          </p:nvPr>
        </p:nvSpPr>
        <p:spPr>
          <a:xfrm>
            <a:off x="7" y="9682372"/>
            <a:ext cx="5038820" cy="288926"/>
          </a:xfrm>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【CONFIDENTIAL】</a:t>
            </a:r>
            <a:r>
              <a:rPr kumimoji="1" lang="zh-TW" altLang="en-US" sz="1200" b="0" i="0" u="none" strike="noStrike" kern="1200" cap="none" spc="0" normalizeH="0" baseline="0" noProof="0" dirty="0" smtClean="0">
                <a:ln>
                  <a:noFill/>
                </a:ln>
                <a:solidFill>
                  <a:srgbClr val="000000"/>
                </a:solidFill>
                <a:effectLst/>
                <a:uLnTx/>
                <a:uFillTx/>
                <a:latin typeface="Arial" charset="0"/>
                <a:ea typeface="新細明體" charset="-120"/>
                <a:cs typeface="+mn-cs"/>
              </a:rPr>
              <a:t>法說會相關訊息不得於法說會召開前對特定人公開</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p:txBody>
      </p:sp>
      <p:sp>
        <p:nvSpPr>
          <p:cNvPr id="5" name="投影片編號版面配置區 3"/>
          <p:cNvSpPr>
            <a:spLocks noGrp="1"/>
          </p:cNvSpPr>
          <p:nvPr>
            <p:ph type="sldNum" sz="quarter" idx="5"/>
          </p:nvPr>
        </p:nvSpPr>
        <p:spPr bwMode="auto">
          <a:xfrm>
            <a:off x="3853285" y="9472256"/>
            <a:ext cx="2949151" cy="497448"/>
          </a:xfrm>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DD0806-4F33-45FA-8F69-6D35AF5F50FD}" type="slidenum">
              <a:rPr kumimoji="1" lang="en-US" altLang="zh-TW" sz="15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1" lang="en-US" altLang="zh-TW" sz="1500" b="0" i="0" u="none" strike="noStrike" kern="1200" cap="none" spc="0" normalizeH="0" baseline="0" noProof="0" dirty="0" smtClean="0">
              <a:ln>
                <a:noFill/>
              </a:ln>
              <a:solidFill>
                <a:prstClr val="black"/>
              </a:solidFill>
              <a:effectLst/>
              <a:uLnTx/>
              <a:uFillTx/>
              <a:latin typeface="Arial" pitchFamily="34" charset="0"/>
              <a:ea typeface="新細明體" pitchFamily="18" charset="-120"/>
              <a:cs typeface="+mn-cs"/>
            </a:endParaRPr>
          </a:p>
        </p:txBody>
      </p:sp>
    </p:spTree>
    <p:extLst>
      <p:ext uri="{BB962C8B-B14F-4D97-AF65-F5344CB8AC3E}">
        <p14:creationId xmlns:p14="http://schemas.microsoft.com/office/powerpoint/2010/main" val="2361971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投影片圖像版面配置區 1"/>
          <p:cNvSpPr>
            <a:spLocks noGrp="1" noRot="1" noChangeAspect="1" noTextEdit="1"/>
          </p:cNvSpPr>
          <p:nvPr>
            <p:ph type="sldImg"/>
          </p:nvPr>
        </p:nvSpPr>
        <p:spPr>
          <a:xfrm>
            <a:off x="763588" y="498475"/>
            <a:ext cx="5276850" cy="3957638"/>
          </a:xfrm>
          <a:ln/>
        </p:spPr>
      </p:sp>
      <p:sp>
        <p:nvSpPr>
          <p:cNvPr id="56323"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DD0806-4F33-45FA-8F69-6D35AF5F50FD}" type="slidenum">
              <a:rPr kumimoji="1" lang="en-US" altLang="zh-TW" sz="15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1" lang="en-US" altLang="zh-TW" sz="1500" b="0" i="0" u="none" strike="noStrike" kern="1200" cap="none" spc="0" normalizeH="0" baseline="0" noProof="0" dirty="0" smtClean="0">
              <a:ln>
                <a:noFill/>
              </a:ln>
              <a:solidFill>
                <a:prstClr val="black"/>
              </a:solidFill>
              <a:effectLst/>
              <a:uLnTx/>
              <a:uFillTx/>
              <a:latin typeface="Arial" pitchFamily="34" charset="0"/>
              <a:ea typeface="新細明體" pitchFamily="18" charset="-120"/>
              <a:cs typeface="+mn-cs"/>
            </a:endParaRPr>
          </a:p>
        </p:txBody>
      </p:sp>
      <p:sp>
        <p:nvSpPr>
          <p:cNvPr id="56324" name="頁尾版面配置區 1"/>
          <p:cNvSpPr>
            <a:spLocks noGrp="1"/>
          </p:cNvSpPr>
          <p:nvPr>
            <p:ph type="ftr" sz="quarter" idx="4"/>
          </p:nvPr>
        </p:nvSpPr>
        <p:spPr>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t>【CONFIDENTIAL】</a:t>
            </a:r>
            <a:r>
              <a:rPr kumimoji="1" lang="zh-TW" altLang="en-US" sz="12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t>法說會相關訊息不得於法說會召開前對特定人公開</a:t>
            </a:r>
            <a:endParaRPr kumimoji="1" lang="en-US" altLang="zh-TW" sz="12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endParaRPr>
          </a:p>
        </p:txBody>
      </p:sp>
      <p:sp>
        <p:nvSpPr>
          <p:cNvPr id="9" name="備忘稿版面配置區 2"/>
          <p:cNvSpPr>
            <a:spLocks noGrp="1"/>
          </p:cNvSpPr>
          <p:nvPr/>
        </p:nvSpPr>
        <p:spPr bwMode="auto">
          <a:xfrm>
            <a:off x="519008" y="4478375"/>
            <a:ext cx="5838093" cy="3501211"/>
          </a:xfrm>
          <a:prstGeom prst="rect">
            <a:avLst/>
          </a:prstGeom>
          <a:noFill/>
          <a:ln w="9525">
            <a:noFill/>
            <a:miter lim="800000"/>
            <a:headEnd/>
            <a:tailEnd/>
          </a:ln>
        </p:spPr>
        <p:txBody>
          <a:bodyPr lIns="96218" tIns="48114" rIns="96218" bIns="48114"/>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smtClean="0">
              <a:ln>
                <a:noFill/>
              </a:ln>
              <a:solidFill>
                <a:srgbClr val="FF0000"/>
              </a:solidFill>
              <a:effectLst/>
              <a:uLnTx/>
              <a:uFillTx/>
              <a:latin typeface="Arial" charset="0"/>
              <a:ea typeface="新細明體" charset="-120"/>
              <a:cs typeface="+mn-cs"/>
            </a:endParaRPr>
          </a:p>
        </p:txBody>
      </p:sp>
      <p:sp>
        <p:nvSpPr>
          <p:cNvPr id="3" name="矩形 2"/>
          <p:cNvSpPr/>
          <p:nvPr/>
        </p:nvSpPr>
        <p:spPr>
          <a:xfrm>
            <a:off x="365439" y="4551866"/>
            <a:ext cx="6349195" cy="1347911"/>
          </a:xfrm>
          <a:prstGeom prst="rect">
            <a:avLst/>
          </a:prstGeom>
        </p:spPr>
        <p:txBody>
          <a:bodyPr wrap="square" lIns="88618" tIns="44309" rIns="88618" bIns="44309">
            <a:spAutoFit/>
          </a:bodyPr>
          <a:lstStyle/>
          <a:p>
            <a:pPr marL="0" marR="0" lvl="0" indent="0" algn="l" defTabSz="914400" rtl="0" eaLnBrk="1" fontAlgn="base" latinLnBrk="0" hangingPunct="1">
              <a:lnSpc>
                <a:spcPct val="100000"/>
              </a:lnSpc>
              <a:spcBef>
                <a:spcPts val="582"/>
              </a:spcBef>
              <a:spcAft>
                <a:spcPct val="0"/>
              </a:spcAft>
              <a:buClrTx/>
              <a:buSzTx/>
              <a:buFontTx/>
              <a:buNone/>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Lastly, slide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15. </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lvl="0">
              <a:spcBef>
                <a:spcPts val="582"/>
              </a:spcBef>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We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are budgeting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capex of NT$33.1 billion for 2018,</a:t>
            </a:r>
            <a:r>
              <a:rPr lang="en-US" altLang="zh-TW" b="0" dirty="0">
                <a:solidFill>
                  <a:srgbClr val="000000"/>
                </a:solidFill>
              </a:rPr>
              <a:t> </a:t>
            </a:r>
            <a:r>
              <a:rPr lang="en-US" altLang="zh-TW" b="0" u="sng" dirty="0" smtClean="0"/>
              <a:t>and our actual spending for first quarter of 2018 is lower than that of last year.</a:t>
            </a:r>
            <a:r>
              <a:rPr kumimoji="1" lang="en-US" altLang="zh-TW" sz="1200" b="0" i="0" u="sng" strike="noStrike" kern="1200" cap="none" spc="0" normalizeH="0" baseline="0" noProof="0" dirty="0" smtClean="0">
                <a:ln>
                  <a:noFill/>
                </a:ln>
                <a:effectLst/>
                <a:uLnTx/>
                <a:uFillTx/>
              </a:rPr>
              <a:t> Going </a:t>
            </a:r>
            <a:r>
              <a:rPr lang="en-US" altLang="zh-TW" b="0" u="sng" dirty="0" smtClean="0"/>
              <a:t>forward,</a:t>
            </a:r>
            <a:r>
              <a:rPr lang="en-US" altLang="zh-TW" b="0" u="sng" dirty="0"/>
              <a:t> </a:t>
            </a:r>
            <a:r>
              <a:rPr lang="en-US" altLang="zh-TW" b="0" dirty="0" smtClean="0">
                <a:solidFill>
                  <a:srgbClr val="000000"/>
                </a:solidFill>
              </a:rPr>
              <a:t>w</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e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will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continue</a:t>
            </a:r>
            <a:r>
              <a:rPr kumimoji="1" lang="en-US" altLang="zh-TW" sz="1200" b="0" i="0" u="none" strike="noStrike" kern="1200" cap="none" spc="0" normalizeH="0" noProof="0" dirty="0" smtClean="0">
                <a:ln>
                  <a:noFill/>
                </a:ln>
                <a:solidFill>
                  <a:srgbClr val="000000"/>
                </a:solidFill>
                <a:effectLst/>
                <a:uLnTx/>
                <a:uFillTx/>
                <a:latin typeface="Arial" charset="0"/>
                <a:ea typeface="新細明體" charset="-120"/>
                <a:cs typeface="+mn-cs"/>
              </a:rPr>
              <a:t> to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focus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on investment in our core businesses, including </a:t>
            </a:r>
            <a:r>
              <a:rPr kumimoji="1" lang="en-US" altLang="zh-TW" sz="1200" b="0" i="0" u="none" strike="noStrike" kern="1200" cap="none" spc="0" normalizeH="0" baseline="0" noProof="0" dirty="0" err="1">
                <a:ln>
                  <a:noFill/>
                </a:ln>
                <a:solidFill>
                  <a:srgbClr val="000000"/>
                </a:solidFill>
                <a:effectLst/>
                <a:uLnTx/>
                <a:uFillTx/>
                <a:latin typeface="Arial" charset="0"/>
                <a:ea typeface="新細明體" charset="-120"/>
                <a:cs typeface="+mn-cs"/>
              </a:rPr>
              <a:t>FTTx</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 4G,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IDC,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and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our service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platform among others </a:t>
            </a:r>
            <a:r>
              <a:rPr lang="en-US" altLang="zh-TW" b="0" dirty="0" smtClean="0">
                <a:solidFill>
                  <a:srgbClr val="000000"/>
                </a:solidFill>
              </a:rPr>
              <a:t>under</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our precision construction principle. </a:t>
            </a:r>
          </a:p>
          <a:p>
            <a:pPr marL="0" marR="0" lvl="0" indent="0" algn="l" defTabSz="914400" rtl="0" eaLnBrk="1" fontAlgn="base" latinLnBrk="0" hangingPunct="1">
              <a:lnSpc>
                <a:spcPct val="100000"/>
              </a:lnSpc>
              <a:spcBef>
                <a:spcPts val="582"/>
              </a:spcBef>
              <a:spcAft>
                <a:spcPct val="0"/>
              </a:spcAft>
              <a:buClrTx/>
              <a:buSzTx/>
              <a:buFontTx/>
              <a:buNone/>
              <a:tabLst/>
              <a:defRPr/>
            </a:pP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Thank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you for your time. We would now like to open the line for questions</a:t>
            </a:r>
            <a:r>
              <a:rPr kumimoji="1" lang="en-US" altLang="zh-TW" sz="1200" b="1" i="0" u="none" strike="noStrike" kern="1200" cap="none" spc="0" normalizeH="0" baseline="0" noProof="0" dirty="0">
                <a:ln>
                  <a:noFill/>
                </a:ln>
                <a:solidFill>
                  <a:srgbClr val="000000"/>
                </a:solidFill>
                <a:effectLst/>
                <a:uLnTx/>
                <a:uFillTx/>
                <a:latin typeface="Arial" charset="0"/>
                <a:ea typeface="新細明體" charset="-120"/>
                <a:cs typeface="+mn-cs"/>
              </a:rPr>
              <a:t>.</a:t>
            </a:r>
          </a:p>
        </p:txBody>
      </p:sp>
      <p:graphicFrame>
        <p:nvGraphicFramePr>
          <p:cNvPr id="4" name="物件 3"/>
          <p:cNvGraphicFramePr>
            <a:graphicFrameLocks noChangeAspect="1"/>
          </p:cNvGraphicFramePr>
          <p:nvPr>
            <p:extLst/>
          </p:nvPr>
        </p:nvGraphicFramePr>
        <p:xfrm>
          <a:off x="446926" y="5930954"/>
          <a:ext cx="4036014" cy="1664020"/>
        </p:xfrm>
        <a:graphic>
          <a:graphicData uri="http://schemas.openxmlformats.org/presentationml/2006/ole">
            <mc:AlternateContent xmlns:mc="http://schemas.openxmlformats.org/markup-compatibility/2006">
              <mc:Choice xmlns:v="urn:schemas-microsoft-com:vml" Requires="v">
                <p:oleObj spid="_x0000_s384123" name="工作表" r:id="rId4" imgW="3962310" imgH="1600290" progId="Excel.Sheet.8">
                  <p:embed/>
                </p:oleObj>
              </mc:Choice>
              <mc:Fallback>
                <p:oleObj name="工作表" r:id="rId4" imgW="3962310" imgH="1600290" progId="Excel.Sheet.8">
                  <p:embed/>
                  <p:pic>
                    <p:nvPicPr>
                      <p:cNvPr id="4" name="物件 3"/>
                      <p:cNvPicPr>
                        <a:picLocks noChangeAspect="1" noChangeArrowheads="1"/>
                      </p:cNvPicPr>
                      <p:nvPr/>
                    </p:nvPicPr>
                    <p:blipFill>
                      <a:blip r:embed="rId5"/>
                      <a:srcRect/>
                      <a:stretch>
                        <a:fillRect/>
                      </a:stretch>
                    </p:blipFill>
                    <p:spPr bwMode="auto">
                      <a:xfrm>
                        <a:off x="446926" y="5930954"/>
                        <a:ext cx="4036014" cy="166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93923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投影片圖像版面配置區 1"/>
          <p:cNvSpPr>
            <a:spLocks noGrp="1" noRot="1" noChangeAspect="1" noTextEdit="1"/>
          </p:cNvSpPr>
          <p:nvPr>
            <p:ph type="sldImg"/>
          </p:nvPr>
        </p:nvSpPr>
        <p:spPr>
          <a:xfrm>
            <a:off x="719138" y="495300"/>
            <a:ext cx="5284787" cy="3962400"/>
          </a:xfrm>
          <a:ln/>
        </p:spPr>
      </p:sp>
      <p:sp>
        <p:nvSpPr>
          <p:cNvPr id="57347"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25E8864-C1EF-44E8-BD45-D148F64EDEEF}" type="slidenum">
              <a:rPr lang="en-US" altLang="zh-TW" smtClean="0">
                <a:latin typeface="Arial" charset="0"/>
                <a:ea typeface="新細明體" charset="-120"/>
              </a:rPr>
              <a:pPr/>
              <a:t>17</a:t>
            </a:fld>
            <a:endParaRPr lang="en-US" altLang="zh-TW" smtClean="0">
              <a:latin typeface="Arial" charset="0"/>
              <a:ea typeface="新細明體" charset="-120"/>
            </a:endParaRPr>
          </a:p>
        </p:txBody>
      </p:sp>
      <p:sp>
        <p:nvSpPr>
          <p:cNvPr id="5" name="Rectangle 6"/>
          <p:cNvSpPr>
            <a:spLocks noGrp="1" noChangeArrowheads="1"/>
          </p:cNvSpPr>
          <p:nvPr>
            <p:ph type="ftr" sz="quarter" idx="4"/>
          </p:nvPr>
        </p:nvSpPr>
        <p:spPr>
          <a:xfrm>
            <a:off x="7" y="9618966"/>
            <a:ext cx="5031770" cy="287034"/>
          </a:xfrm>
          <a:noFill/>
        </p:spPr>
        <p:txBody>
          <a:bodyPr/>
          <a:lstStyle/>
          <a:p>
            <a:r>
              <a:rPr lang="en-US" altLang="zh-TW" dirty="0" smtClean="0">
                <a:latin typeface="Arial" charset="0"/>
                <a:ea typeface="新細明體" charset="-120"/>
              </a:rPr>
              <a:t>【CONFIDENTIAL】</a:t>
            </a:r>
            <a:r>
              <a:rPr lang="zh-TW" altLang="en-US" dirty="0" smtClean="0">
                <a:latin typeface="Arial" charset="0"/>
                <a:ea typeface="新細明體" charset="-120"/>
              </a:rPr>
              <a:t>法說會相關訊息不得於法說會召開前對特定人公開</a:t>
            </a:r>
            <a:endParaRPr lang="en-US" altLang="zh-TW" dirty="0" smtClean="0">
              <a:latin typeface="Arial" charset="0"/>
              <a:ea typeface="新細明體" charset="-120"/>
            </a:endParaRPr>
          </a:p>
        </p:txBody>
      </p:sp>
      <p:sp>
        <p:nvSpPr>
          <p:cNvPr id="2" name="備忘稿版面配置區 1"/>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28830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投影片圖像版面配置區 1"/>
          <p:cNvSpPr>
            <a:spLocks noGrp="1" noRot="1" noChangeAspect="1" noTextEdit="1"/>
          </p:cNvSpPr>
          <p:nvPr>
            <p:ph type="sldImg"/>
          </p:nvPr>
        </p:nvSpPr>
        <p:spPr>
          <a:xfrm>
            <a:off x="709613" y="425450"/>
            <a:ext cx="5375275" cy="4032250"/>
          </a:xfrm>
          <a:ln/>
        </p:spPr>
      </p:sp>
      <p:sp>
        <p:nvSpPr>
          <p:cNvPr id="39939" name="Rectangle 6"/>
          <p:cNvSpPr>
            <a:spLocks noGrp="1" noChangeArrowheads="1"/>
          </p:cNvSpPr>
          <p:nvPr>
            <p:ph type="ftr" sz="quarter" idx="4"/>
          </p:nvPr>
        </p:nvSpPr>
        <p:spPr>
          <a:noFill/>
        </p:spPr>
        <p:txBody>
          <a:bodyPr/>
          <a:lstStyle/>
          <a:p>
            <a:r>
              <a:rPr lang="en-US" altLang="zh-TW" dirty="0" smtClean="0">
                <a:latin typeface="Arial" charset="0"/>
                <a:ea typeface="新細明體" charset="-120"/>
              </a:rPr>
              <a:t>【CONFIDENTIAL】</a:t>
            </a:r>
            <a:r>
              <a:rPr lang="zh-TW" altLang="en-US" smtClean="0">
                <a:latin typeface="Arial" charset="0"/>
                <a:ea typeface="新細明體" charset="-120"/>
              </a:rPr>
              <a:t>法說會相關訊息不得於法說會召開前對特定人公開</a:t>
            </a:r>
            <a:endParaRPr lang="en-US" altLang="zh-TW" dirty="0" smtClean="0">
              <a:latin typeface="Arial" charset="0"/>
              <a:ea typeface="新細明體" charset="-120"/>
            </a:endParaRPr>
          </a:p>
          <a:p>
            <a:endParaRPr lang="en-US" altLang="zh-TW" dirty="0" smtClean="0">
              <a:latin typeface="Arial" charset="0"/>
              <a:ea typeface="新細明體" charset="-120"/>
            </a:endParaRPr>
          </a:p>
        </p:txBody>
      </p:sp>
      <p:sp>
        <p:nvSpPr>
          <p:cNvPr id="39940" name="投影片編號版面配置區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11B23D-E93A-403B-BF0E-FB28F05E56A7}" type="slidenum">
              <a:rPr lang="zh-TW" altLang="en-US" smtClean="0">
                <a:latin typeface="Arial" charset="0"/>
                <a:ea typeface="新細明體" charset="-120"/>
              </a:rPr>
              <a:pPr/>
              <a:t>2</a:t>
            </a:fld>
            <a:endParaRPr lang="en-US" altLang="zh-TW" dirty="0" smtClean="0">
              <a:latin typeface="Arial" charset="0"/>
              <a:ea typeface="新細明體" charset="-120"/>
            </a:endParaRPr>
          </a:p>
        </p:txBody>
      </p:sp>
      <p:sp>
        <p:nvSpPr>
          <p:cNvPr id="39941" name="備忘稿版面配置區 2"/>
          <p:cNvSpPr>
            <a:spLocks noGrp="1"/>
          </p:cNvSpPr>
          <p:nvPr>
            <p:ph type="body" idx="1"/>
          </p:nvPr>
        </p:nvSpPr>
        <p:spPr>
          <a:xfrm>
            <a:off x="230379" y="4521931"/>
            <a:ext cx="6333744" cy="4888059"/>
          </a:xfrm>
          <a:noFill/>
          <a:ln/>
        </p:spPr>
        <p:txBody>
          <a:bodyPr/>
          <a:lstStyle/>
          <a:p>
            <a:endParaRPr lang="zh-TW" altLang="zh-TW" sz="1100" dirty="0"/>
          </a:p>
          <a:p>
            <a:r>
              <a:rPr lang="en-US" altLang="zh-TW" sz="1100" dirty="0"/>
              <a:t> </a:t>
            </a:r>
            <a:endParaRPr lang="zh-TW" altLang="zh-TW" sz="1100" dirty="0"/>
          </a:p>
          <a:p>
            <a:pPr marL="226081" indent="-226081">
              <a:lnSpc>
                <a:spcPct val="90000"/>
              </a:lnSpc>
            </a:pPr>
            <a:endParaRPr lang="zh-TW" altLang="en-US" sz="1100" dirty="0">
              <a:ea typeface="新細明體" charset="-120"/>
            </a:endParaRPr>
          </a:p>
        </p:txBody>
      </p:sp>
      <p:sp>
        <p:nvSpPr>
          <p:cNvPr id="7" name="備忘稿版面配置區 2"/>
          <p:cNvSpPr txBox="1">
            <a:spLocks/>
          </p:cNvSpPr>
          <p:nvPr/>
        </p:nvSpPr>
        <p:spPr bwMode="auto">
          <a:xfrm>
            <a:off x="474592" y="4665627"/>
            <a:ext cx="6045846" cy="4888059"/>
          </a:xfrm>
          <a:prstGeom prst="rect">
            <a:avLst/>
          </a:prstGeom>
          <a:noFill/>
          <a:ln w="9525">
            <a:noFill/>
            <a:miter lim="800000"/>
            <a:headEnd/>
            <a:tailEnd/>
          </a:ln>
          <a:effectLst/>
        </p:spPr>
        <p:txBody>
          <a:bodyPr vert="horz" wrap="square" lIns="95163" tIns="47586" rIns="95163" bIns="47586" numCol="1" anchor="t" anchorCtr="0" compatLnSpc="1">
            <a:prstTxWarp prst="textNoShape">
              <a:avLst/>
            </a:prstTxWarp>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altLang="zh-TW" b="0" dirty="0"/>
              <a:t> </a:t>
            </a:r>
            <a:endParaRPr lang="zh-TW" altLang="zh-TW" b="0" dirty="0"/>
          </a:p>
          <a:p>
            <a:pPr eaLnBrk="0" hangingPunct="0">
              <a:spcBef>
                <a:spcPct val="30000"/>
              </a:spcBef>
            </a:pPr>
            <a:endParaRPr lang="en-US" altLang="zh-TW" b="0" dirty="0">
              <a:latin typeface="Arial" pitchFamily="34" charset="0"/>
              <a:ea typeface="新細明體" pitchFamily="18" charset="-120"/>
              <a:cs typeface="Arial" pitchFamily="34" charset="0"/>
            </a:endParaRPr>
          </a:p>
          <a:p>
            <a:endParaRPr lang="zh-TW" altLang="zh-TW" dirty="0" smtClean="0"/>
          </a:p>
          <a:p>
            <a:r>
              <a:rPr lang="en-US" altLang="zh-TW" dirty="0" smtClean="0"/>
              <a:t> </a:t>
            </a:r>
            <a:endParaRPr lang="zh-TW" altLang="zh-TW" dirty="0" smtClean="0"/>
          </a:p>
          <a:p>
            <a:pPr marL="226081" indent="-226081">
              <a:lnSpc>
                <a:spcPct val="90000"/>
              </a:lnSpc>
            </a:pPr>
            <a:endParaRPr lang="zh-TW" altLang="en-US" dirty="0">
              <a:ea typeface="新細明體" charset="-120"/>
            </a:endParaRPr>
          </a:p>
        </p:txBody>
      </p:sp>
    </p:spTree>
    <p:extLst>
      <p:ext uri="{BB962C8B-B14F-4D97-AF65-F5344CB8AC3E}">
        <p14:creationId xmlns:p14="http://schemas.microsoft.com/office/powerpoint/2010/main" val="1281928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投影片圖像版面配置區 1"/>
          <p:cNvSpPr>
            <a:spLocks noGrp="1" noRot="1" noChangeAspect="1" noTextEdit="1"/>
          </p:cNvSpPr>
          <p:nvPr>
            <p:ph type="sldImg"/>
          </p:nvPr>
        </p:nvSpPr>
        <p:spPr>
          <a:xfrm>
            <a:off x="1092200" y="835025"/>
            <a:ext cx="5303838" cy="3976688"/>
          </a:xfrm>
          <a:ln/>
        </p:spPr>
      </p:sp>
      <p:sp>
        <p:nvSpPr>
          <p:cNvPr id="48131"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28B074-63CD-4D28-AFF7-86BDD2B97301}" type="slidenum">
              <a:rPr kumimoji="1" lang="en-US" altLang="zh-TW" sz="16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en-US" altLang="zh-TW" sz="16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endParaRPr>
          </a:p>
        </p:txBody>
      </p:sp>
      <p:sp>
        <p:nvSpPr>
          <p:cNvPr id="48132" name="Rectangle 6"/>
          <p:cNvSpPr>
            <a:spLocks noGrp="1" noChangeArrowheads="1"/>
          </p:cNvSpPr>
          <p:nvPr>
            <p:ph type="ftr" sz="quarter" idx="4"/>
          </p:nvPr>
        </p:nvSpPr>
        <p:spPr>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t>【CONFIDENTIAL】</a:t>
            </a:r>
            <a:r>
              <a:rPr kumimoji="1" lang="zh-TW" altLang="en-US" sz="12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rPr>
              <a:t>法說會相關訊息不得於法說會召開前對特定人公開</a:t>
            </a:r>
            <a:endParaRPr kumimoji="1" lang="en-US" altLang="zh-TW" sz="12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smtClean="0">
              <a:ln>
                <a:noFill/>
              </a:ln>
              <a:solidFill>
                <a:prstClr val="black"/>
              </a:solidFill>
              <a:effectLst/>
              <a:uLnTx/>
              <a:uFillTx/>
              <a:latin typeface="Arial" pitchFamily="34" charset="0"/>
              <a:ea typeface="新細明體" pitchFamily="18" charset="-120"/>
              <a:cs typeface="+mn-cs"/>
            </a:endParaRPr>
          </a:p>
        </p:txBody>
      </p:sp>
      <p:sp>
        <p:nvSpPr>
          <p:cNvPr id="6" name="備忘稿版面配置區 2"/>
          <p:cNvSpPr>
            <a:spLocks noGrp="1"/>
          </p:cNvSpPr>
          <p:nvPr/>
        </p:nvSpPr>
        <p:spPr bwMode="auto">
          <a:xfrm>
            <a:off x="802226" y="4996308"/>
            <a:ext cx="5972505" cy="5040261"/>
          </a:xfrm>
          <a:prstGeom prst="rect">
            <a:avLst/>
          </a:prstGeom>
          <a:noFill/>
          <a:ln w="9525">
            <a:noFill/>
            <a:miter lim="800000"/>
            <a:headEnd/>
            <a:tailEnd/>
          </a:ln>
        </p:spPr>
        <p:txBody>
          <a:bodyPr lIns="102977" tIns="51490" rIns="102977" bIns="5149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prstClr val="black"/>
                </a:solidFill>
                <a:effectLst/>
                <a:uLnTx/>
                <a:uFillTx/>
                <a:latin typeface="Arial" charset="0"/>
                <a:ea typeface="新細明體" charset="-120"/>
                <a:cs typeface="+mn-cs"/>
              </a:rPr>
              <a:t>Moving onto slide 4</a:t>
            </a:r>
            <a:r>
              <a:rPr kumimoji="1" lang="en-US" altLang="zh-TW" sz="1200" b="0" i="0" u="none" strike="noStrike" kern="1200" cap="none" spc="0" normalizeH="0" baseline="0" noProof="0" dirty="0" smtClean="0">
                <a:ln>
                  <a:noFill/>
                </a:ln>
                <a:solidFill>
                  <a:prstClr val="black"/>
                </a:solidFill>
                <a:effectLst/>
                <a:uLnTx/>
                <a:uFillTx/>
                <a:latin typeface="Arial" charset="0"/>
                <a:ea typeface="新細明體" charset="-120"/>
                <a:cs typeface="+mn-cs"/>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zh-TW" sz="1200" b="0"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prstClr val="black"/>
                </a:solidFill>
                <a:effectLst/>
                <a:uLnTx/>
                <a:uFillTx/>
                <a:latin typeface="Arial" charset="0"/>
                <a:ea typeface="新細明體" charset="-120"/>
                <a:cs typeface="+mn-cs"/>
              </a:rPr>
              <a:t>The Board of Directors announced a cash distribution from distributable earnings and capital surplus paid to shareholders of NT$35.1 billion, or NT$4.5251 per share, with NT$2.3881 from the earnings for year 2013 and NT$2.137 from capital surplus. A timetable will be announced following the shareholders’ approval of this proposal at the Annual General Meeting scheduled on June 24, 2014. </a:t>
            </a:r>
            <a:endParaRPr kumimoji="1" lang="zh-TW" altLang="zh-TW" sz="1200" b="0"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prstClr val="black"/>
                </a:solidFill>
                <a:effectLst/>
                <a:uLnTx/>
                <a:uFillTx/>
                <a:latin typeface="Arial" charset="0"/>
                <a:ea typeface="新細明體" charset="-120"/>
                <a:cs typeface="+mn-cs"/>
              </a:rPr>
              <a:t>  </a:t>
            </a:r>
            <a:endParaRPr kumimoji="1" lang="zh-TW" altLang="zh-TW" sz="1200" b="0"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prstClr val="black"/>
                </a:solidFill>
                <a:effectLst/>
                <a:uLnTx/>
                <a:uFillTx/>
                <a:latin typeface="Arial" charset="0"/>
                <a:ea typeface="新細明體" charset="-120"/>
                <a:cs typeface="+mn-cs"/>
              </a:rPr>
              <a:t>Due to the adoption of T-IFRSs, the initial amount of retained earnings in 2013 was decreased. To compensate for the decrease, the Board of Directors allocated the cash distribution from capital surplus.</a:t>
            </a:r>
            <a:endParaRPr kumimoji="1" lang="zh-TW" altLang="zh-TW" sz="1200" b="0"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smtClean="0">
                <a:ln>
                  <a:noFill/>
                </a:ln>
                <a:solidFill>
                  <a:prstClr val="black"/>
                </a:solidFill>
                <a:effectLst/>
                <a:uLnTx/>
                <a:uFillTx/>
                <a:latin typeface="Arial" pitchFamily="34" charset="0"/>
                <a:ea typeface="新細明體" pitchFamily="18" charset="-120"/>
                <a:cs typeface="Arial" pitchFamily="34" charset="0"/>
              </a:rPr>
              <a:t>Now</a:t>
            </a:r>
            <a:r>
              <a:rPr kumimoji="1" lang="en-US" altLang="zh-TW" sz="1200" b="0" i="0" u="none" strike="noStrike" kern="1200" cap="none" spc="0" normalizeH="0" baseline="0" noProof="0" dirty="0">
                <a:ln>
                  <a:noFill/>
                </a:ln>
                <a:solidFill>
                  <a:prstClr val="black"/>
                </a:solidFill>
                <a:effectLst/>
                <a:uLnTx/>
                <a:uFillTx/>
                <a:latin typeface="Arial" pitchFamily="34" charset="0"/>
                <a:ea typeface="新細明體" pitchFamily="18" charset="-120"/>
                <a:cs typeface="Arial" pitchFamily="34" charset="0"/>
              </a:rPr>
              <a:t>, President Shih would like to lead you through our business overview. </a:t>
            </a:r>
            <a:endParaRPr kumimoji="1" lang="zh-TW" altLang="zh-TW" sz="1200" b="0" i="0" u="none" strike="noStrike" kern="1200" cap="none" spc="0" normalizeH="0" baseline="0" noProof="0" dirty="0">
              <a:ln>
                <a:noFill/>
              </a:ln>
              <a:solidFill>
                <a:prstClr val="black"/>
              </a:solidFill>
              <a:effectLst/>
              <a:uLnTx/>
              <a:uFillTx/>
              <a:latin typeface="Arial" pitchFamily="34" charset="0"/>
              <a:ea typeface="新細明體" pitchFamily="18" charset="-12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1" i="0" u="none" strike="noStrike" kern="1200" cap="none" spc="0" normalizeH="0" baseline="0" noProof="0" dirty="0">
              <a:ln>
                <a:noFill/>
              </a:ln>
              <a:solidFill>
                <a:srgbClr val="FF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zh-TW" sz="1200" b="1"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1"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1"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1"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1"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en-US" sz="1200" b="1"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1" i="0" u="none" strike="noStrike" kern="1200" cap="none" spc="0" normalizeH="0" baseline="0" noProof="0" dirty="0">
              <a:ln>
                <a:noFill/>
              </a:ln>
              <a:solidFill>
                <a:prstClr val="black"/>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1" i="0" u="none" strike="noStrike" kern="1200" cap="none" spc="0" normalizeH="0" baseline="0" noProof="0" dirty="0">
              <a:ln>
                <a:noFill/>
              </a:ln>
              <a:solidFill>
                <a:prstClr val="black"/>
              </a:solidFill>
              <a:effectLst/>
              <a:uLnTx/>
              <a:uFillTx/>
              <a:latin typeface="Arial" charset="0"/>
              <a:ea typeface="新細明體" charset="-120"/>
              <a:cs typeface="+mn-cs"/>
            </a:endParaRPr>
          </a:p>
        </p:txBody>
      </p:sp>
    </p:spTree>
    <p:extLst>
      <p:ext uri="{BB962C8B-B14F-4D97-AF65-F5344CB8AC3E}">
        <p14:creationId xmlns:p14="http://schemas.microsoft.com/office/powerpoint/2010/main" val="4105700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投影片圖像版面配置區 1"/>
          <p:cNvSpPr>
            <a:spLocks noGrp="1" noRot="1" noChangeAspect="1" noTextEdit="1"/>
          </p:cNvSpPr>
          <p:nvPr>
            <p:ph type="sldImg"/>
          </p:nvPr>
        </p:nvSpPr>
        <p:spPr>
          <a:xfrm>
            <a:off x="754063" y="495300"/>
            <a:ext cx="5286375" cy="3963988"/>
          </a:xfrm>
          <a:ln/>
        </p:spPr>
      </p:sp>
      <p:sp>
        <p:nvSpPr>
          <p:cNvPr id="41987" name="備忘稿版面配置區 2"/>
          <p:cNvSpPr>
            <a:spLocks noGrp="1"/>
          </p:cNvSpPr>
          <p:nvPr>
            <p:ph type="body" idx="1"/>
          </p:nvPr>
        </p:nvSpPr>
        <p:spPr>
          <a:xfrm>
            <a:off x="679145" y="4452490"/>
            <a:ext cx="5436235" cy="4992599"/>
          </a:xfrm>
          <a:noFill/>
          <a:ln/>
        </p:spPr>
        <p:txBody>
          <a:bodyPr/>
          <a:lstStyle/>
          <a:p>
            <a:pPr>
              <a:lnSpc>
                <a:spcPct val="80000"/>
              </a:lnSpc>
            </a:pPr>
            <a:endParaRPr lang="en-US" altLang="zh-TW" sz="1000" dirty="0">
              <a:ea typeface="新細明體" charset="-120"/>
            </a:endParaRPr>
          </a:p>
          <a:p>
            <a:pPr>
              <a:lnSpc>
                <a:spcPct val="80000"/>
              </a:lnSpc>
            </a:pPr>
            <a:endParaRPr lang="en-US" altLang="zh-TW" sz="1000" dirty="0">
              <a:latin typeface="新細明體" charset="-120"/>
              <a:ea typeface="新細明體" charset="-120"/>
            </a:endParaRPr>
          </a:p>
          <a:p>
            <a:pPr>
              <a:lnSpc>
                <a:spcPct val="80000"/>
              </a:lnSpc>
            </a:pPr>
            <a:endParaRPr lang="en-US" altLang="zh-TW" sz="1000" dirty="0">
              <a:latin typeface="新細明體" charset="-120"/>
              <a:ea typeface="新細明體" charset="-120"/>
            </a:endParaRPr>
          </a:p>
        </p:txBody>
      </p:sp>
      <p:sp>
        <p:nvSpPr>
          <p:cNvPr id="4198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77DB03D-1B2B-4117-9EBA-479583770C59}" type="slidenum">
              <a:rPr lang="en-US" altLang="zh-TW" smtClean="0">
                <a:latin typeface="Arial" charset="0"/>
                <a:ea typeface="新細明體" charset="-120"/>
              </a:rPr>
              <a:pPr/>
              <a:t>4</a:t>
            </a:fld>
            <a:endParaRPr lang="en-US" altLang="zh-TW" smtClean="0">
              <a:latin typeface="Arial" charset="0"/>
              <a:ea typeface="新細明體" charset="-120"/>
            </a:endParaRPr>
          </a:p>
        </p:txBody>
      </p:sp>
      <p:sp>
        <p:nvSpPr>
          <p:cNvPr id="41989" name="Rectangle 6"/>
          <p:cNvSpPr>
            <a:spLocks noGrp="1" noChangeArrowheads="1"/>
          </p:cNvSpPr>
          <p:nvPr>
            <p:ph type="ftr" sz="quarter" idx="4"/>
          </p:nvPr>
        </p:nvSpPr>
        <p:spPr>
          <a:noFill/>
        </p:spPr>
        <p:txBody>
          <a:bodyPr/>
          <a:lstStyle/>
          <a:p>
            <a:r>
              <a:rPr lang="en-US" altLang="zh-TW" smtClean="0">
                <a:latin typeface="Arial" charset="0"/>
                <a:ea typeface="新細明體" charset="-120"/>
              </a:rPr>
              <a:t>【CONFIDENTIAL】</a:t>
            </a:r>
            <a:r>
              <a:rPr lang="zh-TW" altLang="en-US" smtClean="0">
                <a:latin typeface="Arial" charset="0"/>
                <a:ea typeface="新細明體" charset="-120"/>
              </a:rPr>
              <a:t>法說會相關訊息不得於法說會召開前對特定人公開</a:t>
            </a:r>
            <a:endParaRPr lang="en-US" altLang="zh-TW" smtClean="0">
              <a:latin typeface="Arial" charset="0"/>
              <a:ea typeface="新細明體" charset="-120"/>
            </a:endParaRPr>
          </a:p>
          <a:p>
            <a:endParaRPr lang="en-US" altLang="zh-TW" smtClean="0">
              <a:latin typeface="Arial" charset="0"/>
              <a:ea typeface="新細明體" charset="-120"/>
            </a:endParaRPr>
          </a:p>
        </p:txBody>
      </p:sp>
      <p:sp>
        <p:nvSpPr>
          <p:cNvPr id="41990" name="Rectangle 3"/>
          <p:cNvSpPr>
            <a:spLocks noChangeArrowheads="1"/>
          </p:cNvSpPr>
          <p:nvPr/>
        </p:nvSpPr>
        <p:spPr bwMode="auto">
          <a:xfrm>
            <a:off x="734680" y="4609306"/>
            <a:ext cx="5325161" cy="4457225"/>
          </a:xfrm>
          <a:prstGeom prst="rect">
            <a:avLst/>
          </a:prstGeom>
          <a:noFill/>
          <a:ln w="9525">
            <a:noFill/>
            <a:miter lim="800000"/>
            <a:headEnd/>
            <a:tailEnd/>
          </a:ln>
        </p:spPr>
        <p:txBody>
          <a:bodyPr lIns="95163" tIns="47586" rIns="95163" bIns="47586"/>
          <a:lstStyle/>
          <a:p>
            <a:pPr eaLnBrk="0" hangingPunct="0">
              <a:spcBef>
                <a:spcPct val="30000"/>
              </a:spcBef>
            </a:pPr>
            <a:endParaRPr lang="en-US" altLang="zh-TW" b="0"/>
          </a:p>
          <a:p>
            <a:pPr eaLnBrk="0" hangingPunct="0">
              <a:spcBef>
                <a:spcPct val="30000"/>
              </a:spcBef>
            </a:pPr>
            <a:endParaRPr lang="en-US" altLang="zh-TW" b="0"/>
          </a:p>
          <a:p>
            <a:pPr eaLnBrk="0" hangingPunct="0">
              <a:spcBef>
                <a:spcPct val="30000"/>
              </a:spcBef>
            </a:pPr>
            <a:endParaRPr lang="en-US" altLang="zh-TW" b="0"/>
          </a:p>
        </p:txBody>
      </p:sp>
      <p:sp>
        <p:nvSpPr>
          <p:cNvPr id="8" name="備忘稿版面配置區 2"/>
          <p:cNvSpPr>
            <a:spLocks noGrp="1"/>
          </p:cNvSpPr>
          <p:nvPr/>
        </p:nvSpPr>
        <p:spPr bwMode="auto">
          <a:xfrm>
            <a:off x="734680" y="4609289"/>
            <a:ext cx="5325161" cy="4583355"/>
          </a:xfrm>
          <a:prstGeom prst="rect">
            <a:avLst/>
          </a:prstGeom>
          <a:noFill/>
          <a:ln>
            <a:noFill/>
          </a:ln>
          <a:extLst/>
        </p:spPr>
        <p:txBody>
          <a:bodyPr lIns="95163" tIns="47586" rIns="95163" bIns="47586"/>
          <a:lstStyle/>
          <a:p>
            <a:endParaRPr lang="en-US" altLang="zh-TW" b="0" dirty="0" smtClean="0"/>
          </a:p>
          <a:p>
            <a:endParaRPr lang="zh-TW" altLang="zh-TW" b="0" dirty="0"/>
          </a:p>
          <a:p>
            <a:pPr marL="341462" indent="-341462">
              <a:defRPr/>
            </a:pPr>
            <a:r>
              <a:rPr lang="en-US" altLang="zh-TW" sz="1100" b="0" dirty="0">
                <a:ea typeface="新細明體" pitchFamily="18" charset="-120"/>
              </a:rPr>
              <a:t>	</a:t>
            </a:r>
          </a:p>
          <a:p>
            <a:pPr marL="341462" indent="-341462" eaLnBrk="0" hangingPunct="0">
              <a:spcBef>
                <a:spcPct val="30000"/>
              </a:spcBef>
              <a:defRPr/>
            </a:pPr>
            <a:r>
              <a:rPr lang="zh-TW" altLang="en-US" sz="1100" b="0" dirty="0">
                <a:ea typeface="新細明體" pitchFamily="18" charset="-120"/>
              </a:rPr>
              <a:t>  </a:t>
            </a:r>
          </a:p>
        </p:txBody>
      </p:sp>
      <p:sp>
        <p:nvSpPr>
          <p:cNvPr id="9" name="備忘稿版面配置區 2"/>
          <p:cNvSpPr txBox="1">
            <a:spLocks/>
          </p:cNvSpPr>
          <p:nvPr/>
        </p:nvSpPr>
        <p:spPr bwMode="auto">
          <a:xfrm>
            <a:off x="778426" y="5193235"/>
            <a:ext cx="5281412" cy="3999407"/>
          </a:xfrm>
          <a:prstGeom prst="rect">
            <a:avLst/>
          </a:prstGeom>
          <a:noFill/>
          <a:ln w="9525">
            <a:noFill/>
            <a:miter lim="800000"/>
            <a:headEnd/>
            <a:tailEnd/>
          </a:ln>
          <a:effectLst/>
        </p:spPr>
        <p:txBody>
          <a:bodyPr vert="horz" wrap="square" lIns="95163" tIns="47586" rIns="95163" bIns="47586"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165432" indent="-165432">
              <a:buFont typeface="Wingdings" panose="05000000000000000000" pitchFamily="2" charset="2"/>
              <a:buChar char="p"/>
            </a:pPr>
            <a:r>
              <a:rPr lang="zh-TW" altLang="en-US" sz="1400" b="0" dirty="0" smtClean="0">
                <a:latin typeface="標楷體" panose="03000509000000000000" pitchFamily="65" charset="-120"/>
                <a:ea typeface="標楷體" panose="03000509000000000000" pitchFamily="65" charset="-120"/>
              </a:rPr>
              <a:t>  精</a:t>
            </a:r>
            <a:r>
              <a:rPr lang="zh-TW" altLang="en-US" sz="1400" b="0" dirty="0">
                <a:latin typeface="標楷體" panose="03000509000000000000" pitchFamily="65" charset="-120"/>
                <a:ea typeface="標楷體" panose="03000509000000000000" pitchFamily="65" charset="-120"/>
              </a:rPr>
              <a:t>進服務品質與鞏固獲利 </a:t>
            </a:r>
            <a:endParaRPr lang="en-US" altLang="zh-TW" sz="1400" b="0" dirty="0">
              <a:latin typeface="標楷體" panose="03000509000000000000" pitchFamily="65" charset="-120"/>
              <a:ea typeface="標楷體" panose="03000509000000000000" pitchFamily="65" charset="-120"/>
            </a:endParaRPr>
          </a:p>
          <a:p>
            <a:pPr marL="165432" indent="-165432">
              <a:buFont typeface="Wingdings" panose="05000000000000000000" pitchFamily="2" charset="2"/>
              <a:buChar char="p"/>
            </a:pPr>
            <a:r>
              <a:rPr lang="zh-TW" altLang="en-US" sz="1400" b="0" dirty="0">
                <a:latin typeface="標楷體" panose="03000509000000000000" pitchFamily="65" charset="-120"/>
                <a:ea typeface="標楷體" panose="03000509000000000000" pitchFamily="65" charset="-120"/>
              </a:rPr>
              <a:t>  建構產業生態系，開創匯流與新興服務商機 </a:t>
            </a:r>
            <a:endParaRPr lang="en-US" altLang="zh-TW" sz="1400" b="0" dirty="0">
              <a:latin typeface="標楷體" panose="03000509000000000000" pitchFamily="65" charset="-120"/>
              <a:ea typeface="標楷體" panose="03000509000000000000" pitchFamily="65" charset="-120"/>
            </a:endParaRPr>
          </a:p>
          <a:p>
            <a:pPr marL="165432" indent="-165432">
              <a:buFont typeface="Wingdings" panose="05000000000000000000" pitchFamily="2" charset="2"/>
              <a:buChar char="p"/>
            </a:pPr>
            <a:r>
              <a:rPr lang="zh-TW" altLang="en-US" sz="1400" b="0" dirty="0">
                <a:latin typeface="標楷體" panose="03000509000000000000" pitchFamily="65" charset="-120"/>
                <a:ea typeface="標楷體" panose="03000509000000000000" pitchFamily="65" charset="-120"/>
              </a:rPr>
              <a:t>  結合政府新南向政策，開拓海外市場 </a:t>
            </a:r>
          </a:p>
          <a:p>
            <a:pPr marL="165432" indent="-165432">
              <a:buFont typeface="Wingdings" panose="05000000000000000000" pitchFamily="2" charset="2"/>
              <a:buChar char="p"/>
            </a:pPr>
            <a:r>
              <a:rPr lang="zh-TW" altLang="en-US" sz="1400" b="0" dirty="0">
                <a:latin typeface="標楷體" panose="03000509000000000000" pitchFamily="65" charset="-120"/>
                <a:ea typeface="標楷體" panose="03000509000000000000" pitchFamily="65" charset="-120"/>
              </a:rPr>
              <a:t>持續投入研發，培育優秀人才 </a:t>
            </a:r>
          </a:p>
          <a:p>
            <a:pPr marL="165432" indent="-165432">
              <a:buFont typeface="Wingdings" panose="05000000000000000000" pitchFamily="2" charset="2"/>
              <a:buChar char="p"/>
            </a:pPr>
            <a:r>
              <a:rPr lang="zh-TW" altLang="en-US" sz="1400" b="0" dirty="0">
                <a:latin typeface="標楷體" panose="03000509000000000000" pitchFamily="65" charset="-120"/>
                <a:ea typeface="標楷體" panose="03000509000000000000" pitchFamily="65" charset="-120"/>
              </a:rPr>
              <a:t>深化公司治理 、善盡企業社會</a:t>
            </a:r>
            <a:r>
              <a:rPr lang="zh-TW" altLang="en-US" sz="1400" b="0" dirty="0" smtClean="0">
                <a:latin typeface="標楷體" panose="03000509000000000000" pitchFamily="65" charset="-120"/>
                <a:ea typeface="標楷體" panose="03000509000000000000" pitchFamily="65" charset="-120"/>
              </a:rPr>
              <a:t>責任</a:t>
            </a:r>
            <a:endParaRPr lang="en-US" altLang="zh-TW" sz="1400" b="0" dirty="0" smtClean="0">
              <a:latin typeface="標楷體" panose="03000509000000000000" pitchFamily="65" charset="-120"/>
              <a:ea typeface="標楷體" panose="03000509000000000000" pitchFamily="65" charset="-120"/>
            </a:endParaRPr>
          </a:p>
          <a:p>
            <a:endParaRPr lang="zh-TW" altLang="en-US" sz="1400" b="0" dirty="0">
              <a:latin typeface="標楷體" panose="03000509000000000000" pitchFamily="65" charset="-120"/>
              <a:ea typeface="標楷體" panose="03000509000000000000" pitchFamily="65" charset="-120"/>
            </a:endParaRPr>
          </a:p>
        </p:txBody>
      </p:sp>
      <p:sp>
        <p:nvSpPr>
          <p:cNvPr id="2" name="文字方塊 1"/>
          <p:cNvSpPr txBox="1"/>
          <p:nvPr/>
        </p:nvSpPr>
        <p:spPr>
          <a:xfrm>
            <a:off x="847346" y="4743914"/>
            <a:ext cx="3144057" cy="316318"/>
          </a:xfrm>
          <a:prstGeom prst="rect">
            <a:avLst/>
          </a:prstGeom>
          <a:noFill/>
        </p:spPr>
        <p:txBody>
          <a:bodyPr wrap="square" lIns="91715" tIns="45857" rIns="91715" bIns="45857" rtlCol="0">
            <a:spAutoFit/>
          </a:bodyPr>
          <a:lstStyle/>
          <a:p>
            <a:r>
              <a:rPr lang="en-US" altLang="zh-TW" sz="1400" dirty="0"/>
              <a:t>2018</a:t>
            </a:r>
            <a:r>
              <a:rPr lang="zh-TW" altLang="en-US" sz="1400" dirty="0"/>
              <a:t>公司重要業務任務</a:t>
            </a:r>
            <a:r>
              <a:rPr lang="en-US" altLang="zh-TW" sz="1400" dirty="0"/>
              <a:t>:</a:t>
            </a:r>
            <a:endParaRPr lang="zh-TW" altLang="en-US" sz="1400" dirty="0"/>
          </a:p>
        </p:txBody>
      </p:sp>
    </p:spTree>
    <p:extLst>
      <p:ext uri="{BB962C8B-B14F-4D97-AF65-F5344CB8AC3E}">
        <p14:creationId xmlns:p14="http://schemas.microsoft.com/office/powerpoint/2010/main" val="2047807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投影片圖像版面配置區 1"/>
          <p:cNvSpPr>
            <a:spLocks noGrp="1" noRot="1" noChangeAspect="1" noTextEdit="1"/>
          </p:cNvSpPr>
          <p:nvPr>
            <p:ph type="sldImg"/>
          </p:nvPr>
        </p:nvSpPr>
        <p:spPr>
          <a:xfrm>
            <a:off x="776288" y="617538"/>
            <a:ext cx="5232400" cy="3924300"/>
          </a:xfrm>
          <a:ln/>
        </p:spPr>
      </p:sp>
      <p:sp>
        <p:nvSpPr>
          <p:cNvPr id="43011" name="Rectangle 6"/>
          <p:cNvSpPr>
            <a:spLocks noGrp="1" noChangeArrowheads="1"/>
          </p:cNvSpPr>
          <p:nvPr>
            <p:ph type="ftr" sz="quarter" idx="4"/>
          </p:nvPr>
        </p:nvSpPr>
        <p:spPr>
          <a:xfrm>
            <a:off x="302367" y="9407512"/>
            <a:ext cx="6045846" cy="42665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b="1">
                <a:solidFill>
                  <a:schemeClr val="tx1"/>
                </a:solidFill>
                <a:latin typeface="Arial" charset="0"/>
                <a:ea typeface="新細明體" pitchFamily="18" charset="-120"/>
              </a:defRPr>
            </a:lvl1pPr>
            <a:lvl2pPr marL="739895" indent="-284575" eaLnBrk="0" hangingPunct="0">
              <a:defRPr kumimoji="1" b="1">
                <a:solidFill>
                  <a:schemeClr val="tx1"/>
                </a:solidFill>
                <a:latin typeface="Arial" charset="0"/>
                <a:ea typeface="新細明體" pitchFamily="18" charset="-120"/>
              </a:defRPr>
            </a:lvl2pPr>
            <a:lvl3pPr marL="1138300" indent="-227658" eaLnBrk="0" hangingPunct="0">
              <a:defRPr kumimoji="1" b="1">
                <a:solidFill>
                  <a:schemeClr val="tx1"/>
                </a:solidFill>
                <a:latin typeface="Arial" charset="0"/>
                <a:ea typeface="新細明體" pitchFamily="18" charset="-120"/>
              </a:defRPr>
            </a:lvl3pPr>
            <a:lvl4pPr marL="1593622" indent="-227658" eaLnBrk="0" hangingPunct="0">
              <a:defRPr kumimoji="1" b="1">
                <a:solidFill>
                  <a:schemeClr val="tx1"/>
                </a:solidFill>
                <a:latin typeface="Arial" charset="0"/>
                <a:ea typeface="新細明體" pitchFamily="18" charset="-120"/>
              </a:defRPr>
            </a:lvl4pPr>
            <a:lvl5pPr marL="2048943" indent="-227658" eaLnBrk="0" hangingPunct="0">
              <a:defRPr kumimoji="1" b="1">
                <a:solidFill>
                  <a:schemeClr val="tx1"/>
                </a:solidFill>
                <a:latin typeface="Arial" charset="0"/>
                <a:ea typeface="新細明體" pitchFamily="18" charset="-120"/>
              </a:defRPr>
            </a:lvl5pPr>
            <a:lvl6pPr marL="2504262" indent="-227658" eaLnBrk="0" fontAlgn="base" hangingPunct="0">
              <a:spcBef>
                <a:spcPct val="0"/>
              </a:spcBef>
              <a:spcAft>
                <a:spcPct val="0"/>
              </a:spcAft>
              <a:defRPr kumimoji="1" b="1">
                <a:solidFill>
                  <a:schemeClr val="tx1"/>
                </a:solidFill>
                <a:latin typeface="Arial" charset="0"/>
                <a:ea typeface="新細明體" pitchFamily="18" charset="-120"/>
              </a:defRPr>
            </a:lvl6pPr>
            <a:lvl7pPr marL="2959583" indent="-227658" eaLnBrk="0" fontAlgn="base" hangingPunct="0">
              <a:spcBef>
                <a:spcPct val="0"/>
              </a:spcBef>
              <a:spcAft>
                <a:spcPct val="0"/>
              </a:spcAft>
              <a:defRPr kumimoji="1" b="1">
                <a:solidFill>
                  <a:schemeClr val="tx1"/>
                </a:solidFill>
                <a:latin typeface="Arial" charset="0"/>
                <a:ea typeface="新細明體" pitchFamily="18" charset="-120"/>
              </a:defRPr>
            </a:lvl7pPr>
            <a:lvl8pPr marL="3414902" indent="-227658" eaLnBrk="0" fontAlgn="base" hangingPunct="0">
              <a:spcBef>
                <a:spcPct val="0"/>
              </a:spcBef>
              <a:spcAft>
                <a:spcPct val="0"/>
              </a:spcAft>
              <a:defRPr kumimoji="1" b="1">
                <a:solidFill>
                  <a:schemeClr val="tx1"/>
                </a:solidFill>
                <a:latin typeface="Arial" charset="0"/>
                <a:ea typeface="新細明體" pitchFamily="18" charset="-120"/>
              </a:defRPr>
            </a:lvl8pPr>
            <a:lvl9pPr marL="3870224" indent="-227658" eaLnBrk="0" fontAlgn="base" hangingPunct="0">
              <a:spcBef>
                <a:spcPct val="0"/>
              </a:spcBef>
              <a:spcAft>
                <a:spcPct val="0"/>
              </a:spcAft>
              <a:defRPr kumimoji="1" b="1">
                <a:solidFill>
                  <a:schemeClr val="tx1"/>
                </a:solidFill>
                <a:latin typeface="Arial" charset="0"/>
                <a:ea typeface="新細明體" pitchFamily="18" charset="-120"/>
              </a:defRPr>
            </a:lvl9pPr>
          </a:lstStyle>
          <a:p>
            <a:pPr eaLnBrk="1" hangingPunct="1"/>
            <a:r>
              <a:rPr lang="en-US" altLang="zh-TW" b="0" dirty="0" smtClean="0">
                <a:solidFill>
                  <a:prstClr val="black"/>
                </a:solidFill>
              </a:rPr>
              <a:t>【CONFIDENTIAL】</a:t>
            </a:r>
            <a:r>
              <a:rPr lang="zh-TW" altLang="en-US" b="0" dirty="0" smtClean="0">
                <a:solidFill>
                  <a:prstClr val="black"/>
                </a:solidFill>
              </a:rPr>
              <a:t>法說會相關訊息不得於法說會召開前對特定人公開</a:t>
            </a:r>
            <a:endParaRPr lang="en-US" altLang="zh-TW" b="0" dirty="0" smtClean="0">
              <a:solidFill>
                <a:prstClr val="black"/>
              </a:solidFill>
            </a:endParaRPr>
          </a:p>
        </p:txBody>
      </p:sp>
      <p:sp>
        <p:nvSpPr>
          <p:cNvPr id="43012" name="投影片編號版面配置區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b="1">
                <a:solidFill>
                  <a:schemeClr val="tx1"/>
                </a:solidFill>
                <a:latin typeface="Arial" charset="0"/>
                <a:ea typeface="新細明體" pitchFamily="18" charset="-120"/>
              </a:defRPr>
            </a:lvl1pPr>
            <a:lvl2pPr marL="739895" indent="-284575" eaLnBrk="0" hangingPunct="0">
              <a:defRPr kumimoji="1" b="1">
                <a:solidFill>
                  <a:schemeClr val="tx1"/>
                </a:solidFill>
                <a:latin typeface="Arial" charset="0"/>
                <a:ea typeface="新細明體" pitchFamily="18" charset="-120"/>
              </a:defRPr>
            </a:lvl2pPr>
            <a:lvl3pPr marL="1138300" indent="-227658" eaLnBrk="0" hangingPunct="0">
              <a:defRPr kumimoji="1" b="1">
                <a:solidFill>
                  <a:schemeClr val="tx1"/>
                </a:solidFill>
                <a:latin typeface="Arial" charset="0"/>
                <a:ea typeface="新細明體" pitchFamily="18" charset="-120"/>
              </a:defRPr>
            </a:lvl3pPr>
            <a:lvl4pPr marL="1593622" indent="-227658" eaLnBrk="0" hangingPunct="0">
              <a:defRPr kumimoji="1" b="1">
                <a:solidFill>
                  <a:schemeClr val="tx1"/>
                </a:solidFill>
                <a:latin typeface="Arial" charset="0"/>
                <a:ea typeface="新細明體" pitchFamily="18" charset="-120"/>
              </a:defRPr>
            </a:lvl4pPr>
            <a:lvl5pPr marL="2048943" indent="-227658" eaLnBrk="0" hangingPunct="0">
              <a:defRPr kumimoji="1" b="1">
                <a:solidFill>
                  <a:schemeClr val="tx1"/>
                </a:solidFill>
                <a:latin typeface="Arial" charset="0"/>
                <a:ea typeface="新細明體" pitchFamily="18" charset="-120"/>
              </a:defRPr>
            </a:lvl5pPr>
            <a:lvl6pPr marL="2504262" indent="-227658" eaLnBrk="0" fontAlgn="base" hangingPunct="0">
              <a:spcBef>
                <a:spcPct val="0"/>
              </a:spcBef>
              <a:spcAft>
                <a:spcPct val="0"/>
              </a:spcAft>
              <a:defRPr kumimoji="1" b="1">
                <a:solidFill>
                  <a:schemeClr val="tx1"/>
                </a:solidFill>
                <a:latin typeface="Arial" charset="0"/>
                <a:ea typeface="新細明體" pitchFamily="18" charset="-120"/>
              </a:defRPr>
            </a:lvl6pPr>
            <a:lvl7pPr marL="2959583" indent="-227658" eaLnBrk="0" fontAlgn="base" hangingPunct="0">
              <a:spcBef>
                <a:spcPct val="0"/>
              </a:spcBef>
              <a:spcAft>
                <a:spcPct val="0"/>
              </a:spcAft>
              <a:defRPr kumimoji="1" b="1">
                <a:solidFill>
                  <a:schemeClr val="tx1"/>
                </a:solidFill>
                <a:latin typeface="Arial" charset="0"/>
                <a:ea typeface="新細明體" pitchFamily="18" charset="-120"/>
              </a:defRPr>
            </a:lvl7pPr>
            <a:lvl8pPr marL="3414902" indent="-227658" eaLnBrk="0" fontAlgn="base" hangingPunct="0">
              <a:spcBef>
                <a:spcPct val="0"/>
              </a:spcBef>
              <a:spcAft>
                <a:spcPct val="0"/>
              </a:spcAft>
              <a:defRPr kumimoji="1" b="1">
                <a:solidFill>
                  <a:schemeClr val="tx1"/>
                </a:solidFill>
                <a:latin typeface="Arial" charset="0"/>
                <a:ea typeface="新細明體" pitchFamily="18" charset="-120"/>
              </a:defRPr>
            </a:lvl8pPr>
            <a:lvl9pPr marL="3870224" indent="-227658" eaLnBrk="0" fontAlgn="base" hangingPunct="0">
              <a:spcBef>
                <a:spcPct val="0"/>
              </a:spcBef>
              <a:spcAft>
                <a:spcPct val="0"/>
              </a:spcAft>
              <a:defRPr kumimoji="1" b="1">
                <a:solidFill>
                  <a:schemeClr val="tx1"/>
                </a:solidFill>
                <a:latin typeface="Arial" charset="0"/>
                <a:ea typeface="新細明體" pitchFamily="18" charset="-120"/>
              </a:defRPr>
            </a:lvl9pPr>
          </a:lstStyle>
          <a:p>
            <a:pPr eaLnBrk="1" hangingPunct="1"/>
            <a:fld id="{6489AA44-8413-44DA-A04F-07EAF903FF66}" type="slidenum">
              <a:rPr lang="zh-TW" altLang="en-US" b="0" smtClean="0">
                <a:solidFill>
                  <a:prstClr val="black"/>
                </a:solidFill>
              </a:rPr>
              <a:pPr eaLnBrk="1" hangingPunct="1"/>
              <a:t>5</a:t>
            </a:fld>
            <a:endParaRPr lang="en-US" altLang="zh-TW" b="0" dirty="0" smtClean="0">
              <a:solidFill>
                <a:prstClr val="black"/>
              </a:solidFill>
            </a:endParaRPr>
          </a:p>
        </p:txBody>
      </p:sp>
      <p:sp>
        <p:nvSpPr>
          <p:cNvPr id="43013" name="備忘稿版面配置區 2"/>
          <p:cNvSpPr>
            <a:spLocks noGrp="1"/>
          </p:cNvSpPr>
          <p:nvPr/>
        </p:nvSpPr>
        <p:spPr bwMode="auto">
          <a:xfrm>
            <a:off x="-4879798" y="4593781"/>
            <a:ext cx="5685976" cy="4456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170" tIns="47590" rIns="95170" bIns="47590"/>
          <a:lstStyle/>
          <a:p>
            <a:pPr fontAlgn="base">
              <a:spcBef>
                <a:spcPct val="0"/>
              </a:spcBef>
              <a:spcAft>
                <a:spcPct val="0"/>
              </a:spcAft>
            </a:pPr>
            <a:endParaRPr lang="en-US" altLang="zh-TW" sz="1100" dirty="0">
              <a:solidFill>
                <a:srgbClr val="FF0000"/>
              </a:solidFill>
            </a:endParaRPr>
          </a:p>
          <a:p>
            <a:pPr fontAlgn="base">
              <a:spcBef>
                <a:spcPct val="0"/>
              </a:spcBef>
              <a:spcAft>
                <a:spcPct val="0"/>
              </a:spcAft>
            </a:pPr>
            <a:r>
              <a:rPr lang="en-US" altLang="zh-TW" dirty="0">
                <a:solidFill>
                  <a:prstClr val="black"/>
                </a:solidFill>
              </a:rPr>
              <a:t> </a:t>
            </a:r>
            <a:endParaRPr lang="zh-TW" altLang="zh-TW" dirty="0">
              <a:solidFill>
                <a:prstClr val="black"/>
              </a:solidFill>
            </a:endParaRPr>
          </a:p>
          <a:p>
            <a:pPr eaLnBrk="0" fontAlgn="base" hangingPunct="0">
              <a:lnSpc>
                <a:spcPct val="90000"/>
              </a:lnSpc>
              <a:spcBef>
                <a:spcPct val="30000"/>
              </a:spcBef>
              <a:spcAft>
                <a:spcPct val="0"/>
              </a:spcAft>
            </a:pPr>
            <a:endParaRPr lang="zh-TW" altLang="en-US" sz="1100" i="1" dirty="0">
              <a:solidFill>
                <a:srgbClr val="FF0000"/>
              </a:solidFill>
            </a:endParaRPr>
          </a:p>
        </p:txBody>
      </p:sp>
      <p:sp>
        <p:nvSpPr>
          <p:cNvPr id="6" name="備忘稿版面配置區 2"/>
          <p:cNvSpPr>
            <a:spLocks noGrp="1"/>
          </p:cNvSpPr>
          <p:nvPr>
            <p:ph type="body" idx="3"/>
          </p:nvPr>
        </p:nvSpPr>
        <p:spPr>
          <a:xfrm>
            <a:off x="228898" y="4593781"/>
            <a:ext cx="6408712" cy="5027769"/>
          </a:xfrm>
          <a:noFill/>
          <a:ln>
            <a:noFill/>
          </a:ln>
        </p:spPr>
        <p:txBody>
          <a:bodyPr>
            <a:noAutofit/>
          </a:bodyPr>
          <a:lstStyle/>
          <a:p>
            <a:r>
              <a:rPr lang="en-US" altLang="zh-TW" sz="1100" dirty="0"/>
              <a:t>• </a:t>
            </a:r>
            <a:r>
              <a:rPr lang="zh-TW" altLang="en-US" sz="1100" dirty="0"/>
              <a:t>雖然競業低價搶市，使行動用戶數市佔率降低</a:t>
            </a:r>
            <a:r>
              <a:rPr lang="en-US" altLang="zh-TW" sz="1100" dirty="0"/>
              <a:t>0.6% </a:t>
            </a:r>
            <a:r>
              <a:rPr lang="en-US" altLang="zh-TW" sz="1100" dirty="0" err="1"/>
              <a:t>yoy</a:t>
            </a:r>
            <a:r>
              <a:rPr lang="zh-TW" altLang="en-US" sz="1100" dirty="0"/>
              <a:t>，但行動營收市佔率增加</a:t>
            </a:r>
            <a:r>
              <a:rPr lang="en-US" altLang="zh-TW" sz="1100" dirty="0"/>
              <a:t>0.3% </a:t>
            </a:r>
            <a:r>
              <a:rPr lang="en-US" altLang="zh-TW" sz="1100" dirty="0" err="1"/>
              <a:t>yoy</a:t>
            </a:r>
            <a:r>
              <a:rPr lang="zh-TW" altLang="en-US" sz="1100" dirty="0"/>
              <a:t>。</a:t>
            </a:r>
            <a:endParaRPr lang="en-US" altLang="zh-TW" sz="1100" dirty="0"/>
          </a:p>
          <a:p>
            <a:r>
              <a:rPr lang="en-US" altLang="zh-TW" sz="1100" dirty="0" smtClean="0"/>
              <a:t>•</a:t>
            </a:r>
            <a:r>
              <a:rPr lang="zh-TW" altLang="en-US" sz="1100" dirty="0" smtClean="0"/>
              <a:t> 行動用戶流失收斂，</a:t>
            </a:r>
            <a:r>
              <a:rPr lang="en-US" altLang="zh-TW" sz="1100" dirty="0" smtClean="0"/>
              <a:t>4Q17</a:t>
            </a:r>
            <a:r>
              <a:rPr lang="zh-TW" altLang="en-US" sz="1100" dirty="0" smtClean="0"/>
              <a:t>流失</a:t>
            </a:r>
            <a:r>
              <a:rPr lang="en-US" altLang="zh-TW" sz="1100" dirty="0" smtClean="0"/>
              <a:t>7.9</a:t>
            </a:r>
            <a:r>
              <a:rPr lang="zh-TW" altLang="en-US" sz="1100" dirty="0" smtClean="0"/>
              <a:t>萬戶</a:t>
            </a:r>
            <a:r>
              <a:rPr lang="en-US" altLang="zh-TW" sz="1100" dirty="0" smtClean="0"/>
              <a:t> vs. 1Q18</a:t>
            </a:r>
            <a:r>
              <a:rPr lang="zh-TW" altLang="en-US" sz="1100" dirty="0" smtClean="0"/>
              <a:t>流失</a:t>
            </a:r>
            <a:r>
              <a:rPr lang="en-US" altLang="zh-TW" sz="1100" dirty="0" smtClean="0"/>
              <a:t>6.2</a:t>
            </a:r>
            <a:r>
              <a:rPr lang="zh-TW" altLang="en-US" sz="1100" dirty="0" smtClean="0"/>
              <a:t>萬戶</a:t>
            </a:r>
            <a:endParaRPr lang="en-US" altLang="zh-TW" sz="1100" dirty="0"/>
          </a:p>
          <a:p>
            <a:r>
              <a:rPr lang="en-US" altLang="zh-TW" sz="1100" dirty="0"/>
              <a:t>• </a:t>
            </a:r>
            <a:r>
              <a:rPr lang="zh-TW" altLang="en-US" sz="1100" dirty="0" smtClean="0"/>
              <a:t>寬頻市場固守有成，客戶數淨增轉正，</a:t>
            </a:r>
            <a:r>
              <a:rPr lang="en-US" altLang="zh-TW" sz="1100" dirty="0" smtClean="0"/>
              <a:t>1Q18</a:t>
            </a:r>
            <a:r>
              <a:rPr lang="zh-TW" altLang="en-US" sz="1100" dirty="0" smtClean="0"/>
              <a:t>淨增</a:t>
            </a:r>
            <a:r>
              <a:rPr lang="en-US" altLang="zh-TW" sz="1100" dirty="0" smtClean="0"/>
              <a:t>1.7</a:t>
            </a:r>
            <a:r>
              <a:rPr lang="zh-TW" altLang="en-US" sz="1100" dirty="0" smtClean="0"/>
              <a:t>萬戶，</a:t>
            </a:r>
            <a:r>
              <a:rPr lang="en-US" altLang="zh-TW" sz="1100" dirty="0" smtClean="0"/>
              <a:t>YoY</a:t>
            </a:r>
            <a:r>
              <a:rPr lang="zh-TW" altLang="en-US" sz="1100" dirty="0" smtClean="0"/>
              <a:t>淨增</a:t>
            </a:r>
            <a:r>
              <a:rPr lang="en-US" altLang="zh-TW" sz="1100" dirty="0" smtClean="0"/>
              <a:t>1.3</a:t>
            </a:r>
            <a:r>
              <a:rPr lang="zh-TW" altLang="en-US" sz="1100" dirty="0" smtClean="0"/>
              <a:t>萬戶。</a:t>
            </a:r>
            <a:endParaRPr lang="zh-TW" altLang="en-US" sz="1100" dirty="0"/>
          </a:p>
          <a:p>
            <a:r>
              <a:rPr lang="en-US" altLang="zh-TW" sz="1100" dirty="0"/>
              <a:t>• </a:t>
            </a:r>
            <a:r>
              <a:rPr lang="zh-TW" altLang="en-US" sz="1100" dirty="0"/>
              <a:t>板橋</a:t>
            </a:r>
            <a:r>
              <a:rPr lang="en-US" altLang="zh-TW" sz="1100" dirty="0" smtClean="0"/>
              <a:t>IDC</a:t>
            </a:r>
            <a:r>
              <a:rPr lang="zh-TW" altLang="en-US" sz="1100" dirty="0" smtClean="0"/>
              <a:t>於</a:t>
            </a:r>
            <a:r>
              <a:rPr lang="en-US" altLang="zh-TW" sz="1100" dirty="0" smtClean="0"/>
              <a:t>2</a:t>
            </a:r>
            <a:r>
              <a:rPr lang="zh-TW" altLang="en-US" sz="1100" dirty="0" smtClean="0"/>
              <a:t>月初建置完第二期機房，</a:t>
            </a:r>
            <a:r>
              <a:rPr lang="en-US" altLang="zh-TW" sz="1100" dirty="0" smtClean="0"/>
              <a:t>728</a:t>
            </a:r>
            <a:r>
              <a:rPr lang="zh-TW" altLang="en-US" sz="1100" dirty="0" smtClean="0"/>
              <a:t>櫃已有</a:t>
            </a:r>
            <a:r>
              <a:rPr lang="en-US" altLang="zh-TW" sz="1100" dirty="0" smtClean="0"/>
              <a:t>70</a:t>
            </a:r>
            <a:r>
              <a:rPr lang="zh-TW" altLang="en-US" sz="1100" dirty="0" smtClean="0"/>
              <a:t>％被訂購或完銷；</a:t>
            </a:r>
            <a:r>
              <a:rPr lang="en-US" altLang="zh-TW" sz="1100" dirty="0" smtClean="0"/>
              <a:t>3</a:t>
            </a:r>
            <a:r>
              <a:rPr lang="zh-TW" altLang="en-US" sz="1100" dirty="0" smtClean="0"/>
              <a:t>月簽約投資 </a:t>
            </a:r>
            <a:r>
              <a:rPr lang="en-US" altLang="zh-TW" sz="1100" dirty="0" smtClean="0"/>
              <a:t>SJC2</a:t>
            </a:r>
            <a:r>
              <a:rPr lang="zh-TW" altLang="en-US" sz="1100" dirty="0" smtClean="0"/>
              <a:t>海纜。</a:t>
            </a:r>
            <a:endParaRPr lang="zh-TW" altLang="en-US" sz="1100" dirty="0"/>
          </a:p>
          <a:p>
            <a:r>
              <a:rPr lang="en-US" altLang="zh-TW" sz="1100" dirty="0"/>
              <a:t>• </a:t>
            </a:r>
            <a:r>
              <a:rPr lang="en-US" altLang="zh-TW" sz="1100" dirty="0" smtClean="0"/>
              <a:t>MOD</a:t>
            </a:r>
            <a:r>
              <a:rPr lang="zh-TW" altLang="en-US" sz="1100" dirty="0" smtClean="0"/>
              <a:t>持續成長動能，客戶數</a:t>
            </a:r>
            <a:r>
              <a:rPr lang="en-US" altLang="zh-TW" sz="1100" dirty="0" smtClean="0"/>
              <a:t>1Q18</a:t>
            </a:r>
            <a:r>
              <a:rPr lang="zh-TW" altLang="en-US" sz="1100" dirty="0" smtClean="0"/>
              <a:t>淨增</a:t>
            </a:r>
            <a:r>
              <a:rPr lang="en-US" altLang="zh-TW" sz="1100" dirty="0" smtClean="0"/>
              <a:t>10.3</a:t>
            </a:r>
            <a:r>
              <a:rPr lang="zh-TW" altLang="en-US" sz="1100" dirty="0" smtClean="0"/>
              <a:t>萬戶，</a:t>
            </a:r>
            <a:r>
              <a:rPr lang="en-US" altLang="zh-TW" sz="1100" dirty="0" smtClean="0"/>
              <a:t>SVOD</a:t>
            </a:r>
            <a:r>
              <a:rPr lang="zh-TW" altLang="en-US" sz="1100" dirty="0"/>
              <a:t>年成長</a:t>
            </a:r>
            <a:r>
              <a:rPr lang="en-US" altLang="zh-TW" sz="1100" dirty="0" smtClean="0"/>
              <a:t>38.7%</a:t>
            </a:r>
            <a:r>
              <a:rPr lang="zh-TW" altLang="en-US" sz="1100" dirty="0" smtClean="0"/>
              <a:t>。</a:t>
            </a:r>
            <a:endParaRPr lang="en-US" altLang="zh-TW" sz="1100" dirty="0" smtClean="0"/>
          </a:p>
          <a:p>
            <a:r>
              <a:rPr lang="en-US" altLang="zh-TW" sz="1100" dirty="0" smtClean="0"/>
              <a:t>Thank </a:t>
            </a:r>
            <a:r>
              <a:rPr lang="en-US" altLang="zh-TW" sz="1100" dirty="0"/>
              <a:t>you, </a:t>
            </a:r>
            <a:r>
              <a:rPr lang="en-US" altLang="zh-TW" sz="1100" dirty="0" err="1"/>
              <a:t>Fufu</a:t>
            </a:r>
            <a:r>
              <a:rPr lang="en-US" altLang="zh-TW" sz="1100" dirty="0"/>
              <a:t> and hello everyone. Welcome to our </a:t>
            </a:r>
            <a:r>
              <a:rPr lang="en-US" altLang="zh-TW" sz="1100" dirty="0" smtClean="0"/>
              <a:t>first </a:t>
            </a:r>
            <a:r>
              <a:rPr lang="en-US" altLang="zh-TW" sz="1100" dirty="0"/>
              <a:t>quarter </a:t>
            </a:r>
            <a:r>
              <a:rPr lang="en-US" altLang="zh-TW" sz="1100" dirty="0" smtClean="0"/>
              <a:t>2018 </a:t>
            </a:r>
            <a:r>
              <a:rPr lang="en-US" altLang="zh-TW" sz="1100" dirty="0"/>
              <a:t>earnings conference call. </a:t>
            </a:r>
          </a:p>
          <a:p>
            <a:r>
              <a:rPr lang="en-US" altLang="zh-TW" sz="1100" dirty="0"/>
              <a:t>For the first quarter of 2018, the overall market </a:t>
            </a:r>
            <a:r>
              <a:rPr lang="en-US" altLang="zh-TW" sz="1100" dirty="0" smtClean="0"/>
              <a:t>remained </a:t>
            </a:r>
            <a:r>
              <a:rPr lang="en-US" altLang="zh-TW" sz="1100" dirty="0"/>
              <a:t>competitive. In mobile business, </a:t>
            </a:r>
            <a:r>
              <a:rPr lang="en-US" altLang="zh-TW" sz="1100" dirty="0" smtClean="0"/>
              <a:t>we</a:t>
            </a:r>
            <a:r>
              <a:rPr lang="zh-TW" altLang="en-US" sz="1100" dirty="0" smtClean="0"/>
              <a:t> </a:t>
            </a:r>
            <a:r>
              <a:rPr lang="en-US" altLang="zh-TW" sz="1100" dirty="0" smtClean="0"/>
              <a:t>continued </a:t>
            </a:r>
            <a:r>
              <a:rPr lang="en-US" altLang="zh-TW" sz="1100" dirty="0"/>
              <a:t>to retain our market leading position in both subscriber </a:t>
            </a:r>
            <a:r>
              <a:rPr lang="en-US" altLang="zh-TW" sz="1100" dirty="0" smtClean="0"/>
              <a:t>numbers and </a:t>
            </a:r>
            <a:r>
              <a:rPr lang="en-US" altLang="zh-TW" sz="1100" dirty="0"/>
              <a:t>revenue. We’re pleased to see the continuous mitigation of subscriber loss, and </a:t>
            </a:r>
            <a:r>
              <a:rPr lang="en-US" altLang="zh-TW" sz="1100" dirty="0" smtClean="0"/>
              <a:t>we maintained </a:t>
            </a:r>
            <a:r>
              <a:rPr lang="en-US" altLang="zh-TW" sz="1100" dirty="0"/>
              <a:t>the lowest mobile service revenue decrease </a:t>
            </a:r>
            <a:r>
              <a:rPr lang="en-US" altLang="zh-TW" sz="1100" dirty="0" smtClean="0"/>
              <a:t>year over year </a:t>
            </a:r>
            <a:r>
              <a:rPr lang="en-US" altLang="zh-TW" sz="1100" dirty="0"/>
              <a:t>among </a:t>
            </a:r>
            <a:r>
              <a:rPr lang="en-US" altLang="zh-TW" sz="1100" dirty="0" smtClean="0"/>
              <a:t>three major telecoms in Taiwan.</a:t>
            </a:r>
            <a:endParaRPr lang="en-US" altLang="zh-TW" sz="1100" dirty="0"/>
          </a:p>
          <a:p>
            <a:r>
              <a:rPr lang="en-US" altLang="zh-TW" sz="1100" dirty="0"/>
              <a:t>In </a:t>
            </a:r>
            <a:r>
              <a:rPr lang="en-US" altLang="zh-TW" sz="1100" dirty="0" smtClean="0"/>
              <a:t>our broadband business, </a:t>
            </a:r>
            <a:r>
              <a:rPr lang="en-US" altLang="zh-TW" sz="1100" dirty="0"/>
              <a:t>we are encouraged to </a:t>
            </a:r>
            <a:r>
              <a:rPr lang="en-US" altLang="zh-TW" sz="1100" dirty="0" smtClean="0"/>
              <a:t>see subscriber </a:t>
            </a:r>
            <a:r>
              <a:rPr lang="en-US" altLang="zh-TW" sz="1100" dirty="0"/>
              <a:t>net-adds turn positive for the first quarter, which </a:t>
            </a:r>
            <a:r>
              <a:rPr lang="en-US" altLang="zh-TW" sz="1100" dirty="0" smtClean="0"/>
              <a:t>demonstrates  </a:t>
            </a:r>
            <a:r>
              <a:rPr lang="en-US" altLang="zh-TW" sz="1100" dirty="0"/>
              <a:t>the success of our </a:t>
            </a:r>
            <a:r>
              <a:rPr lang="en-US" altLang="zh-TW" sz="1100" dirty="0" smtClean="0"/>
              <a:t>strategy of promoting home-centric </a:t>
            </a:r>
            <a:r>
              <a:rPr lang="en-US" altLang="zh-TW" sz="1100" dirty="0"/>
              <a:t>services </a:t>
            </a:r>
            <a:r>
              <a:rPr lang="en-US" altLang="zh-TW" sz="1100" dirty="0" smtClean="0"/>
              <a:t>that </a:t>
            </a:r>
            <a:r>
              <a:rPr lang="en-US" altLang="zh-TW" sz="1100" dirty="0"/>
              <a:t>bundled broadband, Wi-Fi, MOD and </a:t>
            </a:r>
            <a:r>
              <a:rPr lang="en-US" altLang="zh-TW" sz="1100" dirty="0" err="1"/>
              <a:t>IoT</a:t>
            </a:r>
            <a:r>
              <a:rPr lang="en-US" altLang="zh-TW" sz="1100" dirty="0"/>
              <a:t> </a:t>
            </a:r>
            <a:r>
              <a:rPr lang="en-US" altLang="zh-TW" sz="1100" dirty="0" smtClean="0"/>
              <a:t>services </a:t>
            </a:r>
            <a:r>
              <a:rPr lang="en-US" altLang="zh-TW" sz="1100" dirty="0"/>
              <a:t>to further solidify </a:t>
            </a:r>
            <a:r>
              <a:rPr lang="en-US" altLang="zh-TW" sz="1100" dirty="0" smtClean="0"/>
              <a:t>our broadband </a:t>
            </a:r>
            <a:r>
              <a:rPr lang="en-US" altLang="zh-TW" sz="1100" dirty="0"/>
              <a:t>subscriber base. Meanwhile, MOD subscriber </a:t>
            </a:r>
            <a:r>
              <a:rPr lang="en-US" altLang="zh-TW" sz="1100" dirty="0" smtClean="0"/>
              <a:t>numbers</a:t>
            </a:r>
            <a:r>
              <a:rPr lang="zh-TW" altLang="en-US" sz="1100" dirty="0" smtClean="0"/>
              <a:t> </a:t>
            </a:r>
            <a:r>
              <a:rPr lang="en-US" altLang="zh-TW" sz="1100" dirty="0" smtClean="0"/>
              <a:t>and </a:t>
            </a:r>
            <a:r>
              <a:rPr lang="en-US" altLang="zh-TW" sz="1100" dirty="0"/>
              <a:t>revenue continued to grow in the first quarter as we </a:t>
            </a:r>
            <a:r>
              <a:rPr lang="en-US" altLang="zh-TW" sz="1100" dirty="0" smtClean="0"/>
              <a:t>have been endeavoring </a:t>
            </a:r>
            <a:r>
              <a:rPr lang="en-US" altLang="zh-TW" sz="1100" dirty="0"/>
              <a:t>to facilitate the overall TV operational </a:t>
            </a:r>
            <a:r>
              <a:rPr lang="en-US" altLang="zh-TW" sz="1100" dirty="0" smtClean="0"/>
              <a:t>environment and introducing </a:t>
            </a:r>
            <a:r>
              <a:rPr lang="en-US" altLang="zh-TW" sz="1100" dirty="0"/>
              <a:t>popular content </a:t>
            </a:r>
            <a:r>
              <a:rPr lang="en-US" altLang="zh-TW" sz="1100" dirty="0" smtClean="0"/>
              <a:t>as well as OTT </a:t>
            </a:r>
            <a:r>
              <a:rPr lang="en-US" altLang="zh-TW" sz="1100" dirty="0"/>
              <a:t>service. </a:t>
            </a:r>
          </a:p>
          <a:p>
            <a:r>
              <a:rPr lang="en-US" altLang="zh-TW" sz="1100" dirty="0"/>
              <a:t>Despite </a:t>
            </a:r>
            <a:r>
              <a:rPr lang="en-US" altLang="zh-TW" sz="1100" dirty="0" smtClean="0"/>
              <a:t>the </a:t>
            </a:r>
            <a:r>
              <a:rPr lang="en-US" altLang="zh-TW" sz="1100" dirty="0"/>
              <a:t>decrease of ICT revenue </a:t>
            </a:r>
            <a:r>
              <a:rPr lang="en-US" altLang="zh-TW" sz="1100" dirty="0" smtClean="0"/>
              <a:t>year over year </a:t>
            </a:r>
            <a:r>
              <a:rPr lang="en-US" altLang="zh-TW" sz="1100" dirty="0"/>
              <a:t>in the </a:t>
            </a:r>
            <a:r>
              <a:rPr lang="en-US" altLang="zh-TW" sz="1100" dirty="0" smtClean="0"/>
              <a:t>first </a:t>
            </a:r>
            <a:r>
              <a:rPr lang="en-US" altLang="zh-TW" sz="1100" dirty="0"/>
              <a:t>quarter owing to some </a:t>
            </a:r>
            <a:r>
              <a:rPr lang="en-US" altLang="zh-TW" sz="1100" dirty="0" smtClean="0"/>
              <a:t>delays in project </a:t>
            </a:r>
            <a:r>
              <a:rPr lang="en-US" altLang="zh-TW" sz="1100" dirty="0"/>
              <a:t>revenue </a:t>
            </a:r>
            <a:r>
              <a:rPr lang="en-US" altLang="zh-TW" sz="1100" dirty="0" smtClean="0"/>
              <a:t>recognition, </a:t>
            </a:r>
            <a:r>
              <a:rPr lang="en-US" altLang="zh-TW" sz="1100" dirty="0"/>
              <a:t>we </a:t>
            </a:r>
            <a:r>
              <a:rPr lang="en-US" altLang="zh-TW" sz="1100" dirty="0" smtClean="0"/>
              <a:t>observed that </a:t>
            </a:r>
            <a:r>
              <a:rPr lang="en-US" altLang="zh-TW" sz="1100" dirty="0"/>
              <a:t>revenue share from enterprise customers continued to </a:t>
            </a:r>
            <a:r>
              <a:rPr lang="en-US" altLang="zh-TW" sz="1100" dirty="0" smtClean="0"/>
              <a:t>increase, and thus keep </a:t>
            </a:r>
            <a:r>
              <a:rPr lang="en-US" altLang="zh-TW" sz="1100" dirty="0"/>
              <a:t>enhancing our overall capabilities to provide ICT related solutions to enterprise customers. Our </a:t>
            </a:r>
            <a:r>
              <a:rPr lang="en-US" altLang="zh-TW" sz="1100" dirty="0" err="1"/>
              <a:t>IoT</a:t>
            </a:r>
            <a:r>
              <a:rPr lang="en-US" altLang="zh-TW" sz="1100" dirty="0"/>
              <a:t> platform continued to support the development of smart city, smart agriculture, smart manufacturing and other </a:t>
            </a:r>
            <a:r>
              <a:rPr lang="en-US" altLang="zh-TW" sz="1100" dirty="0" err="1"/>
              <a:t>IoT</a:t>
            </a:r>
            <a:r>
              <a:rPr lang="en-US" altLang="zh-TW" sz="1100" dirty="0"/>
              <a:t> related </a:t>
            </a:r>
            <a:r>
              <a:rPr lang="en-US" altLang="zh-TW" sz="1100" dirty="0" smtClean="0"/>
              <a:t>applications. </a:t>
            </a:r>
            <a:r>
              <a:rPr lang="en-US" altLang="zh-TW" sz="1100" dirty="0"/>
              <a:t>W</a:t>
            </a:r>
            <a:r>
              <a:rPr lang="en-US" altLang="zh-TW" sz="1100" dirty="0" smtClean="0"/>
              <a:t>e also furthered our efforts to increase network capacity by joining </a:t>
            </a:r>
            <a:r>
              <a:rPr lang="en-US" altLang="zh-TW" sz="1100" dirty="0"/>
              <a:t>the construction of </a:t>
            </a:r>
            <a:r>
              <a:rPr lang="en-US" altLang="zh-TW" sz="1100" dirty="0" smtClean="0"/>
              <a:t>the Southeast </a:t>
            </a:r>
            <a:r>
              <a:rPr lang="en-US" altLang="zh-TW" sz="1100" dirty="0"/>
              <a:t>Asia-Japan 2 consortium submarine cable  (SJC2) </a:t>
            </a:r>
            <a:r>
              <a:rPr lang="en-US" altLang="zh-TW" sz="1100" dirty="0" smtClean="0"/>
              <a:t>in March. In February, </a:t>
            </a:r>
            <a:r>
              <a:rPr lang="en-US" altLang="zh-TW" sz="1100" dirty="0"/>
              <a:t>our highest rated IDC in Banqiao </a:t>
            </a:r>
            <a:r>
              <a:rPr lang="en-US" altLang="zh-TW" sz="1100" dirty="0" smtClean="0"/>
              <a:t>completed the second </a:t>
            </a:r>
            <a:r>
              <a:rPr lang="en-US" altLang="zh-TW" sz="1100" dirty="0"/>
              <a:t>phase </a:t>
            </a:r>
            <a:r>
              <a:rPr lang="en-US" altLang="zh-TW" sz="1100" dirty="0" smtClean="0"/>
              <a:t>of its construction and </a:t>
            </a:r>
            <a:r>
              <a:rPr lang="en-US" altLang="zh-TW" sz="1100" dirty="0"/>
              <a:t>opened to </a:t>
            </a:r>
            <a:r>
              <a:rPr lang="en-US" altLang="zh-TW" sz="1100" dirty="0" smtClean="0"/>
              <a:t>customers. </a:t>
            </a:r>
            <a:r>
              <a:rPr lang="en-US" altLang="zh-TW" sz="1100" dirty="0"/>
              <a:t>W</a:t>
            </a:r>
            <a:r>
              <a:rPr lang="en-US" altLang="zh-TW" sz="1100" dirty="0" smtClean="0"/>
              <a:t>e </a:t>
            </a:r>
            <a:r>
              <a:rPr lang="en-US" altLang="zh-TW" sz="1100" dirty="0"/>
              <a:t>are pleased to report that so far, 70% of the </a:t>
            </a:r>
            <a:r>
              <a:rPr lang="en-US" altLang="zh-TW" sz="1100" dirty="0" smtClean="0"/>
              <a:t>newly </a:t>
            </a:r>
            <a:r>
              <a:rPr lang="en-US" altLang="zh-TW" sz="1100" dirty="0"/>
              <a:t>constructed space has been sold or reserved. Going forward, </a:t>
            </a:r>
            <a:r>
              <a:rPr lang="en-US" altLang="zh-TW" sz="1100" dirty="0" smtClean="0"/>
              <a:t>we will </a:t>
            </a:r>
            <a:r>
              <a:rPr lang="en-US" altLang="zh-TW" sz="1100" dirty="0"/>
              <a:t>continue to </a:t>
            </a:r>
            <a:r>
              <a:rPr lang="en-US" altLang="zh-TW" sz="1100" dirty="0" smtClean="0"/>
              <a:t>leverage </a:t>
            </a:r>
            <a:r>
              <a:rPr lang="en-US" altLang="zh-TW" sz="1100" dirty="0"/>
              <a:t>our </a:t>
            </a:r>
            <a:r>
              <a:rPr lang="en-US" altLang="zh-TW" sz="1100" dirty="0" smtClean="0"/>
              <a:t>advantages in IDC </a:t>
            </a:r>
            <a:r>
              <a:rPr lang="en-US" altLang="zh-TW" sz="1100" dirty="0"/>
              <a:t>and </a:t>
            </a:r>
            <a:r>
              <a:rPr lang="en-US" altLang="zh-TW" sz="1100" dirty="0" smtClean="0"/>
              <a:t>CDN </a:t>
            </a:r>
            <a:r>
              <a:rPr lang="en-US" altLang="zh-TW" sz="1100" dirty="0"/>
              <a:t>to </a:t>
            </a:r>
            <a:r>
              <a:rPr lang="en-US" altLang="zh-TW" sz="1100" dirty="0" smtClean="0"/>
              <a:t>cater to the growing demand of comprehensive internet services in the digital economy.</a:t>
            </a:r>
            <a:endParaRPr lang="en-US" altLang="zh-TW" sz="1100" dirty="0"/>
          </a:p>
        </p:txBody>
      </p:sp>
    </p:spTree>
    <p:extLst>
      <p:ext uri="{BB962C8B-B14F-4D97-AF65-F5344CB8AC3E}">
        <p14:creationId xmlns:p14="http://schemas.microsoft.com/office/powerpoint/2010/main" val="2788539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投影片圖像版面配置區 1"/>
          <p:cNvSpPr>
            <a:spLocks noGrp="1" noRot="1" noChangeAspect="1" noTextEdit="1"/>
          </p:cNvSpPr>
          <p:nvPr>
            <p:ph type="sldImg"/>
          </p:nvPr>
        </p:nvSpPr>
        <p:spPr>
          <a:xfrm>
            <a:off x="693738" y="425450"/>
            <a:ext cx="5335587" cy="4002088"/>
          </a:xfrm>
          <a:ln/>
        </p:spPr>
      </p:sp>
      <p:sp>
        <p:nvSpPr>
          <p:cNvPr id="44035" name="頁尾版面配置區 3"/>
          <p:cNvSpPr>
            <a:spLocks noGrp="1"/>
          </p:cNvSpPr>
          <p:nvPr>
            <p:ph type="ftr" sz="quarter" idx="4"/>
          </p:nvPr>
        </p:nvSpPr>
        <p:spPr>
          <a:noFill/>
        </p:spPr>
        <p:txBody>
          <a:bodyPr/>
          <a:lstStyle/>
          <a:p>
            <a:r>
              <a:rPr lang="en-US" altLang="zh-TW" smtClean="0">
                <a:solidFill>
                  <a:prstClr val="black"/>
                </a:solidFill>
              </a:rPr>
              <a:t>【CONFIDENTIAL】</a:t>
            </a:r>
            <a:r>
              <a:rPr lang="zh-TW" altLang="en-US" smtClean="0">
                <a:solidFill>
                  <a:prstClr val="black"/>
                </a:solidFill>
              </a:rPr>
              <a:t>法說會相關訊息不得於法說會召開前對特定人公開</a:t>
            </a:r>
            <a:endParaRPr lang="en-US" altLang="zh-TW" smtClean="0">
              <a:solidFill>
                <a:prstClr val="black"/>
              </a:solidFill>
            </a:endParaRPr>
          </a:p>
          <a:p>
            <a:endParaRPr lang="en-US" altLang="zh-TW" smtClean="0">
              <a:solidFill>
                <a:prstClr val="black"/>
              </a:solidFill>
            </a:endParaRPr>
          </a:p>
        </p:txBody>
      </p:sp>
      <p:sp>
        <p:nvSpPr>
          <p:cNvPr id="44036" name="投影片編號版面配置區 4"/>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F759C4A-891C-4799-9259-A17C71B46925}" type="slidenum">
              <a:rPr lang="zh-TW" altLang="en-US" smtClean="0">
                <a:solidFill>
                  <a:prstClr val="black"/>
                </a:solidFill>
              </a:rPr>
              <a:pPr/>
              <a:t>6</a:t>
            </a:fld>
            <a:endParaRPr lang="en-US" altLang="zh-TW" dirty="0" smtClean="0">
              <a:solidFill>
                <a:prstClr val="black"/>
              </a:solidFill>
            </a:endParaRPr>
          </a:p>
        </p:txBody>
      </p:sp>
      <p:sp>
        <p:nvSpPr>
          <p:cNvPr id="5" name="備忘稿版面配置區 2"/>
          <p:cNvSpPr>
            <a:spLocks noGrp="1"/>
          </p:cNvSpPr>
          <p:nvPr/>
        </p:nvSpPr>
        <p:spPr bwMode="auto">
          <a:xfrm>
            <a:off x="449757" y="4450077"/>
            <a:ext cx="5966905" cy="3664188"/>
          </a:xfrm>
          <a:prstGeom prst="rect">
            <a:avLst/>
          </a:prstGeom>
          <a:noFill/>
          <a:ln>
            <a:noFill/>
          </a:ln>
          <a:extLst/>
        </p:spPr>
        <p:txBody>
          <a:bodyPr lIns="95163" tIns="47586" rIns="95163" bIns="47586"/>
          <a:lstStyle/>
          <a:p>
            <a:endParaRPr lang="en-US" altLang="zh-TW" b="0" dirty="0">
              <a:solidFill>
                <a:prstClr val="black"/>
              </a:solidFill>
            </a:endParaRPr>
          </a:p>
          <a:p>
            <a:endParaRPr lang="zh-TW" altLang="zh-TW" b="0" dirty="0">
              <a:solidFill>
                <a:prstClr val="black"/>
              </a:solidFill>
            </a:endParaRPr>
          </a:p>
          <a:p>
            <a:r>
              <a:rPr lang="en-US" altLang="zh-TW" b="0" dirty="0">
                <a:solidFill>
                  <a:prstClr val="black"/>
                </a:solidFill>
              </a:rPr>
              <a:t> </a:t>
            </a:r>
            <a:endParaRPr lang="en-US" altLang="zh-TW" b="0" dirty="0" smtClean="0">
              <a:solidFill>
                <a:prstClr val="black"/>
              </a:solidFill>
            </a:endParaRPr>
          </a:p>
        </p:txBody>
      </p:sp>
      <p:sp>
        <p:nvSpPr>
          <p:cNvPr id="10" name="備忘稿版面配置區 2"/>
          <p:cNvSpPr>
            <a:spLocks noGrp="1"/>
          </p:cNvSpPr>
          <p:nvPr/>
        </p:nvSpPr>
        <p:spPr bwMode="auto">
          <a:xfrm>
            <a:off x="594593" y="4325736"/>
            <a:ext cx="5825580" cy="4936694"/>
          </a:xfrm>
          <a:prstGeom prst="rect">
            <a:avLst/>
          </a:prstGeom>
          <a:noFill/>
          <a:ln>
            <a:noFill/>
          </a:ln>
          <a:extLst/>
        </p:spPr>
        <p:txBody>
          <a:bodyPr lIns="95163" tIns="47586" rIns="95163" bIns="47586"/>
          <a:lstStyle/>
          <a:p>
            <a:pPr eaLnBrk="0" hangingPunct="0">
              <a:lnSpc>
                <a:spcPct val="90000"/>
              </a:lnSpc>
              <a:spcBef>
                <a:spcPct val="30000"/>
              </a:spcBef>
              <a:defRPr/>
            </a:pPr>
            <a:endParaRPr lang="en-US" altLang="zh-TW" sz="1100" b="0" dirty="0"/>
          </a:p>
          <a:p>
            <a:pPr marL="227658" indent="-227658" eaLnBrk="0" hangingPunct="0">
              <a:lnSpc>
                <a:spcPct val="90000"/>
              </a:lnSpc>
              <a:spcBef>
                <a:spcPct val="30000"/>
              </a:spcBef>
              <a:buFont typeface="+mj-lt"/>
              <a:buAutoNum type="arabicPeriod"/>
              <a:defRPr/>
            </a:pPr>
            <a:r>
              <a:rPr lang="zh-TW" altLang="en-US" sz="1100" b="0" dirty="0" smtClean="0"/>
              <a:t>第</a:t>
            </a:r>
            <a:r>
              <a:rPr lang="en-US" altLang="zh-TW" sz="1100" b="0" dirty="0" smtClean="0"/>
              <a:t>1</a:t>
            </a:r>
            <a:r>
              <a:rPr lang="zh-TW" altLang="en-US" sz="1100" b="0" dirty="0" smtClean="0"/>
              <a:t>季</a:t>
            </a:r>
            <a:r>
              <a:rPr lang="en-US" altLang="zh-TW" sz="1100" b="0" dirty="0"/>
              <a:t>4G</a:t>
            </a:r>
            <a:r>
              <a:rPr lang="zh-TW" altLang="en-US" sz="1100" b="0" dirty="0"/>
              <a:t>行動客戶數</a:t>
            </a:r>
            <a:r>
              <a:rPr lang="zh-TW" altLang="en-US" sz="1100" b="0" dirty="0" smtClean="0"/>
              <a:t>達</a:t>
            </a:r>
            <a:r>
              <a:rPr lang="en-US" altLang="zh-TW" sz="1100" b="0" dirty="0" smtClean="0"/>
              <a:t>821</a:t>
            </a:r>
            <a:r>
              <a:rPr lang="zh-TW" altLang="en-US" sz="1100" b="0" dirty="0" smtClean="0"/>
              <a:t>萬</a:t>
            </a:r>
            <a:r>
              <a:rPr lang="zh-TW" altLang="en-US" sz="1100" b="0" dirty="0"/>
              <a:t>戶，帶動行動上網客戶持續成長。</a:t>
            </a:r>
            <a:endParaRPr lang="en-US" altLang="zh-TW" sz="1100" b="0" dirty="0"/>
          </a:p>
          <a:p>
            <a:pPr marL="227658" indent="-227658" eaLnBrk="0" hangingPunct="0">
              <a:lnSpc>
                <a:spcPct val="90000"/>
              </a:lnSpc>
              <a:spcBef>
                <a:spcPct val="30000"/>
              </a:spcBef>
              <a:buFont typeface="+mj-lt"/>
              <a:buAutoNum type="arabicPeriod"/>
              <a:defRPr/>
            </a:pPr>
            <a:r>
              <a:rPr lang="zh-TW" altLang="en-US" sz="1100" b="0" dirty="0" smtClean="0"/>
              <a:t>第</a:t>
            </a:r>
            <a:r>
              <a:rPr lang="en-US" altLang="zh-TW" sz="1100" b="0" dirty="0" smtClean="0"/>
              <a:t>1</a:t>
            </a:r>
            <a:r>
              <a:rPr lang="zh-TW" altLang="en-US" sz="1100" b="0" dirty="0" smtClean="0"/>
              <a:t>季</a:t>
            </a:r>
            <a:r>
              <a:rPr lang="zh-TW" altLang="en-US" sz="1100" b="0" dirty="0"/>
              <a:t>行動上網營</a:t>
            </a:r>
            <a:r>
              <a:rPr lang="zh-TW" altLang="en-US" sz="1100" b="0" dirty="0" smtClean="0"/>
              <a:t>收</a:t>
            </a:r>
            <a:r>
              <a:rPr lang="en-US" altLang="zh-TW" sz="1100" b="0" dirty="0" smtClean="0"/>
              <a:t>YoY</a:t>
            </a:r>
            <a:r>
              <a:rPr lang="zh-TW" altLang="en-US" sz="1100" b="0" dirty="0" smtClean="0"/>
              <a:t>成長</a:t>
            </a:r>
            <a:r>
              <a:rPr lang="en-US" altLang="zh-TW" sz="1100" b="0" dirty="0" smtClean="0">
                <a:ea typeface="新細明體" pitchFamily="18" charset="-120"/>
              </a:rPr>
              <a:t>3.4 </a:t>
            </a:r>
            <a:r>
              <a:rPr lang="en-US" altLang="zh-TW" sz="1100" b="0" dirty="0">
                <a:ea typeface="新細明體" pitchFamily="18" charset="-120"/>
              </a:rPr>
              <a:t>%</a:t>
            </a:r>
            <a:r>
              <a:rPr lang="en-US" altLang="zh-TW" sz="1100" dirty="0"/>
              <a:t> </a:t>
            </a:r>
            <a:r>
              <a:rPr lang="zh-TW" altLang="en-US" sz="1100" b="0" dirty="0"/>
              <a:t>，是行動加值營收主要來源</a:t>
            </a:r>
            <a:r>
              <a:rPr lang="zh-TW" altLang="en-US" sz="1100" b="0" dirty="0" smtClean="0"/>
              <a:t>。</a:t>
            </a:r>
            <a:endParaRPr lang="en-US" altLang="zh-TW" sz="1100" b="0" dirty="0"/>
          </a:p>
          <a:p>
            <a:pPr marL="227658" indent="-227658" eaLnBrk="0" hangingPunct="0">
              <a:lnSpc>
                <a:spcPct val="90000"/>
              </a:lnSpc>
              <a:spcBef>
                <a:spcPct val="30000"/>
              </a:spcBef>
              <a:buFont typeface="+mj-lt"/>
              <a:buAutoNum type="arabicPeriod"/>
              <a:defRPr/>
            </a:pPr>
            <a:r>
              <a:rPr lang="zh-TW" altLang="en-US" sz="1100" b="0" dirty="0" smtClean="0"/>
              <a:t>全資費方案設計與強化老客戶固守，行動客戶數流失收斂</a:t>
            </a:r>
            <a:r>
              <a:rPr lang="en-US" altLang="zh-TW" sz="1100" b="0" dirty="0" smtClean="0"/>
              <a:t>(1Q18/-3</a:t>
            </a:r>
            <a:r>
              <a:rPr lang="zh-TW" altLang="en-US" sz="1100" b="0" dirty="0" smtClean="0"/>
              <a:t>萬 </a:t>
            </a:r>
            <a:r>
              <a:rPr lang="en-US" altLang="zh-TW" sz="1100" b="0" dirty="0" smtClean="0"/>
              <a:t>vs.4Q17/-8.3</a:t>
            </a:r>
            <a:r>
              <a:rPr lang="zh-TW" altLang="en-US" sz="1100" b="0" dirty="0" smtClean="0"/>
              <a:t>萬</a:t>
            </a:r>
            <a:r>
              <a:rPr lang="en-US" altLang="zh-TW" sz="1100" b="0" dirty="0" smtClean="0"/>
              <a:t>)</a:t>
            </a:r>
            <a:endParaRPr lang="en-US" altLang="zh-TW" sz="1100" b="0" dirty="0"/>
          </a:p>
          <a:p>
            <a:pPr marL="227658" indent="-227658" eaLnBrk="0" hangingPunct="0">
              <a:lnSpc>
                <a:spcPct val="90000"/>
              </a:lnSpc>
              <a:spcBef>
                <a:spcPct val="30000"/>
              </a:spcBef>
              <a:buFont typeface="+mj-lt"/>
              <a:buAutoNum type="arabicPeriod"/>
              <a:defRPr/>
            </a:pPr>
            <a:r>
              <a:rPr lang="zh-TW" altLang="en-US" sz="1100" b="0" dirty="0"/>
              <a:t>兼顧高中低資費需求，爭取</a:t>
            </a:r>
            <a:r>
              <a:rPr lang="en-US" altLang="zh-TW" sz="1100" b="0" dirty="0"/>
              <a:t>NP-in</a:t>
            </a:r>
            <a:r>
              <a:rPr lang="zh-TW" altLang="en-US" sz="1100" b="0" dirty="0"/>
              <a:t>客戶並維繫固守老客戶。</a:t>
            </a:r>
            <a:endParaRPr lang="en-US" altLang="zh-TW" sz="1100" b="0" dirty="0"/>
          </a:p>
          <a:p>
            <a:pPr marL="227658" indent="-227658" eaLnBrk="0" hangingPunct="0">
              <a:lnSpc>
                <a:spcPct val="90000"/>
              </a:lnSpc>
              <a:spcBef>
                <a:spcPct val="30000"/>
              </a:spcBef>
              <a:buFont typeface="+mj-lt"/>
              <a:buAutoNum type="arabicPeriod"/>
              <a:defRPr/>
            </a:pPr>
            <a:endParaRPr lang="en-US" altLang="zh-TW" sz="1100" b="0" dirty="0"/>
          </a:p>
          <a:p>
            <a:r>
              <a:rPr lang="en-US" altLang="zh-TW" b="0" dirty="0" smtClean="0">
                <a:solidFill>
                  <a:prstClr val="black"/>
                </a:solidFill>
              </a:rPr>
              <a:t>Now </a:t>
            </a:r>
            <a:r>
              <a:rPr lang="en-US" altLang="zh-TW" b="0" dirty="0">
                <a:solidFill>
                  <a:prstClr val="black"/>
                </a:solidFill>
              </a:rPr>
              <a:t>I will walk you through each of our business lines. On slide 5, I would like to update you on our mobile business. </a:t>
            </a:r>
          </a:p>
          <a:p>
            <a:r>
              <a:rPr lang="en-US" altLang="zh-TW" b="0" dirty="0">
                <a:solidFill>
                  <a:prstClr val="black"/>
                </a:solidFill>
              </a:rPr>
              <a:t> </a:t>
            </a:r>
          </a:p>
          <a:p>
            <a:r>
              <a:rPr lang="en-US" altLang="zh-TW" b="0" dirty="0">
                <a:solidFill>
                  <a:prstClr val="black"/>
                </a:solidFill>
              </a:rPr>
              <a:t>As of </a:t>
            </a:r>
            <a:r>
              <a:rPr lang="en-US" altLang="zh-TW" b="0" dirty="0" smtClean="0">
                <a:solidFill>
                  <a:prstClr val="black"/>
                </a:solidFill>
              </a:rPr>
              <a:t>March 2018, </a:t>
            </a:r>
            <a:r>
              <a:rPr lang="en-US" altLang="zh-TW" b="0" dirty="0">
                <a:solidFill>
                  <a:prstClr val="black"/>
                </a:solidFill>
              </a:rPr>
              <a:t>our total number of 4G subscribers has exceeded </a:t>
            </a:r>
            <a:r>
              <a:rPr lang="en-US" altLang="zh-TW" b="0" dirty="0" smtClean="0">
                <a:solidFill>
                  <a:prstClr val="black"/>
                </a:solidFill>
              </a:rPr>
              <a:t>8.2 </a:t>
            </a:r>
            <a:r>
              <a:rPr lang="en-US" altLang="zh-TW" b="0" dirty="0">
                <a:solidFill>
                  <a:prstClr val="black"/>
                </a:solidFill>
              </a:rPr>
              <a:t>million. </a:t>
            </a:r>
            <a:r>
              <a:rPr lang="en-US" altLang="zh-TW" b="0" dirty="0" smtClean="0">
                <a:solidFill>
                  <a:prstClr val="black"/>
                </a:solidFill>
              </a:rPr>
              <a:t>Mobile </a:t>
            </a:r>
            <a:r>
              <a:rPr lang="en-US" altLang="zh-TW" b="0" dirty="0">
                <a:solidFill>
                  <a:prstClr val="black"/>
                </a:solidFill>
              </a:rPr>
              <a:t>internet adopters continued to grow, </a:t>
            </a:r>
            <a:r>
              <a:rPr lang="en-US" altLang="zh-TW" b="0" dirty="0"/>
              <a:t>reaching </a:t>
            </a:r>
            <a:r>
              <a:rPr lang="en-US" altLang="zh-TW" b="0" dirty="0" smtClean="0"/>
              <a:t>84.4% </a:t>
            </a:r>
            <a:r>
              <a:rPr lang="en-US" altLang="zh-TW" b="0" dirty="0"/>
              <a:t>of total post-paid subscription, which consequently drove up our mobile internet revenue by </a:t>
            </a:r>
            <a:r>
              <a:rPr lang="en-US" altLang="zh-TW" b="0" dirty="0" smtClean="0"/>
              <a:t>3.4% </a:t>
            </a:r>
            <a:r>
              <a:rPr lang="en-US" altLang="zh-TW" b="0" dirty="0"/>
              <a:t>year over year</a:t>
            </a:r>
            <a:r>
              <a:rPr lang="en-US" altLang="zh-TW" b="0" dirty="0" smtClean="0"/>
              <a:t>. However, the overall mobile revenue for the first quarter decreased year over year mainly due to the accounting method change from IFRS 15 adoption. </a:t>
            </a:r>
            <a:r>
              <a:rPr lang="en-US" altLang="zh-TW" b="0" dirty="0"/>
              <a:t>F</a:t>
            </a:r>
            <a:r>
              <a:rPr lang="en-US" altLang="zh-TW" b="0" dirty="0" smtClean="0"/>
              <a:t>actoring out the impact of IFRS 15, we still see a decrease in mobile service revenue due to the increasingly competitive market landscape.</a:t>
            </a:r>
            <a:endParaRPr lang="en-US" altLang="zh-TW" b="0" dirty="0"/>
          </a:p>
          <a:p>
            <a:endParaRPr lang="en-US" altLang="zh-TW" b="0" dirty="0"/>
          </a:p>
          <a:p>
            <a:r>
              <a:rPr lang="en-US" altLang="zh-TW" b="0" dirty="0" smtClean="0">
                <a:solidFill>
                  <a:prstClr val="black"/>
                </a:solidFill>
              </a:rPr>
              <a:t>Despite intense competition, we are delighted to see that mobile subscriber loss has been mitigated quarter over quarter due to improvements in our customer retention. Going forward, we will continue to roll out incentives for existing customers and further  respond to market dynamics in a flexible way to consolidate our subscription base. </a:t>
            </a:r>
            <a:endParaRPr lang="en-US" altLang="zh-TW" b="0" dirty="0">
              <a:solidFill>
                <a:prstClr val="black"/>
              </a:solidFill>
            </a:endParaRPr>
          </a:p>
          <a:p>
            <a:endParaRPr lang="zh-TW" altLang="zh-TW" b="0" dirty="0">
              <a:solidFill>
                <a:srgbClr val="FF0000"/>
              </a:solidFill>
            </a:endParaRPr>
          </a:p>
          <a:p>
            <a:endParaRPr lang="zh-TW" altLang="zh-TW" b="0" dirty="0"/>
          </a:p>
          <a:p>
            <a:endParaRPr lang="en-US" altLang="zh-TW" b="0" dirty="0"/>
          </a:p>
          <a:p>
            <a:endParaRPr lang="en-US" altLang="zh-TW" b="0" dirty="0"/>
          </a:p>
          <a:p>
            <a:endParaRPr lang="en-US" altLang="zh-TW" b="0" dirty="0" smtClean="0"/>
          </a:p>
          <a:p>
            <a:r>
              <a:rPr lang="zh-TW" altLang="en-US" b="0" dirty="0">
                <a:solidFill>
                  <a:srgbClr val="FF0000"/>
                </a:solidFill>
              </a:rPr>
              <a:t> </a:t>
            </a:r>
            <a:endParaRPr lang="en-US" altLang="zh-TW" b="0" dirty="0" smtClean="0">
              <a:solidFill>
                <a:srgbClr val="FF0000"/>
              </a:solidFill>
            </a:endParaRPr>
          </a:p>
          <a:p>
            <a:r>
              <a:rPr lang="en-US" altLang="zh-TW" b="0" dirty="0"/>
              <a:t> </a:t>
            </a:r>
            <a:endParaRPr lang="zh-TW" altLang="zh-TW" b="0" dirty="0"/>
          </a:p>
          <a:p>
            <a:endParaRPr lang="en-US" altLang="zh-TW" b="0" dirty="0"/>
          </a:p>
          <a:p>
            <a:endParaRPr lang="zh-TW" altLang="zh-TW" b="0" dirty="0"/>
          </a:p>
        </p:txBody>
      </p:sp>
    </p:spTree>
    <p:extLst>
      <p:ext uri="{BB962C8B-B14F-4D97-AF65-F5344CB8AC3E}">
        <p14:creationId xmlns:p14="http://schemas.microsoft.com/office/powerpoint/2010/main" val="2400826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投影片圖像版面配置區 1"/>
          <p:cNvSpPr>
            <a:spLocks noGrp="1" noRot="1" noChangeAspect="1" noTextEdit="1"/>
          </p:cNvSpPr>
          <p:nvPr>
            <p:ph type="sldImg"/>
          </p:nvPr>
        </p:nvSpPr>
        <p:spPr>
          <a:xfrm>
            <a:off x="779463" y="425450"/>
            <a:ext cx="5240337" cy="3929063"/>
          </a:xfrm>
          <a:ln/>
        </p:spPr>
      </p:sp>
      <p:sp>
        <p:nvSpPr>
          <p:cNvPr id="45059"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D75C72B-1789-43E7-86C1-9D990BD1082E}" type="slidenum">
              <a:rPr kumimoji="1" lang="en-US" altLang="zh-TW" sz="1500" b="0" i="0" u="none" strike="noStrike" kern="1200" cap="none" spc="0" normalizeH="0" baseline="0" noProof="0" smtClean="0">
                <a:ln>
                  <a:noFill/>
                </a:ln>
                <a:solidFill>
                  <a:srgbClr val="000000"/>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1" lang="en-US" altLang="zh-TW" sz="1500" b="0" i="0" u="none" strike="noStrike" kern="1200" cap="none" spc="0" normalizeH="0" baseline="0" noProof="0" smtClean="0">
              <a:ln>
                <a:noFill/>
              </a:ln>
              <a:solidFill>
                <a:srgbClr val="000000"/>
              </a:solidFill>
              <a:effectLst/>
              <a:uLnTx/>
              <a:uFillTx/>
              <a:latin typeface="Arial" charset="0"/>
              <a:ea typeface="新細明體" charset="-120"/>
              <a:cs typeface="+mn-cs"/>
            </a:endParaRPr>
          </a:p>
        </p:txBody>
      </p:sp>
      <p:sp>
        <p:nvSpPr>
          <p:cNvPr id="45060" name="Rectangle 6"/>
          <p:cNvSpPr>
            <a:spLocks noGrp="1" noChangeArrowheads="1"/>
          </p:cNvSpPr>
          <p:nvPr>
            <p:ph type="ftr" sz="quarter" idx="4"/>
          </p:nvPr>
        </p:nvSpPr>
        <p:spPr>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smtClean="0">
                <a:ln>
                  <a:noFill/>
                </a:ln>
                <a:solidFill>
                  <a:srgbClr val="000000"/>
                </a:solidFill>
                <a:effectLst/>
                <a:uLnTx/>
                <a:uFillTx/>
                <a:latin typeface="Arial" charset="0"/>
                <a:ea typeface="新細明體" charset="-120"/>
                <a:cs typeface="+mn-cs"/>
              </a:rPr>
              <a:t>【CONFIDENTIAL】</a:t>
            </a:r>
            <a:r>
              <a:rPr kumimoji="1" lang="zh-TW" altLang="en-US" sz="1200" b="0" i="0" u="none" strike="noStrike" kern="1200" cap="none" spc="0" normalizeH="0" baseline="0" noProof="0" smtClean="0">
                <a:ln>
                  <a:noFill/>
                </a:ln>
                <a:solidFill>
                  <a:srgbClr val="000000"/>
                </a:solidFill>
                <a:effectLst/>
                <a:uLnTx/>
                <a:uFillTx/>
                <a:latin typeface="Arial" charset="0"/>
                <a:ea typeface="新細明體" charset="-120"/>
                <a:cs typeface="+mn-cs"/>
              </a:rPr>
              <a:t>法說會相關訊息不得於法說會召開前對特定人公開</a:t>
            </a:r>
            <a:endParaRPr kumimoji="1" lang="en-US" altLang="zh-TW" sz="1200" b="0" i="0" u="none" strike="noStrike" kern="1200" cap="none" spc="0" normalizeH="0" baseline="0" noProof="0" smtClean="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smtClean="0">
              <a:ln>
                <a:noFill/>
              </a:ln>
              <a:solidFill>
                <a:srgbClr val="000000"/>
              </a:solidFill>
              <a:effectLst/>
              <a:uLnTx/>
              <a:uFillTx/>
              <a:latin typeface="Arial" charset="0"/>
              <a:ea typeface="新細明體" charset="-120"/>
              <a:cs typeface="+mn-cs"/>
            </a:endParaRPr>
          </a:p>
        </p:txBody>
      </p:sp>
      <p:sp>
        <p:nvSpPr>
          <p:cNvPr id="6" name="備忘稿版面配置區 2"/>
          <p:cNvSpPr>
            <a:spLocks noGrp="1"/>
          </p:cNvSpPr>
          <p:nvPr/>
        </p:nvSpPr>
        <p:spPr bwMode="auto">
          <a:xfrm>
            <a:off x="372915" y="4422010"/>
            <a:ext cx="6263408" cy="4840422"/>
          </a:xfrm>
          <a:prstGeom prst="rect">
            <a:avLst/>
          </a:prstGeom>
          <a:noFill/>
          <a:ln>
            <a:noFill/>
          </a:ln>
          <a:extLst/>
        </p:spPr>
        <p:txBody>
          <a:bodyPr lIns="95163" tIns="47586" rIns="95163" bIns="47586"/>
          <a:lstStyle/>
          <a:p>
            <a:pPr marL="227658" lvl="0" indent="-227658" algn="just" eaLnBrk="0" hangingPunct="0">
              <a:lnSpc>
                <a:spcPct val="90000"/>
              </a:lnSpc>
              <a:spcBef>
                <a:spcPct val="30000"/>
              </a:spcBef>
              <a:buFont typeface="+mj-lt"/>
              <a:buAutoNum type="arabicPeriod"/>
              <a:defRPr/>
            </a:pP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第</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1</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季寬頻</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客戶</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數反轉，淨增</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+1.7</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萬戶，</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YoY</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成長</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0.3%</a:t>
            </a:r>
            <a:r>
              <a:rPr lang="en-US" altLang="zh-TW" sz="1100" b="0" noProof="0" dirty="0" smtClean="0">
                <a:solidFill>
                  <a:srgbClr val="000000"/>
                </a:solidFill>
              </a:rPr>
              <a:t>(+1.3</a:t>
            </a:r>
            <a:r>
              <a:rPr lang="zh-TW" altLang="en-US" sz="1100" b="0" noProof="0" dirty="0" smtClean="0">
                <a:solidFill>
                  <a:srgbClr val="000000"/>
                </a:solidFill>
              </a:rPr>
              <a:t>萬戶</a:t>
            </a:r>
            <a:r>
              <a:rPr lang="en-US" altLang="zh-TW" sz="1100" b="0" noProof="0" dirty="0" smtClean="0">
                <a:solidFill>
                  <a:srgbClr val="000000"/>
                </a:solidFill>
              </a:rPr>
              <a:t>)</a:t>
            </a:r>
            <a:r>
              <a:rPr lang="zh-TW" altLang="en-US" sz="1100" b="0" noProof="0" dirty="0" smtClean="0">
                <a:solidFill>
                  <a:srgbClr val="000000"/>
                </a:solidFill>
              </a:rPr>
              <a:t>，主因</a:t>
            </a:r>
            <a:r>
              <a:rPr lang="en-US" altLang="zh-TW" sz="1100" b="0" dirty="0" smtClean="0">
                <a:solidFill>
                  <a:srgbClr val="000000"/>
                </a:solidFill>
              </a:rPr>
              <a:t>MOD</a:t>
            </a:r>
            <a:r>
              <a:rPr lang="zh-TW" altLang="en-US" sz="1100" b="0" dirty="0">
                <a:solidFill>
                  <a:srgbClr val="000000"/>
                </a:solidFill>
              </a:rPr>
              <a:t>不上網</a:t>
            </a:r>
            <a:r>
              <a:rPr lang="zh-TW" altLang="en-US" sz="1100" b="0" dirty="0" smtClean="0">
                <a:solidFill>
                  <a:srgbClr val="000000"/>
                </a:solidFill>
              </a:rPr>
              <a:t>電路持續增加（第</a:t>
            </a:r>
            <a:r>
              <a:rPr lang="en-US" altLang="zh-TW" sz="1100" b="0" dirty="0" smtClean="0">
                <a:solidFill>
                  <a:srgbClr val="000000"/>
                </a:solidFill>
              </a:rPr>
              <a:t>1</a:t>
            </a:r>
            <a:r>
              <a:rPr lang="zh-TW" altLang="en-US" sz="1100" b="0" dirty="0" smtClean="0">
                <a:solidFill>
                  <a:srgbClr val="000000"/>
                </a:solidFill>
              </a:rPr>
              <a:t>季</a:t>
            </a:r>
            <a:r>
              <a:rPr lang="en-US" altLang="zh-TW" sz="1100" b="0" dirty="0" smtClean="0">
                <a:solidFill>
                  <a:srgbClr val="000000"/>
                </a:solidFill>
              </a:rPr>
              <a:t>+2.7</a:t>
            </a:r>
            <a:r>
              <a:rPr lang="zh-TW" altLang="en-US" sz="1100" b="0" dirty="0" smtClean="0">
                <a:solidFill>
                  <a:srgbClr val="000000"/>
                </a:solidFill>
              </a:rPr>
              <a:t>萬）。</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227658" lvl="0" indent="-227658" eaLnBrk="0" hangingPunct="0">
              <a:lnSpc>
                <a:spcPct val="90000"/>
              </a:lnSpc>
              <a:spcBef>
                <a:spcPct val="30000"/>
              </a:spcBef>
              <a:buFont typeface="+mj-lt"/>
              <a:buAutoNum type="arabicPeriod"/>
              <a:defRPr/>
            </a:pP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客戶</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持續升速至高速光纖服務</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a:t>
            </a:r>
            <a:r>
              <a:rPr lang="en-US" altLang="zh-TW" sz="1100" b="0" dirty="0">
                <a:solidFill>
                  <a:srgbClr val="000000"/>
                </a:solidFill>
              </a:rPr>
              <a:t>3</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月</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底</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100M</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以上客戶</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數</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達</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131.8</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萬，</a:t>
            </a:r>
            <a:r>
              <a:rPr lang="en-US" altLang="zh-TW" sz="1100" b="0" dirty="0" smtClean="0">
                <a:solidFill>
                  <a:srgbClr val="000000"/>
                </a:solidFill>
              </a:rPr>
              <a:t>YoY</a:t>
            </a:r>
            <a:r>
              <a:rPr lang="zh-TW" altLang="en-US" sz="1100" b="0" dirty="0" smtClean="0">
                <a:solidFill>
                  <a:srgbClr val="000000"/>
                </a:solidFill>
              </a:rPr>
              <a:t>成長</a:t>
            </a:r>
            <a:r>
              <a:rPr lang="en-US" altLang="zh-TW" sz="1100" b="0" dirty="0" smtClean="0">
                <a:solidFill>
                  <a:srgbClr val="000000"/>
                </a:solidFill>
              </a:rPr>
              <a:t>10.7%</a:t>
            </a:r>
            <a:r>
              <a:rPr lang="zh-TW" altLang="en-US" sz="1100" b="0" dirty="0" smtClean="0">
                <a:solidFill>
                  <a:srgbClr val="000000"/>
                </a:solidFill>
              </a:rPr>
              <a:t>。</a:t>
            </a:r>
            <a:endParaRPr lang="en-US" altLang="zh-TW" sz="1100" b="0" dirty="0" smtClean="0">
              <a:solidFill>
                <a:srgbClr val="000000"/>
              </a:solidFill>
            </a:endParaRPr>
          </a:p>
          <a:p>
            <a:pPr marL="227658" lvl="0" indent="-227658" eaLnBrk="0" hangingPunct="0">
              <a:lnSpc>
                <a:spcPct val="90000"/>
              </a:lnSpc>
              <a:spcBef>
                <a:spcPct val="30000"/>
              </a:spcBef>
              <a:buFont typeface="+mj-lt"/>
              <a:buAutoNum type="arabicPeriod"/>
              <a:defRPr/>
            </a:pPr>
            <a:r>
              <a:rPr lang="zh-TW" altLang="en-US" sz="1100" b="0" dirty="0" smtClean="0"/>
              <a:t>第</a:t>
            </a:r>
            <a:r>
              <a:rPr lang="en-US" altLang="zh-TW" sz="1100" b="0" dirty="0" smtClean="0"/>
              <a:t>1</a:t>
            </a:r>
            <a:r>
              <a:rPr lang="zh-TW" altLang="en-US" sz="1100" b="0" dirty="0" smtClean="0"/>
              <a:t>季</a:t>
            </a:r>
            <a:r>
              <a:rPr lang="en-US" altLang="zh-TW" sz="1100" b="0" dirty="0" smtClean="0"/>
              <a:t> ARPU</a:t>
            </a:r>
            <a:r>
              <a:rPr lang="zh-TW" altLang="en-US" sz="1100" b="0" dirty="0"/>
              <a:t> </a:t>
            </a:r>
            <a:r>
              <a:rPr lang="en-US" altLang="zh-TW" sz="1100" b="0" dirty="0" err="1" smtClean="0"/>
              <a:t>QoQ</a:t>
            </a:r>
            <a:r>
              <a:rPr lang="zh-TW" altLang="en-US" sz="1100" b="0" dirty="0" smtClean="0"/>
              <a:t>下滑</a:t>
            </a:r>
            <a:r>
              <a:rPr lang="en-US" altLang="zh-TW" sz="1100" b="0" dirty="0"/>
              <a:t>5</a:t>
            </a:r>
            <a:r>
              <a:rPr lang="zh-TW" altLang="en-US" sz="1100" b="0" dirty="0" smtClean="0"/>
              <a:t>元：寬頻</a:t>
            </a:r>
            <a:r>
              <a:rPr lang="zh-TW" altLang="en-US" sz="1100" b="0" dirty="0"/>
              <a:t>接</a:t>
            </a:r>
            <a:r>
              <a:rPr lang="zh-TW" altLang="en-US" sz="1100" b="0" dirty="0" smtClean="0"/>
              <a:t>取端</a:t>
            </a:r>
            <a:r>
              <a:rPr lang="en-US" altLang="zh-TW" sz="1100" b="0" dirty="0" smtClean="0"/>
              <a:t>345</a:t>
            </a:r>
            <a:r>
              <a:rPr lang="zh-TW" altLang="en-US" sz="1100" b="0" dirty="0" smtClean="0"/>
              <a:t>元→</a:t>
            </a:r>
            <a:r>
              <a:rPr lang="en-US" altLang="zh-TW" sz="1100" b="0" dirty="0" smtClean="0"/>
              <a:t>342</a:t>
            </a:r>
            <a:r>
              <a:rPr lang="zh-TW" altLang="en-US" sz="1100" b="0" dirty="0" smtClean="0"/>
              <a:t>元 </a:t>
            </a:r>
            <a:r>
              <a:rPr lang="en-US" altLang="zh-TW" sz="1100" b="0" dirty="0" smtClean="0"/>
              <a:t>(-3</a:t>
            </a:r>
            <a:r>
              <a:rPr lang="zh-TW" altLang="en-US" sz="1100" b="0" dirty="0" smtClean="0"/>
              <a:t>元</a:t>
            </a:r>
            <a:r>
              <a:rPr lang="en-US" altLang="zh-TW" sz="1100" b="0" dirty="0" smtClean="0"/>
              <a:t>)</a:t>
            </a:r>
            <a:r>
              <a:rPr lang="zh-TW" altLang="en-US" sz="1100" b="0" dirty="0" smtClean="0"/>
              <a:t>，因</a:t>
            </a:r>
            <a:r>
              <a:rPr lang="zh-TW" altLang="en-US" sz="1100" b="0" dirty="0"/>
              <a:t>寬頻接取營收下滑</a:t>
            </a:r>
            <a:r>
              <a:rPr lang="zh-TW" altLang="en-US" sz="1100" b="0" dirty="0" smtClean="0"/>
              <a:t>及</a:t>
            </a:r>
            <a:r>
              <a:rPr lang="en-US" altLang="zh-TW" sz="1100" b="0" dirty="0" smtClean="0"/>
              <a:t>MOD</a:t>
            </a:r>
            <a:r>
              <a:rPr lang="zh-TW" altLang="en-US" sz="1100" b="0" dirty="0" smtClean="0"/>
              <a:t>不上網電路數增加。</a:t>
            </a:r>
            <a:r>
              <a:rPr lang="en-US" altLang="zh-TW" sz="1100" b="0" dirty="0" smtClean="0"/>
              <a:t>ISP</a:t>
            </a:r>
            <a:r>
              <a:rPr lang="zh-TW" altLang="en-US" sz="1100" b="0" dirty="0" smtClean="0"/>
              <a:t>端</a:t>
            </a:r>
            <a:r>
              <a:rPr lang="en-US" altLang="zh-TW" sz="1100" b="0" dirty="0" smtClean="0"/>
              <a:t>371</a:t>
            </a:r>
            <a:r>
              <a:rPr lang="zh-TW" altLang="en-US" sz="1100" b="0" dirty="0" smtClean="0"/>
              <a:t>元→</a:t>
            </a:r>
            <a:r>
              <a:rPr lang="en-US" altLang="zh-TW" sz="1100" b="0" dirty="0" smtClean="0"/>
              <a:t>369</a:t>
            </a:r>
            <a:r>
              <a:rPr lang="zh-TW" altLang="en-US" sz="1100" b="0" dirty="0" smtClean="0"/>
              <a:t>元 </a:t>
            </a:r>
            <a:r>
              <a:rPr lang="en-US" altLang="zh-TW" sz="1100" b="0" dirty="0" smtClean="0"/>
              <a:t>(</a:t>
            </a:r>
            <a:r>
              <a:rPr lang="en-US" altLang="zh-TW" sz="1100" b="0" dirty="0"/>
              <a:t>-</a:t>
            </a:r>
            <a:r>
              <a:rPr lang="en-US" altLang="zh-TW" sz="1100" b="0" dirty="0" smtClean="0"/>
              <a:t>2</a:t>
            </a:r>
            <a:r>
              <a:rPr lang="zh-TW" altLang="en-US" sz="1100" b="0" dirty="0" smtClean="0"/>
              <a:t>元</a:t>
            </a:r>
            <a:r>
              <a:rPr lang="en-US" altLang="zh-TW" sz="1100" b="0" dirty="0" smtClean="0"/>
              <a:t>)</a:t>
            </a:r>
            <a:r>
              <a:rPr lang="zh-TW" altLang="en-US" sz="1100" b="0" dirty="0" smtClean="0"/>
              <a:t>，</a:t>
            </a:r>
            <a:r>
              <a:rPr lang="zh-TW" altLang="en-US" sz="1100" b="0" dirty="0"/>
              <a:t>主因</a:t>
            </a:r>
            <a:r>
              <a:rPr lang="en-US" altLang="zh-TW" sz="1100" b="0" dirty="0" err="1"/>
              <a:t>HiNet</a:t>
            </a:r>
            <a:r>
              <a:rPr lang="zh-TW" altLang="en-US" sz="1100" b="0" dirty="0"/>
              <a:t>營收</a:t>
            </a:r>
            <a:r>
              <a:rPr lang="zh-TW" altLang="en-US" sz="1100" b="0" dirty="0" smtClean="0"/>
              <a:t>下滑。</a:t>
            </a:r>
            <a:endParaRPr kumimoji="1" lang="en-US" altLang="zh-TW" sz="1100" b="0" i="0" u="none" strike="noStrike" kern="1200" cap="none" spc="0" normalizeH="0" baseline="0" noProof="0" dirty="0">
              <a:ln>
                <a:noFill/>
              </a:ln>
              <a:effectLst/>
              <a:uLnTx/>
              <a:uFillTx/>
            </a:endParaRPr>
          </a:p>
          <a:p>
            <a:pPr marL="227658" marR="0" lvl="0" indent="-227658" algn="l" defTabSz="914400" rtl="0" eaLnBrk="0" fontAlgn="base" latinLnBrk="0" hangingPunct="0">
              <a:lnSpc>
                <a:spcPct val="90000"/>
              </a:lnSpc>
              <a:spcBef>
                <a:spcPct val="30000"/>
              </a:spcBef>
              <a:spcAft>
                <a:spcPct val="0"/>
              </a:spcAft>
              <a:buClrTx/>
              <a:buSzTx/>
              <a:buFont typeface="+mj-lt"/>
              <a:buAutoNum type="arabicPeriod"/>
              <a:tabLst/>
              <a:defRPr/>
            </a:pP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Cable</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業者未大量低價競爭，訴求升速不加價；新進業者低價搶市也趨於保守。</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227658" marR="0" lvl="0" indent="-227658" algn="l" defTabSz="914400" rtl="0" eaLnBrk="0" fontAlgn="base" latinLnBrk="0" hangingPunct="0">
              <a:lnSpc>
                <a:spcPct val="90000"/>
              </a:lnSpc>
              <a:spcBef>
                <a:spcPct val="30000"/>
              </a:spcBef>
              <a:spcAft>
                <a:spcPct val="0"/>
              </a:spcAft>
              <a:buClrTx/>
              <a:buSzTx/>
              <a:buFont typeface="+mj-lt"/>
              <a:buAutoNum type="arabicPeriod"/>
              <a:tabLst/>
              <a:defRPr/>
            </a:pP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因應</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Cable</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業者競爭，賡續提供客戶上網品質好、上行頻寬大、搭配</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CHT </a:t>
            </a:r>
            <a:r>
              <a:rPr kumimoji="1" lang="en-US" altLang="zh-TW" sz="1100" b="0" i="0" u="none" strike="noStrike" kern="1200" cap="none" spc="0" normalizeH="0" baseline="0" noProof="0" dirty="0" err="1">
                <a:ln>
                  <a:noFill/>
                </a:ln>
                <a:solidFill>
                  <a:srgbClr val="000000"/>
                </a:solidFill>
                <a:effectLst/>
                <a:uLnTx/>
                <a:uFillTx/>
                <a:latin typeface="Arial" charset="0"/>
                <a:ea typeface="新細明體" charset="-120"/>
                <a:cs typeface="+mn-cs"/>
              </a:rPr>
              <a:t>Wi-Fi+Home</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 Wi-Fi</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及資安服務等快速、穩定之差異化</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服務，</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持續驅動用戶高速上網需求，拉大與競爭業者差距。</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227658" marR="0" lvl="0" indent="-227658" algn="l" defTabSz="914400" rtl="0" eaLnBrk="0" fontAlgn="base" latinLnBrk="0" hangingPunct="0">
              <a:lnSpc>
                <a:spcPct val="90000"/>
              </a:lnSpc>
              <a:spcBef>
                <a:spcPct val="30000"/>
              </a:spcBef>
              <a:spcAft>
                <a:spcPct val="0"/>
              </a:spcAft>
              <a:buClrTx/>
              <a:buSzTx/>
              <a:buFont typeface="+mj-lt"/>
              <a:buAutoNum type="arabicPeriod"/>
              <a:tabLst/>
              <a:defRPr/>
            </a:pP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第</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1</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季</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Internet </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Revenue</a:t>
            </a:r>
            <a:r>
              <a:rPr kumimoji="1" lang="zh-TW" altLang="en-US" sz="1100" b="0" i="0" u="none" strike="noStrike" kern="1200" cap="none" spc="0" normalizeH="0" baseline="0" noProof="0" dirty="0">
                <a:ln>
                  <a:noFill/>
                </a:ln>
                <a:solidFill>
                  <a:srgbClr val="000000"/>
                </a:solidFill>
                <a:effectLst/>
                <a:uLnTx/>
                <a:uFillTx/>
                <a:latin typeface="Arial" charset="0"/>
                <a:ea typeface="新細明體" charset="-120"/>
                <a:cs typeface="+mn-cs"/>
              </a:rPr>
              <a:t> </a:t>
            </a:r>
            <a:r>
              <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rPr>
              <a:t>YoY</a:t>
            </a:r>
            <a:r>
              <a:rPr kumimoji="1" lang="zh-TW" altLang="en-US" sz="1100" b="0" i="0" u="none" strike="noStrike" kern="1200" cap="none" spc="0" normalizeH="0" baseline="0" noProof="0" dirty="0" smtClean="0">
                <a:ln>
                  <a:noFill/>
                </a:ln>
                <a:solidFill>
                  <a:srgbClr val="000000"/>
                </a:solidFill>
                <a:effectLst/>
                <a:uLnTx/>
                <a:uFillTx/>
                <a:latin typeface="Arial" charset="0"/>
                <a:ea typeface="新細明體" charset="-120"/>
                <a:cs typeface="+mn-cs"/>
              </a:rPr>
              <a:t>成長</a:t>
            </a:r>
            <a:r>
              <a:rPr lang="en-US" altLang="zh-TW" sz="1100" b="0" dirty="0" smtClean="0">
                <a:solidFill>
                  <a:srgbClr val="000000"/>
                </a:solidFill>
              </a:rPr>
              <a:t>1.2</a:t>
            </a:r>
            <a:r>
              <a:rPr kumimoji="1" lang="en-US" altLang="zh-TW" sz="1100" b="0" i="0" u="none" strike="noStrike" kern="1200" cap="none" spc="0" normalizeH="0" baseline="0" noProof="0" dirty="0" smtClean="0">
                <a:ln>
                  <a:noFill/>
                </a:ln>
                <a:solidFill>
                  <a:srgbClr val="000000"/>
                </a:solidFill>
                <a:effectLst/>
                <a:uLnTx/>
                <a:uFillTx/>
                <a:latin typeface="Arial" charset="0"/>
                <a:ea typeface="新細明體" charset="-120"/>
                <a:cs typeface="+mn-cs"/>
              </a:rPr>
              <a:t>%</a:t>
            </a:r>
            <a:endParaRPr kumimoji="1" lang="en-US" altLang="zh-TW" sz="11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0" fontAlgn="base" latinLnBrk="0" hangingPunct="0">
              <a:lnSpc>
                <a:spcPct val="90000"/>
              </a:lnSpc>
              <a:spcBef>
                <a:spcPct val="30000"/>
              </a:spcBef>
              <a:spcAft>
                <a:spcPct val="0"/>
              </a:spcAft>
              <a:buClrTx/>
              <a:buSzTx/>
              <a:buFontTx/>
              <a:buNone/>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Slide 6 shows the performance of our broadband business.</a:t>
            </a: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TW" b="0" noProof="0" dirty="0" smtClean="0">
                <a:solidFill>
                  <a:srgbClr val="000000"/>
                </a:solidFill>
              </a:rPr>
              <a:t>For</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 the first quarter, we are encouraged</a:t>
            </a:r>
            <a:r>
              <a:rPr kumimoji="1" lang="en-US" altLang="zh-TW" sz="1200" b="0" i="0" u="none" strike="noStrike" kern="1200" cap="none" spc="0" normalizeH="0" noProof="0" dirty="0" smtClean="0">
                <a:ln>
                  <a:noFill/>
                </a:ln>
                <a:solidFill>
                  <a:srgbClr val="000000"/>
                </a:solidFill>
                <a:effectLst/>
                <a:uLnTx/>
                <a:uFillTx/>
                <a:latin typeface="Arial" charset="0"/>
                <a:ea typeface="新細明體" charset="-120"/>
                <a:cs typeface="+mn-cs"/>
              </a:rPr>
              <a:t> to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see</a:t>
            </a:r>
            <a:r>
              <a:rPr kumimoji="1" lang="en-US" altLang="zh-TW" sz="1200" b="0" i="0" u="none" strike="noStrike" kern="1200" cap="none" spc="0" normalizeH="0" noProof="0" dirty="0" smtClean="0">
                <a:ln>
                  <a:noFill/>
                </a:ln>
                <a:solidFill>
                  <a:srgbClr val="000000"/>
                </a:solidFill>
                <a:effectLst/>
                <a:uLnTx/>
                <a:uFillTx/>
                <a:latin typeface="Arial" charset="0"/>
                <a:ea typeface="新細明體" charset="-120"/>
                <a:cs typeface="+mn-cs"/>
              </a:rPr>
              <a:t> our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broadband subscriber </a:t>
            </a:r>
            <a:r>
              <a:rPr lang="en-US" altLang="zh-TW" b="0" dirty="0" smtClean="0">
                <a:solidFill>
                  <a:srgbClr val="000000"/>
                </a:solidFill>
              </a:rPr>
              <a:t>net-adds turn positive with a 0.3% increase year over year</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  In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addition, we continued to see a migration of our broadband subscribers to higher-speed fiber services.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We are pleased with the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number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of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users signing up for connection speeds of 100Mbps or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higher, which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grew by </a:t>
            </a:r>
            <a:r>
              <a:rPr lang="en-US" altLang="zh-TW" b="0" dirty="0" smtClean="0">
                <a:solidFill>
                  <a:srgbClr val="000000"/>
                </a:solidFill>
              </a:rPr>
              <a:t>10.7</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year over year to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1.32 </a:t>
            </a: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million in the </a:t>
            </a:r>
            <a:r>
              <a:rPr lang="en-US" altLang="zh-TW" b="0" dirty="0" smtClean="0">
                <a:solidFill>
                  <a:srgbClr val="000000"/>
                </a:solidFill>
              </a:rPr>
              <a:t>first</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 quarter. We expect to improve this number by upselling higher </a:t>
            </a:r>
            <a:r>
              <a:rPr lang="en-US" altLang="zh-TW" b="0" dirty="0" smtClean="0">
                <a:solidFill>
                  <a:srgbClr val="000000"/>
                </a:solidFill>
              </a:rPr>
              <a:t>speed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offerings</a:t>
            </a:r>
            <a:r>
              <a:rPr kumimoji="1" lang="en-US" altLang="zh-TW" sz="1200" b="0" i="0" u="none" strike="noStrike" kern="1200" cap="none" spc="0" normalizeH="0" noProof="0" dirty="0" smtClean="0">
                <a:ln>
                  <a:noFill/>
                </a:ln>
                <a:solidFill>
                  <a:srgbClr val="000000"/>
                </a:solidFill>
                <a:effectLst/>
                <a:uLnTx/>
                <a:uFillTx/>
                <a:latin typeface="Arial" charset="0"/>
                <a:ea typeface="新細明體" charset="-120"/>
                <a:cs typeface="+mn-cs"/>
              </a:rPr>
              <a:t> and differentiating our products by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bundling digital</a:t>
            </a:r>
            <a:r>
              <a:rPr kumimoji="1" lang="en-US" altLang="zh-TW" sz="1200" b="0" i="0" u="none" strike="noStrike" kern="1200" cap="none" spc="0" normalizeH="0" noProof="0" dirty="0" smtClean="0">
                <a:ln>
                  <a:noFill/>
                </a:ln>
                <a:solidFill>
                  <a:srgbClr val="000000"/>
                </a:solidFill>
                <a:effectLst/>
                <a:uLnTx/>
                <a:uFillTx/>
                <a:latin typeface="Arial" charset="0"/>
                <a:ea typeface="新細明體" charset="-120"/>
                <a:cs typeface="+mn-cs"/>
              </a:rPr>
              <a:t> convergence services.</a:t>
            </a: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TW" b="0" dirty="0" smtClean="0">
                <a:solidFill>
                  <a:srgbClr val="000000"/>
                </a:solidFill>
              </a:rPr>
              <a:t>To incentivize customers to migrate to higher speed services, we rolled out</a:t>
            </a:r>
            <a:r>
              <a:rPr kumimoji="1" lang="en-US" altLang="zh-TW" sz="1200" b="0" i="0" u="none" strike="noStrike" kern="1200" cap="none" spc="0" normalizeH="0" noProof="0" dirty="0" smtClean="0">
                <a:ln>
                  <a:noFill/>
                </a:ln>
                <a:solidFill>
                  <a:srgbClr val="000000"/>
                </a:solidFill>
                <a:effectLst/>
                <a:uLnTx/>
                <a:uFillTx/>
                <a:latin typeface="Arial" charset="0"/>
                <a:ea typeface="新細明體" charset="-120"/>
                <a:cs typeface="+mn-cs"/>
              </a:rPr>
              <a:t> a </a:t>
            </a:r>
            <a:r>
              <a:rPr lang="en-US" altLang="zh-TW" b="0" dirty="0" smtClean="0">
                <a:solidFill>
                  <a:srgbClr val="000000"/>
                </a:solidFill>
              </a:rPr>
              <a:t>short-term promotion plan for 300Mbps and above services in the first quarter. Going forward,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we will </a:t>
            </a:r>
            <a:r>
              <a:rPr lang="en-US" altLang="zh-TW" b="0" noProof="0" dirty="0" smtClean="0">
                <a:solidFill>
                  <a:srgbClr val="000000"/>
                </a:solidFill>
              </a:rPr>
              <a:t>continue this strategy</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 and</a:t>
            </a:r>
            <a:r>
              <a:rPr kumimoji="1" lang="en-US" altLang="zh-TW" sz="1200" b="0" i="0" u="none" strike="noStrike" kern="1200" cap="none" spc="0" normalizeH="0" noProof="0" dirty="0" smtClean="0">
                <a:ln>
                  <a:noFill/>
                </a:ln>
                <a:solidFill>
                  <a:srgbClr val="000000"/>
                </a:solidFill>
                <a:effectLst/>
                <a:uLnTx/>
                <a:uFillTx/>
                <a:latin typeface="Arial" charset="0"/>
                <a:ea typeface="新細明體" charset="-120"/>
                <a:cs typeface="+mn-cs"/>
              </a:rPr>
              <a:t> </a:t>
            </a:r>
            <a:r>
              <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rPr>
              <a:t>stay ahead of our competitors by enhancing user stickiness on our network through smart home services that leverage our Wi-Fi advantage as well as MOD and OTT offerings. </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zh-TW" sz="1200" b="0" i="0" u="none" strike="noStrike" kern="1200" cap="none" spc="0" normalizeH="0" baseline="0" noProof="0" dirty="0">
              <a:ln>
                <a:noFill/>
              </a:ln>
              <a:solidFill>
                <a:srgbClr val="FF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smtClean="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1200" b="0" i="0" u="none" strike="noStrike" kern="1200" cap="none" spc="0" normalizeH="0" baseline="0" noProof="0" dirty="0">
                <a:ln>
                  <a:noFill/>
                </a:ln>
                <a:solidFill>
                  <a:srgbClr val="FF0000"/>
                </a:solidFill>
                <a:effectLst/>
                <a:uLnTx/>
                <a:uFillTx/>
                <a:latin typeface="Arial" charset="0"/>
                <a:ea typeface="新細明體" charset="-120"/>
                <a:cs typeface="+mn-cs"/>
              </a:rPr>
              <a:t> </a:t>
            </a:r>
            <a:endParaRPr kumimoji="1" lang="en-US" altLang="zh-TW" sz="1200" b="0" i="0" u="none" strike="noStrike" kern="1200" cap="none" spc="0" normalizeH="0" baseline="0" noProof="0" dirty="0" smtClean="0">
              <a:ln>
                <a:noFill/>
              </a:ln>
              <a:solidFill>
                <a:srgbClr val="FF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rPr>
              <a:t> </a:t>
            </a: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zh-TW" altLang="zh-TW" sz="1200" b="0" i="0" u="none" strike="noStrike" kern="1200" cap="none" spc="0" normalizeH="0" baseline="0" noProof="0" dirty="0">
              <a:ln>
                <a:noFill/>
              </a:ln>
              <a:solidFill>
                <a:srgbClr val="000000"/>
              </a:solidFill>
              <a:effectLst/>
              <a:uLnTx/>
              <a:uFillTx/>
              <a:latin typeface="Arial" charset="0"/>
              <a:ea typeface="新細明體" charset="-120"/>
              <a:cs typeface="+mn-cs"/>
            </a:endParaRPr>
          </a:p>
        </p:txBody>
      </p:sp>
    </p:spTree>
    <p:extLst>
      <p:ext uri="{BB962C8B-B14F-4D97-AF65-F5344CB8AC3E}">
        <p14:creationId xmlns:p14="http://schemas.microsoft.com/office/powerpoint/2010/main" val="651881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投影片圖像版面配置區 1"/>
          <p:cNvSpPr>
            <a:spLocks noGrp="1" noRot="1" noChangeAspect="1" noTextEdit="1"/>
          </p:cNvSpPr>
          <p:nvPr>
            <p:ph type="sldImg"/>
          </p:nvPr>
        </p:nvSpPr>
        <p:spPr>
          <a:xfrm>
            <a:off x="812800" y="528638"/>
            <a:ext cx="5241925" cy="3932237"/>
          </a:xfrm>
          <a:ln/>
        </p:spPr>
      </p:sp>
      <p:sp>
        <p:nvSpPr>
          <p:cNvPr id="46083"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3367B3F-C75A-4B30-A42B-76737DAEBBB5}" type="slidenum">
              <a:rPr lang="en-US" altLang="zh-TW" smtClean="0">
                <a:solidFill>
                  <a:prstClr val="black"/>
                </a:solidFill>
              </a:rPr>
              <a:pPr/>
              <a:t>8</a:t>
            </a:fld>
            <a:endParaRPr lang="en-US" altLang="zh-TW" smtClean="0">
              <a:solidFill>
                <a:prstClr val="black"/>
              </a:solidFill>
            </a:endParaRPr>
          </a:p>
        </p:txBody>
      </p:sp>
      <p:sp>
        <p:nvSpPr>
          <p:cNvPr id="46084" name="Rectangle 6"/>
          <p:cNvSpPr>
            <a:spLocks noGrp="1" noChangeArrowheads="1"/>
          </p:cNvSpPr>
          <p:nvPr>
            <p:ph type="ftr" sz="quarter" idx="4"/>
          </p:nvPr>
        </p:nvSpPr>
        <p:spPr>
          <a:xfrm>
            <a:off x="21" y="9551214"/>
            <a:ext cx="6085219" cy="494192"/>
          </a:xfrm>
          <a:noFill/>
        </p:spPr>
        <p:txBody>
          <a:bodyPr/>
          <a:lstStyle/>
          <a:p>
            <a:r>
              <a:rPr lang="en-US" altLang="zh-TW" smtClean="0">
                <a:solidFill>
                  <a:prstClr val="black"/>
                </a:solidFill>
              </a:rPr>
              <a:t>【CONFIDENTIAL】</a:t>
            </a:r>
            <a:r>
              <a:rPr lang="zh-TW" altLang="en-US" smtClean="0">
                <a:solidFill>
                  <a:prstClr val="black"/>
                </a:solidFill>
              </a:rPr>
              <a:t>法說會相關訊息不得於法說會召開前對特定人公開</a:t>
            </a:r>
            <a:endParaRPr lang="en-US" altLang="zh-TW" smtClean="0">
              <a:solidFill>
                <a:prstClr val="black"/>
              </a:solidFill>
            </a:endParaRPr>
          </a:p>
          <a:p>
            <a:endParaRPr lang="en-US" altLang="zh-TW" smtClean="0">
              <a:solidFill>
                <a:prstClr val="black"/>
              </a:solidFill>
            </a:endParaRPr>
          </a:p>
        </p:txBody>
      </p:sp>
      <p:sp>
        <p:nvSpPr>
          <p:cNvPr id="7" name="備忘稿版面配置區 2"/>
          <p:cNvSpPr>
            <a:spLocks noGrp="1"/>
          </p:cNvSpPr>
          <p:nvPr/>
        </p:nvSpPr>
        <p:spPr bwMode="auto">
          <a:xfrm>
            <a:off x="372914" y="4437924"/>
            <a:ext cx="5976664" cy="3838373"/>
          </a:xfrm>
          <a:prstGeom prst="rect">
            <a:avLst/>
          </a:prstGeom>
          <a:noFill/>
          <a:ln>
            <a:noFill/>
          </a:ln>
          <a:extLst/>
        </p:spPr>
        <p:txBody>
          <a:bodyPr lIns="95163" tIns="47586" rIns="95163" bIns="47586"/>
          <a:lstStyle/>
          <a:p>
            <a:pPr marL="227675" indent="-227675">
              <a:buFont typeface="+mj-lt"/>
              <a:buAutoNum type="arabicPeriod"/>
            </a:pPr>
            <a:r>
              <a:rPr lang="zh-TW" altLang="en-US" sz="1100" b="0" dirty="0" smtClean="0"/>
              <a:t>第</a:t>
            </a:r>
            <a:r>
              <a:rPr lang="en-US" altLang="zh-TW" sz="1100" b="0" dirty="0"/>
              <a:t>1</a:t>
            </a:r>
            <a:r>
              <a:rPr lang="zh-TW" altLang="en-US" sz="1100" b="0" dirty="0" smtClean="0"/>
              <a:t>季</a:t>
            </a:r>
            <a:r>
              <a:rPr lang="en-US" altLang="zh-TW" sz="1100" b="0" dirty="0" smtClean="0"/>
              <a:t>MOD</a:t>
            </a:r>
            <a:r>
              <a:rPr lang="zh-TW" altLang="en-US" sz="1100" b="0" dirty="0" smtClean="0"/>
              <a:t>營收 </a:t>
            </a:r>
            <a:r>
              <a:rPr lang="en-US" altLang="zh-TW" sz="1100" b="0" dirty="0" smtClean="0"/>
              <a:t>YoY</a:t>
            </a:r>
            <a:r>
              <a:rPr lang="zh-TW" altLang="en-US" sz="1100" b="0" dirty="0" smtClean="0"/>
              <a:t>成長</a:t>
            </a:r>
            <a:r>
              <a:rPr lang="en-US" altLang="zh-TW" sz="1100" b="0" dirty="0" smtClean="0"/>
              <a:t>25.2%</a:t>
            </a:r>
            <a:r>
              <a:rPr lang="zh-TW" altLang="en-US" sz="1100" b="0" dirty="0" smtClean="0"/>
              <a:t>。</a:t>
            </a:r>
            <a:endParaRPr lang="en-US" altLang="zh-TW" sz="1100" b="0" dirty="0" smtClean="0"/>
          </a:p>
          <a:p>
            <a:pPr marL="227675" indent="-227675">
              <a:buFont typeface="+mj-lt"/>
              <a:buAutoNum type="arabicPeriod"/>
            </a:pPr>
            <a:r>
              <a:rPr lang="zh-TW" altLang="en-US" sz="1100" b="0" dirty="0" smtClean="0"/>
              <a:t>第</a:t>
            </a:r>
            <a:r>
              <a:rPr lang="en-US" altLang="zh-TW" sz="1100" b="0" dirty="0" smtClean="0"/>
              <a:t>1</a:t>
            </a:r>
            <a:r>
              <a:rPr lang="zh-TW" altLang="en-US" sz="1100" b="0" dirty="0" smtClean="0"/>
              <a:t>季用戶數達</a:t>
            </a:r>
            <a:r>
              <a:rPr lang="en-US" altLang="zh-TW" sz="1100" b="0" dirty="0" smtClean="0"/>
              <a:t>170.5</a:t>
            </a:r>
            <a:r>
              <a:rPr lang="zh-TW" altLang="en-US" sz="1100" b="0" dirty="0" smtClean="0"/>
              <a:t>萬戶，</a:t>
            </a:r>
            <a:r>
              <a:rPr lang="en-US" altLang="zh-TW" sz="1100" b="0" dirty="0" smtClean="0"/>
              <a:t>YoY </a:t>
            </a:r>
            <a:r>
              <a:rPr lang="zh-TW" altLang="en-US" sz="1100" b="0" dirty="0"/>
              <a:t>成長</a:t>
            </a:r>
            <a:r>
              <a:rPr lang="en-US" altLang="zh-TW" sz="1100" b="0" dirty="0"/>
              <a:t>27.4</a:t>
            </a:r>
            <a:r>
              <a:rPr lang="en-US" altLang="zh-TW" sz="1100" b="0" dirty="0" smtClean="0"/>
              <a:t>%</a:t>
            </a:r>
            <a:r>
              <a:rPr lang="zh-TW" altLang="en-US" sz="1100" b="0" dirty="0" smtClean="0"/>
              <a:t>，成為國內最大單一影視平台。</a:t>
            </a:r>
            <a:endParaRPr lang="en-US" altLang="zh-TW" sz="1100" b="0" dirty="0"/>
          </a:p>
          <a:p>
            <a:pPr marL="227675" indent="-227675">
              <a:buFont typeface="+mj-lt"/>
              <a:buAutoNum type="arabicPeriod"/>
            </a:pPr>
            <a:r>
              <a:rPr lang="en-US" altLang="zh-TW" sz="1100" b="0" dirty="0"/>
              <a:t>SVOD</a:t>
            </a:r>
            <a:r>
              <a:rPr lang="zh-TW" altLang="en-US" sz="1100" b="0" dirty="0"/>
              <a:t>客戶</a:t>
            </a:r>
            <a:r>
              <a:rPr lang="zh-TW" altLang="en-US" sz="1100" b="0" dirty="0" smtClean="0"/>
              <a:t>數突破</a:t>
            </a:r>
            <a:r>
              <a:rPr lang="zh-TW" altLang="en-US" sz="1100" b="0" dirty="0"/>
              <a:t>百萬</a:t>
            </a:r>
            <a:r>
              <a:rPr lang="zh-TW" altLang="en-US" sz="1100" b="0" dirty="0" smtClean="0"/>
              <a:t>（達</a:t>
            </a:r>
            <a:r>
              <a:rPr lang="en-US" altLang="zh-TW" sz="1100" b="0" dirty="0" smtClean="0"/>
              <a:t>107.6</a:t>
            </a:r>
            <a:r>
              <a:rPr lang="zh-TW" altLang="en-US" sz="1100" b="0" dirty="0" smtClean="0"/>
              <a:t>萬）</a:t>
            </a:r>
            <a:r>
              <a:rPr lang="zh-TW" altLang="en-US" sz="1000" b="0" dirty="0" smtClean="0"/>
              <a:t>；</a:t>
            </a:r>
            <a:r>
              <a:rPr lang="zh-TW" altLang="en-US" sz="1100" b="0" dirty="0"/>
              <a:t>但開機率</a:t>
            </a:r>
            <a:r>
              <a:rPr lang="en-US" altLang="zh-TW" sz="1100" b="0" dirty="0" err="1"/>
              <a:t>YoY</a:t>
            </a:r>
            <a:r>
              <a:rPr lang="zh-TW" altLang="en-US" sz="1100" b="0" dirty="0" smtClean="0"/>
              <a:t>下降</a:t>
            </a:r>
            <a:r>
              <a:rPr lang="en-US" altLang="zh-TW" sz="1100" b="0" dirty="0" smtClean="0"/>
              <a:t>(72.1%</a:t>
            </a:r>
            <a:r>
              <a:rPr lang="zh-TW" altLang="en-US" sz="1100" b="0" dirty="0" smtClean="0"/>
              <a:t>→</a:t>
            </a:r>
            <a:r>
              <a:rPr lang="en-US" altLang="zh-TW" sz="1100" b="0" dirty="0" smtClean="0"/>
              <a:t>67.6%)</a:t>
            </a:r>
            <a:r>
              <a:rPr lang="zh-TW" altLang="en-US" sz="1100" b="0" dirty="0" smtClean="0"/>
              <a:t>。</a:t>
            </a:r>
            <a:endParaRPr lang="en-US" altLang="zh-TW" sz="1100" b="0" dirty="0">
              <a:solidFill>
                <a:schemeClr val="tx1">
                  <a:lumMod val="95000"/>
                  <a:lumOff val="5000"/>
                </a:schemeClr>
              </a:solidFill>
            </a:endParaRPr>
          </a:p>
          <a:p>
            <a:endParaRPr lang="en-US" altLang="zh-TW" sz="1100" b="0" dirty="0"/>
          </a:p>
          <a:p>
            <a:pPr>
              <a:spcBef>
                <a:spcPts val="300"/>
              </a:spcBef>
              <a:spcAft>
                <a:spcPts val="300"/>
              </a:spcAft>
            </a:pPr>
            <a:r>
              <a:rPr lang="en-US" altLang="zh-TW" b="0" dirty="0" smtClean="0"/>
              <a:t>Moving </a:t>
            </a:r>
            <a:r>
              <a:rPr lang="en-US" altLang="zh-TW" b="0" dirty="0"/>
              <a:t>onto slide 7. </a:t>
            </a:r>
          </a:p>
          <a:p>
            <a:pPr>
              <a:spcBef>
                <a:spcPts val="300"/>
              </a:spcBef>
              <a:spcAft>
                <a:spcPts val="300"/>
              </a:spcAft>
            </a:pPr>
            <a:r>
              <a:rPr lang="en-US" altLang="zh-TW" b="0" dirty="0" smtClean="0"/>
              <a:t>We </a:t>
            </a:r>
            <a:r>
              <a:rPr lang="en-US" altLang="zh-TW" b="0" dirty="0"/>
              <a:t>are </a:t>
            </a:r>
            <a:r>
              <a:rPr lang="en-US" altLang="zh-TW" b="0" dirty="0" smtClean="0"/>
              <a:t>glad </a:t>
            </a:r>
            <a:r>
              <a:rPr lang="en-US" altLang="zh-TW" b="0" dirty="0"/>
              <a:t>to </a:t>
            </a:r>
            <a:r>
              <a:rPr lang="en-US" altLang="zh-TW" b="0" dirty="0" smtClean="0"/>
              <a:t>report another robust quarter for the IPTV business.</a:t>
            </a:r>
            <a:r>
              <a:rPr lang="en-US" altLang="zh-TW" b="0" dirty="0"/>
              <a:t> </a:t>
            </a:r>
            <a:r>
              <a:rPr lang="en-US" altLang="zh-TW" b="0" dirty="0" smtClean="0"/>
              <a:t>Our IPTV/MOD platform became the largest video platform in </a:t>
            </a:r>
            <a:r>
              <a:rPr lang="en-US" altLang="zh-TW" b="0" u="sng" dirty="0" smtClean="0"/>
              <a:t>Taiwan with more than 1.7 million subscribers as end of March 2018,</a:t>
            </a:r>
            <a:r>
              <a:rPr lang="en-US" altLang="zh-TW" b="0" dirty="0" smtClean="0"/>
              <a:t> representing a 27.4% increase year over year. </a:t>
            </a:r>
            <a:r>
              <a:rPr lang="en-US" altLang="zh-TW" b="0" dirty="0"/>
              <a:t>O</a:t>
            </a:r>
            <a:r>
              <a:rPr lang="en-US" altLang="zh-TW" b="0" dirty="0" smtClean="0"/>
              <a:t>ur </a:t>
            </a:r>
            <a:r>
              <a:rPr lang="en-US" altLang="zh-TW" b="0" dirty="0"/>
              <a:t>IPTV revenue continued its growth trajectory </a:t>
            </a:r>
            <a:r>
              <a:rPr lang="en-US" altLang="zh-TW" b="0" dirty="0" smtClean="0"/>
              <a:t>as well with </a:t>
            </a:r>
            <a:r>
              <a:rPr lang="en-US" altLang="zh-TW" b="0" dirty="0"/>
              <a:t>a </a:t>
            </a:r>
            <a:r>
              <a:rPr lang="en-US" altLang="zh-TW" b="0" dirty="0" smtClean="0"/>
              <a:t>25.2% </a:t>
            </a:r>
            <a:r>
              <a:rPr lang="en-US" altLang="zh-TW" b="0" dirty="0"/>
              <a:t>increase </a:t>
            </a:r>
            <a:r>
              <a:rPr lang="en-US" altLang="zh-TW" b="0" dirty="0" smtClean="0"/>
              <a:t>year over year</a:t>
            </a:r>
            <a:r>
              <a:rPr lang="en-US" altLang="zh-TW" b="0" dirty="0"/>
              <a:t>, </a:t>
            </a:r>
            <a:r>
              <a:rPr lang="en-US" altLang="zh-TW" b="0" dirty="0" smtClean="0"/>
              <a:t>primarily </a:t>
            </a:r>
            <a:r>
              <a:rPr lang="en-US" altLang="zh-TW" b="0" dirty="0"/>
              <a:t>driven by the healthy growth of IPTV and SVOD subscribers. </a:t>
            </a:r>
            <a:r>
              <a:rPr lang="en-US" altLang="zh-TW" b="0" dirty="0" smtClean="0"/>
              <a:t>We </a:t>
            </a:r>
            <a:r>
              <a:rPr lang="en-US" altLang="zh-TW" b="0" dirty="0"/>
              <a:t>are </a:t>
            </a:r>
            <a:r>
              <a:rPr lang="en-US" altLang="zh-TW" b="0" dirty="0" smtClean="0"/>
              <a:t>pleased to see that </a:t>
            </a:r>
            <a:r>
              <a:rPr lang="en-US" altLang="zh-TW" b="0" dirty="0"/>
              <a:t>the number of SVOD subscribers </a:t>
            </a:r>
            <a:r>
              <a:rPr lang="en-US" altLang="zh-TW" b="0" dirty="0" smtClean="0"/>
              <a:t>exceeded </a:t>
            </a:r>
            <a:r>
              <a:rPr lang="en-US" altLang="zh-TW" b="0" dirty="0"/>
              <a:t>1 million in the first </a:t>
            </a:r>
            <a:r>
              <a:rPr lang="en-US" altLang="zh-TW" b="0" dirty="0" smtClean="0"/>
              <a:t>quarter, and customers continued to sign up for </a:t>
            </a:r>
            <a:r>
              <a:rPr lang="en-US" altLang="zh-TW" b="0" dirty="0"/>
              <a:t>additional SVOD </a:t>
            </a:r>
            <a:r>
              <a:rPr lang="en-US" altLang="zh-TW" b="0" dirty="0" smtClean="0"/>
              <a:t>programs. In addition to our on-demand service, we plan to leverage popular sport events, such as the upcoming 2018 FIFA World Cup and eSports, to </a:t>
            </a:r>
            <a:r>
              <a:rPr lang="en-US" altLang="zh-TW" b="0" dirty="0"/>
              <a:t>further expand </a:t>
            </a:r>
            <a:r>
              <a:rPr lang="en-US" altLang="zh-TW" b="0" dirty="0" smtClean="0"/>
              <a:t>our channel subscription base and enhance the popularity of 4K quality viewing.</a:t>
            </a:r>
          </a:p>
          <a:p>
            <a:pPr>
              <a:spcBef>
                <a:spcPts val="300"/>
              </a:spcBef>
              <a:spcAft>
                <a:spcPts val="300"/>
              </a:spcAft>
            </a:pPr>
            <a:r>
              <a:rPr lang="en-US" altLang="zh-TW" b="0" dirty="0" smtClean="0"/>
              <a:t>Going </a:t>
            </a:r>
            <a:r>
              <a:rPr lang="en-US" altLang="zh-TW" b="0" dirty="0"/>
              <a:t>forward, the quality and diversification of our IPTV content offerings will continue to be our priority </a:t>
            </a:r>
            <a:r>
              <a:rPr lang="en-US" altLang="zh-TW" b="0" dirty="0" smtClean="0"/>
              <a:t>in order to </a:t>
            </a:r>
            <a:r>
              <a:rPr lang="en-US" altLang="zh-TW" b="0" dirty="0"/>
              <a:t>further strengthen user acquisition and user stickiness. </a:t>
            </a:r>
            <a:r>
              <a:rPr lang="en-US" altLang="zh-TW" b="0" dirty="0" smtClean="0"/>
              <a:t>We will also carry more OTT offerings to increase customers’ total contribution to our revenue.</a:t>
            </a:r>
            <a:endParaRPr lang="zh-TW" altLang="zh-TW" b="0" dirty="0"/>
          </a:p>
          <a:p>
            <a:endParaRPr lang="en-US" altLang="zh-TW" b="0" dirty="0"/>
          </a:p>
          <a:p>
            <a:endParaRPr lang="en-US" altLang="zh-TW" b="0" dirty="0" smtClean="0"/>
          </a:p>
          <a:p>
            <a:endParaRPr lang="en-US" altLang="zh-TW" b="0" dirty="0" smtClean="0"/>
          </a:p>
          <a:p>
            <a:endParaRPr lang="en-US" altLang="zh-TW" b="0" dirty="0"/>
          </a:p>
          <a:p>
            <a:r>
              <a:rPr lang="zh-TW" altLang="en-US" b="0" dirty="0">
                <a:solidFill>
                  <a:srgbClr val="FF0000"/>
                </a:solidFill>
              </a:rPr>
              <a:t> </a:t>
            </a:r>
            <a:r>
              <a:rPr lang="zh-TW" altLang="en-US" b="0" dirty="0" smtClean="0">
                <a:solidFill>
                  <a:srgbClr val="FF0000"/>
                </a:solidFill>
              </a:rPr>
              <a:t>  </a:t>
            </a:r>
            <a:endParaRPr lang="zh-TW" altLang="zh-TW" b="0" dirty="0">
              <a:solidFill>
                <a:srgbClr val="FF0000"/>
              </a:solidFill>
            </a:endParaRPr>
          </a:p>
          <a:p>
            <a:endParaRPr lang="zh-TW" altLang="zh-TW" b="0" dirty="0" smtClean="0"/>
          </a:p>
          <a:p>
            <a:endParaRPr lang="en-US" altLang="zh-TW" b="0" dirty="0" smtClean="0"/>
          </a:p>
          <a:p>
            <a:r>
              <a:rPr lang="en-US" altLang="zh-TW" b="0" dirty="0" smtClean="0"/>
              <a:t> </a:t>
            </a:r>
            <a:endParaRPr lang="zh-TW" altLang="zh-TW" b="0" dirty="0" smtClean="0"/>
          </a:p>
          <a:p>
            <a:endParaRPr lang="en-US" altLang="zh-TW" b="0" dirty="0" smtClean="0"/>
          </a:p>
          <a:p>
            <a:endParaRPr lang="en-US" altLang="zh-TW" b="0" dirty="0"/>
          </a:p>
          <a:p>
            <a:endParaRPr lang="en-US" altLang="zh-TW" b="0" dirty="0" smtClean="0"/>
          </a:p>
          <a:p>
            <a:endParaRPr lang="zh-TW" altLang="zh-TW" b="0" dirty="0" smtClean="0"/>
          </a:p>
          <a:p>
            <a:endParaRPr lang="en-US" altLang="zh-TW" b="0" dirty="0" smtClean="0"/>
          </a:p>
          <a:p>
            <a:endParaRPr lang="zh-TW" altLang="zh-TW" b="0" dirty="0" smtClean="0"/>
          </a:p>
          <a:p>
            <a:endParaRPr lang="en-US" altLang="zh-TW" b="0" dirty="0" smtClean="0"/>
          </a:p>
          <a:p>
            <a:endParaRPr lang="zh-TW" altLang="zh-TW" b="0" dirty="0"/>
          </a:p>
        </p:txBody>
      </p:sp>
      <p:sp>
        <p:nvSpPr>
          <p:cNvPr id="3" name="文字方塊 2"/>
          <p:cNvSpPr txBox="1"/>
          <p:nvPr/>
        </p:nvSpPr>
        <p:spPr>
          <a:xfrm>
            <a:off x="372914" y="9269240"/>
            <a:ext cx="4217886" cy="276999"/>
          </a:xfrm>
          <a:prstGeom prst="rect">
            <a:avLst/>
          </a:prstGeom>
          <a:noFill/>
        </p:spPr>
        <p:txBody>
          <a:bodyPr wrap="square" rtlCol="0">
            <a:spAutoFit/>
          </a:bodyPr>
          <a:lstStyle/>
          <a:p>
            <a:r>
              <a:rPr lang="zh-TW" altLang="en-US" sz="800" b="0" dirty="0" smtClean="0"/>
              <a:t>註</a:t>
            </a:r>
            <a:r>
              <a:rPr lang="zh-TW" altLang="en-US" b="0" dirty="0" smtClean="0"/>
              <a:t>：</a:t>
            </a:r>
            <a:r>
              <a:rPr lang="en-US" altLang="zh-TW" sz="800" b="0" dirty="0" smtClean="0"/>
              <a:t>1Q18</a:t>
            </a:r>
            <a:r>
              <a:rPr lang="zh-TW" altLang="en-US" sz="800" b="0" dirty="0" smtClean="0"/>
              <a:t> 資料為採用</a:t>
            </a:r>
            <a:r>
              <a:rPr lang="en-US" altLang="zh-TW" sz="800" b="0" dirty="0" smtClean="0"/>
              <a:t>IFRS 15</a:t>
            </a:r>
            <a:r>
              <a:rPr lang="zh-TW" altLang="en-US" sz="800" b="0" dirty="0" smtClean="0"/>
              <a:t>後之數字。</a:t>
            </a:r>
            <a:endParaRPr lang="zh-TW" altLang="en-US" b="0" dirty="0"/>
          </a:p>
        </p:txBody>
      </p:sp>
      <p:pic>
        <p:nvPicPr>
          <p:cNvPr id="386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906" y="8162540"/>
            <a:ext cx="6369050" cy="1140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448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725488" y="574675"/>
            <a:ext cx="5233987" cy="3925888"/>
          </a:xfrm>
        </p:spPr>
      </p:sp>
      <p:sp>
        <p:nvSpPr>
          <p:cNvPr id="3" name="備忘稿版面配置區 2"/>
          <p:cNvSpPr>
            <a:spLocks noGrp="1"/>
          </p:cNvSpPr>
          <p:nvPr>
            <p:ph type="body" idx="1"/>
          </p:nvPr>
        </p:nvSpPr>
        <p:spPr>
          <a:xfrm>
            <a:off x="300906" y="4500563"/>
            <a:ext cx="6408712" cy="4931288"/>
          </a:xfrm>
        </p:spPr>
        <p:txBody>
          <a:bodyPr/>
          <a:lstStyle/>
          <a:p>
            <a:pPr marL="288000" indent="-288000">
              <a:spcBef>
                <a:spcPts val="0"/>
              </a:spcBef>
              <a:buFont typeface="+mj-lt"/>
              <a:buAutoNum type="arabicPeriod"/>
            </a:pPr>
            <a:r>
              <a:rPr lang="zh-TW" altLang="zh-TW" sz="1000" dirty="0" smtClean="0"/>
              <a:t>板橋</a:t>
            </a:r>
            <a:r>
              <a:rPr lang="en-US" altLang="zh-TW" sz="1000" dirty="0" smtClean="0"/>
              <a:t>IDC</a:t>
            </a:r>
            <a:r>
              <a:rPr lang="zh-TW" altLang="zh-TW" sz="1000" dirty="0" smtClean="0"/>
              <a:t>第</a:t>
            </a:r>
            <a:r>
              <a:rPr lang="zh-TW" altLang="en-US" sz="1000" dirty="0" smtClean="0"/>
              <a:t>二</a:t>
            </a:r>
            <a:r>
              <a:rPr lang="zh-TW" altLang="zh-TW" sz="1000" dirty="0" smtClean="0"/>
              <a:t>期</a:t>
            </a:r>
            <a:r>
              <a:rPr lang="en-US" altLang="zh-TW" sz="1000" dirty="0" smtClean="0"/>
              <a:t>728</a:t>
            </a:r>
            <a:r>
              <a:rPr lang="zh-TW" altLang="zh-TW" sz="1000" dirty="0" smtClean="0"/>
              <a:t>櫃</a:t>
            </a:r>
            <a:r>
              <a:rPr lang="zh-TW" altLang="en-US" sz="1000" dirty="0" smtClean="0"/>
              <a:t>於</a:t>
            </a:r>
            <a:r>
              <a:rPr lang="en-US" altLang="zh-TW" sz="1000" dirty="0" smtClean="0"/>
              <a:t>2</a:t>
            </a:r>
            <a:r>
              <a:rPr lang="zh-TW" altLang="en-US" sz="1000" dirty="0" smtClean="0"/>
              <a:t>月完工</a:t>
            </a:r>
            <a:r>
              <a:rPr lang="zh-TW" altLang="zh-TW" sz="1000" dirty="0" smtClean="0"/>
              <a:t>，</a:t>
            </a:r>
            <a:r>
              <a:rPr lang="zh-TW" altLang="en-US" sz="1000" dirty="0" smtClean="0"/>
              <a:t>簽約</a:t>
            </a:r>
            <a:r>
              <a:rPr lang="en-US" altLang="zh-TW" sz="1000" dirty="0" smtClean="0"/>
              <a:t>/</a:t>
            </a:r>
            <a:r>
              <a:rPr lang="zh-TW" altLang="en-US" sz="1000" dirty="0" smtClean="0"/>
              <a:t>預定之客戶已達</a:t>
            </a:r>
            <a:r>
              <a:rPr lang="en-US" altLang="zh-TW" sz="1000" dirty="0" smtClean="0"/>
              <a:t>70%</a:t>
            </a:r>
            <a:r>
              <a:rPr lang="zh-TW" altLang="en-US" sz="1000" dirty="0" smtClean="0"/>
              <a:t>，</a:t>
            </a:r>
            <a:r>
              <a:rPr lang="zh-TW" altLang="zh-TW" sz="1000" dirty="0" smtClean="0"/>
              <a:t>朝</a:t>
            </a:r>
            <a:r>
              <a:rPr lang="zh-TW" altLang="zh-TW" sz="1000" dirty="0"/>
              <a:t>國際金融園區與亞太資訊匯流中心</a:t>
            </a:r>
            <a:r>
              <a:rPr lang="zh-TW" altLang="zh-TW" sz="1000" dirty="0" smtClean="0"/>
              <a:t>前</a:t>
            </a:r>
            <a:r>
              <a:rPr lang="zh-TW" altLang="en-US" sz="1000" dirty="0" smtClean="0"/>
              <a:t>進</a:t>
            </a:r>
            <a:r>
              <a:rPr lang="zh-TW" altLang="zh-TW" sz="1000" dirty="0" smtClean="0"/>
              <a:t>。</a:t>
            </a:r>
            <a:endParaRPr lang="zh-TW" altLang="zh-TW" sz="1000" dirty="0"/>
          </a:p>
          <a:p>
            <a:pPr marL="288000" indent="-288000">
              <a:spcBef>
                <a:spcPts val="0"/>
              </a:spcBef>
              <a:buFont typeface="+mj-lt"/>
              <a:buAutoNum type="arabicPeriod"/>
            </a:pPr>
            <a:r>
              <a:rPr lang="zh-TW" altLang="zh-TW" sz="1000" dirty="0"/>
              <a:t>善用本公司在</a:t>
            </a:r>
            <a:r>
              <a:rPr lang="en-US" altLang="zh-TW" sz="1000" dirty="0"/>
              <a:t> </a:t>
            </a:r>
            <a:r>
              <a:rPr lang="zh-TW" altLang="zh-TW" sz="1000" dirty="0"/>
              <a:t>網路、</a:t>
            </a:r>
            <a:r>
              <a:rPr lang="en-US" altLang="zh-TW" sz="1000" dirty="0"/>
              <a:t>IDC</a:t>
            </a:r>
            <a:r>
              <a:rPr lang="zh-TW" altLang="zh-TW" sz="1000" dirty="0"/>
              <a:t>機房、海纜、</a:t>
            </a:r>
            <a:r>
              <a:rPr lang="en-US" altLang="zh-TW" sz="1000" dirty="0"/>
              <a:t>CDN</a:t>
            </a:r>
            <a:r>
              <a:rPr lang="zh-TW" altLang="zh-TW" sz="1000" dirty="0"/>
              <a:t>的競爭優勢，發展企客</a:t>
            </a:r>
            <a:r>
              <a:rPr lang="en-US" altLang="zh-TW" sz="1000" dirty="0"/>
              <a:t>ICT</a:t>
            </a:r>
            <a:r>
              <a:rPr lang="zh-TW" altLang="zh-TW" sz="1000" dirty="0"/>
              <a:t>業務</a:t>
            </a:r>
          </a:p>
          <a:p>
            <a:pPr marL="288000" indent="-288000">
              <a:spcBef>
                <a:spcPts val="0"/>
              </a:spcBef>
              <a:buFont typeface="+mj-lt"/>
              <a:buAutoNum type="arabicPeriod"/>
            </a:pPr>
            <a:r>
              <a:rPr lang="zh-TW" altLang="zh-TW" sz="1000" dirty="0"/>
              <a:t>國際級資料中心結合匯集海纜及超高速寬頻網路之優勢，爭取金融及</a:t>
            </a:r>
            <a:r>
              <a:rPr lang="en-US" altLang="zh-TW" sz="1000" dirty="0"/>
              <a:t>ICP/OTT</a:t>
            </a:r>
            <a:r>
              <a:rPr lang="zh-TW" altLang="zh-TW" sz="1000" dirty="0"/>
              <a:t>產業商機</a:t>
            </a:r>
          </a:p>
          <a:p>
            <a:pPr marL="288000" indent="-288000">
              <a:spcBef>
                <a:spcPts val="0"/>
              </a:spcBef>
              <a:buFont typeface="+mj-lt"/>
              <a:buAutoNum type="arabicPeriod"/>
            </a:pPr>
            <a:r>
              <a:rPr lang="zh-TW" altLang="zh-TW" sz="1000" dirty="0"/>
              <a:t>結合</a:t>
            </a:r>
            <a:r>
              <a:rPr lang="en-US" altLang="zh-TW" sz="1000" dirty="0"/>
              <a:t>Big Data</a:t>
            </a:r>
            <a:r>
              <a:rPr lang="zh-TW" altLang="zh-TW" sz="1000" dirty="0"/>
              <a:t>、</a:t>
            </a:r>
            <a:r>
              <a:rPr lang="en-US" altLang="zh-TW" sz="1000" dirty="0"/>
              <a:t>Cloud</a:t>
            </a:r>
            <a:r>
              <a:rPr lang="zh-TW" altLang="zh-TW" sz="1000" dirty="0"/>
              <a:t>、資安、</a:t>
            </a:r>
            <a:r>
              <a:rPr lang="en-US" altLang="zh-TW" sz="1000" dirty="0" err="1" smtClean="0"/>
              <a:t>IoT</a:t>
            </a:r>
            <a:r>
              <a:rPr lang="zh-TW" altLang="en-US" sz="1000" dirty="0" smtClean="0"/>
              <a:t>、</a:t>
            </a:r>
            <a:r>
              <a:rPr lang="en-US" altLang="zh-TW" sz="1000" dirty="0" smtClean="0"/>
              <a:t>AI</a:t>
            </a:r>
            <a:r>
              <a:rPr lang="zh-TW" altLang="en-US" sz="1000" dirty="0" smtClean="0"/>
              <a:t>、區塊鍊</a:t>
            </a:r>
            <a:r>
              <a:rPr lang="zh-TW" altLang="zh-TW" sz="1000" dirty="0" smtClean="0"/>
              <a:t>與</a:t>
            </a:r>
            <a:r>
              <a:rPr lang="zh-TW" altLang="zh-TW" sz="1000" dirty="0"/>
              <a:t>客製化應用專業能力，提供企業</a:t>
            </a:r>
            <a:r>
              <a:rPr lang="en-US" altLang="zh-TW" sz="1000" dirty="0"/>
              <a:t>Total solutions</a:t>
            </a:r>
            <a:endParaRPr lang="zh-TW" altLang="zh-TW" sz="1000" dirty="0"/>
          </a:p>
          <a:p>
            <a:pPr marL="288000" indent="-288000">
              <a:spcBef>
                <a:spcPts val="0"/>
              </a:spcBef>
              <a:buFont typeface="+mj-lt"/>
              <a:buAutoNum type="arabicPeriod"/>
            </a:pPr>
            <a:r>
              <a:rPr lang="zh-TW" altLang="zh-TW" sz="1000" dirty="0"/>
              <a:t>結合企業合作伙伴供同打造物聯網完整生態，以提供各種產業的物聯網</a:t>
            </a:r>
            <a:r>
              <a:rPr lang="zh-TW" altLang="zh-TW" sz="1000" dirty="0" smtClean="0"/>
              <a:t>服務</a:t>
            </a:r>
            <a:endParaRPr lang="en-US" altLang="zh-TW" sz="1000" dirty="0" smtClean="0"/>
          </a:p>
          <a:p>
            <a:pPr marL="288000" indent="-288000">
              <a:spcBef>
                <a:spcPts val="0"/>
              </a:spcBef>
              <a:buFont typeface="+mj-lt"/>
              <a:buAutoNum type="arabicPeriod"/>
            </a:pPr>
            <a:r>
              <a:rPr lang="zh-TW" altLang="en-US" sz="1000" dirty="0" smtClean="0"/>
              <a:t>預計推出 </a:t>
            </a:r>
            <a:r>
              <a:rPr lang="en-US" altLang="zh-TW" sz="1000" dirty="0" smtClean="0"/>
              <a:t>NB-</a:t>
            </a:r>
            <a:r>
              <a:rPr lang="en-US" altLang="zh-TW" sz="1000" dirty="0" err="1" smtClean="0"/>
              <a:t>IoT</a:t>
            </a:r>
            <a:r>
              <a:rPr lang="zh-TW" altLang="en-US" sz="1000" dirty="0" smtClean="0"/>
              <a:t> </a:t>
            </a:r>
            <a:r>
              <a:rPr lang="en-US" altLang="zh-TW" sz="1000" dirty="0" smtClean="0"/>
              <a:t>e-SIM</a:t>
            </a:r>
            <a:r>
              <a:rPr lang="zh-TW" altLang="en-US" sz="1000" dirty="0" smtClean="0"/>
              <a:t>資費方案（</a:t>
            </a:r>
            <a:r>
              <a:rPr lang="en-US" altLang="zh-TW" sz="1000" dirty="0" smtClean="0"/>
              <a:t>040</a:t>
            </a:r>
            <a:r>
              <a:rPr lang="zh-TW" altLang="en-US" sz="1000" dirty="0" smtClean="0"/>
              <a:t>門號）。</a:t>
            </a:r>
            <a:r>
              <a:rPr lang="en-US" altLang="zh-TW" sz="1000" dirty="0" smtClean="0"/>
              <a:t> </a:t>
            </a:r>
            <a:endParaRPr lang="zh-TW" altLang="zh-TW" sz="1000" dirty="0"/>
          </a:p>
          <a:p>
            <a:pPr marL="288000" indent="-288000">
              <a:spcBef>
                <a:spcPts val="0"/>
              </a:spcBef>
              <a:buFont typeface="+mj-lt"/>
              <a:buAutoNum type="arabicPeriod"/>
            </a:pPr>
            <a:r>
              <a:rPr lang="zh-TW" altLang="zh-TW" sz="1000" dirty="0"/>
              <a:t>強調產品標準化與標案獲利率，支持營收成長動能</a:t>
            </a:r>
            <a:r>
              <a:rPr lang="zh-TW" altLang="zh-TW" sz="1000" dirty="0" smtClean="0"/>
              <a:t>。</a:t>
            </a:r>
            <a:endParaRPr lang="en-US" altLang="zh-TW" sz="1000" dirty="0" smtClean="0"/>
          </a:p>
          <a:p>
            <a:pPr>
              <a:spcBef>
                <a:spcPts val="0"/>
              </a:spcBef>
            </a:pPr>
            <a:endParaRPr lang="en-US" altLang="zh-TW" sz="1000" dirty="0" smtClean="0"/>
          </a:p>
          <a:p>
            <a:pPr>
              <a:spcBef>
                <a:spcPts val="0"/>
              </a:spcBef>
            </a:pPr>
            <a:r>
              <a:rPr lang="en-US" altLang="zh-TW" dirty="0" smtClean="0"/>
              <a:t>Please </a:t>
            </a:r>
            <a:r>
              <a:rPr lang="en-US" altLang="zh-TW" dirty="0"/>
              <a:t>turn to slide 8 for an update on our ICT </a:t>
            </a:r>
            <a:r>
              <a:rPr lang="en-US" altLang="zh-TW" dirty="0" smtClean="0"/>
              <a:t>initiatives.</a:t>
            </a:r>
          </a:p>
          <a:p>
            <a:pPr>
              <a:spcBef>
                <a:spcPts val="0"/>
              </a:spcBef>
            </a:pPr>
            <a:endParaRPr lang="en-US" altLang="zh-TW" dirty="0" smtClean="0"/>
          </a:p>
          <a:p>
            <a:pPr>
              <a:lnSpc>
                <a:spcPts val="1440"/>
              </a:lnSpc>
              <a:spcBef>
                <a:spcPts val="100"/>
              </a:spcBef>
              <a:spcAft>
                <a:spcPts val="100"/>
              </a:spcAft>
            </a:pPr>
            <a:r>
              <a:rPr lang="en-US" altLang="zh-TW" dirty="0" smtClean="0"/>
              <a:t>In the first quarter of 2018, </a:t>
            </a:r>
            <a:r>
              <a:rPr lang="en-US" altLang="zh-TW" u="sng" dirty="0"/>
              <a:t>o</a:t>
            </a:r>
            <a:r>
              <a:rPr lang="en-US" altLang="zh-TW" u="sng" dirty="0" smtClean="0"/>
              <a:t>ur ICT revenue decreased year over year owing to some delays in project revenue recognition</a:t>
            </a:r>
            <a:r>
              <a:rPr lang="en-US" altLang="zh-TW" dirty="0" smtClean="0"/>
              <a:t>. The </a:t>
            </a:r>
            <a:r>
              <a:rPr lang="en-US" altLang="zh-TW" dirty="0" err="1" smtClean="0"/>
              <a:t>IoT</a:t>
            </a:r>
            <a:r>
              <a:rPr lang="en-US" altLang="zh-TW" dirty="0"/>
              <a:t> p</a:t>
            </a:r>
            <a:r>
              <a:rPr lang="en-US" altLang="zh-TW" dirty="0" smtClean="0"/>
              <a:t>latform continued to demonstrate the latest solutions, including applications in smart agriculture, smart manufacturing and smart transportation, and the number of our overall </a:t>
            </a:r>
            <a:r>
              <a:rPr lang="en-US" altLang="zh-TW" dirty="0" err="1" smtClean="0"/>
              <a:t>IoT</a:t>
            </a:r>
            <a:r>
              <a:rPr lang="en-US" altLang="zh-TW" dirty="0" smtClean="0"/>
              <a:t>-connected devices has exceeded 500 thousand as well. Our </a:t>
            </a:r>
            <a:r>
              <a:rPr lang="en-US" altLang="zh-TW" dirty="0"/>
              <a:t>highest-rated Banqiao </a:t>
            </a:r>
            <a:r>
              <a:rPr lang="en-US" altLang="zh-TW" dirty="0" smtClean="0"/>
              <a:t>IDC </a:t>
            </a:r>
            <a:r>
              <a:rPr lang="en-US" altLang="zh-TW" dirty="0"/>
              <a:t>finished its second phase rack installation in February </a:t>
            </a:r>
            <a:r>
              <a:rPr lang="en-US" altLang="zh-TW" dirty="0" smtClean="0"/>
              <a:t>and currently enjoys a satisfactory occupancy rate of 70</a:t>
            </a:r>
            <a:r>
              <a:rPr lang="en-US" altLang="zh-TW" dirty="0"/>
              <a:t>% </a:t>
            </a:r>
            <a:r>
              <a:rPr lang="en-US" altLang="zh-TW" dirty="0" smtClean="0"/>
              <a:t>so far. </a:t>
            </a:r>
            <a:endParaRPr lang="en-US" altLang="zh-TW" dirty="0"/>
          </a:p>
          <a:p>
            <a:pPr>
              <a:lnSpc>
                <a:spcPts val="1440"/>
              </a:lnSpc>
              <a:spcBef>
                <a:spcPts val="100"/>
              </a:spcBef>
              <a:spcAft>
                <a:spcPts val="100"/>
              </a:spcAft>
            </a:pPr>
            <a:r>
              <a:rPr lang="en-US" altLang="zh-TW" dirty="0" smtClean="0"/>
              <a:t>Going </a:t>
            </a:r>
            <a:r>
              <a:rPr lang="en-US" altLang="zh-TW" dirty="0"/>
              <a:t>forward, we </a:t>
            </a:r>
            <a:r>
              <a:rPr lang="en-US" altLang="zh-TW" dirty="0" smtClean="0"/>
              <a:t>remain </a:t>
            </a:r>
            <a:r>
              <a:rPr lang="en-US" altLang="zh-TW" dirty="0"/>
              <a:t>committed to leveraging our competitive advantages in network infrastructure, IDC and CDN to offer reliable, customized and comprehensive ICT solutions to </a:t>
            </a:r>
            <a:r>
              <a:rPr lang="en-US" altLang="zh-TW" dirty="0" smtClean="0"/>
              <a:t>enterprise customers. We also aim to develop </a:t>
            </a:r>
            <a:r>
              <a:rPr lang="en-US" altLang="zh-TW" dirty="0"/>
              <a:t>new opportunities in our innovative business </a:t>
            </a:r>
            <a:r>
              <a:rPr lang="en-US" altLang="zh-TW" dirty="0" smtClean="0"/>
              <a:t>lines with advanced technologies, such as AI, </a:t>
            </a:r>
            <a:r>
              <a:rPr lang="en-US" altLang="zh-TW" dirty="0" err="1" smtClean="0"/>
              <a:t>blockchain</a:t>
            </a:r>
            <a:r>
              <a:rPr lang="en-US" altLang="zh-TW" dirty="0" smtClean="0"/>
              <a:t>, and information security, and seek partnerships to establish </a:t>
            </a:r>
            <a:r>
              <a:rPr lang="en-US" altLang="zh-TW" dirty="0"/>
              <a:t>a comprehensive ecosystem in this sector</a:t>
            </a:r>
            <a:r>
              <a:rPr lang="en-US" altLang="zh-TW" dirty="0" smtClean="0"/>
              <a:t>.</a:t>
            </a:r>
            <a:endParaRPr lang="zh-TW" altLang="zh-TW" dirty="0"/>
          </a:p>
          <a:p>
            <a:pPr>
              <a:lnSpc>
                <a:spcPts val="1440"/>
              </a:lnSpc>
              <a:spcBef>
                <a:spcPts val="100"/>
              </a:spcBef>
              <a:spcAft>
                <a:spcPts val="100"/>
              </a:spcAft>
            </a:pPr>
            <a:r>
              <a:rPr lang="en-US" altLang="zh-TW" dirty="0" smtClean="0"/>
              <a:t>Now</a:t>
            </a:r>
            <a:r>
              <a:rPr lang="en-US" altLang="zh-TW" dirty="0"/>
              <a:t>, I would like to hand over the call to Mr. </a:t>
            </a:r>
            <a:r>
              <a:rPr lang="en-US" altLang="zh-TW" dirty="0" err="1"/>
              <a:t>Kuo</a:t>
            </a:r>
            <a:r>
              <a:rPr lang="en-US" altLang="zh-TW" dirty="0"/>
              <a:t> for our financial results.</a:t>
            </a:r>
            <a:endParaRPr lang="zh-TW" altLang="zh-TW" dirty="0"/>
          </a:p>
          <a:p>
            <a:pPr>
              <a:spcBef>
                <a:spcPts val="100"/>
              </a:spcBef>
              <a:spcAft>
                <a:spcPts val="100"/>
              </a:spcAft>
            </a:pPr>
            <a:endParaRPr lang="en-US" altLang="zh-TW" dirty="0" smtClean="0"/>
          </a:p>
          <a:p>
            <a:endParaRPr lang="zh-TW" altLang="zh-TW" dirty="0" smtClean="0"/>
          </a:p>
          <a:p>
            <a:endParaRPr lang="en-US" altLang="zh-TW" b="1" dirty="0" smtClean="0"/>
          </a:p>
          <a:p>
            <a:endParaRPr lang="en-US" altLang="zh-TW" sz="1100" b="1" dirty="0"/>
          </a:p>
          <a:p>
            <a:endParaRPr lang="en-US" altLang="zh-TW" sz="1100" b="1" dirty="0"/>
          </a:p>
          <a:p>
            <a:endParaRPr lang="en-US" altLang="zh-TW" sz="1100" b="1" dirty="0"/>
          </a:p>
          <a:p>
            <a:endParaRPr lang="en-US" altLang="zh-TW" sz="1100" b="1" dirty="0"/>
          </a:p>
          <a:p>
            <a:endParaRPr lang="en-US" altLang="zh-TW" sz="1100" b="1" dirty="0"/>
          </a:p>
          <a:p>
            <a:endParaRPr lang="en-US" altLang="zh-TW" sz="1100" b="1" dirty="0"/>
          </a:p>
        </p:txBody>
      </p:sp>
      <p:sp>
        <p:nvSpPr>
          <p:cNvPr id="4" name="頁尾版面配置區 3"/>
          <p:cNvSpPr>
            <a:spLocks noGrp="1"/>
          </p:cNvSpPr>
          <p:nvPr>
            <p:ph type="ftr" sz="quarter" idx="10"/>
          </p:nvPr>
        </p:nvSpPr>
        <p:spPr/>
        <p:txBody>
          <a:bodyPr/>
          <a:lstStyle/>
          <a:p>
            <a:pPr>
              <a:defRPr/>
            </a:pPr>
            <a:r>
              <a:rPr lang="en-US" altLang="zh-TW" dirty="0" smtClean="0">
                <a:solidFill>
                  <a:prstClr val="black"/>
                </a:solidFill>
              </a:rPr>
              <a:t>【CONFIDENTIAL】</a:t>
            </a:r>
            <a:r>
              <a:rPr lang="zh-TW" altLang="en-US" dirty="0" smtClean="0">
                <a:solidFill>
                  <a:prstClr val="black"/>
                </a:solidFill>
              </a:rPr>
              <a:t>法說會相關訊息不得於法說會召開前對特定人公開</a:t>
            </a:r>
            <a:endParaRPr lang="en-US" altLang="zh-TW" dirty="0" smtClean="0">
              <a:solidFill>
                <a:prstClr val="black"/>
              </a:solidFill>
            </a:endParaRPr>
          </a:p>
          <a:p>
            <a:pPr>
              <a:defRPr/>
            </a:pPr>
            <a:endParaRPr lang="en-US" altLang="zh-TW" dirty="0">
              <a:solidFill>
                <a:prstClr val="black"/>
              </a:solidFill>
            </a:endParaRPr>
          </a:p>
        </p:txBody>
      </p:sp>
      <p:sp>
        <p:nvSpPr>
          <p:cNvPr id="5" name="投影片編號版面配置區 4"/>
          <p:cNvSpPr>
            <a:spLocks noGrp="1"/>
          </p:cNvSpPr>
          <p:nvPr>
            <p:ph type="sldNum" sz="quarter" idx="11"/>
          </p:nvPr>
        </p:nvSpPr>
        <p:spPr/>
        <p:txBody>
          <a:bodyPr/>
          <a:lstStyle/>
          <a:p>
            <a:pPr>
              <a:defRPr/>
            </a:pPr>
            <a:fld id="{AF3FA925-368F-49D9-83EB-285720D0F1C9}" type="slidenum">
              <a:rPr lang="zh-TW" altLang="en-US" smtClean="0">
                <a:solidFill>
                  <a:prstClr val="black"/>
                </a:solidFill>
              </a:rPr>
              <a:pPr>
                <a:defRPr/>
              </a:pPr>
              <a:t>9</a:t>
            </a:fld>
            <a:endParaRPr lang="zh-TW" altLang="en-US" dirty="0">
              <a:solidFill>
                <a:prstClr val="black"/>
              </a:solidFill>
            </a:endParaRPr>
          </a:p>
        </p:txBody>
      </p:sp>
      <p:graphicFrame>
        <p:nvGraphicFramePr>
          <p:cNvPr id="8" name="表格 7"/>
          <p:cNvGraphicFramePr>
            <a:graphicFrameLocks noGrp="1"/>
          </p:cNvGraphicFramePr>
          <p:nvPr>
            <p:extLst>
              <p:ext uri="{D42A27DB-BD31-4B8C-83A1-F6EECF244321}">
                <p14:modId xmlns:p14="http://schemas.microsoft.com/office/powerpoint/2010/main" val="2926659783"/>
              </p:ext>
            </p:extLst>
          </p:nvPr>
        </p:nvGraphicFramePr>
        <p:xfrm>
          <a:off x="660946" y="8613860"/>
          <a:ext cx="2985986" cy="647600"/>
        </p:xfrm>
        <a:graphic>
          <a:graphicData uri="http://schemas.openxmlformats.org/drawingml/2006/table">
            <a:tbl>
              <a:tblPr/>
              <a:tblGrid>
                <a:gridCol w="1319831">
                  <a:extLst>
                    <a:ext uri="{9D8B030D-6E8A-4147-A177-3AD203B41FA5}">
                      <a16:colId xmlns:a16="http://schemas.microsoft.com/office/drawing/2014/main" val="20000"/>
                    </a:ext>
                  </a:extLst>
                </a:gridCol>
                <a:gridCol w="441476">
                  <a:extLst>
                    <a:ext uri="{9D8B030D-6E8A-4147-A177-3AD203B41FA5}">
                      <a16:colId xmlns:a16="http://schemas.microsoft.com/office/drawing/2014/main" val="20001"/>
                    </a:ext>
                  </a:extLst>
                </a:gridCol>
                <a:gridCol w="432240">
                  <a:extLst>
                    <a:ext uri="{9D8B030D-6E8A-4147-A177-3AD203B41FA5}">
                      <a16:colId xmlns:a16="http://schemas.microsoft.com/office/drawing/2014/main" val="20002"/>
                    </a:ext>
                  </a:extLst>
                </a:gridCol>
                <a:gridCol w="792439">
                  <a:extLst>
                    <a:ext uri="{9D8B030D-6E8A-4147-A177-3AD203B41FA5}">
                      <a16:colId xmlns:a16="http://schemas.microsoft.com/office/drawing/2014/main" val="20003"/>
                    </a:ext>
                  </a:extLst>
                </a:gridCol>
              </a:tblGrid>
              <a:tr h="161900">
                <a:tc>
                  <a:txBody>
                    <a:bodyPr/>
                    <a:lstStyle/>
                    <a:p>
                      <a:pPr algn="l" fontAlgn="ctr"/>
                      <a:r>
                        <a:rPr lang="zh-TW" altLang="en-US" sz="1000" b="0" i="0" u="none" strike="noStrike" dirty="0" smtClean="0">
                          <a:solidFill>
                            <a:srgbClr val="000000"/>
                          </a:solidFill>
                          <a:effectLst/>
                          <a:latin typeface="新細明體"/>
                        </a:rPr>
                        <a:t>　</a:t>
                      </a:r>
                      <a:endParaRPr lang="zh-TW" altLang="en-US"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1000" b="1" i="0" u="none" strike="noStrike" dirty="0" smtClean="0">
                          <a:solidFill>
                            <a:srgbClr val="000000"/>
                          </a:solidFill>
                          <a:effectLst/>
                          <a:latin typeface="新細明體"/>
                        </a:rPr>
                        <a:t>2016</a:t>
                      </a:r>
                      <a:endParaRPr lang="en-US" altLang="zh-TW" sz="1000" b="1"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en-US" altLang="zh-TW" sz="1000" b="1" i="0" u="none" strike="noStrike" dirty="0" smtClean="0">
                          <a:solidFill>
                            <a:srgbClr val="000000"/>
                          </a:solidFill>
                          <a:effectLst/>
                          <a:latin typeface="新細明體"/>
                        </a:rPr>
                        <a:t>2017</a:t>
                      </a:r>
                      <a:endParaRPr lang="en-US" altLang="zh-TW" sz="1000" b="1"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en-US" sz="1000" b="1" i="0" u="none" strike="noStrike" dirty="0" smtClean="0">
                          <a:solidFill>
                            <a:srgbClr val="000000"/>
                          </a:solidFill>
                          <a:effectLst/>
                          <a:latin typeface="新細明體"/>
                        </a:rPr>
                        <a:t>2018（E）</a:t>
                      </a:r>
                      <a:endParaRPr lang="en-US" sz="1000" b="1"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extLst>
                  <a:ext uri="{0D108BD9-81ED-4DB2-BD59-A6C34878D82A}">
                    <a16:rowId xmlns:a16="http://schemas.microsoft.com/office/drawing/2014/main" val="10000"/>
                  </a:ext>
                </a:extLst>
              </a:tr>
              <a:tr h="161900">
                <a:tc>
                  <a:txBody>
                    <a:bodyPr/>
                    <a:lstStyle/>
                    <a:p>
                      <a:pPr algn="l" fontAlgn="ctr"/>
                      <a:r>
                        <a:rPr lang="en-US" sz="1000" b="1" i="0" u="none" strike="noStrike" dirty="0" smtClean="0">
                          <a:solidFill>
                            <a:srgbClr val="000000"/>
                          </a:solidFill>
                          <a:effectLst/>
                          <a:latin typeface="新細明體"/>
                        </a:rPr>
                        <a:t>ICT</a:t>
                      </a:r>
                      <a:r>
                        <a:rPr lang="zh-TW" altLang="en-US" sz="1000" b="1" i="0" u="none" strike="noStrike" dirty="0" smtClean="0">
                          <a:solidFill>
                            <a:srgbClr val="000000"/>
                          </a:solidFill>
                          <a:effectLst/>
                          <a:latin typeface="新細明體"/>
                        </a:rPr>
                        <a:t>營收（億）</a:t>
                      </a:r>
                      <a:endParaRPr lang="zh-TW" altLang="en-US" sz="1000" b="1"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en-US" altLang="zh-TW" sz="1000" b="0" i="0" u="none" strike="noStrike" dirty="0" smtClean="0">
                          <a:solidFill>
                            <a:srgbClr val="000000"/>
                          </a:solidFill>
                          <a:effectLst/>
                          <a:latin typeface="新細明體"/>
                        </a:rPr>
                        <a:t>194.1 </a:t>
                      </a:r>
                      <a:endParaRPr lang="en-US" altLang="zh-TW"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1000" b="0" i="0" u="none" strike="noStrike" dirty="0" smtClean="0">
                          <a:solidFill>
                            <a:srgbClr val="000000"/>
                          </a:solidFill>
                          <a:effectLst/>
                          <a:latin typeface="新細明體"/>
                        </a:rPr>
                        <a:t>215.0 </a:t>
                      </a:r>
                      <a:endParaRPr lang="en-US" altLang="zh-TW"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1000" b="0" i="0" u="none" strike="noStrike" dirty="0" smtClean="0">
                          <a:solidFill>
                            <a:srgbClr val="000000"/>
                          </a:solidFill>
                          <a:effectLst/>
                          <a:latin typeface="新細明體"/>
                        </a:rPr>
                        <a:t>257.3~267.4</a:t>
                      </a:r>
                      <a:endParaRPr lang="en-US" altLang="zh-TW"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1900">
                <a:tc>
                  <a:txBody>
                    <a:bodyPr/>
                    <a:lstStyle/>
                    <a:p>
                      <a:pPr algn="l" fontAlgn="ctr"/>
                      <a:r>
                        <a:rPr lang="zh-TW" altLang="en-US" sz="1000" b="1" i="0" u="none" strike="noStrike" dirty="0" smtClean="0">
                          <a:solidFill>
                            <a:srgbClr val="000000"/>
                          </a:solidFill>
                          <a:effectLst/>
                          <a:latin typeface="新細明體"/>
                        </a:rPr>
                        <a:t>成長率（</a:t>
                      </a:r>
                      <a:r>
                        <a:rPr lang="en-US" altLang="zh-TW" sz="1000" b="1" i="0" u="none" strike="noStrike" dirty="0" err="1" smtClean="0">
                          <a:solidFill>
                            <a:srgbClr val="000000"/>
                          </a:solidFill>
                          <a:effectLst/>
                          <a:latin typeface="新細明體"/>
                        </a:rPr>
                        <a:t>yoy</a:t>
                      </a:r>
                      <a:r>
                        <a:rPr lang="zh-TW" altLang="en-US" sz="1000" b="1" i="0" u="none" strike="noStrike" dirty="0" smtClean="0">
                          <a:solidFill>
                            <a:srgbClr val="000000"/>
                          </a:solidFill>
                          <a:effectLst/>
                          <a:latin typeface="新細明體"/>
                        </a:rPr>
                        <a:t>）</a:t>
                      </a:r>
                      <a:endParaRPr lang="zh-TW" altLang="en-US" sz="1000" b="1"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endParaRPr lang="en-US" altLang="zh-TW"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1000" b="0" i="0" u="none" strike="noStrike" dirty="0" smtClean="0">
                          <a:solidFill>
                            <a:srgbClr val="000000"/>
                          </a:solidFill>
                          <a:effectLst/>
                          <a:latin typeface="新細明體"/>
                        </a:rPr>
                        <a:t>10.8%</a:t>
                      </a:r>
                      <a:endParaRPr lang="en-US" altLang="zh-TW"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1000" b="0" i="0" u="none" strike="noStrike" smtClean="0">
                          <a:solidFill>
                            <a:srgbClr val="000000"/>
                          </a:solidFill>
                          <a:effectLst/>
                          <a:latin typeface="新細明體"/>
                        </a:rPr>
                        <a:t>19.7%~24.4%</a:t>
                      </a:r>
                      <a:endParaRPr lang="en-US" altLang="zh-TW"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1900">
                <a:tc>
                  <a:txBody>
                    <a:bodyPr/>
                    <a:lstStyle/>
                    <a:p>
                      <a:pPr algn="l" fontAlgn="ctr"/>
                      <a:r>
                        <a:rPr lang="en-US" altLang="zh-TW" sz="1000" b="1" i="0" u="none" strike="noStrike" dirty="0" smtClean="0">
                          <a:solidFill>
                            <a:srgbClr val="000000"/>
                          </a:solidFill>
                          <a:effectLst/>
                          <a:latin typeface="新細明體"/>
                        </a:rPr>
                        <a:t>ICT</a:t>
                      </a:r>
                      <a:r>
                        <a:rPr lang="zh-TW" altLang="en-US" sz="1000" b="1" i="0" u="none" strike="noStrike" dirty="0" smtClean="0">
                          <a:solidFill>
                            <a:srgbClr val="000000"/>
                          </a:solidFill>
                          <a:effectLst/>
                          <a:latin typeface="新細明體"/>
                        </a:rPr>
                        <a:t>營收佔比（合併）</a:t>
                      </a: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4DFEC"/>
                    </a:solidFill>
                  </a:tcPr>
                </a:tc>
                <a:tc>
                  <a:txBody>
                    <a:bodyPr/>
                    <a:lstStyle/>
                    <a:p>
                      <a:pPr algn="ctr" fontAlgn="ctr"/>
                      <a:r>
                        <a:rPr lang="en-US" altLang="zh-TW" sz="1000" b="0" i="0" u="none" strike="noStrike" dirty="0" smtClean="0">
                          <a:solidFill>
                            <a:srgbClr val="000000"/>
                          </a:solidFill>
                          <a:effectLst/>
                          <a:latin typeface="新細明體"/>
                        </a:rPr>
                        <a:t>8.4%</a:t>
                      </a:r>
                      <a:r>
                        <a:rPr lang="zh-TW" altLang="en-US" sz="1000" b="0" i="0" u="none" strike="noStrike" dirty="0" smtClean="0">
                          <a:solidFill>
                            <a:srgbClr val="000000"/>
                          </a:solidFill>
                          <a:effectLst/>
                          <a:latin typeface="新細明體"/>
                        </a:rPr>
                        <a:t>　</a:t>
                      </a:r>
                      <a:endParaRPr lang="zh-TW" altLang="en-US"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1000" b="0" i="0" u="none" strike="noStrike" dirty="0" smtClean="0">
                          <a:solidFill>
                            <a:srgbClr val="000000"/>
                          </a:solidFill>
                          <a:effectLst/>
                          <a:latin typeface="新細明體"/>
                        </a:rPr>
                        <a:t>9.4%</a:t>
                      </a:r>
                      <a:endParaRPr lang="en-US" altLang="zh-TW"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TW" sz="1000" b="0" i="0" u="none" strike="noStrike" dirty="0" smtClean="0">
                          <a:solidFill>
                            <a:srgbClr val="000000"/>
                          </a:solidFill>
                          <a:effectLst/>
                          <a:latin typeface="新細明體"/>
                        </a:rPr>
                        <a:t>11.1%~11.5%</a:t>
                      </a:r>
                      <a:endParaRPr lang="en-US" altLang="zh-TW" sz="1000" b="0" i="0" u="none" strike="noStrike" dirty="0">
                        <a:solidFill>
                          <a:srgbClr val="000000"/>
                        </a:solidFill>
                        <a:effectLst/>
                        <a:latin typeface="新細明體"/>
                      </a:endParaRPr>
                    </a:p>
                  </a:txBody>
                  <a:tcPr marL="9525" marR="9525" marT="95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22481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3200">
                <a:latin typeface="+mj-lt"/>
              </a:defRPr>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400">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dirty="0" smtClean="0"/>
              <a:t>按一下以編輯母片副標題樣式</a:t>
            </a:r>
            <a:endParaRPr lang="zh-TW"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投影片編號版面配置區 2"/>
          <p:cNvSpPr txBox="1">
            <a:spLocks noGrp="1"/>
          </p:cNvSpPr>
          <p:nvPr/>
        </p:nvSpPr>
        <p:spPr bwMode="auto">
          <a:xfrm>
            <a:off x="0" y="6237288"/>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defRPr/>
            </a:pPr>
            <a:r>
              <a:rPr lang="en-US" altLang="zh-TW" sz="1000" b="0" i="0" dirty="0" smtClean="0">
                <a:solidFill>
                  <a:schemeClr val="bg1"/>
                </a:solidFill>
                <a:ea typeface="新細明體" pitchFamily="18" charset="-120"/>
              </a:rPr>
              <a:t>© 2014 Chunghwa Telecom   </a:t>
            </a:r>
            <a:fld id="{FDB3B8F2-E602-42CE-B5F7-01CF41A9E5A4}" type="slidenum">
              <a:rPr lang="en-US" altLang="zh-TW" sz="2400" b="0" i="0" smtClean="0">
                <a:solidFill>
                  <a:srgbClr val="0000FF"/>
                </a:solidFill>
                <a:ea typeface="新細明體" pitchFamily="18" charset="-120"/>
              </a:rPr>
              <a:pPr>
                <a:defRPr/>
              </a:pPr>
              <a:t>‹#›</a:t>
            </a:fld>
            <a:endParaRPr lang="en-US" altLang="zh-TW" sz="2400" b="0" i="0" dirty="0" smtClean="0">
              <a:solidFill>
                <a:srgbClr val="0000FF"/>
              </a:solidFill>
              <a:ea typeface="新細明體" pitchFamily="18" charset="-120"/>
            </a:endParaRPr>
          </a:p>
        </p:txBody>
      </p:sp>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0" y="6237288"/>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defRPr/>
            </a:pPr>
            <a:r>
              <a:rPr lang="en-US" altLang="zh-TW" sz="1000" b="0" i="0" dirty="0" smtClean="0">
                <a:solidFill>
                  <a:schemeClr val="bg1"/>
                </a:solidFill>
                <a:ea typeface="新細明體" pitchFamily="18" charset="-120"/>
              </a:rPr>
              <a:t>© 2014 Chunghwa Telecom   </a:t>
            </a:r>
            <a:fld id="{62BA7707-7049-4DA6-AEF5-C84CDEB7DADF}" type="slidenum">
              <a:rPr lang="en-US" altLang="zh-TW" sz="2400" b="0" i="0" smtClean="0">
                <a:solidFill>
                  <a:srgbClr val="0000FF"/>
                </a:solidFill>
                <a:ea typeface="新細明體" pitchFamily="18" charset="-120"/>
              </a:rPr>
              <a:pPr>
                <a:defRPr/>
              </a:pPr>
              <a:t>‹#›</a:t>
            </a:fld>
            <a:endParaRPr lang="en-US" altLang="zh-TW" sz="2400" b="0" i="0" dirty="0" smtClean="0">
              <a:solidFill>
                <a:srgbClr val="0000FF"/>
              </a:solidFill>
              <a:ea typeface="新細明體" pitchFamily="18" charset="-120"/>
            </a:endParaRPr>
          </a:p>
        </p:txBody>
      </p:sp>
      <p:sp>
        <p:nvSpPr>
          <p:cNvPr id="3" name="直排文字版面配置區 2"/>
          <p:cNvSpPr>
            <a:spLocks noGrp="1"/>
          </p:cNvSpPr>
          <p:nvPr>
            <p:ph type="body" orient="vert" idx="1"/>
          </p:nvPr>
        </p:nvSpPr>
        <p:spPr>
          <a:xfrm>
            <a:off x="457200" y="908720"/>
            <a:ext cx="8229600" cy="496820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2400">
                <a:latin typeface="Verdana" pitchFamily="34" charset="0"/>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0" y="6237288"/>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defRPr/>
            </a:pPr>
            <a:r>
              <a:rPr lang="en-US" altLang="zh-TW" sz="1000" b="0" i="0" dirty="0" smtClean="0">
                <a:solidFill>
                  <a:schemeClr val="bg1"/>
                </a:solidFill>
                <a:ea typeface="新細明體" pitchFamily="18" charset="-120"/>
              </a:rPr>
              <a:t>© 2014 Chunghwa Telecom   </a:t>
            </a:r>
            <a:fld id="{04EC9280-C0E6-4125-AA57-7415D4C7895C}" type="slidenum">
              <a:rPr lang="en-US" altLang="zh-TW" sz="2400" b="0" i="0" smtClean="0">
                <a:solidFill>
                  <a:srgbClr val="0000FF"/>
                </a:solidFill>
                <a:ea typeface="新細明體" pitchFamily="18" charset="-120"/>
              </a:rPr>
              <a:pPr>
                <a:defRPr/>
              </a:pPr>
              <a:t>‹#›</a:t>
            </a:fld>
            <a:endParaRPr lang="en-US" altLang="zh-TW" sz="2400" b="0" i="0" dirty="0" smtClean="0">
              <a:solidFill>
                <a:srgbClr val="0000FF"/>
              </a:solidFill>
              <a:ea typeface="新細明體" pitchFamily="18" charset="-120"/>
            </a:endParaRPr>
          </a:p>
        </p:txBody>
      </p:sp>
      <p:sp>
        <p:nvSpPr>
          <p:cNvPr id="2" name="直排標題 1"/>
          <p:cNvSpPr>
            <a:spLocks noGrp="1"/>
          </p:cNvSpPr>
          <p:nvPr>
            <p:ph type="title" orient="vert"/>
          </p:nvPr>
        </p:nvSpPr>
        <p:spPr>
          <a:xfrm>
            <a:off x="6629400" y="274638"/>
            <a:ext cx="2057400" cy="560228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60228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標題及表格">
    <p:spTree>
      <p:nvGrpSpPr>
        <p:cNvPr id="1" name=""/>
        <p:cNvGrpSpPr/>
        <p:nvPr/>
      </p:nvGrpSpPr>
      <p:grpSpPr>
        <a:xfrm>
          <a:off x="0" y="0"/>
          <a:ext cx="0" cy="0"/>
          <a:chOff x="0" y="0"/>
          <a:chExt cx="0" cy="0"/>
        </a:xfrm>
      </p:grpSpPr>
      <p:sp>
        <p:nvSpPr>
          <p:cNvPr id="3" name="投影片編號版面配置區 2"/>
          <p:cNvSpPr txBox="1">
            <a:spLocks noGrp="1"/>
          </p:cNvSpPr>
          <p:nvPr/>
        </p:nvSpPr>
        <p:spPr bwMode="auto">
          <a:xfrm>
            <a:off x="0" y="6261100"/>
            <a:ext cx="4741863" cy="620713"/>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defRPr/>
            </a:pPr>
            <a:r>
              <a:rPr lang="en-US" altLang="zh-TW" sz="1000" b="0" i="0" dirty="0" smtClean="0">
                <a:solidFill>
                  <a:schemeClr val="bg1"/>
                </a:solidFill>
                <a:ea typeface="新細明體" pitchFamily="18" charset="-120"/>
              </a:rPr>
              <a:t>© 2014 Chunghwa Telecom   </a:t>
            </a:r>
            <a:fld id="{32D981C9-2289-47F1-AEFD-FD05F1DFFABB}" type="slidenum">
              <a:rPr lang="en-US" altLang="zh-TW" sz="2400" b="0" i="0" smtClean="0">
                <a:solidFill>
                  <a:srgbClr val="0000FF"/>
                </a:solidFill>
                <a:ea typeface="新細明體" pitchFamily="18" charset="-120"/>
              </a:rPr>
              <a:pPr>
                <a:defRPr/>
              </a:pPr>
              <a:t>‹#›</a:t>
            </a:fld>
            <a:endParaRPr lang="en-US" altLang="zh-TW" sz="2400" b="0" i="0" dirty="0" smtClean="0">
              <a:solidFill>
                <a:srgbClr val="0000FF"/>
              </a:solidFill>
              <a:ea typeface="新細明體" pitchFamily="18" charset="-120"/>
            </a:endParaRPr>
          </a:p>
        </p:txBody>
      </p:sp>
      <p:sp>
        <p:nvSpPr>
          <p:cNvPr id="4" name="圓角矩形 3"/>
          <p:cNvSpPr/>
          <p:nvPr/>
        </p:nvSpPr>
        <p:spPr>
          <a:xfrm>
            <a:off x="488950" y="942975"/>
            <a:ext cx="1912938" cy="100806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1800" b="0" dirty="0"/>
          </a:p>
        </p:txBody>
      </p:sp>
      <p:sp>
        <p:nvSpPr>
          <p:cNvPr id="5" name="文字方塊 4"/>
          <p:cNvSpPr txBox="1"/>
          <p:nvPr/>
        </p:nvSpPr>
        <p:spPr>
          <a:xfrm>
            <a:off x="2484438" y="942975"/>
            <a:ext cx="6119812" cy="1008063"/>
          </a:xfrm>
          <a:prstGeom prst="rect">
            <a:avLst/>
          </a:prstGeom>
          <a:ln>
            <a:solidFill>
              <a:srgbClr val="FFCC66"/>
            </a:solidFill>
          </a:ln>
        </p:spPr>
        <p:style>
          <a:lnRef idx="2">
            <a:schemeClr val="accent1"/>
          </a:lnRef>
          <a:fillRef idx="1">
            <a:schemeClr val="lt1"/>
          </a:fillRef>
          <a:effectRef idx="0">
            <a:schemeClr val="accent1"/>
          </a:effectRef>
          <a:fontRef idx="minor">
            <a:schemeClr val="dk1"/>
          </a:fontRef>
        </p:style>
        <p:txBody>
          <a:bodyPr>
            <a:spAutoFit/>
          </a:bodyPr>
          <a:lstStyle/>
          <a:p>
            <a:pPr>
              <a:defRPr/>
            </a:pPr>
            <a:endParaRPr lang="zh-TW" altLang="en-US" sz="1800" b="0" dirty="0"/>
          </a:p>
        </p:txBody>
      </p:sp>
      <p:sp>
        <p:nvSpPr>
          <p:cNvPr id="6" name="圓角矩形 5"/>
          <p:cNvSpPr/>
          <p:nvPr/>
        </p:nvSpPr>
        <p:spPr>
          <a:xfrm>
            <a:off x="488950" y="2025650"/>
            <a:ext cx="1912938" cy="1008063"/>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1800" b="0"/>
          </a:p>
        </p:txBody>
      </p:sp>
      <p:sp>
        <p:nvSpPr>
          <p:cNvPr id="8" name="圓角矩形 7"/>
          <p:cNvSpPr/>
          <p:nvPr/>
        </p:nvSpPr>
        <p:spPr>
          <a:xfrm>
            <a:off x="477838" y="3106738"/>
            <a:ext cx="1912937" cy="1008062"/>
          </a:xfrm>
          <a:prstGeom prst="roundRect">
            <a:avLst/>
          </a:prstGeom>
          <a:solidFill>
            <a:srgbClr val="A9E3F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1800" b="0"/>
          </a:p>
        </p:txBody>
      </p:sp>
      <p:sp>
        <p:nvSpPr>
          <p:cNvPr id="9" name="圓角矩形 8"/>
          <p:cNvSpPr/>
          <p:nvPr/>
        </p:nvSpPr>
        <p:spPr>
          <a:xfrm>
            <a:off x="487363" y="4222750"/>
            <a:ext cx="1912937" cy="1008063"/>
          </a:xfrm>
          <a:prstGeom prst="round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1800" b="0"/>
          </a:p>
        </p:txBody>
      </p:sp>
      <p:sp>
        <p:nvSpPr>
          <p:cNvPr id="10" name="圓角矩形 9"/>
          <p:cNvSpPr/>
          <p:nvPr/>
        </p:nvSpPr>
        <p:spPr>
          <a:xfrm>
            <a:off x="485775" y="5305425"/>
            <a:ext cx="1912938" cy="1008063"/>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1800" b="0"/>
          </a:p>
        </p:txBody>
      </p:sp>
      <p:sp>
        <p:nvSpPr>
          <p:cNvPr id="11" name="文字方塊 10"/>
          <p:cNvSpPr txBox="1"/>
          <p:nvPr/>
        </p:nvSpPr>
        <p:spPr>
          <a:xfrm>
            <a:off x="2497138" y="2025650"/>
            <a:ext cx="6119812" cy="1008063"/>
          </a:xfrm>
          <a:prstGeom prst="rect">
            <a:avLst/>
          </a:prstGeom>
          <a:ln>
            <a:solidFill>
              <a:srgbClr val="CCFFCC"/>
            </a:solidFill>
          </a:ln>
        </p:spPr>
        <p:style>
          <a:lnRef idx="2">
            <a:schemeClr val="accent1"/>
          </a:lnRef>
          <a:fillRef idx="1">
            <a:schemeClr val="lt1"/>
          </a:fillRef>
          <a:effectRef idx="0">
            <a:schemeClr val="accent1"/>
          </a:effectRef>
          <a:fontRef idx="minor">
            <a:schemeClr val="dk1"/>
          </a:fontRef>
        </p:style>
        <p:txBody>
          <a:bodyPr>
            <a:spAutoFit/>
          </a:bodyPr>
          <a:lstStyle/>
          <a:p>
            <a:pPr>
              <a:defRPr/>
            </a:pPr>
            <a:endParaRPr lang="zh-TW" altLang="en-US" sz="1800" b="0" dirty="0"/>
          </a:p>
        </p:txBody>
      </p:sp>
      <p:sp>
        <p:nvSpPr>
          <p:cNvPr id="12" name="文字方塊 11"/>
          <p:cNvSpPr txBox="1"/>
          <p:nvPr/>
        </p:nvSpPr>
        <p:spPr>
          <a:xfrm>
            <a:off x="2497138" y="3122613"/>
            <a:ext cx="6119812" cy="1008062"/>
          </a:xfrm>
          <a:prstGeom prst="rect">
            <a:avLst/>
          </a:prstGeom>
          <a:ln>
            <a:solidFill>
              <a:srgbClr val="A9E3F5"/>
            </a:solidFill>
          </a:ln>
        </p:spPr>
        <p:style>
          <a:lnRef idx="2">
            <a:schemeClr val="accent1"/>
          </a:lnRef>
          <a:fillRef idx="1">
            <a:schemeClr val="lt1"/>
          </a:fillRef>
          <a:effectRef idx="0">
            <a:schemeClr val="accent1"/>
          </a:effectRef>
          <a:fontRef idx="minor">
            <a:schemeClr val="dk1"/>
          </a:fontRef>
        </p:style>
        <p:txBody>
          <a:bodyPr>
            <a:spAutoFit/>
          </a:bodyPr>
          <a:lstStyle/>
          <a:p>
            <a:pPr>
              <a:defRPr/>
            </a:pPr>
            <a:endParaRPr lang="zh-TW" altLang="en-US" sz="1800" b="0" dirty="0"/>
          </a:p>
        </p:txBody>
      </p:sp>
      <p:sp>
        <p:nvSpPr>
          <p:cNvPr id="13" name="文字方塊 12"/>
          <p:cNvSpPr txBox="1"/>
          <p:nvPr/>
        </p:nvSpPr>
        <p:spPr>
          <a:xfrm>
            <a:off x="2497138" y="4219575"/>
            <a:ext cx="6119812" cy="1008063"/>
          </a:xfrm>
          <a:prstGeom prst="rect">
            <a:avLst/>
          </a:prstGeom>
          <a:ln>
            <a:solidFill>
              <a:srgbClr val="FFCC66"/>
            </a:solidFill>
          </a:ln>
        </p:spPr>
        <p:style>
          <a:lnRef idx="2">
            <a:schemeClr val="accent1"/>
          </a:lnRef>
          <a:fillRef idx="1">
            <a:schemeClr val="lt1"/>
          </a:fillRef>
          <a:effectRef idx="0">
            <a:schemeClr val="accent1"/>
          </a:effectRef>
          <a:fontRef idx="minor">
            <a:schemeClr val="dk1"/>
          </a:fontRef>
        </p:style>
        <p:txBody>
          <a:bodyPr>
            <a:spAutoFit/>
          </a:bodyPr>
          <a:lstStyle/>
          <a:p>
            <a:pPr>
              <a:defRPr/>
            </a:pPr>
            <a:endParaRPr lang="zh-TW" altLang="en-US" sz="1800" b="0" dirty="0"/>
          </a:p>
        </p:txBody>
      </p:sp>
      <p:sp>
        <p:nvSpPr>
          <p:cNvPr id="14" name="文字方塊 13"/>
          <p:cNvSpPr txBox="1"/>
          <p:nvPr/>
        </p:nvSpPr>
        <p:spPr>
          <a:xfrm>
            <a:off x="2509838" y="5314950"/>
            <a:ext cx="6119812" cy="1008063"/>
          </a:xfrm>
          <a:prstGeom prst="rect">
            <a:avLst/>
          </a:prstGeom>
          <a:ln>
            <a:solidFill>
              <a:srgbClr val="CCFFCC"/>
            </a:solidFill>
          </a:ln>
        </p:spPr>
        <p:style>
          <a:lnRef idx="2">
            <a:schemeClr val="accent1"/>
          </a:lnRef>
          <a:fillRef idx="1">
            <a:schemeClr val="lt1"/>
          </a:fillRef>
          <a:effectRef idx="0">
            <a:schemeClr val="accent1"/>
          </a:effectRef>
          <a:fontRef idx="minor">
            <a:schemeClr val="dk1"/>
          </a:fontRef>
        </p:style>
        <p:txBody>
          <a:bodyPr>
            <a:spAutoFit/>
          </a:bodyPr>
          <a:lstStyle/>
          <a:p>
            <a:pPr>
              <a:defRPr/>
            </a:pPr>
            <a:endParaRPr lang="zh-TW" altLang="en-US" sz="1800" b="0" dirty="0"/>
          </a:p>
        </p:txBody>
      </p:sp>
      <p:sp>
        <p:nvSpPr>
          <p:cNvPr id="7"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2400">
                <a:latin typeface="Verdana" pitchFamily="34" charset="0"/>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4402137" y="6237405"/>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r>
              <a:rPr lang="en-US" altLang="zh-TW" sz="1200" b="0" i="0" dirty="0" smtClean="0">
                <a:solidFill>
                  <a:schemeClr val="bg1"/>
                </a:solidFill>
                <a:ea typeface="新細明體" pitchFamily="18" charset="-120"/>
              </a:rPr>
              <a:t>© 2016 Chunghwa Telecom   </a:t>
            </a:r>
            <a:fld id="{73703EF9-C576-4A34-843A-51D9BD3268C0}" type="slidenum">
              <a:rPr lang="en-US" altLang="zh-TW" sz="1600" b="0" i="0" smtClean="0">
                <a:solidFill>
                  <a:srgbClr val="0000FF"/>
                </a:solidFill>
                <a:ea typeface="新細明體" pitchFamily="18" charset="-120"/>
              </a:rPr>
              <a:pPr algn="r">
                <a:defRPr/>
              </a:pPr>
              <a:t>‹#›</a:t>
            </a:fld>
            <a:endParaRPr lang="en-US" altLang="zh-TW" sz="1600" b="0" i="0" dirty="0" smtClean="0">
              <a:solidFill>
                <a:srgbClr val="0000FF"/>
              </a:solidFill>
              <a:ea typeface="新細明體" pitchFamily="18" charset="-120"/>
            </a:endParaRPr>
          </a:p>
        </p:txBody>
      </p:sp>
      <p:sp>
        <p:nvSpPr>
          <p:cNvPr id="3" name="內容版面配置區 2"/>
          <p:cNvSpPr>
            <a:spLocks noGrp="1"/>
          </p:cNvSpPr>
          <p:nvPr>
            <p:ph idx="1"/>
          </p:nvPr>
        </p:nvSpPr>
        <p:spPr>
          <a:xfrm>
            <a:off x="457200" y="908720"/>
            <a:ext cx="8229600" cy="4968205"/>
          </a:xfrm>
        </p:spPr>
        <p:txBody>
          <a:bodyPr/>
          <a:lstStyle>
            <a:lvl1pPr>
              <a:defRPr sz="1600"/>
            </a:lvl1pPr>
            <a:lvl2pPr>
              <a:defRPr sz="1400"/>
            </a:lvl2pPr>
            <a:lvl3pPr>
              <a:defRPr sz="1400"/>
            </a:lvl3pPr>
            <a:lvl4pPr>
              <a:defRPr sz="1400"/>
            </a:lvl4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2400">
                <a:latin typeface="Verdana" pitchFamily="34" charset="0"/>
              </a:defRPr>
            </a:lvl1pPr>
          </a:lstStyle>
          <a:p>
            <a:r>
              <a:rPr lang="zh-TW" altLang="en-US" dirty="0" smtClean="0"/>
              <a:t>按一下以編輯母片標題樣式</a:t>
            </a:r>
            <a:endParaRPr lang="zh-TW" alt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區段標題">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722313" y="2906713"/>
            <a:ext cx="7772400" cy="1500187"/>
          </a:xfrm>
        </p:spPr>
        <p:txBody>
          <a:bodyPr anchor="b"/>
          <a:lstStyle>
            <a:lvl1pPr marL="0" indent="0">
              <a:buNone/>
              <a:defRPr sz="28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smtClean="0"/>
              <a:t>按一下以編輯母片文字樣式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5" name="投影片編號版面配置區 2"/>
          <p:cNvSpPr txBox="1">
            <a:spLocks noGrp="1"/>
          </p:cNvSpPr>
          <p:nvPr/>
        </p:nvSpPr>
        <p:spPr bwMode="auto">
          <a:xfrm>
            <a:off x="0" y="6237288"/>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defRPr/>
            </a:pPr>
            <a:r>
              <a:rPr lang="en-US" altLang="zh-TW" sz="1000" b="0" i="0" dirty="0" smtClean="0">
                <a:solidFill>
                  <a:schemeClr val="bg1"/>
                </a:solidFill>
                <a:ea typeface="新細明體" pitchFamily="18" charset="-120"/>
              </a:rPr>
              <a:t>© 2014 Chunghwa Telecom   </a:t>
            </a:r>
            <a:fld id="{9278D5D2-D87B-4927-B757-01FB12CC8BEB}" type="slidenum">
              <a:rPr lang="en-US" altLang="zh-TW" sz="2400" b="0" i="0" smtClean="0">
                <a:solidFill>
                  <a:srgbClr val="0000FF"/>
                </a:solidFill>
                <a:ea typeface="新細明體" pitchFamily="18" charset="-120"/>
              </a:rPr>
              <a:pPr>
                <a:defRPr/>
              </a:pPr>
              <a:t>‹#›</a:t>
            </a:fld>
            <a:endParaRPr lang="en-US" altLang="zh-TW" sz="2400" b="0" i="0" dirty="0" smtClean="0">
              <a:solidFill>
                <a:srgbClr val="0000FF"/>
              </a:solidFill>
              <a:ea typeface="新細明體" pitchFamily="18" charset="-120"/>
            </a:endParaRPr>
          </a:p>
        </p:txBody>
      </p:sp>
      <p:sp>
        <p:nvSpPr>
          <p:cNvPr id="3" name="內容版面配置區 2"/>
          <p:cNvSpPr>
            <a:spLocks noGrp="1"/>
          </p:cNvSpPr>
          <p:nvPr>
            <p:ph sz="half" idx="1"/>
          </p:nvPr>
        </p:nvSpPr>
        <p:spPr>
          <a:xfrm>
            <a:off x="457200" y="908720"/>
            <a:ext cx="4038600" cy="4968205"/>
          </a:xfrm>
        </p:spPr>
        <p:txBody>
          <a:bodyPr/>
          <a:lstStyle>
            <a:lvl1pPr>
              <a:defRPr sz="1600">
                <a:latin typeface="Verdana" pitchFamily="34" charset="0"/>
              </a:defRPr>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內容版面配置區 3"/>
          <p:cNvSpPr>
            <a:spLocks noGrp="1"/>
          </p:cNvSpPr>
          <p:nvPr>
            <p:ph sz="half" idx="2"/>
          </p:nvPr>
        </p:nvSpPr>
        <p:spPr>
          <a:xfrm>
            <a:off x="4648200" y="908720"/>
            <a:ext cx="4038600" cy="4968205"/>
          </a:xfrm>
        </p:spPr>
        <p:txBody>
          <a:bodyPr/>
          <a:lstStyle>
            <a:lvl1pPr>
              <a:defRPr sz="16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8"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2400">
                <a:latin typeface="Verdana" pitchFamily="34" charset="0"/>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7" name="投影片編號版面配置區 2"/>
          <p:cNvSpPr txBox="1">
            <a:spLocks noGrp="1"/>
          </p:cNvSpPr>
          <p:nvPr/>
        </p:nvSpPr>
        <p:spPr bwMode="auto">
          <a:xfrm>
            <a:off x="4412851" y="6237288"/>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r>
              <a:rPr lang="en-US" altLang="zh-TW" sz="1200" b="0" i="0" dirty="0" smtClean="0">
                <a:solidFill>
                  <a:schemeClr val="bg1"/>
                </a:solidFill>
                <a:ea typeface="新細明體" pitchFamily="18" charset="-120"/>
              </a:rPr>
              <a:t>© 2016 Chunghwa Telecom   </a:t>
            </a:r>
            <a:fld id="{9F30D930-3EFB-4588-9F98-C876279086CA}" type="slidenum">
              <a:rPr lang="en-US" altLang="zh-TW" sz="1600" b="0" i="0" smtClean="0">
                <a:solidFill>
                  <a:srgbClr val="0000FF"/>
                </a:solidFill>
                <a:ea typeface="新細明體" pitchFamily="18" charset="-120"/>
              </a:rPr>
              <a:pPr algn="r">
                <a:defRPr/>
              </a:pPr>
              <a:t>‹#›</a:t>
            </a:fld>
            <a:endParaRPr lang="en-US" altLang="zh-TW" sz="1600" b="0" i="0" dirty="0" smtClean="0">
              <a:solidFill>
                <a:srgbClr val="0000FF"/>
              </a:solidFill>
              <a:ea typeface="新細明體" pitchFamily="18" charset="-120"/>
            </a:endParaRPr>
          </a:p>
        </p:txBody>
      </p:sp>
      <p:sp>
        <p:nvSpPr>
          <p:cNvPr id="3" name="文字版面配置區 2"/>
          <p:cNvSpPr>
            <a:spLocks noGrp="1"/>
          </p:cNvSpPr>
          <p:nvPr>
            <p:ph type="body" idx="1"/>
          </p:nvPr>
        </p:nvSpPr>
        <p:spPr>
          <a:xfrm>
            <a:off x="467544"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800" b="1">
                <a:solidFill>
                  <a:schemeClr val="bg1"/>
                </a:solidFill>
                <a:latin typeface="Verdana"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
        <p:nvSpPr>
          <p:cNvPr id="4" name="內容版面配置區 3"/>
          <p:cNvSpPr>
            <a:spLocks noGrp="1"/>
          </p:cNvSpPr>
          <p:nvPr>
            <p:ph sz="half" idx="2"/>
          </p:nvPr>
        </p:nvSpPr>
        <p:spPr>
          <a:xfrm>
            <a:off x="457200" y="1628800"/>
            <a:ext cx="4040188" cy="4497363"/>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6" name="內容版面配置區 5"/>
          <p:cNvSpPr>
            <a:spLocks noGrp="1"/>
          </p:cNvSpPr>
          <p:nvPr>
            <p:ph sz="quarter" idx="4"/>
          </p:nvPr>
        </p:nvSpPr>
        <p:spPr>
          <a:xfrm>
            <a:off x="4645025" y="1628800"/>
            <a:ext cx="4041775" cy="4497363"/>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2400">
                <a:latin typeface="Verdana" pitchFamily="34" charset="0"/>
              </a:defRPr>
            </a:lvl1pPr>
          </a:lstStyle>
          <a:p>
            <a:r>
              <a:rPr lang="zh-TW" altLang="en-US" dirty="0" smtClean="0"/>
              <a:t>按一下以編輯母片標題樣式</a:t>
            </a:r>
            <a:endParaRPr lang="zh-TW" altLang="en-US" dirty="0"/>
          </a:p>
        </p:txBody>
      </p:sp>
      <p:sp>
        <p:nvSpPr>
          <p:cNvPr id="11" name="文字版面配置區 2"/>
          <p:cNvSpPr>
            <a:spLocks noGrp="1"/>
          </p:cNvSpPr>
          <p:nvPr>
            <p:ph type="body" idx="10"/>
          </p:nvPr>
        </p:nvSpPr>
        <p:spPr>
          <a:xfrm>
            <a:off x="4644008"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800" b="1">
                <a:solidFill>
                  <a:schemeClr val="bg1"/>
                </a:solidFill>
                <a:latin typeface="Verdana"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比對">
    <p:spTree>
      <p:nvGrpSpPr>
        <p:cNvPr id="1" name=""/>
        <p:cNvGrpSpPr/>
        <p:nvPr/>
      </p:nvGrpSpPr>
      <p:grpSpPr>
        <a:xfrm>
          <a:off x="0" y="0"/>
          <a:ext cx="0" cy="0"/>
          <a:chOff x="0" y="0"/>
          <a:chExt cx="0" cy="0"/>
        </a:xfrm>
      </p:grpSpPr>
      <p:sp>
        <p:nvSpPr>
          <p:cNvPr id="12" name="投影片編號版面配置區 2"/>
          <p:cNvSpPr txBox="1">
            <a:spLocks noGrp="1"/>
          </p:cNvSpPr>
          <p:nvPr/>
        </p:nvSpPr>
        <p:spPr bwMode="auto">
          <a:xfrm>
            <a:off x="4402137" y="6237405"/>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r>
              <a:rPr lang="en-US" altLang="zh-TW" sz="1200" b="0" i="0" dirty="0" smtClean="0">
                <a:solidFill>
                  <a:schemeClr val="bg1"/>
                </a:solidFill>
                <a:ea typeface="新細明體" pitchFamily="18" charset="-120"/>
              </a:rPr>
              <a:t>© 2016Chunghwa Telecom   </a:t>
            </a:r>
            <a:fld id="{42F07D80-A47B-4C21-9AC3-2BAE06BEADF3}" type="slidenum">
              <a:rPr lang="en-US" altLang="zh-TW" sz="1600" b="0" i="0" smtClean="0">
                <a:solidFill>
                  <a:srgbClr val="0000FF"/>
                </a:solidFill>
                <a:ea typeface="新細明體" pitchFamily="18" charset="-120"/>
              </a:rPr>
              <a:pPr algn="r">
                <a:defRPr/>
              </a:pPr>
              <a:t>‹#›</a:t>
            </a:fld>
            <a:endParaRPr lang="en-US" altLang="zh-TW" sz="1600" b="0" i="0" dirty="0" smtClean="0">
              <a:solidFill>
                <a:srgbClr val="0000FF"/>
              </a:solidFill>
              <a:ea typeface="新細明體" pitchFamily="18" charset="-120"/>
            </a:endParaRPr>
          </a:p>
        </p:txBody>
      </p:sp>
      <p:sp>
        <p:nvSpPr>
          <p:cNvPr id="4" name="內容版面配置區 3"/>
          <p:cNvSpPr>
            <a:spLocks noGrp="1"/>
          </p:cNvSpPr>
          <p:nvPr>
            <p:ph sz="half" idx="2"/>
          </p:nvPr>
        </p:nvSpPr>
        <p:spPr>
          <a:xfrm>
            <a:off x="457200" y="1412776"/>
            <a:ext cx="4040188" cy="2088232"/>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6" name="內容版面配置區 5"/>
          <p:cNvSpPr>
            <a:spLocks noGrp="1"/>
          </p:cNvSpPr>
          <p:nvPr>
            <p:ph sz="quarter" idx="4"/>
          </p:nvPr>
        </p:nvSpPr>
        <p:spPr>
          <a:xfrm>
            <a:off x="4645025" y="1412777"/>
            <a:ext cx="4041775" cy="2088232"/>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2400">
                <a:latin typeface="Verdana" pitchFamily="34" charset="0"/>
              </a:defRPr>
            </a:lvl1pPr>
          </a:lstStyle>
          <a:p>
            <a:r>
              <a:rPr lang="zh-TW" altLang="en-US" dirty="0" smtClean="0"/>
              <a:t>按一下以編輯母片標題樣式</a:t>
            </a:r>
            <a:endParaRPr lang="zh-TW" altLang="en-US" dirty="0"/>
          </a:p>
        </p:txBody>
      </p:sp>
      <p:sp>
        <p:nvSpPr>
          <p:cNvPr id="11" name="內容版面配置區 3"/>
          <p:cNvSpPr>
            <a:spLocks noGrp="1"/>
          </p:cNvSpPr>
          <p:nvPr>
            <p:ph sz="half" idx="11"/>
          </p:nvPr>
        </p:nvSpPr>
        <p:spPr>
          <a:xfrm>
            <a:off x="467544" y="4077072"/>
            <a:ext cx="4040188" cy="2088232"/>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3" name="內容版面配置區 5"/>
          <p:cNvSpPr>
            <a:spLocks noGrp="1"/>
          </p:cNvSpPr>
          <p:nvPr>
            <p:ph sz="quarter" idx="13"/>
          </p:nvPr>
        </p:nvSpPr>
        <p:spPr>
          <a:xfrm>
            <a:off x="4644008" y="4077072"/>
            <a:ext cx="4041775" cy="2088232"/>
          </a:xfrm>
        </p:spPr>
        <p:txBody>
          <a:bodyPr/>
          <a:lstStyle>
            <a:lvl1pPr>
              <a:defRPr sz="18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14" name="文字版面配置區 2"/>
          <p:cNvSpPr>
            <a:spLocks noGrp="1"/>
          </p:cNvSpPr>
          <p:nvPr>
            <p:ph type="body" idx="1"/>
          </p:nvPr>
        </p:nvSpPr>
        <p:spPr>
          <a:xfrm>
            <a:off x="467544"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600" b="1">
                <a:solidFill>
                  <a:schemeClr val="bg1"/>
                </a:solidFill>
                <a:latin typeface="Verdana"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
        <p:nvSpPr>
          <p:cNvPr id="15" name="文字版面配置區 2"/>
          <p:cNvSpPr>
            <a:spLocks noGrp="1"/>
          </p:cNvSpPr>
          <p:nvPr>
            <p:ph type="body" idx="14"/>
          </p:nvPr>
        </p:nvSpPr>
        <p:spPr>
          <a:xfrm>
            <a:off x="4644008"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600" b="1">
                <a:solidFill>
                  <a:schemeClr val="bg1"/>
                </a:solidFill>
                <a:latin typeface="Verdana"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
        <p:nvSpPr>
          <p:cNvPr id="16" name="文字版面配置區 2"/>
          <p:cNvSpPr>
            <a:spLocks noGrp="1"/>
          </p:cNvSpPr>
          <p:nvPr>
            <p:ph type="body" idx="15"/>
          </p:nvPr>
        </p:nvSpPr>
        <p:spPr>
          <a:xfrm>
            <a:off x="467544"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600" b="1">
                <a:solidFill>
                  <a:schemeClr val="bg1"/>
                </a:solidFill>
                <a:latin typeface="Verdana"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
        <p:nvSpPr>
          <p:cNvPr id="17" name="文字版面配置區 2"/>
          <p:cNvSpPr>
            <a:spLocks noGrp="1"/>
          </p:cNvSpPr>
          <p:nvPr>
            <p:ph type="body" idx="16"/>
          </p:nvPr>
        </p:nvSpPr>
        <p:spPr>
          <a:xfrm>
            <a:off x="4644008"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600" b="1">
                <a:solidFill>
                  <a:schemeClr val="bg1"/>
                </a:solidFill>
                <a:latin typeface="Verdana"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3" name="投影片編號版面配置區 2"/>
          <p:cNvSpPr txBox="1">
            <a:spLocks noGrp="1"/>
          </p:cNvSpPr>
          <p:nvPr/>
        </p:nvSpPr>
        <p:spPr bwMode="auto">
          <a:xfrm>
            <a:off x="0" y="6237288"/>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defRPr/>
            </a:pPr>
            <a:r>
              <a:rPr lang="en-US" altLang="zh-TW" sz="1000" b="0" i="0" dirty="0" smtClean="0">
                <a:solidFill>
                  <a:schemeClr val="bg1"/>
                </a:solidFill>
                <a:ea typeface="新細明體" pitchFamily="18" charset="-120"/>
              </a:rPr>
              <a:t>© 2014 Chunghwa Telecom   </a:t>
            </a:r>
            <a:fld id="{7D1FAB58-76D4-4092-8C6F-CB155CCCFB60}" type="slidenum">
              <a:rPr lang="en-US" altLang="zh-TW" sz="2400" b="0" i="0" smtClean="0">
                <a:solidFill>
                  <a:srgbClr val="0000FF"/>
                </a:solidFill>
                <a:ea typeface="新細明體" pitchFamily="18" charset="-120"/>
              </a:rPr>
              <a:pPr>
                <a:defRPr/>
              </a:pPr>
              <a:t>‹#›</a:t>
            </a:fld>
            <a:endParaRPr lang="en-US" altLang="zh-TW" sz="2400" b="0" i="0" dirty="0" smtClean="0">
              <a:solidFill>
                <a:srgbClr val="0000FF"/>
              </a:solidFill>
              <a:ea typeface="新細明體" pitchFamily="18" charset="-120"/>
            </a:endParaRPr>
          </a:p>
        </p:txBody>
      </p:sp>
      <p:sp>
        <p:nvSpPr>
          <p:cNvPr id="6"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2400">
                <a:latin typeface="Verdana" pitchFamily="34" charset="0"/>
              </a:defRPr>
            </a:lvl1pPr>
          </a:lstStyle>
          <a:p>
            <a:r>
              <a:rPr lang="zh-TW" altLang="en-US" dirty="0" smtClean="0"/>
              <a:t>按一下以編輯母片標題樣式</a:t>
            </a:r>
            <a:endParaRPr lang="zh-TW"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2"/>
          <p:cNvSpPr txBox="1">
            <a:spLocks noGrp="1"/>
          </p:cNvSpPr>
          <p:nvPr/>
        </p:nvSpPr>
        <p:spPr bwMode="auto">
          <a:xfrm>
            <a:off x="0" y="6237288"/>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defRPr/>
            </a:pPr>
            <a:r>
              <a:rPr lang="en-US" altLang="zh-TW" sz="1000" b="0" i="0" dirty="0" smtClean="0">
                <a:solidFill>
                  <a:schemeClr val="bg1"/>
                </a:solidFill>
                <a:ea typeface="新細明體" pitchFamily="18" charset="-120"/>
              </a:rPr>
              <a:t>© 2014 Chunghwa Telecom   </a:t>
            </a:r>
            <a:fld id="{4D9A2A0E-D5BD-4AFC-ACBE-C092EC10A8D0}" type="slidenum">
              <a:rPr lang="en-US" altLang="zh-TW" sz="2400" b="0" i="0" smtClean="0">
                <a:solidFill>
                  <a:srgbClr val="0000FF"/>
                </a:solidFill>
                <a:ea typeface="新細明體" pitchFamily="18" charset="-120"/>
              </a:rPr>
              <a:pPr>
                <a:defRPr/>
              </a:pPr>
              <a:t>‹#›</a:t>
            </a:fld>
            <a:endParaRPr lang="en-US" altLang="zh-TW" sz="2400" b="0" i="0" dirty="0" smtClean="0">
              <a:solidFill>
                <a:srgbClr val="0000FF"/>
              </a:solidFill>
              <a:ea typeface="新細明體" pitchFamily="18" charset="-12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5" name="投影片編號版面配置區 2"/>
          <p:cNvSpPr txBox="1">
            <a:spLocks noGrp="1"/>
          </p:cNvSpPr>
          <p:nvPr/>
        </p:nvSpPr>
        <p:spPr bwMode="auto">
          <a:xfrm>
            <a:off x="0" y="6237288"/>
            <a:ext cx="4741863" cy="620712"/>
          </a:xfrm>
          <a:prstGeom prst="rect">
            <a:avLst/>
          </a:prstGeom>
          <a:noFill/>
          <a:ln>
            <a:noFill/>
          </a:ln>
          <a:extLst/>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defRPr/>
            </a:pPr>
            <a:r>
              <a:rPr lang="en-US" altLang="zh-TW" sz="1000" b="0" i="0" dirty="0" smtClean="0">
                <a:solidFill>
                  <a:schemeClr val="bg1"/>
                </a:solidFill>
                <a:ea typeface="新細明體" pitchFamily="18" charset="-120"/>
              </a:rPr>
              <a:t>© 2014 Chunghwa Telecom   </a:t>
            </a:r>
            <a:fld id="{B5F64114-8008-4584-A91B-46FB6F4080DD}" type="slidenum">
              <a:rPr lang="en-US" altLang="zh-TW" sz="2400" b="0" i="0" smtClean="0">
                <a:solidFill>
                  <a:srgbClr val="0000FF"/>
                </a:solidFill>
                <a:ea typeface="新細明體" pitchFamily="18" charset="-120"/>
              </a:rPr>
              <a:pPr>
                <a:defRPr/>
              </a:pPr>
              <a:t>‹#›</a:t>
            </a:fld>
            <a:endParaRPr lang="en-US" altLang="zh-TW" sz="2400" b="0" i="0" dirty="0" smtClean="0">
              <a:solidFill>
                <a:srgbClr val="0000FF"/>
              </a:solidFill>
              <a:ea typeface="新細明體" pitchFamily="18" charset="-120"/>
            </a:endParaRPr>
          </a:p>
        </p:txBody>
      </p:sp>
      <p:sp>
        <p:nvSpPr>
          <p:cNvPr id="2" name="標題 1"/>
          <p:cNvSpPr>
            <a:spLocks noGrp="1"/>
          </p:cNvSpPr>
          <p:nvPr>
            <p:ph type="title"/>
          </p:nvPr>
        </p:nvSpPr>
        <p:spPr>
          <a:xfrm>
            <a:off x="457200" y="273050"/>
            <a:ext cx="3008313" cy="1162050"/>
          </a:xfrm>
        </p:spPr>
        <p:txBody>
          <a:bodyPr anchor="b"/>
          <a:lstStyle>
            <a:lvl1pPr algn="ctr">
              <a:defRPr sz="1800" b="1"/>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a:xfrm>
            <a:off x="3575050" y="273050"/>
            <a:ext cx="5111750" cy="5853113"/>
          </a:xfrm>
        </p:spPr>
        <p:txBody>
          <a:bodyPr/>
          <a:lstStyle>
            <a:lvl1pPr>
              <a:defRPr sz="1800">
                <a:latin typeface="Verdana" pitchFamily="34" charset="0"/>
              </a:defRPr>
            </a:lvl1pPr>
            <a:lvl2pPr>
              <a:defRPr sz="1600">
                <a:latin typeface="Verdana" pitchFamily="34" charset="0"/>
              </a:defRPr>
            </a:lvl2pPr>
            <a:lvl3pPr>
              <a:defRPr sz="1400">
                <a:latin typeface="Verdana" pitchFamily="34" charset="0"/>
              </a:defRPr>
            </a:lvl3pPr>
            <a:lvl4pPr>
              <a:defRPr sz="1400">
                <a:latin typeface="Verdana" pitchFamily="34" charset="0"/>
              </a:defRPr>
            </a:lvl4pPr>
            <a:lvl5pPr>
              <a:defRPr sz="1400">
                <a:latin typeface="Verdana" pitchFamily="34" charset="0"/>
              </a:defRPr>
            </a:lvl5pPr>
            <a:lvl6pPr>
              <a:defRPr sz="2000"/>
            </a:lvl6pPr>
            <a:lvl7pPr>
              <a:defRPr sz="2000"/>
            </a:lvl7pPr>
            <a:lvl8pPr>
              <a:defRPr sz="2000"/>
            </a:lvl8pPr>
            <a:lvl9pPr>
              <a:defRPr sz="20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標題輸入</a:t>
            </a:r>
          </a:p>
        </p:txBody>
      </p:sp>
      <p:sp>
        <p:nvSpPr>
          <p:cNvPr id="8195" name="Rectangle 3"/>
          <p:cNvSpPr>
            <a:spLocks noGrp="1" noChangeArrowheads="1"/>
          </p:cNvSpPr>
          <p:nvPr>
            <p:ph type="body" idx="1"/>
          </p:nvPr>
        </p:nvSpPr>
        <p:spPr bwMode="auto">
          <a:xfrm>
            <a:off x="457200" y="1600200"/>
            <a:ext cx="8229600" cy="4276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第一層</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30" name="Rectangle 6"/>
          <p:cNvSpPr>
            <a:spLocks noGrp="1" noChangeArrowheads="1"/>
          </p:cNvSpPr>
          <p:nvPr>
            <p:ph type="sldNum" sz="quarter" idx="4"/>
          </p:nvPr>
        </p:nvSpPr>
        <p:spPr bwMode="auto">
          <a:xfrm>
            <a:off x="6553200" y="5967413"/>
            <a:ext cx="2133600" cy="2873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ea typeface="新細明體" pitchFamily="18" charset="-120"/>
              </a:defRPr>
            </a:lvl1pPr>
          </a:lstStyle>
          <a:p>
            <a:pPr>
              <a:defRPr/>
            </a:pPr>
            <a:fld id="{D243D838-560E-4543-A9D1-93FD2B1D6117}" type="slidenum">
              <a:rPr lang="en-US" altLang="zh-TW"/>
              <a:pPr>
                <a:defRPr/>
              </a:pPr>
              <a:t>‹#›</a:t>
            </a:fld>
            <a:endParaRPr lang="en-US" altLang="zh-TW" dirty="0"/>
          </a:p>
        </p:txBody>
      </p:sp>
    </p:spTree>
  </p:cSld>
  <p:clrMap bg1="lt1" tx1="dk1" bg2="lt2" tx2="dk2" accent1="accent1" accent2="accent2" accent3="accent3" accent4="accent4" accent5="accent5" accent6="accent6" hlink="hlink" folHlink="folHlink"/>
  <p:sldLayoutIdLst>
    <p:sldLayoutId id="2147489876" r:id="rId1"/>
    <p:sldLayoutId id="2147489877" r:id="rId2"/>
    <p:sldLayoutId id="2147489878" r:id="rId3"/>
    <p:sldLayoutId id="2147489879" r:id="rId4"/>
    <p:sldLayoutId id="2147489880" r:id="rId5"/>
    <p:sldLayoutId id="2147489881" r:id="rId6"/>
    <p:sldLayoutId id="2147489882" r:id="rId7"/>
    <p:sldLayoutId id="2147489883" r:id="rId8"/>
    <p:sldLayoutId id="2147489884" r:id="rId9"/>
    <p:sldLayoutId id="2147489885" r:id="rId10"/>
    <p:sldLayoutId id="2147489886" r:id="rId11"/>
    <p:sldLayoutId id="2147489887" r:id="rId12"/>
    <p:sldLayoutId id="2147489888" r:id="rId13"/>
  </p:sldLayoutIdLst>
  <p:timing>
    <p:tnLst>
      <p:par>
        <p:cTn id="1" dur="indefinite" restart="never" nodeType="tmRoot"/>
      </p:par>
    </p:tnLst>
  </p:timing>
  <p:hf hdr="0" ftr="0"/>
  <p:txStyles>
    <p:titleStyle>
      <a:lvl1pPr algn="l" rtl="0" eaLnBrk="0" fontAlgn="base" hangingPunct="0">
        <a:spcBef>
          <a:spcPct val="0"/>
        </a:spcBef>
        <a:spcAft>
          <a:spcPct val="0"/>
        </a:spcAft>
        <a:defRPr kumimoji="1" sz="4000">
          <a:solidFill>
            <a:srgbClr val="777777"/>
          </a:solidFill>
          <a:latin typeface="+mj-lt"/>
          <a:ea typeface="+mj-ea"/>
          <a:cs typeface="+mj-cs"/>
        </a:defRPr>
      </a:lvl1pPr>
      <a:lvl2pPr algn="l" rtl="0" eaLnBrk="0" fontAlgn="base" hangingPunct="0">
        <a:spcBef>
          <a:spcPct val="0"/>
        </a:spcBef>
        <a:spcAft>
          <a:spcPct val="0"/>
        </a:spcAft>
        <a:defRPr kumimoji="1" sz="4000">
          <a:solidFill>
            <a:srgbClr val="777777"/>
          </a:solidFill>
          <a:latin typeface="Arial Black" pitchFamily="34" charset="0"/>
          <a:ea typeface="微軟正黑體" pitchFamily="34" charset="-120"/>
          <a:cs typeface="新細明體" pitchFamily="18" charset="-120"/>
        </a:defRPr>
      </a:lvl2pPr>
      <a:lvl3pPr algn="l" rtl="0" eaLnBrk="0" fontAlgn="base" hangingPunct="0">
        <a:spcBef>
          <a:spcPct val="0"/>
        </a:spcBef>
        <a:spcAft>
          <a:spcPct val="0"/>
        </a:spcAft>
        <a:defRPr kumimoji="1" sz="4000">
          <a:solidFill>
            <a:srgbClr val="777777"/>
          </a:solidFill>
          <a:latin typeface="Arial Black" pitchFamily="34" charset="0"/>
          <a:ea typeface="微軟正黑體" pitchFamily="34" charset="-120"/>
          <a:cs typeface="新細明體" pitchFamily="18" charset="-120"/>
        </a:defRPr>
      </a:lvl3pPr>
      <a:lvl4pPr algn="l" rtl="0" eaLnBrk="0" fontAlgn="base" hangingPunct="0">
        <a:spcBef>
          <a:spcPct val="0"/>
        </a:spcBef>
        <a:spcAft>
          <a:spcPct val="0"/>
        </a:spcAft>
        <a:defRPr kumimoji="1" sz="4000">
          <a:solidFill>
            <a:srgbClr val="777777"/>
          </a:solidFill>
          <a:latin typeface="Arial Black" pitchFamily="34" charset="0"/>
          <a:ea typeface="微軟正黑體" pitchFamily="34" charset="-120"/>
          <a:cs typeface="新細明體" pitchFamily="18" charset="-120"/>
        </a:defRPr>
      </a:lvl4pPr>
      <a:lvl5pPr algn="l" rtl="0" eaLnBrk="0" fontAlgn="base" hangingPunct="0">
        <a:spcBef>
          <a:spcPct val="0"/>
        </a:spcBef>
        <a:spcAft>
          <a:spcPct val="0"/>
        </a:spcAft>
        <a:defRPr kumimoji="1" sz="4000">
          <a:solidFill>
            <a:srgbClr val="777777"/>
          </a:solidFill>
          <a:latin typeface="Arial Black" pitchFamily="34" charset="0"/>
          <a:ea typeface="微軟正黑體" pitchFamily="34" charset="-120"/>
          <a:cs typeface="新細明體" pitchFamily="18" charset="-120"/>
        </a:defRPr>
      </a:lvl5pPr>
      <a:lvl6pPr marL="457200" algn="l" rtl="0" fontAlgn="base">
        <a:spcBef>
          <a:spcPct val="0"/>
        </a:spcBef>
        <a:spcAft>
          <a:spcPct val="0"/>
        </a:spcAft>
        <a:defRPr kumimoji="1" sz="4000">
          <a:solidFill>
            <a:srgbClr val="777777"/>
          </a:solidFill>
          <a:latin typeface="Arial Black" pitchFamily="34" charset="0"/>
          <a:ea typeface="微軟正黑體" pitchFamily="34" charset="-120"/>
          <a:cs typeface="新細明體" pitchFamily="18" charset="-120"/>
        </a:defRPr>
      </a:lvl6pPr>
      <a:lvl7pPr marL="914400" algn="l" rtl="0" fontAlgn="base">
        <a:spcBef>
          <a:spcPct val="0"/>
        </a:spcBef>
        <a:spcAft>
          <a:spcPct val="0"/>
        </a:spcAft>
        <a:defRPr kumimoji="1" sz="4000">
          <a:solidFill>
            <a:srgbClr val="777777"/>
          </a:solidFill>
          <a:latin typeface="Arial Black" pitchFamily="34" charset="0"/>
          <a:ea typeface="微軟正黑體" pitchFamily="34" charset="-120"/>
          <a:cs typeface="新細明體" pitchFamily="18" charset="-120"/>
        </a:defRPr>
      </a:lvl7pPr>
      <a:lvl8pPr marL="1371600" algn="l" rtl="0" fontAlgn="base">
        <a:spcBef>
          <a:spcPct val="0"/>
        </a:spcBef>
        <a:spcAft>
          <a:spcPct val="0"/>
        </a:spcAft>
        <a:defRPr kumimoji="1" sz="4000">
          <a:solidFill>
            <a:srgbClr val="777777"/>
          </a:solidFill>
          <a:latin typeface="Arial Black" pitchFamily="34" charset="0"/>
          <a:ea typeface="微軟正黑體" pitchFamily="34" charset="-120"/>
          <a:cs typeface="新細明體" pitchFamily="18" charset="-120"/>
        </a:defRPr>
      </a:lvl8pPr>
      <a:lvl9pPr marL="1828800" algn="l" rtl="0" fontAlgn="base">
        <a:spcBef>
          <a:spcPct val="0"/>
        </a:spcBef>
        <a:spcAft>
          <a:spcPct val="0"/>
        </a:spcAft>
        <a:defRPr kumimoji="1" sz="4000">
          <a:solidFill>
            <a:srgbClr val="777777"/>
          </a:solidFill>
          <a:latin typeface="Arial Black" pitchFamily="34" charset="0"/>
          <a:ea typeface="微軟正黑體" pitchFamily="34" charset="-120"/>
          <a:cs typeface="新細明體" pitchFamily="18" charset="-120"/>
        </a:defRPr>
      </a:lvl9pPr>
    </p:titleStyle>
    <p:bodyStyle>
      <a:lvl1pPr marL="342900" indent="-342900" algn="l" rtl="0" eaLnBrk="0" fontAlgn="base" hangingPunct="0">
        <a:spcBef>
          <a:spcPct val="20000"/>
        </a:spcBef>
        <a:spcAft>
          <a:spcPct val="0"/>
        </a:spcAft>
        <a:buChar char="•"/>
        <a:defRPr kumimoji="1" sz="3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6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1400">
          <a:solidFill>
            <a:schemeClr val="tx1"/>
          </a:solidFill>
          <a:latin typeface="+mn-lt"/>
          <a:ea typeface="+mn-ea"/>
          <a:cs typeface="+mn-cs"/>
        </a:defRPr>
      </a:lvl5pPr>
      <a:lvl6pPr marL="2514600" indent="-228600" algn="l" rtl="0" fontAlgn="base">
        <a:spcBef>
          <a:spcPct val="20000"/>
        </a:spcBef>
        <a:spcAft>
          <a:spcPct val="0"/>
        </a:spcAft>
        <a:buChar char="»"/>
        <a:defRPr kumimoji="1" sz="1400">
          <a:solidFill>
            <a:schemeClr val="tx1"/>
          </a:solidFill>
          <a:latin typeface="+mn-lt"/>
          <a:ea typeface="+mn-ea"/>
          <a:cs typeface="+mn-cs"/>
        </a:defRPr>
      </a:lvl6pPr>
      <a:lvl7pPr marL="2971800" indent="-228600" algn="l" rtl="0" fontAlgn="base">
        <a:spcBef>
          <a:spcPct val="20000"/>
        </a:spcBef>
        <a:spcAft>
          <a:spcPct val="0"/>
        </a:spcAft>
        <a:buChar char="»"/>
        <a:defRPr kumimoji="1" sz="1400">
          <a:solidFill>
            <a:schemeClr val="tx1"/>
          </a:solidFill>
          <a:latin typeface="+mn-lt"/>
          <a:ea typeface="+mn-ea"/>
          <a:cs typeface="+mn-cs"/>
        </a:defRPr>
      </a:lvl7pPr>
      <a:lvl8pPr marL="3429000" indent="-228600" algn="l" rtl="0" fontAlgn="base">
        <a:spcBef>
          <a:spcPct val="20000"/>
        </a:spcBef>
        <a:spcAft>
          <a:spcPct val="0"/>
        </a:spcAft>
        <a:buChar char="»"/>
        <a:defRPr kumimoji="1" sz="1400">
          <a:solidFill>
            <a:schemeClr val="tx1"/>
          </a:solidFill>
          <a:latin typeface="+mn-lt"/>
          <a:ea typeface="+mn-ea"/>
          <a:cs typeface="+mn-cs"/>
        </a:defRPr>
      </a:lvl8pPr>
      <a:lvl9pPr marL="3886200" indent="-228600" algn="l" rtl="0" fontAlgn="base">
        <a:spcBef>
          <a:spcPct val="20000"/>
        </a:spcBef>
        <a:spcAft>
          <a:spcPct val="0"/>
        </a:spcAft>
        <a:buChar char="»"/>
        <a:defRPr kumimoji="1" sz="14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vmlDrawing" Target="../drawings/vmlDrawing6.vml"/><Relationship Id="rId6" Type="http://schemas.openxmlformats.org/officeDocument/2006/relationships/image" Target="../media/image4.png"/><Relationship Id="rId5" Type="http://schemas.openxmlformats.org/officeDocument/2006/relationships/image" Target="../media/image15.emf"/><Relationship Id="rId4" Type="http://schemas.openxmlformats.org/officeDocument/2006/relationships/oleObject" Target="../embeddings/oleObject9.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notesSlide" Target="../notesSlides/notesSlide6.xml"/><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5.emf"/><Relationship Id="rId10" Type="http://schemas.openxmlformats.org/officeDocument/2006/relationships/image" Target="../media/image7.emf"/><Relationship Id="rId4" Type="http://schemas.openxmlformats.org/officeDocument/2006/relationships/oleObject" Target="../embeddings/oleObject2.bin"/><Relationship Id="rId9"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7.xml"/><Relationship Id="rId7" Type="http://schemas.openxmlformats.org/officeDocument/2006/relationships/image" Target="../media/image9.emf"/><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8.emf"/><Relationship Id="rId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notesSlide" Target="../notesSlides/notesSlide8.xml"/><Relationship Id="rId7" Type="http://schemas.openxmlformats.org/officeDocument/2006/relationships/oleObject" Target="../embeddings/oleObject8.bin"/><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image" Target="../media/image10.emf"/><Relationship Id="rId5" Type="http://schemas.openxmlformats.org/officeDocument/2006/relationships/oleObject" Target="../embeddings/oleObject7.bin"/><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ctrTitle"/>
          </p:nvPr>
        </p:nvSpPr>
        <p:spPr>
          <a:xfrm>
            <a:off x="685800" y="2708920"/>
            <a:ext cx="7772400" cy="1470025"/>
          </a:xfrm>
        </p:spPr>
        <p:txBody>
          <a:bodyPr/>
          <a:lstStyle/>
          <a:p>
            <a:r>
              <a:rPr lang="en-US" altLang="zh-TW" dirty="0">
                <a:solidFill>
                  <a:schemeClr val="tx1"/>
                </a:solidFill>
              </a:rPr>
              <a:t>1</a:t>
            </a:r>
            <a:r>
              <a:rPr lang="en-US" altLang="zh-TW" dirty="0" smtClean="0">
                <a:solidFill>
                  <a:schemeClr val="tx1"/>
                </a:solidFill>
              </a:rPr>
              <a:t>Q</a:t>
            </a:r>
            <a:r>
              <a:rPr lang="zh-TW" altLang="en-US" dirty="0" smtClean="0">
                <a:solidFill>
                  <a:schemeClr val="tx1"/>
                </a:solidFill>
              </a:rPr>
              <a:t> </a:t>
            </a:r>
            <a:r>
              <a:rPr lang="en-US" altLang="zh-TW" dirty="0" smtClean="0">
                <a:solidFill>
                  <a:schemeClr val="tx1"/>
                </a:solidFill>
              </a:rPr>
              <a:t>2018 Operating </a:t>
            </a:r>
            <a:r>
              <a:rPr lang="en-US" altLang="zh-TW" dirty="0">
                <a:solidFill>
                  <a:schemeClr val="tx1"/>
                </a:solidFill>
              </a:rPr>
              <a:t>Results</a:t>
            </a:r>
            <a:endParaRPr lang="zh-TW" altLang="en-US" dirty="0" smtClean="0">
              <a:solidFill>
                <a:schemeClr val="tx1"/>
              </a:solidFill>
            </a:endParaRPr>
          </a:p>
        </p:txBody>
      </p:sp>
      <p:pic>
        <p:nvPicPr>
          <p:cNvPr id="22532" name="圖片 2"/>
          <p:cNvPicPr>
            <a:picLocks noChangeAspect="1" noChangeArrowheads="1"/>
          </p:cNvPicPr>
          <p:nvPr/>
        </p:nvPicPr>
        <p:blipFill>
          <a:blip r:embed="rId3" cstate="print"/>
          <a:srcRect l="6256" t="28568" r="21596" b="55779"/>
          <a:stretch>
            <a:fillRect/>
          </a:stretch>
        </p:blipFill>
        <p:spPr bwMode="auto">
          <a:xfrm>
            <a:off x="0" y="811213"/>
            <a:ext cx="9144000" cy="1339850"/>
          </a:xfrm>
          <a:prstGeom prst="rect">
            <a:avLst/>
          </a:prstGeom>
          <a:noFill/>
          <a:ln w="9525">
            <a:noFill/>
            <a:miter lim="800000"/>
            <a:headEnd/>
            <a:tailEnd/>
          </a:ln>
        </p:spPr>
      </p:pic>
      <p:sp>
        <p:nvSpPr>
          <p:cNvPr id="22533" name="Rectangle 3"/>
          <p:cNvSpPr>
            <a:spLocks noChangeArrowheads="1"/>
          </p:cNvSpPr>
          <p:nvPr/>
        </p:nvSpPr>
        <p:spPr bwMode="auto">
          <a:xfrm>
            <a:off x="7407275" y="6381750"/>
            <a:ext cx="1736725" cy="576263"/>
          </a:xfrm>
          <a:prstGeom prst="rect">
            <a:avLst/>
          </a:prstGeom>
          <a:noFill/>
          <a:ln w="9525">
            <a:noFill/>
            <a:miter lim="800000"/>
            <a:headEnd/>
            <a:tailEnd/>
          </a:ln>
        </p:spPr>
        <p:txBody>
          <a:bodyPr lIns="0"/>
          <a:lstStyle/>
          <a:p>
            <a:pPr algn="r" fontAlgn="base">
              <a:spcBef>
                <a:spcPct val="0"/>
              </a:spcBef>
              <a:spcAft>
                <a:spcPct val="0"/>
              </a:spcAft>
            </a:pPr>
            <a:r>
              <a:rPr kumimoji="1" lang="en-US" altLang="zh-TW" sz="1400" b="1" dirty="0">
                <a:solidFill>
                  <a:srgbClr val="000000"/>
                </a:solidFill>
                <a:ea typeface="新細明體" charset="-120"/>
              </a:rPr>
              <a:t>TSE: 2412</a:t>
            </a:r>
          </a:p>
          <a:p>
            <a:pPr algn="r" fontAlgn="base">
              <a:spcBef>
                <a:spcPct val="0"/>
              </a:spcBef>
              <a:spcAft>
                <a:spcPct val="0"/>
              </a:spcAft>
            </a:pPr>
            <a:r>
              <a:rPr kumimoji="1" lang="en-US" altLang="zh-TW" sz="1400" b="1" dirty="0">
                <a:solidFill>
                  <a:srgbClr val="000000"/>
                </a:solidFill>
                <a:ea typeface="新細明體" charset="-120"/>
              </a:rPr>
              <a:t>NYSE: CHT</a:t>
            </a:r>
          </a:p>
          <a:p>
            <a:pPr fontAlgn="base">
              <a:spcBef>
                <a:spcPct val="0"/>
              </a:spcBef>
              <a:spcAft>
                <a:spcPct val="0"/>
              </a:spcAft>
            </a:pPr>
            <a:endParaRPr kumimoji="1" lang="en-US" altLang="zh-TW" sz="1400" b="1" dirty="0">
              <a:solidFill>
                <a:srgbClr val="000000"/>
              </a:solidFill>
              <a:ea typeface="新細明體" charset="-120"/>
            </a:endParaRPr>
          </a:p>
        </p:txBody>
      </p:sp>
      <p:sp>
        <p:nvSpPr>
          <p:cNvPr id="6" name="副標題 2"/>
          <p:cNvSpPr txBox="1">
            <a:spLocks/>
          </p:cNvSpPr>
          <p:nvPr/>
        </p:nvSpPr>
        <p:spPr bwMode="auto">
          <a:xfrm>
            <a:off x="755576" y="4437111"/>
            <a:ext cx="7272808" cy="14779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kumimoji="1" sz="2400">
                <a:solidFill>
                  <a:schemeClr val="tx1"/>
                </a:solidFill>
                <a:latin typeface="+mn-lt"/>
                <a:ea typeface="+mn-ea"/>
                <a:cs typeface="+mn-cs"/>
              </a:defRPr>
            </a:lvl1pPr>
            <a:lvl2pPr marL="457200" indent="0" algn="ctr" rtl="0" eaLnBrk="0" fontAlgn="base" hangingPunct="0">
              <a:spcBef>
                <a:spcPct val="20000"/>
              </a:spcBef>
              <a:spcAft>
                <a:spcPct val="0"/>
              </a:spcAft>
              <a:buNone/>
              <a:defRPr kumimoji="1" sz="2600">
                <a:solidFill>
                  <a:schemeClr val="tx1"/>
                </a:solidFill>
                <a:latin typeface="+mn-lt"/>
                <a:ea typeface="+mn-ea"/>
                <a:cs typeface="+mn-cs"/>
              </a:defRPr>
            </a:lvl2pPr>
            <a:lvl3pPr marL="914400" indent="0" algn="ctr" rtl="0" eaLnBrk="0" fontAlgn="base" hangingPunct="0">
              <a:spcBef>
                <a:spcPct val="20000"/>
              </a:spcBef>
              <a:spcAft>
                <a:spcPct val="0"/>
              </a:spcAft>
              <a:buNone/>
              <a:defRPr kumimoji="1" sz="2200">
                <a:solidFill>
                  <a:schemeClr val="tx1"/>
                </a:solidFill>
                <a:latin typeface="+mn-lt"/>
                <a:ea typeface="+mn-ea"/>
                <a:cs typeface="+mn-cs"/>
              </a:defRPr>
            </a:lvl3pPr>
            <a:lvl4pPr marL="1371600" indent="0" algn="ctr" rtl="0" eaLnBrk="0" fontAlgn="base" hangingPunct="0">
              <a:spcBef>
                <a:spcPct val="20000"/>
              </a:spcBef>
              <a:spcAft>
                <a:spcPct val="0"/>
              </a:spcAft>
              <a:buNone/>
              <a:defRPr kumimoji="1">
                <a:solidFill>
                  <a:schemeClr val="tx1"/>
                </a:solidFill>
                <a:latin typeface="+mn-lt"/>
                <a:ea typeface="+mn-ea"/>
                <a:cs typeface="+mn-cs"/>
              </a:defRPr>
            </a:lvl4pPr>
            <a:lvl5pPr marL="1828800" indent="0" algn="ctr" rtl="0" eaLnBrk="0" fontAlgn="base" hangingPunct="0">
              <a:spcBef>
                <a:spcPct val="20000"/>
              </a:spcBef>
              <a:spcAft>
                <a:spcPct val="0"/>
              </a:spcAft>
              <a:buNone/>
              <a:defRPr kumimoji="1" sz="1400">
                <a:solidFill>
                  <a:schemeClr val="tx1"/>
                </a:solidFill>
                <a:latin typeface="+mn-lt"/>
                <a:ea typeface="+mn-ea"/>
                <a:cs typeface="+mn-cs"/>
              </a:defRPr>
            </a:lvl5pPr>
            <a:lvl6pPr marL="2286000" indent="0" algn="ctr" rtl="0" fontAlgn="base">
              <a:spcBef>
                <a:spcPct val="20000"/>
              </a:spcBef>
              <a:spcAft>
                <a:spcPct val="0"/>
              </a:spcAft>
              <a:buNone/>
              <a:defRPr kumimoji="1" sz="1400">
                <a:solidFill>
                  <a:schemeClr val="tx1"/>
                </a:solidFill>
                <a:latin typeface="+mn-lt"/>
                <a:ea typeface="+mn-ea"/>
                <a:cs typeface="+mn-cs"/>
              </a:defRPr>
            </a:lvl6pPr>
            <a:lvl7pPr marL="2743200" indent="0" algn="ctr" rtl="0" fontAlgn="base">
              <a:spcBef>
                <a:spcPct val="20000"/>
              </a:spcBef>
              <a:spcAft>
                <a:spcPct val="0"/>
              </a:spcAft>
              <a:buNone/>
              <a:defRPr kumimoji="1" sz="1400">
                <a:solidFill>
                  <a:schemeClr val="tx1"/>
                </a:solidFill>
                <a:latin typeface="+mn-lt"/>
                <a:ea typeface="+mn-ea"/>
                <a:cs typeface="+mn-cs"/>
              </a:defRPr>
            </a:lvl7pPr>
            <a:lvl8pPr marL="3200400" indent="0" algn="ctr" rtl="0" fontAlgn="base">
              <a:spcBef>
                <a:spcPct val="20000"/>
              </a:spcBef>
              <a:spcAft>
                <a:spcPct val="0"/>
              </a:spcAft>
              <a:buNone/>
              <a:defRPr kumimoji="1" sz="1400">
                <a:solidFill>
                  <a:schemeClr val="tx1"/>
                </a:solidFill>
                <a:latin typeface="+mn-lt"/>
                <a:ea typeface="+mn-ea"/>
                <a:cs typeface="+mn-cs"/>
              </a:defRPr>
            </a:lvl8pPr>
            <a:lvl9pPr marL="3657600" indent="0" algn="ctr" rtl="0" fontAlgn="base">
              <a:spcBef>
                <a:spcPct val="20000"/>
              </a:spcBef>
              <a:spcAft>
                <a:spcPct val="0"/>
              </a:spcAft>
              <a:buNone/>
              <a:defRPr kumimoji="1" sz="1400">
                <a:solidFill>
                  <a:schemeClr val="tx1"/>
                </a:solidFill>
                <a:latin typeface="+mn-lt"/>
                <a:ea typeface="+mn-ea"/>
                <a:cs typeface="+mn-cs"/>
              </a:defRPr>
            </a:lvl9pPr>
          </a:lstStyle>
          <a:p>
            <a:pPr algn="l"/>
            <a:r>
              <a:rPr lang="en-US" altLang="zh-TW" dirty="0" smtClean="0">
                <a:solidFill>
                  <a:schemeClr val="bg2"/>
                </a:solidFill>
              </a:rPr>
              <a:t>Citi Regional Tech Conference</a:t>
            </a:r>
          </a:p>
          <a:p>
            <a:pPr algn="l"/>
            <a:r>
              <a:rPr lang="en-US" altLang="zh-TW" dirty="0" smtClean="0">
                <a:solidFill>
                  <a:schemeClr val="bg2"/>
                </a:solidFill>
              </a:rPr>
              <a:t>May 31,</a:t>
            </a:r>
            <a:r>
              <a:rPr lang="zh-TW" altLang="en-US" dirty="0" smtClean="0">
                <a:solidFill>
                  <a:schemeClr val="bg2"/>
                </a:solidFill>
              </a:rPr>
              <a:t> </a:t>
            </a:r>
            <a:r>
              <a:rPr lang="en-US" altLang="zh-TW" dirty="0" smtClean="0">
                <a:solidFill>
                  <a:schemeClr val="bg2"/>
                </a:solidFill>
              </a:rPr>
              <a:t>2018</a:t>
            </a:r>
            <a:endParaRPr lang="en-US" altLang="zh-TW" dirty="0">
              <a:solidFill>
                <a:schemeClr val="bg2"/>
              </a:solidFill>
            </a:endParaRPr>
          </a:p>
        </p:txBody>
      </p:sp>
    </p:spTree>
    <p:extLst>
      <p:ext uri="{BB962C8B-B14F-4D97-AF65-F5344CB8AC3E}">
        <p14:creationId xmlns:p14="http://schemas.microsoft.com/office/powerpoint/2010/main" val="2904710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p:txBody>
          <a:bodyPr/>
          <a:lstStyle/>
          <a:p>
            <a:pPr>
              <a:defRPr/>
            </a:pPr>
            <a:r>
              <a:rPr lang="en-US" altLang="zh-TW" dirty="0" smtClean="0"/>
              <a:t>Financials Overview</a:t>
            </a:r>
            <a:endParaRPr lang="zh-TW" altLang="en-US" dirty="0"/>
          </a:p>
        </p:txBody>
      </p:sp>
    </p:spTree>
    <p:extLst>
      <p:ext uri="{BB962C8B-B14F-4D97-AF65-F5344CB8AC3E}">
        <p14:creationId xmlns:p14="http://schemas.microsoft.com/office/powerpoint/2010/main" val="39037090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26480" y="116633"/>
            <a:ext cx="8370664" cy="648072"/>
          </a:xfrm>
        </p:spPr>
        <p:txBody>
          <a:bodyPr/>
          <a:lstStyle/>
          <a:p>
            <a:pPr>
              <a:defRPr/>
            </a:pPr>
            <a:r>
              <a:rPr lang="en-US" altLang="zh-TW" dirty="0" smtClean="0">
                <a:ea typeface="新細明體" pitchFamily="18" charset="-120"/>
              </a:rPr>
              <a:t>Financials: Income Statement Highlights</a:t>
            </a:r>
            <a:endParaRPr lang="zh-TW" altLang="en-US" dirty="0"/>
          </a:p>
        </p:txBody>
      </p:sp>
      <p:sp>
        <p:nvSpPr>
          <p:cNvPr id="29785" name="Text Box 66"/>
          <p:cNvSpPr txBox="1">
            <a:spLocks noChangeArrowheads="1"/>
          </p:cNvSpPr>
          <p:nvPr/>
        </p:nvSpPr>
        <p:spPr bwMode="auto">
          <a:xfrm>
            <a:off x="336631" y="5661248"/>
            <a:ext cx="8352928" cy="738664"/>
          </a:xfrm>
          <a:prstGeom prst="rect">
            <a:avLst/>
          </a:prstGeom>
          <a:noFill/>
          <a:ln w="19050" algn="ctr">
            <a:noFill/>
            <a:miter lim="800000"/>
            <a:headEnd/>
            <a:tailEnd/>
          </a:ln>
        </p:spPr>
        <p:txBody>
          <a:bodyPr wrap="square">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1" lang="en-US" altLang="zh-TW" sz="700" b="0" i="0" u="none" strike="noStrike" kern="1200" cap="none" spc="0" normalizeH="0" baseline="0" noProof="0" dirty="0" smtClean="0">
                <a:ln>
                  <a:noFill/>
                </a:ln>
                <a:solidFill>
                  <a:srgbClr val="000000"/>
                </a:solidFill>
                <a:effectLst/>
                <a:uLnTx/>
                <a:uFillTx/>
                <a:latin typeface="Verdana" pitchFamily="34" charset="0"/>
                <a:ea typeface="新細明體" charset="-120"/>
              </a:rPr>
              <a:t>Note:</a:t>
            </a: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700" b="0" i="0" u="none" strike="noStrike" kern="1200" cap="none" spc="0" normalizeH="0" baseline="0" noProof="0" dirty="0" smtClean="0">
                <a:ln>
                  <a:noFill/>
                </a:ln>
                <a:solidFill>
                  <a:srgbClr val="000000"/>
                </a:solidFill>
                <a:effectLst/>
                <a:uLnTx/>
                <a:uFillTx/>
                <a:latin typeface="Verdana" pitchFamily="34" charset="0"/>
                <a:ea typeface="新細明體" charset="-120"/>
              </a:rPr>
              <a:t>Financials are prepared in accordance with T-IFRSs.</a:t>
            </a:r>
            <a:r>
              <a:rPr kumimoji="1" lang="zh-TW" altLang="en-US" sz="7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700" b="0" i="0" u="none" strike="noStrike" kern="1200" cap="none" spc="0" normalizeH="0" baseline="0" noProof="0" dirty="0" smtClean="0">
                <a:ln>
                  <a:noFill/>
                </a:ln>
                <a:solidFill>
                  <a:srgbClr val="000000"/>
                </a:solidFill>
                <a:effectLst/>
                <a:uLnTx/>
                <a:uFillTx/>
                <a:latin typeface="Verdana" pitchFamily="34" charset="0"/>
                <a:ea typeface="新細明體" charset="-120"/>
              </a:rPr>
              <a:t>Figures for</a:t>
            </a:r>
            <a:r>
              <a:rPr kumimoji="1" lang="zh-TW" altLang="en-US" sz="7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700" b="0" i="0" u="none" strike="noStrike" kern="1200" cap="none" spc="0" normalizeH="0" baseline="0" noProof="0" dirty="0" smtClean="0">
                <a:ln>
                  <a:noFill/>
                </a:ln>
                <a:solidFill>
                  <a:srgbClr val="000000"/>
                </a:solidFill>
                <a:effectLst/>
                <a:uLnTx/>
                <a:uFillTx/>
                <a:latin typeface="Verdana" pitchFamily="34" charset="0"/>
                <a:ea typeface="新細明體" charset="-120"/>
              </a:rPr>
              <a:t>Q1 2018 are unaudited.</a:t>
            </a: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700" b="0" i="0" u="none" strike="noStrike" kern="1200" cap="none" spc="0" normalizeH="0" baseline="0" noProof="0" dirty="0" smtClean="0">
                <a:ln>
                  <a:noFill/>
                </a:ln>
                <a:solidFill>
                  <a:srgbClr val="000000"/>
                </a:solidFill>
                <a:effectLst/>
                <a:uLnTx/>
                <a:uFillTx/>
                <a:latin typeface="Verdana" pitchFamily="34" charset="0"/>
                <a:ea typeface="新細明體" charset="-120"/>
              </a:rPr>
              <a:t>Net income attributable to owners of the parent.</a:t>
            </a: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700" b="0" i="0" u="none" strike="noStrike" kern="1200" cap="none" spc="0" normalizeH="0" baseline="0" noProof="0" dirty="0">
                <a:ln>
                  <a:noFill/>
                </a:ln>
                <a:solidFill>
                  <a:srgbClr val="000000"/>
                </a:solidFill>
                <a:effectLst/>
                <a:uLnTx/>
                <a:uFillTx/>
                <a:latin typeface="Verdana" pitchFamily="34" charset="0"/>
                <a:ea typeface="新細明體" charset="-120"/>
              </a:rPr>
              <a:t>Net income margin is based on consolidated net income (including net income attributable to NCI</a:t>
            </a:r>
            <a:r>
              <a:rPr kumimoji="1" lang="en-US" altLang="zh-TW" sz="700" b="0" i="0" u="none" strike="noStrike" kern="1200" cap="none" spc="0" normalizeH="0" baseline="0" noProof="0" dirty="0" smtClean="0">
                <a:ln>
                  <a:noFill/>
                </a:ln>
                <a:solidFill>
                  <a:srgbClr val="000000"/>
                </a:solidFill>
                <a:effectLst/>
                <a:uLnTx/>
                <a:uFillTx/>
                <a:latin typeface="Verdana" pitchFamily="34" charset="0"/>
                <a:ea typeface="新細明體" charset="-120"/>
              </a:rPr>
              <a:t>).</a:t>
            </a:r>
            <a:endParaRPr kumimoji="1" lang="en-US" altLang="zh-TW" sz="700" b="0" i="0" u="none" strike="noStrike" kern="1200" cap="none" spc="0" normalizeH="0" baseline="0" noProof="0" dirty="0">
              <a:ln>
                <a:noFill/>
              </a:ln>
              <a:solidFill>
                <a:srgbClr val="000000"/>
              </a:solidFill>
              <a:effectLst/>
              <a:uLnTx/>
              <a:uFillTx/>
              <a:latin typeface="Verdana" pitchFamily="34" charset="0"/>
              <a:ea typeface="新細明體" charset="-120"/>
            </a:endParaRP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700" b="0" i="0" u="none" strike="noStrike" kern="1200" cap="none" spc="0" normalizeH="0" baseline="0" noProof="0" dirty="0">
                <a:ln>
                  <a:noFill/>
                </a:ln>
                <a:effectLst/>
                <a:uLnTx/>
                <a:uFillTx/>
                <a:latin typeface="Verdana" pitchFamily="34" charset="0"/>
                <a:ea typeface="新細明體" charset="-120"/>
              </a:rPr>
              <a:t>EBITDA = operating income + </a:t>
            </a:r>
            <a:r>
              <a:rPr kumimoji="1" lang="en-US" altLang="zh-TW" sz="700" b="0" i="0" u="none" strike="noStrike" kern="1200" cap="none" spc="0" normalizeH="0" baseline="0" noProof="0" dirty="0" smtClean="0">
                <a:ln>
                  <a:noFill/>
                </a:ln>
                <a:effectLst/>
                <a:uLnTx/>
                <a:uFillTx/>
                <a:latin typeface="Verdana" pitchFamily="34" charset="0"/>
                <a:ea typeface="新細明體" charset="-120"/>
              </a:rPr>
              <a:t>Depreciation &amp; Amortization.</a:t>
            </a: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700" b="0" i="0" u="none" strike="noStrike" kern="1200" cap="none" spc="0" normalizeH="0" baseline="0" noProof="0" dirty="0">
                <a:ln>
                  <a:noFill/>
                </a:ln>
                <a:solidFill>
                  <a:srgbClr val="000000"/>
                </a:solidFill>
                <a:effectLst/>
                <a:uLnTx/>
                <a:uFillTx/>
                <a:latin typeface="Verdana" pitchFamily="34" charset="0"/>
                <a:ea typeface="新細明體" charset="-120"/>
              </a:rPr>
              <a:t>The calculation of growth</a:t>
            </a:r>
            <a:r>
              <a:rPr kumimoji="1" lang="zh-TW" altLang="en-US" sz="700" b="0" i="0" u="none" strike="noStrike" kern="1200" cap="none" spc="0" normalizeH="0" baseline="0" noProof="0" dirty="0">
                <a:ln>
                  <a:noFill/>
                </a:ln>
                <a:solidFill>
                  <a:srgbClr val="000000"/>
                </a:solidFill>
                <a:effectLst/>
                <a:uLnTx/>
                <a:uFillTx/>
                <a:latin typeface="Verdana" pitchFamily="34" charset="0"/>
                <a:ea typeface="新細明體" charset="-120"/>
              </a:rPr>
              <a:t> </a:t>
            </a:r>
            <a:r>
              <a:rPr kumimoji="1" lang="en-US" altLang="zh-TW" sz="700" b="0" i="0" u="none" strike="noStrike" kern="1200" cap="none" spc="0" normalizeH="0" baseline="0" noProof="0" dirty="0">
                <a:ln>
                  <a:noFill/>
                </a:ln>
                <a:solidFill>
                  <a:srgbClr val="000000"/>
                </a:solidFill>
                <a:effectLst/>
                <a:uLnTx/>
                <a:uFillTx/>
                <a:latin typeface="Verdana" pitchFamily="34" charset="0"/>
                <a:ea typeface="新細明體" charset="-120"/>
              </a:rPr>
              <a:t>rates is based on </a:t>
            </a:r>
            <a:r>
              <a:rPr kumimoji="1" lang="en-US" altLang="zh-TW" sz="700" b="0" i="0" u="none" strike="noStrike" kern="1200" cap="none" spc="0" normalizeH="0" baseline="0" noProof="0" dirty="0" err="1" smtClean="0">
                <a:ln>
                  <a:noFill/>
                </a:ln>
                <a:solidFill>
                  <a:srgbClr val="000000"/>
                </a:solidFill>
                <a:effectLst/>
                <a:uLnTx/>
                <a:uFillTx/>
                <a:latin typeface="Verdana" pitchFamily="34" charset="0"/>
                <a:ea typeface="新細明體" charset="-120"/>
              </a:rPr>
              <a:t>NT$mn</a:t>
            </a:r>
            <a:r>
              <a:rPr kumimoji="1" lang="en-US" altLang="zh-TW" sz="7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endParaRPr kumimoji="1" lang="en-US" altLang="zh-TW" sz="700" b="0" i="0" u="none" strike="noStrike" kern="1200" cap="none" spc="0" normalizeH="0" baseline="0" noProof="0" dirty="0">
              <a:ln>
                <a:noFill/>
              </a:ln>
              <a:solidFill>
                <a:srgbClr val="000000"/>
              </a:solidFill>
              <a:effectLst/>
              <a:uLnTx/>
              <a:uFillTx/>
              <a:latin typeface="Verdana" pitchFamily="34" charset="0"/>
              <a:ea typeface="新細明體" charset="-120"/>
            </a:endParaRPr>
          </a:p>
        </p:txBody>
      </p:sp>
      <p:graphicFrame>
        <p:nvGraphicFramePr>
          <p:cNvPr id="5" name="Group 4"/>
          <p:cNvGraphicFramePr>
            <a:graphicFrameLocks noGrp="1"/>
          </p:cNvGraphicFramePr>
          <p:nvPr>
            <p:extLst>
              <p:ext uri="{D42A27DB-BD31-4B8C-83A1-F6EECF244321}">
                <p14:modId xmlns:p14="http://schemas.microsoft.com/office/powerpoint/2010/main" val="741346420"/>
              </p:ext>
            </p:extLst>
          </p:nvPr>
        </p:nvGraphicFramePr>
        <p:xfrm>
          <a:off x="326480" y="764704"/>
          <a:ext cx="8363079" cy="4953333"/>
        </p:xfrm>
        <a:graphic>
          <a:graphicData uri="http://schemas.openxmlformats.org/drawingml/2006/table">
            <a:tbl>
              <a:tblPr/>
              <a:tblGrid>
                <a:gridCol w="2660913">
                  <a:extLst>
                    <a:ext uri="{9D8B030D-6E8A-4147-A177-3AD203B41FA5}">
                      <a16:colId xmlns:a16="http://schemas.microsoft.com/office/drawing/2014/main" val="20000"/>
                    </a:ext>
                  </a:extLst>
                </a:gridCol>
                <a:gridCol w="937923">
                  <a:extLst>
                    <a:ext uri="{9D8B030D-6E8A-4147-A177-3AD203B41FA5}">
                      <a16:colId xmlns:a16="http://schemas.microsoft.com/office/drawing/2014/main" val="20001"/>
                    </a:ext>
                  </a:extLst>
                </a:gridCol>
                <a:gridCol w="937923">
                  <a:extLst>
                    <a:ext uri="{9D8B030D-6E8A-4147-A177-3AD203B41FA5}">
                      <a16:colId xmlns:a16="http://schemas.microsoft.com/office/drawing/2014/main" val="20002"/>
                    </a:ext>
                  </a:extLst>
                </a:gridCol>
                <a:gridCol w="949536">
                  <a:extLst>
                    <a:ext uri="{9D8B030D-6E8A-4147-A177-3AD203B41FA5}">
                      <a16:colId xmlns:a16="http://schemas.microsoft.com/office/drawing/2014/main" val="20003"/>
                    </a:ext>
                  </a:extLst>
                </a:gridCol>
                <a:gridCol w="956016">
                  <a:extLst>
                    <a:ext uri="{9D8B030D-6E8A-4147-A177-3AD203B41FA5}">
                      <a16:colId xmlns:a16="http://schemas.microsoft.com/office/drawing/2014/main" val="20004"/>
                    </a:ext>
                  </a:extLst>
                </a:gridCol>
                <a:gridCol w="956016">
                  <a:extLst>
                    <a:ext uri="{9D8B030D-6E8A-4147-A177-3AD203B41FA5}">
                      <a16:colId xmlns:a16="http://schemas.microsoft.com/office/drawing/2014/main" val="20005"/>
                    </a:ext>
                  </a:extLst>
                </a:gridCol>
                <a:gridCol w="964752">
                  <a:extLst>
                    <a:ext uri="{9D8B030D-6E8A-4147-A177-3AD203B41FA5}">
                      <a16:colId xmlns:a16="http://schemas.microsoft.com/office/drawing/2014/main" val="20006"/>
                    </a:ext>
                  </a:extLst>
                </a:gridCol>
              </a:tblGrid>
              <a:tr h="373341">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Verdana" pitchFamily="34" charset="0"/>
                        <a:ea typeface="新細明體" pitchFamily="18" charset="-120"/>
                      </a:endParaRPr>
                    </a:p>
                  </a:txBody>
                  <a:tcPr marL="91437" marR="91437" marT="45712" marB="45712"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0" fontAlgn="base" latinLnBrk="0" hangingPunct="0">
                        <a:lnSpc>
                          <a:spcPct val="100000"/>
                        </a:lnSpc>
                        <a:spcBef>
                          <a:spcPct val="75000"/>
                        </a:spcBef>
                        <a:spcAft>
                          <a:spcPct val="0"/>
                        </a:spcAft>
                        <a:buClrTx/>
                        <a:buSzTx/>
                        <a:buFontTx/>
                        <a:buNone/>
                        <a:tabLst/>
                      </a:pPr>
                      <a:r>
                        <a:rPr kumimoji="0" lang="en-US" altLang="zh-TW" sz="1600" b="1" i="0" u="none" strike="noStrike" cap="none" normalizeH="0" baseline="0" dirty="0" smtClean="0">
                          <a:ln>
                            <a:noFill/>
                          </a:ln>
                          <a:solidFill>
                            <a:schemeClr val="bg1"/>
                          </a:solidFill>
                          <a:effectLst/>
                          <a:latin typeface="Verdana" pitchFamily="34" charset="0"/>
                          <a:ea typeface="新細明體" pitchFamily="18" charset="-120"/>
                        </a:rPr>
                        <a:t>Consolidated</a:t>
                      </a:r>
                    </a:p>
                  </a:txBody>
                  <a:tcPr marL="0" marR="0" marT="45712" marB="45712" anchor="ctr" horzOverflow="overflow">
                    <a:lnL>
                      <a:noFill/>
                    </a:lnL>
                    <a:lnR>
                      <a:noFill/>
                    </a:lnR>
                    <a:lnT>
                      <a:noFill/>
                    </a:lnT>
                    <a:lnB w="12700" cap="flat" cmpd="sng" algn="ctr">
                      <a:solidFill>
                        <a:schemeClr val="bg1"/>
                      </a:solidFill>
                      <a:prstDash val="solid"/>
                      <a:round/>
                      <a:headEnd type="none" w="med" len="med"/>
                      <a:tailEnd type="none" w="med" len="med"/>
                    </a:lnB>
                    <a:lnTlToBr>
                      <a:noFill/>
                    </a:lnTlToBr>
                    <a:lnBlToTr>
                      <a:noFill/>
                    </a:lnBlToTr>
                    <a:solidFill>
                      <a:srgbClr val="66CCFF"/>
                    </a:solidFill>
                  </a:tcPr>
                </a:tc>
                <a:tc hMerge="1">
                  <a:txBody>
                    <a:bodyPr/>
                    <a:lstStyle/>
                    <a:p>
                      <a:pPr marL="0" marR="0" lvl="0" indent="0" algn="ctr" defTabSz="914400" rtl="0" eaLnBrk="0" fontAlgn="base" latinLnBrk="0" hangingPunct="0">
                        <a:lnSpc>
                          <a:spcPct val="100000"/>
                        </a:lnSpc>
                        <a:spcBef>
                          <a:spcPct val="75000"/>
                        </a:spcBef>
                        <a:spcAft>
                          <a:spcPct val="0"/>
                        </a:spcAft>
                        <a:buClrTx/>
                        <a:buSzTx/>
                        <a:buFontTx/>
                        <a:buNone/>
                        <a:tabLst/>
                      </a:pPr>
                      <a:endParaRPr kumimoji="0" lang="en-US" altLang="zh-TW" sz="1600" b="1" i="0" u="none" strike="noStrike" cap="none" normalizeH="0" baseline="0" dirty="0" smtClean="0">
                        <a:ln>
                          <a:noFill/>
                        </a:ln>
                        <a:solidFill>
                          <a:schemeClr val="bg1"/>
                        </a:solidFill>
                        <a:effectLst/>
                        <a:latin typeface="Verdana" pitchFamily="34" charset="0"/>
                        <a:ea typeface="新細明體" pitchFamily="18" charset="-120"/>
                      </a:endParaRPr>
                    </a:p>
                  </a:txBody>
                  <a:tcPr marL="0" marR="0" marT="45712" marB="45712"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456473">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Verdana" pitchFamily="34" charset="0"/>
                          <a:ea typeface="新細明體" pitchFamily="18" charset="-120"/>
                        </a:rPr>
                        <a:t>(</a:t>
                      </a:r>
                      <a:r>
                        <a:rPr kumimoji="0" lang="en-US" altLang="zh-TW" sz="1400" b="0" i="0" u="none" strike="noStrike" cap="none" normalizeH="0" baseline="0" dirty="0" err="1" smtClean="0">
                          <a:ln>
                            <a:noFill/>
                          </a:ln>
                          <a:solidFill>
                            <a:schemeClr val="tx1"/>
                          </a:solidFill>
                          <a:effectLst/>
                          <a:latin typeface="Verdana" pitchFamily="34" charset="0"/>
                          <a:ea typeface="新細明體" pitchFamily="18" charset="-120"/>
                        </a:rPr>
                        <a:t>NT$bn</a:t>
                      </a:r>
                      <a:r>
                        <a:rPr kumimoji="0" lang="en-US" altLang="zh-TW" sz="1400" b="0" i="0" u="none" strike="noStrike" cap="none" normalizeH="0" baseline="0" dirty="0" smtClean="0">
                          <a:ln>
                            <a:noFill/>
                          </a:ln>
                          <a:solidFill>
                            <a:schemeClr val="tx1"/>
                          </a:solidFill>
                          <a:effectLst/>
                          <a:latin typeface="Verdana" pitchFamily="34" charset="0"/>
                          <a:ea typeface="新細明體" pitchFamily="18" charset="-120"/>
                        </a:rPr>
                        <a:t>)</a:t>
                      </a:r>
                    </a:p>
                  </a:txBody>
                  <a:tcPr marL="91437" marR="91437" marT="45712" marB="45712" anchor="ctr" horzOverflow="overflow">
                    <a:lnL>
                      <a:noFill/>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Q1 2018</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(Upon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Q1</a:t>
                      </a:r>
                      <a:r>
                        <a:rPr kumimoji="0" lang="zh-TW" altLang="en-US"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 </a:t>
                      </a: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defRPr/>
                      </a:pP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Growth </a:t>
                      </a:r>
                      <a:b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b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a:t>
                      </a: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normalizeH="0" baseline="0" noProof="0" dirty="0" smtClean="0">
                          <a:ln>
                            <a:noFill/>
                          </a:ln>
                          <a:solidFill>
                            <a:schemeClr val="bg1"/>
                          </a:solidFill>
                          <a:effectLst/>
                          <a:latin typeface="Verdana" pitchFamily="34" charset="0"/>
                          <a:ea typeface="新細明體" pitchFamily="18" charset="-120"/>
                          <a:cs typeface="+mn-cs"/>
                        </a:rPr>
                        <a:t>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kern="1200" cap="none" normalizeH="0" baseline="0" dirty="0" smtClean="0">
                          <a:ln>
                            <a:noFill/>
                          </a:ln>
                          <a:solidFill>
                            <a:schemeClr val="bg1"/>
                          </a:solidFill>
                          <a:effectLst/>
                          <a:latin typeface="Verdana" pitchFamily="34" charset="0"/>
                          <a:ea typeface="新細明體" pitchFamily="18" charset="-120"/>
                          <a:cs typeface="+mn-cs"/>
                        </a:rPr>
                        <a:t>2016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Growth </a:t>
                      </a:r>
                      <a:b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b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a:t>
                      </a: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extLst>
                  <a:ext uri="{0D108BD9-81ED-4DB2-BD59-A6C34878D82A}">
                    <a16:rowId xmlns:a16="http://schemas.microsoft.com/office/drawing/2014/main" val="10001"/>
                  </a:ext>
                </a:extLst>
              </a:tr>
              <a:tr h="451258">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Revenues</a:t>
                      </a:r>
                    </a:p>
                  </a:txBody>
                  <a:tcPr marL="91437" marR="91437" marT="45712" marB="45712"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53.63</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54.53</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(1.7)</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36195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227.51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36195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229.99</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(1.1)</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2"/>
                  </a:ext>
                </a:extLst>
              </a:tr>
              <a:tr h="517338">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Operating Costs and Expenses</a:t>
                      </a:r>
                    </a:p>
                  </a:txBody>
                  <a:tcPr marL="91437" marR="91437" marT="45712" marB="45712"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42.62</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42.99</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(0.9)</a:t>
                      </a:r>
                    </a:p>
                  </a:txBody>
                  <a:tcPr marL="0" marR="0" marT="45723" marB="45723"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180.71</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181.39</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(0.4)</a:t>
                      </a:r>
                    </a:p>
                  </a:txBody>
                  <a:tcPr marL="0" marR="0" marT="45723" marB="45723"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7338">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Income</a:t>
                      </a:r>
                      <a:r>
                        <a:rPr kumimoji="0" lang="zh-TW" altLang="en-US" sz="1400" b="1" i="0" u="none" strike="noStrike" cap="none" normalizeH="0" baseline="0" dirty="0" smtClean="0">
                          <a:ln>
                            <a:noFill/>
                          </a:ln>
                          <a:solidFill>
                            <a:schemeClr val="bg1"/>
                          </a:solidFill>
                          <a:effectLst/>
                          <a:latin typeface="Verdana" pitchFamily="34" charset="0"/>
                          <a:ea typeface="新細明體" pitchFamily="18" charset="-120"/>
                        </a:rPr>
                        <a:t> </a:t>
                      </a: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from</a:t>
                      </a:r>
                      <a:r>
                        <a:rPr kumimoji="0" lang="zh-TW" altLang="en-US" sz="1400" b="1" i="0" u="none" strike="noStrike" cap="none" normalizeH="0" baseline="0" dirty="0" smtClean="0">
                          <a:ln>
                            <a:noFill/>
                          </a:ln>
                          <a:solidFill>
                            <a:schemeClr val="bg1"/>
                          </a:solidFill>
                          <a:effectLst/>
                          <a:latin typeface="Verdana" pitchFamily="34" charset="0"/>
                          <a:ea typeface="新細明體" pitchFamily="18" charset="-120"/>
                        </a:rPr>
                        <a:t> </a:t>
                      </a: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Operations</a:t>
                      </a:r>
                    </a:p>
                  </a:txBody>
                  <a:tcPr marL="91437" marR="91437" marT="45712" marB="45712"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10.94</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11.53</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(5.1)</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46.70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48.11</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(2.9)</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4"/>
                  </a:ext>
                </a:extLst>
              </a:tr>
              <a:tr h="495672">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Net Income</a:t>
                      </a:r>
                      <a:r>
                        <a:rPr kumimoji="0" lang="en-US" altLang="zh-TW" sz="1400" b="1" i="0" u="none" strike="noStrike" cap="none" normalizeH="0" baseline="30000" dirty="0" smtClean="0">
                          <a:ln>
                            <a:noFill/>
                          </a:ln>
                          <a:solidFill>
                            <a:schemeClr val="bg1"/>
                          </a:solidFill>
                          <a:effectLst/>
                          <a:latin typeface="Verdana" pitchFamily="34" charset="0"/>
                          <a:ea typeface="新細明體" pitchFamily="18" charset="-120"/>
                        </a:rPr>
                        <a:t>2</a:t>
                      </a:r>
                      <a:endPar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endParaRPr>
                    </a:p>
                  </a:txBody>
                  <a:tcPr marL="91437" marR="91437" marT="45712" marB="45712"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8.73</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9.59</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(9.0)</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38.87</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40.07</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(3.0)</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9658">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Net Income Margin</a:t>
                      </a:r>
                      <a:r>
                        <a:rPr kumimoji="0" lang="en-US" altLang="zh-TW" sz="1400" b="1" i="0" u="none" strike="noStrike" cap="none" normalizeH="0" baseline="30000" dirty="0" smtClean="0">
                          <a:ln>
                            <a:noFill/>
                          </a:ln>
                          <a:solidFill>
                            <a:schemeClr val="bg1"/>
                          </a:solidFill>
                          <a:effectLst/>
                          <a:latin typeface="Verdana" pitchFamily="34" charset="0"/>
                          <a:ea typeface="新細明體" pitchFamily="18" charset="-120"/>
                        </a:rPr>
                        <a:t>3 </a:t>
                      </a: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a:t>
                      </a:r>
                    </a:p>
                  </a:txBody>
                  <a:tcPr marL="91437" marR="91437" marT="45712" marB="45712"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16.78</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18.05</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17.60</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17.93</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6"/>
                  </a:ext>
                </a:extLst>
              </a:tr>
              <a:tr h="471958">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EPS</a:t>
                      </a:r>
                    </a:p>
                  </a:txBody>
                  <a:tcPr marL="91437" marR="91437" marT="45712" marB="45712"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1.13</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1.24</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(9.0)</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5.01</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5.16</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(3.0)</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45436">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EBITDA</a:t>
                      </a:r>
                    </a:p>
                  </a:txBody>
                  <a:tcPr marL="91437" marR="91437" marT="45712" marB="45712"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18.91</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19.61</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(3.6)</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78.60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80.58</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(2.5)</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8"/>
                  </a:ext>
                </a:extLst>
              </a:tr>
              <a:tr h="519658">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EBITDA Margin (%)</a:t>
                      </a:r>
                    </a:p>
                  </a:txBody>
                  <a:tcPr marL="91437" marR="91437" marT="45712" marB="45712"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35.26</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35.96</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34.55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35.04</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a:t>
                      </a:r>
                    </a:p>
                  </a:txBody>
                  <a:tcPr marL="0" marR="0" marT="45726" marB="45726"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2614438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250825" y="115888"/>
            <a:ext cx="8713788" cy="649287"/>
          </a:xfrm>
        </p:spPr>
        <p:txBody>
          <a:bodyPr/>
          <a:lstStyle/>
          <a:p>
            <a:pPr>
              <a:defRPr/>
            </a:pPr>
            <a:r>
              <a:rPr lang="en-US" altLang="zh-TW" dirty="0" smtClean="0">
                <a:ea typeface="新細明體" pitchFamily="18" charset="-120"/>
              </a:rPr>
              <a:t>Financials: Business Segment Revenues </a:t>
            </a:r>
            <a:endParaRPr lang="zh-TW" altLang="en-US" dirty="0"/>
          </a:p>
        </p:txBody>
      </p:sp>
      <p:sp>
        <p:nvSpPr>
          <p:cNvPr id="2" name="矩形 1"/>
          <p:cNvSpPr/>
          <p:nvPr/>
        </p:nvSpPr>
        <p:spPr>
          <a:xfrm>
            <a:off x="250856" y="5589240"/>
            <a:ext cx="7661072" cy="655564"/>
          </a:xfrm>
          <a:prstGeom prst="rect">
            <a:avLst/>
          </a:prstGeom>
        </p:spPr>
        <p:txBody>
          <a:bodyPr wrap="none">
            <a:spAutoFit/>
          </a:bodyPr>
          <a:lstStyle/>
          <a:p>
            <a:pPr marL="0" marR="0" lvl="0" indent="0" algn="l" defTabSz="914400" rtl="0" eaLnBrk="1" fontAlgn="base" latinLnBrk="0" hangingPunct="1">
              <a:lnSpc>
                <a:spcPct val="60000"/>
              </a:lnSpc>
              <a:spcBef>
                <a:spcPts val="600"/>
              </a:spcBef>
              <a:spcAft>
                <a:spcPct val="0"/>
              </a:spcAft>
              <a:buClrTx/>
              <a:buSzTx/>
              <a:buFontTx/>
              <a:buNone/>
              <a:tabLst/>
              <a:defRPr/>
            </a:pPr>
            <a:r>
              <a:rPr kumimoji="1" lang="en-US" altLang="zh-TW" sz="900" b="0" i="0" u="none" strike="noStrike" kern="1200" cap="none" spc="0" normalizeH="0" baseline="0" noProof="0" dirty="0">
                <a:ln>
                  <a:noFill/>
                </a:ln>
                <a:solidFill>
                  <a:srgbClr val="000000"/>
                </a:solidFill>
                <a:effectLst/>
                <a:uLnTx/>
                <a:uFillTx/>
                <a:latin typeface="Verdana" pitchFamily="34" charset="0"/>
                <a:ea typeface="新細明體" charset="-120"/>
              </a:rPr>
              <a:t>Note: </a:t>
            </a:r>
            <a:endPar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endParaRPr>
          </a:p>
          <a:p>
            <a:pPr marL="228600" marR="0" lvl="0" indent="-228600" algn="l" defTabSz="914400" rtl="0" eaLnBrk="1" fontAlgn="base" latinLnBrk="0" hangingPunct="1">
              <a:lnSpc>
                <a:spcPct val="60000"/>
              </a:lnSpc>
              <a:spcBef>
                <a:spcPts val="600"/>
              </a:spcBef>
              <a:spcAft>
                <a:spcPct val="0"/>
              </a:spcAft>
              <a:buClrTx/>
              <a:buSzTx/>
              <a:buFontTx/>
              <a:buAutoNum type="arabicPeriod"/>
              <a:tabLst/>
              <a:defRPr/>
            </a:pPr>
            <a:r>
              <a:rPr kumimoji="1" lang="en-US" altLang="zh-TW" sz="900" b="0" i="0" u="none" strike="noStrike" kern="1200" cap="none" spc="0" normalizeH="0" baseline="0" noProof="0" dirty="0">
                <a:ln>
                  <a:noFill/>
                </a:ln>
                <a:solidFill>
                  <a:srgbClr val="000000"/>
                </a:solidFill>
                <a:effectLst/>
                <a:uLnTx/>
                <a:uFillTx/>
                <a:latin typeface="Verdana" pitchFamily="34" charset="0"/>
                <a:ea typeface="新細明體" charset="-120"/>
              </a:rPr>
              <a:t>Financials are prepared in accordance with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T-IFRSs. Figures for</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201 are unaudited.</a:t>
            </a:r>
          </a:p>
          <a:p>
            <a:pPr marL="228600" marR="0" lvl="0" indent="-228600" algn="l" defTabSz="914400" rtl="0" eaLnBrk="1" fontAlgn="base" latinLnBrk="0" hangingPunct="1">
              <a:lnSpc>
                <a:spcPct val="60000"/>
              </a:lnSpc>
              <a:spcBef>
                <a:spcPts val="600"/>
              </a:spcBef>
              <a:spcAft>
                <a:spcPct val="0"/>
              </a:spcAft>
              <a:buClrTx/>
              <a:buSzTx/>
              <a:buFontTx/>
              <a:buAutoNum type="arabicPeriod"/>
              <a:tabLst/>
              <a:defRPr/>
            </a:pP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The </a:t>
            </a:r>
            <a:r>
              <a:rPr kumimoji="1" lang="en-US" altLang="zh-TW" sz="900" b="0" i="0" u="none" strike="noStrike" kern="1200" cap="none" spc="0" normalizeH="0" baseline="0" noProof="0" dirty="0">
                <a:ln>
                  <a:noFill/>
                </a:ln>
                <a:solidFill>
                  <a:srgbClr val="000000"/>
                </a:solidFill>
                <a:effectLst/>
                <a:uLnTx/>
                <a:uFillTx/>
                <a:latin typeface="Verdana" pitchFamily="34" charset="0"/>
                <a:ea typeface="新細明體" charset="-120"/>
              </a:rPr>
              <a:t>calculation of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growth</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rates </a:t>
            </a:r>
            <a:r>
              <a:rPr kumimoji="1" lang="en-US" altLang="zh-TW" sz="900" b="0" i="0" u="none" strike="noStrike" kern="1200" cap="none" spc="0" normalizeH="0" baseline="0" noProof="0" dirty="0">
                <a:ln>
                  <a:noFill/>
                </a:ln>
                <a:solidFill>
                  <a:srgbClr val="000000"/>
                </a:solidFill>
                <a:effectLst/>
                <a:uLnTx/>
                <a:uFillTx/>
                <a:latin typeface="Verdana" pitchFamily="34" charset="0"/>
                <a:ea typeface="新細明體" charset="-120"/>
              </a:rPr>
              <a:t>is based on NT$ </a:t>
            </a:r>
            <a:r>
              <a:rPr kumimoji="1" lang="en-US" altLang="zh-TW" sz="900" b="0" i="0" u="none" strike="noStrike" kern="1200" cap="none" spc="0" normalizeH="0" baseline="0" noProof="0" dirty="0" err="1" smtClean="0">
                <a:ln>
                  <a:noFill/>
                </a:ln>
                <a:solidFill>
                  <a:srgbClr val="000000"/>
                </a:solidFill>
                <a:effectLst/>
                <a:uLnTx/>
                <a:uFillTx/>
                <a:latin typeface="Verdana" pitchFamily="34" charset="0"/>
                <a:ea typeface="新細明體" charset="-120"/>
              </a:rPr>
              <a:t>mn</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a:t>
            </a:r>
          </a:p>
          <a:p>
            <a:pPr marL="228600" marR="0" lvl="0" indent="-228600" algn="l" defTabSz="914400" rtl="0" eaLnBrk="1" fontAlgn="base" latinLnBrk="0" hangingPunct="1">
              <a:lnSpc>
                <a:spcPct val="60000"/>
              </a:lnSpc>
              <a:spcBef>
                <a:spcPts val="600"/>
              </a:spcBef>
              <a:spcAft>
                <a:spcPct val="0"/>
              </a:spcAft>
              <a:buClrTx/>
              <a:buSzTx/>
              <a:buFontTx/>
              <a:buAutoNum type="arabicPeriod"/>
              <a:tabLst/>
              <a:defRPr/>
            </a:pP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Businesses</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shown</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under</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each</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segment</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are</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highlighted;</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therefore,</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sum</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of</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the</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highlighted</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revenues</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is</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not</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equal</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to</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the</a:t>
            </a:r>
            <a:r>
              <a:rPr kumimoji="1" lang="zh-TW" altLang="en-US" sz="9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900" b="0" i="0" u="none" strike="noStrike" kern="1200" cap="none" spc="0" normalizeH="0" baseline="0" noProof="0" dirty="0" smtClean="0">
                <a:ln>
                  <a:noFill/>
                </a:ln>
                <a:solidFill>
                  <a:srgbClr val="000000"/>
                </a:solidFill>
                <a:effectLst/>
                <a:uLnTx/>
                <a:uFillTx/>
                <a:latin typeface="Verdana" pitchFamily="34" charset="0"/>
                <a:ea typeface="新細明體" charset="-120"/>
              </a:rPr>
              <a:t>total.</a:t>
            </a:r>
          </a:p>
        </p:txBody>
      </p:sp>
      <p:graphicFrame>
        <p:nvGraphicFramePr>
          <p:cNvPr id="6" name="表格 5"/>
          <p:cNvGraphicFramePr>
            <a:graphicFrameLocks noGrp="1"/>
          </p:cNvGraphicFramePr>
          <p:nvPr>
            <p:extLst>
              <p:ext uri="{D42A27DB-BD31-4B8C-83A1-F6EECF244321}">
                <p14:modId xmlns:p14="http://schemas.microsoft.com/office/powerpoint/2010/main" val="4017280065"/>
              </p:ext>
            </p:extLst>
          </p:nvPr>
        </p:nvGraphicFramePr>
        <p:xfrm>
          <a:off x="323528" y="908720"/>
          <a:ext cx="8496943" cy="4549521"/>
        </p:xfrm>
        <a:graphic>
          <a:graphicData uri="http://schemas.openxmlformats.org/drawingml/2006/table">
            <a:tbl>
              <a:tblPr/>
              <a:tblGrid>
                <a:gridCol w="1875949">
                  <a:extLst>
                    <a:ext uri="{9D8B030D-6E8A-4147-A177-3AD203B41FA5}">
                      <a16:colId xmlns:a16="http://schemas.microsoft.com/office/drawing/2014/main" val="20000"/>
                    </a:ext>
                  </a:extLst>
                </a:gridCol>
                <a:gridCol w="1103499">
                  <a:extLst>
                    <a:ext uri="{9D8B030D-6E8A-4147-A177-3AD203B41FA5}">
                      <a16:colId xmlns:a16="http://schemas.microsoft.com/office/drawing/2014/main" val="20001"/>
                    </a:ext>
                  </a:extLst>
                </a:gridCol>
                <a:gridCol w="1103499">
                  <a:extLst>
                    <a:ext uri="{9D8B030D-6E8A-4147-A177-3AD203B41FA5}">
                      <a16:colId xmlns:a16="http://schemas.microsoft.com/office/drawing/2014/main" val="20002"/>
                    </a:ext>
                  </a:extLst>
                </a:gridCol>
                <a:gridCol w="1103499">
                  <a:extLst>
                    <a:ext uri="{9D8B030D-6E8A-4147-A177-3AD203B41FA5}">
                      <a16:colId xmlns:a16="http://schemas.microsoft.com/office/drawing/2014/main" val="20003"/>
                    </a:ext>
                  </a:extLst>
                </a:gridCol>
                <a:gridCol w="1103499">
                  <a:extLst>
                    <a:ext uri="{9D8B030D-6E8A-4147-A177-3AD203B41FA5}">
                      <a16:colId xmlns:a16="http://schemas.microsoft.com/office/drawing/2014/main" val="20004"/>
                    </a:ext>
                  </a:extLst>
                </a:gridCol>
                <a:gridCol w="1103499">
                  <a:extLst>
                    <a:ext uri="{9D8B030D-6E8A-4147-A177-3AD203B41FA5}">
                      <a16:colId xmlns:a16="http://schemas.microsoft.com/office/drawing/2014/main" val="20005"/>
                    </a:ext>
                  </a:extLst>
                </a:gridCol>
                <a:gridCol w="1103499">
                  <a:extLst>
                    <a:ext uri="{9D8B030D-6E8A-4147-A177-3AD203B41FA5}">
                      <a16:colId xmlns:a16="http://schemas.microsoft.com/office/drawing/2014/main" val="20006"/>
                    </a:ext>
                  </a:extLst>
                </a:gridCol>
              </a:tblGrid>
              <a:tr h="206877">
                <a:tc rowSpan="2">
                  <a:txBody>
                    <a:bodyPr/>
                    <a:lstStyle/>
                    <a:p>
                      <a:pPr algn="l" rtl="0" fontAlgn="ctr"/>
                      <a:r>
                        <a:rPr lang="en-US" sz="900" b="0" i="0" u="none" strike="noStrike" dirty="0">
                          <a:solidFill>
                            <a:srgbClr val="000000"/>
                          </a:solidFill>
                          <a:effectLst/>
                          <a:latin typeface="Verdana"/>
                        </a:rPr>
                        <a:t>(</a:t>
                      </a:r>
                      <a:r>
                        <a:rPr lang="en-US" sz="900" b="0" i="0" u="none" strike="noStrike" dirty="0" err="1">
                          <a:solidFill>
                            <a:srgbClr val="000000"/>
                          </a:solidFill>
                          <a:effectLst/>
                          <a:latin typeface="Verdana"/>
                        </a:rPr>
                        <a:t>NT$bn</a:t>
                      </a:r>
                      <a:r>
                        <a:rPr lang="en-US" sz="900" b="0" i="0" u="none" strike="noStrike" dirty="0">
                          <a:solidFill>
                            <a:srgbClr val="000000"/>
                          </a:solidFill>
                          <a:effectLst/>
                          <a:latin typeface="Verdana"/>
                        </a:rPr>
                        <a:t>)</a:t>
                      </a:r>
                    </a:p>
                  </a:txBody>
                  <a:tcPr marL="6965" marR="6965" marT="6965" marB="0" anchor="ctr">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rowSpan="2">
                  <a:txBody>
                    <a:bodyPr/>
                    <a:lstStyle/>
                    <a:p>
                      <a:pPr algn="ctr" rtl="0" fontAlgn="ctr"/>
                      <a:r>
                        <a:rPr lang="en-US" sz="1100" b="1" i="0" u="none" strike="noStrike" dirty="0" smtClean="0">
                          <a:solidFill>
                            <a:srgbClr val="FFFFFF"/>
                          </a:solidFill>
                          <a:effectLst/>
                          <a:latin typeface="Verdana"/>
                        </a:rPr>
                        <a:t>Q1 2018</a:t>
                      </a:r>
                      <a:endParaRPr lang="en-US" sz="1100" b="1" i="0" u="none" strike="noStrike" dirty="0">
                        <a:solidFill>
                          <a:srgbClr val="FFFFFF"/>
                        </a:solidFill>
                        <a:effectLst/>
                        <a:latin typeface="Verdana"/>
                      </a:endParaRPr>
                    </a:p>
                  </a:txBody>
                  <a:tcPr marL="6965" marR="6965" marT="6965" marB="0" anchor="ctr">
                    <a:lnL>
                      <a:noFill/>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rowSpan="2">
                  <a:txBody>
                    <a:bodyPr/>
                    <a:lstStyle/>
                    <a:p>
                      <a:pPr algn="ctr" rtl="0" fontAlgn="ctr"/>
                      <a:r>
                        <a:rPr lang="en-US" sz="1100" b="1" i="0" u="none" strike="noStrike" dirty="0" smtClean="0">
                          <a:solidFill>
                            <a:srgbClr val="FFFFFF"/>
                          </a:solidFill>
                          <a:effectLst/>
                          <a:latin typeface="Verdana"/>
                        </a:rPr>
                        <a:t>Q1 2017</a:t>
                      </a:r>
                      <a:endParaRPr lang="en-US" sz="1100" b="1" i="0" u="none" strike="noStrike" dirty="0">
                        <a:solidFill>
                          <a:srgbClr val="FFFFFF"/>
                        </a:solidFill>
                        <a:effectLst/>
                        <a:latin typeface="Verdana"/>
                      </a:endParaRPr>
                    </a:p>
                  </a:txBody>
                  <a:tcPr marL="6965" marR="6965" marT="696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a:txBody>
                    <a:bodyPr/>
                    <a:lstStyle/>
                    <a:p>
                      <a:pPr algn="ctr" rtl="0" fontAlgn="ctr"/>
                      <a:r>
                        <a:rPr lang="en-US" sz="1100" b="1" i="0" u="none" strike="noStrike">
                          <a:solidFill>
                            <a:srgbClr val="FFFFFF"/>
                          </a:solidFill>
                          <a:effectLst/>
                          <a:latin typeface="Verdana"/>
                        </a:rPr>
                        <a:t>Growth </a:t>
                      </a:r>
                    </a:p>
                  </a:txBody>
                  <a:tcPr marL="6965" marR="6965" marT="696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66CCFF"/>
                    </a:solidFill>
                  </a:tcPr>
                </a:tc>
                <a:tc rowSpan="2">
                  <a:txBody>
                    <a:bodyPr/>
                    <a:lstStyle/>
                    <a:p>
                      <a:pPr algn="ctr" rtl="0" fontAlgn="ctr"/>
                      <a:r>
                        <a:rPr lang="en-US" sz="1100" b="1" i="0" u="none" strike="noStrike" dirty="0" smtClean="0">
                          <a:solidFill>
                            <a:srgbClr val="FFFFFF"/>
                          </a:solidFill>
                          <a:effectLst/>
                          <a:latin typeface="Verdana"/>
                        </a:rPr>
                        <a:t>2017</a:t>
                      </a:r>
                      <a:endParaRPr lang="en-US" sz="1100" b="1" i="0" u="none" strike="noStrike" dirty="0">
                        <a:solidFill>
                          <a:srgbClr val="FFFFFF"/>
                        </a:solidFill>
                        <a:effectLst/>
                        <a:latin typeface="Verdana"/>
                      </a:endParaRPr>
                    </a:p>
                  </a:txBody>
                  <a:tcPr marL="6965" marR="6965" marT="696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rowSpan="2">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100" b="1" i="0" u="none" strike="noStrike" kern="1200" dirty="0" smtClean="0">
                          <a:solidFill>
                            <a:srgbClr val="FFFFFF"/>
                          </a:solidFill>
                          <a:effectLst/>
                          <a:latin typeface="Verdana"/>
                          <a:ea typeface="+mn-ea"/>
                          <a:cs typeface="+mn-cs"/>
                        </a:rPr>
                        <a:t>2016</a:t>
                      </a:r>
                    </a:p>
                  </a:txBody>
                  <a:tcPr marL="6965" marR="696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a:txBody>
                    <a:bodyPr/>
                    <a:lstStyle/>
                    <a:p>
                      <a:pPr algn="ctr" rtl="0" fontAlgn="ctr"/>
                      <a:r>
                        <a:rPr lang="en-US" sz="1100" b="1" i="0" u="none" strike="noStrike">
                          <a:solidFill>
                            <a:srgbClr val="FFFFFF"/>
                          </a:solidFill>
                          <a:effectLst/>
                          <a:latin typeface="Verdana"/>
                        </a:rPr>
                        <a:t>Growth </a:t>
                      </a:r>
                    </a:p>
                  </a:txBody>
                  <a:tcPr marL="6965" marR="6965" marT="6965" marB="0" anchor="ctr">
                    <a:lnL w="1270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66CCFF"/>
                    </a:solidFill>
                  </a:tcPr>
                </a:tc>
                <a:extLst>
                  <a:ext uri="{0D108BD9-81ED-4DB2-BD59-A6C34878D82A}">
                    <a16:rowId xmlns:a16="http://schemas.microsoft.com/office/drawing/2014/main" val="10000"/>
                  </a:ext>
                </a:extLst>
              </a:tr>
              <a:tr h="206877">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rtl="0" fontAlgn="ctr"/>
                      <a:r>
                        <a:rPr lang="en-US" altLang="zh-TW" sz="1100" b="1" i="0" u="none" strike="noStrike">
                          <a:solidFill>
                            <a:srgbClr val="FFFFFF"/>
                          </a:solidFill>
                          <a:effectLst/>
                          <a:latin typeface="Verdana"/>
                        </a:rPr>
                        <a:t>%</a:t>
                      </a:r>
                    </a:p>
                  </a:txBody>
                  <a:tcPr marL="6965" marR="6965" marT="696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66CCFF"/>
                    </a:solidFill>
                  </a:tcPr>
                </a:tc>
                <a:tc vMerge="1">
                  <a:txBody>
                    <a:bodyPr/>
                    <a:lstStyle/>
                    <a:p>
                      <a:endParaRPr lang="zh-TW" altLang="en-US"/>
                    </a:p>
                  </a:txBody>
                  <a:tcPr/>
                </a:tc>
                <a:tc vMerge="1">
                  <a:txBody>
                    <a:bodyPr/>
                    <a:lstStyle/>
                    <a:p>
                      <a:endParaRPr lang="zh-TW" altLang="en-US"/>
                    </a:p>
                  </a:txBody>
                  <a:tcPr/>
                </a:tc>
                <a:tc>
                  <a:txBody>
                    <a:bodyPr/>
                    <a:lstStyle/>
                    <a:p>
                      <a:pPr algn="ctr" rtl="0" fontAlgn="ctr"/>
                      <a:r>
                        <a:rPr lang="en-US" altLang="zh-TW" sz="1100" b="1" i="0" u="none" strike="noStrike">
                          <a:solidFill>
                            <a:srgbClr val="FFFFFF"/>
                          </a:solidFill>
                          <a:effectLst/>
                          <a:latin typeface="Verdana"/>
                        </a:rPr>
                        <a:t>%</a:t>
                      </a:r>
                    </a:p>
                  </a:txBody>
                  <a:tcPr marL="6965" marR="6965" marT="6965"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66CCFF"/>
                    </a:solidFill>
                  </a:tcPr>
                </a:tc>
                <a:extLst>
                  <a:ext uri="{0D108BD9-81ED-4DB2-BD59-A6C34878D82A}">
                    <a16:rowId xmlns:a16="http://schemas.microsoft.com/office/drawing/2014/main" val="10001"/>
                  </a:ext>
                </a:extLst>
              </a:tr>
              <a:tr h="234318">
                <a:tc>
                  <a:txBody>
                    <a:bodyPr/>
                    <a:lstStyle/>
                    <a:p>
                      <a:pPr algn="l" rtl="0" fontAlgn="ctr"/>
                      <a:r>
                        <a:rPr lang="en-US" sz="1100" b="1" i="0" u="none" strike="noStrike">
                          <a:solidFill>
                            <a:srgbClr val="FFFFFF"/>
                          </a:solidFill>
                          <a:effectLst/>
                          <a:latin typeface="Verdana"/>
                        </a:rPr>
                        <a:t>Domestic Fixed </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15.80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16.78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(5.8)</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71.14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72.51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(1.9)</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0002"/>
                  </a:ext>
                </a:extLst>
              </a:tr>
              <a:tr h="214265">
                <a:tc>
                  <a:txBody>
                    <a:bodyPr/>
                    <a:lstStyle/>
                    <a:p>
                      <a:pPr algn="l" rtl="0" fontAlgn="ctr"/>
                      <a:r>
                        <a:rPr lang="en-US" sz="1100" b="0" i="0" u="none" strike="noStrike">
                          <a:solidFill>
                            <a:srgbClr val="FFFFFF"/>
                          </a:solidFill>
                          <a:effectLst/>
                          <a:latin typeface="Verdana"/>
                        </a:rPr>
                        <a:t>   Local</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6.94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7.39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(6.1)</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29.60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31.65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(6.5)</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214265">
                <a:tc>
                  <a:txBody>
                    <a:bodyPr/>
                    <a:lstStyle/>
                    <a:p>
                      <a:pPr algn="l" rtl="0" fontAlgn="ctr"/>
                      <a:r>
                        <a:rPr lang="en-US" sz="1100" b="1" i="0" u="none" strike="noStrike">
                          <a:solidFill>
                            <a:srgbClr val="FFFFFF"/>
                          </a:solidFill>
                          <a:effectLst/>
                          <a:latin typeface="Verdana"/>
                        </a:rPr>
                        <a:t>   </a:t>
                      </a:r>
                      <a:r>
                        <a:rPr lang="en-US" sz="1100" b="0" i="0" u="none" strike="noStrike">
                          <a:solidFill>
                            <a:srgbClr val="FFFFFF"/>
                          </a:solidFill>
                          <a:effectLst/>
                          <a:latin typeface="Verdana"/>
                        </a:rPr>
                        <a:t>DLD</a:t>
                      </a:r>
                      <a:r>
                        <a:rPr lang="en-US" sz="1100" b="1" i="0" u="none" strike="noStrike">
                          <a:solidFill>
                            <a:srgbClr val="FFFFFF"/>
                          </a:solidFill>
                          <a:effectLst/>
                          <a:latin typeface="Verdana"/>
                        </a:rPr>
                        <a:t> </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0.61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0.65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(6.6)</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2.65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2.88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(8.0)</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214265">
                <a:tc>
                  <a:txBody>
                    <a:bodyPr/>
                    <a:lstStyle/>
                    <a:p>
                      <a:pPr algn="l" rtl="0" fontAlgn="ctr"/>
                      <a:r>
                        <a:rPr lang="en-US" sz="1100" b="1" i="0" u="none" strike="noStrike">
                          <a:solidFill>
                            <a:srgbClr val="FFFFFF"/>
                          </a:solidFill>
                          <a:effectLst/>
                          <a:latin typeface="Verdana"/>
                        </a:rPr>
                        <a:t>   </a:t>
                      </a:r>
                      <a:r>
                        <a:rPr lang="en-US" sz="1100" b="0" i="0" u="none" strike="noStrike">
                          <a:solidFill>
                            <a:srgbClr val="FFFFFF"/>
                          </a:solidFill>
                          <a:effectLst/>
                          <a:latin typeface="Verdana"/>
                        </a:rPr>
                        <a:t>Broadband Access</a:t>
                      </a:r>
                      <a:r>
                        <a:rPr lang="en-US" sz="1100" b="1" i="0" u="none" strike="noStrike">
                          <a:solidFill>
                            <a:srgbClr val="FFFFFF"/>
                          </a:solidFill>
                          <a:effectLst/>
                          <a:latin typeface="Verdana"/>
                        </a:rPr>
                        <a:t> </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4.59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4.73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(3.0)</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18.68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19.03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(1.8)</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r h="214265">
                <a:tc>
                  <a:txBody>
                    <a:bodyPr/>
                    <a:lstStyle/>
                    <a:p>
                      <a:pPr algn="l" rtl="0" fontAlgn="ctr"/>
                      <a:r>
                        <a:rPr lang="en-US" sz="1100" b="1" i="0" u="none" strike="noStrike">
                          <a:solidFill>
                            <a:srgbClr val="FFFFFF"/>
                          </a:solidFill>
                          <a:effectLst/>
                          <a:latin typeface="Verdana"/>
                        </a:rPr>
                        <a:t>   </a:t>
                      </a:r>
                      <a:r>
                        <a:rPr lang="en-US" sz="1100" b="0" i="0" u="none" strike="noStrike">
                          <a:solidFill>
                            <a:srgbClr val="FFFFFF"/>
                          </a:solidFill>
                          <a:effectLst/>
                          <a:latin typeface="Verdana"/>
                        </a:rPr>
                        <a:t>MOD</a:t>
                      </a:r>
                      <a:r>
                        <a:rPr lang="en-US" sz="1100" b="1" i="0" u="none" strike="noStrike">
                          <a:solidFill>
                            <a:srgbClr val="FFFFFF"/>
                          </a:solidFill>
                          <a:effectLst/>
                          <a:latin typeface="Verdana"/>
                        </a:rPr>
                        <a:t> </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0.77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0.61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25.2</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2.55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2.36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8.3</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6"/>
                  </a:ext>
                </a:extLst>
              </a:tr>
              <a:tr h="243113">
                <a:tc>
                  <a:txBody>
                    <a:bodyPr/>
                    <a:lstStyle/>
                    <a:p>
                      <a:pPr algn="l" rtl="0" fontAlgn="ctr"/>
                      <a:r>
                        <a:rPr lang="en-US" sz="1100" b="1" i="0" u="none" strike="noStrike">
                          <a:solidFill>
                            <a:srgbClr val="FFFFFF"/>
                          </a:solidFill>
                          <a:effectLst/>
                          <a:latin typeface="Verdana"/>
                        </a:rPr>
                        <a:t>Mobile</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26.78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26.66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0.5</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109.38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110.80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(1.3)</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0007"/>
                  </a:ext>
                </a:extLst>
              </a:tr>
              <a:tr h="214265">
                <a:tc>
                  <a:txBody>
                    <a:bodyPr/>
                    <a:lstStyle/>
                    <a:p>
                      <a:pPr algn="l" rtl="0" fontAlgn="ctr"/>
                      <a:r>
                        <a:rPr lang="en-US" sz="1100" b="1" i="0" u="none" strike="noStrike">
                          <a:solidFill>
                            <a:srgbClr val="FFFFFF"/>
                          </a:solidFill>
                          <a:effectLst/>
                          <a:latin typeface="Verdana"/>
                        </a:rPr>
                        <a:t>   </a:t>
                      </a:r>
                      <a:r>
                        <a:rPr lang="en-US" sz="1100" b="0" i="0" u="none" strike="noStrike">
                          <a:solidFill>
                            <a:srgbClr val="FFFFFF"/>
                          </a:solidFill>
                          <a:effectLst/>
                          <a:latin typeface="Verdana"/>
                        </a:rPr>
                        <a:t>Mobile Voice</a:t>
                      </a:r>
                      <a:r>
                        <a:rPr lang="en-US" sz="1100" b="1" i="0" u="none" strike="noStrike">
                          <a:solidFill>
                            <a:srgbClr val="FFFFFF"/>
                          </a:solidFill>
                          <a:effectLst/>
                          <a:latin typeface="Verdana"/>
                        </a:rPr>
                        <a:t> </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6.38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8.49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(24.9)</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32.60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37.29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(12.6)</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8"/>
                  </a:ext>
                </a:extLst>
              </a:tr>
              <a:tr h="318639">
                <a:tc>
                  <a:txBody>
                    <a:bodyPr/>
                    <a:lstStyle/>
                    <a:p>
                      <a:pPr algn="l" rtl="0" fontAlgn="ctr"/>
                      <a:r>
                        <a:rPr lang="en-US" sz="1100" b="1" i="0" u="none" strike="noStrike" dirty="0">
                          <a:solidFill>
                            <a:srgbClr val="FFFFFF"/>
                          </a:solidFill>
                          <a:effectLst/>
                          <a:latin typeface="Verdana"/>
                        </a:rPr>
                        <a:t>   </a:t>
                      </a:r>
                      <a:r>
                        <a:rPr lang="en-US" sz="1100" b="0" i="0" u="none" strike="noStrike" dirty="0">
                          <a:solidFill>
                            <a:srgbClr val="FFFFFF"/>
                          </a:solidFill>
                          <a:effectLst/>
                          <a:latin typeface="Verdana"/>
                        </a:rPr>
                        <a:t>Mobile VAS</a:t>
                      </a:r>
                      <a:r>
                        <a:rPr lang="en-US" sz="1100" b="1" i="0" u="none" strike="noStrike" dirty="0">
                          <a:solidFill>
                            <a:srgbClr val="FFFFFF"/>
                          </a:solidFill>
                          <a:effectLst/>
                          <a:latin typeface="Verdana"/>
                        </a:rPr>
                        <a:t> </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9.66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10.60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(8.8)</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43.22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41.50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4.2</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9"/>
                  </a:ext>
                </a:extLst>
              </a:tr>
              <a:tr h="331192">
                <a:tc>
                  <a:txBody>
                    <a:bodyPr/>
                    <a:lstStyle/>
                    <a:p>
                      <a:pPr algn="ctr" rtl="0" fontAlgn="ctr"/>
                      <a:r>
                        <a:rPr lang="en-US" sz="900" b="0" i="0" u="none" strike="noStrike" dirty="0" smtClean="0">
                          <a:solidFill>
                            <a:srgbClr val="FFFFFF"/>
                          </a:solidFill>
                          <a:effectLst/>
                          <a:latin typeface="Verdana"/>
                        </a:rPr>
                        <a:t>Sales </a:t>
                      </a:r>
                      <a:r>
                        <a:rPr lang="en-US" sz="900" b="0" i="0" u="none" strike="noStrike" dirty="0">
                          <a:solidFill>
                            <a:srgbClr val="FFFFFF"/>
                          </a:solidFill>
                          <a:effectLst/>
                          <a:latin typeface="Verdana"/>
                        </a:rPr>
                        <a:t>of Mobile Handsets</a:t>
                      </a:r>
                      <a:r>
                        <a:rPr lang="en-US" sz="900" b="0" i="0" u="none" strike="noStrike" dirty="0" smtClean="0">
                          <a:solidFill>
                            <a:srgbClr val="FFFFFF"/>
                          </a:solidFill>
                          <a:effectLst/>
                          <a:latin typeface="Verdana"/>
                        </a:rPr>
                        <a:t>,</a:t>
                      </a:r>
                    </a:p>
                    <a:p>
                      <a:pPr algn="ctr" rtl="0" fontAlgn="ctr"/>
                      <a:r>
                        <a:rPr lang="en-US" sz="900" b="0" i="0" u="none" strike="noStrike" dirty="0" smtClean="0">
                          <a:solidFill>
                            <a:srgbClr val="FFFFFF"/>
                          </a:solidFill>
                          <a:effectLst/>
                          <a:latin typeface="Verdana"/>
                        </a:rPr>
                        <a:t> </a:t>
                      </a:r>
                      <a:r>
                        <a:rPr lang="en-US" sz="900" b="0" i="0" u="none" strike="noStrike" dirty="0">
                          <a:solidFill>
                            <a:srgbClr val="FFFFFF"/>
                          </a:solidFill>
                          <a:effectLst/>
                          <a:latin typeface="Verdana"/>
                        </a:rPr>
                        <a:t>and Data Cards  </a:t>
                      </a:r>
                      <a:endParaRPr lang="en-US" sz="1100" b="1" i="0" u="none" strike="noStrike" dirty="0">
                        <a:solidFill>
                          <a:srgbClr val="FFFFFF"/>
                        </a:solidFill>
                        <a:effectLst/>
                        <a:latin typeface="Verdana"/>
                      </a:endParaRP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10.45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7.29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43.3</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32.20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30.85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4.4</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0"/>
                  </a:ext>
                </a:extLst>
              </a:tr>
              <a:tr h="288032">
                <a:tc>
                  <a:txBody>
                    <a:bodyPr/>
                    <a:lstStyle/>
                    <a:p>
                      <a:pPr algn="l" rtl="0" fontAlgn="ctr"/>
                      <a:r>
                        <a:rPr lang="en-US" sz="1100" b="1" i="0" u="none" strike="noStrike">
                          <a:solidFill>
                            <a:srgbClr val="FFFFFF"/>
                          </a:solidFill>
                          <a:effectLst/>
                          <a:latin typeface="Verdana"/>
                        </a:rPr>
                        <a:t>Internet</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6.99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6.90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1.2</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28.92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27.92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3.6</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0011"/>
                  </a:ext>
                </a:extLst>
              </a:tr>
              <a:tr h="289791">
                <a:tc>
                  <a:txBody>
                    <a:bodyPr/>
                    <a:lstStyle/>
                    <a:p>
                      <a:pPr algn="l" rtl="0" fontAlgn="ctr"/>
                      <a:r>
                        <a:rPr lang="en-US" sz="1100" b="1" i="0" u="none" strike="noStrike">
                          <a:solidFill>
                            <a:srgbClr val="FFFFFF"/>
                          </a:solidFill>
                          <a:effectLst/>
                          <a:latin typeface="Verdana"/>
                        </a:rPr>
                        <a:t>   </a:t>
                      </a:r>
                      <a:r>
                        <a:rPr lang="en-US" sz="1000" b="0" i="0" u="none" strike="noStrike">
                          <a:solidFill>
                            <a:srgbClr val="FFFFFF"/>
                          </a:solidFill>
                          <a:effectLst/>
                          <a:latin typeface="Verdana"/>
                        </a:rPr>
                        <a:t>Data Communications</a:t>
                      </a:r>
                      <a:endParaRPr lang="en-US" sz="1100" b="1" i="0" u="none" strike="noStrike">
                        <a:solidFill>
                          <a:srgbClr val="FFFFFF"/>
                        </a:solidFill>
                        <a:effectLst/>
                        <a:latin typeface="Verdana"/>
                      </a:endParaRP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5.27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5.31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(0.9)</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21.37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20.73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3.1</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2"/>
                  </a:ext>
                </a:extLst>
              </a:tr>
              <a:tr h="216024">
                <a:tc>
                  <a:txBody>
                    <a:bodyPr/>
                    <a:lstStyle/>
                    <a:p>
                      <a:pPr algn="l" rtl="0" fontAlgn="ctr"/>
                      <a:r>
                        <a:rPr lang="en-US" sz="1000" b="0" i="0" u="none" strike="noStrike">
                          <a:solidFill>
                            <a:srgbClr val="FFFFFF"/>
                          </a:solidFill>
                          <a:effectLst/>
                          <a:latin typeface="Verdana"/>
                        </a:rPr>
                        <a:t>   Application VAS </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1.19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1.04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14.5</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5.20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5.14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1.2</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3"/>
                  </a:ext>
                </a:extLst>
              </a:tr>
              <a:tr h="286273">
                <a:tc>
                  <a:txBody>
                    <a:bodyPr/>
                    <a:lstStyle/>
                    <a:p>
                      <a:pPr algn="l" rtl="0" fontAlgn="ctr"/>
                      <a:r>
                        <a:rPr lang="en-US" sz="1100" b="1" i="0" u="none" strike="noStrike">
                          <a:solidFill>
                            <a:srgbClr val="FFFFFF"/>
                          </a:solidFill>
                          <a:effectLst/>
                          <a:latin typeface="Verdana"/>
                        </a:rPr>
                        <a:t>International Fixed</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2.97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3.15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(5.7)</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13.55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14.88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(8.9)</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0014"/>
                  </a:ext>
                </a:extLst>
              </a:tr>
              <a:tr h="214265">
                <a:tc>
                  <a:txBody>
                    <a:bodyPr/>
                    <a:lstStyle/>
                    <a:p>
                      <a:pPr algn="l" rtl="0" fontAlgn="ctr"/>
                      <a:r>
                        <a:rPr lang="en-US" sz="1100" b="1" i="0" u="none" strike="noStrike">
                          <a:solidFill>
                            <a:srgbClr val="FFFFFF"/>
                          </a:solidFill>
                          <a:effectLst/>
                          <a:latin typeface="Verdana"/>
                        </a:rPr>
                        <a:t>   </a:t>
                      </a:r>
                      <a:r>
                        <a:rPr lang="en-US" sz="1100" b="0" i="0" u="none" strike="noStrike">
                          <a:solidFill>
                            <a:srgbClr val="FFFFFF"/>
                          </a:solidFill>
                          <a:effectLst/>
                          <a:latin typeface="Verdana"/>
                        </a:rPr>
                        <a:t>ILD</a:t>
                      </a:r>
                      <a:r>
                        <a:rPr lang="en-US" sz="1100" b="1" i="0" u="none" strike="noStrike">
                          <a:solidFill>
                            <a:srgbClr val="FFFFFF"/>
                          </a:solidFill>
                          <a:effectLst/>
                          <a:latin typeface="Verdana"/>
                        </a:rPr>
                        <a:t> </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1.40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1.71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(18.4)</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7.38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8.83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(16.4)</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5"/>
                  </a:ext>
                </a:extLst>
              </a:tr>
              <a:tr h="214265">
                <a:tc>
                  <a:txBody>
                    <a:bodyPr/>
                    <a:lstStyle/>
                    <a:p>
                      <a:pPr algn="l" rtl="0" fontAlgn="ctr"/>
                      <a:r>
                        <a:rPr lang="en-US" sz="1100" b="0" i="0" u="none" strike="noStrike">
                          <a:solidFill>
                            <a:srgbClr val="FFFFFF"/>
                          </a:solidFill>
                          <a:effectLst/>
                          <a:latin typeface="Verdana"/>
                        </a:rPr>
                        <a:t>   Leased line</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92D050"/>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0.51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0.49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4.9</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1.95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1.80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8.0</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6"/>
                  </a:ext>
                </a:extLst>
              </a:tr>
              <a:tr h="214265">
                <a:tc>
                  <a:txBody>
                    <a:bodyPr/>
                    <a:lstStyle/>
                    <a:p>
                      <a:pPr algn="l" rtl="0" fontAlgn="ctr"/>
                      <a:r>
                        <a:rPr lang="en-US" sz="1100" b="1" i="0" u="none" strike="noStrike">
                          <a:solidFill>
                            <a:srgbClr val="FFFFFF"/>
                          </a:solidFill>
                          <a:effectLst/>
                          <a:latin typeface="Verdana"/>
                        </a:rPr>
                        <a:t>Others</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1.10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1.05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4.8</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4.53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3.87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17.0</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0017"/>
                  </a:ext>
                </a:extLst>
              </a:tr>
              <a:tr h="214265">
                <a:tc>
                  <a:txBody>
                    <a:bodyPr/>
                    <a:lstStyle/>
                    <a:p>
                      <a:pPr algn="l" rtl="0" fontAlgn="ctr"/>
                      <a:r>
                        <a:rPr lang="en-US" sz="1100" b="1" i="0" u="none" strike="noStrike">
                          <a:solidFill>
                            <a:srgbClr val="FFFFFF"/>
                          </a:solidFill>
                          <a:effectLst/>
                          <a:latin typeface="Verdana"/>
                        </a:rPr>
                        <a:t>Total</a:t>
                      </a:r>
                    </a:p>
                  </a:txBody>
                  <a:tcPr marL="6965" marR="6965" marT="6965" marB="0" anchor="ctr">
                    <a:lnL>
                      <a:noFill/>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BBE0E3"/>
                      </a:solidFill>
                      <a:prstDash val="solid"/>
                      <a:round/>
                      <a:headEnd type="none" w="med" len="med"/>
                      <a:tailEnd type="none" w="med" len="med"/>
                    </a:lnB>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53.63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54.53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(1.7)</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a:ln>
                            <a:noFill/>
                          </a:ln>
                          <a:solidFill>
                            <a:schemeClr val="tx1"/>
                          </a:solidFill>
                          <a:effectLst/>
                          <a:latin typeface="Verdana" pitchFamily="34" charset="0"/>
                          <a:ea typeface="新細明體" charset="-120"/>
                          <a:cs typeface="新細明體" charset="-120"/>
                        </a:rPr>
                        <a:t>227.51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rPr>
                        <a:t>229.99 </a:t>
                      </a: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kern="1200" cap="none" normalizeH="0" baseline="0" dirty="0" smtClean="0">
                          <a:ln>
                            <a:noFill/>
                          </a:ln>
                          <a:solidFill>
                            <a:schemeClr val="tx1"/>
                          </a:solidFill>
                          <a:effectLst/>
                          <a:latin typeface="Verdana" pitchFamily="34" charset="0"/>
                          <a:ea typeface="新細明體" charset="-120"/>
                          <a:cs typeface="新細明體" charset="-120"/>
                        </a:rPr>
                        <a:t>(1.1)</a:t>
                      </a:r>
                      <a:endParaRPr kumimoji="0" lang="en-US" altLang="zh-TW" sz="1400" b="1" i="0" u="none" strike="noStrike" kern="1200" cap="none" normalizeH="0" baseline="0" dirty="0">
                        <a:ln>
                          <a:noFill/>
                        </a:ln>
                        <a:solidFill>
                          <a:schemeClr val="tx1"/>
                        </a:solidFill>
                        <a:effectLst/>
                        <a:latin typeface="Verdana" pitchFamily="34" charset="0"/>
                        <a:ea typeface="新細明體" charset="-120"/>
                        <a:cs typeface="新細明體" charset="-120"/>
                      </a:endParaRPr>
                    </a:p>
                  </a:txBody>
                  <a:tcPr marL="0" marR="0" marT="0" marB="0" anchor="ctr">
                    <a:lnL w="12700" cap="flat" cmpd="sng" algn="ctr">
                      <a:solidFill>
                        <a:srgbClr val="BBE0E3"/>
                      </a:solidFill>
                      <a:prstDash val="solid"/>
                      <a:round/>
                      <a:headEnd type="none" w="med" len="med"/>
                      <a:tailEnd type="none" w="med" len="med"/>
                    </a:lnL>
                    <a:lnR w="12700" cap="flat" cmpd="sng" algn="ctr">
                      <a:solidFill>
                        <a:srgbClr val="BBE0E3"/>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510568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35580" y="116632"/>
            <a:ext cx="8229600" cy="720725"/>
          </a:xfrm>
        </p:spPr>
        <p:txBody>
          <a:bodyPr/>
          <a:lstStyle/>
          <a:p>
            <a:pPr>
              <a:defRPr/>
            </a:pPr>
            <a:r>
              <a:rPr lang="en-US" altLang="zh-TW" dirty="0" smtClean="0">
                <a:ea typeface="新細明體" pitchFamily="18" charset="-120"/>
              </a:rPr>
              <a:t>Financials:</a:t>
            </a:r>
            <a:r>
              <a:rPr lang="zh-TW" altLang="en-US" dirty="0" smtClean="0">
                <a:ea typeface="新細明體" pitchFamily="18" charset="-120"/>
              </a:rPr>
              <a:t> </a:t>
            </a:r>
            <a:r>
              <a:rPr lang="en-US" altLang="zh-TW" dirty="0" smtClean="0">
                <a:ea typeface="新細明體" pitchFamily="18" charset="-120"/>
              </a:rPr>
              <a:t>Costs &amp; Expenses</a:t>
            </a:r>
            <a:endParaRPr lang="zh-TW" altLang="en-US" dirty="0"/>
          </a:p>
        </p:txBody>
      </p:sp>
      <p:sp>
        <p:nvSpPr>
          <p:cNvPr id="5" name="Text Box 66"/>
          <p:cNvSpPr txBox="1">
            <a:spLocks noChangeArrowheads="1"/>
          </p:cNvSpPr>
          <p:nvPr/>
        </p:nvSpPr>
        <p:spPr bwMode="auto">
          <a:xfrm>
            <a:off x="469612" y="5301208"/>
            <a:ext cx="79359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a:spAutoFit/>
          </a:bodyPr>
          <a:lstStyle>
            <a:lvl1pPr eaLnBrk="0" hangingPunct="0">
              <a:defRPr kumimoji="1" sz="1200" b="1">
                <a:solidFill>
                  <a:schemeClr val="tx1"/>
                </a:solidFill>
                <a:latin typeface="Arial" charset="0"/>
                <a:ea typeface="新細明體" pitchFamily="18" charset="-120"/>
              </a:defRPr>
            </a:lvl1pPr>
            <a:lvl2pPr marL="742950" indent="-285750" eaLnBrk="0" hangingPunct="0">
              <a:defRPr kumimoji="1" sz="1200" b="1">
                <a:solidFill>
                  <a:schemeClr val="tx1"/>
                </a:solidFill>
                <a:latin typeface="Arial" charset="0"/>
                <a:ea typeface="新細明體" pitchFamily="18" charset="-120"/>
              </a:defRPr>
            </a:lvl2pPr>
            <a:lvl3pPr marL="1143000" indent="-228600" eaLnBrk="0" hangingPunct="0">
              <a:defRPr kumimoji="1" sz="1200" b="1">
                <a:solidFill>
                  <a:schemeClr val="tx1"/>
                </a:solidFill>
                <a:latin typeface="Arial" charset="0"/>
                <a:ea typeface="新細明體" pitchFamily="18" charset="-120"/>
              </a:defRPr>
            </a:lvl3pPr>
            <a:lvl4pPr marL="1600200" indent="-228600" eaLnBrk="0" hangingPunct="0">
              <a:defRPr kumimoji="1" sz="1200" b="1">
                <a:solidFill>
                  <a:schemeClr val="tx1"/>
                </a:solidFill>
                <a:latin typeface="Arial" charset="0"/>
                <a:ea typeface="新細明體" pitchFamily="18" charset="-120"/>
              </a:defRPr>
            </a:lvl4pPr>
            <a:lvl5pPr marL="2057400" indent="-228600" eaLnBrk="0" hangingPunct="0">
              <a:defRPr kumimoji="1" sz="1200" b="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sz="1200" b="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sz="1200" b="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sz="1200" b="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sz="1200" b="1">
                <a:solidFill>
                  <a:schemeClr val="tx1"/>
                </a:solidFill>
                <a:latin typeface="Arial" charset="0"/>
                <a:ea typeface="新細明體" pitchFamily="18" charset="-120"/>
              </a:defRPr>
            </a:lvl9pPr>
          </a:lstStyle>
          <a:p>
            <a:pPr marL="0" marR="0" lvl="0" indent="0" algn="l" defTabSz="914400" rtl="0" eaLnBrk="1" fontAlgn="base" latinLnBrk="0" hangingPunct="1">
              <a:lnSpc>
                <a:spcPct val="60000"/>
              </a:lnSpc>
              <a:spcBef>
                <a:spcPct val="50000"/>
              </a:spcBef>
              <a:spcAft>
                <a:spcPct val="0"/>
              </a:spcAft>
              <a:buClrTx/>
              <a:buSzTx/>
              <a:buFontTx/>
              <a:buNone/>
              <a:tabLst/>
              <a:defRPr/>
            </a:pP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Note: </a:t>
            </a:r>
          </a:p>
          <a:p>
            <a:pPr marL="228600" marR="0" lvl="0" indent="-228600" algn="l" defTabSz="914400" rtl="0" eaLnBrk="1" fontAlgn="base" latinLnBrk="0" hangingPunct="1">
              <a:lnSpc>
                <a:spcPct val="60000"/>
              </a:lnSpc>
              <a:spcBef>
                <a:spcPct val="50000"/>
              </a:spcBef>
              <a:spcAft>
                <a:spcPct val="0"/>
              </a:spcAft>
              <a:buClrTx/>
              <a:buSzTx/>
              <a:buFontTx/>
              <a:buAutoNum type="arabicPeriod"/>
              <a:tabLst/>
              <a:defRPr/>
            </a:pP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Financials are prepared in accordance with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T-IFRSs. Figures for</a:t>
            </a:r>
            <a:r>
              <a:rPr kumimoji="1" lang="zh-TW" altLang="en-US"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Q1</a:t>
            </a:r>
            <a:r>
              <a:rPr kumimoji="1" lang="zh-TW" altLang="en-US"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2018 are unaudited. </a:t>
            </a:r>
            <a:endPar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endParaRPr>
          </a:p>
          <a:p>
            <a:pPr marL="228600" marR="0" lvl="0" indent="-228600" algn="l" defTabSz="914400" rtl="0" eaLnBrk="1" fontAlgn="base" latinLnBrk="0" hangingPunct="1">
              <a:lnSpc>
                <a:spcPct val="60000"/>
              </a:lnSpc>
              <a:spcBef>
                <a:spcPct val="50000"/>
              </a:spcBef>
              <a:spcAft>
                <a:spcPct val="0"/>
              </a:spcAft>
              <a:buClrTx/>
              <a:buSzTx/>
              <a:buFontTx/>
              <a:buAutoNum type="arabicPeriod"/>
              <a:tabLst/>
              <a:defRPr/>
            </a:pP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The </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calculation of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growth</a:t>
            </a:r>
            <a:r>
              <a:rPr kumimoji="1" lang="zh-TW" altLang="en-US"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rates </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is based on NT</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 </a:t>
            </a:r>
            <a:r>
              <a:rPr kumimoji="1" lang="en-US" altLang="zh-TW" sz="1000" b="0" i="0" u="none" strike="noStrike" kern="1200" cap="none" spc="0" normalizeH="0" baseline="0" noProof="0" dirty="0" err="1" smtClean="0">
                <a:ln>
                  <a:noFill/>
                </a:ln>
                <a:solidFill>
                  <a:srgbClr val="000000"/>
                </a:solidFill>
                <a:effectLst/>
                <a:uLnTx/>
                <a:uFillTx/>
                <a:latin typeface="Verdana" pitchFamily="34" charset="0"/>
                <a:ea typeface="新細明體" pitchFamily="18" charset="-120"/>
              </a:rPr>
              <a:t>mn</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 </a:t>
            </a:r>
          </a:p>
        </p:txBody>
      </p:sp>
      <p:graphicFrame>
        <p:nvGraphicFramePr>
          <p:cNvPr id="7" name="Group 4"/>
          <p:cNvGraphicFramePr>
            <a:graphicFrameLocks noGrp="1"/>
          </p:cNvGraphicFramePr>
          <p:nvPr>
            <p:ph idx="4294967295"/>
            <p:extLst/>
          </p:nvPr>
        </p:nvGraphicFramePr>
        <p:xfrm>
          <a:off x="469612" y="1124744"/>
          <a:ext cx="8206845" cy="4045252"/>
        </p:xfrm>
        <a:graphic>
          <a:graphicData uri="http://schemas.openxmlformats.org/drawingml/2006/table">
            <a:tbl>
              <a:tblPr/>
              <a:tblGrid>
                <a:gridCol w="2734236">
                  <a:extLst>
                    <a:ext uri="{9D8B030D-6E8A-4147-A177-3AD203B41FA5}">
                      <a16:colId xmlns:a16="http://schemas.microsoft.com/office/drawing/2014/main" val="20000"/>
                    </a:ext>
                  </a:extLst>
                </a:gridCol>
                <a:gridCol w="964218">
                  <a:extLst>
                    <a:ext uri="{9D8B030D-6E8A-4147-A177-3AD203B41FA5}">
                      <a16:colId xmlns:a16="http://schemas.microsoft.com/office/drawing/2014/main" val="20001"/>
                    </a:ext>
                  </a:extLst>
                </a:gridCol>
                <a:gridCol w="1087915">
                  <a:extLst>
                    <a:ext uri="{9D8B030D-6E8A-4147-A177-3AD203B41FA5}">
                      <a16:colId xmlns:a16="http://schemas.microsoft.com/office/drawing/2014/main" val="20002"/>
                    </a:ext>
                  </a:extLst>
                </a:gridCol>
                <a:gridCol w="787350">
                  <a:extLst>
                    <a:ext uri="{9D8B030D-6E8A-4147-A177-3AD203B41FA5}">
                      <a16:colId xmlns:a16="http://schemas.microsoft.com/office/drawing/2014/main" val="20003"/>
                    </a:ext>
                  </a:extLst>
                </a:gridCol>
                <a:gridCol w="909891">
                  <a:extLst>
                    <a:ext uri="{9D8B030D-6E8A-4147-A177-3AD203B41FA5}">
                      <a16:colId xmlns:a16="http://schemas.microsoft.com/office/drawing/2014/main" val="20004"/>
                    </a:ext>
                  </a:extLst>
                </a:gridCol>
                <a:gridCol w="909891">
                  <a:extLst>
                    <a:ext uri="{9D8B030D-6E8A-4147-A177-3AD203B41FA5}">
                      <a16:colId xmlns:a16="http://schemas.microsoft.com/office/drawing/2014/main" val="20005"/>
                    </a:ext>
                  </a:extLst>
                </a:gridCol>
                <a:gridCol w="813344">
                  <a:extLst>
                    <a:ext uri="{9D8B030D-6E8A-4147-A177-3AD203B41FA5}">
                      <a16:colId xmlns:a16="http://schemas.microsoft.com/office/drawing/2014/main" val="20006"/>
                    </a:ext>
                  </a:extLst>
                </a:gridCol>
              </a:tblGrid>
              <a:tr h="479425">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Verdana" pitchFamily="34" charset="0"/>
                        <a:ea typeface="新細明體" pitchFamily="18" charset="-120"/>
                      </a:endParaRPr>
                    </a:p>
                  </a:txBody>
                  <a:tcPr marL="91427" marR="91427"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Consolidated</a:t>
                      </a:r>
                    </a:p>
                  </a:txBody>
                  <a:tcPr marL="0" marR="0"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hMerge="1">
                  <a:txBody>
                    <a:bodyPr/>
                    <a:lstStyle/>
                    <a:p>
                      <a:pPr marL="0" marR="0" lvl="0" indent="0" algn="ctr" defTabSz="914400" rtl="0" eaLnBrk="0" fontAlgn="base" latinLnBrk="0" hangingPunct="0">
                        <a:lnSpc>
                          <a:spcPct val="100000"/>
                        </a:lnSpc>
                        <a:spcBef>
                          <a:spcPct val="75000"/>
                        </a:spcBef>
                        <a:spcAft>
                          <a:spcPct val="0"/>
                        </a:spcAft>
                        <a:buClrTx/>
                        <a:buSzTx/>
                        <a:buFontTx/>
                        <a:buNone/>
                        <a:tabLst/>
                      </a:pPr>
                      <a:endPar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endParaRPr>
                    </a:p>
                  </a:txBody>
                  <a:tcPr marL="0" marR="0"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447675">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Verdana" pitchFamily="34" charset="0"/>
                          <a:ea typeface="新細明體" pitchFamily="18" charset="-120"/>
                        </a:rPr>
                        <a:t>(NT$bn)</a:t>
                      </a:r>
                      <a:endParaRPr kumimoji="0" lang="en-US" altLang="zh-TW" sz="1400" b="1" i="0" u="none" strike="noStrike" cap="none" normalizeH="0" baseline="0" smtClean="0">
                        <a:ln>
                          <a:noFill/>
                        </a:ln>
                        <a:solidFill>
                          <a:schemeClr val="tx1"/>
                        </a:solidFill>
                        <a:effectLst/>
                        <a:latin typeface="Verdana" pitchFamily="34" charset="0"/>
                        <a:ea typeface="新細明體" pitchFamily="18" charset="-120"/>
                      </a:endParaRPr>
                    </a:p>
                  </a:txBody>
                  <a:tcPr marL="91427" marR="91427" anchor="ctr" horzOverflow="overflow">
                    <a:lnL>
                      <a:noFill/>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Q1 2018</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(Upon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Q1</a:t>
                      </a:r>
                      <a:r>
                        <a:rPr kumimoji="0" lang="zh-TW" altLang="en-US"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 </a:t>
                      </a: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defRPr/>
                      </a:pP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Growth </a:t>
                      </a:r>
                      <a:b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b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a:t>
                      </a: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normalizeH="0" baseline="0" noProof="0" dirty="0" smtClean="0">
                          <a:ln>
                            <a:noFill/>
                          </a:ln>
                          <a:solidFill>
                            <a:schemeClr val="bg1"/>
                          </a:solidFill>
                          <a:effectLst/>
                          <a:latin typeface="Verdana" pitchFamily="34" charset="0"/>
                          <a:ea typeface="新細明體" pitchFamily="18" charset="-120"/>
                          <a:cs typeface="+mn-cs"/>
                        </a:rPr>
                        <a:t>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kern="1200" cap="none" normalizeH="0" baseline="0" dirty="0" smtClean="0">
                          <a:ln>
                            <a:noFill/>
                          </a:ln>
                          <a:solidFill>
                            <a:schemeClr val="bg1"/>
                          </a:solidFill>
                          <a:effectLst/>
                          <a:latin typeface="Verdana" pitchFamily="34" charset="0"/>
                          <a:ea typeface="新細明體" pitchFamily="18" charset="-120"/>
                          <a:cs typeface="+mn-cs"/>
                        </a:rPr>
                        <a:t>2016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algn="ctr" rtl="0" fontAlgn="ctr"/>
                      <a:r>
                        <a:rPr lang="en-US" sz="1200" b="1" i="0" u="none" strike="noStrike" dirty="0">
                          <a:solidFill>
                            <a:srgbClr val="FFFFFF"/>
                          </a:solidFill>
                          <a:latin typeface="Verdana"/>
                        </a:rPr>
                        <a:t>Growth</a:t>
                      </a:r>
                    </a:p>
                    <a:p>
                      <a:pPr algn="ctr" rtl="0" fontAlgn="ctr"/>
                      <a:r>
                        <a:rPr lang="en-US" sz="1200" b="1" i="0" u="none" strike="noStrike" dirty="0" smtClean="0">
                          <a:solidFill>
                            <a:srgbClr val="FFFFFF"/>
                          </a:solidFill>
                          <a:latin typeface="Verdana"/>
                        </a:rPr>
                        <a:t>%</a:t>
                      </a:r>
                      <a:endParaRPr lang="en-US" sz="1200" b="1" i="0" u="none" strike="noStrike" dirty="0">
                        <a:solidFill>
                          <a:srgbClr val="FFFFFF"/>
                        </a:solidFill>
                        <a:latin typeface="Verdana"/>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extLst>
                  <a:ext uri="{0D108BD9-81ED-4DB2-BD59-A6C34878D82A}">
                    <a16:rowId xmlns:a16="http://schemas.microsoft.com/office/drawing/2014/main" val="10001"/>
                  </a:ext>
                </a:extLst>
              </a:tr>
              <a:tr h="447675">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Operating Costs</a:t>
                      </a:r>
                    </a:p>
                  </a:txBody>
                  <a:tcPr marL="91427" marR="91427"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algn="r" rtl="0" fontAlgn="ct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34.60</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algn="r" rtl="0" fontAlgn="ct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34.62</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(0.0)</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algn="r" rtl="0" fontAlgn="ct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146.84</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algn="r" rtl="0" fontAlgn="ct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147.55</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(0.5)</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2"/>
                  </a:ext>
                </a:extLst>
              </a:tr>
              <a:tr h="482600">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smtClean="0">
                          <a:ln>
                            <a:noFill/>
                          </a:ln>
                          <a:solidFill>
                            <a:schemeClr val="bg1"/>
                          </a:solidFill>
                          <a:effectLst/>
                          <a:latin typeface="Verdana" pitchFamily="34" charset="0"/>
                          <a:ea typeface="新細明體" pitchFamily="18" charset="-120"/>
                        </a:rPr>
                        <a:t>Operating Expenses</a:t>
                      </a:r>
                      <a:endParaRPr kumimoji="0" lang="zh-TW" altLang="en-US" sz="1400" b="1" i="0" u="none" strike="noStrike" cap="none" normalizeH="0" baseline="0" smtClean="0">
                        <a:ln>
                          <a:noFill/>
                        </a:ln>
                        <a:solidFill>
                          <a:schemeClr val="bg1"/>
                        </a:solidFill>
                        <a:effectLst/>
                        <a:latin typeface="Verdana" pitchFamily="34" charset="0"/>
                        <a:ea typeface="新細明體" pitchFamily="18" charset="-120"/>
                      </a:endParaRPr>
                    </a:p>
                  </a:txBody>
                  <a:tcPr marL="91427" marR="91427"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8.02</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8.37</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(4.2)</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33.87</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33.84</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0.1</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9425">
                <a:tc>
                  <a:txBody>
                    <a:bodyPr/>
                    <a:lstStyle/>
                    <a:p>
                      <a:pPr marL="261938"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Marketing</a:t>
                      </a:r>
                      <a:endParaRPr kumimoji="0" lang="zh-TW" altLang="en-US" sz="1200" b="1" i="0" u="none" strike="noStrike" cap="none" normalizeH="0" baseline="0" dirty="0" smtClean="0">
                        <a:ln>
                          <a:noFill/>
                        </a:ln>
                        <a:solidFill>
                          <a:schemeClr val="bg1"/>
                        </a:solidFill>
                        <a:effectLst/>
                        <a:latin typeface="Verdana" pitchFamily="34" charset="0"/>
                        <a:ea typeface="新細明體" pitchFamily="18" charset="-120"/>
                      </a:endParaRPr>
                    </a:p>
                  </a:txBody>
                  <a:tcPr marL="91427" marR="91427"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5.89</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6.28</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(6.2)</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25.36</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25.52</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(0.6)</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4"/>
                  </a:ext>
                </a:extLst>
              </a:tr>
              <a:tr h="554038">
                <a:tc>
                  <a:txBody>
                    <a:bodyPr/>
                    <a:lstStyle/>
                    <a:p>
                      <a:pPr marL="261938"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General and Administrative</a:t>
                      </a:r>
                      <a:endParaRPr kumimoji="0" lang="zh-TW" altLang="en-US" sz="1200" b="1" i="0" u="none" strike="noStrike" cap="none" normalizeH="0" baseline="0" dirty="0" smtClean="0">
                        <a:ln>
                          <a:noFill/>
                        </a:ln>
                        <a:solidFill>
                          <a:schemeClr val="bg1"/>
                        </a:solidFill>
                        <a:effectLst/>
                        <a:latin typeface="Verdana" pitchFamily="34" charset="0"/>
                        <a:ea typeface="新細明體" pitchFamily="18" charset="-120"/>
                      </a:endParaRPr>
                    </a:p>
                  </a:txBody>
                  <a:tcPr marL="91427" marR="91427"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1.20</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1.17</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2.8</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4.63</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4.54</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2.0</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82600">
                <a:tc>
                  <a:txBody>
                    <a:bodyPr/>
                    <a:lstStyle/>
                    <a:p>
                      <a:pPr marL="261938"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R&amp;D Expense</a:t>
                      </a:r>
                      <a:endParaRPr kumimoji="0" lang="zh-TW" altLang="en-US" sz="1200" b="1" i="0" u="none" strike="noStrike" cap="none" normalizeH="0" baseline="0" dirty="0" smtClean="0">
                        <a:ln>
                          <a:noFill/>
                        </a:ln>
                        <a:solidFill>
                          <a:schemeClr val="bg1"/>
                        </a:solidFill>
                        <a:effectLst/>
                        <a:latin typeface="Verdana" pitchFamily="34" charset="0"/>
                        <a:ea typeface="新細明體" pitchFamily="18" charset="-120"/>
                      </a:endParaRPr>
                    </a:p>
                  </a:txBody>
                  <a:tcPr marL="91427" marR="91427"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0.93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0.92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0.5</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3.88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3.78 </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2.7</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6"/>
                  </a:ext>
                </a:extLst>
              </a:tr>
              <a:tr h="479425">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Total</a:t>
                      </a:r>
                      <a:endParaRPr kumimoji="0" lang="zh-TW" altLang="en-US" sz="1400" b="1" i="0" u="none" strike="noStrike" cap="none" normalizeH="0" baseline="0" dirty="0" smtClean="0">
                        <a:ln>
                          <a:noFill/>
                        </a:ln>
                        <a:solidFill>
                          <a:schemeClr val="bg1"/>
                        </a:solidFill>
                        <a:effectLst/>
                        <a:latin typeface="Verdana" pitchFamily="34" charset="0"/>
                        <a:ea typeface="新細明體" pitchFamily="18" charset="-120"/>
                      </a:endParaRPr>
                    </a:p>
                  </a:txBody>
                  <a:tcPr marL="91427" marR="91427" anchor="ctr" horzOverflow="overflow">
                    <a:lnL>
                      <a:noFill/>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42.62</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42.99</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(0.9)</a:t>
                      </a:r>
                    </a:p>
                  </a:txBody>
                  <a:tcPr marL="0" marR="0" marT="45723" marB="45723"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180.71</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181.39</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charset="-120"/>
                          <a:cs typeface="新細明體" charset="-120"/>
                        </a:rPr>
                        <a:t>(0.4)</a:t>
                      </a:r>
                    </a:p>
                  </a:txBody>
                  <a:tcPr marL="0" marR="0" marT="45723" marB="45723"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14942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57200" y="115888"/>
            <a:ext cx="8229600" cy="720725"/>
          </a:xfrm>
        </p:spPr>
        <p:txBody>
          <a:bodyPr/>
          <a:lstStyle/>
          <a:p>
            <a:pPr>
              <a:defRPr/>
            </a:pPr>
            <a:r>
              <a:rPr lang="en-US" altLang="zh-TW" dirty="0" smtClean="0">
                <a:ea typeface="新細明體" pitchFamily="18" charset="-120"/>
              </a:rPr>
              <a:t>Financials:</a:t>
            </a:r>
            <a:r>
              <a:rPr lang="zh-TW" altLang="en-US" dirty="0" smtClean="0">
                <a:ea typeface="新細明體" pitchFamily="18" charset="-120"/>
              </a:rPr>
              <a:t> </a:t>
            </a:r>
            <a:r>
              <a:rPr lang="en-US" altLang="zh-TW" dirty="0" smtClean="0">
                <a:ea typeface="新細明體" pitchFamily="18" charset="-120"/>
              </a:rPr>
              <a:t>Cash Flow</a:t>
            </a:r>
            <a:endParaRPr lang="zh-TW" altLang="en-US" dirty="0"/>
          </a:p>
        </p:txBody>
      </p:sp>
      <p:sp>
        <p:nvSpPr>
          <p:cNvPr id="5" name="Text Box 66"/>
          <p:cNvSpPr txBox="1">
            <a:spLocks noChangeArrowheads="1"/>
          </p:cNvSpPr>
          <p:nvPr/>
        </p:nvSpPr>
        <p:spPr bwMode="auto">
          <a:xfrm>
            <a:off x="467544" y="4843391"/>
            <a:ext cx="8352928" cy="861774"/>
          </a:xfrm>
          <a:prstGeom prst="rect">
            <a:avLst/>
          </a:prstGeom>
          <a:noFill/>
          <a:ln w="19050" algn="ctr">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Note:</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charset="-120"/>
              </a:rPr>
              <a:t>Financials are prepared in accordance with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T-IFRSs</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charset="-120"/>
              </a:rPr>
              <a:t>. Figures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for Q1</a:t>
            </a:r>
            <a:r>
              <a:rPr kumimoji="1" lang="zh-TW" altLang="en-US" sz="10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2018 are unaudited. </a:t>
            </a:r>
            <a:endPar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charset="-12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The </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charset="-120"/>
              </a:rPr>
              <a:t>calculation of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growth</a:t>
            </a:r>
            <a:r>
              <a:rPr kumimoji="1" lang="zh-TW" altLang="en-US" sz="10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rates </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charset="-120"/>
              </a:rPr>
              <a:t>is based on NT</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a:t>
            </a:r>
            <a:r>
              <a:rPr kumimoji="1" lang="zh-TW" altLang="en-US" sz="10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r>
              <a:rPr kumimoji="1" lang="en-US" altLang="zh-TW" sz="1000" b="0" i="0" u="none" strike="noStrike" kern="1200" cap="none" spc="0" normalizeH="0" baseline="0" noProof="0" dirty="0" err="1" smtClean="0">
                <a:ln>
                  <a:noFill/>
                </a:ln>
                <a:solidFill>
                  <a:srgbClr val="000000"/>
                </a:solidFill>
                <a:effectLst/>
                <a:uLnTx/>
                <a:uFillTx/>
                <a:latin typeface="Verdana" pitchFamily="34" charset="0"/>
                <a:ea typeface="新細明體" charset="-120"/>
              </a:rPr>
              <a:t>mn</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endPar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charset="-12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Free cash flow is calculated by subtracting </a:t>
            </a:r>
            <a:r>
              <a:rPr kumimoji="1" lang="en-US" altLang="zh-TW" sz="1000" b="0" i="0" u="none" strike="noStrike" kern="1200" cap="none" spc="0" normalizeH="0" baseline="0" noProof="0" dirty="0" err="1">
                <a:ln>
                  <a:noFill/>
                </a:ln>
                <a:solidFill>
                  <a:srgbClr val="000000"/>
                </a:solidFill>
                <a:effectLst/>
                <a:uLnTx/>
                <a:uFillTx/>
                <a:latin typeface="Verdana" pitchFamily="34" charset="0"/>
                <a:ea typeface="新細明體" pitchFamily="18" charset="-120"/>
              </a:rPr>
              <a:t>CapEx</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 from Net Cash Flows from Operating Activities.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charset="-120"/>
              </a:rPr>
              <a:t> </a:t>
            </a:r>
            <a:endPar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charset="-120"/>
            </a:endParaRPr>
          </a:p>
        </p:txBody>
      </p:sp>
      <p:graphicFrame>
        <p:nvGraphicFramePr>
          <p:cNvPr id="6" name="Group 61"/>
          <p:cNvGraphicFramePr>
            <a:graphicFrameLocks noGrp="1"/>
          </p:cNvGraphicFramePr>
          <p:nvPr>
            <p:extLst/>
          </p:nvPr>
        </p:nvGraphicFramePr>
        <p:xfrm>
          <a:off x="467544" y="1268760"/>
          <a:ext cx="8208914" cy="2954299"/>
        </p:xfrm>
        <a:graphic>
          <a:graphicData uri="http://schemas.openxmlformats.org/drawingml/2006/table">
            <a:tbl>
              <a:tblPr/>
              <a:tblGrid>
                <a:gridCol w="2529776">
                  <a:extLst>
                    <a:ext uri="{9D8B030D-6E8A-4147-A177-3AD203B41FA5}">
                      <a16:colId xmlns:a16="http://schemas.microsoft.com/office/drawing/2014/main" val="20000"/>
                    </a:ext>
                  </a:extLst>
                </a:gridCol>
                <a:gridCol w="943472">
                  <a:extLst>
                    <a:ext uri="{9D8B030D-6E8A-4147-A177-3AD203B41FA5}">
                      <a16:colId xmlns:a16="http://schemas.microsoft.com/office/drawing/2014/main" val="20001"/>
                    </a:ext>
                  </a:extLst>
                </a:gridCol>
                <a:gridCol w="943472">
                  <a:extLst>
                    <a:ext uri="{9D8B030D-6E8A-4147-A177-3AD203B41FA5}">
                      <a16:colId xmlns:a16="http://schemas.microsoft.com/office/drawing/2014/main" val="20002"/>
                    </a:ext>
                  </a:extLst>
                </a:gridCol>
                <a:gridCol w="948999">
                  <a:extLst>
                    <a:ext uri="{9D8B030D-6E8A-4147-A177-3AD203B41FA5}">
                      <a16:colId xmlns:a16="http://schemas.microsoft.com/office/drawing/2014/main" val="20003"/>
                    </a:ext>
                  </a:extLst>
                </a:gridCol>
                <a:gridCol w="964832">
                  <a:extLst>
                    <a:ext uri="{9D8B030D-6E8A-4147-A177-3AD203B41FA5}">
                      <a16:colId xmlns:a16="http://schemas.microsoft.com/office/drawing/2014/main" val="20004"/>
                    </a:ext>
                  </a:extLst>
                </a:gridCol>
                <a:gridCol w="964832">
                  <a:extLst>
                    <a:ext uri="{9D8B030D-6E8A-4147-A177-3AD203B41FA5}">
                      <a16:colId xmlns:a16="http://schemas.microsoft.com/office/drawing/2014/main" val="20005"/>
                    </a:ext>
                  </a:extLst>
                </a:gridCol>
                <a:gridCol w="913531">
                  <a:extLst>
                    <a:ext uri="{9D8B030D-6E8A-4147-A177-3AD203B41FA5}">
                      <a16:colId xmlns:a16="http://schemas.microsoft.com/office/drawing/2014/main" val="20006"/>
                    </a:ext>
                  </a:extLst>
                </a:gridCol>
              </a:tblGrid>
              <a:tr h="539699">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Verdana" pitchFamily="34" charset="0"/>
                        <a:ea typeface="新細明體" pitchFamily="18" charset="-120"/>
                      </a:endParaRPr>
                    </a:p>
                  </a:txBody>
                  <a:tcPr marT="45713" marB="45713"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0" fontAlgn="base" latinLnBrk="0" hangingPunct="0">
                        <a:lnSpc>
                          <a:spcPct val="100000"/>
                        </a:lnSpc>
                        <a:spcBef>
                          <a:spcPct val="75000"/>
                        </a:spcBef>
                        <a:spcAft>
                          <a:spcPct val="0"/>
                        </a:spcAft>
                        <a:buClrTx/>
                        <a:buSzTx/>
                        <a:buFontTx/>
                        <a:buNone/>
                        <a:tabLst/>
                      </a:pPr>
                      <a:r>
                        <a:rPr kumimoji="0" lang="en-US" altLang="zh-TW" sz="1600" b="1" i="0" u="none" strike="noStrike" cap="none" normalizeH="0" baseline="0" dirty="0" smtClean="0">
                          <a:ln>
                            <a:noFill/>
                          </a:ln>
                          <a:solidFill>
                            <a:schemeClr val="bg1"/>
                          </a:solidFill>
                          <a:effectLst/>
                          <a:latin typeface="Verdana" pitchFamily="34" charset="0"/>
                          <a:ea typeface="新細明體" pitchFamily="18" charset="-120"/>
                        </a:rPr>
                        <a:t>Consolidated</a:t>
                      </a:r>
                    </a:p>
                  </a:txBody>
                  <a:tcPr marL="0" marR="0" marT="45713" marB="45713" anchor="ctr" horzOverflow="overflow">
                    <a:lnL>
                      <a:noFill/>
                    </a:lnL>
                    <a:lnR>
                      <a:noFill/>
                    </a:lnR>
                    <a:lnT>
                      <a:noFill/>
                    </a:lnT>
                    <a:lnB w="12700" cap="flat" cmpd="sng" algn="ctr">
                      <a:solidFill>
                        <a:schemeClr val="accent5"/>
                      </a:solidFill>
                      <a:prstDash val="solid"/>
                      <a:round/>
                      <a:headEnd type="none" w="med" len="med"/>
                      <a:tailEnd type="none" w="med" len="med"/>
                    </a:lnB>
                    <a:lnTlToBr>
                      <a:noFill/>
                    </a:lnTlToBr>
                    <a:lnBlToTr>
                      <a:noFill/>
                    </a:lnBlToTr>
                    <a:solidFill>
                      <a:srgbClr val="66CCFF"/>
                    </a:solidFill>
                  </a:tcPr>
                </a:tc>
                <a:tc hMerge="1">
                  <a:txBody>
                    <a:bodyPr/>
                    <a:lstStyle/>
                    <a:p>
                      <a:pPr marL="0" marR="0" lvl="0" indent="0" algn="ctr" defTabSz="914400" rtl="0" eaLnBrk="0" fontAlgn="base" latinLnBrk="0" hangingPunct="0">
                        <a:lnSpc>
                          <a:spcPct val="100000"/>
                        </a:lnSpc>
                        <a:spcBef>
                          <a:spcPct val="75000"/>
                        </a:spcBef>
                        <a:spcAft>
                          <a:spcPct val="0"/>
                        </a:spcAft>
                        <a:buClrTx/>
                        <a:buSzTx/>
                        <a:buFontTx/>
                        <a:buNone/>
                        <a:tabLst/>
                      </a:pPr>
                      <a:endParaRPr kumimoji="0" lang="en-US" altLang="zh-TW" sz="1600" b="1" i="0" u="none" strike="noStrike" cap="none" normalizeH="0" baseline="0" dirty="0" smtClean="0">
                        <a:ln>
                          <a:noFill/>
                        </a:ln>
                        <a:solidFill>
                          <a:schemeClr val="bg1"/>
                        </a:solidFill>
                        <a:effectLst/>
                        <a:latin typeface="Verdana" pitchFamily="34" charset="0"/>
                        <a:ea typeface="新細明體" pitchFamily="18" charset="-120"/>
                      </a:endParaRPr>
                    </a:p>
                  </a:txBody>
                  <a:tcPr marL="0" marR="0" marT="45713" marB="45713"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575983">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Verdana" pitchFamily="34" charset="0"/>
                          <a:ea typeface="新細明體" pitchFamily="18" charset="-120"/>
                        </a:rPr>
                        <a:t>(NT$bn)</a:t>
                      </a:r>
                    </a:p>
                  </a:txBody>
                  <a:tcPr marT="45713" marB="45713" anchor="ctr" horzOverflow="overflow">
                    <a:lnL>
                      <a:noFill/>
                    </a:lnL>
                    <a:lnR w="12700" cap="flat" cmpd="sng" algn="ctr">
                      <a:solidFill>
                        <a:schemeClr val="accent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Q1 2018</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(Upon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Q1</a:t>
                      </a:r>
                      <a:r>
                        <a:rPr kumimoji="0" lang="zh-TW" altLang="en-US"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 </a:t>
                      </a:r>
                      <a:r>
                        <a:rPr kumimoji="0" lang="en-US" altLang="zh-TW" sz="12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defRPr/>
                      </a:pP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Growth </a:t>
                      </a:r>
                      <a:b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br>
                      <a:r>
                        <a:rPr kumimoji="0" lang="en-US" altLang="zh-TW" sz="1200" b="1" i="0" u="none" strike="noStrike" cap="none" normalizeH="0" baseline="0" dirty="0" smtClean="0">
                          <a:ln>
                            <a:noFill/>
                          </a:ln>
                          <a:solidFill>
                            <a:schemeClr val="bg1"/>
                          </a:solidFill>
                          <a:effectLst/>
                          <a:latin typeface="Verdana" pitchFamily="34" charset="0"/>
                          <a:ea typeface="新細明體" pitchFamily="18" charset="-120"/>
                        </a:rPr>
                        <a:t>%</a:t>
                      </a:r>
                    </a:p>
                  </a:txBody>
                  <a:tcPr marL="0" marR="0" marT="45712" marB="45712"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200" b="1" i="0" u="none" strike="noStrike" kern="1200" cap="none" normalizeH="0" baseline="0" noProof="0" dirty="0" smtClean="0">
                          <a:ln>
                            <a:noFill/>
                          </a:ln>
                          <a:solidFill>
                            <a:schemeClr val="bg1"/>
                          </a:solidFill>
                          <a:effectLst/>
                          <a:latin typeface="Verdana" pitchFamily="34" charset="0"/>
                          <a:ea typeface="新細明體" pitchFamily="18" charset="-120"/>
                          <a:cs typeface="+mn-cs"/>
                        </a:rPr>
                        <a:t>2017</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200" b="1" i="0" u="none" strike="noStrike" kern="1200" cap="none" normalizeH="0" baseline="0" dirty="0" smtClean="0">
                          <a:ln>
                            <a:noFill/>
                          </a:ln>
                          <a:solidFill>
                            <a:schemeClr val="bg1"/>
                          </a:solidFill>
                          <a:effectLst/>
                          <a:latin typeface="Verdana" pitchFamily="34" charset="0"/>
                          <a:ea typeface="新細明體" pitchFamily="18" charset="-120"/>
                          <a:cs typeface="+mn-cs"/>
                        </a:rPr>
                        <a:t>2016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rPr>
                        <a:t>(</a:t>
                      </a:r>
                      <a:r>
                        <a:rPr kumimoji="0" lang="en-US" altLang="zh-TW" sz="800" b="1" i="0" u="none" strike="noStrike" kern="1200" cap="none" spc="0" normalizeH="0" baseline="0" dirty="0" smtClean="0">
                          <a:ln>
                            <a:noFill/>
                          </a:ln>
                          <a:solidFill>
                            <a:srgbClr val="FFFFFF"/>
                          </a:solidFill>
                          <a:effectLst/>
                          <a:uLnTx/>
                          <a:uFillTx/>
                          <a:latin typeface="Verdana" pitchFamily="34" charset="0"/>
                          <a:ea typeface="新細明體" pitchFamily="18" charset="-120"/>
                          <a:cs typeface="+mn-cs"/>
                        </a:rPr>
                        <a:t>Before the adoption of IFRS 15)</a:t>
                      </a:r>
                      <a:endParaRPr kumimoji="0" lang="en-US" altLang="zh-TW" sz="800" b="1" i="0" u="none" strike="noStrike" kern="1200" cap="none" spc="0" normalizeH="0" baseline="0" noProof="0" dirty="0" smtClean="0">
                        <a:ln>
                          <a:noFill/>
                        </a:ln>
                        <a:solidFill>
                          <a:srgbClr val="FFFFFF"/>
                        </a:solidFill>
                        <a:effectLst/>
                        <a:uLnTx/>
                        <a:uFillTx/>
                        <a:latin typeface="Verdana" pitchFamily="34" charset="0"/>
                        <a:ea typeface="新細明體" pitchFamily="18" charset="-120"/>
                        <a:cs typeface="+mn-cs"/>
                      </a:endParaRPr>
                    </a:p>
                  </a:txBody>
                  <a:tcPr marL="0" marR="0" marT="45712" marB="45712"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66CCFF"/>
                    </a:solidFill>
                  </a:tcPr>
                </a:tc>
                <a:tc>
                  <a:txBody>
                    <a:bodyPr/>
                    <a:lstStyle/>
                    <a:p>
                      <a:pPr algn="ctr" rtl="0" fontAlgn="ctr"/>
                      <a:r>
                        <a:rPr lang="en-US" sz="1200" b="1" i="0" u="none" strike="noStrike" dirty="0">
                          <a:solidFill>
                            <a:srgbClr val="FFFFFF"/>
                          </a:solidFill>
                          <a:latin typeface="Verdana"/>
                        </a:rPr>
                        <a:t>Growth</a:t>
                      </a:r>
                    </a:p>
                    <a:p>
                      <a:pPr algn="ctr" rtl="0" fontAlgn="ctr"/>
                      <a:r>
                        <a:rPr lang="en-US" sz="1200" b="1" i="0" u="none" strike="noStrike" dirty="0" smtClean="0">
                          <a:solidFill>
                            <a:srgbClr val="FFFFFF"/>
                          </a:solidFill>
                          <a:latin typeface="Verdana"/>
                        </a:rPr>
                        <a:t>%</a:t>
                      </a:r>
                      <a:endParaRPr lang="en-US" sz="1200" b="1" i="0" u="none" strike="noStrike" dirty="0">
                        <a:solidFill>
                          <a:srgbClr val="FFFFFF"/>
                        </a:solidFill>
                        <a:latin typeface="Verdana"/>
                      </a:endParaRP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66CCFF"/>
                    </a:solidFill>
                  </a:tcPr>
                </a:tc>
                <a:extLst>
                  <a:ext uri="{0D108BD9-81ED-4DB2-BD59-A6C34878D82A}">
                    <a16:rowId xmlns:a16="http://schemas.microsoft.com/office/drawing/2014/main" val="10001"/>
                  </a:ext>
                </a:extLst>
              </a:tr>
              <a:tr h="468494">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300" b="1" i="0" u="none" strike="noStrike" cap="none" normalizeH="0" baseline="0" dirty="0" smtClean="0">
                          <a:ln>
                            <a:noFill/>
                          </a:ln>
                          <a:solidFill>
                            <a:schemeClr val="bg1"/>
                          </a:solidFill>
                          <a:effectLst/>
                          <a:latin typeface="Verdana" pitchFamily="34" charset="0"/>
                          <a:ea typeface="新細明體" pitchFamily="18" charset="-120"/>
                        </a:rPr>
                        <a:t>Net Cash Flow from Operating Activities</a:t>
                      </a:r>
                    </a:p>
                  </a:txBody>
                  <a:tcPr marT="45713" marB="45713" anchor="ctr" horzOverflow="overflow">
                    <a:lnL>
                      <a:noFill/>
                    </a:lnL>
                    <a:lnR w="12700" cap="flat" cmpd="sng" algn="ctr">
                      <a:solidFill>
                        <a:schemeClr val="accent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7.39</a:t>
                      </a: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10.65</a:t>
                      </a:r>
                      <a:endParaRPr kumimoji="0" lang="zh-TW" altLang="en-US" sz="14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(30.6)</a:t>
                      </a:r>
                    </a:p>
                  </a:txBody>
                  <a:tcPr marL="9525" marR="9525"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70.93</a:t>
                      </a: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64.95</a:t>
                      </a:r>
                      <a:endParaRPr kumimoji="0" lang="zh-TW" altLang="en-US" sz="14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algn="ctr" fontAlgn="base" hangingPunct="0">
                        <a:spcBef>
                          <a:spcPts val="1260"/>
                        </a:spcBef>
                        <a:spcAft>
                          <a:spcPts val="0"/>
                        </a:spcAf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9.2</a:t>
                      </a:r>
                      <a:endParaRPr kumimoji="0" lang="zh-TW" altLang="zh-TW" sz="14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marL="9525" marR="9525"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2"/>
                  </a:ext>
                </a:extLst>
              </a:tr>
              <a:tr h="412876">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300" b="1" i="0" u="none" strike="noStrike" kern="1200" cap="none" normalizeH="0" baseline="0" dirty="0" err="1" smtClean="0">
                          <a:ln>
                            <a:noFill/>
                          </a:ln>
                          <a:solidFill>
                            <a:schemeClr val="bg1"/>
                          </a:solidFill>
                          <a:effectLst/>
                          <a:latin typeface="Verdana" pitchFamily="34" charset="0"/>
                          <a:ea typeface="新細明體" pitchFamily="18" charset="-120"/>
                          <a:cs typeface="+mn-cs"/>
                        </a:rPr>
                        <a:t>CapEx</a:t>
                      </a:r>
                      <a:endParaRPr kumimoji="0" lang="en-US" altLang="zh-TW" sz="1300" b="1" i="0" u="none" strike="noStrike" kern="1200" cap="none" normalizeH="0" baseline="0" dirty="0" smtClean="0">
                        <a:ln>
                          <a:noFill/>
                        </a:ln>
                        <a:solidFill>
                          <a:schemeClr val="bg1"/>
                        </a:solidFill>
                        <a:effectLst/>
                        <a:latin typeface="Verdana" pitchFamily="34" charset="0"/>
                        <a:ea typeface="新細明體" pitchFamily="18" charset="-120"/>
                        <a:cs typeface="+mn-cs"/>
                      </a:endParaRPr>
                    </a:p>
                  </a:txBody>
                  <a:tcPr marT="45713" marB="45713" anchor="ctr" horzOverflow="overflow">
                    <a:lnL>
                      <a:noFill/>
                    </a:lnL>
                    <a:lnR w="12700" cap="flat" cmpd="sng" algn="ctr">
                      <a:solidFill>
                        <a:schemeClr val="accent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4.39</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4.61</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(4.8)</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26.87</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23.52</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algn="ctr" fontAlgn="base" hangingPunct="0">
                        <a:spcBef>
                          <a:spcPts val="1260"/>
                        </a:spcBef>
                        <a:spcAft>
                          <a:spcPts val="0"/>
                        </a:spcAf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14.3</a:t>
                      </a:r>
                      <a:endParaRPr kumimoji="0" lang="zh-TW" altLang="zh-TW" sz="14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2048">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300" b="1" i="0" u="none" strike="noStrike" kern="1200" cap="none" normalizeH="0" baseline="0" dirty="0" smtClean="0">
                          <a:ln>
                            <a:noFill/>
                          </a:ln>
                          <a:solidFill>
                            <a:schemeClr val="bg1"/>
                          </a:solidFill>
                          <a:effectLst/>
                          <a:latin typeface="Verdana" pitchFamily="34" charset="0"/>
                          <a:ea typeface="新細明體" pitchFamily="18" charset="-120"/>
                          <a:cs typeface="+mn-cs"/>
                        </a:rPr>
                        <a:t>Free Cash Flow </a:t>
                      </a:r>
                    </a:p>
                  </a:txBody>
                  <a:tcPr marT="45713" marB="45713" anchor="ctr" horzOverflow="overflow">
                    <a:lnL>
                      <a:noFill/>
                    </a:lnL>
                    <a:lnR w="12700" cap="flat" cmpd="sng" algn="ctr">
                      <a:solidFill>
                        <a:schemeClr val="accent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3.00</a:t>
                      </a: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marL="0" algn="r" defTabSz="914400" rtl="0" eaLnBrk="1" fontAlgn="base" latinLnBrk="0" hangingPunct="0">
                        <a:spcBef>
                          <a:spcPts val="1260"/>
                        </a:spcBef>
                        <a:spcAft>
                          <a:spcPts val="0"/>
                        </a:spcAf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6.04</a:t>
                      </a:r>
                      <a:endParaRPr kumimoji="0" lang="zh-TW" altLang="zh-TW" sz="14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(50.3)</a:t>
                      </a: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44.06</a:t>
                      </a: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marL="0" algn="r" defTabSz="914400" rtl="0" eaLnBrk="1" fontAlgn="base" latinLnBrk="0" hangingPunct="0">
                        <a:spcBef>
                          <a:spcPts val="1260"/>
                        </a:spcBef>
                        <a:spcAft>
                          <a:spcPts val="0"/>
                        </a:spcAf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41.43</a:t>
                      </a:r>
                      <a:endParaRPr kumimoji="0" lang="zh-TW" altLang="zh-TW" sz="14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tc>
                  <a:txBody>
                    <a:bodyPr/>
                    <a:lstStyle/>
                    <a:p>
                      <a:pPr algn="ctr" fontAlgn="base" hangingPunct="0">
                        <a:spcBef>
                          <a:spcPts val="1260"/>
                        </a:spcBef>
                        <a:spcAft>
                          <a:spcPts val="0"/>
                        </a:spcAft>
                      </a:pPr>
                      <a:r>
                        <a:rPr kumimoji="0" lang="en-US" altLang="zh-TW" sz="1400" b="1" i="0" u="none" strike="noStrike" kern="1200" cap="none" normalizeH="0" baseline="0" dirty="0" smtClean="0">
                          <a:ln>
                            <a:noFill/>
                          </a:ln>
                          <a:solidFill>
                            <a:schemeClr val="tx1"/>
                          </a:solidFill>
                          <a:effectLst/>
                          <a:latin typeface="Verdana" pitchFamily="34" charset="0"/>
                          <a:ea typeface="新細明體" pitchFamily="18" charset="-120"/>
                          <a:cs typeface="+mn-cs"/>
                        </a:rPr>
                        <a:t>6.3</a:t>
                      </a:r>
                      <a:endParaRPr kumimoji="0" lang="zh-TW" altLang="zh-TW" sz="14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4"/>
                  </a:ext>
                </a:extLst>
              </a:tr>
              <a:tr h="422150">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150" b="1" i="0" u="none" strike="noStrike" kern="1200" cap="none" normalizeH="0" baseline="0" dirty="0" smtClean="0">
                          <a:ln>
                            <a:noFill/>
                          </a:ln>
                          <a:solidFill>
                            <a:schemeClr val="bg1"/>
                          </a:solidFill>
                          <a:effectLst/>
                          <a:latin typeface="Verdana" pitchFamily="34" charset="0"/>
                          <a:ea typeface="新細明體" pitchFamily="18" charset="-120"/>
                          <a:cs typeface="+mn-cs"/>
                        </a:rPr>
                        <a:t>Cash and Cash Equivalents at the end of period </a:t>
                      </a:r>
                    </a:p>
                  </a:txBody>
                  <a:tcPr marT="45713" marB="45713" anchor="ctr" horzOverflow="overflow">
                    <a:lnL>
                      <a:noFill/>
                    </a:lnL>
                    <a:lnR w="12700" cap="flat" cmpd="sng" algn="ctr">
                      <a:solidFill>
                        <a:schemeClr val="accent5"/>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31.59</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38.01</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(16.9)</a:t>
                      </a:r>
                    </a:p>
                  </a:txBody>
                  <a:tcPr marL="0" marR="0"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28.83</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31.10</a:t>
                      </a:r>
                    </a:p>
                  </a:txBody>
                  <a:tcPr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400" b="1" i="0" u="none" strike="noStrike" cap="none" normalizeH="0" baseline="0" dirty="0" smtClean="0">
                          <a:ln>
                            <a:noFill/>
                          </a:ln>
                          <a:solidFill>
                            <a:schemeClr val="tx1"/>
                          </a:solidFill>
                          <a:effectLst/>
                          <a:latin typeface="Verdana" pitchFamily="34" charset="0"/>
                          <a:ea typeface="新細明體" pitchFamily="18" charset="-120"/>
                        </a:rPr>
                        <a:t>(7.3)</a:t>
                      </a:r>
                    </a:p>
                  </a:txBody>
                  <a:tcPr marL="0" marR="0" anchor="ctr" horzOverflow="overflow">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342257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241176" y="115888"/>
            <a:ext cx="8291264" cy="720725"/>
          </a:xfrm>
        </p:spPr>
        <p:txBody>
          <a:bodyPr>
            <a:normAutofit/>
          </a:bodyPr>
          <a:lstStyle/>
          <a:p>
            <a:pPr>
              <a:defRPr/>
            </a:pPr>
            <a:r>
              <a:rPr lang="en-US" altLang="zh-TW" dirty="0" smtClean="0">
                <a:ea typeface="新細明體" pitchFamily="18" charset="-120"/>
              </a:rPr>
              <a:t>Operating Results</a:t>
            </a:r>
            <a:r>
              <a:rPr lang="zh-TW" altLang="en-US" dirty="0" smtClean="0">
                <a:ea typeface="新細明體" pitchFamily="18" charset="-120"/>
              </a:rPr>
              <a:t> </a:t>
            </a:r>
            <a:r>
              <a:rPr lang="en-US" altLang="zh-TW" dirty="0" smtClean="0">
                <a:ea typeface="新細明體" pitchFamily="18" charset="-120"/>
              </a:rPr>
              <a:t>vs.</a:t>
            </a:r>
            <a:r>
              <a:rPr lang="zh-TW" altLang="en-US" dirty="0" smtClean="0">
                <a:ea typeface="新細明體" pitchFamily="18" charset="-120"/>
              </a:rPr>
              <a:t> </a:t>
            </a:r>
            <a:r>
              <a:rPr lang="en-US" altLang="zh-TW" dirty="0" smtClean="0">
                <a:ea typeface="新細明體" pitchFamily="18" charset="-120"/>
              </a:rPr>
              <a:t>Forecast</a:t>
            </a:r>
            <a:endParaRPr lang="zh-TW" altLang="en-US" dirty="0"/>
          </a:p>
        </p:txBody>
      </p:sp>
      <p:sp>
        <p:nvSpPr>
          <p:cNvPr id="7" name="Text Box 66"/>
          <p:cNvSpPr txBox="1">
            <a:spLocks noChangeArrowheads="1"/>
          </p:cNvSpPr>
          <p:nvPr/>
        </p:nvSpPr>
        <p:spPr bwMode="auto">
          <a:xfrm>
            <a:off x="323528" y="5640342"/>
            <a:ext cx="864096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kumimoji="1" b="1">
                <a:solidFill>
                  <a:schemeClr val="tx1"/>
                </a:solidFill>
                <a:latin typeface="Arial" charset="0"/>
                <a:ea typeface="新細明體" pitchFamily="18" charset="-120"/>
              </a:defRPr>
            </a:lvl1pPr>
            <a:lvl2pPr marL="742950" indent="-285750" eaLnBrk="0" hangingPunct="0">
              <a:defRPr kumimoji="1" b="1">
                <a:solidFill>
                  <a:schemeClr val="tx1"/>
                </a:solidFill>
                <a:latin typeface="Arial" charset="0"/>
                <a:ea typeface="新細明體" pitchFamily="18" charset="-120"/>
              </a:defRPr>
            </a:lvl2pPr>
            <a:lvl3pPr marL="1143000" indent="-228600" eaLnBrk="0" hangingPunct="0">
              <a:defRPr kumimoji="1" b="1">
                <a:solidFill>
                  <a:schemeClr val="tx1"/>
                </a:solidFill>
                <a:latin typeface="Arial" charset="0"/>
                <a:ea typeface="新細明體" pitchFamily="18" charset="-120"/>
              </a:defRPr>
            </a:lvl3pPr>
            <a:lvl4pPr marL="1600200" indent="-228600" eaLnBrk="0" hangingPunct="0">
              <a:defRPr kumimoji="1" b="1">
                <a:solidFill>
                  <a:schemeClr val="tx1"/>
                </a:solidFill>
                <a:latin typeface="Arial" charset="0"/>
                <a:ea typeface="新細明體" pitchFamily="18" charset="-120"/>
              </a:defRPr>
            </a:lvl4pPr>
            <a:lvl5pPr marL="2057400" indent="-228600" eaLnBrk="0" hangingPunct="0">
              <a:defRPr kumimoji="1" b="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b="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b="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b="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b="1">
                <a:solidFill>
                  <a:schemeClr val="tx1"/>
                </a:solidFill>
                <a:latin typeface="Arial" charset="0"/>
                <a:ea typeface="新細明體" pitchFamily="18" charset="-120"/>
              </a:defRPr>
            </a:lvl9p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Note</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a:t>
            </a:r>
          </a:p>
          <a:p>
            <a:pPr marL="228600" marR="0" lvl="0" indent="-228600" algn="l" defTabSz="914400" rtl="0" eaLnBrk="0" fontAlgn="base" latinLnBrk="0" hangingPunct="0">
              <a:lnSpc>
                <a:spcPts val="1100"/>
              </a:lnSpc>
              <a:spcBef>
                <a:spcPts val="0"/>
              </a:spcBef>
              <a:spcAft>
                <a:spcPct val="0"/>
              </a:spcAft>
              <a:buClrTx/>
              <a:buSzTx/>
              <a:buFont typeface="+mj-lt"/>
              <a:buAutoNum type="arabicPeriod"/>
              <a:tabLst/>
              <a:defRPr/>
            </a:pP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Financials are prepared in accordance with T-IFRSs.</a:t>
            </a:r>
            <a:r>
              <a:rPr kumimoji="1" lang="zh-TW" altLang="en-US"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 </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Figures for</a:t>
            </a:r>
            <a:r>
              <a:rPr kumimoji="1" lang="zh-TW" altLang="en-US"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Q1</a:t>
            </a:r>
            <a:r>
              <a:rPr kumimoji="1" lang="zh-TW" altLang="en-US"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2018</a:t>
            </a:r>
            <a:r>
              <a:rPr kumimoji="1" lang="zh-TW" altLang="en-US"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 </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are unaudited</a:t>
            </a: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a:t>
            </a:r>
          </a:p>
          <a:p>
            <a:pPr marL="228600" marR="0" lvl="0" indent="-228600" algn="l" defTabSz="914400" rtl="0" eaLnBrk="0" fontAlgn="base" latinLnBrk="0" hangingPunct="0">
              <a:lnSpc>
                <a:spcPts val="1100"/>
              </a:lnSpc>
              <a:spcBef>
                <a:spcPts val="0"/>
              </a:spcBef>
              <a:spcAft>
                <a:spcPct val="0"/>
              </a:spcAft>
              <a:buClrTx/>
              <a:buSzTx/>
              <a:buFont typeface="+mj-lt"/>
              <a:buAutoNum type="arabicPeriod"/>
              <a:tabLst/>
              <a:defRPr/>
            </a:pPr>
            <a:r>
              <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rPr>
              <a:t>Net income attributable to owners of the parent</a:t>
            </a:r>
            <a:r>
              <a:rPr kumimoji="1" lang="en-US" altLang="zh-TW" sz="1000" b="0" i="0" u="none" strike="noStrike" kern="1200" cap="none" spc="0" normalizeH="0" baseline="0" noProof="0" dirty="0" smtClean="0">
                <a:ln>
                  <a:noFill/>
                </a:ln>
                <a:solidFill>
                  <a:srgbClr val="000000"/>
                </a:solidFill>
                <a:effectLst/>
                <a:uLnTx/>
                <a:uFillTx/>
                <a:latin typeface="Verdana" pitchFamily="34" charset="0"/>
                <a:ea typeface="新細明體" pitchFamily="18" charset="-120"/>
              </a:rPr>
              <a:t>.</a:t>
            </a:r>
          </a:p>
          <a:p>
            <a:pPr marL="228600" marR="0" lvl="0" indent="-228600" algn="l" defTabSz="914400" rtl="0" eaLnBrk="0" fontAlgn="base" latinLnBrk="0" hangingPunct="0">
              <a:lnSpc>
                <a:spcPts val="1100"/>
              </a:lnSpc>
              <a:spcBef>
                <a:spcPts val="0"/>
              </a:spcBef>
              <a:spcAft>
                <a:spcPct val="0"/>
              </a:spcAft>
              <a:buClrTx/>
              <a:buSzTx/>
              <a:buFont typeface="+mj-lt"/>
              <a:buAutoNum type="arabicPeriod"/>
              <a:tabLst/>
              <a:defRPr/>
            </a:pPr>
            <a:r>
              <a:rPr kumimoji="1" lang="en-US" altLang="zh-TW" sz="1000" b="0" i="0" u="none" strike="noStrike" kern="1200" cap="none" spc="0" normalizeH="0" baseline="0" noProof="0" dirty="0">
                <a:ln>
                  <a:noFill/>
                </a:ln>
                <a:effectLst/>
                <a:uLnTx/>
                <a:uFillTx/>
                <a:latin typeface="Verdana" pitchFamily="34" charset="0"/>
                <a:ea typeface="新細明體" pitchFamily="18" charset="-120"/>
              </a:rPr>
              <a:t>EBITDA = operating income + Depreciation &amp; Amortization</a:t>
            </a:r>
            <a:r>
              <a:rPr kumimoji="1" lang="en-US" altLang="zh-TW" sz="1000" b="0" i="0" u="none" strike="noStrike" kern="1200" cap="none" spc="0" normalizeH="0" baseline="0" noProof="0" dirty="0" smtClean="0">
                <a:ln>
                  <a:noFill/>
                </a:ln>
                <a:effectLst/>
                <a:uLnTx/>
                <a:uFillTx/>
                <a:latin typeface="Verdana" pitchFamily="34" charset="0"/>
                <a:ea typeface="新細明體" pitchFamily="18" charset="-120"/>
              </a:rPr>
              <a:t>.</a:t>
            </a:r>
          </a:p>
          <a:p>
            <a:pPr marL="228600" marR="0" lvl="0" indent="-228600" algn="l" defTabSz="914400" rtl="0" eaLnBrk="0" fontAlgn="base" latinLnBrk="0" hangingPunct="0">
              <a:lnSpc>
                <a:spcPts val="1100"/>
              </a:lnSpc>
              <a:spcBef>
                <a:spcPts val="0"/>
              </a:spcBef>
              <a:spcAft>
                <a:spcPct val="0"/>
              </a:spcAft>
              <a:buClrTx/>
              <a:buSzTx/>
              <a:buFont typeface="+mj-lt"/>
              <a:buAutoNum type="arabicPeriod"/>
              <a:tabLst/>
              <a:defRPr/>
            </a:pPr>
            <a:endParaRPr kumimoji="1" lang="en-US" altLang="zh-TW" sz="1000" b="0" i="0" u="none" strike="noStrike" kern="1200" cap="none" spc="0" normalizeH="0" baseline="0" noProof="0" dirty="0">
              <a:ln>
                <a:noFill/>
              </a:ln>
              <a:solidFill>
                <a:srgbClr val="000000"/>
              </a:solidFill>
              <a:effectLst/>
              <a:uLnTx/>
              <a:uFillTx/>
              <a:latin typeface="Verdana" pitchFamily="34" charset="0"/>
              <a:ea typeface="新細明體" pitchFamily="18" charset="-120"/>
            </a:endParaRPr>
          </a:p>
        </p:txBody>
      </p:sp>
      <p:graphicFrame>
        <p:nvGraphicFramePr>
          <p:cNvPr id="6" name="Group 4"/>
          <p:cNvGraphicFramePr>
            <a:graphicFrameLocks noGrp="1"/>
          </p:cNvGraphicFramePr>
          <p:nvPr>
            <p:extLst/>
          </p:nvPr>
        </p:nvGraphicFramePr>
        <p:xfrm>
          <a:off x="107504" y="980728"/>
          <a:ext cx="8820000" cy="4568028"/>
        </p:xfrm>
        <a:graphic>
          <a:graphicData uri="http://schemas.openxmlformats.org/drawingml/2006/table">
            <a:tbl>
              <a:tblPr/>
              <a:tblGrid>
                <a:gridCol w="216000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1512000">
                  <a:extLst>
                    <a:ext uri="{9D8B030D-6E8A-4147-A177-3AD203B41FA5}">
                      <a16:colId xmlns:a16="http://schemas.microsoft.com/office/drawing/2014/main" val="20002"/>
                    </a:ext>
                  </a:extLst>
                </a:gridCol>
                <a:gridCol w="1296000">
                  <a:extLst>
                    <a:ext uri="{9D8B030D-6E8A-4147-A177-3AD203B41FA5}">
                      <a16:colId xmlns:a16="http://schemas.microsoft.com/office/drawing/2014/main" val="20003"/>
                    </a:ext>
                  </a:extLst>
                </a:gridCol>
                <a:gridCol w="1656000">
                  <a:extLst>
                    <a:ext uri="{9D8B030D-6E8A-4147-A177-3AD203B41FA5}">
                      <a16:colId xmlns:a16="http://schemas.microsoft.com/office/drawing/2014/main" val="20004"/>
                    </a:ext>
                  </a:extLst>
                </a:gridCol>
                <a:gridCol w="1296000">
                  <a:extLst>
                    <a:ext uri="{9D8B030D-6E8A-4147-A177-3AD203B41FA5}">
                      <a16:colId xmlns:a16="http://schemas.microsoft.com/office/drawing/2014/main" val="20005"/>
                    </a:ext>
                  </a:extLst>
                </a:gridCol>
              </a:tblGrid>
              <a:tr h="431939">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endParaRPr kumimoji="0" lang="zh-TW" altLang="en-US" sz="1400" b="0" i="0" u="none" strike="noStrike" cap="none" normalizeH="0" baseline="0" dirty="0" smtClean="0">
                        <a:ln>
                          <a:noFill/>
                        </a:ln>
                        <a:solidFill>
                          <a:schemeClr val="tx1"/>
                        </a:solidFill>
                        <a:effectLst/>
                        <a:latin typeface="Verdana" pitchFamily="34" charset="0"/>
                        <a:ea typeface="新細明體" pitchFamily="18" charset="-120"/>
                        <a:cs typeface="新細明體" pitchFamily="18" charset="-120"/>
                      </a:endParaRPr>
                    </a:p>
                  </a:txBody>
                  <a:tcPr marL="91431" marR="91431" marT="45709" marB="45709"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noFill/>
                  </a:tcPr>
                </a:tc>
                <a:tc gridSpan="5">
                  <a:txBody>
                    <a:bodyPr/>
                    <a:lstStyle/>
                    <a:p>
                      <a:pPr marL="0" marR="0" lvl="0" indent="0" algn="ctr" defTabSz="914400" rtl="0" eaLnBrk="0" fontAlgn="base" latinLnBrk="0" hangingPunct="0">
                        <a:lnSpc>
                          <a:spcPct val="100000"/>
                        </a:lnSpc>
                        <a:spcBef>
                          <a:spcPct val="75000"/>
                        </a:spcBef>
                        <a:spcAft>
                          <a:spcPct val="0"/>
                        </a:spcAft>
                        <a:buClrTx/>
                        <a:buSzTx/>
                        <a:buFontTx/>
                        <a:buNone/>
                        <a:tabLst/>
                      </a:pPr>
                      <a:r>
                        <a:rPr kumimoji="0" lang="en-US" altLang="zh-TW" sz="1600" b="1" i="0" u="none" strike="noStrike" cap="none" normalizeH="0" baseline="0" dirty="0" smtClean="0">
                          <a:ln>
                            <a:noFill/>
                          </a:ln>
                          <a:solidFill>
                            <a:schemeClr val="bg1"/>
                          </a:solidFill>
                          <a:effectLst/>
                          <a:latin typeface="Verdana" pitchFamily="34" charset="0"/>
                          <a:ea typeface="新細明體" pitchFamily="18" charset="-120"/>
                        </a:rPr>
                        <a:t>Consolidated</a:t>
                      </a:r>
                    </a:p>
                  </a:txBody>
                  <a:tcPr marL="0" marR="0" marT="45709" marB="45709" anchor="ctr" horzOverflow="overflow">
                    <a:lnL>
                      <a:noFill/>
                    </a:lnL>
                    <a:lnR>
                      <a:noFill/>
                    </a:lnR>
                    <a:lnT>
                      <a:noFill/>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533749">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Verdana" pitchFamily="34" charset="0"/>
                          <a:ea typeface="新細明體" pitchFamily="18" charset="-120"/>
                          <a:cs typeface="新細明體" pitchFamily="18" charset="-120"/>
                        </a:rPr>
                        <a:t>(</a:t>
                      </a:r>
                      <a:r>
                        <a:rPr kumimoji="0" lang="en-US" altLang="zh-TW" sz="1400" b="0" i="0" u="none" strike="noStrike" cap="none" normalizeH="0" baseline="0" dirty="0" err="1" smtClean="0">
                          <a:ln>
                            <a:noFill/>
                          </a:ln>
                          <a:solidFill>
                            <a:schemeClr val="tx1"/>
                          </a:solidFill>
                          <a:effectLst/>
                          <a:latin typeface="Verdana" pitchFamily="34" charset="0"/>
                          <a:ea typeface="新細明體" pitchFamily="18" charset="-120"/>
                          <a:cs typeface="新細明體" pitchFamily="18" charset="-120"/>
                        </a:rPr>
                        <a:t>NT$bn</a:t>
                      </a:r>
                      <a:r>
                        <a:rPr kumimoji="0" lang="en-US" altLang="zh-TW" sz="1400" b="0" i="0" u="none" strike="noStrike" cap="none" normalizeH="0" baseline="0" dirty="0" smtClean="0">
                          <a:ln>
                            <a:noFill/>
                          </a:ln>
                          <a:solidFill>
                            <a:schemeClr val="tx1"/>
                          </a:solidFill>
                          <a:effectLst/>
                          <a:latin typeface="Verdana" pitchFamily="34" charset="0"/>
                          <a:ea typeface="新細明體" pitchFamily="18" charset="-120"/>
                          <a:cs typeface="新細明體" pitchFamily="18" charset="-120"/>
                        </a:rPr>
                        <a:t>)</a:t>
                      </a: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Q1</a:t>
                      </a:r>
                      <a:r>
                        <a:rPr kumimoji="0" lang="zh-TW" altLang="en-US"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 </a:t>
                      </a: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2018</a:t>
                      </a:r>
                      <a:b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b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(A)</a:t>
                      </a:r>
                    </a:p>
                  </a:txBody>
                  <a:tcPr marL="0" marR="0" marT="45709" marB="45709" anchor="ctr" horzOverflow="overflow">
                    <a:lnL>
                      <a:noFill/>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ts val="300"/>
                        </a:spcBef>
                        <a:spcAft>
                          <a:spcPct val="0"/>
                        </a:spcAft>
                        <a:buClrTx/>
                        <a:buSzTx/>
                        <a:buFontTx/>
                        <a:buNone/>
                        <a:tabLst/>
                      </a:pPr>
                      <a:r>
                        <a:rPr kumimoji="0" lang="en-US" altLang="zh-TW" sz="1100" b="1" i="0" u="none" strike="noStrike" kern="1200" cap="none" normalizeH="0" baseline="0" dirty="0" smtClean="0">
                          <a:ln>
                            <a:noFill/>
                          </a:ln>
                          <a:solidFill>
                            <a:schemeClr val="bg1"/>
                          </a:solidFill>
                          <a:effectLst/>
                          <a:latin typeface="Verdana" pitchFamily="34" charset="0"/>
                          <a:ea typeface="新細明體" pitchFamily="18" charset="-120"/>
                          <a:cs typeface="新細明體" pitchFamily="18" charset="-120"/>
                        </a:rPr>
                        <a:t>Q1</a:t>
                      </a:r>
                      <a:r>
                        <a:rPr kumimoji="0" lang="zh-TW" altLang="en-US" sz="1100" b="1" i="0" u="none" strike="noStrike" kern="1200" cap="none" normalizeH="0" baseline="0" dirty="0" smtClean="0">
                          <a:ln>
                            <a:noFill/>
                          </a:ln>
                          <a:solidFill>
                            <a:schemeClr val="bg1"/>
                          </a:solidFill>
                          <a:effectLst/>
                          <a:latin typeface="Verdana" pitchFamily="34" charset="0"/>
                          <a:ea typeface="新細明體" pitchFamily="18" charset="-120"/>
                          <a:cs typeface="新細明體" pitchFamily="18" charset="-120"/>
                        </a:rPr>
                        <a:t> </a:t>
                      </a:r>
                      <a:r>
                        <a:rPr kumimoji="0" lang="en-US" altLang="zh-TW" sz="1100" b="1" i="0" u="none" strike="noStrike" kern="1200" cap="none" normalizeH="0" baseline="0" dirty="0" smtClean="0">
                          <a:ln>
                            <a:noFill/>
                          </a:ln>
                          <a:solidFill>
                            <a:schemeClr val="bg1"/>
                          </a:solidFill>
                          <a:effectLst/>
                          <a:latin typeface="Verdana" pitchFamily="34" charset="0"/>
                          <a:ea typeface="新細明體" pitchFamily="18" charset="-120"/>
                          <a:cs typeface="新細明體" pitchFamily="18" charset="-120"/>
                        </a:rPr>
                        <a:t>2018</a:t>
                      </a:r>
                      <a:br>
                        <a:rPr kumimoji="0" lang="en-US" altLang="zh-TW" sz="1100" b="1" i="0" u="none" strike="noStrike" kern="1200" cap="none" normalizeH="0" baseline="0" dirty="0" smtClean="0">
                          <a:ln>
                            <a:noFill/>
                          </a:ln>
                          <a:solidFill>
                            <a:schemeClr val="bg1"/>
                          </a:solidFill>
                          <a:effectLst/>
                          <a:latin typeface="Verdana" pitchFamily="34" charset="0"/>
                          <a:ea typeface="新細明體" pitchFamily="18" charset="-120"/>
                          <a:cs typeface="新細明體" pitchFamily="18" charset="-120"/>
                        </a:rPr>
                      </a:br>
                      <a:r>
                        <a:rPr kumimoji="0" lang="zh-TW" altLang="en-US" sz="1100" b="1" i="0" u="none" strike="noStrike" kern="1200" cap="none" normalizeH="0" baseline="0" dirty="0" smtClean="0">
                          <a:ln>
                            <a:noFill/>
                          </a:ln>
                          <a:solidFill>
                            <a:schemeClr val="bg1"/>
                          </a:solidFill>
                          <a:effectLst/>
                          <a:latin typeface="Verdana" pitchFamily="34" charset="0"/>
                          <a:ea typeface="新細明體" pitchFamily="18" charset="-120"/>
                          <a:cs typeface="新細明體" pitchFamily="18" charset="-120"/>
                        </a:rPr>
                        <a:t>（</a:t>
                      </a:r>
                      <a:r>
                        <a:rPr kumimoji="0" lang="en-US" altLang="zh-TW" sz="1100" b="1" i="0" u="none" strike="noStrike" kern="1200" cap="none" normalizeH="0" baseline="0" dirty="0" smtClean="0">
                          <a:ln>
                            <a:noFill/>
                          </a:ln>
                          <a:solidFill>
                            <a:schemeClr val="bg1"/>
                          </a:solidFill>
                          <a:effectLst/>
                          <a:latin typeface="Verdana" pitchFamily="34" charset="0"/>
                          <a:ea typeface="新細明體" pitchFamily="18" charset="-120"/>
                          <a:cs typeface="新細明體" pitchFamily="18" charset="-120"/>
                        </a:rPr>
                        <a:t>E</a:t>
                      </a:r>
                      <a:r>
                        <a:rPr kumimoji="0" lang="zh-TW" altLang="en-US" sz="1100" b="1" i="0" u="none" strike="noStrike" kern="1200" cap="none" normalizeH="0" baseline="0" dirty="0" smtClean="0">
                          <a:ln>
                            <a:noFill/>
                          </a:ln>
                          <a:solidFill>
                            <a:schemeClr val="bg1"/>
                          </a:solidFill>
                          <a:effectLst/>
                          <a:latin typeface="Verdana" pitchFamily="34" charset="0"/>
                          <a:ea typeface="新細明體" pitchFamily="18" charset="-120"/>
                          <a:cs typeface="新細明體" pitchFamily="18" charset="-120"/>
                        </a:rPr>
                        <a:t>）</a:t>
                      </a:r>
                      <a:endParaRPr kumimoji="0" lang="en-US" altLang="zh-TW" sz="1100" b="1" i="0" u="none" strike="noStrike" kern="1200" cap="none" normalizeH="0" baseline="0" dirty="0" smtClean="0">
                        <a:ln>
                          <a:noFill/>
                        </a:ln>
                        <a:solidFill>
                          <a:schemeClr val="bg1"/>
                        </a:solidFill>
                        <a:effectLst/>
                        <a:latin typeface="Verdana" pitchFamily="34" charset="0"/>
                        <a:ea typeface="新細明體" pitchFamily="18" charset="-120"/>
                        <a:cs typeface="新細明體" pitchFamily="18" charset="-120"/>
                      </a:endParaRPr>
                    </a:p>
                  </a:txBody>
                  <a:tcPr marL="0" marR="0" marT="45709" marB="4570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defRPr/>
                      </a:pP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Achieving  </a:t>
                      </a:r>
                      <a:b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b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a:t>
                      </a:r>
                    </a:p>
                  </a:txBody>
                  <a:tcPr marL="0" marR="0" marT="45709" marB="4570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2018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(E)</a:t>
                      </a:r>
                      <a:endParaRPr kumimoji="0" lang="zh-TW" altLang="en-US"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endParaRPr>
                    </a:p>
                  </a:txBody>
                  <a:tcPr marL="0" marR="0" marT="45709" marB="4570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defRPr/>
                      </a:pP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Achieving  </a:t>
                      </a:r>
                      <a:b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br>
                      <a:r>
                        <a:rPr kumimoji="0" lang="en-US" altLang="zh-TW" sz="11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a:t>
                      </a:r>
                    </a:p>
                  </a:txBody>
                  <a:tcPr marL="0" marR="0" marT="45709" marB="45709" anchor="ctr" horzOverflow="overflow">
                    <a:lnL w="12700" cap="flat" cmpd="sng" algn="ctr">
                      <a:solidFill>
                        <a:schemeClr val="bg1"/>
                      </a:solid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extLst>
                  <a:ext uri="{0D108BD9-81ED-4DB2-BD59-A6C34878D82A}">
                    <a16:rowId xmlns:a16="http://schemas.microsoft.com/office/drawing/2014/main" val="10001"/>
                  </a:ext>
                </a:extLst>
              </a:tr>
              <a:tr h="516842">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Revenues</a:t>
                      </a: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53.63</a:t>
                      </a:r>
                    </a:p>
                  </a:txBody>
                  <a:tcPr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53.94 ~ 54.16</a:t>
                      </a:r>
                    </a:p>
                  </a:txBody>
                  <a:tcPr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99.0 ~ 99.4</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231.47 ~ 232.97</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algn="ctr" fontAlgn="base" hangingPunct="0">
                        <a:spcBef>
                          <a:spcPts val="1260"/>
                        </a:spcBef>
                        <a:spcAft>
                          <a:spcPts val="0"/>
                        </a:spcAf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23.0 ~ 23.2</a:t>
                      </a:r>
                      <a:endParaRPr kumimoji="0" lang="zh-TW" altLang="zh-TW" sz="12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marL="9525" marR="9525"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2"/>
                  </a:ext>
                </a:extLst>
              </a:tr>
              <a:tr h="509628">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Operating Costs and Expenses</a:t>
                      </a: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42.62</a:t>
                      </a:r>
                    </a:p>
                  </a:txBody>
                  <a:tcPr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42.11 ~ 42.72</a:t>
                      </a:r>
                    </a:p>
                  </a:txBody>
                  <a:tcPr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99.8 ~ 101.2</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182.07 ~ 184.24</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23.1 ~ 23.4</a:t>
                      </a:r>
                    </a:p>
                  </a:txBody>
                  <a:tcPr marL="0" marR="0" marT="45713" marB="45713"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09628">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Income from Operations</a:t>
                      </a: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200" b="1" i="0" u="none" strike="noStrike" kern="1200" cap="none" normalizeH="0" baseline="0" dirty="0" smtClean="0">
                          <a:ln>
                            <a:noFill/>
                          </a:ln>
                          <a:solidFill>
                            <a:schemeClr val="tx1"/>
                          </a:solidFill>
                          <a:effectLst/>
                          <a:latin typeface="Verdana" pitchFamily="34" charset="0"/>
                          <a:ea typeface="新細明體" charset="-120"/>
                          <a:cs typeface="新細明體" charset="-120"/>
                        </a:rPr>
                        <a:t>10.94</a:t>
                      </a:r>
                    </a:p>
                  </a:txBody>
                  <a:tcPr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11.22 ~ 12.04</a:t>
                      </a:r>
                    </a:p>
                  </a:txBody>
                  <a:tcPr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90.9 ~ 97.6</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200" b="1" i="0" u="none" strike="noStrike" kern="1200" cap="none" normalizeH="0" baseline="0" dirty="0" smtClean="0">
                          <a:ln>
                            <a:noFill/>
                          </a:ln>
                          <a:solidFill>
                            <a:schemeClr val="tx1"/>
                          </a:solidFill>
                          <a:effectLst/>
                          <a:latin typeface="Verdana" pitchFamily="34" charset="0"/>
                          <a:ea typeface="新細明體" charset="-120"/>
                          <a:cs typeface="新細明體" charset="-120"/>
                        </a:rPr>
                        <a:t>47.17 </a:t>
                      </a:r>
                      <a:r>
                        <a:rPr kumimoji="0" lang="zh-TW" altLang="en-US" sz="1200" b="1" i="0" u="none" strike="noStrike" kern="1200" cap="none" normalizeH="0" baseline="0" dirty="0" smtClean="0">
                          <a:ln>
                            <a:noFill/>
                          </a:ln>
                          <a:solidFill>
                            <a:schemeClr val="tx1"/>
                          </a:solidFill>
                          <a:effectLst/>
                          <a:latin typeface="Verdana" pitchFamily="34" charset="0"/>
                          <a:ea typeface="新細明體" charset="-120"/>
                          <a:cs typeface="新細明體" charset="-120"/>
                        </a:rPr>
                        <a:t> </a:t>
                      </a:r>
                      <a:r>
                        <a:rPr kumimoji="0" lang="en-US" altLang="zh-TW" sz="1200" b="1" i="0" u="none" strike="noStrike" kern="1200" cap="none" normalizeH="0" baseline="0" dirty="0" smtClean="0">
                          <a:ln>
                            <a:noFill/>
                          </a:ln>
                          <a:solidFill>
                            <a:schemeClr val="tx1"/>
                          </a:solidFill>
                          <a:effectLst/>
                          <a:latin typeface="Verdana" pitchFamily="34" charset="0"/>
                          <a:ea typeface="新細明體" charset="-120"/>
                          <a:cs typeface="新細明體" charset="-120"/>
                        </a:rPr>
                        <a:t>~ </a:t>
                      </a:r>
                      <a:r>
                        <a:rPr kumimoji="0" lang="zh-TW" altLang="en-US" sz="1200" b="1" i="0" u="none" strike="noStrike" kern="1200" cap="none" normalizeH="0" baseline="0" dirty="0" smtClean="0">
                          <a:ln>
                            <a:noFill/>
                          </a:ln>
                          <a:solidFill>
                            <a:schemeClr val="tx1"/>
                          </a:solidFill>
                          <a:effectLst/>
                          <a:latin typeface="Verdana" pitchFamily="34" charset="0"/>
                          <a:ea typeface="新細明體" charset="-120"/>
                          <a:cs typeface="新細明體" charset="-120"/>
                        </a:rPr>
                        <a:t> </a:t>
                      </a:r>
                      <a:r>
                        <a:rPr kumimoji="0" lang="en-US" altLang="zh-TW" sz="1200" b="1" i="0" u="none" strike="noStrike" kern="1200" cap="none" normalizeH="0" baseline="0" dirty="0" smtClean="0">
                          <a:ln>
                            <a:noFill/>
                          </a:ln>
                          <a:solidFill>
                            <a:schemeClr val="tx1"/>
                          </a:solidFill>
                          <a:effectLst/>
                          <a:latin typeface="Verdana" pitchFamily="34" charset="0"/>
                          <a:ea typeface="新細明體" charset="-120"/>
                          <a:cs typeface="新細明體" charset="-120"/>
                        </a:rPr>
                        <a:t>50.84</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algn="ctr" defTabSz="914400" rtl="0" eaLnBrk="1" fontAlgn="base" latinLnBrk="0" hangingPunct="0">
                        <a:spcBef>
                          <a:spcPts val="1260"/>
                        </a:spcBef>
                        <a:spcAft>
                          <a:spcPts val="0"/>
                        </a:spcAf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21.5 ~ 23.2</a:t>
                      </a:r>
                      <a:endParaRPr kumimoji="0" lang="zh-TW" altLang="zh-TW" sz="12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marL="9525" marR="9525"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4"/>
                  </a:ext>
                </a:extLst>
              </a:tr>
              <a:tr h="442485">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rPr>
                        <a:t>Net Income</a:t>
                      </a:r>
                      <a:r>
                        <a:rPr kumimoji="0" lang="en-US" altLang="zh-TW" sz="1400" b="1" i="0" u="none" strike="noStrike" cap="none" normalizeH="0" baseline="30000" dirty="0" smtClean="0">
                          <a:ln>
                            <a:noFill/>
                          </a:ln>
                          <a:solidFill>
                            <a:schemeClr val="bg1"/>
                          </a:solidFill>
                          <a:effectLst/>
                          <a:latin typeface="Verdana" pitchFamily="34" charset="0"/>
                          <a:ea typeface="新細明體" pitchFamily="18" charset="-120"/>
                        </a:rPr>
                        <a:t>2</a:t>
                      </a:r>
                      <a:endPar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endParaRP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8.73</a:t>
                      </a:r>
                    </a:p>
                  </a:txBody>
                  <a:tcPr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8.84 ~  9.52</a:t>
                      </a:r>
                    </a:p>
                  </a:txBody>
                  <a:tcPr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91.7 ~ 98.8</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37.25  ~  40.31</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algn="ctr" defTabSz="914400" rtl="0" eaLnBrk="1" fontAlgn="base" latinLnBrk="0" hangingPunct="0">
                        <a:spcBef>
                          <a:spcPts val="1260"/>
                        </a:spcBef>
                        <a:spcAft>
                          <a:spcPts val="0"/>
                        </a:spcAf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21.7 ~ 23.4</a:t>
                      </a:r>
                      <a:endParaRPr kumimoji="0" lang="zh-TW" altLang="zh-TW" sz="12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marL="0" marR="0" marT="45713" marB="45713"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35579">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smtClean="0">
                          <a:ln>
                            <a:noFill/>
                          </a:ln>
                          <a:solidFill>
                            <a:schemeClr val="bg1"/>
                          </a:solidFill>
                          <a:effectLst/>
                          <a:latin typeface="Verdana" pitchFamily="34" charset="0"/>
                          <a:ea typeface="新細明體" pitchFamily="18" charset="-120"/>
                          <a:cs typeface="新細明體" pitchFamily="18" charset="-120"/>
                        </a:rPr>
                        <a:t>EPS</a:t>
                      </a: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1.13</a:t>
                      </a:r>
                    </a:p>
                  </a:txBody>
                  <a:tcPr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1.14 ~  1.23</a:t>
                      </a:r>
                    </a:p>
                  </a:txBody>
                  <a:tcPr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91.7 ~ 98.8</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4.80  ~ </a:t>
                      </a:r>
                      <a:r>
                        <a:rPr kumimoji="0" lang="zh-TW" altLang="en-US" sz="1200" b="1" i="0" u="none" strike="noStrike" cap="none" normalizeH="0" baseline="0" dirty="0" smtClean="0">
                          <a:ln>
                            <a:noFill/>
                          </a:ln>
                          <a:solidFill>
                            <a:schemeClr val="tx1"/>
                          </a:solidFill>
                          <a:effectLst/>
                          <a:latin typeface="Verdana" pitchFamily="34" charset="0"/>
                          <a:ea typeface="新細明體" charset="-120"/>
                          <a:cs typeface="新細明體" charset="-120"/>
                        </a:rPr>
                        <a:t>　</a:t>
                      </a: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5.20</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tc>
                  <a:txBody>
                    <a:bodyPr/>
                    <a:lstStyle/>
                    <a:p>
                      <a:pPr marL="0" algn="ctr" defTabSz="914400" rtl="0" eaLnBrk="1" fontAlgn="base" latinLnBrk="0" hangingPunct="0">
                        <a:spcBef>
                          <a:spcPts val="1260"/>
                        </a:spcBef>
                        <a:spcAft>
                          <a:spcPts val="0"/>
                        </a:spcAf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21.7 ~ 23.4</a:t>
                      </a:r>
                      <a:endParaRPr kumimoji="0" lang="zh-TW" altLang="zh-TW" sz="1200" b="1" i="0" u="none" strike="noStrike" kern="1200" cap="none" normalizeH="0" baseline="0" dirty="0">
                        <a:ln>
                          <a:noFill/>
                        </a:ln>
                        <a:solidFill>
                          <a:schemeClr val="tx1"/>
                        </a:solidFill>
                        <a:effectLst/>
                        <a:latin typeface="Verdana" pitchFamily="34" charset="0"/>
                        <a:ea typeface="新細明體" pitchFamily="18" charset="-120"/>
                        <a:cs typeface="+mn-cs"/>
                      </a:endParaRPr>
                    </a:p>
                  </a:txBody>
                  <a:tcPr marL="9525" marR="9525"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6"/>
                  </a:ext>
                </a:extLst>
              </a:tr>
              <a:tr h="535579">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EBITDA</a:t>
                      </a: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18.91</a:t>
                      </a:r>
                    </a:p>
                  </a:txBody>
                  <a:tcPr anchor="ctr" horzOverflow="overflow">
                    <a:lnL>
                      <a:noFill/>
                    </a:lnL>
                    <a:lnR>
                      <a:noFill/>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19.26 ~ 20.09</a:t>
                      </a:r>
                    </a:p>
                  </a:txBody>
                  <a:tcPr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94.1 ~ 98.2</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79.11  ~  82.79</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22.8 ~ 23.9</a:t>
                      </a:r>
                    </a:p>
                  </a:txBody>
                  <a:tcPr marL="0" marR="0" marT="45713" marB="45713"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35579">
                <a:tc>
                  <a:txBody>
                    <a:bodyPr/>
                    <a:lstStyle/>
                    <a:p>
                      <a:pPr marL="117475" marR="0" lvl="0" indent="0" algn="l" defTabSz="914400" rtl="0" eaLnBrk="0" fontAlgn="base" latinLnBrk="0" hangingPunct="0">
                        <a:lnSpc>
                          <a:spcPct val="100000"/>
                        </a:lnSpc>
                        <a:spcBef>
                          <a:spcPct val="7500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Verdana" pitchFamily="34" charset="0"/>
                          <a:ea typeface="新細明體" pitchFamily="18" charset="-120"/>
                          <a:cs typeface="新細明體" pitchFamily="18" charset="-120"/>
                        </a:rPr>
                        <a:t>EBITDA Margin (%)</a:t>
                      </a: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66CCF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35.26</a:t>
                      </a:r>
                    </a:p>
                  </a:txBody>
                  <a:tcPr anchor="ctr" horzOverflow="overflow">
                    <a:lnL>
                      <a:noFill/>
                    </a:lnL>
                    <a:lnR>
                      <a:noFill/>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kern="1200" cap="none" normalizeH="0" baseline="0" dirty="0" smtClean="0">
                          <a:ln>
                            <a:noFill/>
                          </a:ln>
                          <a:solidFill>
                            <a:schemeClr val="tx1"/>
                          </a:solidFill>
                          <a:effectLst/>
                          <a:latin typeface="Verdana" pitchFamily="34" charset="0"/>
                          <a:ea typeface="新細明體" pitchFamily="18" charset="-120"/>
                          <a:cs typeface="+mn-cs"/>
                        </a:rPr>
                        <a:t>35.71 ~ 37.09</a:t>
                      </a:r>
                    </a:p>
                  </a:txBody>
                  <a:tcPr anchor="ctr" horzOverflow="overflow">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a:t>
                      </a:r>
                    </a:p>
                  </a:txBody>
                  <a:tcPr marL="0" marR="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tab pos="571500" algn="dec"/>
                        </a:tabLst>
                      </a:pPr>
                      <a:r>
                        <a:rPr kumimoji="0" lang="en-US" altLang="zh-TW" sz="1200" b="1" i="0" u="none" strike="noStrike" cap="none" normalizeH="0" baseline="0" dirty="0" smtClean="0">
                          <a:ln>
                            <a:noFill/>
                          </a:ln>
                          <a:solidFill>
                            <a:schemeClr val="tx1"/>
                          </a:solidFill>
                          <a:effectLst/>
                          <a:latin typeface="Verdana" pitchFamily="34" charset="0"/>
                          <a:ea typeface="新細明體" pitchFamily="18" charset="-120"/>
                        </a:rPr>
                        <a:t>34.18  ~  35.51</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tc>
                  <a:txBody>
                    <a:bodyPr/>
                    <a:lstStyle/>
                    <a:p>
                      <a:pPr marL="0" marR="0" lvl="0" indent="0" algn="ctr" defTabSz="914400" rtl="0" eaLnBrk="0" fontAlgn="base" latinLnBrk="0" hangingPunct="0">
                        <a:lnSpc>
                          <a:spcPct val="100000"/>
                        </a:lnSpc>
                        <a:spcBef>
                          <a:spcPct val="75000"/>
                        </a:spcBef>
                        <a:spcAft>
                          <a:spcPct val="0"/>
                        </a:spcAft>
                        <a:buClrTx/>
                        <a:buSzTx/>
                        <a:buFontTx/>
                        <a:buNone/>
                        <a:tabLst>
                          <a:tab pos="457200" algn="dec"/>
                        </a:tabLst>
                        <a:defRPr/>
                      </a:pPr>
                      <a:r>
                        <a:rPr kumimoji="0" lang="en-US" altLang="zh-TW" sz="1200" b="1" i="0" u="none" strike="noStrike" cap="none" normalizeH="0" baseline="0" dirty="0" smtClean="0">
                          <a:ln>
                            <a:noFill/>
                          </a:ln>
                          <a:solidFill>
                            <a:schemeClr val="tx1"/>
                          </a:solidFill>
                          <a:effectLst/>
                          <a:latin typeface="Verdana" pitchFamily="34" charset="0"/>
                          <a:ea typeface="新細明體" charset="-120"/>
                          <a:cs typeface="新細明體" charset="-120"/>
                        </a:rPr>
                        <a:t>-</a:t>
                      </a:r>
                    </a:p>
                  </a:txBody>
                  <a:tcPr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BFBFBF"/>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2424982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物件 3"/>
          <p:cNvGraphicFramePr>
            <a:graphicFrameLocks noGrp="1" noChangeAspect="1"/>
          </p:cNvGraphicFramePr>
          <p:nvPr>
            <p:extLst>
              <p:ext uri="{D42A27DB-BD31-4B8C-83A1-F6EECF244321}">
                <p14:modId xmlns:p14="http://schemas.microsoft.com/office/powerpoint/2010/main" val="1129440321"/>
              </p:ext>
            </p:extLst>
          </p:nvPr>
        </p:nvGraphicFramePr>
        <p:xfrm>
          <a:off x="250825" y="2420938"/>
          <a:ext cx="4608513" cy="3468687"/>
        </p:xfrm>
        <a:graphic>
          <a:graphicData uri="http://schemas.openxmlformats.org/presentationml/2006/ole">
            <mc:AlternateContent xmlns:mc="http://schemas.openxmlformats.org/markup-compatibility/2006">
              <mc:Choice xmlns:v="urn:schemas-microsoft-com:vml" Requires="v">
                <p:oleObj spid="_x0000_s383099" name="工作表" r:id="rId4" imgW="6991311" imgH="5314950" progId="Excel.Sheet.8">
                  <p:embed/>
                </p:oleObj>
              </mc:Choice>
              <mc:Fallback>
                <p:oleObj name="工作表" r:id="rId4" imgW="6991311" imgH="5314950" progId="Excel.Sheet.8">
                  <p:embed/>
                  <p:pic>
                    <p:nvPicPr>
                      <p:cNvPr id="4" name="物件 3"/>
                      <p:cNvPicPr>
                        <a:picLocks noGrp="1" noChangeAspect="1" noChangeArrowheads="1"/>
                      </p:cNvPicPr>
                      <p:nvPr/>
                    </p:nvPicPr>
                    <p:blipFill>
                      <a:blip r:embed="rId5"/>
                      <a:srcRect/>
                      <a:stretch>
                        <a:fillRect/>
                      </a:stretch>
                    </p:blipFill>
                    <p:spPr bwMode="auto">
                      <a:xfrm>
                        <a:off x="250825" y="2420938"/>
                        <a:ext cx="4608513" cy="3468687"/>
                      </a:xfrm>
                      <a:prstGeom prst="rect">
                        <a:avLst/>
                      </a:prstGeom>
                      <a:noFill/>
                      <a:ln>
                        <a:noFill/>
                      </a:ln>
                      <a:extLst/>
                    </p:spPr>
                  </p:pic>
                </p:oleObj>
              </mc:Fallback>
            </mc:AlternateContent>
          </a:graphicData>
        </a:graphic>
      </p:graphicFrame>
      <p:sp>
        <p:nvSpPr>
          <p:cNvPr id="6147" name="文字版面配置區 1"/>
          <p:cNvSpPr>
            <a:spLocks noGrp="1"/>
          </p:cNvSpPr>
          <p:nvPr>
            <p:ph type="body" idx="1"/>
          </p:nvPr>
        </p:nvSpPr>
        <p:spPr>
          <a:xfrm>
            <a:off x="468313" y="1125538"/>
            <a:ext cx="4040187" cy="422275"/>
          </a:xfrm>
          <a:gradFill rotWithShape="0">
            <a:lin/>
          </a:gradFill>
        </p:spPr>
        <p:txBody>
          <a:bodyPr/>
          <a:lstStyle/>
          <a:p>
            <a:r>
              <a:rPr lang="en-US" altLang="zh-TW" smtClean="0">
                <a:ea typeface="細明體" pitchFamily="49" charset="-120"/>
                <a:cs typeface="Arial" charset="0"/>
              </a:rPr>
              <a:t>Capital Expenditure</a:t>
            </a:r>
          </a:p>
        </p:txBody>
      </p:sp>
      <p:sp>
        <p:nvSpPr>
          <p:cNvPr id="5" name="標題 4"/>
          <p:cNvSpPr>
            <a:spLocks noGrp="1"/>
          </p:cNvSpPr>
          <p:nvPr>
            <p:ph type="title"/>
          </p:nvPr>
        </p:nvSpPr>
        <p:spPr>
          <a:xfrm>
            <a:off x="457200" y="115888"/>
            <a:ext cx="8229600" cy="720725"/>
          </a:xfrm>
        </p:spPr>
        <p:txBody>
          <a:bodyPr/>
          <a:lstStyle/>
          <a:p>
            <a:pPr>
              <a:defRPr/>
            </a:pPr>
            <a:r>
              <a:rPr lang="en-US" altLang="zh-TW" dirty="0">
                <a:ea typeface="新細明體" pitchFamily="18" charset="-120"/>
              </a:rPr>
              <a:t>Effective and Efficient </a:t>
            </a:r>
            <a:r>
              <a:rPr lang="en-US" altLang="zh-TW" dirty="0" smtClean="0">
                <a:ea typeface="新細明體" pitchFamily="18" charset="-120"/>
              </a:rPr>
              <a:t>Capital Expenditure</a:t>
            </a:r>
            <a:endParaRPr lang="zh-TW" altLang="en-US" dirty="0"/>
          </a:p>
        </p:txBody>
      </p:sp>
      <p:sp>
        <p:nvSpPr>
          <p:cNvPr id="20" name="Text Box 4"/>
          <p:cNvSpPr txBox="1">
            <a:spLocks noChangeArrowheads="1"/>
          </p:cNvSpPr>
          <p:nvPr/>
        </p:nvSpPr>
        <p:spPr bwMode="auto">
          <a:xfrm>
            <a:off x="416617" y="1983323"/>
            <a:ext cx="391133" cy="138499"/>
          </a:xfrm>
          <a:prstGeom prst="rect">
            <a:avLst/>
          </a:prstGeom>
          <a:noFill/>
          <a:ln>
            <a:noFill/>
          </a:ln>
          <a:extLst/>
        </p:spPr>
        <p:txBody>
          <a:bodyPr wrap="none" lIns="0" tIns="0" rIns="0" bIns="0">
            <a:spAutoFit/>
          </a:bodyPr>
          <a:lstStyle>
            <a:lvl1pPr defTabSz="896938" eaLnBrk="0" hangingPunct="0">
              <a:defRPr kumimoji="1">
                <a:solidFill>
                  <a:schemeClr val="tx1"/>
                </a:solidFill>
                <a:latin typeface="Arial" pitchFamily="34" charset="0"/>
                <a:ea typeface="新細明體" pitchFamily="18" charset="-120"/>
              </a:defRPr>
            </a:lvl1pPr>
            <a:lvl2pPr marL="742950" indent="-285750" defTabSz="896938" eaLnBrk="0" hangingPunct="0">
              <a:defRPr kumimoji="1">
                <a:solidFill>
                  <a:schemeClr val="tx1"/>
                </a:solidFill>
                <a:latin typeface="Arial" pitchFamily="34" charset="0"/>
                <a:ea typeface="新細明體" pitchFamily="18" charset="-120"/>
              </a:defRPr>
            </a:lvl2pPr>
            <a:lvl3pPr marL="1143000" indent="-228600" defTabSz="896938" eaLnBrk="0" hangingPunct="0">
              <a:defRPr kumimoji="1">
                <a:solidFill>
                  <a:schemeClr val="tx1"/>
                </a:solidFill>
                <a:latin typeface="Arial" pitchFamily="34" charset="0"/>
                <a:ea typeface="新細明體" pitchFamily="18" charset="-120"/>
              </a:defRPr>
            </a:lvl3pPr>
            <a:lvl4pPr marL="1600200" indent="-228600" defTabSz="896938" eaLnBrk="0" hangingPunct="0">
              <a:defRPr kumimoji="1">
                <a:solidFill>
                  <a:schemeClr val="tx1"/>
                </a:solidFill>
                <a:latin typeface="Arial" pitchFamily="34" charset="0"/>
                <a:ea typeface="新細明體" pitchFamily="18" charset="-120"/>
              </a:defRPr>
            </a:lvl4pPr>
            <a:lvl5pPr marL="2057400" indent="-228600" defTabSz="896938" eaLnBrk="0" hangingPunct="0">
              <a:defRPr kumimoji="1">
                <a:solidFill>
                  <a:schemeClr val="tx1"/>
                </a:solidFill>
                <a:latin typeface="Arial" pitchFamily="34" charset="0"/>
                <a:ea typeface="新細明體" pitchFamily="18" charset="-120"/>
              </a:defRPr>
            </a:lvl5pPr>
            <a:lvl6pPr marL="25146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marL="0" marR="0" lvl="0" indent="0" algn="ctr" defTabSz="896938" rtl="0" eaLnBrk="1" fontAlgn="base" latinLnBrk="0" hangingPunct="1">
              <a:lnSpc>
                <a:spcPct val="100000"/>
              </a:lnSpc>
              <a:spcBef>
                <a:spcPct val="0"/>
              </a:spcBef>
              <a:spcAft>
                <a:spcPct val="30000"/>
              </a:spcAft>
              <a:buClr>
                <a:srgbClr val="0099FF"/>
              </a:buClr>
              <a:buSzPct val="95000"/>
              <a:buFont typeface="Verdana" pitchFamily="34" charset="0"/>
              <a:buNone/>
              <a:tabLst/>
              <a:defRPr/>
            </a:pPr>
            <a:r>
              <a:rPr kumimoji="1" lang="en-US" altLang="zh-TW" sz="900" b="1" i="0" u="none" strike="noStrike" kern="1200" cap="none" spc="0" normalizeH="0" baseline="0" noProof="0" dirty="0" smtClean="0">
                <a:ln>
                  <a:noFill/>
                </a:ln>
                <a:solidFill>
                  <a:srgbClr val="000000"/>
                </a:solidFill>
                <a:effectLst/>
                <a:uLnTx/>
                <a:uFillTx/>
                <a:latin typeface="Arial" pitchFamily="34" charset="0"/>
                <a:ea typeface="新細明體" pitchFamily="18" charset="-120"/>
                <a:cs typeface="Arial" pitchFamily="34" charset="0"/>
              </a:rPr>
              <a:t>NT$ bn</a:t>
            </a:r>
          </a:p>
        </p:txBody>
      </p:sp>
      <p:sp>
        <p:nvSpPr>
          <p:cNvPr id="15" name="內容版面配置區 3"/>
          <p:cNvSpPr>
            <a:spLocks noGrp="1"/>
          </p:cNvSpPr>
          <p:nvPr>
            <p:ph sz="quarter" idx="4"/>
          </p:nvPr>
        </p:nvSpPr>
        <p:spPr/>
        <p:txBody>
          <a:bodyPr/>
          <a:lstStyle/>
          <a:p>
            <a:pPr marL="357188" lvl="1" indent="-271463">
              <a:spcBef>
                <a:spcPct val="50000"/>
              </a:spcBef>
              <a:buClr>
                <a:schemeClr val="accent1"/>
              </a:buClr>
              <a:buSzPct val="80000"/>
              <a:buFontTx/>
              <a:buBlip>
                <a:blip r:embed="rId6"/>
              </a:buBlip>
            </a:pPr>
            <a:r>
              <a:rPr lang="en-US" altLang="zh-TW" sz="1600" dirty="0" smtClean="0"/>
              <a:t>Budgeted</a:t>
            </a:r>
            <a:r>
              <a:rPr lang="zh-TW" altLang="en-US" sz="1600" dirty="0" smtClean="0"/>
              <a:t> </a:t>
            </a:r>
            <a:r>
              <a:rPr lang="en-US" altLang="zh-TW" sz="1600" dirty="0" err="1" smtClean="0"/>
              <a:t>capex</a:t>
            </a:r>
            <a:r>
              <a:rPr lang="zh-TW" altLang="en-US" sz="1600" dirty="0" smtClean="0"/>
              <a:t> </a:t>
            </a:r>
            <a:r>
              <a:rPr lang="en-US" altLang="zh-TW" sz="1600" dirty="0" smtClean="0"/>
              <a:t>for</a:t>
            </a:r>
            <a:r>
              <a:rPr lang="zh-TW" altLang="en-US" sz="1600" dirty="0" smtClean="0"/>
              <a:t> </a:t>
            </a:r>
            <a:r>
              <a:rPr lang="en-US" altLang="zh-TW" sz="1600" dirty="0" smtClean="0"/>
              <a:t>2018:</a:t>
            </a:r>
            <a:r>
              <a:rPr lang="zh-TW" altLang="en-US" sz="1600" dirty="0" smtClean="0"/>
              <a:t> </a:t>
            </a:r>
            <a:r>
              <a:rPr lang="en-US" altLang="zh-TW" sz="1600" dirty="0" smtClean="0"/>
              <a:t>NT$33.1bn</a:t>
            </a:r>
          </a:p>
          <a:p>
            <a:pPr marL="357188" lvl="1" indent="-271463">
              <a:spcBef>
                <a:spcPct val="50000"/>
              </a:spcBef>
              <a:buClr>
                <a:schemeClr val="accent1"/>
              </a:buClr>
              <a:buSzPct val="80000"/>
              <a:buFontTx/>
              <a:buBlip>
                <a:blip r:embed="rId6"/>
              </a:buBlip>
            </a:pPr>
            <a:r>
              <a:rPr lang="en-US" altLang="zh-TW" sz="1600" dirty="0" smtClean="0"/>
              <a:t>Continue to focus on core businesses for future investments </a:t>
            </a:r>
          </a:p>
          <a:p>
            <a:pPr marL="687388" lvl="2" indent="-215900">
              <a:lnSpc>
                <a:spcPct val="80000"/>
              </a:lnSpc>
              <a:spcBef>
                <a:spcPct val="50000"/>
              </a:spcBef>
              <a:buClr>
                <a:srgbClr val="0070C0"/>
              </a:buClr>
              <a:buFont typeface="Verdana" pitchFamily="34" charset="0"/>
              <a:buChar char="–"/>
            </a:pPr>
            <a:r>
              <a:rPr lang="en-US" altLang="zh-TW" sz="1400" dirty="0" err="1" smtClean="0">
                <a:ea typeface="Gulim" pitchFamily="34" charset="-127"/>
              </a:rPr>
              <a:t>FTTx</a:t>
            </a:r>
            <a:r>
              <a:rPr lang="en-US" altLang="zh-TW" sz="1400" dirty="0" smtClean="0">
                <a:ea typeface="Gulim" pitchFamily="34" charset="-127"/>
              </a:rPr>
              <a:t>  </a:t>
            </a:r>
          </a:p>
          <a:p>
            <a:pPr marL="687388" lvl="2" indent="-215900">
              <a:lnSpc>
                <a:spcPct val="80000"/>
              </a:lnSpc>
              <a:spcBef>
                <a:spcPct val="50000"/>
              </a:spcBef>
              <a:buClr>
                <a:srgbClr val="0070C0"/>
              </a:buClr>
              <a:buFont typeface="Verdana" pitchFamily="34" charset="0"/>
              <a:buChar char="–"/>
            </a:pPr>
            <a:r>
              <a:rPr lang="en-US" altLang="zh-TW" sz="1400" dirty="0" smtClean="0">
                <a:ea typeface="Gulim" pitchFamily="34" charset="-127"/>
              </a:rPr>
              <a:t>4G</a:t>
            </a:r>
          </a:p>
          <a:p>
            <a:pPr marL="687388" lvl="2" indent="-215900">
              <a:lnSpc>
                <a:spcPct val="80000"/>
              </a:lnSpc>
              <a:spcBef>
                <a:spcPct val="50000"/>
              </a:spcBef>
              <a:buClr>
                <a:srgbClr val="0070C0"/>
              </a:buClr>
              <a:buFont typeface="Verdana" pitchFamily="34" charset="0"/>
              <a:buChar char="–"/>
            </a:pPr>
            <a:r>
              <a:rPr lang="en-US" altLang="zh-TW" sz="1400" dirty="0">
                <a:ea typeface="Gulim" pitchFamily="34" charset="-127"/>
              </a:rPr>
              <a:t>IDC/ Cloud</a:t>
            </a:r>
          </a:p>
          <a:p>
            <a:pPr marL="687388" lvl="2" indent="-215900">
              <a:lnSpc>
                <a:spcPct val="80000"/>
              </a:lnSpc>
              <a:spcBef>
                <a:spcPct val="50000"/>
              </a:spcBef>
              <a:buClr>
                <a:srgbClr val="0070C0"/>
              </a:buClr>
              <a:buFont typeface="Verdana" pitchFamily="34" charset="0"/>
              <a:buChar char="–"/>
            </a:pPr>
            <a:r>
              <a:rPr lang="en-US" altLang="zh-TW" sz="1400" dirty="0" smtClean="0">
                <a:ea typeface="Gulim" pitchFamily="34" charset="-127"/>
              </a:rPr>
              <a:t>Service Platforms</a:t>
            </a:r>
          </a:p>
        </p:txBody>
      </p:sp>
      <p:grpSp>
        <p:nvGrpSpPr>
          <p:cNvPr id="6" name="群組 5"/>
          <p:cNvGrpSpPr/>
          <p:nvPr/>
        </p:nvGrpSpPr>
        <p:grpSpPr>
          <a:xfrm>
            <a:off x="749010" y="3057293"/>
            <a:ext cx="2310822" cy="2378009"/>
            <a:chOff x="771855" y="2369330"/>
            <a:chExt cx="2310822" cy="2997055"/>
          </a:xfrm>
        </p:grpSpPr>
        <p:sp>
          <p:nvSpPr>
            <p:cNvPr id="6155" name="Text Box 23"/>
            <p:cNvSpPr txBox="1">
              <a:spLocks noChangeArrowheads="1"/>
            </p:cNvSpPr>
            <p:nvPr/>
          </p:nvSpPr>
          <p:spPr bwMode="auto">
            <a:xfrm>
              <a:off x="1249357" y="3251197"/>
              <a:ext cx="679795" cy="310318"/>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en-US" altLang="zh-TW" sz="1000" b="1" i="0" u="none" strike="noStrike" kern="1200" cap="none" spc="0" normalizeH="0" baseline="0" noProof="0" dirty="0" smtClean="0">
                  <a:ln>
                    <a:noFill/>
                  </a:ln>
                  <a:solidFill>
                    <a:srgbClr val="7030A0"/>
                  </a:solidFill>
                  <a:effectLst/>
                  <a:uLnTx/>
                  <a:uFillTx/>
                  <a:latin typeface="Arial" charset="0"/>
                  <a:ea typeface="新細明體" charset="-120"/>
                  <a:cs typeface="Arial" charset="0"/>
                </a:rPr>
                <a:t>23.5</a:t>
              </a:r>
              <a:endParaRPr kumimoji="1" lang="en-US" altLang="zh-TW" sz="1000" b="1" i="0" u="none" strike="noStrike" kern="1200" cap="none" spc="0" normalizeH="0" baseline="0" noProof="0" dirty="0">
                <a:ln>
                  <a:noFill/>
                </a:ln>
                <a:solidFill>
                  <a:srgbClr val="7030A0"/>
                </a:solidFill>
                <a:effectLst/>
                <a:uLnTx/>
                <a:uFillTx/>
                <a:latin typeface="Arial" charset="0"/>
                <a:ea typeface="新細明體" charset="-120"/>
                <a:cs typeface="Arial" charset="0"/>
              </a:endParaRPr>
            </a:p>
          </p:txBody>
        </p:sp>
        <p:sp>
          <p:nvSpPr>
            <p:cNvPr id="6158" name="Text Box 23"/>
            <p:cNvSpPr txBox="1">
              <a:spLocks noChangeArrowheads="1"/>
            </p:cNvSpPr>
            <p:nvPr/>
          </p:nvSpPr>
          <p:spPr bwMode="auto">
            <a:xfrm>
              <a:off x="2551906" y="2514511"/>
              <a:ext cx="432000" cy="246221"/>
            </a:xfrm>
            <a:prstGeom prst="rect">
              <a:avLst/>
            </a:prstGeom>
            <a:noFill/>
            <a:ln w="9525">
              <a:noFill/>
              <a:miter lim="800000"/>
              <a:headEnd/>
              <a:tailEnd/>
            </a:ln>
          </p:spPr>
          <p:txBody>
            <a:bodyPr>
              <a:spAutoFit/>
            </a:bodyPr>
            <a:lstStyle>
              <a:defPPr>
                <a:defRPr lang="zh-TW"/>
              </a:defPPr>
              <a:lvl1pPr algn="ctr">
                <a:spcBef>
                  <a:spcPct val="50000"/>
                </a:spcBef>
                <a:defRPr sz="800">
                  <a:solidFill>
                    <a:srgbClr val="7030A0"/>
                  </a:solidFill>
                  <a:cs typeface="Arial" charset="0"/>
                </a:defRPr>
              </a:lvl1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en-US" altLang="zh-TW" sz="1000" b="1" i="0" u="none" strike="noStrike" kern="1200" cap="none" spc="0" normalizeH="0" baseline="0" noProof="0" dirty="0" smtClean="0">
                  <a:ln>
                    <a:noFill/>
                  </a:ln>
                  <a:solidFill>
                    <a:srgbClr val="7030A0"/>
                  </a:solidFill>
                  <a:effectLst/>
                  <a:uLnTx/>
                  <a:uFillTx/>
                  <a:latin typeface="Arial" charset="0"/>
                  <a:ea typeface="新細明體" charset="-120"/>
                  <a:cs typeface="Arial" charset="0"/>
                </a:rPr>
                <a:t>33.1</a:t>
              </a:r>
              <a:endParaRPr kumimoji="1" lang="en-US" altLang="zh-TW" sz="1000" b="1" i="0" u="none" strike="noStrike" kern="1200" cap="none" spc="0" normalizeH="0" baseline="0" noProof="0" dirty="0">
                <a:ln>
                  <a:noFill/>
                </a:ln>
                <a:solidFill>
                  <a:srgbClr val="7030A0"/>
                </a:solidFill>
                <a:effectLst/>
                <a:uLnTx/>
                <a:uFillTx/>
                <a:latin typeface="Arial" charset="0"/>
                <a:ea typeface="新細明體" charset="-120"/>
                <a:cs typeface="Arial" charset="0"/>
              </a:endParaRPr>
            </a:p>
          </p:txBody>
        </p:sp>
        <p:cxnSp>
          <p:nvCxnSpPr>
            <p:cNvPr id="3" name="直線接點 2"/>
            <p:cNvCxnSpPr/>
            <p:nvPr/>
          </p:nvCxnSpPr>
          <p:spPr>
            <a:xfrm flipV="1">
              <a:off x="3082677" y="2369330"/>
              <a:ext cx="0" cy="2997055"/>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 Box 23"/>
            <p:cNvSpPr txBox="1">
              <a:spLocks noChangeArrowheads="1"/>
            </p:cNvSpPr>
            <p:nvPr/>
          </p:nvSpPr>
          <p:spPr bwMode="auto">
            <a:xfrm>
              <a:off x="1993751" y="2940205"/>
              <a:ext cx="432000" cy="246221"/>
            </a:xfrm>
            <a:prstGeom prst="rect">
              <a:avLst/>
            </a:prstGeom>
            <a:no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en-US" altLang="zh-TW" sz="1000" b="1" i="0" u="none" strike="noStrike" kern="1200" cap="none" spc="0" normalizeH="0" baseline="0" noProof="0" dirty="0" smtClean="0">
                  <a:ln>
                    <a:noFill/>
                  </a:ln>
                  <a:solidFill>
                    <a:srgbClr val="7030A0"/>
                  </a:solidFill>
                  <a:effectLst/>
                  <a:uLnTx/>
                  <a:uFillTx/>
                  <a:latin typeface="Arial" charset="0"/>
                  <a:ea typeface="新細明體" charset="-120"/>
                  <a:cs typeface="Arial" charset="0"/>
                </a:rPr>
                <a:t>27.0</a:t>
              </a:r>
              <a:endParaRPr kumimoji="1" lang="en-US" altLang="zh-TW" sz="1000" b="1" i="0" u="none" strike="noStrike" kern="1200" cap="none" spc="0" normalizeH="0" baseline="0" noProof="0" dirty="0">
                <a:ln>
                  <a:noFill/>
                </a:ln>
                <a:solidFill>
                  <a:srgbClr val="7030A0"/>
                </a:solidFill>
                <a:effectLst/>
                <a:uLnTx/>
                <a:uFillTx/>
                <a:latin typeface="Arial" charset="0"/>
                <a:ea typeface="新細明體" charset="-120"/>
                <a:cs typeface="Arial" charset="0"/>
              </a:endParaRPr>
            </a:p>
          </p:txBody>
        </p:sp>
        <p:sp>
          <p:nvSpPr>
            <p:cNvPr id="6154" name="Text Box 23"/>
            <p:cNvSpPr txBox="1">
              <a:spLocks noChangeArrowheads="1"/>
            </p:cNvSpPr>
            <p:nvPr/>
          </p:nvSpPr>
          <p:spPr bwMode="auto">
            <a:xfrm>
              <a:off x="771855" y="3160979"/>
              <a:ext cx="500752" cy="310318"/>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en-US" altLang="zh-TW" sz="1000" b="1" i="0" u="none" strike="noStrike" kern="1200" cap="none" spc="0" normalizeH="0" baseline="0" noProof="0" dirty="0" smtClean="0">
                  <a:ln>
                    <a:noFill/>
                  </a:ln>
                  <a:solidFill>
                    <a:srgbClr val="7030A0"/>
                  </a:solidFill>
                  <a:effectLst/>
                  <a:uLnTx/>
                  <a:uFillTx/>
                  <a:latin typeface="Arial" charset="0"/>
                  <a:ea typeface="新細明體" charset="-120"/>
                  <a:cs typeface="Arial" charset="0"/>
                </a:rPr>
                <a:t>25.0</a:t>
              </a:r>
              <a:endParaRPr kumimoji="1" lang="en-US" altLang="zh-TW" sz="1000" b="1" i="0" u="none" strike="noStrike" kern="1200" cap="none" spc="0" normalizeH="0" baseline="0" noProof="0" dirty="0">
                <a:ln>
                  <a:noFill/>
                </a:ln>
                <a:solidFill>
                  <a:srgbClr val="7030A0"/>
                </a:solidFill>
                <a:effectLst/>
                <a:uLnTx/>
                <a:uFillTx/>
                <a:latin typeface="Arial" charset="0"/>
                <a:ea typeface="新細明體" charset="-120"/>
                <a:cs typeface="Arial" charset="0"/>
              </a:endParaRPr>
            </a:p>
          </p:txBody>
        </p:sp>
      </p:grpSp>
      <p:sp>
        <p:nvSpPr>
          <p:cNvPr id="13" name="Text Box 23"/>
          <p:cNvSpPr txBox="1">
            <a:spLocks noChangeArrowheads="1"/>
          </p:cNvSpPr>
          <p:nvPr/>
        </p:nvSpPr>
        <p:spPr bwMode="auto">
          <a:xfrm>
            <a:off x="3113461" y="4725144"/>
            <a:ext cx="432000" cy="246221"/>
          </a:xfrm>
          <a:prstGeom prst="rect">
            <a:avLst/>
          </a:prstGeom>
          <a:noFill/>
          <a:ln w="9525">
            <a:noFill/>
            <a:miter lim="800000"/>
            <a:headEnd/>
            <a:tailEnd/>
          </a:ln>
        </p:spPr>
        <p:txBody>
          <a:bodyPr>
            <a:spAutoFit/>
          </a:bodyPr>
          <a:lstStyle>
            <a:defPPr>
              <a:defRPr lang="zh-TW"/>
            </a:defPPr>
            <a:lvl1pPr algn="ctr">
              <a:spcBef>
                <a:spcPct val="50000"/>
              </a:spcBef>
              <a:defRPr sz="800">
                <a:solidFill>
                  <a:srgbClr val="7030A0"/>
                </a:solidFill>
                <a:cs typeface="Arial" charset="0"/>
              </a:defRPr>
            </a:lvl1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en-US" altLang="zh-TW" sz="1000" b="1" i="0" u="none" strike="noStrike" kern="1200" cap="none" spc="0" normalizeH="0" baseline="0" noProof="0" dirty="0" smtClean="0">
                <a:ln>
                  <a:noFill/>
                </a:ln>
                <a:solidFill>
                  <a:srgbClr val="7030A0"/>
                </a:solidFill>
                <a:effectLst/>
                <a:uLnTx/>
                <a:uFillTx/>
                <a:latin typeface="Arial" charset="0"/>
                <a:ea typeface="新細明體" charset="-120"/>
                <a:cs typeface="Arial" charset="0"/>
              </a:rPr>
              <a:t>4.6</a:t>
            </a:r>
            <a:endParaRPr kumimoji="1" lang="en-US" altLang="zh-TW" sz="1000" b="1" i="0" u="none" strike="noStrike" kern="1200" cap="none" spc="0" normalizeH="0" baseline="0" noProof="0" dirty="0">
              <a:ln>
                <a:noFill/>
              </a:ln>
              <a:solidFill>
                <a:srgbClr val="7030A0"/>
              </a:solidFill>
              <a:effectLst/>
              <a:uLnTx/>
              <a:uFillTx/>
              <a:latin typeface="Arial" charset="0"/>
              <a:ea typeface="新細明體" charset="-120"/>
              <a:cs typeface="Arial" charset="0"/>
            </a:endParaRPr>
          </a:p>
        </p:txBody>
      </p:sp>
      <p:sp>
        <p:nvSpPr>
          <p:cNvPr id="14" name="Text Box 23"/>
          <p:cNvSpPr txBox="1">
            <a:spLocks noChangeArrowheads="1"/>
          </p:cNvSpPr>
          <p:nvPr/>
        </p:nvSpPr>
        <p:spPr bwMode="auto">
          <a:xfrm>
            <a:off x="3697861" y="4754433"/>
            <a:ext cx="432000" cy="246221"/>
          </a:xfrm>
          <a:prstGeom prst="rect">
            <a:avLst/>
          </a:prstGeom>
          <a:noFill/>
          <a:ln w="9525">
            <a:noFill/>
            <a:miter lim="800000"/>
            <a:headEnd/>
            <a:tailEnd/>
          </a:ln>
        </p:spPr>
        <p:txBody>
          <a:bodyPr>
            <a:spAutoFit/>
          </a:bodyPr>
          <a:lstStyle>
            <a:defPPr>
              <a:defRPr lang="zh-TW"/>
            </a:defPPr>
            <a:lvl1pPr algn="ctr">
              <a:spcBef>
                <a:spcPct val="50000"/>
              </a:spcBef>
              <a:defRPr sz="800">
                <a:solidFill>
                  <a:srgbClr val="7030A0"/>
                </a:solidFill>
                <a:cs typeface="Arial" charset="0"/>
              </a:defRPr>
            </a:lvl1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1" lang="en-US" altLang="zh-TW" sz="1000" b="1" i="0" u="none" strike="noStrike" kern="1200" cap="none" spc="0" normalizeH="0" baseline="0" noProof="0" dirty="0" smtClean="0">
                <a:ln>
                  <a:noFill/>
                </a:ln>
                <a:solidFill>
                  <a:srgbClr val="7030A0"/>
                </a:solidFill>
                <a:effectLst/>
                <a:uLnTx/>
                <a:uFillTx/>
                <a:latin typeface="Arial" charset="0"/>
                <a:ea typeface="新細明體" charset="-120"/>
                <a:cs typeface="Arial" charset="0"/>
              </a:rPr>
              <a:t>4.4</a:t>
            </a:r>
            <a:endParaRPr kumimoji="1" lang="en-US" altLang="zh-TW" sz="1000" b="1" i="0" u="none" strike="noStrike" kern="1200" cap="none" spc="0" normalizeH="0" baseline="0" noProof="0" dirty="0">
              <a:ln>
                <a:noFill/>
              </a:ln>
              <a:solidFill>
                <a:srgbClr val="7030A0"/>
              </a:solidFill>
              <a:effectLst/>
              <a:uLnTx/>
              <a:uFillTx/>
              <a:latin typeface="Arial" charset="0"/>
              <a:ea typeface="新細明體" charset="-120"/>
              <a:cs typeface="Arial" charset="0"/>
            </a:endParaRPr>
          </a:p>
        </p:txBody>
      </p:sp>
    </p:spTree>
    <p:extLst>
      <p:ext uri="{BB962C8B-B14F-4D97-AF65-F5344CB8AC3E}">
        <p14:creationId xmlns:p14="http://schemas.microsoft.com/office/powerpoint/2010/main" val="3959315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p:txBody>
          <a:bodyPr/>
          <a:lstStyle/>
          <a:p>
            <a:pPr>
              <a:defRPr/>
            </a:pPr>
            <a:r>
              <a:rPr lang="en-US" altLang="zh-TW" dirty="0" smtClean="0"/>
              <a:t>Q&amp;A</a:t>
            </a:r>
            <a:endParaRPr lang="zh-TW" altLang="en-US" dirty="0"/>
          </a:p>
        </p:txBody>
      </p:sp>
    </p:spTree>
    <p:extLst>
      <p:ext uri="{BB962C8B-B14F-4D97-AF65-F5344CB8AC3E}">
        <p14:creationId xmlns:p14="http://schemas.microsoft.com/office/powerpoint/2010/main" val="33997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15888"/>
            <a:ext cx="8229600" cy="720725"/>
          </a:xfrm>
        </p:spPr>
        <p:txBody>
          <a:bodyPr/>
          <a:lstStyle/>
          <a:p>
            <a:pPr>
              <a:defRPr/>
            </a:pPr>
            <a:r>
              <a:rPr lang="en-US" altLang="zh-TW" dirty="0" smtClean="0"/>
              <a:t>Disclaimer</a:t>
            </a:r>
            <a:endParaRPr lang="zh-TW" altLang="en-US" dirty="0"/>
          </a:p>
        </p:txBody>
      </p:sp>
      <p:sp>
        <p:nvSpPr>
          <p:cNvPr id="3" name="內容版面配置區 2"/>
          <p:cNvSpPr>
            <a:spLocks noGrp="1"/>
          </p:cNvSpPr>
          <p:nvPr>
            <p:ph idx="1"/>
          </p:nvPr>
        </p:nvSpPr>
        <p:spPr>
          <a:xfrm>
            <a:off x="457200" y="908050"/>
            <a:ext cx="8229600" cy="5113338"/>
          </a:xfrm>
        </p:spPr>
        <p:txBody>
          <a:bodyPr/>
          <a:lstStyle/>
          <a:p>
            <a:pPr marL="0" indent="0" eaLnBrk="1" hangingPunct="1">
              <a:spcBef>
                <a:spcPct val="0"/>
              </a:spcBef>
              <a:buFontTx/>
              <a:buNone/>
              <a:defRPr/>
            </a:pPr>
            <a:r>
              <a:rPr lang="en-US" altLang="zh-TW" sz="750" b="1" kern="1200" dirty="0">
                <a:solidFill>
                  <a:srgbClr val="000000"/>
                </a:solidFill>
                <a:ea typeface="新細明體" pitchFamily="18" charset="-120"/>
              </a:rPr>
              <a:t>STATEMENT REGARDING UNAUDITED FINANCIAL INFORMATION</a:t>
            </a:r>
          </a:p>
          <a:p>
            <a:pPr marL="0" indent="0" eaLnBrk="1" hangingPunct="1">
              <a:spcBef>
                <a:spcPct val="0"/>
              </a:spcBef>
              <a:buFontTx/>
              <a:buNone/>
              <a:defRPr/>
            </a:pPr>
            <a:endParaRPr lang="en-US" altLang="zh-TW" sz="750" b="1" kern="1200" dirty="0">
              <a:solidFill>
                <a:srgbClr val="000000"/>
              </a:solidFill>
              <a:ea typeface="新細明體" pitchFamily="18" charset="-120"/>
            </a:endParaRPr>
          </a:p>
          <a:p>
            <a:pPr marL="0" indent="0" eaLnBrk="1" hangingPunct="1">
              <a:spcBef>
                <a:spcPct val="0"/>
              </a:spcBef>
              <a:buFontTx/>
              <a:buNone/>
              <a:defRPr/>
            </a:pPr>
            <a:r>
              <a:rPr lang="en-US" altLang="zh-TW" sz="750" b="1" kern="1200" dirty="0">
                <a:solidFill>
                  <a:srgbClr val="000000"/>
                </a:solidFill>
                <a:ea typeface="新細明體" pitchFamily="18" charset="-120"/>
              </a:rPr>
              <a:t>The unaudited financial information under </a:t>
            </a:r>
            <a:r>
              <a:rPr lang="en-US" altLang="zh-TW" sz="750" b="1" kern="1200" dirty="0" smtClean="0">
                <a:solidFill>
                  <a:srgbClr val="000000"/>
                </a:solidFill>
                <a:ea typeface="新細明體" pitchFamily="18" charset="-120"/>
              </a:rPr>
              <a:t>T-IFRSs </a:t>
            </a:r>
            <a:r>
              <a:rPr lang="en-US" altLang="zh-TW" sz="750" b="1" kern="1200" dirty="0">
                <a:solidFill>
                  <a:srgbClr val="000000"/>
                </a:solidFill>
                <a:ea typeface="新細明體" pitchFamily="18" charset="-120"/>
              </a:rPr>
              <a:t>in this presentation is preliminary and subject to adjustments and modifications. </a:t>
            </a:r>
            <a:r>
              <a:rPr lang="en-US" altLang="zh-TW" sz="750" b="1" kern="1200" dirty="0" smtClean="0">
                <a:solidFill>
                  <a:srgbClr val="000000"/>
                </a:solidFill>
                <a:ea typeface="新細明體" pitchFamily="18" charset="-120"/>
              </a:rPr>
              <a:t>Adjustments </a:t>
            </a:r>
            <a:r>
              <a:rPr lang="en-US" altLang="zh-TW" sz="750" b="1" kern="1200" dirty="0">
                <a:solidFill>
                  <a:srgbClr val="000000"/>
                </a:solidFill>
                <a:ea typeface="新細明體" pitchFamily="18" charset="-120"/>
              </a:rPr>
              <a:t>and modifications to the financial statements may be identified during the course of the audit </a:t>
            </a:r>
            <a:r>
              <a:rPr lang="en-US" altLang="zh-TW" sz="750" b="1" kern="1200" dirty="0" smtClean="0">
                <a:solidFill>
                  <a:srgbClr val="000000"/>
                </a:solidFill>
                <a:ea typeface="新細明體" pitchFamily="18" charset="-120"/>
              </a:rPr>
              <a:t>/review work</a:t>
            </a:r>
            <a:r>
              <a:rPr lang="en-US" altLang="zh-TW" sz="750" b="1" kern="1200" dirty="0">
                <a:solidFill>
                  <a:srgbClr val="000000"/>
                </a:solidFill>
                <a:ea typeface="新細明體" pitchFamily="18" charset="-120"/>
              </a:rPr>
              <a:t>, which could result in significant differences from this preliminary unaudited financial information.  </a:t>
            </a:r>
          </a:p>
          <a:p>
            <a:pPr marL="0" indent="0" eaLnBrk="1" hangingPunct="1">
              <a:spcBef>
                <a:spcPct val="0"/>
              </a:spcBef>
              <a:buFontTx/>
              <a:buNone/>
              <a:defRPr/>
            </a:pPr>
            <a:endParaRPr lang="en-US" altLang="zh-TW" sz="750" b="1" kern="1200" dirty="0">
              <a:solidFill>
                <a:srgbClr val="000000"/>
              </a:solidFill>
              <a:ea typeface="新細明體" pitchFamily="18" charset="-120"/>
            </a:endParaRPr>
          </a:p>
          <a:p>
            <a:pPr marL="0" indent="0" eaLnBrk="1" hangingPunct="1">
              <a:spcBef>
                <a:spcPct val="0"/>
              </a:spcBef>
              <a:buFontTx/>
              <a:buNone/>
              <a:defRPr/>
            </a:pPr>
            <a:r>
              <a:rPr lang="en-US" altLang="zh-TW" sz="750" b="1" kern="1200" dirty="0">
                <a:solidFill>
                  <a:srgbClr val="000000"/>
                </a:solidFill>
                <a:ea typeface="新細明體" pitchFamily="18" charset="-120"/>
              </a:rPr>
              <a:t>NOTE CONCERNING FORWARD-LOOKING STATEMENTS</a:t>
            </a:r>
          </a:p>
          <a:p>
            <a:pPr marL="0" indent="0" eaLnBrk="1" hangingPunct="1">
              <a:spcBef>
                <a:spcPct val="0"/>
              </a:spcBef>
              <a:buFontTx/>
              <a:buNone/>
              <a:defRPr/>
            </a:pPr>
            <a:endParaRPr lang="en-US" altLang="zh-TW" sz="750" b="1" kern="1200" dirty="0">
              <a:solidFill>
                <a:srgbClr val="000000"/>
              </a:solidFill>
              <a:ea typeface="新細明體" pitchFamily="18" charset="-120"/>
            </a:endParaRPr>
          </a:p>
          <a:p>
            <a:pPr marL="0" indent="0" eaLnBrk="1" hangingPunct="1">
              <a:spcBef>
                <a:spcPct val="0"/>
              </a:spcBef>
              <a:buFontTx/>
              <a:buNone/>
              <a:defRPr/>
            </a:pPr>
            <a:r>
              <a:rPr lang="en-US" altLang="zh-TW" sz="750" b="1" kern="1200" dirty="0">
                <a:solidFill>
                  <a:srgbClr val="000000"/>
                </a:solidFill>
                <a:ea typeface="新細明體" pitchFamily="18" charset="-120"/>
              </a:rPr>
              <a:t>This presentation  contains forward-looking statements. These statements constitute “forward-looking” statements within the meaning of Section 27A of the Securities Act of 1933, as amended, and Section 21E of the Securities Exchange Act of 1934, as amended, and as defined in the U.S. Private Securities Litigation Reform Act of 1995. These forward-looking statements can be identified by terminology such as “will,” “expects,” “anticipates,” “future,” “intends,” “plans,” “believes,” “estimates” and similar statements. Statements that are not historical facts, including statements about Chunghwa’s beliefs and expectations, are forward-looking statements. Forward-looking statements involve inherent risks and uncertainties that could cause actual results to differ materially from the forward-looking statements. A number of important factors could cause actual results to differ materially from those contained in any forward-looking statement.  Investors are cautioned that actual events and results could differ materially from those statements as a result of a number of factors including, but not limited to the risks outlined in Chunghwa’s filings with the U.S. Securities and Exchange Commission on Forms F-1, F-3, 6-K and 20-F, in each case as amended.  The forward-looking statements in this presentation reflect the current belief of Chunghwa as of the date of this presentation and Chunghwa undertakes no obligation to update these forward-looking statements for events or circumstances that occur subsequent to such date, except as required under applicable law. </a:t>
            </a:r>
          </a:p>
          <a:p>
            <a:pPr marL="0" indent="0" eaLnBrk="1" hangingPunct="1">
              <a:spcBef>
                <a:spcPct val="0"/>
              </a:spcBef>
              <a:buFontTx/>
              <a:buNone/>
              <a:defRPr/>
            </a:pPr>
            <a:endParaRPr lang="en-US" altLang="zh-TW" sz="750" b="1" kern="1200" dirty="0">
              <a:solidFill>
                <a:srgbClr val="000000"/>
              </a:solidFill>
              <a:ea typeface="新細明體" pitchFamily="18" charset="-120"/>
            </a:endParaRPr>
          </a:p>
          <a:p>
            <a:pPr marL="0" indent="0" eaLnBrk="1" hangingPunct="1">
              <a:spcBef>
                <a:spcPct val="0"/>
              </a:spcBef>
              <a:buFontTx/>
              <a:buNone/>
              <a:defRPr/>
            </a:pPr>
            <a:r>
              <a:rPr lang="en-US" altLang="zh-TW" sz="750" b="1" kern="1200" dirty="0">
                <a:solidFill>
                  <a:srgbClr val="000000"/>
                </a:solidFill>
                <a:ea typeface="新細明體" pitchFamily="18" charset="-120"/>
              </a:rPr>
              <a:t>This presentation is not an offer of securities for sale in the United States. Securities may not be offered or sold in the United States absent registration or an exemption from registration. Any public offering of securities to be made in the United States will be made by means of a prospectus that may be obtained from the issuer or selling security holder and that will contain detailed information about the company and management, as well as financial statements.</a:t>
            </a:r>
          </a:p>
          <a:p>
            <a:pPr marL="0" indent="0" eaLnBrk="1" hangingPunct="1">
              <a:spcBef>
                <a:spcPct val="0"/>
              </a:spcBef>
              <a:buFontTx/>
              <a:buNone/>
              <a:defRPr/>
            </a:pPr>
            <a:endParaRPr lang="en-US" altLang="zh-TW" sz="750" b="1" kern="1200" dirty="0">
              <a:solidFill>
                <a:srgbClr val="000000"/>
              </a:solidFill>
              <a:ea typeface="新細明體" pitchFamily="18" charset="-120"/>
            </a:endParaRPr>
          </a:p>
          <a:p>
            <a:pPr marL="0" indent="0" eaLnBrk="1" hangingPunct="1">
              <a:spcBef>
                <a:spcPct val="0"/>
              </a:spcBef>
              <a:buFontTx/>
              <a:buNone/>
              <a:defRPr/>
            </a:pPr>
            <a:r>
              <a:rPr lang="en-US" altLang="zh-TW" sz="750" b="1" kern="1200" dirty="0">
                <a:solidFill>
                  <a:srgbClr val="000000"/>
                </a:solidFill>
                <a:ea typeface="新細明體" pitchFamily="18" charset="-120"/>
              </a:rPr>
              <a:t>SPECIAL NOTE REGARDING NON-GAAP FINANCIAL MEASURES</a:t>
            </a:r>
          </a:p>
          <a:p>
            <a:pPr marL="0" indent="0" eaLnBrk="1" hangingPunct="1">
              <a:spcBef>
                <a:spcPct val="0"/>
              </a:spcBef>
              <a:buFontTx/>
              <a:buNone/>
              <a:defRPr/>
            </a:pPr>
            <a:endParaRPr lang="en-US" altLang="zh-TW" sz="750" b="1" kern="1200" dirty="0">
              <a:solidFill>
                <a:srgbClr val="000000"/>
              </a:solidFill>
              <a:ea typeface="新細明體" pitchFamily="18" charset="-120"/>
            </a:endParaRPr>
          </a:p>
          <a:p>
            <a:pPr marL="0" indent="0" eaLnBrk="1" hangingPunct="1">
              <a:spcBef>
                <a:spcPct val="0"/>
              </a:spcBef>
              <a:buFontTx/>
              <a:buNone/>
              <a:defRPr/>
            </a:pPr>
            <a:r>
              <a:rPr lang="en-US" altLang="zh-TW" sz="750" b="1" kern="1200" dirty="0">
                <a:solidFill>
                  <a:srgbClr val="000000"/>
                </a:solidFill>
                <a:ea typeface="新細明體" pitchFamily="18" charset="-120"/>
              </a:rPr>
              <a:t>A body of generally accepted accounting principles is commonly referred to as "GAAP". A non-GAAP financial measure is generally defined by the SEC as one that purports to measure historical or future financial performance, financial position or cash flows but excludes or includes amounts that would not be so adjusted in the most comparable U.S. GAAP measure. We disclose in this report certain non-GAAP financial measures, including EBITDA. EBITDA for any period is defined as consolidated net income (loss) excluding (i) depreciation and amortization, (ii) total net comprehensive financing cost (which is comprised of net interest expense, exchange gain or loss, monetary position gain or loss and other financing costs and derivative transactions), (iii) other expenses, net, (iv) income tax, (v) cumulative effect of change in accounting principle, net of tax and (vi) (income) loss from discontinued operations.</a:t>
            </a:r>
          </a:p>
          <a:p>
            <a:pPr marL="0" indent="0" eaLnBrk="1" hangingPunct="1">
              <a:spcBef>
                <a:spcPct val="0"/>
              </a:spcBef>
              <a:buFontTx/>
              <a:buNone/>
              <a:defRPr/>
            </a:pPr>
            <a:endParaRPr lang="en-US" altLang="zh-TW" sz="750" b="1" kern="1200" dirty="0">
              <a:solidFill>
                <a:srgbClr val="000000"/>
              </a:solidFill>
              <a:ea typeface="新細明體" pitchFamily="18" charset="-120"/>
            </a:endParaRPr>
          </a:p>
          <a:p>
            <a:pPr marL="0" indent="0" eaLnBrk="1" hangingPunct="1">
              <a:spcBef>
                <a:spcPct val="0"/>
              </a:spcBef>
              <a:buFontTx/>
              <a:buNone/>
              <a:defRPr/>
            </a:pPr>
            <a:r>
              <a:rPr lang="en-US" altLang="zh-TW" sz="750" b="1" kern="1200" dirty="0">
                <a:solidFill>
                  <a:srgbClr val="000000"/>
                </a:solidFill>
                <a:ea typeface="新細明體" pitchFamily="18" charset="-120"/>
              </a:rPr>
              <a:t>In managing our business we rely on EBITDA as a means of assessing our operating performance. We believe that EBITDA can be useful to facilitate comparisons of operating performance between periods and with other companies because it excludes the effect of (i) depreciation and amortization, which represents a non-cash charge to earnings, (ii) certain financing costs, which are significantly affected by external factors, including interest rates, foreign currency exchange rates and inflation rates, which have little or no bearing on our operating performance, (iii) income tax and tax on assets and statutory employee profit sharing, which is similar to a tax on income and (iv) other expenses or income not related to the operation of the business.</a:t>
            </a:r>
          </a:p>
          <a:p>
            <a:pPr marL="0" indent="0" eaLnBrk="1" hangingPunct="1">
              <a:spcBef>
                <a:spcPct val="0"/>
              </a:spcBef>
              <a:buFontTx/>
              <a:buNone/>
              <a:defRPr/>
            </a:pPr>
            <a:endParaRPr lang="en-US" altLang="zh-TW" sz="750" b="1" kern="1200" dirty="0">
              <a:solidFill>
                <a:srgbClr val="000000"/>
              </a:solidFill>
              <a:ea typeface="新細明體" pitchFamily="18" charset="-120"/>
            </a:endParaRPr>
          </a:p>
          <a:p>
            <a:pPr marL="0" indent="0" eaLnBrk="1" hangingPunct="1">
              <a:spcBef>
                <a:spcPct val="0"/>
              </a:spcBef>
              <a:buFontTx/>
              <a:buNone/>
              <a:defRPr/>
            </a:pPr>
            <a:r>
              <a:rPr lang="en-US" altLang="zh-TW" sz="750" b="1" kern="1200" dirty="0">
                <a:solidFill>
                  <a:srgbClr val="000000"/>
                </a:solidFill>
                <a:ea typeface="新細明體" pitchFamily="18" charset="-120"/>
              </a:rPr>
              <a:t>EBITDA is not a measure of financial performance under U.S. GAAP or </a:t>
            </a:r>
            <a:r>
              <a:rPr lang="en-US" altLang="zh-TW" sz="750" b="1" kern="1200" dirty="0" smtClean="0">
                <a:solidFill>
                  <a:srgbClr val="000000"/>
                </a:solidFill>
                <a:ea typeface="新細明體" pitchFamily="18" charset="-120"/>
              </a:rPr>
              <a:t>T-IFRSs. </a:t>
            </a:r>
            <a:r>
              <a:rPr lang="en-US" altLang="zh-TW" sz="750" b="1" kern="1200" dirty="0">
                <a:solidFill>
                  <a:srgbClr val="000000"/>
                </a:solidFill>
                <a:ea typeface="新細明體" pitchFamily="18" charset="-120"/>
              </a:rPr>
              <a:t>EBITDA should not be considered as an alternate measure of net income </a:t>
            </a:r>
            <a:r>
              <a:rPr lang="en-US" altLang="zh-TW" sz="750" b="1" kern="1200" dirty="0" smtClean="0">
                <a:solidFill>
                  <a:srgbClr val="000000"/>
                </a:solidFill>
                <a:ea typeface="新細明體" pitchFamily="18" charset="-120"/>
              </a:rPr>
              <a:t>or income from operations, </a:t>
            </a:r>
            <a:r>
              <a:rPr lang="en-US" altLang="zh-TW" sz="750" b="1" kern="1200" dirty="0">
                <a:solidFill>
                  <a:srgbClr val="000000"/>
                </a:solidFill>
                <a:ea typeface="新細明體" pitchFamily="18" charset="-120"/>
              </a:rPr>
              <a:t>as determined on a consolidated basis using amounts derived from statements of operations prepared in accordance with U.S. GAAP or </a:t>
            </a:r>
            <a:r>
              <a:rPr lang="en-US" altLang="zh-TW" sz="750" b="1" kern="1200" dirty="0" smtClean="0">
                <a:solidFill>
                  <a:srgbClr val="000000"/>
                </a:solidFill>
                <a:ea typeface="新細明體" pitchFamily="18" charset="-120"/>
              </a:rPr>
              <a:t>T-IFRSs, </a:t>
            </a:r>
            <a:r>
              <a:rPr lang="en-US" altLang="zh-TW" sz="750" b="1" kern="1200" dirty="0">
                <a:solidFill>
                  <a:srgbClr val="000000"/>
                </a:solidFill>
                <a:ea typeface="新細明體" pitchFamily="18" charset="-120"/>
              </a:rPr>
              <a:t>as an indicator of operating performance or as cash flows from operating activity or as a measure of liquidity. EBITDA has material limitations that impair its value as a measure of a company's overall profitability since it does not address certain ongoing costs of our business that could significantly affect profitability such as financial expenses and income taxes, depreciation, pension plan reserves or capital expenditures and associated charges. These non-GAAP measures are not in accordance with or an alternative for GAAP financial data, the non-GAAP results should be reviewed together with the GAAP results and are not intended to serve as a substitute for results under GAAP, and may be different from non-GAAP measures used by other companies.</a:t>
            </a:r>
            <a:r>
              <a:rPr lang="en-US" altLang="zh-TW" sz="750" kern="1200" dirty="0">
                <a:solidFill>
                  <a:srgbClr val="000000"/>
                </a:solidFill>
                <a:ea typeface="新細明體" pitchFamily="18" charset="-120"/>
              </a:rPr>
              <a:t> </a:t>
            </a:r>
          </a:p>
          <a:p>
            <a:pPr>
              <a:defRPr/>
            </a:pPr>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文字版面配置區 1"/>
          <p:cNvSpPr>
            <a:spLocks noGrp="1"/>
          </p:cNvSpPr>
          <p:nvPr>
            <p:ph type="body" idx="1"/>
          </p:nvPr>
        </p:nvSpPr>
        <p:spPr>
          <a:xfrm>
            <a:off x="468313" y="1125538"/>
            <a:ext cx="4040187" cy="422275"/>
          </a:xfrm>
          <a:gradFill rotWithShape="0">
            <a:lin/>
          </a:gradFill>
        </p:spPr>
        <p:txBody>
          <a:bodyPr/>
          <a:lstStyle/>
          <a:p>
            <a:r>
              <a:rPr lang="en-US" altLang="zh-TW" dirty="0" smtClean="0"/>
              <a:t>Cash Return</a:t>
            </a:r>
            <a:endParaRPr lang="zh-TW" altLang="en-US" dirty="0" smtClean="0"/>
          </a:p>
        </p:txBody>
      </p:sp>
      <p:sp>
        <p:nvSpPr>
          <p:cNvPr id="5" name="標題 4"/>
          <p:cNvSpPr>
            <a:spLocks noGrp="1"/>
          </p:cNvSpPr>
          <p:nvPr>
            <p:ph type="title"/>
          </p:nvPr>
        </p:nvSpPr>
        <p:spPr>
          <a:xfrm>
            <a:off x="457200" y="115888"/>
            <a:ext cx="8229600" cy="720725"/>
          </a:xfrm>
        </p:spPr>
        <p:txBody>
          <a:bodyPr/>
          <a:lstStyle/>
          <a:p>
            <a:pPr>
              <a:defRPr/>
            </a:pPr>
            <a:r>
              <a:rPr lang="en-US" altLang="zh-TW" dirty="0" smtClean="0">
                <a:ea typeface="新細明體" pitchFamily="18" charset="-120"/>
              </a:rPr>
              <a:t>Committed to Improving </a:t>
            </a:r>
            <a:r>
              <a:rPr lang="en-US" altLang="zh-TW" dirty="0">
                <a:ea typeface="新細明體" pitchFamily="18" charset="-120"/>
              </a:rPr>
              <a:t>S</a:t>
            </a:r>
            <a:r>
              <a:rPr lang="en-US" altLang="zh-TW" dirty="0" smtClean="0">
                <a:ea typeface="新細明體" pitchFamily="18" charset="-120"/>
              </a:rPr>
              <a:t>hareholder Value</a:t>
            </a:r>
            <a:endParaRPr lang="zh-TW" altLang="en-US" dirty="0" smtClean="0"/>
          </a:p>
        </p:txBody>
      </p:sp>
      <p:sp>
        <p:nvSpPr>
          <p:cNvPr id="10" name="Text Box 4"/>
          <p:cNvSpPr txBox="1">
            <a:spLocks noChangeArrowheads="1"/>
          </p:cNvSpPr>
          <p:nvPr/>
        </p:nvSpPr>
        <p:spPr bwMode="auto">
          <a:xfrm>
            <a:off x="466724" y="1700213"/>
            <a:ext cx="377825" cy="139700"/>
          </a:xfrm>
          <a:prstGeom prst="rect">
            <a:avLst/>
          </a:prstGeom>
          <a:noFill/>
          <a:ln>
            <a:noFill/>
          </a:ln>
          <a:extLst/>
        </p:spPr>
        <p:txBody>
          <a:bodyPr wrap="none" lIns="0" tIns="0" rIns="0" bIns="0">
            <a:spAutoFit/>
          </a:bodyPr>
          <a:lstStyle>
            <a:lvl1pPr defTabSz="896938" eaLnBrk="0" hangingPunct="0">
              <a:defRPr kumimoji="1">
                <a:solidFill>
                  <a:schemeClr val="tx1"/>
                </a:solidFill>
                <a:latin typeface="Arial" pitchFamily="34" charset="0"/>
                <a:ea typeface="新細明體" pitchFamily="18" charset="-120"/>
              </a:defRPr>
            </a:lvl1pPr>
            <a:lvl2pPr marL="742950" indent="-285750" defTabSz="896938" eaLnBrk="0" hangingPunct="0">
              <a:defRPr kumimoji="1">
                <a:solidFill>
                  <a:schemeClr val="tx1"/>
                </a:solidFill>
                <a:latin typeface="Arial" pitchFamily="34" charset="0"/>
                <a:ea typeface="新細明體" pitchFamily="18" charset="-120"/>
              </a:defRPr>
            </a:lvl2pPr>
            <a:lvl3pPr marL="1143000" indent="-228600" defTabSz="896938" eaLnBrk="0" hangingPunct="0">
              <a:defRPr kumimoji="1">
                <a:solidFill>
                  <a:schemeClr val="tx1"/>
                </a:solidFill>
                <a:latin typeface="Arial" pitchFamily="34" charset="0"/>
                <a:ea typeface="新細明體" pitchFamily="18" charset="-120"/>
              </a:defRPr>
            </a:lvl3pPr>
            <a:lvl4pPr marL="1600200" indent="-228600" defTabSz="896938" eaLnBrk="0" hangingPunct="0">
              <a:defRPr kumimoji="1">
                <a:solidFill>
                  <a:schemeClr val="tx1"/>
                </a:solidFill>
                <a:latin typeface="Arial" pitchFamily="34" charset="0"/>
                <a:ea typeface="新細明體" pitchFamily="18" charset="-120"/>
              </a:defRPr>
            </a:lvl4pPr>
            <a:lvl5pPr marL="2057400" indent="-228600" defTabSz="896938" eaLnBrk="0" hangingPunct="0">
              <a:defRPr kumimoji="1">
                <a:solidFill>
                  <a:schemeClr val="tx1"/>
                </a:solidFill>
                <a:latin typeface="Arial" pitchFamily="34" charset="0"/>
                <a:ea typeface="新細明體" pitchFamily="18" charset="-120"/>
              </a:defRPr>
            </a:lvl5pPr>
            <a:lvl6pPr marL="25146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marL="0" marR="0" lvl="0" indent="0" algn="ctr" defTabSz="896938" rtl="0" eaLnBrk="1" fontAlgn="base" latinLnBrk="0" hangingPunct="1">
              <a:lnSpc>
                <a:spcPct val="100000"/>
              </a:lnSpc>
              <a:spcBef>
                <a:spcPct val="0"/>
              </a:spcBef>
              <a:spcAft>
                <a:spcPct val="30000"/>
              </a:spcAft>
              <a:buClr>
                <a:srgbClr val="0099FF"/>
              </a:buClr>
              <a:buSzPct val="95000"/>
              <a:buFont typeface="Verdana" pitchFamily="34" charset="0"/>
              <a:buNone/>
              <a:tabLst/>
              <a:defRPr/>
            </a:pPr>
            <a:r>
              <a:rPr kumimoji="1" lang="en-US" altLang="zh-TW" sz="900" b="1" i="0" u="none" strike="noStrike" kern="1200" cap="none" spc="0" normalizeH="0" baseline="0" noProof="0" dirty="0" smtClean="0">
                <a:ln>
                  <a:noFill/>
                </a:ln>
                <a:solidFill>
                  <a:srgbClr val="000000"/>
                </a:solidFill>
                <a:effectLst/>
                <a:uLnTx/>
                <a:uFillTx/>
                <a:latin typeface="Arial"/>
                <a:ea typeface="新細明體" pitchFamily="18" charset="-120"/>
                <a:cs typeface="Arial" pitchFamily="34" charset="0"/>
              </a:rPr>
              <a:t>NT$ </a:t>
            </a:r>
            <a:r>
              <a:rPr kumimoji="1" lang="en-US" altLang="zh-TW" sz="900" b="1" i="0" u="none" strike="noStrike" kern="1200" cap="none" spc="0" normalizeH="0" baseline="0" noProof="0" dirty="0">
                <a:ln>
                  <a:noFill/>
                </a:ln>
                <a:solidFill>
                  <a:srgbClr val="000000"/>
                </a:solidFill>
                <a:effectLst/>
                <a:uLnTx/>
                <a:uFillTx/>
                <a:latin typeface="Arial"/>
                <a:ea typeface="新細明體" pitchFamily="18" charset="-120"/>
                <a:cs typeface="Arial" pitchFamily="34" charset="0"/>
              </a:rPr>
              <a:t>b</a:t>
            </a:r>
            <a:r>
              <a:rPr kumimoji="1" lang="en-US" altLang="zh-TW" sz="900" b="1" i="0" u="none" strike="noStrike" kern="1200" cap="none" spc="0" normalizeH="0" baseline="0" noProof="0" dirty="0" smtClean="0">
                <a:ln>
                  <a:noFill/>
                </a:ln>
                <a:solidFill>
                  <a:srgbClr val="000000"/>
                </a:solidFill>
                <a:effectLst/>
                <a:uLnTx/>
                <a:uFillTx/>
                <a:latin typeface="Arial"/>
                <a:ea typeface="新細明體" pitchFamily="18" charset="-120"/>
                <a:cs typeface="Arial" pitchFamily="34" charset="0"/>
              </a:rPr>
              <a:t>n</a:t>
            </a:r>
          </a:p>
        </p:txBody>
      </p:sp>
      <p:graphicFrame>
        <p:nvGraphicFramePr>
          <p:cNvPr id="3" name="物件 2"/>
          <p:cNvGraphicFramePr>
            <a:graphicFrameLocks noGrp="1"/>
          </p:cNvGraphicFramePr>
          <p:nvPr>
            <p:extLst>
              <p:ext uri="{D42A27DB-BD31-4B8C-83A1-F6EECF244321}">
                <p14:modId xmlns:p14="http://schemas.microsoft.com/office/powerpoint/2010/main" val="562654764"/>
              </p:ext>
            </p:extLst>
          </p:nvPr>
        </p:nvGraphicFramePr>
        <p:xfrm>
          <a:off x="179388" y="2062163"/>
          <a:ext cx="4595812" cy="3155950"/>
        </p:xfrm>
        <a:graphic>
          <a:graphicData uri="http://schemas.openxmlformats.org/presentationml/2006/ole">
            <mc:AlternateContent xmlns:mc="http://schemas.openxmlformats.org/markup-compatibility/2006">
              <mc:Choice xmlns:v="urn:schemas-microsoft-com:vml" Requires="v">
                <p:oleObj spid="_x0000_s386053" name="工作表" r:id="rId4" imgW="7791444" imgH="3914730" progId="Excel.Sheet.8">
                  <p:embed/>
                </p:oleObj>
              </mc:Choice>
              <mc:Fallback>
                <p:oleObj name="工作表" r:id="rId4" imgW="7791444" imgH="3914730" progId="Excel.Sheet.8">
                  <p:embed/>
                  <p:pic>
                    <p:nvPicPr>
                      <p:cNvPr id="3" name="物件 2"/>
                      <p:cNvPicPr>
                        <a:picLocks noGrp="1" noChangeArrowheads="1"/>
                      </p:cNvPicPr>
                      <p:nvPr/>
                    </p:nvPicPr>
                    <p:blipFill>
                      <a:blip r:embed="rId5"/>
                      <a:srcRect/>
                      <a:stretch>
                        <a:fillRect/>
                      </a:stretch>
                    </p:blipFill>
                    <p:spPr bwMode="auto">
                      <a:xfrm>
                        <a:off x="179388" y="2062163"/>
                        <a:ext cx="4595812" cy="3155950"/>
                      </a:xfrm>
                      <a:prstGeom prst="rect">
                        <a:avLst/>
                      </a:prstGeom>
                      <a:noFill/>
                      <a:extLst/>
                    </p:spPr>
                  </p:pic>
                </p:oleObj>
              </mc:Fallback>
            </mc:AlternateContent>
          </a:graphicData>
        </a:graphic>
      </p:graphicFrame>
      <p:sp>
        <p:nvSpPr>
          <p:cNvPr id="8" name="Content Placeholder 13"/>
          <p:cNvSpPr>
            <a:spLocks noGrp="1"/>
          </p:cNvSpPr>
          <p:nvPr>
            <p:ph sz="quarter" idx="4294967295"/>
          </p:nvPr>
        </p:nvSpPr>
        <p:spPr>
          <a:xfrm>
            <a:off x="4860032" y="1484784"/>
            <a:ext cx="3606800" cy="4803775"/>
          </a:xfrm>
        </p:spPr>
        <p:txBody>
          <a:bodyPr/>
          <a:lstStyle/>
          <a:p>
            <a:pPr>
              <a:defRPr/>
            </a:pPr>
            <a:endParaRPr lang="en-US" altLang="zh-TW" sz="1200" dirty="0" smtClean="0">
              <a:ea typeface="新細明體" pitchFamily="18" charset="-120"/>
            </a:endParaRPr>
          </a:p>
          <a:p>
            <a:pPr marL="342900" lvl="1" indent="-342900">
              <a:spcBef>
                <a:spcPts val="1200"/>
              </a:spcBef>
              <a:buBlip>
                <a:blip r:embed="rId6"/>
              </a:buBlip>
              <a:defRPr/>
            </a:pPr>
            <a:r>
              <a:rPr lang="en-US" altLang="zh-TW" sz="1600" dirty="0" smtClean="0">
                <a:ea typeface="新細明體" charset="-120"/>
                <a:cs typeface="Arial" charset="0"/>
              </a:rPr>
              <a:t>Board</a:t>
            </a:r>
            <a:r>
              <a:rPr lang="zh-TW" altLang="en-US" sz="1600" dirty="0" smtClean="0">
                <a:ea typeface="新細明體" charset="-120"/>
                <a:cs typeface="Arial" charset="0"/>
              </a:rPr>
              <a:t> </a:t>
            </a:r>
            <a:r>
              <a:rPr lang="en-US" altLang="zh-TW" sz="1600" dirty="0" smtClean="0">
                <a:ea typeface="新細明體" charset="-120"/>
                <a:cs typeface="Arial" charset="0"/>
              </a:rPr>
              <a:t>of</a:t>
            </a:r>
            <a:r>
              <a:rPr lang="zh-TW" altLang="en-US" sz="1600" dirty="0" smtClean="0">
                <a:ea typeface="新細明體" charset="-120"/>
                <a:cs typeface="Arial" charset="0"/>
              </a:rPr>
              <a:t> </a:t>
            </a:r>
            <a:r>
              <a:rPr lang="en-US" altLang="zh-TW" sz="1600" dirty="0" smtClean="0">
                <a:ea typeface="新細明體" charset="-120"/>
                <a:cs typeface="Arial" charset="0"/>
              </a:rPr>
              <a:t>directors</a:t>
            </a:r>
            <a:r>
              <a:rPr lang="zh-TW" altLang="en-US" sz="1600" dirty="0" smtClean="0">
                <a:ea typeface="新細明體" charset="-120"/>
                <a:cs typeface="Arial" charset="0"/>
              </a:rPr>
              <a:t> </a:t>
            </a:r>
            <a:r>
              <a:rPr lang="en-US" altLang="zh-TW" sz="1600" dirty="0" smtClean="0">
                <a:ea typeface="新細明體" charset="-120"/>
                <a:cs typeface="Arial" charset="0"/>
              </a:rPr>
              <a:t>resolved </a:t>
            </a:r>
            <a:r>
              <a:rPr lang="en-US" altLang="zh-TW" sz="1600" dirty="0">
                <a:ea typeface="新細明體" charset="-120"/>
                <a:cs typeface="Arial" charset="0"/>
              </a:rPr>
              <a:t>to distribute </a:t>
            </a:r>
            <a:r>
              <a:rPr lang="en-US" altLang="zh-TW" sz="1600" dirty="0" smtClean="0">
                <a:ea typeface="新細明體" charset="-120"/>
                <a:cs typeface="Arial" charset="0"/>
              </a:rPr>
              <a:t>NT$37.2 </a:t>
            </a:r>
            <a:r>
              <a:rPr lang="en-US" altLang="zh-TW" sz="1600" dirty="0">
                <a:ea typeface="新細明體" charset="-120"/>
                <a:cs typeface="Arial" charset="0"/>
              </a:rPr>
              <a:t>billion </a:t>
            </a:r>
            <a:r>
              <a:rPr lang="en-US" altLang="zh-TW" sz="1600" dirty="0" smtClean="0">
                <a:ea typeface="新細明體" charset="-120"/>
                <a:cs typeface="Arial" charset="0"/>
              </a:rPr>
              <a:t>to shareholders</a:t>
            </a:r>
          </a:p>
          <a:p>
            <a:pPr marL="742950" lvl="2" indent="-342900">
              <a:spcBef>
                <a:spcPts val="1200"/>
              </a:spcBef>
              <a:buFont typeface="Wingdings" panose="05000000000000000000" pitchFamily="2" charset="2"/>
              <a:buChar char="Ø"/>
              <a:defRPr/>
            </a:pPr>
            <a:r>
              <a:rPr lang="en-US" altLang="zh-TW" sz="1400" dirty="0" smtClean="0">
                <a:ea typeface="新細明體" pitchFamily="18" charset="-120"/>
              </a:rPr>
              <a:t>NT$4.796</a:t>
            </a:r>
            <a:r>
              <a:rPr lang="zh-TW" altLang="en-US" sz="1400" dirty="0" smtClean="0">
                <a:ea typeface="新細明體" pitchFamily="18" charset="-120"/>
              </a:rPr>
              <a:t> </a:t>
            </a:r>
            <a:r>
              <a:rPr lang="en-US" altLang="zh-TW" sz="1400" dirty="0" smtClean="0">
                <a:ea typeface="新細明體" charset="-120"/>
                <a:cs typeface="Arial" charset="0"/>
              </a:rPr>
              <a:t>per </a:t>
            </a:r>
            <a:r>
              <a:rPr lang="en-US" altLang="zh-TW" sz="1400" dirty="0">
                <a:ea typeface="新細明體" charset="-120"/>
                <a:cs typeface="Arial" charset="0"/>
              </a:rPr>
              <a:t>share</a:t>
            </a:r>
            <a:endParaRPr lang="en-US" altLang="zh-TW" sz="1400" dirty="0">
              <a:ea typeface="新細明體" pitchFamily="18" charset="-120"/>
            </a:endParaRPr>
          </a:p>
          <a:p>
            <a:pPr marL="742950" lvl="2" indent="-342900">
              <a:spcBef>
                <a:spcPts val="1200"/>
              </a:spcBef>
              <a:buFont typeface="Wingdings" panose="05000000000000000000" pitchFamily="2" charset="2"/>
              <a:buChar char="Ø"/>
              <a:defRPr/>
            </a:pPr>
            <a:r>
              <a:rPr lang="en-US" altLang="zh-TW" sz="1400" dirty="0" smtClean="0">
                <a:ea typeface="新細明體" pitchFamily="18" charset="-120"/>
              </a:rPr>
              <a:t>payout ratio</a:t>
            </a:r>
            <a:r>
              <a:rPr lang="zh-TW" altLang="en-US" sz="1400" dirty="0" smtClean="0">
                <a:ea typeface="新細明體" pitchFamily="18" charset="-120"/>
              </a:rPr>
              <a:t> </a:t>
            </a:r>
            <a:r>
              <a:rPr lang="en-US" altLang="zh-TW" sz="1400" dirty="0" smtClean="0">
                <a:ea typeface="新細明體" pitchFamily="18" charset="-120"/>
              </a:rPr>
              <a:t>95.7%</a:t>
            </a:r>
            <a:endParaRPr lang="en-US" altLang="zh-TW" sz="1400" dirty="0">
              <a:ea typeface="新細明體" pitchFamily="18" charset="-120"/>
            </a:endParaRPr>
          </a:p>
          <a:p>
            <a:pPr marL="0" lvl="1" indent="0">
              <a:spcBef>
                <a:spcPts val="1200"/>
              </a:spcBef>
              <a:buNone/>
              <a:defRPr/>
            </a:pPr>
            <a:endParaRPr lang="en-US" altLang="zh-TW" sz="1200" dirty="0">
              <a:solidFill>
                <a:srgbClr val="FF0000"/>
              </a:solidFill>
              <a:ea typeface="新細明體" pitchFamily="18" charset="-120"/>
            </a:endParaRPr>
          </a:p>
          <a:p>
            <a:pPr marL="0" lvl="1" indent="0">
              <a:spcBef>
                <a:spcPts val="1200"/>
              </a:spcBef>
              <a:buNone/>
              <a:defRPr/>
            </a:pPr>
            <a:endParaRPr lang="en-US" altLang="zh-TW" sz="1200" dirty="0" smtClean="0"/>
          </a:p>
          <a:p>
            <a:pPr marL="0" lvl="1" indent="0">
              <a:spcBef>
                <a:spcPts val="1200"/>
              </a:spcBef>
              <a:buNone/>
              <a:defRPr/>
            </a:pPr>
            <a:endParaRPr lang="zh-TW" altLang="en-US" sz="1200" dirty="0" smtClean="0">
              <a:ea typeface="新細明體" pitchFamily="18" charset="-120"/>
            </a:endParaRPr>
          </a:p>
        </p:txBody>
      </p:sp>
      <p:sp>
        <p:nvSpPr>
          <p:cNvPr id="2055" name="Text Box 5"/>
          <p:cNvSpPr txBox="1">
            <a:spLocks noChangeArrowheads="1"/>
          </p:cNvSpPr>
          <p:nvPr/>
        </p:nvSpPr>
        <p:spPr bwMode="auto">
          <a:xfrm>
            <a:off x="393513" y="5445224"/>
            <a:ext cx="4676869" cy="764599"/>
          </a:xfrm>
          <a:prstGeom prst="rect">
            <a:avLst/>
          </a:prstGeom>
          <a:noFill/>
          <a:ln w="9525" algn="ctr">
            <a:noFill/>
            <a:miter lim="800000"/>
            <a:headEnd/>
            <a:tailEnd/>
          </a:ln>
        </p:spPr>
        <p:txBody>
          <a:bodyPr wrap="square" lIns="47894" tIns="47894" rIns="47894" bIns="47894">
            <a:spAutoFit/>
          </a:bodyPr>
          <a:lstStyle/>
          <a:p>
            <a:pPr marL="180975" marR="0" lvl="0" indent="-180975" algn="l" defTabSz="957263" rtl="0" eaLnBrk="1" fontAlgn="base" latinLnBrk="0" hangingPunct="1">
              <a:lnSpc>
                <a:spcPct val="110000"/>
              </a:lnSpc>
              <a:spcBef>
                <a:spcPct val="0"/>
              </a:spcBef>
              <a:spcAft>
                <a:spcPct val="0"/>
              </a:spcAft>
              <a:buClrTx/>
              <a:buSzTx/>
              <a:buFontTx/>
              <a:buNone/>
              <a:tabLst/>
              <a:defRPr/>
            </a:pPr>
            <a:r>
              <a:rPr kumimoji="1" lang="en-US" altLang="zh-TW" sz="900" b="1" i="0" u="none" strike="noStrike" kern="1200" cap="none" spc="0" normalizeH="0" baseline="0" noProof="0" dirty="0">
                <a:ln>
                  <a:noFill/>
                </a:ln>
                <a:solidFill>
                  <a:srgbClr val="000000"/>
                </a:solidFill>
                <a:effectLst/>
                <a:uLnTx/>
                <a:uFillTx/>
                <a:latin typeface="Arial" charset="0"/>
                <a:ea typeface="新細明體" charset="-120"/>
                <a:cs typeface="Arial" charset="0"/>
              </a:rPr>
              <a:t>Note:</a:t>
            </a:r>
          </a:p>
          <a:p>
            <a:pPr marL="180975" marR="0" lvl="0" indent="-180975" algn="l" defTabSz="957263" rtl="0" eaLnBrk="1" fontAlgn="base" latinLnBrk="0" hangingPunct="1">
              <a:lnSpc>
                <a:spcPts val="900"/>
              </a:lnSpc>
              <a:spcBef>
                <a:spcPct val="0"/>
              </a:spcBef>
              <a:spcAft>
                <a:spcPct val="0"/>
              </a:spcAft>
              <a:buClrTx/>
              <a:buSzTx/>
              <a:buFontTx/>
              <a:buAutoNum type="arabicPeriod"/>
              <a:tabLst/>
              <a:defRPr/>
            </a:pPr>
            <a:r>
              <a:rPr kumimoji="1" lang="en-US" altLang="zh-TW" sz="900" b="1" i="0" u="none" strike="noStrike" kern="1200" cap="none" spc="0" normalizeH="0" baseline="0" noProof="0" dirty="0" smtClean="0">
                <a:ln>
                  <a:noFill/>
                </a:ln>
                <a:solidFill>
                  <a:srgbClr val="000000"/>
                </a:solidFill>
                <a:effectLst/>
                <a:uLnTx/>
                <a:uFillTx/>
                <a:latin typeface="Arial" charset="0"/>
                <a:ea typeface="新細明體" charset="-120"/>
                <a:cs typeface="Arial" charset="0"/>
              </a:rPr>
              <a:t>1 </a:t>
            </a:r>
            <a:r>
              <a:rPr kumimoji="1" lang="en-US" altLang="zh-TW" sz="900" b="1" i="0" u="none" strike="noStrike" kern="1200" cap="none" spc="0" normalizeH="0" baseline="0" noProof="0" dirty="0">
                <a:ln>
                  <a:noFill/>
                </a:ln>
                <a:solidFill>
                  <a:srgbClr val="000000"/>
                </a:solidFill>
                <a:effectLst/>
                <a:uLnTx/>
                <a:uFillTx/>
                <a:latin typeface="Arial" charset="0"/>
                <a:ea typeface="新細明體" charset="-120"/>
                <a:cs typeface="Arial" charset="0"/>
              </a:rPr>
              <a:t>ADR = 10 common shares</a:t>
            </a:r>
          </a:p>
          <a:p>
            <a:pPr marL="180975" marR="0" lvl="0" indent="-180975" algn="l" defTabSz="957263" rtl="0" eaLnBrk="1" fontAlgn="base" latinLnBrk="0" hangingPunct="1">
              <a:lnSpc>
                <a:spcPts val="900"/>
              </a:lnSpc>
              <a:spcBef>
                <a:spcPct val="0"/>
              </a:spcBef>
              <a:spcAft>
                <a:spcPct val="0"/>
              </a:spcAft>
              <a:buClrTx/>
              <a:buSzTx/>
              <a:buFontTx/>
              <a:buAutoNum type="arabicPeriod"/>
              <a:tabLst/>
              <a:defRPr/>
            </a:pPr>
            <a:r>
              <a:rPr kumimoji="1" lang="en-US" altLang="zh-TW" sz="900" b="1" i="0" u="none" strike="noStrike" kern="1200" cap="none" spc="0" normalizeH="0" baseline="0" noProof="0" dirty="0">
                <a:ln>
                  <a:noFill/>
                </a:ln>
                <a:solidFill>
                  <a:srgbClr val="000000"/>
                </a:solidFill>
                <a:effectLst/>
                <a:uLnTx/>
                <a:uFillTx/>
                <a:latin typeface="Arial" charset="0"/>
                <a:ea typeface="新細明體" charset="-120"/>
                <a:cs typeface="Arial" charset="0"/>
              </a:rPr>
              <a:t>The </a:t>
            </a:r>
            <a:r>
              <a:rPr kumimoji="1" lang="en-US" altLang="zh-TW" sz="900" b="1" i="0" u="none" strike="noStrike" kern="1200" cap="none" spc="0" normalizeH="0" baseline="0" noProof="0" dirty="0" smtClean="0">
                <a:ln>
                  <a:noFill/>
                </a:ln>
                <a:solidFill>
                  <a:srgbClr val="000000"/>
                </a:solidFill>
                <a:effectLst/>
                <a:uLnTx/>
                <a:uFillTx/>
                <a:latin typeface="Arial" charset="0"/>
                <a:ea typeface="新細明體" charset="-120"/>
                <a:cs typeface="Arial" charset="0"/>
              </a:rPr>
              <a:t>regular </a:t>
            </a:r>
            <a:r>
              <a:rPr kumimoji="1" lang="en-US" altLang="zh-TW" sz="900" b="1" i="0" u="none" strike="noStrike" kern="1200" cap="none" spc="0" normalizeH="0" baseline="0" noProof="0" dirty="0">
                <a:ln>
                  <a:noFill/>
                </a:ln>
                <a:solidFill>
                  <a:srgbClr val="000000"/>
                </a:solidFill>
                <a:effectLst/>
                <a:uLnTx/>
                <a:uFillTx/>
                <a:latin typeface="Arial" charset="0"/>
                <a:ea typeface="新細明體" charset="-120"/>
                <a:cs typeface="Arial" charset="0"/>
              </a:rPr>
              <a:t>dividend has been calculated based on total share number </a:t>
            </a:r>
            <a:r>
              <a:rPr kumimoji="1" lang="en-US" altLang="zh-TW" sz="900" b="1" i="0" u="none" strike="noStrike" kern="1200" cap="none" spc="0" normalizeH="0" baseline="0" noProof="0" dirty="0" smtClean="0">
                <a:ln>
                  <a:noFill/>
                </a:ln>
                <a:solidFill>
                  <a:srgbClr val="000000"/>
                </a:solidFill>
                <a:effectLst/>
                <a:uLnTx/>
                <a:uFillTx/>
                <a:latin typeface="Arial" charset="0"/>
                <a:ea typeface="新細明體" charset="-120"/>
                <a:cs typeface="Arial" charset="0"/>
              </a:rPr>
              <a:t>7,757,446,545. </a:t>
            </a:r>
            <a:endParaRPr kumimoji="1" lang="en-US" altLang="zh-TW" sz="900" b="1" i="0" u="none" strike="noStrike" kern="1200" cap="none" spc="0" normalizeH="0" baseline="0" noProof="0" dirty="0">
              <a:ln>
                <a:noFill/>
              </a:ln>
              <a:solidFill>
                <a:srgbClr val="000000"/>
              </a:solidFill>
              <a:effectLst/>
              <a:uLnTx/>
              <a:uFillTx/>
              <a:latin typeface="Arial" charset="0"/>
              <a:ea typeface="新細明體" charset="-120"/>
              <a:cs typeface="Arial" charset="0"/>
            </a:endParaRPr>
          </a:p>
          <a:p>
            <a:pPr marL="180975" marR="0" lvl="0" indent="-180975" algn="l" defTabSz="957263" rtl="0" eaLnBrk="1" fontAlgn="base" latinLnBrk="0" hangingPunct="1">
              <a:lnSpc>
                <a:spcPct val="110000"/>
              </a:lnSpc>
              <a:spcBef>
                <a:spcPct val="0"/>
              </a:spcBef>
              <a:spcAft>
                <a:spcPct val="0"/>
              </a:spcAft>
              <a:buClrTx/>
              <a:buSzTx/>
              <a:buFontTx/>
              <a:buAutoNum type="arabicPeriod"/>
              <a:tabLst/>
              <a:defRPr/>
            </a:pPr>
            <a:endParaRPr kumimoji="1" lang="en-US" altLang="zh-TW" sz="1000" b="0" i="0" u="none" strike="noStrike" kern="1200" cap="none" spc="0" normalizeH="0" baseline="0" noProof="0" dirty="0">
              <a:ln>
                <a:noFill/>
              </a:ln>
              <a:solidFill>
                <a:srgbClr val="000000"/>
              </a:solidFill>
              <a:effectLst/>
              <a:uLnTx/>
              <a:uFillTx/>
              <a:latin typeface="Arial" charset="0"/>
              <a:ea typeface="新細明體" charset="-120"/>
              <a:cs typeface="Arial" charset="0"/>
            </a:endParaRPr>
          </a:p>
        </p:txBody>
      </p:sp>
    </p:spTree>
    <p:extLst>
      <p:ext uri="{BB962C8B-B14F-4D97-AF65-F5344CB8AC3E}">
        <p14:creationId xmlns:p14="http://schemas.microsoft.com/office/powerpoint/2010/main" val="954300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p:txBody>
          <a:bodyPr/>
          <a:lstStyle/>
          <a:p>
            <a:pPr>
              <a:defRPr/>
            </a:pPr>
            <a:r>
              <a:rPr lang="en-US" altLang="zh-TW" dirty="0" smtClean="0"/>
              <a:t>Business Overview</a:t>
            </a:r>
            <a:endParaRPr lang="zh-TW"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481936" y="116633"/>
            <a:ext cx="8036400" cy="720080"/>
          </a:xfrm>
        </p:spPr>
        <p:txBody>
          <a:bodyPr/>
          <a:lstStyle/>
          <a:p>
            <a:pPr>
              <a:defRPr/>
            </a:pPr>
            <a:r>
              <a:rPr lang="en-US" altLang="zh-TW" dirty="0" smtClean="0"/>
              <a:t>Chunghwa Telecom Overview  </a:t>
            </a:r>
            <a:endParaRPr lang="zh-TW" altLang="en-US" dirty="0"/>
          </a:p>
        </p:txBody>
      </p:sp>
      <p:sp>
        <p:nvSpPr>
          <p:cNvPr id="17413" name="文字版面配置區 5"/>
          <p:cNvSpPr>
            <a:spLocks noGrp="1"/>
          </p:cNvSpPr>
          <p:nvPr>
            <p:ph type="body" idx="10"/>
          </p:nvPr>
        </p:nvSpPr>
        <p:spPr>
          <a:xfrm>
            <a:off x="481936" y="908719"/>
            <a:ext cx="3600400" cy="422275"/>
          </a:xfrm>
          <a:gradFill rotWithShape="0">
            <a:lin/>
          </a:gradFill>
          <a:ln>
            <a:miter lim="800000"/>
            <a:headEnd/>
            <a:tailEnd/>
          </a:ln>
        </p:spPr>
        <p:txBody>
          <a:bodyPr/>
          <a:lstStyle/>
          <a:p>
            <a:r>
              <a:rPr lang="en-US" altLang="zh-TW" sz="1600" dirty="0" smtClean="0">
                <a:ea typeface="新細明體" pitchFamily="18" charset="-120"/>
              </a:rPr>
              <a:t>Strong Market Position</a:t>
            </a:r>
            <a:r>
              <a:rPr lang="en-US" altLang="zh-TW" sz="1600" baseline="30000" dirty="0" smtClean="0">
                <a:ea typeface="新細明體" pitchFamily="18" charset="-120"/>
              </a:rPr>
              <a:t> </a:t>
            </a:r>
            <a:r>
              <a:rPr lang="en-US" altLang="zh-TW" sz="1200" baseline="30000" dirty="0">
                <a:latin typeface="Arial"/>
                <a:ea typeface="新細明體" pitchFamily="18" charset="-120"/>
              </a:rPr>
              <a:t>(a)</a:t>
            </a:r>
          </a:p>
        </p:txBody>
      </p:sp>
      <p:sp>
        <p:nvSpPr>
          <p:cNvPr id="17415" name="Rectangle 6"/>
          <p:cNvSpPr>
            <a:spLocks noChangeArrowheads="1"/>
          </p:cNvSpPr>
          <p:nvPr/>
        </p:nvSpPr>
        <p:spPr bwMode="auto">
          <a:xfrm>
            <a:off x="481936" y="5229200"/>
            <a:ext cx="3821861" cy="958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47894" tIns="47894" rIns="47894" bIns="47894">
            <a:spAutoFit/>
          </a:bodyPr>
          <a:lstStyle/>
          <a:p>
            <a:pPr marL="177800" indent="-177800" defTabSz="957263" fontAlgn="base">
              <a:spcBef>
                <a:spcPct val="0"/>
              </a:spcBef>
              <a:spcAft>
                <a:spcPct val="0"/>
              </a:spcAft>
            </a:pPr>
            <a:r>
              <a:rPr kumimoji="1" lang="en-US" altLang="zh-CN" sz="800" dirty="0">
                <a:ea typeface="SimSun" pitchFamily="2" charset="-122"/>
                <a:cs typeface="Arial" charset="0"/>
              </a:rPr>
              <a:t>Source: Company data</a:t>
            </a:r>
            <a:r>
              <a:rPr kumimoji="1" lang="en-US" altLang="zh-TW" sz="800" dirty="0">
                <a:ea typeface="SimSun" pitchFamily="2" charset="-122"/>
                <a:cs typeface="Arial" charset="0"/>
              </a:rPr>
              <a:t>,</a:t>
            </a:r>
            <a:r>
              <a:rPr kumimoji="1" lang="en-US" altLang="zh-CN" sz="800" dirty="0">
                <a:ea typeface="SimSun" pitchFamily="2" charset="-122"/>
                <a:cs typeface="Arial" charset="0"/>
              </a:rPr>
              <a:t> </a:t>
            </a:r>
            <a:r>
              <a:rPr kumimoji="1" lang="en-US" altLang="zh-TW" sz="800" dirty="0">
                <a:ea typeface="SimSun" pitchFamily="2" charset="-122"/>
                <a:cs typeface="Arial" charset="0"/>
              </a:rPr>
              <a:t>MOTC, and NCC</a:t>
            </a:r>
            <a:r>
              <a:rPr kumimoji="1" lang="en-US" altLang="zh-CN" sz="800" dirty="0">
                <a:ea typeface="SimSun" pitchFamily="2" charset="-122"/>
                <a:cs typeface="Arial" charset="0"/>
              </a:rPr>
              <a:t> </a:t>
            </a:r>
            <a:r>
              <a:rPr kumimoji="1" lang="en-US" altLang="zh-TW" sz="800" dirty="0">
                <a:ea typeface="SimSun" pitchFamily="2" charset="-122"/>
                <a:cs typeface="Arial" charset="0"/>
              </a:rPr>
              <a:t>s</a:t>
            </a:r>
            <a:r>
              <a:rPr kumimoji="1" lang="en-US" altLang="zh-CN" sz="800" dirty="0">
                <a:ea typeface="SimSun" pitchFamily="2" charset="-122"/>
                <a:cs typeface="Arial" charset="0"/>
              </a:rPr>
              <a:t>tatistics</a:t>
            </a:r>
          </a:p>
          <a:p>
            <a:pPr marL="177800" indent="-177800" defTabSz="957263" fontAlgn="base">
              <a:spcBef>
                <a:spcPct val="0"/>
              </a:spcBef>
              <a:spcAft>
                <a:spcPct val="0"/>
              </a:spcAft>
              <a:buFontTx/>
              <a:buAutoNum type="alphaLcParenR"/>
            </a:pPr>
            <a:r>
              <a:rPr kumimoji="1" lang="en-US" altLang="zh-TW" sz="800" dirty="0">
                <a:ea typeface="SimSun" pitchFamily="2" charset="-122"/>
                <a:cs typeface="Arial" charset="0"/>
              </a:rPr>
              <a:t>Market share as </a:t>
            </a:r>
            <a:r>
              <a:rPr kumimoji="1" lang="en-US" altLang="zh-TW" sz="800" dirty="0" smtClean="0">
                <a:ea typeface="SimSun" pitchFamily="2" charset="-122"/>
                <a:cs typeface="Arial" charset="0"/>
              </a:rPr>
              <a:t>of </a:t>
            </a:r>
            <a:r>
              <a:rPr lang="zh-TW" altLang="en-US" sz="800" dirty="0">
                <a:ea typeface="SimSun" pitchFamily="2" charset="-122"/>
                <a:cs typeface="Arial" charset="0"/>
              </a:rPr>
              <a:t> </a:t>
            </a:r>
            <a:r>
              <a:rPr lang="en-US" altLang="zh-TW" sz="800" dirty="0" smtClean="0">
                <a:ea typeface="SimSun" pitchFamily="2" charset="-122"/>
                <a:cs typeface="Arial" charset="0"/>
              </a:rPr>
              <a:t>March</a:t>
            </a:r>
            <a:r>
              <a:rPr lang="zh-TW" altLang="en-US" sz="800" dirty="0" smtClean="0">
                <a:ea typeface="SimSun" pitchFamily="2" charset="-122"/>
                <a:cs typeface="Arial" charset="0"/>
              </a:rPr>
              <a:t> </a:t>
            </a:r>
            <a:r>
              <a:rPr kumimoji="1" lang="en-US" altLang="zh-TW" sz="800" dirty="0" smtClean="0">
                <a:ea typeface="SimSun" pitchFamily="2" charset="-122"/>
                <a:cs typeface="Arial" charset="0"/>
              </a:rPr>
              <a:t>2018</a:t>
            </a:r>
            <a:endParaRPr kumimoji="1" lang="en-US" altLang="zh-CN" sz="800" dirty="0">
              <a:ea typeface="SimSun" pitchFamily="2" charset="-122"/>
              <a:cs typeface="Arial" charset="0"/>
            </a:endParaRPr>
          </a:p>
          <a:p>
            <a:pPr marL="177800" indent="-177800" defTabSz="957263" fontAlgn="base">
              <a:spcBef>
                <a:spcPct val="0"/>
              </a:spcBef>
              <a:spcAft>
                <a:spcPct val="0"/>
              </a:spcAft>
              <a:buFontTx/>
              <a:buAutoNum type="alphaLcParenR"/>
            </a:pPr>
            <a:r>
              <a:rPr kumimoji="1" lang="en-US" altLang="zh-TW" sz="800" dirty="0">
                <a:ea typeface="SimSun" pitchFamily="2" charset="-122"/>
              </a:rPr>
              <a:t>CHT access circuits were not included</a:t>
            </a:r>
          </a:p>
          <a:p>
            <a:pPr marL="177800" indent="-177800" defTabSz="957263" fontAlgn="base">
              <a:spcBef>
                <a:spcPct val="0"/>
              </a:spcBef>
              <a:spcAft>
                <a:spcPct val="0"/>
              </a:spcAft>
              <a:buFontTx/>
              <a:buAutoNum type="alphaLcParenR"/>
            </a:pPr>
            <a:r>
              <a:rPr kumimoji="1" lang="en-US" altLang="zh-TW" sz="800" dirty="0">
                <a:ea typeface="SimSun" pitchFamily="2" charset="-122"/>
              </a:rPr>
              <a:t>Excluding PWLAN subscriber numbers</a:t>
            </a:r>
          </a:p>
          <a:p>
            <a:pPr marL="177800" indent="-177800" defTabSz="957263" fontAlgn="base">
              <a:spcBef>
                <a:spcPct val="0"/>
              </a:spcBef>
              <a:spcAft>
                <a:spcPct val="0"/>
              </a:spcAft>
              <a:buFontTx/>
              <a:buAutoNum type="alphaLcParenR"/>
            </a:pPr>
            <a:r>
              <a:rPr kumimoji="1" lang="en-US" altLang="zh-CN" sz="800" dirty="0">
                <a:ea typeface="SimSun" pitchFamily="2" charset="-122"/>
              </a:rPr>
              <a:t>Includes </a:t>
            </a:r>
            <a:r>
              <a:rPr kumimoji="1" lang="en-US" altLang="zh-CN" sz="800" dirty="0" smtClean="0">
                <a:ea typeface="SimSun" pitchFamily="2" charset="-122"/>
              </a:rPr>
              <a:t>3G</a:t>
            </a:r>
            <a:r>
              <a:rPr kumimoji="1" lang="zh-TW" altLang="en-US" sz="800" dirty="0" smtClean="0">
                <a:ea typeface="SimSun" pitchFamily="2" charset="-122"/>
              </a:rPr>
              <a:t> </a:t>
            </a:r>
            <a:r>
              <a:rPr kumimoji="1" lang="en-US" altLang="zh-TW" sz="800" dirty="0" smtClean="0">
                <a:ea typeface="SimSun" pitchFamily="2" charset="-122"/>
              </a:rPr>
              <a:t>and</a:t>
            </a:r>
            <a:r>
              <a:rPr kumimoji="1" lang="en-US" altLang="zh-CN" sz="800" dirty="0" smtClean="0">
                <a:ea typeface="SimSun" pitchFamily="2" charset="-122"/>
              </a:rPr>
              <a:t> 4G</a:t>
            </a:r>
          </a:p>
          <a:p>
            <a:pPr marL="177800" indent="-177800" defTabSz="957263" fontAlgn="base">
              <a:spcBef>
                <a:spcPct val="0"/>
              </a:spcBef>
              <a:spcAft>
                <a:spcPct val="0"/>
              </a:spcAft>
              <a:buFontTx/>
              <a:buAutoNum type="alphaLcParenR"/>
            </a:pPr>
            <a:r>
              <a:rPr kumimoji="1" lang="en-US" altLang="zh-TW" sz="800" dirty="0" smtClean="0">
                <a:ea typeface="SimSun" pitchFamily="2" charset="-122"/>
                <a:cs typeface="Arial" charset="0"/>
              </a:rPr>
              <a:t>Revenues are </a:t>
            </a:r>
            <a:r>
              <a:rPr kumimoji="1" lang="en-US" altLang="zh-TW" sz="800" dirty="0">
                <a:ea typeface="SimSun" pitchFamily="2" charset="-122"/>
                <a:cs typeface="Arial" charset="0"/>
              </a:rPr>
              <a:t>based on </a:t>
            </a:r>
            <a:r>
              <a:rPr kumimoji="1" lang="en-US" altLang="zh-TW" sz="800" dirty="0" smtClean="0">
                <a:ea typeface="SimSun" pitchFamily="2" charset="-122"/>
                <a:cs typeface="Arial" charset="0"/>
              </a:rPr>
              <a:t>T-IFRSs . </a:t>
            </a:r>
          </a:p>
          <a:p>
            <a:pPr marL="177800" indent="-177800" defTabSz="957263" fontAlgn="base">
              <a:spcBef>
                <a:spcPct val="0"/>
              </a:spcBef>
              <a:spcAft>
                <a:spcPct val="0"/>
              </a:spcAft>
              <a:buFontTx/>
              <a:buAutoNum type="alphaLcParenR"/>
            </a:pPr>
            <a:endParaRPr kumimoji="1" lang="en-US" altLang="zh-TW" sz="800" dirty="0">
              <a:ea typeface="SimSun" pitchFamily="2" charset="-122"/>
              <a:cs typeface="Arial" charset="0"/>
            </a:endParaRPr>
          </a:p>
        </p:txBody>
      </p:sp>
      <p:sp>
        <p:nvSpPr>
          <p:cNvPr id="13" name="文字版面配置區 1"/>
          <p:cNvSpPr txBox="1">
            <a:spLocks/>
          </p:cNvSpPr>
          <p:nvPr/>
        </p:nvSpPr>
        <p:spPr bwMode="auto">
          <a:xfrm>
            <a:off x="4629904" y="908720"/>
            <a:ext cx="3888432" cy="422275"/>
          </a:xfrm>
          <a:prstGeom prst="rect">
            <a:avLst/>
          </a:prstGeom>
          <a:gradFill rotWithShape="0">
            <a:gsLst>
              <a:gs pos="0">
                <a:srgbClr val="03D4A8"/>
              </a:gs>
              <a:gs pos="25000">
                <a:srgbClr val="21D6E0"/>
              </a:gs>
              <a:gs pos="75000">
                <a:srgbClr val="0087E6"/>
              </a:gs>
              <a:gs pos="100000">
                <a:srgbClr val="005CBF"/>
              </a:gs>
            </a:gsLst>
            <a:lin ang="5400000" scaled="0"/>
          </a:gradFill>
          <a:ln w="9525">
            <a:solidFill>
              <a:schemeClr val="accent1"/>
            </a:solidFill>
            <a:miter lim="800000"/>
            <a:headEnd/>
            <a:tailEnd/>
          </a:ln>
        </p:spPr>
        <p:txBody>
          <a:bodyPr vert="horz" wrap="square" lIns="91440" tIns="45720" rIns="91440" bIns="45720" numCol="1" anchor="b" anchorCtr="0" compatLnSpc="1">
            <a:prstTxWarp prst="textNoShape">
              <a:avLst/>
            </a:prstTxWarp>
          </a:bodyPr>
          <a:lstStyle>
            <a:lvl1pPr marL="0" indent="0" algn="ctr" rtl="0" eaLnBrk="0" fontAlgn="base" hangingPunct="0">
              <a:spcBef>
                <a:spcPct val="20000"/>
              </a:spcBef>
              <a:spcAft>
                <a:spcPct val="0"/>
              </a:spcAft>
              <a:buNone/>
              <a:defRPr kumimoji="1" sz="1800" b="1">
                <a:solidFill>
                  <a:schemeClr val="bg1"/>
                </a:solidFill>
                <a:latin typeface="Verdana" pitchFamily="34" charset="0"/>
                <a:ea typeface="+mn-ea"/>
                <a:cs typeface="+mn-cs"/>
              </a:defRPr>
            </a:lvl1pPr>
            <a:lvl2pPr marL="457200" indent="0" algn="l" rtl="0" eaLnBrk="0" fontAlgn="base" hangingPunct="0">
              <a:spcBef>
                <a:spcPct val="20000"/>
              </a:spcBef>
              <a:spcAft>
                <a:spcPct val="0"/>
              </a:spcAft>
              <a:buNone/>
              <a:defRPr kumimoji="1" sz="2000" b="1">
                <a:solidFill>
                  <a:schemeClr val="tx1"/>
                </a:solidFill>
                <a:latin typeface="+mn-lt"/>
                <a:ea typeface="+mn-ea"/>
                <a:cs typeface="+mn-cs"/>
              </a:defRPr>
            </a:lvl2pPr>
            <a:lvl3pPr marL="914400" indent="0" algn="l" rtl="0" eaLnBrk="0" fontAlgn="base" hangingPunct="0">
              <a:spcBef>
                <a:spcPct val="20000"/>
              </a:spcBef>
              <a:spcAft>
                <a:spcPct val="0"/>
              </a:spcAft>
              <a:buNone/>
              <a:defRPr kumimoji="1" sz="1800" b="1">
                <a:solidFill>
                  <a:schemeClr val="tx1"/>
                </a:solidFill>
                <a:latin typeface="+mn-lt"/>
                <a:ea typeface="+mn-ea"/>
                <a:cs typeface="+mn-cs"/>
              </a:defRPr>
            </a:lvl3pPr>
            <a:lvl4pPr marL="1371600" indent="0" algn="l" rtl="0" eaLnBrk="0" fontAlgn="base" hangingPunct="0">
              <a:spcBef>
                <a:spcPct val="20000"/>
              </a:spcBef>
              <a:spcAft>
                <a:spcPct val="0"/>
              </a:spcAft>
              <a:buNone/>
              <a:defRPr kumimoji="1" sz="1600" b="1">
                <a:solidFill>
                  <a:schemeClr val="tx1"/>
                </a:solidFill>
                <a:latin typeface="+mn-lt"/>
                <a:ea typeface="+mn-ea"/>
                <a:cs typeface="+mn-cs"/>
              </a:defRPr>
            </a:lvl4pPr>
            <a:lvl5pPr marL="1828800" indent="0" algn="l" rtl="0" eaLnBrk="0" fontAlgn="base" hangingPunct="0">
              <a:spcBef>
                <a:spcPct val="20000"/>
              </a:spcBef>
              <a:spcAft>
                <a:spcPct val="0"/>
              </a:spcAft>
              <a:buNone/>
              <a:defRPr kumimoji="1" sz="1600" b="1">
                <a:solidFill>
                  <a:schemeClr val="tx1"/>
                </a:solidFill>
                <a:latin typeface="+mn-lt"/>
                <a:ea typeface="+mn-ea"/>
                <a:cs typeface="+mn-cs"/>
              </a:defRPr>
            </a:lvl5pPr>
            <a:lvl6pPr marL="2286000" indent="0" algn="l" rtl="0" fontAlgn="base">
              <a:spcBef>
                <a:spcPct val="20000"/>
              </a:spcBef>
              <a:spcAft>
                <a:spcPct val="0"/>
              </a:spcAft>
              <a:buNone/>
              <a:defRPr kumimoji="1" sz="1600" b="1">
                <a:solidFill>
                  <a:schemeClr val="tx1"/>
                </a:solidFill>
                <a:latin typeface="+mn-lt"/>
                <a:ea typeface="+mn-ea"/>
                <a:cs typeface="+mn-cs"/>
              </a:defRPr>
            </a:lvl6pPr>
            <a:lvl7pPr marL="2743200" indent="0" algn="l" rtl="0" fontAlgn="base">
              <a:spcBef>
                <a:spcPct val="20000"/>
              </a:spcBef>
              <a:spcAft>
                <a:spcPct val="0"/>
              </a:spcAft>
              <a:buNone/>
              <a:defRPr kumimoji="1" sz="1600" b="1">
                <a:solidFill>
                  <a:schemeClr val="tx1"/>
                </a:solidFill>
                <a:latin typeface="+mn-lt"/>
                <a:ea typeface="+mn-ea"/>
                <a:cs typeface="+mn-cs"/>
              </a:defRPr>
            </a:lvl7pPr>
            <a:lvl8pPr marL="3200400" indent="0" algn="l" rtl="0" fontAlgn="base">
              <a:spcBef>
                <a:spcPct val="20000"/>
              </a:spcBef>
              <a:spcAft>
                <a:spcPct val="0"/>
              </a:spcAft>
              <a:buNone/>
              <a:defRPr kumimoji="1" sz="1600" b="1">
                <a:solidFill>
                  <a:schemeClr val="tx1"/>
                </a:solidFill>
                <a:latin typeface="+mn-lt"/>
                <a:ea typeface="+mn-ea"/>
                <a:cs typeface="+mn-cs"/>
              </a:defRPr>
            </a:lvl8pPr>
            <a:lvl9pPr marL="3657600" indent="0" algn="l" rtl="0" fontAlgn="base">
              <a:spcBef>
                <a:spcPct val="20000"/>
              </a:spcBef>
              <a:spcAft>
                <a:spcPct val="0"/>
              </a:spcAft>
              <a:buNone/>
              <a:defRPr kumimoji="1" sz="1600" b="1">
                <a:solidFill>
                  <a:schemeClr val="tx1"/>
                </a:solidFill>
                <a:latin typeface="+mn-lt"/>
                <a:ea typeface="+mn-ea"/>
                <a:cs typeface="+mn-cs"/>
              </a:defRPr>
            </a:lvl9pPr>
          </a:lstStyle>
          <a:p>
            <a:r>
              <a:rPr lang="en-US" altLang="zh-TW" sz="1400" dirty="0" smtClean="0">
                <a:solidFill>
                  <a:srgbClr val="FFFFFF"/>
                </a:solidFill>
              </a:rPr>
              <a:t>Operational Strategies</a:t>
            </a:r>
            <a:endParaRPr lang="zh-TW" altLang="en-US" sz="1400" dirty="0" smtClean="0">
              <a:solidFill>
                <a:srgbClr val="FFFFFF"/>
              </a:solidFill>
            </a:endParaRPr>
          </a:p>
        </p:txBody>
      </p:sp>
      <p:sp>
        <p:nvSpPr>
          <p:cNvPr id="10" name="內容版面配置區 3"/>
          <p:cNvSpPr>
            <a:spLocks noGrp="1"/>
          </p:cNvSpPr>
          <p:nvPr>
            <p:ph sz="quarter" idx="4294967295"/>
          </p:nvPr>
        </p:nvSpPr>
        <p:spPr>
          <a:xfrm>
            <a:off x="481936" y="1412776"/>
            <a:ext cx="3736727" cy="3631033"/>
          </a:xfrm>
        </p:spPr>
        <p:txBody>
          <a:bodyPr/>
          <a:lstStyle/>
          <a:p>
            <a:pPr>
              <a:lnSpc>
                <a:spcPts val="1200"/>
              </a:lnSpc>
              <a:spcBef>
                <a:spcPts val="250"/>
              </a:spcBef>
              <a:buSzPct val="80000"/>
              <a:buFontTx/>
              <a:buBlip>
                <a:blip r:embed="rId3"/>
              </a:buBlip>
            </a:pPr>
            <a:r>
              <a:rPr lang="en-US" altLang="zh-TW" sz="1500" dirty="0" smtClean="0">
                <a:ea typeface="新細明體" pitchFamily="18" charset="-120"/>
              </a:rPr>
              <a:t>Domestic Fixed</a:t>
            </a:r>
          </a:p>
          <a:p>
            <a:pPr marL="627063" lvl="1" indent="-269875">
              <a:lnSpc>
                <a:spcPts val="1200"/>
              </a:lnSpc>
              <a:spcBef>
                <a:spcPts val="250"/>
              </a:spcBef>
              <a:buClr>
                <a:srgbClr val="7F7F7F"/>
              </a:buClr>
            </a:pPr>
            <a:r>
              <a:rPr lang="en-US" altLang="zh-TW" sz="1400" dirty="0" smtClean="0">
                <a:ea typeface="新細明體" pitchFamily="18" charset="-120"/>
              </a:rPr>
              <a:t>#1 Local </a:t>
            </a:r>
          </a:p>
          <a:p>
            <a:pPr marL="809625" lvl="2" indent="-95250">
              <a:lnSpc>
                <a:spcPts val="1200"/>
              </a:lnSpc>
              <a:spcBef>
                <a:spcPts val="250"/>
              </a:spcBef>
            </a:pPr>
            <a:r>
              <a:rPr lang="en-US" altLang="zh-TW" sz="1100" dirty="0" smtClean="0">
                <a:ea typeface="新細明體" pitchFamily="18" charset="-120"/>
              </a:rPr>
              <a:t>93.3% share by subs (10.63mn subs) </a:t>
            </a:r>
          </a:p>
          <a:p>
            <a:pPr marL="809625" lvl="2" indent="-95250">
              <a:lnSpc>
                <a:spcPts val="1200"/>
              </a:lnSpc>
              <a:spcBef>
                <a:spcPts val="250"/>
              </a:spcBef>
            </a:pPr>
            <a:r>
              <a:rPr lang="en-US" altLang="zh-TW" sz="1100" dirty="0" smtClean="0">
                <a:ea typeface="新細明體" pitchFamily="18" charset="-120"/>
              </a:rPr>
              <a:t>84.2% share by minutes</a:t>
            </a:r>
          </a:p>
          <a:p>
            <a:pPr marL="627063" lvl="1" indent="-269875">
              <a:lnSpc>
                <a:spcPts val="1200"/>
              </a:lnSpc>
              <a:spcBef>
                <a:spcPts val="250"/>
              </a:spcBef>
              <a:buClr>
                <a:srgbClr val="7F7F7F"/>
              </a:buClr>
            </a:pPr>
            <a:r>
              <a:rPr lang="en-US" altLang="zh-TW" sz="1400" dirty="0" smtClean="0">
                <a:ea typeface="新細明體" pitchFamily="18" charset="-120"/>
              </a:rPr>
              <a:t>#1 DLD</a:t>
            </a:r>
          </a:p>
          <a:p>
            <a:pPr marL="809625" lvl="2" indent="-95250">
              <a:lnSpc>
                <a:spcPts val="1200"/>
              </a:lnSpc>
              <a:spcBef>
                <a:spcPts val="250"/>
              </a:spcBef>
            </a:pPr>
            <a:r>
              <a:rPr lang="en-US" altLang="zh-TW" sz="1100" dirty="0" smtClean="0">
                <a:ea typeface="新細明體" pitchFamily="18" charset="-120"/>
              </a:rPr>
              <a:t>83.3% share by minutes</a:t>
            </a:r>
          </a:p>
          <a:p>
            <a:pPr marL="627063" lvl="1" indent="-269875">
              <a:lnSpc>
                <a:spcPts val="1200"/>
              </a:lnSpc>
              <a:spcBef>
                <a:spcPts val="250"/>
              </a:spcBef>
              <a:buClr>
                <a:srgbClr val="7F7F7F"/>
              </a:buClr>
            </a:pPr>
            <a:r>
              <a:rPr lang="en-US" altLang="zh-TW" sz="1400" dirty="0" smtClean="0">
                <a:ea typeface="新細明體" pitchFamily="18" charset="-120"/>
              </a:rPr>
              <a:t>#1 Broadband access </a:t>
            </a:r>
          </a:p>
          <a:p>
            <a:pPr marL="809625" lvl="2" indent="-95250">
              <a:lnSpc>
                <a:spcPts val="1200"/>
              </a:lnSpc>
              <a:spcBef>
                <a:spcPts val="250"/>
              </a:spcBef>
            </a:pPr>
            <a:r>
              <a:rPr lang="en-US" altLang="zh-TW" sz="1100" dirty="0" smtClean="0">
                <a:ea typeface="新細明體" pitchFamily="18" charset="-120"/>
              </a:rPr>
              <a:t>72.3% share by subs</a:t>
            </a:r>
            <a:r>
              <a:rPr lang="en-US" altLang="zh-TW" sz="1100" baseline="30000" dirty="0" smtClean="0">
                <a:ea typeface="新細明體" pitchFamily="18" charset="-120"/>
              </a:rPr>
              <a:t> (b)(c) </a:t>
            </a:r>
            <a:r>
              <a:rPr lang="en-US" altLang="zh-TW" sz="1100" dirty="0" smtClean="0">
                <a:ea typeface="新細明體" pitchFamily="18" charset="-120"/>
              </a:rPr>
              <a:t>(4.48mn subs)</a:t>
            </a:r>
          </a:p>
          <a:p>
            <a:pPr>
              <a:lnSpc>
                <a:spcPts val="1200"/>
              </a:lnSpc>
              <a:spcBef>
                <a:spcPts val="250"/>
              </a:spcBef>
              <a:buSzPct val="80000"/>
              <a:buFontTx/>
              <a:buBlip>
                <a:blip r:embed="rId3"/>
              </a:buBlip>
            </a:pPr>
            <a:r>
              <a:rPr lang="en-US" altLang="zh-TW" sz="1500" dirty="0" smtClean="0">
                <a:ea typeface="新細明體" pitchFamily="18" charset="-120"/>
              </a:rPr>
              <a:t>Mobile</a:t>
            </a:r>
          </a:p>
          <a:p>
            <a:pPr marL="627063" lvl="1" indent="-269875">
              <a:lnSpc>
                <a:spcPts val="1200"/>
              </a:lnSpc>
              <a:spcBef>
                <a:spcPts val="250"/>
              </a:spcBef>
              <a:buClr>
                <a:srgbClr val="7F7F7F"/>
              </a:buClr>
            </a:pPr>
            <a:r>
              <a:rPr lang="en-US" altLang="zh-TW" sz="1400" dirty="0" smtClean="0">
                <a:ea typeface="新細明體" pitchFamily="18" charset="-120"/>
              </a:rPr>
              <a:t>#1 Mobile subscribers</a:t>
            </a:r>
          </a:p>
          <a:p>
            <a:pPr marL="809625" lvl="2" indent="-95250">
              <a:lnSpc>
                <a:spcPts val="1200"/>
              </a:lnSpc>
              <a:spcBef>
                <a:spcPts val="250"/>
              </a:spcBef>
            </a:pPr>
            <a:r>
              <a:rPr lang="en-US" altLang="zh-TW" sz="1100" dirty="0" smtClean="0">
                <a:ea typeface="新細明體" pitchFamily="18" charset="-120"/>
              </a:rPr>
              <a:t>36.3% market share </a:t>
            </a:r>
            <a:r>
              <a:rPr lang="en-US" altLang="zh-TW" sz="1100" baseline="30000" dirty="0" smtClean="0">
                <a:ea typeface="新細明體" pitchFamily="18" charset="-120"/>
              </a:rPr>
              <a:t>(d)</a:t>
            </a:r>
            <a:r>
              <a:rPr lang="en-US" altLang="zh-TW" sz="1100" dirty="0" smtClean="0">
                <a:ea typeface="新細明體" pitchFamily="18" charset="-120"/>
              </a:rPr>
              <a:t> (10.39mn subs)</a:t>
            </a:r>
          </a:p>
          <a:p>
            <a:pPr marL="627063" lvl="1" indent="-269875">
              <a:lnSpc>
                <a:spcPts val="1200"/>
              </a:lnSpc>
              <a:spcBef>
                <a:spcPts val="250"/>
              </a:spcBef>
              <a:buClr>
                <a:srgbClr val="7F7F7F"/>
              </a:buClr>
            </a:pPr>
            <a:r>
              <a:rPr lang="en-US" altLang="zh-TW" sz="1400" dirty="0" smtClean="0">
                <a:ea typeface="新細明體" pitchFamily="18" charset="-120"/>
              </a:rPr>
              <a:t>#1 Mobile revenue</a:t>
            </a:r>
          </a:p>
          <a:p>
            <a:pPr marL="809625" lvl="2" indent="-95250">
              <a:lnSpc>
                <a:spcPts val="1200"/>
              </a:lnSpc>
              <a:spcBef>
                <a:spcPts val="250"/>
              </a:spcBef>
            </a:pPr>
            <a:r>
              <a:rPr lang="en-US" altLang="zh-TW" sz="1100" dirty="0" smtClean="0">
                <a:ea typeface="新細明體" pitchFamily="18" charset="-120"/>
              </a:rPr>
              <a:t>37.6% market share </a:t>
            </a:r>
            <a:r>
              <a:rPr lang="en-US" altLang="zh-TW" sz="1100" baseline="30000" dirty="0" smtClean="0">
                <a:ea typeface="新細明體" pitchFamily="18" charset="-120"/>
              </a:rPr>
              <a:t>(d)(e)</a:t>
            </a:r>
          </a:p>
          <a:p>
            <a:pPr>
              <a:lnSpc>
                <a:spcPts val="1200"/>
              </a:lnSpc>
              <a:spcBef>
                <a:spcPts val="250"/>
              </a:spcBef>
              <a:buSzPct val="80000"/>
              <a:buFontTx/>
              <a:buBlip>
                <a:blip r:embed="rId3"/>
              </a:buBlip>
            </a:pPr>
            <a:r>
              <a:rPr lang="en-US" altLang="zh-TW" sz="1500" dirty="0" smtClean="0">
                <a:ea typeface="新細明體" pitchFamily="18" charset="-120"/>
              </a:rPr>
              <a:t>Internet</a:t>
            </a:r>
          </a:p>
          <a:p>
            <a:pPr marL="627063" lvl="1" indent="-269875">
              <a:lnSpc>
                <a:spcPts val="1200"/>
              </a:lnSpc>
              <a:spcBef>
                <a:spcPts val="250"/>
              </a:spcBef>
              <a:buClr>
                <a:srgbClr val="7F7F7F"/>
              </a:buClr>
            </a:pPr>
            <a:r>
              <a:rPr lang="en-US" altLang="zh-TW" sz="1400" dirty="0" smtClean="0">
                <a:ea typeface="新細明體" pitchFamily="18" charset="-120"/>
              </a:rPr>
              <a:t>#1 ISP</a:t>
            </a:r>
          </a:p>
          <a:p>
            <a:pPr marL="809625" lvl="2" indent="-95250">
              <a:lnSpc>
                <a:spcPts val="1200"/>
              </a:lnSpc>
              <a:spcBef>
                <a:spcPts val="250"/>
              </a:spcBef>
            </a:pPr>
            <a:r>
              <a:rPr lang="en-US" altLang="zh-TW" sz="1100" dirty="0" smtClean="0">
                <a:ea typeface="新細明體" pitchFamily="18" charset="-120"/>
              </a:rPr>
              <a:t>67.5% share by subs (4.13mn subs)</a:t>
            </a:r>
          </a:p>
          <a:p>
            <a:pPr>
              <a:lnSpc>
                <a:spcPts val="1200"/>
              </a:lnSpc>
              <a:spcBef>
                <a:spcPts val="250"/>
              </a:spcBef>
              <a:buSzPct val="80000"/>
              <a:buFontTx/>
              <a:buBlip>
                <a:blip r:embed="rId3"/>
              </a:buBlip>
            </a:pPr>
            <a:r>
              <a:rPr lang="en-US" altLang="zh-TW" sz="1500" dirty="0" smtClean="0">
                <a:ea typeface="新細明體" pitchFamily="18" charset="-120"/>
              </a:rPr>
              <a:t>International Fixed</a:t>
            </a:r>
          </a:p>
          <a:p>
            <a:pPr marL="627063" lvl="1" indent="-269875">
              <a:lnSpc>
                <a:spcPts val="1200"/>
              </a:lnSpc>
              <a:spcBef>
                <a:spcPts val="250"/>
              </a:spcBef>
              <a:buClr>
                <a:srgbClr val="7F7F7F"/>
              </a:buClr>
            </a:pPr>
            <a:r>
              <a:rPr lang="en-US" altLang="zh-TW" sz="1400" dirty="0" smtClean="0">
                <a:ea typeface="新細明體" pitchFamily="18" charset="-120"/>
              </a:rPr>
              <a:t>#1 ILD</a:t>
            </a:r>
          </a:p>
          <a:p>
            <a:pPr marL="809625" lvl="2" indent="-95250">
              <a:lnSpc>
                <a:spcPts val="1200"/>
              </a:lnSpc>
              <a:spcBef>
                <a:spcPts val="250"/>
              </a:spcBef>
            </a:pPr>
            <a:r>
              <a:rPr lang="en-US" altLang="zh-TW" sz="1100" dirty="0" smtClean="0">
                <a:ea typeface="新細明體" pitchFamily="18" charset="-120"/>
              </a:rPr>
              <a:t>64.6% share by minutes</a:t>
            </a:r>
          </a:p>
          <a:p>
            <a:pPr marL="809625" lvl="2" indent="-95250">
              <a:lnSpc>
                <a:spcPct val="90000"/>
              </a:lnSpc>
            </a:pPr>
            <a:endParaRPr lang="zh-TW" altLang="en-US" sz="1100" dirty="0" smtClean="0">
              <a:ea typeface="新細明體" pitchFamily="18" charset="-120"/>
            </a:endParaRPr>
          </a:p>
          <a:p>
            <a:pPr marL="0" indent="0">
              <a:lnSpc>
                <a:spcPct val="90000"/>
              </a:lnSpc>
              <a:buNone/>
            </a:pPr>
            <a:r>
              <a:rPr lang="zh-TW" altLang="en-US" sz="1500" dirty="0" smtClean="0">
                <a:ea typeface="新細明體" pitchFamily="18" charset="-120"/>
              </a:rPr>
              <a:t>  </a:t>
            </a:r>
          </a:p>
        </p:txBody>
      </p:sp>
      <p:sp>
        <p:nvSpPr>
          <p:cNvPr id="8" name="內容版面配置區 2"/>
          <p:cNvSpPr>
            <a:spLocks noGrp="1"/>
          </p:cNvSpPr>
          <p:nvPr>
            <p:ph sz="quarter" idx="4"/>
          </p:nvPr>
        </p:nvSpPr>
        <p:spPr>
          <a:xfrm>
            <a:off x="4629904" y="1330995"/>
            <a:ext cx="4032448" cy="1224136"/>
          </a:xfrm>
        </p:spPr>
        <p:txBody>
          <a:bodyPr/>
          <a:lstStyle/>
          <a:p>
            <a:pPr marL="180975" lvl="1" indent="-166688">
              <a:lnSpc>
                <a:spcPts val="1700"/>
              </a:lnSpc>
              <a:spcBef>
                <a:spcPts val="600"/>
              </a:spcBef>
              <a:spcAft>
                <a:spcPts val="600"/>
              </a:spcAft>
              <a:buClr>
                <a:schemeClr val="accent1"/>
              </a:buClr>
              <a:buSzPct val="80000"/>
              <a:buBlip>
                <a:blip r:embed="rId3"/>
              </a:buBlip>
              <a:defRPr/>
            </a:pPr>
            <a:r>
              <a:rPr lang="en-US" altLang="zh-TW" sz="1400" dirty="0" smtClean="0"/>
              <a:t>Streamline</a:t>
            </a:r>
            <a:r>
              <a:rPr lang="zh-TW" altLang="en-US" sz="1400" dirty="0" smtClean="0"/>
              <a:t> </a:t>
            </a:r>
            <a:r>
              <a:rPr lang="en-US" altLang="zh-TW" sz="1400" dirty="0" smtClean="0"/>
              <a:t>services</a:t>
            </a:r>
            <a:r>
              <a:rPr lang="zh-TW" altLang="en-US" sz="1400" dirty="0" smtClean="0"/>
              <a:t> </a:t>
            </a:r>
            <a:r>
              <a:rPr lang="en-US" altLang="zh-TW" sz="1400" dirty="0" smtClean="0"/>
              <a:t>and</a:t>
            </a:r>
            <a:r>
              <a:rPr lang="zh-TW" altLang="en-US" sz="1400" dirty="0" smtClean="0"/>
              <a:t> </a:t>
            </a:r>
            <a:r>
              <a:rPr lang="en-US" altLang="zh-TW" sz="1400" dirty="0" smtClean="0"/>
              <a:t>strengthen</a:t>
            </a:r>
            <a:r>
              <a:rPr lang="zh-TW" altLang="en-US" sz="1400" dirty="0" smtClean="0"/>
              <a:t> </a:t>
            </a:r>
            <a:r>
              <a:rPr lang="en-US" altLang="zh-TW" sz="1400" dirty="0" smtClean="0"/>
              <a:t>profitability</a:t>
            </a:r>
          </a:p>
          <a:p>
            <a:pPr marL="180975" lvl="1" indent="-166688">
              <a:lnSpc>
                <a:spcPts val="1700"/>
              </a:lnSpc>
              <a:spcBef>
                <a:spcPts val="600"/>
              </a:spcBef>
              <a:spcAft>
                <a:spcPts val="600"/>
              </a:spcAft>
              <a:buClr>
                <a:schemeClr val="accent1"/>
              </a:buClr>
              <a:buSzPct val="80000"/>
              <a:buBlip>
                <a:blip r:embed="rId3"/>
              </a:buBlip>
              <a:defRPr/>
            </a:pPr>
            <a:r>
              <a:rPr lang="en-US" altLang="zh-TW" sz="1400" dirty="0" smtClean="0"/>
              <a:t>Capitalize</a:t>
            </a:r>
            <a:r>
              <a:rPr lang="zh-TW" altLang="en-US" sz="1400" dirty="0" smtClean="0"/>
              <a:t> </a:t>
            </a:r>
            <a:r>
              <a:rPr lang="en-US" altLang="zh-TW" sz="1400" dirty="0" smtClean="0"/>
              <a:t>and</a:t>
            </a:r>
            <a:r>
              <a:rPr lang="zh-TW" altLang="en-US" sz="1400" dirty="0" smtClean="0"/>
              <a:t> </a:t>
            </a:r>
            <a:r>
              <a:rPr lang="en-US" altLang="zh-TW" sz="1400" dirty="0" smtClean="0"/>
              <a:t>remain</a:t>
            </a:r>
            <a:r>
              <a:rPr lang="zh-TW" altLang="en-US" sz="1400" dirty="0" smtClean="0"/>
              <a:t> </a:t>
            </a:r>
            <a:r>
              <a:rPr lang="en-US" altLang="zh-TW" sz="1400" dirty="0" smtClean="0"/>
              <a:t>at</a:t>
            </a:r>
            <a:r>
              <a:rPr lang="zh-TW" altLang="en-US" sz="1400" dirty="0" smtClean="0"/>
              <a:t> </a:t>
            </a:r>
            <a:r>
              <a:rPr lang="en-US" altLang="zh-TW" sz="1400" dirty="0" smtClean="0"/>
              <a:t>the</a:t>
            </a:r>
            <a:r>
              <a:rPr lang="zh-TW" altLang="en-US" sz="1400" dirty="0" smtClean="0"/>
              <a:t> </a:t>
            </a:r>
            <a:r>
              <a:rPr lang="en-US" altLang="zh-TW" sz="1400" dirty="0" smtClean="0"/>
              <a:t>forefront</a:t>
            </a:r>
            <a:r>
              <a:rPr lang="zh-TW" altLang="en-US" sz="1400" dirty="0" smtClean="0"/>
              <a:t> </a:t>
            </a:r>
            <a:r>
              <a:rPr lang="en-US" altLang="zh-TW" sz="1400" dirty="0" smtClean="0"/>
              <a:t>of</a:t>
            </a:r>
            <a:r>
              <a:rPr lang="zh-TW" altLang="en-US" sz="1400" dirty="0" smtClean="0"/>
              <a:t> </a:t>
            </a:r>
            <a:r>
              <a:rPr lang="en-US" altLang="zh-TW" sz="1400" dirty="0" smtClean="0"/>
              <a:t>digital</a:t>
            </a:r>
            <a:r>
              <a:rPr lang="zh-TW" altLang="en-US" sz="1400" dirty="0" smtClean="0"/>
              <a:t> </a:t>
            </a:r>
            <a:r>
              <a:rPr lang="en-US" altLang="zh-TW" sz="1400" dirty="0" smtClean="0"/>
              <a:t>convergence</a:t>
            </a:r>
            <a:r>
              <a:rPr lang="zh-TW" altLang="en-US" sz="1400" dirty="0" smtClean="0"/>
              <a:t> </a:t>
            </a:r>
            <a:r>
              <a:rPr lang="en-US" altLang="zh-TW" sz="1400" dirty="0" smtClean="0"/>
              <a:t>trends</a:t>
            </a:r>
          </a:p>
          <a:p>
            <a:pPr marL="180975" lvl="1" indent="-166688">
              <a:lnSpc>
                <a:spcPts val="1700"/>
              </a:lnSpc>
              <a:spcBef>
                <a:spcPts val="600"/>
              </a:spcBef>
              <a:spcAft>
                <a:spcPts val="600"/>
              </a:spcAft>
              <a:buClr>
                <a:schemeClr val="accent1"/>
              </a:buClr>
              <a:buSzPct val="80000"/>
              <a:buBlip>
                <a:blip r:embed="rId3"/>
              </a:buBlip>
              <a:defRPr/>
            </a:pPr>
            <a:r>
              <a:rPr lang="en-US" altLang="zh-TW" sz="1400" dirty="0" smtClean="0"/>
              <a:t>Leverage</a:t>
            </a:r>
            <a:r>
              <a:rPr lang="zh-TW" altLang="en-US" sz="1400" dirty="0" smtClean="0"/>
              <a:t> </a:t>
            </a:r>
            <a:r>
              <a:rPr lang="en-US" altLang="zh-TW" sz="1400" dirty="0" smtClean="0"/>
              <a:t>governments’</a:t>
            </a:r>
            <a:r>
              <a:rPr lang="zh-TW" altLang="en-US" sz="1400" dirty="0" smtClean="0"/>
              <a:t> </a:t>
            </a:r>
            <a:r>
              <a:rPr lang="en-US" altLang="zh-TW" sz="1400" dirty="0" smtClean="0"/>
              <a:t>new</a:t>
            </a:r>
            <a:r>
              <a:rPr lang="zh-TW" altLang="en-US" sz="1400" dirty="0" smtClean="0"/>
              <a:t> </a:t>
            </a:r>
            <a:r>
              <a:rPr lang="en-US" altLang="zh-TW" sz="1400" dirty="0" smtClean="0"/>
              <a:t>southbound</a:t>
            </a:r>
            <a:r>
              <a:rPr lang="zh-TW" altLang="en-US" sz="1400" dirty="0" smtClean="0"/>
              <a:t> </a:t>
            </a:r>
            <a:r>
              <a:rPr lang="en-US" altLang="zh-TW" sz="1400" dirty="0" smtClean="0"/>
              <a:t>development</a:t>
            </a:r>
            <a:r>
              <a:rPr lang="zh-TW" altLang="en-US" sz="1400" dirty="0" smtClean="0"/>
              <a:t> </a:t>
            </a:r>
            <a:r>
              <a:rPr lang="en-US" altLang="zh-TW" sz="1400" dirty="0" smtClean="0"/>
              <a:t>policy</a:t>
            </a:r>
          </a:p>
          <a:p>
            <a:pPr marL="180975" lvl="1" indent="-166688">
              <a:lnSpc>
                <a:spcPts val="1700"/>
              </a:lnSpc>
              <a:spcBef>
                <a:spcPts val="600"/>
              </a:spcBef>
              <a:spcAft>
                <a:spcPts val="600"/>
              </a:spcAft>
              <a:buClr>
                <a:schemeClr val="accent1"/>
              </a:buClr>
              <a:buSzPct val="80000"/>
              <a:buBlip>
                <a:blip r:embed="rId3"/>
              </a:buBlip>
              <a:defRPr/>
            </a:pPr>
            <a:r>
              <a:rPr lang="en-US" altLang="zh-TW" sz="1400" dirty="0" smtClean="0"/>
              <a:t>Broaden</a:t>
            </a:r>
            <a:r>
              <a:rPr lang="zh-TW" altLang="en-US" sz="1400" dirty="0" smtClean="0"/>
              <a:t> </a:t>
            </a:r>
            <a:r>
              <a:rPr lang="en-US" altLang="zh-TW" sz="1400" dirty="0" smtClean="0"/>
              <a:t>corporate</a:t>
            </a:r>
            <a:r>
              <a:rPr lang="zh-TW" altLang="en-US" sz="1400" dirty="0" smtClean="0"/>
              <a:t> </a:t>
            </a:r>
            <a:r>
              <a:rPr lang="en-US" altLang="zh-TW" sz="1400" dirty="0" smtClean="0"/>
              <a:t>governance</a:t>
            </a:r>
            <a:r>
              <a:rPr lang="zh-TW" altLang="en-US" sz="1400" dirty="0" smtClean="0"/>
              <a:t> </a:t>
            </a:r>
            <a:r>
              <a:rPr lang="en-US" altLang="zh-TW" sz="1400" dirty="0" smtClean="0"/>
              <a:t>initiatives</a:t>
            </a:r>
            <a:r>
              <a:rPr lang="zh-TW" altLang="en-US" sz="1400" dirty="0" smtClean="0"/>
              <a:t> </a:t>
            </a:r>
            <a:endParaRPr lang="en-US" altLang="zh-TW" sz="1400" dirty="0" smtClean="0"/>
          </a:p>
          <a:p>
            <a:pPr marL="180975" lvl="1" indent="-166688">
              <a:lnSpc>
                <a:spcPts val="1700"/>
              </a:lnSpc>
              <a:spcBef>
                <a:spcPts val="600"/>
              </a:spcBef>
              <a:spcAft>
                <a:spcPts val="600"/>
              </a:spcAft>
              <a:buClr>
                <a:schemeClr val="accent1"/>
              </a:buClr>
              <a:buSzPct val="80000"/>
              <a:buBlip>
                <a:blip r:embed="rId3"/>
              </a:buBlip>
              <a:defRPr/>
            </a:pPr>
            <a:r>
              <a:rPr lang="en-US" altLang="zh-TW" sz="1400" dirty="0" smtClean="0"/>
              <a:t>Continue</a:t>
            </a:r>
            <a:r>
              <a:rPr lang="zh-TW" altLang="en-US" sz="1400" dirty="0" smtClean="0"/>
              <a:t> </a:t>
            </a:r>
            <a:r>
              <a:rPr lang="en-US" altLang="zh-TW" sz="1400" dirty="0" smtClean="0"/>
              <a:t>to</a:t>
            </a:r>
            <a:r>
              <a:rPr lang="zh-TW" altLang="en-US" sz="1400" dirty="0" smtClean="0"/>
              <a:t> </a:t>
            </a:r>
            <a:r>
              <a:rPr lang="en-US" altLang="zh-TW" sz="1400" dirty="0" smtClean="0"/>
              <a:t>invest</a:t>
            </a:r>
            <a:r>
              <a:rPr lang="zh-TW" altLang="en-US" sz="1400" dirty="0" smtClean="0"/>
              <a:t> </a:t>
            </a:r>
            <a:r>
              <a:rPr lang="en-US" altLang="zh-TW" sz="1400" dirty="0" smtClean="0"/>
              <a:t>in</a:t>
            </a:r>
            <a:r>
              <a:rPr lang="zh-TW" altLang="en-US" sz="1400" dirty="0" smtClean="0"/>
              <a:t> </a:t>
            </a:r>
            <a:r>
              <a:rPr lang="en-US" altLang="zh-TW" sz="1400" dirty="0" smtClean="0"/>
              <a:t>talent</a:t>
            </a:r>
            <a:r>
              <a:rPr lang="zh-TW" altLang="en-US" sz="1400" dirty="0" smtClean="0"/>
              <a:t> </a:t>
            </a:r>
            <a:r>
              <a:rPr lang="en-US" altLang="zh-TW" sz="1400" dirty="0" smtClean="0"/>
              <a:t>and</a:t>
            </a:r>
            <a:r>
              <a:rPr lang="zh-TW" altLang="en-US" sz="1400" dirty="0" smtClean="0"/>
              <a:t> </a:t>
            </a:r>
            <a:r>
              <a:rPr lang="en-US" altLang="zh-TW" sz="1400" dirty="0" smtClean="0"/>
              <a:t>R&amp;D</a:t>
            </a:r>
          </a:p>
          <a:p>
            <a:pPr marL="180975" lvl="1" indent="-166688">
              <a:lnSpc>
                <a:spcPts val="1700"/>
              </a:lnSpc>
              <a:spcBef>
                <a:spcPts val="600"/>
              </a:spcBef>
              <a:spcAft>
                <a:spcPts val="600"/>
              </a:spcAft>
              <a:buClr>
                <a:schemeClr val="accent1"/>
              </a:buClr>
              <a:buSzPct val="80000"/>
              <a:buBlip>
                <a:blip r:embed="rId3"/>
              </a:buBlip>
              <a:defRPr/>
            </a:pPr>
            <a:endParaRPr lang="en-US" altLang="zh-TW" sz="1400" dirty="0">
              <a:solidFill>
                <a:srgbClr val="FF0000"/>
              </a:solidFill>
            </a:endParaRPr>
          </a:p>
          <a:p>
            <a:pPr marL="14287" lvl="1" indent="0">
              <a:lnSpc>
                <a:spcPts val="1700"/>
              </a:lnSpc>
              <a:spcBef>
                <a:spcPts val="600"/>
              </a:spcBef>
              <a:spcAft>
                <a:spcPts val="600"/>
              </a:spcAft>
              <a:buClr>
                <a:schemeClr val="accent1"/>
              </a:buClr>
              <a:buSzPct val="80000"/>
              <a:buNone/>
              <a:defRPr/>
            </a:pPr>
            <a:endParaRPr lang="en-US" altLang="zh-TW" sz="1400" dirty="0" smtClean="0"/>
          </a:p>
          <a:p>
            <a:pPr marL="14287" lvl="1" indent="0">
              <a:lnSpc>
                <a:spcPts val="1700"/>
              </a:lnSpc>
              <a:spcBef>
                <a:spcPts val="600"/>
              </a:spcBef>
              <a:spcAft>
                <a:spcPts val="600"/>
              </a:spcAft>
              <a:buClr>
                <a:schemeClr val="accent1"/>
              </a:buClr>
              <a:buSzPct val="80000"/>
              <a:buNone/>
              <a:defRPr/>
            </a:pPr>
            <a:endParaRPr lang="en-US" altLang="zh-TW" sz="1400" dirty="0"/>
          </a:p>
          <a:p>
            <a:pPr marL="414337" lvl="2" indent="0">
              <a:lnSpc>
                <a:spcPts val="1700"/>
              </a:lnSpc>
              <a:spcBef>
                <a:spcPts val="600"/>
              </a:spcBef>
              <a:spcAft>
                <a:spcPts val="600"/>
              </a:spcAft>
              <a:buClr>
                <a:schemeClr val="tx1"/>
              </a:buClr>
              <a:buSzPct val="80000"/>
              <a:buNone/>
              <a:defRPr/>
            </a:pPr>
            <a:endParaRPr lang="en-US" altLang="zh-TW" sz="1400" dirty="0" smtClean="0">
              <a:solidFill>
                <a:srgbClr val="FF0000"/>
              </a:solidFill>
            </a:endParaRPr>
          </a:p>
          <a:p>
            <a:pPr marL="414337" lvl="2" indent="0">
              <a:lnSpc>
                <a:spcPts val="1700"/>
              </a:lnSpc>
              <a:spcBef>
                <a:spcPts val="600"/>
              </a:spcBef>
              <a:spcAft>
                <a:spcPts val="600"/>
              </a:spcAft>
              <a:buClr>
                <a:schemeClr val="tx1"/>
              </a:buClr>
              <a:buSzPct val="80000"/>
              <a:buNone/>
              <a:defRPr/>
            </a:pPr>
            <a:endParaRPr lang="en-US" altLang="zh-TW" sz="1400" dirty="0">
              <a:solidFill>
                <a:srgbClr val="FF0000"/>
              </a:solidFill>
            </a:endParaRPr>
          </a:p>
          <a:p>
            <a:pPr marL="414337" lvl="2" indent="0">
              <a:lnSpc>
                <a:spcPts val="1700"/>
              </a:lnSpc>
              <a:spcBef>
                <a:spcPts val="600"/>
              </a:spcBef>
              <a:spcAft>
                <a:spcPts val="600"/>
              </a:spcAft>
              <a:buClr>
                <a:schemeClr val="tx1"/>
              </a:buClr>
              <a:buSzPct val="80000"/>
              <a:buNone/>
              <a:defRPr/>
            </a:pPr>
            <a:endParaRPr lang="en-US" altLang="zh-TW" sz="1400" dirty="0" smtClean="0">
              <a:solidFill>
                <a:srgbClr val="FF0000"/>
              </a:solidFill>
            </a:endParaRPr>
          </a:p>
          <a:p>
            <a:pPr marL="414337" lvl="2" indent="0">
              <a:lnSpc>
                <a:spcPts val="1700"/>
              </a:lnSpc>
              <a:spcBef>
                <a:spcPts val="600"/>
              </a:spcBef>
              <a:spcAft>
                <a:spcPts val="600"/>
              </a:spcAft>
              <a:buClr>
                <a:schemeClr val="tx1"/>
              </a:buClr>
              <a:buSzPct val="80000"/>
              <a:buNone/>
              <a:defRPr/>
            </a:pPr>
            <a:endParaRPr lang="en-US" altLang="zh-TW" sz="1400" dirty="0">
              <a:solidFill>
                <a:srgbClr val="FF0000"/>
              </a:solidFill>
            </a:endParaRPr>
          </a:p>
          <a:p>
            <a:pPr marL="414337" lvl="2" indent="0">
              <a:lnSpc>
                <a:spcPts val="1700"/>
              </a:lnSpc>
              <a:spcBef>
                <a:spcPts val="600"/>
              </a:spcBef>
              <a:spcAft>
                <a:spcPts val="600"/>
              </a:spcAft>
              <a:buClr>
                <a:schemeClr val="tx1"/>
              </a:buClr>
              <a:buSzPct val="80000"/>
              <a:buNone/>
              <a:defRPr/>
            </a:pPr>
            <a:endParaRPr lang="en-US" altLang="zh-TW" sz="1400" dirty="0" smtClean="0">
              <a:solidFill>
                <a:srgbClr val="FF0000"/>
              </a:solidFill>
            </a:endParaRPr>
          </a:p>
          <a:p>
            <a:pPr marL="414337" lvl="2" indent="0">
              <a:lnSpc>
                <a:spcPts val="1700"/>
              </a:lnSpc>
              <a:spcBef>
                <a:spcPts val="600"/>
              </a:spcBef>
              <a:spcAft>
                <a:spcPts val="600"/>
              </a:spcAft>
              <a:buClr>
                <a:schemeClr val="tx1"/>
              </a:buClr>
              <a:buSzPct val="80000"/>
              <a:buNone/>
              <a:defRPr/>
            </a:pPr>
            <a:endParaRPr lang="en-US" altLang="zh-TW" sz="1400" dirty="0">
              <a:solidFill>
                <a:srgbClr val="FF0000"/>
              </a:solidFill>
            </a:endParaRPr>
          </a:p>
          <a:p>
            <a:pPr marL="414337" lvl="2" indent="0">
              <a:lnSpc>
                <a:spcPts val="1700"/>
              </a:lnSpc>
              <a:spcBef>
                <a:spcPts val="600"/>
              </a:spcBef>
              <a:spcAft>
                <a:spcPts val="600"/>
              </a:spcAft>
              <a:buClr>
                <a:schemeClr val="tx1"/>
              </a:buClr>
              <a:buSzPct val="80000"/>
              <a:buNone/>
              <a:defRPr/>
            </a:pPr>
            <a:endParaRPr lang="en-US" altLang="zh-TW" sz="1400" dirty="0" smtClean="0">
              <a:solidFill>
                <a:srgbClr val="FF0000"/>
              </a:solidFill>
            </a:endParaRPr>
          </a:p>
          <a:p>
            <a:pPr marL="14287" lvl="1" indent="0">
              <a:lnSpc>
                <a:spcPts val="1700"/>
              </a:lnSpc>
              <a:spcBef>
                <a:spcPts val="600"/>
              </a:spcBef>
              <a:spcAft>
                <a:spcPts val="600"/>
              </a:spcAft>
              <a:buClr>
                <a:schemeClr val="accent1"/>
              </a:buClr>
              <a:buSzPct val="80000"/>
              <a:buNone/>
              <a:defRPr/>
            </a:pPr>
            <a:endParaRPr lang="en-US" altLang="zh-TW" sz="1400" dirty="0" smtClean="0"/>
          </a:p>
          <a:p>
            <a:pPr marL="14287" lvl="1" indent="0">
              <a:lnSpc>
                <a:spcPts val="1700"/>
              </a:lnSpc>
              <a:spcBef>
                <a:spcPts val="600"/>
              </a:spcBef>
              <a:spcAft>
                <a:spcPts val="600"/>
              </a:spcAft>
              <a:buClr>
                <a:schemeClr val="accent1"/>
              </a:buClr>
              <a:buSzPct val="80000"/>
              <a:buNone/>
              <a:defRPr/>
            </a:pPr>
            <a:endParaRPr lang="en-US" altLang="zh-TW" sz="1400" dirty="0" smtClean="0"/>
          </a:p>
          <a:p>
            <a:pPr marL="14287" lvl="1" indent="0">
              <a:lnSpc>
                <a:spcPts val="1700"/>
              </a:lnSpc>
              <a:spcBef>
                <a:spcPts val="600"/>
              </a:spcBef>
              <a:spcAft>
                <a:spcPts val="600"/>
              </a:spcAft>
              <a:buClr>
                <a:schemeClr val="accent1"/>
              </a:buClr>
              <a:buSzPct val="80000"/>
              <a:buNone/>
              <a:defRPr/>
            </a:pPr>
            <a:endParaRPr lang="en-US" altLang="zh-TW" sz="1400" dirty="0" smtClean="0"/>
          </a:p>
        </p:txBody>
      </p:sp>
      <p:graphicFrame>
        <p:nvGraphicFramePr>
          <p:cNvPr id="2" name="圖表 1"/>
          <p:cNvGraphicFramePr/>
          <p:nvPr>
            <p:extLst>
              <p:ext uri="{D42A27DB-BD31-4B8C-83A1-F6EECF244321}">
                <p14:modId xmlns:p14="http://schemas.microsoft.com/office/powerpoint/2010/main" val="1529448419"/>
              </p:ext>
            </p:extLst>
          </p:nvPr>
        </p:nvGraphicFramePr>
        <p:xfrm>
          <a:off x="4067944" y="4077072"/>
          <a:ext cx="4752528" cy="25518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87096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物件 1"/>
          <p:cNvGraphicFramePr>
            <a:graphicFrameLocks noGrp="1" noChangeAspect="1"/>
          </p:cNvGraphicFramePr>
          <p:nvPr>
            <p:extLst>
              <p:ext uri="{D42A27DB-BD31-4B8C-83A1-F6EECF244321}">
                <p14:modId xmlns:p14="http://schemas.microsoft.com/office/powerpoint/2010/main" val="3527845367"/>
              </p:ext>
            </p:extLst>
          </p:nvPr>
        </p:nvGraphicFramePr>
        <p:xfrm>
          <a:off x="11340752" y="4415117"/>
          <a:ext cx="4321175" cy="2789238"/>
        </p:xfrm>
        <a:graphic>
          <a:graphicData uri="http://schemas.openxmlformats.org/presentationml/2006/ole">
            <mc:AlternateContent xmlns:mc="http://schemas.openxmlformats.org/markup-compatibility/2006">
              <mc:Choice xmlns:v="urn:schemas-microsoft-com:vml" Requires="v">
                <p:oleObj spid="_x0000_s381866" name="工作表" r:id="rId4" imgW="5204489" imgH="2651832" progId="Excel.Sheet.8">
                  <p:embed/>
                </p:oleObj>
              </mc:Choice>
              <mc:Fallback>
                <p:oleObj name="工作表" r:id="rId4" imgW="5204489" imgH="2651832" progId="Excel.Sheet.8">
                  <p:embed/>
                  <p:pic>
                    <p:nvPicPr>
                      <p:cNvPr id="0" name=""/>
                      <p:cNvPicPr>
                        <a:picLocks noGrp="1" noChangeAspect="1" noChangeArrowheads="1"/>
                      </p:cNvPicPr>
                      <p:nvPr/>
                    </p:nvPicPr>
                    <p:blipFill>
                      <a:blip r:embed="rId5"/>
                      <a:srcRect/>
                      <a:stretch>
                        <a:fillRect/>
                      </a:stretch>
                    </p:blipFill>
                    <p:spPr bwMode="auto">
                      <a:xfrm>
                        <a:off x="11340752" y="4415117"/>
                        <a:ext cx="4321175" cy="2789238"/>
                      </a:xfrm>
                      <a:prstGeom prst="rect">
                        <a:avLst/>
                      </a:prstGeom>
                      <a:noFill/>
                      <a:ln>
                        <a:noFill/>
                      </a:ln>
                    </p:spPr>
                  </p:pic>
                </p:oleObj>
              </mc:Fallback>
            </mc:AlternateContent>
          </a:graphicData>
        </a:graphic>
      </p:graphicFrame>
      <p:sp>
        <p:nvSpPr>
          <p:cNvPr id="4" name="標題 3"/>
          <p:cNvSpPr>
            <a:spLocks noGrp="1"/>
          </p:cNvSpPr>
          <p:nvPr>
            <p:ph type="title"/>
          </p:nvPr>
        </p:nvSpPr>
        <p:spPr>
          <a:xfrm>
            <a:off x="457200" y="115888"/>
            <a:ext cx="8229600" cy="720725"/>
          </a:xfrm>
        </p:spPr>
        <p:txBody>
          <a:bodyPr/>
          <a:lstStyle/>
          <a:p>
            <a:pPr>
              <a:defRPr/>
            </a:pPr>
            <a:r>
              <a:rPr lang="en-US" altLang="zh-TW" dirty="0" smtClean="0"/>
              <a:t>Number One Mobile Services Provider  </a:t>
            </a:r>
            <a:endParaRPr lang="zh-TW" altLang="en-US" dirty="0"/>
          </a:p>
        </p:txBody>
      </p:sp>
      <p:sp>
        <p:nvSpPr>
          <p:cNvPr id="3078" name="文字版面配置區 7"/>
          <p:cNvSpPr>
            <a:spLocks noGrp="1"/>
          </p:cNvSpPr>
          <p:nvPr>
            <p:ph type="body" idx="14"/>
          </p:nvPr>
        </p:nvSpPr>
        <p:spPr>
          <a:xfrm>
            <a:off x="4981871" y="910822"/>
            <a:ext cx="3679577" cy="423863"/>
          </a:xfrm>
          <a:gradFill rotWithShape="0">
            <a:lin/>
          </a:gradFill>
        </p:spPr>
        <p:txBody>
          <a:bodyPr/>
          <a:lstStyle/>
          <a:p>
            <a:r>
              <a:rPr lang="en-US" altLang="zh-TW" sz="1800" dirty="0" smtClean="0"/>
              <a:t>Strategy</a:t>
            </a:r>
            <a:endParaRPr lang="zh-TW" altLang="en-US" sz="1800" dirty="0" smtClean="0"/>
          </a:p>
        </p:txBody>
      </p:sp>
      <p:sp>
        <p:nvSpPr>
          <p:cNvPr id="16" name="內容版面配置區 4"/>
          <p:cNvSpPr>
            <a:spLocks noGrp="1"/>
          </p:cNvSpPr>
          <p:nvPr>
            <p:ph sz="quarter" idx="13"/>
          </p:nvPr>
        </p:nvSpPr>
        <p:spPr>
          <a:xfrm>
            <a:off x="467544" y="1340768"/>
            <a:ext cx="4248472" cy="648072"/>
          </a:xfrm>
        </p:spPr>
        <p:txBody>
          <a:bodyPr/>
          <a:lstStyle/>
          <a:p>
            <a:pPr marL="447675" lvl="2" indent="-180975">
              <a:lnSpc>
                <a:spcPct val="150000"/>
              </a:lnSpc>
              <a:spcBef>
                <a:spcPct val="80000"/>
              </a:spcBef>
              <a:buClr>
                <a:srgbClr val="0070C0"/>
              </a:buClr>
              <a:buSzPct val="80000"/>
              <a:buFont typeface="Arial" charset="0"/>
              <a:buChar char="–"/>
            </a:pPr>
            <a:endParaRPr lang="en-US" altLang="zh-TW" sz="1400" dirty="0" smtClean="0">
              <a:ea typeface="Gulim" pitchFamily="34" charset="-127"/>
            </a:endParaRPr>
          </a:p>
          <a:p>
            <a:pPr marL="447675" lvl="2" indent="-180975">
              <a:lnSpc>
                <a:spcPct val="80000"/>
              </a:lnSpc>
              <a:spcBef>
                <a:spcPct val="80000"/>
              </a:spcBef>
              <a:buClr>
                <a:srgbClr val="0000FF"/>
              </a:buClr>
              <a:buSzPct val="80000"/>
              <a:buFont typeface="Arial" charset="0"/>
              <a:buChar char="–"/>
            </a:pPr>
            <a:endParaRPr lang="en-US" altLang="zh-TW" sz="1400" dirty="0" smtClean="0">
              <a:ea typeface="Gulim" pitchFamily="34" charset="-127"/>
            </a:endParaRPr>
          </a:p>
          <a:p>
            <a:pPr marL="230188" lvl="1" indent="-215900">
              <a:lnSpc>
                <a:spcPct val="80000"/>
              </a:lnSpc>
              <a:spcBef>
                <a:spcPct val="80000"/>
              </a:spcBef>
              <a:buClr>
                <a:schemeClr val="accent1"/>
              </a:buClr>
              <a:buSzPct val="80000"/>
              <a:buFontTx/>
              <a:buNone/>
            </a:pPr>
            <a:endParaRPr lang="en-US" altLang="zh-TW" sz="1400" dirty="0" smtClean="0">
              <a:latin typeface="微軟正黑體" pitchFamily="34" charset="-120"/>
            </a:endParaRPr>
          </a:p>
        </p:txBody>
      </p:sp>
      <p:sp>
        <p:nvSpPr>
          <p:cNvPr id="14" name="內容版面配置區 2"/>
          <p:cNvSpPr>
            <a:spLocks noGrp="1"/>
          </p:cNvSpPr>
          <p:nvPr>
            <p:ph sz="quarter" idx="4"/>
          </p:nvPr>
        </p:nvSpPr>
        <p:spPr>
          <a:xfrm>
            <a:off x="5004048" y="1412776"/>
            <a:ext cx="3704954" cy="2520280"/>
          </a:xfrm>
        </p:spPr>
        <p:txBody>
          <a:bodyPr/>
          <a:lstStyle/>
          <a:p>
            <a:pPr marL="180975" lvl="1" indent="-166688">
              <a:lnSpc>
                <a:spcPts val="2500"/>
              </a:lnSpc>
              <a:spcBef>
                <a:spcPts val="300"/>
              </a:spcBef>
              <a:spcAft>
                <a:spcPts val="300"/>
              </a:spcAft>
              <a:buClr>
                <a:schemeClr val="accent1"/>
              </a:buClr>
              <a:buSzPct val="80000"/>
              <a:buBlip>
                <a:blip r:embed="rId6"/>
              </a:buBlip>
              <a:defRPr/>
            </a:pPr>
            <a:r>
              <a:rPr lang="en-US" altLang="zh-TW" sz="1600" dirty="0"/>
              <a:t>Continue</a:t>
            </a:r>
            <a:r>
              <a:rPr lang="zh-TW" altLang="en-US" sz="1600" dirty="0"/>
              <a:t> </a:t>
            </a:r>
            <a:r>
              <a:rPr lang="en-US" altLang="zh-TW" sz="1600" dirty="0"/>
              <a:t>raising</a:t>
            </a:r>
            <a:r>
              <a:rPr lang="zh-TW" altLang="en-US" sz="1600" dirty="0"/>
              <a:t> </a:t>
            </a:r>
            <a:r>
              <a:rPr lang="en-US" altLang="zh-TW" sz="1600" dirty="0"/>
              <a:t>threshold</a:t>
            </a:r>
            <a:r>
              <a:rPr lang="zh-TW" altLang="en-US" sz="1600" dirty="0"/>
              <a:t> </a:t>
            </a:r>
            <a:r>
              <a:rPr lang="en-US" altLang="zh-TW" sz="1600" dirty="0"/>
              <a:t>for</a:t>
            </a:r>
            <a:r>
              <a:rPr lang="zh-TW" altLang="en-US" sz="1600" dirty="0"/>
              <a:t> </a:t>
            </a:r>
            <a:r>
              <a:rPr lang="en-US" altLang="zh-TW" sz="1600" dirty="0"/>
              <a:t>unlimited</a:t>
            </a:r>
            <a:r>
              <a:rPr lang="zh-TW" altLang="en-US" sz="1600" dirty="0"/>
              <a:t> </a:t>
            </a:r>
            <a:r>
              <a:rPr lang="en-US" altLang="zh-TW" sz="1600" dirty="0"/>
              <a:t>data</a:t>
            </a:r>
            <a:r>
              <a:rPr lang="zh-TW" altLang="en-US" sz="1600" dirty="0"/>
              <a:t> </a:t>
            </a:r>
            <a:r>
              <a:rPr lang="en-US" altLang="zh-TW" sz="1600" dirty="0"/>
              <a:t>usage</a:t>
            </a:r>
            <a:r>
              <a:rPr lang="zh-TW" altLang="en-US" sz="1600" dirty="0"/>
              <a:t> </a:t>
            </a:r>
            <a:r>
              <a:rPr lang="en-US" altLang="zh-TW" sz="1600" dirty="0"/>
              <a:t>to</a:t>
            </a:r>
            <a:r>
              <a:rPr lang="zh-TW" altLang="en-US" sz="1600" dirty="0"/>
              <a:t> </a:t>
            </a:r>
            <a:r>
              <a:rPr lang="en-US" altLang="zh-TW" sz="1600" dirty="0"/>
              <a:t>move</a:t>
            </a:r>
            <a:r>
              <a:rPr lang="zh-TW" altLang="en-US" sz="1600" dirty="0"/>
              <a:t> </a:t>
            </a:r>
            <a:r>
              <a:rPr lang="en-US" altLang="zh-TW" sz="1600" dirty="0"/>
              <a:t>towards</a:t>
            </a:r>
            <a:r>
              <a:rPr lang="zh-TW" altLang="en-US" sz="1600" dirty="0"/>
              <a:t> </a:t>
            </a:r>
            <a:r>
              <a:rPr lang="en-US" altLang="zh-TW" sz="1600" dirty="0"/>
              <a:t>tier-pricing</a:t>
            </a:r>
            <a:r>
              <a:rPr lang="zh-TW" altLang="en-US" sz="1600" dirty="0"/>
              <a:t> </a:t>
            </a:r>
            <a:r>
              <a:rPr lang="en-US" altLang="zh-TW" sz="1600" dirty="0"/>
              <a:t>and</a:t>
            </a:r>
            <a:r>
              <a:rPr lang="zh-TW" altLang="en-US" sz="1600" dirty="0"/>
              <a:t> </a:t>
            </a:r>
            <a:r>
              <a:rPr lang="en-US" altLang="zh-TW" sz="1600" dirty="0"/>
              <a:t>fair</a:t>
            </a:r>
            <a:r>
              <a:rPr lang="zh-TW" altLang="en-US" sz="1600" dirty="0"/>
              <a:t> </a:t>
            </a:r>
            <a:r>
              <a:rPr lang="en-US" altLang="zh-TW" sz="1600" dirty="0"/>
              <a:t>usage</a:t>
            </a:r>
            <a:r>
              <a:rPr lang="zh-TW" altLang="en-US" sz="1600" dirty="0"/>
              <a:t> </a:t>
            </a:r>
            <a:r>
              <a:rPr lang="en-US" altLang="zh-TW" sz="1600" dirty="0"/>
              <a:t>policies</a:t>
            </a:r>
          </a:p>
          <a:p>
            <a:pPr marL="180975" lvl="1" indent="-166688">
              <a:lnSpc>
                <a:spcPts val="2500"/>
              </a:lnSpc>
              <a:spcBef>
                <a:spcPts val="300"/>
              </a:spcBef>
              <a:spcAft>
                <a:spcPts val="300"/>
              </a:spcAft>
              <a:buClr>
                <a:schemeClr val="accent1"/>
              </a:buClr>
              <a:buSzPct val="80000"/>
              <a:buBlip>
                <a:blip r:embed="rId6"/>
              </a:buBlip>
              <a:defRPr/>
            </a:pPr>
            <a:r>
              <a:rPr lang="en-US" altLang="zh-TW" sz="1600" dirty="0" smtClean="0"/>
              <a:t>Re-allocate</a:t>
            </a:r>
            <a:r>
              <a:rPr lang="zh-TW" altLang="en-US" sz="1600" dirty="0" smtClean="0"/>
              <a:t> </a:t>
            </a:r>
            <a:r>
              <a:rPr lang="en-US" altLang="zh-TW" sz="1600" dirty="0" smtClean="0"/>
              <a:t>marketing</a:t>
            </a:r>
            <a:r>
              <a:rPr lang="zh-TW" altLang="en-US" sz="1600" dirty="0" smtClean="0"/>
              <a:t> </a:t>
            </a:r>
            <a:r>
              <a:rPr lang="en-US" altLang="zh-TW" sz="1600" dirty="0" smtClean="0"/>
              <a:t>resource</a:t>
            </a:r>
            <a:r>
              <a:rPr lang="zh-TW" altLang="en-US" sz="1600" dirty="0" smtClean="0"/>
              <a:t> </a:t>
            </a:r>
            <a:r>
              <a:rPr lang="en-US" altLang="zh-TW" sz="1600" dirty="0" smtClean="0"/>
              <a:t>to</a:t>
            </a:r>
            <a:r>
              <a:rPr lang="zh-TW" altLang="en-US" sz="1600" dirty="0" smtClean="0"/>
              <a:t> </a:t>
            </a:r>
            <a:r>
              <a:rPr lang="en-US" altLang="zh-TW" sz="1600" dirty="0" smtClean="0"/>
              <a:t>shepherd</a:t>
            </a:r>
            <a:r>
              <a:rPr lang="zh-TW" altLang="en-US" sz="1600" dirty="0" smtClean="0"/>
              <a:t> </a:t>
            </a:r>
            <a:r>
              <a:rPr lang="en-US" altLang="zh-TW" sz="1600" dirty="0" smtClean="0"/>
              <a:t>subscription</a:t>
            </a:r>
            <a:r>
              <a:rPr lang="zh-TW" altLang="en-US" sz="1600" dirty="0" smtClean="0"/>
              <a:t> </a:t>
            </a:r>
            <a:r>
              <a:rPr lang="en-US" altLang="zh-TW" sz="1600" dirty="0" smtClean="0"/>
              <a:t>toward</a:t>
            </a:r>
            <a:r>
              <a:rPr lang="zh-TW" altLang="en-US" sz="1600" dirty="0" smtClean="0"/>
              <a:t> </a:t>
            </a:r>
            <a:r>
              <a:rPr lang="en-US" altLang="zh-TW" sz="1600" dirty="0" smtClean="0"/>
              <a:t>high-end</a:t>
            </a:r>
            <a:r>
              <a:rPr lang="zh-TW" altLang="en-US" sz="1600" dirty="0" smtClean="0"/>
              <a:t> </a:t>
            </a:r>
            <a:r>
              <a:rPr lang="en-US" altLang="zh-TW" sz="1600" dirty="0" smtClean="0"/>
              <a:t>bundled</a:t>
            </a:r>
            <a:r>
              <a:rPr lang="zh-TW" altLang="en-US" sz="1600" dirty="0"/>
              <a:t> </a:t>
            </a:r>
            <a:r>
              <a:rPr lang="en-US" altLang="zh-TW" sz="1600" dirty="0" smtClean="0"/>
              <a:t>plans</a:t>
            </a:r>
            <a:r>
              <a:rPr lang="zh-TW" altLang="en-US" sz="1600" dirty="0" smtClean="0"/>
              <a:t> </a:t>
            </a:r>
            <a:endParaRPr lang="en-US" altLang="zh-TW" sz="1600" dirty="0" smtClean="0"/>
          </a:p>
          <a:p>
            <a:pPr marL="180975" lvl="1" indent="-166688">
              <a:lnSpc>
                <a:spcPts val="2500"/>
              </a:lnSpc>
              <a:spcBef>
                <a:spcPts val="300"/>
              </a:spcBef>
              <a:spcAft>
                <a:spcPts val="300"/>
              </a:spcAft>
              <a:buClr>
                <a:schemeClr val="accent1"/>
              </a:buClr>
              <a:buSzPct val="80000"/>
              <a:buBlip>
                <a:blip r:embed="rId6"/>
              </a:buBlip>
              <a:defRPr/>
            </a:pPr>
            <a:r>
              <a:rPr lang="en-US" altLang="zh-TW" sz="1600" dirty="0" smtClean="0"/>
              <a:t>Strengthen</a:t>
            </a:r>
            <a:r>
              <a:rPr lang="zh-TW" altLang="en-US" sz="1600" dirty="0" smtClean="0"/>
              <a:t> </a:t>
            </a:r>
            <a:r>
              <a:rPr lang="en-US" altLang="zh-TW" sz="1600" dirty="0"/>
              <a:t>subscriber</a:t>
            </a:r>
            <a:r>
              <a:rPr lang="zh-TW" altLang="en-US" sz="1600" dirty="0"/>
              <a:t> </a:t>
            </a:r>
            <a:r>
              <a:rPr lang="en-US" altLang="zh-TW" sz="1600" dirty="0"/>
              <a:t>acquisition</a:t>
            </a:r>
            <a:r>
              <a:rPr lang="zh-TW" altLang="en-US" sz="1600" dirty="0"/>
              <a:t> </a:t>
            </a:r>
            <a:r>
              <a:rPr lang="en-US" altLang="zh-TW" sz="1600" dirty="0"/>
              <a:t>and</a:t>
            </a:r>
            <a:r>
              <a:rPr lang="zh-TW" altLang="en-US" sz="1600" dirty="0"/>
              <a:t> </a:t>
            </a:r>
            <a:r>
              <a:rPr lang="en-US" altLang="zh-TW" sz="1600" dirty="0"/>
              <a:t>retention</a:t>
            </a:r>
            <a:r>
              <a:rPr lang="zh-TW" altLang="en-US" sz="1600" dirty="0"/>
              <a:t> </a:t>
            </a:r>
            <a:r>
              <a:rPr lang="en-US" altLang="zh-TW" sz="1600" dirty="0" smtClean="0"/>
              <a:t>initiatives</a:t>
            </a:r>
            <a:endParaRPr lang="en-US" altLang="zh-TW" sz="1600" dirty="0"/>
          </a:p>
          <a:p>
            <a:pPr marL="180975" lvl="1" indent="-166688">
              <a:lnSpc>
                <a:spcPts val="2500"/>
              </a:lnSpc>
              <a:spcBef>
                <a:spcPts val="300"/>
              </a:spcBef>
              <a:spcAft>
                <a:spcPts val="300"/>
              </a:spcAft>
              <a:buClr>
                <a:schemeClr val="accent1"/>
              </a:buClr>
              <a:buSzPct val="80000"/>
              <a:buBlip>
                <a:blip r:embed="rId6"/>
              </a:buBlip>
              <a:defRPr/>
            </a:pPr>
            <a:r>
              <a:rPr lang="en-US" altLang="zh-TW" sz="1600" dirty="0" smtClean="0"/>
              <a:t>Promote</a:t>
            </a:r>
            <a:r>
              <a:rPr lang="zh-TW" altLang="en-US" sz="1600" dirty="0" smtClean="0"/>
              <a:t> </a:t>
            </a:r>
            <a:r>
              <a:rPr lang="en-US" altLang="zh-TW" sz="1600" dirty="0" smtClean="0"/>
              <a:t>VAS</a:t>
            </a:r>
            <a:r>
              <a:rPr lang="zh-TW" altLang="en-US" sz="1600" dirty="0" smtClean="0"/>
              <a:t> </a:t>
            </a:r>
            <a:r>
              <a:rPr lang="en-US" altLang="zh-TW" sz="1600" dirty="0" smtClean="0"/>
              <a:t>and</a:t>
            </a:r>
            <a:r>
              <a:rPr lang="zh-TW" altLang="en-US" sz="1600" dirty="0" smtClean="0"/>
              <a:t> </a:t>
            </a:r>
            <a:r>
              <a:rPr lang="en-US" altLang="zh-TW" sz="1600" dirty="0" smtClean="0"/>
              <a:t>new</a:t>
            </a:r>
            <a:r>
              <a:rPr lang="zh-TW" altLang="en-US" sz="1600" dirty="0" smtClean="0"/>
              <a:t> </a:t>
            </a:r>
            <a:r>
              <a:rPr lang="en-US" altLang="zh-TW" sz="1600" dirty="0" smtClean="0"/>
              <a:t>applications</a:t>
            </a:r>
          </a:p>
          <a:p>
            <a:pPr marL="180975" lvl="1" indent="-166688">
              <a:lnSpc>
                <a:spcPts val="2500"/>
              </a:lnSpc>
              <a:spcBef>
                <a:spcPts val="300"/>
              </a:spcBef>
              <a:spcAft>
                <a:spcPts val="300"/>
              </a:spcAft>
              <a:buClr>
                <a:schemeClr val="accent1"/>
              </a:buClr>
              <a:buSzPct val="80000"/>
              <a:buBlip>
                <a:blip r:embed="rId6"/>
              </a:buBlip>
              <a:defRPr/>
            </a:pPr>
            <a:r>
              <a:rPr lang="en-US" altLang="zh-TW" sz="1600" dirty="0" smtClean="0"/>
              <a:t>Grow</a:t>
            </a:r>
            <a:r>
              <a:rPr lang="zh-TW" altLang="en-US" sz="1600" dirty="0" smtClean="0"/>
              <a:t> </a:t>
            </a:r>
            <a:r>
              <a:rPr lang="en-US" altLang="zh-TW" sz="1600" dirty="0" smtClean="0"/>
              <a:t>enterprise</a:t>
            </a:r>
            <a:r>
              <a:rPr lang="zh-TW" altLang="en-US" sz="1600" dirty="0" smtClean="0"/>
              <a:t> </a:t>
            </a:r>
            <a:r>
              <a:rPr lang="en-US" altLang="zh-TW" sz="1600" dirty="0" smtClean="0"/>
              <a:t>customers</a:t>
            </a:r>
            <a:r>
              <a:rPr lang="zh-TW" altLang="en-US" sz="1600" dirty="0" smtClean="0"/>
              <a:t> </a:t>
            </a:r>
            <a:r>
              <a:rPr lang="en-US" altLang="zh-TW" sz="1600" dirty="0" smtClean="0"/>
              <a:t>revenues</a:t>
            </a:r>
          </a:p>
        </p:txBody>
      </p:sp>
      <p:sp>
        <p:nvSpPr>
          <p:cNvPr id="13" name="文字版面配置區 6"/>
          <p:cNvSpPr>
            <a:spLocks noGrp="1"/>
          </p:cNvSpPr>
          <p:nvPr>
            <p:ph type="body" idx="1"/>
          </p:nvPr>
        </p:nvSpPr>
        <p:spPr>
          <a:xfrm>
            <a:off x="500976" y="3861048"/>
            <a:ext cx="4248472" cy="423863"/>
          </a:xfrm>
          <a:gradFill rotWithShape="0">
            <a:lin/>
          </a:gradFill>
        </p:spPr>
        <p:txBody>
          <a:bodyPr/>
          <a:lstStyle/>
          <a:p>
            <a:r>
              <a:rPr lang="en-US" altLang="zh-TW" sz="1800" dirty="0" smtClean="0"/>
              <a:t>Highest Subs &amp; Lowest Churn</a:t>
            </a:r>
            <a:endParaRPr lang="zh-TW" altLang="en-US" sz="1800" dirty="0" smtClean="0"/>
          </a:p>
        </p:txBody>
      </p:sp>
      <p:sp>
        <p:nvSpPr>
          <p:cNvPr id="17" name="Rectangle 3"/>
          <p:cNvSpPr>
            <a:spLocks noChangeArrowheads="1"/>
          </p:cNvSpPr>
          <p:nvPr/>
        </p:nvSpPr>
        <p:spPr bwMode="auto">
          <a:xfrm>
            <a:off x="440729" y="4365104"/>
            <a:ext cx="576064" cy="100027"/>
          </a:xfrm>
          <a:prstGeom prst="rect">
            <a:avLst/>
          </a:prstGeom>
          <a:noFill/>
          <a:ln w="9525">
            <a:noFill/>
            <a:miter lim="800000"/>
            <a:headEnd/>
            <a:tailEnd/>
          </a:ln>
        </p:spPr>
        <p:txBody>
          <a:bodyPr wrap="square" lIns="0" tIns="0" rIns="0" bIns="0">
            <a:spAutoFit/>
          </a:bodyPr>
          <a:lstStyle/>
          <a:p>
            <a:pPr algn="ctr" defTabSz="896938" eaLnBrk="0" hangingPunct="0">
              <a:spcAft>
                <a:spcPct val="30000"/>
              </a:spcAft>
            </a:pPr>
            <a:r>
              <a:rPr lang="en-US" altLang="zh-TW" sz="650" dirty="0">
                <a:solidFill>
                  <a:srgbClr val="000000"/>
                </a:solidFill>
              </a:rPr>
              <a:t>Thousand</a:t>
            </a:r>
            <a:endParaRPr lang="zh-TW" altLang="en-US" sz="650" dirty="0">
              <a:solidFill>
                <a:srgbClr val="000000"/>
              </a:solidFill>
            </a:endParaRPr>
          </a:p>
        </p:txBody>
      </p:sp>
      <p:graphicFrame>
        <p:nvGraphicFramePr>
          <p:cNvPr id="5" name="物件 4"/>
          <p:cNvGraphicFramePr>
            <a:graphicFrameLocks noGrp="1" noChangeAspect="1"/>
          </p:cNvGraphicFramePr>
          <p:nvPr>
            <p:extLst>
              <p:ext uri="{D42A27DB-BD31-4B8C-83A1-F6EECF244321}">
                <p14:modId xmlns:p14="http://schemas.microsoft.com/office/powerpoint/2010/main" val="2245701914"/>
              </p:ext>
            </p:extLst>
          </p:nvPr>
        </p:nvGraphicFramePr>
        <p:xfrm>
          <a:off x="288925" y="4465638"/>
          <a:ext cx="4551363" cy="1822450"/>
        </p:xfrm>
        <a:graphic>
          <a:graphicData uri="http://schemas.openxmlformats.org/presentationml/2006/ole">
            <mc:AlternateContent xmlns:mc="http://schemas.openxmlformats.org/markup-compatibility/2006">
              <mc:Choice xmlns:v="urn:schemas-microsoft-com:vml" Requires="v">
                <p:oleObj spid="_x0000_s381867" name="工作表" r:id="rId7" imgW="5486400" imgH="2476440" progId="Excel.Sheet.8">
                  <p:embed/>
                </p:oleObj>
              </mc:Choice>
              <mc:Fallback>
                <p:oleObj name="工作表" r:id="rId7" imgW="5486400" imgH="2476440" progId="Excel.Sheet.8">
                  <p:embed/>
                  <p:pic>
                    <p:nvPicPr>
                      <p:cNvPr id="0" name=""/>
                      <p:cNvPicPr>
                        <a:picLocks noGrp="1" noChangeAspect="1" noChangeArrowheads="1"/>
                      </p:cNvPicPr>
                      <p:nvPr/>
                    </p:nvPicPr>
                    <p:blipFill>
                      <a:blip r:embed="rId8"/>
                      <a:srcRect/>
                      <a:stretch>
                        <a:fillRect/>
                      </a:stretch>
                    </p:blipFill>
                    <p:spPr bwMode="auto">
                      <a:xfrm>
                        <a:off x="288925" y="4465638"/>
                        <a:ext cx="4551363" cy="1822450"/>
                      </a:xfrm>
                      <a:prstGeom prst="rect">
                        <a:avLst/>
                      </a:prstGeom>
                      <a:noFill/>
                      <a:extLst/>
                    </p:spPr>
                  </p:pic>
                </p:oleObj>
              </mc:Fallback>
            </mc:AlternateContent>
          </a:graphicData>
        </a:graphic>
      </p:graphicFrame>
      <p:sp>
        <p:nvSpPr>
          <p:cNvPr id="15" name="文字版面配置區 4"/>
          <p:cNvSpPr>
            <a:spLocks noGrp="1"/>
          </p:cNvSpPr>
          <p:nvPr>
            <p:ph type="body" idx="15"/>
          </p:nvPr>
        </p:nvSpPr>
        <p:spPr>
          <a:xfrm>
            <a:off x="467544" y="980728"/>
            <a:ext cx="3992985" cy="401996"/>
          </a:xfrm>
          <a:gradFill rotWithShape="0">
            <a:lin/>
          </a:gradFill>
        </p:spPr>
        <p:txBody>
          <a:bodyPr/>
          <a:lstStyle/>
          <a:p>
            <a:r>
              <a:rPr lang="en-US" altLang="zh-TW" sz="1800" dirty="0" smtClean="0"/>
              <a:t>Mobile Internet </a:t>
            </a:r>
            <a:r>
              <a:rPr lang="en-US" altLang="zh-TW" sz="1800" dirty="0"/>
              <a:t>A</a:t>
            </a:r>
            <a:r>
              <a:rPr lang="en-US" altLang="zh-TW" sz="1800" dirty="0" smtClean="0"/>
              <a:t>doption</a:t>
            </a:r>
            <a:endParaRPr lang="zh-TW" altLang="en-US" sz="1800" dirty="0" smtClean="0"/>
          </a:p>
        </p:txBody>
      </p:sp>
      <p:sp>
        <p:nvSpPr>
          <p:cNvPr id="19" name="文字方塊 1"/>
          <p:cNvSpPr txBox="1">
            <a:spLocks noChangeArrowheads="1"/>
          </p:cNvSpPr>
          <p:nvPr/>
        </p:nvSpPr>
        <p:spPr bwMode="auto">
          <a:xfrm>
            <a:off x="538787" y="3212976"/>
            <a:ext cx="3560938" cy="207749"/>
          </a:xfrm>
          <a:prstGeom prst="rect">
            <a:avLst/>
          </a:prstGeom>
          <a:noFill/>
          <a:ln w="9525">
            <a:noFill/>
            <a:miter lim="800000"/>
            <a:headEnd/>
            <a:tailEnd/>
          </a:ln>
        </p:spPr>
        <p:txBody>
          <a:bodyPr wrap="square">
            <a:spAutoFit/>
          </a:bodyPr>
          <a:lstStyle/>
          <a:p>
            <a:r>
              <a:rPr lang="en-US" altLang="zh-TW" sz="750" dirty="0" smtClean="0">
                <a:solidFill>
                  <a:srgbClr val="000000"/>
                </a:solidFill>
                <a:latin typeface="Arial"/>
              </a:rPr>
              <a:t>Note : Subscribers with mobile</a:t>
            </a:r>
            <a:r>
              <a:rPr lang="zh-TW" altLang="en-US" sz="750" dirty="0" smtClean="0">
                <a:solidFill>
                  <a:srgbClr val="000000"/>
                </a:solidFill>
                <a:latin typeface="Arial"/>
              </a:rPr>
              <a:t> </a:t>
            </a:r>
            <a:r>
              <a:rPr lang="en-US" altLang="zh-TW" sz="750" dirty="0" smtClean="0">
                <a:solidFill>
                  <a:srgbClr val="000000"/>
                </a:solidFill>
                <a:latin typeface="Arial"/>
              </a:rPr>
              <a:t>internet</a:t>
            </a:r>
            <a:r>
              <a:rPr lang="zh-TW" altLang="en-US" sz="750" dirty="0" smtClean="0">
                <a:solidFill>
                  <a:srgbClr val="000000"/>
                </a:solidFill>
                <a:latin typeface="Arial"/>
              </a:rPr>
              <a:t> </a:t>
            </a:r>
            <a:r>
              <a:rPr lang="en-US" altLang="zh-TW" sz="750" dirty="0" smtClean="0">
                <a:solidFill>
                  <a:srgbClr val="000000"/>
                </a:solidFill>
                <a:latin typeface="Arial"/>
              </a:rPr>
              <a:t>plan </a:t>
            </a:r>
            <a:r>
              <a:rPr lang="en-US" altLang="zh-TW" sz="750" dirty="0">
                <a:solidFill>
                  <a:srgbClr val="000000"/>
                </a:solidFill>
                <a:latin typeface="Arial"/>
              </a:rPr>
              <a:t>subscription</a:t>
            </a:r>
            <a:r>
              <a:rPr lang="en-US" altLang="zh-TW" sz="750" dirty="0" smtClean="0">
                <a:solidFill>
                  <a:srgbClr val="000000"/>
                </a:solidFill>
                <a:latin typeface="Arial"/>
              </a:rPr>
              <a:t>.</a:t>
            </a:r>
          </a:p>
        </p:txBody>
      </p:sp>
      <p:sp>
        <p:nvSpPr>
          <p:cNvPr id="21" name="矩形 20"/>
          <p:cNvSpPr/>
          <p:nvPr/>
        </p:nvSpPr>
        <p:spPr>
          <a:xfrm>
            <a:off x="1059592" y="1556792"/>
            <a:ext cx="3009157" cy="261610"/>
          </a:xfrm>
          <a:prstGeom prst="rect">
            <a:avLst/>
          </a:prstGeom>
        </p:spPr>
        <p:txBody>
          <a:bodyPr wrap="none">
            <a:spAutoFit/>
          </a:bodyPr>
          <a:lstStyle/>
          <a:p>
            <a:r>
              <a:rPr lang="en-US" altLang="zh-TW" sz="1100" b="0" dirty="0" smtClean="0">
                <a:solidFill>
                  <a:srgbClr val="000000"/>
                </a:solidFill>
              </a:rPr>
              <a:t>Mobile</a:t>
            </a:r>
            <a:r>
              <a:rPr lang="zh-TW" altLang="en-US" sz="1100" b="0" dirty="0" smtClean="0">
                <a:solidFill>
                  <a:srgbClr val="000000"/>
                </a:solidFill>
              </a:rPr>
              <a:t> </a:t>
            </a:r>
            <a:r>
              <a:rPr lang="en-US" altLang="zh-TW" sz="1100" b="0" dirty="0" smtClean="0">
                <a:solidFill>
                  <a:srgbClr val="000000"/>
                </a:solidFill>
              </a:rPr>
              <a:t>Internet</a:t>
            </a:r>
            <a:r>
              <a:rPr lang="zh-TW" altLang="en-US" sz="1100" b="0" dirty="0" smtClean="0">
                <a:solidFill>
                  <a:srgbClr val="000000"/>
                </a:solidFill>
              </a:rPr>
              <a:t> </a:t>
            </a:r>
            <a:r>
              <a:rPr lang="en-US" altLang="zh-TW" sz="1100" b="0" dirty="0" smtClean="0">
                <a:solidFill>
                  <a:srgbClr val="000000"/>
                </a:solidFill>
              </a:rPr>
              <a:t>Subs</a:t>
            </a:r>
            <a:r>
              <a:rPr lang="zh-TW" altLang="en-US" sz="1100" b="0" dirty="0" smtClean="0">
                <a:solidFill>
                  <a:srgbClr val="000000"/>
                </a:solidFill>
              </a:rPr>
              <a:t> </a:t>
            </a:r>
            <a:r>
              <a:rPr lang="en-US" altLang="zh-TW" sz="1100" b="0" dirty="0" smtClean="0">
                <a:solidFill>
                  <a:srgbClr val="000000"/>
                </a:solidFill>
              </a:rPr>
              <a:t>as</a:t>
            </a:r>
            <a:r>
              <a:rPr lang="zh-TW" altLang="en-US" sz="1100" b="0" dirty="0" smtClean="0">
                <a:solidFill>
                  <a:srgbClr val="000000"/>
                </a:solidFill>
              </a:rPr>
              <a:t> </a:t>
            </a:r>
            <a:r>
              <a:rPr lang="en-US" altLang="zh-TW" sz="1100" b="0" dirty="0" smtClean="0">
                <a:solidFill>
                  <a:srgbClr val="000000"/>
                </a:solidFill>
              </a:rPr>
              <a:t>%</a:t>
            </a:r>
            <a:r>
              <a:rPr lang="zh-TW" altLang="en-US" sz="1100" b="0" dirty="0" smtClean="0">
                <a:solidFill>
                  <a:srgbClr val="000000"/>
                </a:solidFill>
              </a:rPr>
              <a:t> </a:t>
            </a:r>
            <a:r>
              <a:rPr lang="en-US" altLang="zh-TW" sz="1100" b="0" dirty="0" smtClean="0">
                <a:solidFill>
                  <a:srgbClr val="000000"/>
                </a:solidFill>
              </a:rPr>
              <a:t>of</a:t>
            </a:r>
            <a:r>
              <a:rPr lang="zh-TW" altLang="en-US" sz="1100" b="0" dirty="0" smtClean="0">
                <a:solidFill>
                  <a:srgbClr val="000000"/>
                </a:solidFill>
              </a:rPr>
              <a:t> </a:t>
            </a:r>
            <a:r>
              <a:rPr lang="en-US" altLang="zh-TW" sz="1100" b="0" dirty="0" smtClean="0">
                <a:solidFill>
                  <a:srgbClr val="000000"/>
                </a:solidFill>
              </a:rPr>
              <a:t>Postpaid</a:t>
            </a:r>
            <a:r>
              <a:rPr lang="zh-TW" altLang="en-US" sz="1100" b="0" dirty="0" smtClean="0">
                <a:solidFill>
                  <a:srgbClr val="000000"/>
                </a:solidFill>
              </a:rPr>
              <a:t> </a:t>
            </a:r>
            <a:r>
              <a:rPr lang="en-US" altLang="zh-TW" sz="1100" b="0" dirty="0" smtClean="0">
                <a:solidFill>
                  <a:srgbClr val="000000"/>
                </a:solidFill>
              </a:rPr>
              <a:t>Subs</a:t>
            </a:r>
            <a:endParaRPr lang="zh-TW" altLang="en-US" sz="1100" b="0" dirty="0">
              <a:solidFill>
                <a:srgbClr val="000000"/>
              </a:solidFill>
            </a:endParaRPr>
          </a:p>
        </p:txBody>
      </p:sp>
      <p:graphicFrame>
        <p:nvGraphicFramePr>
          <p:cNvPr id="25" name="物件 24"/>
          <p:cNvGraphicFramePr>
            <a:graphicFrameLocks noGrp="1" noChangeAspect="1"/>
          </p:cNvGraphicFramePr>
          <p:nvPr>
            <p:extLst>
              <p:ext uri="{D42A27DB-BD31-4B8C-83A1-F6EECF244321}">
                <p14:modId xmlns:p14="http://schemas.microsoft.com/office/powerpoint/2010/main" val="2941056443"/>
              </p:ext>
            </p:extLst>
          </p:nvPr>
        </p:nvGraphicFramePr>
        <p:xfrm>
          <a:off x="543388" y="1687597"/>
          <a:ext cx="3873500" cy="1601787"/>
        </p:xfrm>
        <a:graphic>
          <a:graphicData uri="http://schemas.openxmlformats.org/presentationml/2006/ole">
            <mc:AlternateContent xmlns:mc="http://schemas.openxmlformats.org/markup-compatibility/2006">
              <mc:Choice xmlns:v="urn:schemas-microsoft-com:vml" Requires="v">
                <p:oleObj spid="_x0000_s381868" name="工作表" r:id="rId9" imgW="5048366" imgH="1190677" progId="Excel.Sheet.8">
                  <p:embed/>
                </p:oleObj>
              </mc:Choice>
              <mc:Fallback>
                <p:oleObj name="工作表" r:id="rId9" imgW="5048366" imgH="1190677" progId="Excel.Sheet.8">
                  <p:embed/>
                  <p:pic>
                    <p:nvPicPr>
                      <p:cNvPr id="0" name=""/>
                      <p:cNvPicPr>
                        <a:picLocks noGrp="1" noChangeAspect="1" noChangeArrowheads="1"/>
                      </p:cNvPicPr>
                      <p:nvPr/>
                    </p:nvPicPr>
                    <p:blipFill>
                      <a:blip r:embed="rId10"/>
                      <a:srcRect/>
                      <a:stretch>
                        <a:fillRect/>
                      </a:stretch>
                    </p:blipFill>
                    <p:spPr bwMode="auto">
                      <a:xfrm>
                        <a:off x="543388" y="1687597"/>
                        <a:ext cx="3873500" cy="1601787"/>
                      </a:xfrm>
                      <a:prstGeom prst="rect">
                        <a:avLst/>
                      </a:prstGeom>
                      <a:noFill/>
                      <a:extLst/>
                    </p:spPr>
                  </p:pic>
                </p:oleObj>
              </mc:Fallback>
            </mc:AlternateContent>
          </a:graphicData>
        </a:graphic>
      </p:graphicFrame>
      <p:sp>
        <p:nvSpPr>
          <p:cNvPr id="18" name="文字方塊 1"/>
          <p:cNvSpPr txBox="1">
            <a:spLocks noChangeArrowheads="1"/>
          </p:cNvSpPr>
          <p:nvPr/>
        </p:nvSpPr>
        <p:spPr bwMode="auto">
          <a:xfrm>
            <a:off x="507811" y="6093296"/>
            <a:ext cx="3560938" cy="207749"/>
          </a:xfrm>
          <a:prstGeom prst="rect">
            <a:avLst/>
          </a:prstGeom>
          <a:noFill/>
          <a:ln w="9525">
            <a:noFill/>
            <a:miter lim="800000"/>
            <a:headEnd/>
            <a:tailEnd/>
          </a:ln>
        </p:spPr>
        <p:txBody>
          <a:bodyPr wrap="square">
            <a:spAutoFit/>
          </a:bodyPr>
          <a:lstStyle/>
          <a:p>
            <a:r>
              <a:rPr lang="en-US" altLang="zh-TW" sz="750" dirty="0" smtClean="0">
                <a:solidFill>
                  <a:srgbClr val="000000"/>
                </a:solidFill>
                <a:latin typeface="Arial"/>
              </a:rPr>
              <a:t>Note : Churn rate for postpaid subscribers</a:t>
            </a:r>
          </a:p>
        </p:txBody>
      </p:sp>
      <p:sp>
        <p:nvSpPr>
          <p:cNvPr id="3" name="文字方塊 2"/>
          <p:cNvSpPr txBox="1"/>
          <p:nvPr/>
        </p:nvSpPr>
        <p:spPr>
          <a:xfrm rot="10800000">
            <a:off x="313654" y="2066703"/>
            <a:ext cx="307777" cy="720080"/>
          </a:xfrm>
          <a:prstGeom prst="rect">
            <a:avLst/>
          </a:prstGeom>
          <a:noFill/>
        </p:spPr>
        <p:txBody>
          <a:bodyPr vert="eaVert" wrap="square" rtlCol="0">
            <a:spAutoFit/>
          </a:bodyPr>
          <a:lstStyle/>
          <a:p>
            <a:r>
              <a:rPr lang="en-US" altLang="zh-TW" sz="800" b="0" dirty="0" smtClean="0">
                <a:solidFill>
                  <a:srgbClr val="000000"/>
                </a:solidFill>
                <a:latin typeface="微軟正黑體" panose="020B0604030504040204" pitchFamily="34" charset="-120"/>
                <a:ea typeface="微軟正黑體" panose="020B0604030504040204" pitchFamily="34" charset="-120"/>
              </a:rPr>
              <a:t>subscriber</a:t>
            </a:r>
            <a:endParaRPr lang="zh-TW" altLang="en-US" sz="800" b="0" dirty="0">
              <a:solidFill>
                <a:srgbClr val="000000"/>
              </a:solidFill>
              <a:latin typeface="微軟正黑體" panose="020B0604030504040204" pitchFamily="34" charset="-120"/>
              <a:ea typeface="微軟正黑體" panose="020B0604030504040204" pitchFamily="34" charset="-120"/>
            </a:endParaRPr>
          </a:p>
        </p:txBody>
      </p:sp>
      <p:sp>
        <p:nvSpPr>
          <p:cNvPr id="22" name="Rectangle 3"/>
          <p:cNvSpPr>
            <a:spLocks noChangeArrowheads="1"/>
          </p:cNvSpPr>
          <p:nvPr/>
        </p:nvSpPr>
        <p:spPr bwMode="auto">
          <a:xfrm>
            <a:off x="352563" y="1768388"/>
            <a:ext cx="576064" cy="100027"/>
          </a:xfrm>
          <a:prstGeom prst="rect">
            <a:avLst/>
          </a:prstGeom>
          <a:noFill/>
          <a:ln w="9525">
            <a:noFill/>
            <a:miter lim="800000"/>
            <a:headEnd/>
            <a:tailEnd/>
          </a:ln>
        </p:spPr>
        <p:txBody>
          <a:bodyPr wrap="square" lIns="0" tIns="0" rIns="0" bIns="0">
            <a:spAutoFit/>
          </a:bodyPr>
          <a:lstStyle/>
          <a:p>
            <a:pPr algn="ctr" defTabSz="896938" eaLnBrk="0" hangingPunct="0">
              <a:spcAft>
                <a:spcPct val="30000"/>
              </a:spcAft>
            </a:pPr>
            <a:r>
              <a:rPr lang="en-US" altLang="zh-TW" sz="650" dirty="0">
                <a:solidFill>
                  <a:srgbClr val="000000"/>
                </a:solidFill>
              </a:rPr>
              <a:t>Thousand</a:t>
            </a:r>
            <a:endParaRPr lang="zh-TW" altLang="en-US" sz="650" dirty="0">
              <a:solidFill>
                <a:srgbClr val="000000"/>
              </a:solidFill>
            </a:endParaRPr>
          </a:p>
        </p:txBody>
      </p:sp>
      <p:sp>
        <p:nvSpPr>
          <p:cNvPr id="20" name="內容版面配置區 2"/>
          <p:cNvSpPr>
            <a:spLocks noGrp="1"/>
          </p:cNvSpPr>
          <p:nvPr>
            <p:ph sz="quarter" idx="4"/>
          </p:nvPr>
        </p:nvSpPr>
        <p:spPr>
          <a:xfrm>
            <a:off x="11052720" y="865360"/>
            <a:ext cx="3704954" cy="2520280"/>
          </a:xfrm>
        </p:spPr>
        <p:txBody>
          <a:bodyPr/>
          <a:lstStyle/>
          <a:p>
            <a:pPr marL="180975" lvl="1" indent="-166688">
              <a:lnSpc>
                <a:spcPts val="2500"/>
              </a:lnSpc>
              <a:spcBef>
                <a:spcPts val="300"/>
              </a:spcBef>
              <a:spcAft>
                <a:spcPts val="300"/>
              </a:spcAft>
              <a:buClr>
                <a:schemeClr val="accent1"/>
              </a:buClr>
              <a:buSzPct val="80000"/>
              <a:buBlip>
                <a:blip r:embed="rId6"/>
              </a:buBlip>
              <a:defRPr/>
            </a:pPr>
            <a:r>
              <a:rPr lang="en-US" altLang="zh-TW" sz="1600" dirty="0" smtClean="0"/>
              <a:t>Offer</a:t>
            </a:r>
            <a:r>
              <a:rPr lang="zh-TW" altLang="en-US" sz="1600" dirty="0" smtClean="0"/>
              <a:t> </a:t>
            </a:r>
            <a:r>
              <a:rPr lang="en-US" altLang="zh-TW" sz="1600" dirty="0" smtClean="0"/>
              <a:t>new</a:t>
            </a:r>
            <a:r>
              <a:rPr lang="zh-TW" altLang="en-US" sz="1600" dirty="0" smtClean="0"/>
              <a:t> </a:t>
            </a:r>
            <a:r>
              <a:rPr lang="en-US" altLang="zh-TW" sz="1600" dirty="0" smtClean="0"/>
              <a:t>4G</a:t>
            </a:r>
            <a:r>
              <a:rPr lang="zh-TW" altLang="en-US" sz="1600" dirty="0" smtClean="0"/>
              <a:t> </a:t>
            </a:r>
            <a:r>
              <a:rPr lang="en-US" altLang="zh-TW" sz="1600" dirty="0" smtClean="0"/>
              <a:t>plans</a:t>
            </a:r>
            <a:r>
              <a:rPr lang="zh-TW" altLang="en-US" sz="1600" dirty="0" smtClean="0"/>
              <a:t> </a:t>
            </a:r>
            <a:r>
              <a:rPr lang="en-US" altLang="zh-TW" sz="1600" dirty="0" smtClean="0"/>
              <a:t>for</a:t>
            </a:r>
            <a:r>
              <a:rPr lang="zh-TW" altLang="en-US" sz="1600" dirty="0" smtClean="0"/>
              <a:t> </a:t>
            </a:r>
            <a:r>
              <a:rPr lang="en-US" altLang="zh-TW" sz="1600" dirty="0" smtClean="0"/>
              <a:t>mid-to-low</a:t>
            </a:r>
            <a:r>
              <a:rPr lang="zh-TW" altLang="en-US" sz="1600" dirty="0" smtClean="0"/>
              <a:t> </a:t>
            </a:r>
            <a:r>
              <a:rPr lang="en-US" altLang="zh-TW" sz="1600" dirty="0" smtClean="0"/>
              <a:t>and</a:t>
            </a:r>
            <a:r>
              <a:rPr lang="zh-TW" altLang="en-US" sz="1600" dirty="0" smtClean="0"/>
              <a:t> </a:t>
            </a:r>
            <a:r>
              <a:rPr lang="en-US" altLang="zh-TW" sz="1600" dirty="0" smtClean="0"/>
              <a:t>mid-to-high</a:t>
            </a:r>
            <a:r>
              <a:rPr lang="zh-TW" altLang="en-US" sz="1600" dirty="0" smtClean="0"/>
              <a:t> </a:t>
            </a:r>
            <a:r>
              <a:rPr lang="en-US" altLang="zh-TW" sz="1600" dirty="0" smtClean="0"/>
              <a:t>tier</a:t>
            </a:r>
            <a:r>
              <a:rPr lang="zh-TW" altLang="en-US" sz="1600" dirty="0" smtClean="0"/>
              <a:t> </a:t>
            </a:r>
            <a:r>
              <a:rPr lang="en-US" altLang="zh-TW" sz="1600" dirty="0" smtClean="0"/>
              <a:t>customers,</a:t>
            </a:r>
            <a:r>
              <a:rPr lang="zh-TW" altLang="en-US" sz="1600" dirty="0" smtClean="0"/>
              <a:t> </a:t>
            </a:r>
            <a:r>
              <a:rPr lang="en-US" altLang="zh-TW" sz="1600" dirty="0" smtClean="0"/>
              <a:t>raising</a:t>
            </a:r>
            <a:r>
              <a:rPr lang="zh-TW" altLang="en-US" sz="1600" dirty="0" smtClean="0"/>
              <a:t> </a:t>
            </a:r>
            <a:r>
              <a:rPr lang="en-US" altLang="zh-TW" sz="1600" dirty="0" smtClean="0"/>
              <a:t>threshold</a:t>
            </a:r>
            <a:r>
              <a:rPr lang="zh-TW" altLang="en-US" sz="1600" dirty="0" smtClean="0"/>
              <a:t> </a:t>
            </a:r>
            <a:r>
              <a:rPr lang="en-US" altLang="zh-TW" sz="1600" dirty="0" smtClean="0"/>
              <a:t>for</a:t>
            </a:r>
            <a:r>
              <a:rPr lang="zh-TW" altLang="en-US" sz="1600" dirty="0" smtClean="0"/>
              <a:t> </a:t>
            </a:r>
            <a:r>
              <a:rPr lang="en-US" altLang="zh-TW" sz="1600" dirty="0" smtClean="0"/>
              <a:t>unlimited</a:t>
            </a:r>
            <a:r>
              <a:rPr lang="zh-TW" altLang="en-US" sz="1600" dirty="0" smtClean="0"/>
              <a:t> </a:t>
            </a:r>
            <a:r>
              <a:rPr lang="en-US" altLang="zh-TW" sz="1600" dirty="0" smtClean="0"/>
              <a:t>data</a:t>
            </a:r>
            <a:r>
              <a:rPr lang="zh-TW" altLang="en-US" sz="1600" dirty="0" smtClean="0"/>
              <a:t> </a:t>
            </a:r>
            <a:r>
              <a:rPr lang="en-US" altLang="zh-TW" sz="1600" dirty="0" smtClean="0"/>
              <a:t>usage</a:t>
            </a:r>
            <a:r>
              <a:rPr lang="zh-TW" altLang="en-US" sz="1600" dirty="0" smtClean="0"/>
              <a:t> </a:t>
            </a:r>
            <a:r>
              <a:rPr lang="en-US" altLang="zh-TW" sz="1600" dirty="0" smtClean="0"/>
              <a:t>to</a:t>
            </a:r>
            <a:r>
              <a:rPr lang="zh-TW" altLang="en-US" sz="1600" dirty="0" smtClean="0"/>
              <a:t> </a:t>
            </a:r>
            <a:r>
              <a:rPr lang="en-US" altLang="zh-TW" sz="1600" dirty="0" smtClean="0"/>
              <a:t>move</a:t>
            </a:r>
            <a:r>
              <a:rPr lang="zh-TW" altLang="en-US" sz="1600" dirty="0" smtClean="0"/>
              <a:t> </a:t>
            </a:r>
            <a:r>
              <a:rPr lang="en-US" altLang="zh-TW" sz="1600" dirty="0" smtClean="0"/>
              <a:t>towards</a:t>
            </a:r>
            <a:r>
              <a:rPr lang="zh-TW" altLang="en-US" sz="1600" dirty="0" smtClean="0"/>
              <a:t> </a:t>
            </a:r>
            <a:r>
              <a:rPr lang="en-US" altLang="zh-TW" sz="1600" dirty="0" smtClean="0"/>
              <a:t>tier-pricing</a:t>
            </a:r>
            <a:r>
              <a:rPr lang="zh-TW" altLang="en-US" sz="1600" dirty="0" smtClean="0"/>
              <a:t> </a:t>
            </a:r>
            <a:r>
              <a:rPr lang="en-US" altLang="zh-TW" sz="1600" dirty="0" smtClean="0"/>
              <a:t>and</a:t>
            </a:r>
            <a:r>
              <a:rPr lang="zh-TW" altLang="en-US" sz="1600" dirty="0" smtClean="0"/>
              <a:t> </a:t>
            </a:r>
            <a:r>
              <a:rPr lang="en-US" altLang="zh-TW" sz="1600" dirty="0" smtClean="0"/>
              <a:t>fair</a:t>
            </a:r>
            <a:r>
              <a:rPr lang="zh-TW" altLang="en-US" sz="1600" dirty="0" smtClean="0"/>
              <a:t> </a:t>
            </a:r>
            <a:r>
              <a:rPr lang="en-US" altLang="zh-TW" sz="1600" dirty="0" smtClean="0"/>
              <a:t>usage</a:t>
            </a:r>
            <a:r>
              <a:rPr lang="zh-TW" altLang="en-US" sz="1600" dirty="0" smtClean="0"/>
              <a:t> </a:t>
            </a:r>
            <a:r>
              <a:rPr lang="en-US" altLang="zh-TW" sz="1600" dirty="0" smtClean="0"/>
              <a:t>policies</a:t>
            </a:r>
            <a:r>
              <a:rPr lang="zh-TW" altLang="en-US" sz="1600" dirty="0" smtClean="0"/>
              <a:t> </a:t>
            </a:r>
            <a:endParaRPr lang="en-US" altLang="zh-TW" sz="1600" dirty="0"/>
          </a:p>
          <a:p>
            <a:pPr marL="180975" lvl="1" indent="-166688">
              <a:lnSpc>
                <a:spcPts val="2500"/>
              </a:lnSpc>
              <a:spcBef>
                <a:spcPts val="300"/>
              </a:spcBef>
              <a:spcAft>
                <a:spcPts val="300"/>
              </a:spcAft>
              <a:buClr>
                <a:schemeClr val="accent1"/>
              </a:buClr>
              <a:buSzPct val="80000"/>
              <a:buBlip>
                <a:blip r:embed="rId6"/>
              </a:buBlip>
              <a:defRPr/>
            </a:pPr>
            <a:r>
              <a:rPr lang="en-US" altLang="zh-TW" sz="1600" dirty="0" smtClean="0"/>
              <a:t>Promote</a:t>
            </a:r>
            <a:r>
              <a:rPr lang="zh-TW" altLang="en-US" sz="1600" dirty="0" smtClean="0"/>
              <a:t> </a:t>
            </a:r>
            <a:r>
              <a:rPr lang="en-US" altLang="zh-TW" sz="1600" dirty="0" smtClean="0"/>
              <a:t>VAS</a:t>
            </a:r>
            <a:r>
              <a:rPr lang="zh-TW" altLang="en-US" sz="1600" dirty="0" smtClean="0"/>
              <a:t> </a:t>
            </a:r>
            <a:r>
              <a:rPr lang="en-US" altLang="zh-TW" sz="1600" dirty="0" smtClean="0"/>
              <a:t>and</a:t>
            </a:r>
            <a:r>
              <a:rPr lang="zh-TW" altLang="en-US" sz="1600" dirty="0" smtClean="0"/>
              <a:t> </a:t>
            </a:r>
            <a:r>
              <a:rPr lang="en-US" altLang="zh-TW" sz="1600" dirty="0" smtClean="0"/>
              <a:t>new</a:t>
            </a:r>
            <a:r>
              <a:rPr lang="zh-TW" altLang="en-US" sz="1600" dirty="0" smtClean="0"/>
              <a:t> </a:t>
            </a:r>
            <a:r>
              <a:rPr lang="en-US" altLang="zh-TW" sz="1600" dirty="0" smtClean="0"/>
              <a:t>applications</a:t>
            </a:r>
          </a:p>
          <a:p>
            <a:pPr marL="180975" lvl="1" indent="-166688">
              <a:lnSpc>
                <a:spcPts val="2500"/>
              </a:lnSpc>
              <a:spcBef>
                <a:spcPts val="300"/>
              </a:spcBef>
              <a:spcAft>
                <a:spcPts val="300"/>
              </a:spcAft>
              <a:buClr>
                <a:schemeClr val="accent1"/>
              </a:buClr>
              <a:buSzPct val="80000"/>
              <a:buBlip>
                <a:blip r:embed="rId6"/>
              </a:buBlip>
              <a:defRPr/>
            </a:pPr>
            <a:r>
              <a:rPr lang="en-US" altLang="zh-TW" sz="1600" dirty="0" smtClean="0"/>
              <a:t>Encourage</a:t>
            </a:r>
            <a:r>
              <a:rPr lang="zh-TW" altLang="en-US" sz="1600" dirty="0" smtClean="0"/>
              <a:t> </a:t>
            </a:r>
            <a:r>
              <a:rPr lang="en-US" altLang="zh-TW" sz="1600" dirty="0" smtClean="0"/>
              <a:t>second</a:t>
            </a:r>
            <a:r>
              <a:rPr lang="zh-TW" altLang="en-US" sz="1600" dirty="0" smtClean="0"/>
              <a:t> </a:t>
            </a:r>
            <a:r>
              <a:rPr lang="en-US" altLang="zh-TW" sz="1600" dirty="0" smtClean="0"/>
              <a:t>SIM</a:t>
            </a:r>
            <a:r>
              <a:rPr lang="zh-TW" altLang="en-US" sz="1600" dirty="0" smtClean="0"/>
              <a:t> </a:t>
            </a:r>
            <a:r>
              <a:rPr lang="en-US" altLang="zh-TW" sz="1600" dirty="0" smtClean="0"/>
              <a:t>subscription</a:t>
            </a:r>
            <a:r>
              <a:rPr lang="zh-TW" altLang="en-US" sz="1600" dirty="0" smtClean="0"/>
              <a:t> </a:t>
            </a:r>
            <a:r>
              <a:rPr lang="en-US" altLang="zh-TW" sz="1600" dirty="0" smtClean="0"/>
              <a:t>for</a:t>
            </a:r>
            <a:r>
              <a:rPr lang="zh-TW" altLang="en-US" sz="1600" dirty="0" smtClean="0"/>
              <a:t> </a:t>
            </a:r>
            <a:r>
              <a:rPr lang="en-US" altLang="zh-TW" sz="1600" dirty="0" smtClean="0"/>
              <a:t>usage</a:t>
            </a:r>
            <a:r>
              <a:rPr lang="zh-TW" altLang="en-US" sz="1600" dirty="0" smtClean="0"/>
              <a:t> </a:t>
            </a:r>
            <a:r>
              <a:rPr lang="en-US" altLang="zh-TW" sz="1600" dirty="0" smtClean="0"/>
              <a:t>with</a:t>
            </a:r>
            <a:r>
              <a:rPr lang="zh-TW" altLang="en-US" sz="1600" dirty="0" smtClean="0"/>
              <a:t> </a:t>
            </a:r>
            <a:r>
              <a:rPr lang="en-US" altLang="zh-TW" sz="1600" dirty="0" smtClean="0"/>
              <a:t>wearable</a:t>
            </a:r>
            <a:r>
              <a:rPr lang="zh-TW" altLang="en-US" sz="1600" dirty="0" smtClean="0"/>
              <a:t> </a:t>
            </a:r>
            <a:r>
              <a:rPr lang="en-US" altLang="zh-TW" sz="1600" dirty="0" smtClean="0"/>
              <a:t>devices</a:t>
            </a:r>
            <a:r>
              <a:rPr lang="zh-TW" altLang="en-US" sz="1600" dirty="0" smtClean="0"/>
              <a:t> </a:t>
            </a:r>
            <a:r>
              <a:rPr lang="en-US" altLang="zh-TW" sz="1600" dirty="0" smtClean="0"/>
              <a:t>and</a:t>
            </a:r>
            <a:r>
              <a:rPr lang="zh-TW" altLang="en-US" sz="1600" dirty="0" smtClean="0"/>
              <a:t> </a:t>
            </a:r>
            <a:r>
              <a:rPr lang="en-US" altLang="zh-TW" sz="1600" dirty="0" err="1" smtClean="0"/>
              <a:t>IoT</a:t>
            </a:r>
            <a:r>
              <a:rPr lang="zh-TW" altLang="en-US" sz="1600" dirty="0" smtClean="0"/>
              <a:t> </a:t>
            </a:r>
            <a:r>
              <a:rPr lang="en-US" altLang="zh-TW" sz="1600" dirty="0" smtClean="0"/>
              <a:t>applications</a:t>
            </a:r>
          </a:p>
          <a:p>
            <a:pPr marL="180975" lvl="1" indent="-166688">
              <a:lnSpc>
                <a:spcPts val="2500"/>
              </a:lnSpc>
              <a:spcBef>
                <a:spcPts val="300"/>
              </a:spcBef>
              <a:spcAft>
                <a:spcPts val="300"/>
              </a:spcAft>
              <a:buClr>
                <a:schemeClr val="accent1"/>
              </a:buClr>
              <a:buSzPct val="80000"/>
              <a:buBlip>
                <a:blip r:embed="rId6"/>
              </a:buBlip>
              <a:defRPr/>
            </a:pPr>
            <a:r>
              <a:rPr lang="en-US" altLang="zh-TW" sz="1600" dirty="0" smtClean="0"/>
              <a:t>Grow</a:t>
            </a:r>
            <a:r>
              <a:rPr lang="zh-TW" altLang="en-US" sz="1600" dirty="0" smtClean="0"/>
              <a:t> </a:t>
            </a:r>
            <a:r>
              <a:rPr lang="en-US" altLang="zh-TW" sz="1600" dirty="0" smtClean="0"/>
              <a:t>enterprise</a:t>
            </a:r>
            <a:r>
              <a:rPr lang="zh-TW" altLang="en-US" sz="1600" dirty="0" smtClean="0"/>
              <a:t> </a:t>
            </a:r>
            <a:r>
              <a:rPr lang="en-US" altLang="zh-TW" sz="1600" dirty="0" smtClean="0"/>
              <a:t>customers</a:t>
            </a:r>
            <a:r>
              <a:rPr lang="zh-TW" altLang="en-US" sz="1600" dirty="0" smtClean="0"/>
              <a:t> </a:t>
            </a:r>
            <a:r>
              <a:rPr lang="en-US" altLang="zh-TW" sz="1600" dirty="0" smtClean="0"/>
              <a:t>revenues</a:t>
            </a:r>
          </a:p>
        </p:txBody>
      </p:sp>
    </p:spTree>
    <p:extLst>
      <p:ext uri="{BB962C8B-B14F-4D97-AF65-F5344CB8AC3E}">
        <p14:creationId xmlns:p14="http://schemas.microsoft.com/office/powerpoint/2010/main" val="2123278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物件 5"/>
          <p:cNvGraphicFramePr>
            <a:graphicFrameLocks noGrp="1"/>
          </p:cNvGraphicFramePr>
          <p:nvPr>
            <p:extLst>
              <p:ext uri="{D42A27DB-BD31-4B8C-83A1-F6EECF244321}">
                <p14:modId xmlns:p14="http://schemas.microsoft.com/office/powerpoint/2010/main" val="2539146734"/>
              </p:ext>
            </p:extLst>
          </p:nvPr>
        </p:nvGraphicFramePr>
        <p:xfrm>
          <a:off x="561099" y="4783943"/>
          <a:ext cx="3841165" cy="1539875"/>
        </p:xfrm>
        <a:graphic>
          <a:graphicData uri="http://schemas.openxmlformats.org/presentationml/2006/ole">
            <mc:AlternateContent xmlns:mc="http://schemas.openxmlformats.org/markup-compatibility/2006">
              <mc:Choice xmlns:v="urn:schemas-microsoft-com:vml" Requires="v">
                <p:oleObj spid="_x0000_s382224" name="工作表" r:id="rId4" imgW="3575119" imgH="946080" progId="Excel.Sheet.8">
                  <p:embed/>
                </p:oleObj>
              </mc:Choice>
              <mc:Fallback>
                <p:oleObj name="工作表" r:id="rId4" imgW="3575119" imgH="946080" progId="Excel.Sheet.8">
                  <p:embed/>
                  <p:pic>
                    <p:nvPicPr>
                      <p:cNvPr id="6" name="物件 5"/>
                      <p:cNvPicPr>
                        <a:picLocks noGrp="1" noChangeArrowheads="1"/>
                      </p:cNvPicPr>
                      <p:nvPr/>
                    </p:nvPicPr>
                    <p:blipFill>
                      <a:blip r:embed="rId5"/>
                      <a:srcRect/>
                      <a:stretch>
                        <a:fillRect/>
                      </a:stretch>
                    </p:blipFill>
                    <p:spPr bwMode="auto">
                      <a:xfrm>
                        <a:off x="561099" y="4783943"/>
                        <a:ext cx="3841165" cy="1539875"/>
                      </a:xfrm>
                      <a:prstGeom prst="rect">
                        <a:avLst/>
                      </a:prstGeom>
                      <a:noFill/>
                      <a:extLst/>
                    </p:spPr>
                  </p:pic>
                </p:oleObj>
              </mc:Fallback>
            </mc:AlternateContent>
          </a:graphicData>
        </a:graphic>
      </p:graphicFrame>
      <p:graphicFrame>
        <p:nvGraphicFramePr>
          <p:cNvPr id="4099" name="物件 2"/>
          <p:cNvGraphicFramePr>
            <a:graphicFrameLocks noGrp="1"/>
          </p:cNvGraphicFramePr>
          <p:nvPr>
            <p:extLst>
              <p:ext uri="{D42A27DB-BD31-4B8C-83A1-F6EECF244321}">
                <p14:modId xmlns:p14="http://schemas.microsoft.com/office/powerpoint/2010/main" val="3359805884"/>
              </p:ext>
            </p:extLst>
          </p:nvPr>
        </p:nvGraphicFramePr>
        <p:xfrm>
          <a:off x="603250" y="1484313"/>
          <a:ext cx="3906838" cy="1870075"/>
        </p:xfrm>
        <a:graphic>
          <a:graphicData uri="http://schemas.openxmlformats.org/presentationml/2006/ole">
            <mc:AlternateContent xmlns:mc="http://schemas.openxmlformats.org/markup-compatibility/2006">
              <mc:Choice xmlns:v="urn:schemas-microsoft-com:vml" Requires="v">
                <p:oleObj spid="_x0000_s382225" name="工作表" r:id="rId6" imgW="4248111" imgH="1466820" progId="Excel.Sheet.8">
                  <p:embed/>
                </p:oleObj>
              </mc:Choice>
              <mc:Fallback>
                <p:oleObj name="工作表" r:id="rId6" imgW="4248111" imgH="1466820" progId="Excel.Sheet.8">
                  <p:embed/>
                  <p:pic>
                    <p:nvPicPr>
                      <p:cNvPr id="4099" name="物件 2"/>
                      <p:cNvPicPr>
                        <a:picLocks noGrp="1" noChangeArrowheads="1"/>
                      </p:cNvPicPr>
                      <p:nvPr/>
                    </p:nvPicPr>
                    <p:blipFill>
                      <a:blip r:embed="rId7"/>
                      <a:srcRect/>
                      <a:stretch>
                        <a:fillRect/>
                      </a:stretch>
                    </p:blipFill>
                    <p:spPr bwMode="auto">
                      <a:xfrm>
                        <a:off x="603250" y="1484313"/>
                        <a:ext cx="3906838" cy="1870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標題 3"/>
          <p:cNvSpPr>
            <a:spLocks noGrp="1"/>
          </p:cNvSpPr>
          <p:nvPr>
            <p:ph type="title"/>
          </p:nvPr>
        </p:nvSpPr>
        <p:spPr>
          <a:xfrm>
            <a:off x="457200" y="115888"/>
            <a:ext cx="8229600" cy="720725"/>
          </a:xfrm>
        </p:spPr>
        <p:txBody>
          <a:bodyPr/>
          <a:lstStyle/>
          <a:p>
            <a:pPr>
              <a:defRPr/>
            </a:pPr>
            <a:r>
              <a:rPr lang="en-US" altLang="zh-TW" dirty="0" smtClean="0">
                <a:ea typeface="MS PGothic" pitchFamily="34" charset="-128"/>
              </a:rPr>
              <a:t>Fixed </a:t>
            </a:r>
            <a:r>
              <a:rPr lang="en-US" altLang="ja-JP" dirty="0" smtClean="0">
                <a:ea typeface="MS PGothic" pitchFamily="34" charset="-128"/>
              </a:rPr>
              <a:t>Broadband</a:t>
            </a:r>
            <a:r>
              <a:rPr lang="en-US" altLang="zh-TW" dirty="0" smtClean="0">
                <a:ea typeface="新細明體" pitchFamily="18" charset="-120"/>
              </a:rPr>
              <a:t> and Internet Services </a:t>
            </a:r>
            <a:endParaRPr lang="zh-TW" altLang="en-US" dirty="0" smtClean="0"/>
          </a:p>
        </p:txBody>
      </p:sp>
      <p:sp>
        <p:nvSpPr>
          <p:cNvPr id="4102" name="文字版面配置區 7"/>
          <p:cNvSpPr>
            <a:spLocks noGrp="1"/>
          </p:cNvSpPr>
          <p:nvPr>
            <p:ph type="body" idx="14"/>
          </p:nvPr>
        </p:nvSpPr>
        <p:spPr>
          <a:xfrm>
            <a:off x="4636238" y="980050"/>
            <a:ext cx="4040187" cy="423863"/>
          </a:xfrm>
          <a:gradFill rotWithShape="0">
            <a:lin/>
          </a:gradFill>
        </p:spPr>
        <p:txBody>
          <a:bodyPr/>
          <a:lstStyle/>
          <a:p>
            <a:r>
              <a:rPr lang="en-US" altLang="zh-TW" sz="1800" dirty="0" smtClean="0"/>
              <a:t>Strategy</a:t>
            </a:r>
            <a:endParaRPr lang="zh-TW" altLang="en-US" sz="1800" dirty="0" smtClean="0"/>
          </a:p>
        </p:txBody>
      </p:sp>
      <p:sp>
        <p:nvSpPr>
          <p:cNvPr id="4103" name="文字版面配置區 9"/>
          <p:cNvSpPr>
            <a:spLocks noGrp="1"/>
          </p:cNvSpPr>
          <p:nvPr>
            <p:ph type="body" idx="16"/>
          </p:nvPr>
        </p:nvSpPr>
        <p:spPr>
          <a:xfrm>
            <a:off x="489913" y="4095096"/>
            <a:ext cx="3959984" cy="396483"/>
          </a:xfrm>
          <a:gradFill rotWithShape="0">
            <a:lin/>
          </a:gradFill>
        </p:spPr>
        <p:txBody>
          <a:bodyPr/>
          <a:lstStyle/>
          <a:p>
            <a:r>
              <a:rPr lang="en-US" altLang="zh-TW" sz="1800" dirty="0" smtClean="0"/>
              <a:t>Fixed Broadband Subs</a:t>
            </a:r>
            <a:endParaRPr lang="zh-TW" altLang="en-US" sz="1800" dirty="0" smtClean="0"/>
          </a:p>
        </p:txBody>
      </p:sp>
      <p:sp>
        <p:nvSpPr>
          <p:cNvPr id="20" name="Text Box 4"/>
          <p:cNvSpPr txBox="1">
            <a:spLocks noChangeArrowheads="1"/>
          </p:cNvSpPr>
          <p:nvPr/>
        </p:nvSpPr>
        <p:spPr bwMode="auto">
          <a:xfrm>
            <a:off x="414898" y="4660118"/>
            <a:ext cx="490537" cy="123825"/>
          </a:xfrm>
          <a:prstGeom prst="rect">
            <a:avLst/>
          </a:prstGeom>
          <a:noFill/>
          <a:ln>
            <a:noFill/>
          </a:ln>
          <a:extLst/>
        </p:spPr>
        <p:txBody>
          <a:bodyPr wrap="none" lIns="0" tIns="0" rIns="0" bIns="0">
            <a:spAutoFit/>
          </a:bodyPr>
          <a:lstStyle>
            <a:lvl1pPr defTabSz="896938" eaLnBrk="0" hangingPunct="0">
              <a:defRPr kumimoji="1">
                <a:solidFill>
                  <a:schemeClr val="tx1"/>
                </a:solidFill>
                <a:latin typeface="Arial" pitchFamily="34" charset="0"/>
                <a:ea typeface="新細明體" pitchFamily="18" charset="-120"/>
              </a:defRPr>
            </a:lvl1pPr>
            <a:lvl2pPr marL="742950" indent="-285750" defTabSz="896938" eaLnBrk="0" hangingPunct="0">
              <a:defRPr kumimoji="1">
                <a:solidFill>
                  <a:schemeClr val="tx1"/>
                </a:solidFill>
                <a:latin typeface="Arial" pitchFamily="34" charset="0"/>
                <a:ea typeface="新細明體" pitchFamily="18" charset="-120"/>
              </a:defRPr>
            </a:lvl2pPr>
            <a:lvl3pPr marL="1143000" indent="-228600" defTabSz="896938" eaLnBrk="0" hangingPunct="0">
              <a:defRPr kumimoji="1">
                <a:solidFill>
                  <a:schemeClr val="tx1"/>
                </a:solidFill>
                <a:latin typeface="Arial" pitchFamily="34" charset="0"/>
                <a:ea typeface="新細明體" pitchFamily="18" charset="-120"/>
              </a:defRPr>
            </a:lvl3pPr>
            <a:lvl4pPr marL="1600200" indent="-228600" defTabSz="896938" eaLnBrk="0" hangingPunct="0">
              <a:defRPr kumimoji="1">
                <a:solidFill>
                  <a:schemeClr val="tx1"/>
                </a:solidFill>
                <a:latin typeface="Arial" pitchFamily="34" charset="0"/>
                <a:ea typeface="新細明體" pitchFamily="18" charset="-120"/>
              </a:defRPr>
            </a:lvl4pPr>
            <a:lvl5pPr marL="2057400" indent="-228600" defTabSz="896938" eaLnBrk="0" hangingPunct="0">
              <a:defRPr kumimoji="1">
                <a:solidFill>
                  <a:schemeClr val="tx1"/>
                </a:solidFill>
                <a:latin typeface="Arial" pitchFamily="34" charset="0"/>
                <a:ea typeface="新細明體" pitchFamily="18" charset="-120"/>
              </a:defRPr>
            </a:lvl5pPr>
            <a:lvl6pPr marL="25146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marL="0" marR="0" lvl="0" indent="0" algn="ctr" defTabSz="896938" rtl="0" eaLnBrk="1" fontAlgn="base" latinLnBrk="0" hangingPunct="1">
              <a:lnSpc>
                <a:spcPct val="100000"/>
              </a:lnSpc>
              <a:spcBef>
                <a:spcPct val="0"/>
              </a:spcBef>
              <a:spcAft>
                <a:spcPct val="30000"/>
              </a:spcAft>
              <a:buClr>
                <a:srgbClr val="0099FF"/>
              </a:buClr>
              <a:buSzPct val="95000"/>
              <a:buFont typeface="Verdana" pitchFamily="34" charset="0"/>
              <a:buNone/>
              <a:tabLst/>
              <a:defRPr/>
            </a:pPr>
            <a:r>
              <a:rPr kumimoji="1" lang="en-US" altLang="zh-TW" sz="800" b="1" i="0" u="none" strike="noStrike" kern="1200" cap="none" spc="0" normalizeH="0" baseline="0" noProof="0" dirty="0" smtClean="0">
                <a:ln>
                  <a:noFill/>
                </a:ln>
                <a:solidFill>
                  <a:srgbClr val="000000"/>
                </a:solidFill>
                <a:effectLst/>
                <a:uLnTx/>
                <a:uFillTx/>
                <a:latin typeface="Arial"/>
                <a:ea typeface="新細明體" pitchFamily="18" charset="-120"/>
                <a:cs typeface="Arial" pitchFamily="34" charset="0"/>
              </a:rPr>
              <a:t>Thousand</a:t>
            </a:r>
          </a:p>
        </p:txBody>
      </p:sp>
      <p:sp>
        <p:nvSpPr>
          <p:cNvPr id="22" name="Text Box 4"/>
          <p:cNvSpPr txBox="1">
            <a:spLocks noChangeArrowheads="1"/>
          </p:cNvSpPr>
          <p:nvPr/>
        </p:nvSpPr>
        <p:spPr bwMode="auto">
          <a:xfrm>
            <a:off x="414898" y="1783641"/>
            <a:ext cx="376705" cy="123111"/>
          </a:xfrm>
          <a:prstGeom prst="rect">
            <a:avLst/>
          </a:prstGeom>
          <a:noFill/>
          <a:ln>
            <a:noFill/>
          </a:ln>
          <a:extLst/>
        </p:spPr>
        <p:txBody>
          <a:bodyPr wrap="none" lIns="0" tIns="0" rIns="0" bIns="0">
            <a:spAutoFit/>
          </a:bodyPr>
          <a:lstStyle>
            <a:lvl1pPr defTabSz="896938" eaLnBrk="0" hangingPunct="0">
              <a:defRPr kumimoji="1">
                <a:solidFill>
                  <a:schemeClr val="tx1"/>
                </a:solidFill>
                <a:latin typeface="Arial" pitchFamily="34" charset="0"/>
                <a:ea typeface="新細明體" pitchFamily="18" charset="-120"/>
              </a:defRPr>
            </a:lvl1pPr>
            <a:lvl2pPr marL="742950" indent="-285750" defTabSz="896938" eaLnBrk="0" hangingPunct="0">
              <a:defRPr kumimoji="1">
                <a:solidFill>
                  <a:schemeClr val="tx1"/>
                </a:solidFill>
                <a:latin typeface="Arial" pitchFamily="34" charset="0"/>
                <a:ea typeface="新細明體" pitchFamily="18" charset="-120"/>
              </a:defRPr>
            </a:lvl2pPr>
            <a:lvl3pPr marL="1143000" indent="-228600" defTabSz="896938" eaLnBrk="0" hangingPunct="0">
              <a:defRPr kumimoji="1">
                <a:solidFill>
                  <a:schemeClr val="tx1"/>
                </a:solidFill>
                <a:latin typeface="Arial" pitchFamily="34" charset="0"/>
                <a:ea typeface="新細明體" pitchFamily="18" charset="-120"/>
              </a:defRPr>
            </a:lvl3pPr>
            <a:lvl4pPr marL="1600200" indent="-228600" defTabSz="896938" eaLnBrk="0" hangingPunct="0">
              <a:defRPr kumimoji="1">
                <a:solidFill>
                  <a:schemeClr val="tx1"/>
                </a:solidFill>
                <a:latin typeface="Arial" pitchFamily="34" charset="0"/>
                <a:ea typeface="新細明體" pitchFamily="18" charset="-120"/>
              </a:defRPr>
            </a:lvl4pPr>
            <a:lvl5pPr marL="2057400" indent="-228600" defTabSz="896938" eaLnBrk="0" hangingPunct="0">
              <a:defRPr kumimoji="1">
                <a:solidFill>
                  <a:schemeClr val="tx1"/>
                </a:solidFill>
                <a:latin typeface="Arial" pitchFamily="34" charset="0"/>
                <a:ea typeface="新細明體" pitchFamily="18" charset="-120"/>
              </a:defRPr>
            </a:lvl5pPr>
            <a:lvl6pPr marL="25146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marL="0" marR="0" lvl="0" indent="0" algn="ctr" defTabSz="896938" rtl="0" eaLnBrk="1" fontAlgn="base" latinLnBrk="0" hangingPunct="1">
              <a:lnSpc>
                <a:spcPct val="100000"/>
              </a:lnSpc>
              <a:spcBef>
                <a:spcPct val="0"/>
              </a:spcBef>
              <a:spcAft>
                <a:spcPct val="30000"/>
              </a:spcAft>
              <a:buClr>
                <a:srgbClr val="0099FF"/>
              </a:buClr>
              <a:buSzPct val="95000"/>
              <a:buFont typeface="Verdana" pitchFamily="34" charset="0"/>
              <a:buNone/>
              <a:tabLst/>
              <a:defRPr/>
            </a:pPr>
            <a:r>
              <a:rPr kumimoji="1" lang="en-US" altLang="zh-TW" sz="800" b="1" i="0" u="none" strike="noStrike" kern="1200" cap="none" spc="0" normalizeH="0" baseline="0" noProof="0" dirty="0" smtClean="0">
                <a:ln>
                  <a:noFill/>
                </a:ln>
                <a:solidFill>
                  <a:srgbClr val="000000"/>
                </a:solidFill>
                <a:effectLst/>
                <a:uLnTx/>
                <a:uFillTx/>
                <a:latin typeface="Arial"/>
                <a:ea typeface="新細明體" pitchFamily="18" charset="-120"/>
                <a:cs typeface="Arial" pitchFamily="34" charset="0"/>
              </a:rPr>
              <a:t>NT$ </a:t>
            </a:r>
            <a:r>
              <a:rPr kumimoji="1" lang="en-US" altLang="zh-TW" sz="800" b="1" i="0" u="none" strike="noStrike" kern="1200" cap="none" spc="0" normalizeH="0" baseline="0" noProof="0" dirty="0" err="1" smtClean="0">
                <a:ln>
                  <a:noFill/>
                </a:ln>
                <a:solidFill>
                  <a:srgbClr val="000000"/>
                </a:solidFill>
                <a:effectLst/>
                <a:uLnTx/>
                <a:uFillTx/>
                <a:latin typeface="Arial"/>
                <a:ea typeface="新細明體" pitchFamily="18" charset="-120"/>
                <a:cs typeface="Arial" pitchFamily="34" charset="0"/>
              </a:rPr>
              <a:t>mn</a:t>
            </a:r>
            <a:endParaRPr kumimoji="1" lang="en-US" altLang="zh-TW" sz="800" b="1" i="0" u="none" strike="noStrike" kern="1200" cap="none" spc="0" normalizeH="0" baseline="0" noProof="0" dirty="0" smtClean="0">
              <a:ln>
                <a:noFill/>
              </a:ln>
              <a:solidFill>
                <a:srgbClr val="000000"/>
              </a:solidFill>
              <a:effectLst/>
              <a:uLnTx/>
              <a:uFillTx/>
              <a:latin typeface="Arial"/>
              <a:ea typeface="新細明體" pitchFamily="18" charset="-120"/>
              <a:cs typeface="Arial" pitchFamily="34" charset="0"/>
            </a:endParaRPr>
          </a:p>
        </p:txBody>
      </p:sp>
      <p:sp>
        <p:nvSpPr>
          <p:cNvPr id="4107" name="Content Placeholder 27687"/>
          <p:cNvSpPr>
            <a:spLocks noGrp="1"/>
          </p:cNvSpPr>
          <p:nvPr>
            <p:ph sz="quarter" idx="13"/>
          </p:nvPr>
        </p:nvSpPr>
        <p:spPr>
          <a:xfrm>
            <a:off x="4644008" y="1412776"/>
            <a:ext cx="4041775" cy="2088232"/>
          </a:xfrm>
        </p:spPr>
        <p:txBody>
          <a:bodyPr/>
          <a:lstStyle/>
          <a:p>
            <a:pPr marL="180000" lvl="1" indent="-180000">
              <a:lnSpc>
                <a:spcPts val="2500"/>
              </a:lnSpc>
              <a:spcBef>
                <a:spcPts val="0"/>
              </a:spcBef>
              <a:spcAft>
                <a:spcPts val="0"/>
              </a:spcAft>
              <a:buClr>
                <a:srgbClr val="002060"/>
              </a:buClr>
              <a:buSzPct val="80000"/>
              <a:buBlip>
                <a:blip r:embed="rId8"/>
              </a:buBlip>
            </a:pPr>
            <a:r>
              <a:rPr lang="en-US" altLang="zh-TW" sz="1600" dirty="0" smtClean="0"/>
              <a:t>Leverage network capability to offer high-speed upload service</a:t>
            </a:r>
            <a:endParaRPr lang="en-US" altLang="zh-TW" sz="1600" dirty="0"/>
          </a:p>
          <a:p>
            <a:pPr marL="180000" lvl="1" indent="-180000">
              <a:lnSpc>
                <a:spcPts val="2500"/>
              </a:lnSpc>
              <a:spcBef>
                <a:spcPts val="0"/>
              </a:spcBef>
              <a:spcAft>
                <a:spcPts val="0"/>
              </a:spcAft>
              <a:buClr>
                <a:srgbClr val="002060"/>
              </a:buClr>
              <a:buSzPct val="80000"/>
              <a:buBlip>
                <a:blip r:embed="rId8"/>
              </a:buBlip>
            </a:pPr>
            <a:r>
              <a:rPr lang="en-US" altLang="zh-TW" sz="1600" dirty="0" smtClean="0"/>
              <a:t>Leverage Big Data capability for precision marketing and precision network construction </a:t>
            </a:r>
          </a:p>
          <a:p>
            <a:pPr marL="180000" lvl="1" indent="-180000">
              <a:lnSpc>
                <a:spcPts val="2500"/>
              </a:lnSpc>
              <a:spcBef>
                <a:spcPts val="0"/>
              </a:spcBef>
              <a:spcAft>
                <a:spcPts val="0"/>
              </a:spcAft>
              <a:buClr>
                <a:srgbClr val="002060"/>
              </a:buClr>
              <a:buSzPct val="80000"/>
              <a:buBlip>
                <a:blip r:embed="rId8"/>
              </a:buBlip>
            </a:pPr>
            <a:r>
              <a:rPr lang="en-US" altLang="zh-TW" sz="1600" dirty="0" smtClean="0"/>
              <a:t>Leverage mobile, broadband and Wi-Fi capabilities to offer seamless internet services</a:t>
            </a:r>
            <a:endParaRPr lang="en-US" altLang="zh-TW" sz="1600" dirty="0"/>
          </a:p>
          <a:p>
            <a:pPr marL="180000" lvl="1" indent="-180000">
              <a:lnSpc>
                <a:spcPts val="2500"/>
              </a:lnSpc>
              <a:spcBef>
                <a:spcPts val="0"/>
              </a:spcBef>
              <a:spcAft>
                <a:spcPts val="0"/>
              </a:spcAft>
              <a:buClr>
                <a:srgbClr val="002060"/>
              </a:buClr>
              <a:buSzPct val="80000"/>
              <a:buBlip>
                <a:blip r:embed="rId8"/>
              </a:buBlip>
            </a:pPr>
            <a:r>
              <a:rPr lang="en-US" altLang="zh-TW" sz="1600" dirty="0" smtClean="0"/>
              <a:t>Expedite</a:t>
            </a:r>
            <a:r>
              <a:rPr lang="zh-TW" altLang="en-US" sz="1600" dirty="0" smtClean="0"/>
              <a:t> </a:t>
            </a:r>
            <a:r>
              <a:rPr lang="en-US" altLang="zh-TW" sz="1600" dirty="0"/>
              <a:t>CDN construction</a:t>
            </a:r>
            <a:r>
              <a:rPr lang="zh-TW" altLang="en-US" sz="1600" dirty="0"/>
              <a:t> </a:t>
            </a:r>
            <a:r>
              <a:rPr lang="en-US" altLang="zh-TW" sz="1600" dirty="0" smtClean="0"/>
              <a:t>and OTT promotion</a:t>
            </a:r>
            <a:r>
              <a:rPr lang="zh-TW" altLang="en-US" sz="1600" dirty="0" smtClean="0"/>
              <a:t> </a:t>
            </a:r>
            <a:r>
              <a:rPr lang="en-US" altLang="zh-TW" sz="1600" dirty="0" smtClean="0"/>
              <a:t>to enhance digital convergence </a:t>
            </a:r>
            <a:r>
              <a:rPr lang="en-US" altLang="zh-TW" sz="1600" dirty="0"/>
              <a:t>product </a:t>
            </a:r>
            <a:r>
              <a:rPr lang="en-US" altLang="zh-TW" sz="1600" dirty="0" smtClean="0"/>
              <a:t>competitiveness</a:t>
            </a:r>
          </a:p>
          <a:p>
            <a:pPr marL="0" lvl="1" indent="0">
              <a:buClr>
                <a:srgbClr val="002060"/>
              </a:buClr>
              <a:buSzPct val="80000"/>
              <a:buNone/>
            </a:pPr>
            <a:endParaRPr lang="en-US" altLang="zh-TW" sz="1200" dirty="0" smtClean="0"/>
          </a:p>
          <a:p>
            <a:pPr marL="342900" lvl="1" indent="-342900">
              <a:buClr>
                <a:srgbClr val="002060"/>
              </a:buClr>
              <a:buSzPct val="80000"/>
              <a:buNone/>
            </a:pPr>
            <a:endParaRPr lang="en-US" altLang="zh-TW" sz="1200" dirty="0" smtClean="0"/>
          </a:p>
        </p:txBody>
      </p:sp>
      <p:sp>
        <p:nvSpPr>
          <p:cNvPr id="4112" name="文字版面配置區 6"/>
          <p:cNvSpPr>
            <a:spLocks noGrp="1"/>
          </p:cNvSpPr>
          <p:nvPr>
            <p:ph type="body" idx="1"/>
          </p:nvPr>
        </p:nvSpPr>
        <p:spPr>
          <a:xfrm>
            <a:off x="489913" y="972850"/>
            <a:ext cx="4040187" cy="423863"/>
          </a:xfrm>
          <a:gradFill rotWithShape="0">
            <a:lin/>
          </a:gradFill>
        </p:spPr>
        <p:txBody>
          <a:bodyPr/>
          <a:lstStyle/>
          <a:p>
            <a:r>
              <a:rPr lang="en-US" altLang="zh-TW" sz="1800" dirty="0" smtClean="0"/>
              <a:t>Performance</a:t>
            </a:r>
            <a:endParaRPr lang="zh-TW" altLang="en-US" sz="1800" dirty="0" smtClean="0"/>
          </a:p>
        </p:txBody>
      </p:sp>
      <p:sp>
        <p:nvSpPr>
          <p:cNvPr id="4110" name="文字方塊 22"/>
          <p:cNvSpPr txBox="1">
            <a:spLocks noChangeArrowheads="1"/>
          </p:cNvSpPr>
          <p:nvPr/>
        </p:nvSpPr>
        <p:spPr bwMode="auto">
          <a:xfrm>
            <a:off x="1763688" y="4753492"/>
            <a:ext cx="590166" cy="23083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900" b="1" i="0" u="none" strike="noStrike" kern="1200" cap="none" spc="0" normalizeH="0" baseline="0" noProof="0" dirty="0" smtClean="0">
                <a:ln>
                  <a:noFill/>
                </a:ln>
                <a:solidFill>
                  <a:srgbClr val="006600"/>
                </a:solidFill>
                <a:effectLst/>
                <a:uLnTx/>
                <a:uFillTx/>
                <a:latin typeface="Arial" charset="0"/>
                <a:ea typeface="新細明體" charset="-120"/>
              </a:rPr>
              <a:t>4,472</a:t>
            </a:r>
            <a:endParaRPr kumimoji="1" lang="zh-TW" altLang="en-US" sz="900" b="1" i="0" u="none" strike="noStrike" kern="1200" cap="none" spc="0" normalizeH="0" baseline="0" noProof="0" dirty="0">
              <a:ln>
                <a:noFill/>
              </a:ln>
              <a:solidFill>
                <a:srgbClr val="006600"/>
              </a:solidFill>
              <a:effectLst/>
              <a:uLnTx/>
              <a:uFillTx/>
              <a:latin typeface="Arial" charset="0"/>
              <a:ea typeface="新細明體" charset="-120"/>
            </a:endParaRPr>
          </a:p>
        </p:txBody>
      </p:sp>
      <p:sp>
        <p:nvSpPr>
          <p:cNvPr id="4113" name="文字方塊 20"/>
          <p:cNvSpPr txBox="1">
            <a:spLocks noChangeArrowheads="1"/>
          </p:cNvSpPr>
          <p:nvPr/>
        </p:nvSpPr>
        <p:spPr bwMode="auto">
          <a:xfrm>
            <a:off x="1115616" y="4753492"/>
            <a:ext cx="504056" cy="23083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900" b="1" i="0" u="none" strike="noStrike" kern="1200" cap="none" spc="0" normalizeH="0" baseline="0" noProof="0" dirty="0" smtClean="0">
                <a:ln>
                  <a:noFill/>
                </a:ln>
                <a:solidFill>
                  <a:srgbClr val="006600"/>
                </a:solidFill>
                <a:effectLst/>
                <a:uLnTx/>
                <a:uFillTx/>
                <a:latin typeface="Arial" charset="0"/>
                <a:ea typeface="新細明體" charset="-120"/>
              </a:rPr>
              <a:t>4,472</a:t>
            </a:r>
            <a:endParaRPr kumimoji="1" lang="zh-TW" altLang="en-US" sz="900" b="1" i="0" u="none" strike="noStrike" kern="1200" cap="none" spc="0" normalizeH="0" baseline="0" noProof="0" dirty="0">
              <a:ln>
                <a:noFill/>
              </a:ln>
              <a:solidFill>
                <a:srgbClr val="006600"/>
              </a:solidFill>
              <a:effectLst/>
              <a:uLnTx/>
              <a:uFillTx/>
              <a:latin typeface="Arial" charset="0"/>
              <a:ea typeface="新細明體" charset="-120"/>
            </a:endParaRPr>
          </a:p>
        </p:txBody>
      </p:sp>
      <p:sp>
        <p:nvSpPr>
          <p:cNvPr id="19" name="文字方塊 22"/>
          <p:cNvSpPr txBox="1">
            <a:spLocks noChangeArrowheads="1"/>
          </p:cNvSpPr>
          <p:nvPr/>
        </p:nvSpPr>
        <p:spPr bwMode="auto">
          <a:xfrm>
            <a:off x="2364031" y="4739354"/>
            <a:ext cx="679178" cy="23083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900" b="1" i="0" u="none" strike="noStrike" kern="1200" cap="none" spc="0" normalizeH="0" baseline="0" noProof="0" dirty="0" smtClean="0">
                <a:ln>
                  <a:noFill/>
                </a:ln>
                <a:solidFill>
                  <a:srgbClr val="006600"/>
                </a:solidFill>
                <a:effectLst/>
                <a:uLnTx/>
                <a:uFillTx/>
                <a:latin typeface="Arial" charset="0"/>
                <a:ea typeface="新細明體" charset="-120"/>
              </a:rPr>
              <a:t>   </a:t>
            </a:r>
            <a:r>
              <a:rPr kumimoji="1" lang="en-US" altLang="zh-TW" sz="900" b="1" i="0" u="none" strike="noStrike" kern="1200" cap="none" spc="0" normalizeH="0" baseline="0" noProof="0" dirty="0" smtClean="0">
                <a:ln>
                  <a:noFill/>
                </a:ln>
                <a:solidFill>
                  <a:srgbClr val="006600"/>
                </a:solidFill>
                <a:effectLst/>
                <a:uLnTx/>
                <a:uFillTx/>
                <a:latin typeface="Arial" charset="0"/>
                <a:ea typeface="新細明體" charset="-120"/>
              </a:rPr>
              <a:t>4,479</a:t>
            </a:r>
            <a:endParaRPr kumimoji="1" lang="zh-TW" altLang="en-US" sz="900" b="1" i="0" u="none" strike="noStrike" kern="1200" cap="none" spc="0" normalizeH="0" baseline="0" noProof="0" dirty="0">
              <a:ln>
                <a:noFill/>
              </a:ln>
              <a:solidFill>
                <a:srgbClr val="006600"/>
              </a:solidFill>
              <a:effectLst/>
              <a:uLnTx/>
              <a:uFillTx/>
              <a:latin typeface="Arial" charset="0"/>
              <a:ea typeface="新細明體" charset="-120"/>
            </a:endParaRPr>
          </a:p>
        </p:txBody>
      </p:sp>
      <p:sp>
        <p:nvSpPr>
          <p:cNvPr id="26" name="文字方塊 22"/>
          <p:cNvSpPr txBox="1">
            <a:spLocks noChangeArrowheads="1"/>
          </p:cNvSpPr>
          <p:nvPr/>
        </p:nvSpPr>
        <p:spPr bwMode="auto">
          <a:xfrm>
            <a:off x="3131840" y="4739354"/>
            <a:ext cx="504056" cy="23083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900" b="1" i="0" u="none" strike="noStrike" kern="1200" cap="none" spc="0" normalizeH="0" baseline="0" noProof="0" dirty="0" smtClean="0">
                <a:ln>
                  <a:noFill/>
                </a:ln>
                <a:solidFill>
                  <a:srgbClr val="006600"/>
                </a:solidFill>
                <a:effectLst/>
                <a:uLnTx/>
                <a:uFillTx/>
                <a:latin typeface="Arial" charset="0"/>
                <a:ea typeface="新細明體" charset="-120"/>
              </a:rPr>
              <a:t>4,467</a:t>
            </a:r>
            <a:endParaRPr kumimoji="1" lang="zh-TW" altLang="en-US" sz="900" b="1" i="0" u="none" strike="noStrike" kern="1200" cap="none" spc="0" normalizeH="0" baseline="0" noProof="0" dirty="0">
              <a:ln>
                <a:noFill/>
              </a:ln>
              <a:solidFill>
                <a:srgbClr val="006600"/>
              </a:solidFill>
              <a:effectLst/>
              <a:uLnTx/>
              <a:uFillTx/>
              <a:latin typeface="Arial" charset="0"/>
              <a:ea typeface="新細明體" charset="-120"/>
            </a:endParaRPr>
          </a:p>
        </p:txBody>
      </p:sp>
      <p:sp>
        <p:nvSpPr>
          <p:cNvPr id="21" name="文字方塊 22"/>
          <p:cNvSpPr txBox="1">
            <a:spLocks noChangeArrowheads="1"/>
          </p:cNvSpPr>
          <p:nvPr/>
        </p:nvSpPr>
        <p:spPr bwMode="auto">
          <a:xfrm>
            <a:off x="3790855" y="4735190"/>
            <a:ext cx="685322" cy="230832"/>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900" b="1" i="0" u="none" strike="noStrike" kern="1200" cap="none" spc="0" normalizeH="0" baseline="0" noProof="0" dirty="0" smtClean="0">
                <a:ln>
                  <a:noFill/>
                </a:ln>
                <a:solidFill>
                  <a:srgbClr val="006600"/>
                </a:solidFill>
                <a:effectLst/>
                <a:uLnTx/>
                <a:uFillTx/>
                <a:latin typeface="Arial" charset="0"/>
                <a:ea typeface="新細明體" charset="-120"/>
              </a:rPr>
              <a:t>4,485</a:t>
            </a:r>
            <a:endParaRPr kumimoji="1" lang="zh-TW" altLang="en-US" sz="900" b="1" i="0" u="none" strike="noStrike" kern="1200" cap="none" spc="0" normalizeH="0" baseline="0" noProof="0" dirty="0">
              <a:ln>
                <a:noFill/>
              </a:ln>
              <a:solidFill>
                <a:srgbClr val="006600"/>
              </a:solidFill>
              <a:effectLst/>
              <a:uLnTx/>
              <a:uFillTx/>
              <a:latin typeface="Arial" charset="0"/>
              <a:ea typeface="新細明體" charset="-120"/>
            </a:endParaRPr>
          </a:p>
        </p:txBody>
      </p:sp>
      <p:sp>
        <p:nvSpPr>
          <p:cNvPr id="27" name="文字方塊 1"/>
          <p:cNvSpPr txBox="1">
            <a:spLocks noChangeArrowheads="1"/>
          </p:cNvSpPr>
          <p:nvPr/>
        </p:nvSpPr>
        <p:spPr bwMode="auto">
          <a:xfrm>
            <a:off x="905435" y="3332187"/>
            <a:ext cx="3247777" cy="58477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800" b="0" i="0" u="none" strike="noStrike" kern="1200" cap="none" spc="0" normalizeH="0" baseline="0" noProof="0" dirty="0" smtClean="0">
                <a:ln>
                  <a:noFill/>
                </a:ln>
                <a:solidFill>
                  <a:srgbClr val="000000"/>
                </a:solidFill>
                <a:effectLst/>
                <a:uLnTx/>
                <a:uFillTx/>
                <a:latin typeface="Arial" charset="0"/>
                <a:ea typeface="新細明體" charset="-120"/>
              </a:rPr>
              <a:t>Note1 : </a:t>
            </a:r>
            <a:r>
              <a:rPr kumimoji="1" lang="en-US" altLang="zh-TW" sz="800" b="0" i="0" u="none" strike="noStrike" kern="1200" cap="none" spc="0" normalizeH="0" baseline="0" noProof="0" dirty="0">
                <a:ln>
                  <a:noFill/>
                </a:ln>
                <a:solidFill>
                  <a:srgbClr val="000000"/>
                </a:solidFill>
                <a:effectLst/>
                <a:uLnTx/>
                <a:uFillTx/>
                <a:latin typeface="Arial" charset="0"/>
                <a:ea typeface="新細明體" charset="-120"/>
              </a:rPr>
              <a:t>Broadband  ARPU is calculated as access plus </a:t>
            </a:r>
            <a:r>
              <a:rPr kumimoji="1" lang="en-US" altLang="zh-TW" sz="800" b="0" i="0" u="none" strike="noStrike" kern="1200" cap="none" spc="0" normalizeH="0" baseline="0" noProof="0" dirty="0" smtClean="0">
                <a:ln>
                  <a:noFill/>
                </a:ln>
                <a:solidFill>
                  <a:srgbClr val="000000"/>
                </a:solidFill>
                <a:effectLst/>
                <a:uLnTx/>
                <a:uFillTx/>
                <a:latin typeface="Arial" charset="0"/>
                <a:ea typeface="新細明體" charset="-120"/>
              </a:rPr>
              <a:t>ISP</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800" b="0" i="0" u="none" strike="noStrike" kern="1200" cap="none" spc="0" normalizeH="0" baseline="0" noProof="0" dirty="0" smtClean="0">
                <a:ln>
                  <a:noFill/>
                </a:ln>
                <a:solidFill>
                  <a:srgbClr val="000000"/>
                </a:solidFill>
                <a:effectLst/>
                <a:uLnTx/>
                <a:uFillTx/>
                <a:latin typeface="Arial" charset="0"/>
                <a:ea typeface="新細明體" charset="-120"/>
              </a:rPr>
              <a:t>Note2 : Revenue is calculated based on T-IFRSs</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800" b="0" i="0" u="none" strike="noStrike" kern="1200" cap="none" spc="0" normalizeH="0" baseline="0" noProof="0" dirty="0" smtClean="0">
                <a:ln>
                  <a:noFill/>
                </a:ln>
                <a:effectLst/>
                <a:uLnTx/>
                <a:uFillTx/>
                <a:latin typeface="Arial" charset="0"/>
                <a:ea typeface="新細明體" charset="-120"/>
              </a:rPr>
              <a:t>Note3 </a:t>
            </a:r>
            <a:r>
              <a:rPr kumimoji="1" lang="en-US" altLang="zh-TW" sz="800" b="0" i="0" u="none" strike="noStrike" kern="1200" cap="none" spc="0" normalizeH="0" baseline="0" noProof="0" dirty="0">
                <a:ln>
                  <a:noFill/>
                </a:ln>
                <a:effectLst/>
                <a:uLnTx/>
                <a:uFillTx/>
                <a:latin typeface="Arial" charset="0"/>
                <a:ea typeface="新細明體" charset="-120"/>
              </a:rPr>
              <a:t>: </a:t>
            </a:r>
            <a:r>
              <a:rPr kumimoji="1" lang="en-US" altLang="zh-TW" sz="800" b="0" i="0" u="none" strike="noStrike" kern="1200" cap="none" spc="0" normalizeH="0" baseline="0" noProof="0" dirty="0" smtClean="0">
                <a:ln>
                  <a:noFill/>
                </a:ln>
                <a:effectLst/>
                <a:uLnTx/>
                <a:uFillTx/>
                <a:latin typeface="Arial" charset="0"/>
                <a:ea typeface="新細明體" charset="-120"/>
              </a:rPr>
              <a:t>Revenue </a:t>
            </a:r>
            <a:r>
              <a:rPr kumimoji="1" lang="en-US" altLang="zh-TW" sz="800" b="0" i="0" u="none" strike="noStrike" kern="1200" cap="none" spc="0" normalizeH="0" baseline="0" noProof="0" dirty="0">
                <a:ln>
                  <a:noFill/>
                </a:ln>
                <a:effectLst/>
                <a:uLnTx/>
                <a:uFillTx/>
                <a:latin typeface="Arial" charset="0"/>
                <a:ea typeface="新細明體" charset="-120"/>
              </a:rPr>
              <a:t>starting from </a:t>
            </a:r>
            <a:r>
              <a:rPr kumimoji="1" lang="en-US" altLang="zh-TW" sz="800" b="0" i="0" u="none" strike="noStrike" kern="1200" cap="none" spc="0" normalizeH="0" baseline="0" noProof="0" dirty="0" smtClean="0">
                <a:ln>
                  <a:noFill/>
                </a:ln>
                <a:effectLst/>
                <a:uLnTx/>
                <a:uFillTx/>
                <a:latin typeface="Arial" charset="0"/>
                <a:ea typeface="新細明體" charset="-120"/>
              </a:rPr>
              <a:t>2018 </a:t>
            </a:r>
            <a:r>
              <a:rPr kumimoji="1" lang="en-US" altLang="zh-TW" sz="800" b="0" i="0" u="none" strike="noStrike" kern="1200" cap="none" spc="0" normalizeH="0" baseline="0" noProof="0" dirty="0">
                <a:ln>
                  <a:noFill/>
                </a:ln>
                <a:effectLst/>
                <a:uLnTx/>
                <a:uFillTx/>
                <a:latin typeface="Arial" charset="0"/>
                <a:ea typeface="新細明體" charset="-120"/>
              </a:rPr>
              <a:t>are calculated in accordance </a:t>
            </a:r>
            <a:r>
              <a:rPr kumimoji="1" lang="zh-TW" altLang="en-US" sz="800" b="0" i="0" u="none" strike="noStrike" kern="1200" cap="none" spc="0" normalizeH="0" baseline="0" noProof="0" dirty="0" smtClean="0">
                <a:ln>
                  <a:noFill/>
                </a:ln>
                <a:effectLst/>
                <a:uLnTx/>
                <a:uFillTx/>
                <a:latin typeface="Arial" charset="0"/>
                <a:ea typeface="新細明體" charset="-120"/>
              </a:rPr>
              <a:t>   </a:t>
            </a:r>
            <a:r>
              <a:rPr kumimoji="1" lang="en-US" altLang="zh-TW" sz="800" b="0" i="0" u="none" strike="noStrike" kern="1200" cap="none" spc="0" normalizeH="0" baseline="0" noProof="0" dirty="0" smtClean="0">
                <a:ln>
                  <a:noFill/>
                </a:ln>
                <a:effectLst/>
                <a:uLnTx/>
                <a:uFillTx/>
                <a:latin typeface="Arial" charset="0"/>
                <a:ea typeface="新細明體" charset="-120"/>
              </a:rPr>
              <a:t>with </a:t>
            </a:r>
            <a:r>
              <a:rPr kumimoji="1" lang="en-US" altLang="zh-TW" sz="800" b="0" i="0" u="none" strike="noStrike" kern="1200" cap="none" spc="0" normalizeH="0" baseline="0" noProof="0" dirty="0">
                <a:ln>
                  <a:noFill/>
                </a:ln>
                <a:effectLst/>
                <a:uLnTx/>
                <a:uFillTx/>
                <a:latin typeface="Arial" charset="0"/>
                <a:ea typeface="新細明體" charset="-120"/>
              </a:rPr>
              <a:t>IFRS 15</a:t>
            </a:r>
          </a:p>
        </p:txBody>
      </p:sp>
    </p:spTree>
    <p:extLst>
      <p:ext uri="{BB962C8B-B14F-4D97-AF65-F5344CB8AC3E}">
        <p14:creationId xmlns:p14="http://schemas.microsoft.com/office/powerpoint/2010/main" val="5373116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文字版面配置區 1"/>
          <p:cNvSpPr>
            <a:spLocks noGrp="1"/>
          </p:cNvSpPr>
          <p:nvPr>
            <p:ph type="body" idx="1"/>
          </p:nvPr>
        </p:nvSpPr>
        <p:spPr>
          <a:xfrm>
            <a:off x="490789" y="1124744"/>
            <a:ext cx="3993325" cy="422275"/>
          </a:xfrm>
          <a:gradFill rotWithShape="0">
            <a:lin/>
          </a:gradFill>
        </p:spPr>
        <p:txBody>
          <a:bodyPr/>
          <a:lstStyle/>
          <a:p>
            <a:r>
              <a:rPr lang="en-US" altLang="zh-TW" dirty="0" smtClean="0">
                <a:ea typeface="新細明體" charset="-120"/>
              </a:rPr>
              <a:t>Performance</a:t>
            </a:r>
          </a:p>
        </p:txBody>
      </p:sp>
      <p:sp>
        <p:nvSpPr>
          <p:cNvPr id="5" name="標題 4"/>
          <p:cNvSpPr>
            <a:spLocks noGrp="1"/>
          </p:cNvSpPr>
          <p:nvPr>
            <p:ph type="title"/>
          </p:nvPr>
        </p:nvSpPr>
        <p:spPr>
          <a:xfrm>
            <a:off x="457200" y="115888"/>
            <a:ext cx="8229600" cy="720725"/>
          </a:xfrm>
        </p:spPr>
        <p:txBody>
          <a:bodyPr/>
          <a:lstStyle/>
          <a:p>
            <a:pPr>
              <a:defRPr/>
            </a:pPr>
            <a:r>
              <a:rPr lang="en-US" altLang="zh-TW" dirty="0" smtClean="0">
                <a:ea typeface="新細明體" pitchFamily="18" charset="-120"/>
              </a:rPr>
              <a:t>MOD/ IPTV Service  </a:t>
            </a:r>
            <a:r>
              <a:rPr lang="zh-TW" altLang="en-US" dirty="0" smtClean="0">
                <a:ea typeface="新細明體" pitchFamily="18" charset="-120"/>
              </a:rPr>
              <a:t> </a:t>
            </a:r>
            <a:endParaRPr lang="zh-TW" altLang="en-US" dirty="0"/>
          </a:p>
        </p:txBody>
      </p:sp>
      <p:sp>
        <p:nvSpPr>
          <p:cNvPr id="5127" name="文字版面配置區 5"/>
          <p:cNvSpPr>
            <a:spLocks noGrp="1"/>
          </p:cNvSpPr>
          <p:nvPr>
            <p:ph type="body" idx="10"/>
          </p:nvPr>
        </p:nvSpPr>
        <p:spPr>
          <a:xfrm>
            <a:off x="5004048" y="1124744"/>
            <a:ext cx="3672467" cy="422275"/>
          </a:xfrm>
          <a:gradFill rotWithShape="0">
            <a:lin/>
          </a:gradFill>
        </p:spPr>
        <p:txBody>
          <a:bodyPr/>
          <a:lstStyle/>
          <a:p>
            <a:r>
              <a:rPr lang="en-US" altLang="zh-TW" dirty="0" smtClean="0"/>
              <a:t>Strategy</a:t>
            </a:r>
            <a:endParaRPr lang="zh-TW" altLang="en-US" dirty="0" smtClean="0"/>
          </a:p>
        </p:txBody>
      </p:sp>
      <p:sp>
        <p:nvSpPr>
          <p:cNvPr id="5175" name="Rectangle 8"/>
          <p:cNvSpPr>
            <a:spLocks noGrp="1" noChangeArrowheads="1"/>
          </p:cNvSpPr>
          <p:nvPr>
            <p:ph sz="quarter" idx="4"/>
          </p:nvPr>
        </p:nvSpPr>
        <p:spPr>
          <a:xfrm>
            <a:off x="405062" y="1752624"/>
            <a:ext cx="4063751" cy="2042616"/>
          </a:xfrm>
        </p:spPr>
        <p:txBody>
          <a:bodyPr lIns="0" tIns="46038" rIns="0" bIns="46038"/>
          <a:lstStyle/>
          <a:p>
            <a:pPr marL="400050" lvl="1">
              <a:spcBef>
                <a:spcPct val="10000"/>
              </a:spcBef>
              <a:spcAft>
                <a:spcPts val="600"/>
              </a:spcAft>
              <a:buClr>
                <a:schemeClr val="accent1"/>
              </a:buClr>
              <a:buSzPct val="80000"/>
              <a:buBlip>
                <a:blip r:embed="rId4"/>
              </a:buBlip>
              <a:defRPr/>
            </a:pPr>
            <a:r>
              <a:rPr lang="en-US" altLang="zh-TW" sz="1600" dirty="0" smtClean="0">
                <a:ea typeface="新細明體" charset="-120"/>
              </a:rPr>
              <a:t>Accumulated subscription for Q1 2018 grew 27.4% YoY </a:t>
            </a:r>
          </a:p>
          <a:p>
            <a:pPr marL="400050" lvl="1">
              <a:spcBef>
                <a:spcPct val="10000"/>
              </a:spcBef>
              <a:spcAft>
                <a:spcPts val="600"/>
              </a:spcAft>
              <a:buClr>
                <a:schemeClr val="accent1"/>
              </a:buClr>
              <a:buSzPct val="80000"/>
              <a:buBlip>
                <a:blip r:embed="rId4"/>
              </a:buBlip>
              <a:defRPr/>
            </a:pPr>
            <a:r>
              <a:rPr lang="en-US" altLang="zh-TW" sz="1600" dirty="0" smtClean="0">
                <a:ea typeface="新細明體" charset="-120"/>
              </a:rPr>
              <a:t>Accumulated revenue for Q1 2018 grew 25.2% YoY</a:t>
            </a:r>
          </a:p>
          <a:p>
            <a:pPr marL="400050" lvl="1">
              <a:spcBef>
                <a:spcPct val="10000"/>
              </a:spcBef>
              <a:spcAft>
                <a:spcPts val="600"/>
              </a:spcAft>
              <a:buClr>
                <a:schemeClr val="accent1"/>
              </a:buClr>
              <a:buSzPct val="80000"/>
              <a:buBlip>
                <a:blip r:embed="rId4"/>
              </a:buBlip>
              <a:defRPr/>
            </a:pPr>
            <a:r>
              <a:rPr lang="en-US" altLang="zh-TW" sz="1600" dirty="0">
                <a:ea typeface="新細明體" charset="-120"/>
              </a:rPr>
              <a:t>Subscriber market share (CATV+IPTV</a:t>
            </a:r>
            <a:r>
              <a:rPr lang="en-US" altLang="zh-TW" sz="1600">
                <a:ea typeface="新細明體" charset="-120"/>
              </a:rPr>
              <a:t>)  </a:t>
            </a:r>
            <a:r>
              <a:rPr lang="en-US" altLang="zh-TW" sz="1600" smtClean="0">
                <a:ea typeface="新細明體" charset="-120"/>
              </a:rPr>
              <a:t> </a:t>
            </a:r>
            <a:r>
              <a:rPr lang="en-US" altLang="zh-TW" sz="1600" dirty="0" smtClean="0">
                <a:ea typeface="新細明體" charset="-120"/>
              </a:rPr>
              <a:t>grew to 23.5% </a:t>
            </a:r>
            <a:r>
              <a:rPr lang="en-US" altLang="zh-TW" sz="1600" dirty="0">
                <a:ea typeface="新細明體" charset="-120"/>
              </a:rPr>
              <a:t>in </a:t>
            </a:r>
            <a:r>
              <a:rPr lang="en-US" altLang="zh-TW" sz="1600" dirty="0" smtClean="0">
                <a:ea typeface="新細明體" charset="-120"/>
              </a:rPr>
              <a:t>Q4 2017 </a:t>
            </a:r>
            <a:endParaRPr lang="en-US" altLang="zh-TW" sz="1600" dirty="0">
              <a:ea typeface="新細明體" charset="-120"/>
            </a:endParaRPr>
          </a:p>
          <a:p>
            <a:pPr marL="400050" lvl="1">
              <a:spcBef>
                <a:spcPct val="10000"/>
              </a:spcBef>
              <a:spcAft>
                <a:spcPts val="600"/>
              </a:spcAft>
              <a:buClr>
                <a:schemeClr val="accent1"/>
              </a:buClr>
              <a:buSzPct val="80000"/>
              <a:buBlip>
                <a:blip r:embed="rId4"/>
              </a:buBlip>
              <a:defRPr/>
            </a:pPr>
            <a:endParaRPr lang="en-US" altLang="zh-TW" sz="1600" dirty="0" smtClean="0">
              <a:ea typeface="新細明體" charset="-120"/>
            </a:endParaRPr>
          </a:p>
          <a:p>
            <a:pPr marL="114300" lvl="1" indent="0">
              <a:spcBef>
                <a:spcPct val="10000"/>
              </a:spcBef>
              <a:spcAft>
                <a:spcPts val="600"/>
              </a:spcAft>
              <a:buClr>
                <a:schemeClr val="accent1"/>
              </a:buClr>
              <a:buSzPct val="80000"/>
              <a:buNone/>
              <a:defRPr/>
            </a:pPr>
            <a:endParaRPr lang="en-US" altLang="zh-TW" sz="1600" dirty="0" smtClean="0">
              <a:ea typeface="新細明體" charset="-120"/>
            </a:endParaRPr>
          </a:p>
          <a:p>
            <a:pPr marL="114300" lvl="1" indent="0">
              <a:spcBef>
                <a:spcPct val="10000"/>
              </a:spcBef>
              <a:buClr>
                <a:schemeClr val="accent1"/>
              </a:buClr>
              <a:buSzPct val="80000"/>
              <a:buNone/>
            </a:pPr>
            <a:endParaRPr lang="en-US" altLang="zh-TW" sz="1200" dirty="0" smtClean="0">
              <a:ea typeface="新細明體" charset="-120"/>
            </a:endParaRPr>
          </a:p>
        </p:txBody>
      </p:sp>
      <p:sp>
        <p:nvSpPr>
          <p:cNvPr id="5176" name="AutoShape 2"/>
          <p:cNvSpPr>
            <a:spLocks noChangeAspect="1" noChangeArrowheads="1"/>
          </p:cNvSpPr>
          <p:nvPr/>
        </p:nvSpPr>
        <p:spPr bwMode="auto">
          <a:xfrm>
            <a:off x="219075" y="4508500"/>
            <a:ext cx="4240213" cy="1938338"/>
          </a:xfrm>
          <a:prstGeom prst="rect">
            <a:avLst/>
          </a:prstGeom>
          <a:noFill/>
          <a:ln w="9525">
            <a:noFill/>
            <a:miter lim="800000"/>
            <a:headEnd/>
            <a:tailEnd/>
          </a:ln>
        </p:spPr>
        <p:txBody>
          <a:bodyPr/>
          <a:lstStyle/>
          <a:p>
            <a:pPr fontAlgn="base">
              <a:spcBef>
                <a:spcPct val="0"/>
              </a:spcBef>
              <a:spcAft>
                <a:spcPct val="0"/>
              </a:spcAft>
            </a:pPr>
            <a:endParaRPr kumimoji="1" lang="zh-TW" altLang="en-US" b="1">
              <a:solidFill>
                <a:srgbClr val="000000"/>
              </a:solidFill>
              <a:ea typeface="新細明體"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305142660"/>
              </p:ext>
            </p:extLst>
          </p:nvPr>
        </p:nvGraphicFramePr>
        <p:xfrm>
          <a:off x="9612560" y="6280851"/>
          <a:ext cx="8064500" cy="2511424"/>
        </p:xfrm>
        <a:graphic>
          <a:graphicData uri="http://schemas.openxmlformats.org/drawingml/2006/table">
            <a:tbl>
              <a:tblPr firstRow="1" firstCol="1" bandRow="1">
                <a:tableStyleId>{5C22544A-7EE6-4342-B048-85BDC9FD1C3A}</a:tableStyleId>
              </a:tblPr>
              <a:tblGrid>
                <a:gridCol w="2677800">
                  <a:extLst>
                    <a:ext uri="{9D8B030D-6E8A-4147-A177-3AD203B41FA5}">
                      <a16:colId xmlns:a16="http://schemas.microsoft.com/office/drawing/2014/main" val="20000"/>
                    </a:ext>
                  </a:extLst>
                </a:gridCol>
                <a:gridCol w="3749902">
                  <a:extLst>
                    <a:ext uri="{9D8B030D-6E8A-4147-A177-3AD203B41FA5}">
                      <a16:colId xmlns:a16="http://schemas.microsoft.com/office/drawing/2014/main" val="20001"/>
                    </a:ext>
                  </a:extLst>
                </a:gridCol>
                <a:gridCol w="1636798">
                  <a:extLst>
                    <a:ext uri="{9D8B030D-6E8A-4147-A177-3AD203B41FA5}">
                      <a16:colId xmlns:a16="http://schemas.microsoft.com/office/drawing/2014/main" val="20002"/>
                    </a:ext>
                  </a:extLst>
                </a:gridCol>
              </a:tblGrid>
              <a:tr h="201981">
                <a:tc>
                  <a:txBody>
                    <a:bodyPr/>
                    <a:lstStyle/>
                    <a:p>
                      <a:pPr algn="ctr">
                        <a:spcAft>
                          <a:spcPts val="0"/>
                        </a:spcAft>
                      </a:pPr>
                      <a:r>
                        <a:rPr lang="zh-TW" sz="1200" kern="0" dirty="0">
                          <a:effectLst/>
                        </a:rPr>
                        <a:t>電視／</a:t>
                      </a:r>
                      <a:r>
                        <a:rPr lang="en-US" sz="1200" kern="0" dirty="0">
                          <a:effectLst/>
                        </a:rPr>
                        <a:t>STB </a:t>
                      </a:r>
                      <a:r>
                        <a:rPr lang="zh-TW" sz="1200" kern="0" dirty="0">
                          <a:effectLst/>
                        </a:rPr>
                        <a:t>狀態</a:t>
                      </a:r>
                      <a:endParaRPr lang="zh-TW" sz="1200" kern="100" dirty="0">
                        <a:effectLst/>
                        <a:latin typeface="Calibri"/>
                        <a:ea typeface="新細明體"/>
                        <a:cs typeface="Times New Roman"/>
                      </a:endParaRPr>
                    </a:p>
                  </a:txBody>
                  <a:tcPr marL="9524" marR="9524" marT="9527" marB="9527" anchor="ctr"/>
                </a:tc>
                <a:tc>
                  <a:txBody>
                    <a:bodyPr/>
                    <a:lstStyle/>
                    <a:p>
                      <a:pPr algn="ctr">
                        <a:spcAft>
                          <a:spcPts val="0"/>
                        </a:spcAft>
                      </a:pPr>
                      <a:r>
                        <a:rPr lang="zh-TW" sz="1200" kern="0">
                          <a:effectLst/>
                        </a:rPr>
                        <a:t>動作</a:t>
                      </a:r>
                      <a:endParaRPr lang="zh-TW" sz="1200" kern="100">
                        <a:effectLst/>
                        <a:latin typeface="Calibri"/>
                        <a:ea typeface="新細明體"/>
                        <a:cs typeface="Times New Roman"/>
                      </a:endParaRPr>
                    </a:p>
                  </a:txBody>
                  <a:tcPr marL="9524" marR="9524" marT="9527" marB="9527" anchor="ctr"/>
                </a:tc>
                <a:tc>
                  <a:txBody>
                    <a:bodyPr/>
                    <a:lstStyle/>
                    <a:p>
                      <a:pPr algn="ctr">
                        <a:spcAft>
                          <a:spcPts val="0"/>
                        </a:spcAft>
                      </a:pPr>
                      <a:r>
                        <a:rPr lang="zh-TW" sz="1200" kern="0">
                          <a:effectLst/>
                        </a:rPr>
                        <a:t>視為開機</a:t>
                      </a:r>
                      <a:endParaRPr lang="zh-TW" sz="1200" kern="100">
                        <a:effectLst/>
                        <a:latin typeface="Calibri"/>
                        <a:ea typeface="新細明體"/>
                        <a:cs typeface="Times New Roman"/>
                      </a:endParaRPr>
                    </a:p>
                  </a:txBody>
                  <a:tcPr marL="9524" marR="9524" marT="9527" marB="9527" anchor="ctr"/>
                </a:tc>
                <a:extLst>
                  <a:ext uri="{0D108BD9-81ED-4DB2-BD59-A6C34878D82A}">
                    <a16:rowId xmlns:a16="http://schemas.microsoft.com/office/drawing/2014/main" val="10000"/>
                  </a:ext>
                </a:extLst>
              </a:tr>
              <a:tr h="384907">
                <a:tc>
                  <a:txBody>
                    <a:bodyPr/>
                    <a:lstStyle/>
                    <a:p>
                      <a:pPr>
                        <a:spcAft>
                          <a:spcPts val="0"/>
                        </a:spcAft>
                      </a:pPr>
                      <a:r>
                        <a:rPr lang="zh-TW" sz="1200" kern="0">
                          <a:effectLst/>
                        </a:rPr>
                        <a:t>電視開</a:t>
                      </a:r>
                      <a:r>
                        <a:rPr lang="en-US" sz="1200" kern="0" dirty="0">
                          <a:effectLst/>
                        </a:rPr>
                        <a:t>+STB</a:t>
                      </a:r>
                      <a:r>
                        <a:rPr lang="zh-TW" sz="1200" kern="0">
                          <a:effectLst/>
                        </a:rPr>
                        <a:t>開</a:t>
                      </a:r>
                      <a:endParaRPr lang="zh-TW" sz="1200" kern="100">
                        <a:effectLst/>
                        <a:latin typeface="Calibri"/>
                        <a:ea typeface="新細明體"/>
                        <a:cs typeface="Times New Roman"/>
                      </a:endParaRPr>
                    </a:p>
                  </a:txBody>
                  <a:tcPr marL="9524" marR="9524" marT="9527" marB="9527" anchor="ctr"/>
                </a:tc>
                <a:tc>
                  <a:txBody>
                    <a:bodyPr/>
                    <a:lstStyle/>
                    <a:p>
                      <a:pPr>
                        <a:spcAft>
                          <a:spcPts val="0"/>
                        </a:spcAft>
                      </a:pPr>
                      <a:r>
                        <a:rPr lang="zh-TW" sz="1200" kern="0">
                          <a:effectLst/>
                        </a:rPr>
                        <a:t>當天有瀏覽網頁</a:t>
                      </a:r>
                      <a:r>
                        <a:rPr lang="en-US" sz="1200" kern="0" dirty="0">
                          <a:effectLst/>
                        </a:rPr>
                        <a:t>(</a:t>
                      </a:r>
                      <a:r>
                        <a:rPr lang="zh-TW" sz="1200" kern="0">
                          <a:effectLst/>
                        </a:rPr>
                        <a:t>切換到下一層或收看</a:t>
                      </a:r>
                      <a:r>
                        <a:rPr lang="en-US" sz="1200" kern="0" dirty="0">
                          <a:effectLst/>
                        </a:rPr>
                        <a:t>VOD)</a:t>
                      </a:r>
                      <a:r>
                        <a:rPr lang="zh-TW" sz="1200" kern="0">
                          <a:effectLst/>
                        </a:rPr>
                        <a:t>或收看</a:t>
                      </a:r>
                      <a:r>
                        <a:rPr lang="en-US" sz="1200" kern="0" dirty="0">
                          <a:effectLst/>
                        </a:rPr>
                        <a:t>(</a:t>
                      </a:r>
                      <a:r>
                        <a:rPr lang="zh-TW" sz="1200" kern="0">
                          <a:effectLst/>
                        </a:rPr>
                        <a:t>切換</a:t>
                      </a:r>
                      <a:r>
                        <a:rPr lang="en-US" sz="1200" kern="0" dirty="0">
                          <a:effectLst/>
                        </a:rPr>
                        <a:t>)</a:t>
                      </a:r>
                      <a:r>
                        <a:rPr lang="zh-TW" sz="1200" kern="0">
                          <a:effectLst/>
                        </a:rPr>
                        <a:t>電視頻道的動作</a:t>
                      </a:r>
                      <a:endParaRPr lang="zh-TW" sz="1200" kern="100">
                        <a:effectLst/>
                        <a:latin typeface="Calibri"/>
                        <a:ea typeface="新細明體"/>
                        <a:cs typeface="Times New Roman"/>
                      </a:endParaRPr>
                    </a:p>
                  </a:txBody>
                  <a:tcPr marL="9524" marR="9524" marT="9527" marB="9527" anchor="ctr"/>
                </a:tc>
                <a:tc>
                  <a:txBody>
                    <a:bodyPr/>
                    <a:lstStyle/>
                    <a:p>
                      <a:pPr algn="ctr">
                        <a:spcAft>
                          <a:spcPts val="0"/>
                        </a:spcAft>
                      </a:pPr>
                      <a:r>
                        <a:rPr lang="zh-TW" sz="1200" kern="0">
                          <a:effectLst/>
                        </a:rPr>
                        <a:t>是</a:t>
                      </a:r>
                      <a:endParaRPr lang="zh-TW" sz="1200" kern="100">
                        <a:effectLst/>
                        <a:latin typeface="Calibri"/>
                        <a:ea typeface="新細明體"/>
                        <a:cs typeface="Times New Roman"/>
                      </a:endParaRPr>
                    </a:p>
                  </a:txBody>
                  <a:tcPr marL="9524" marR="9524" marT="9527" marB="9527" anchor="ctr"/>
                </a:tc>
                <a:extLst>
                  <a:ext uri="{0D108BD9-81ED-4DB2-BD59-A6C34878D82A}">
                    <a16:rowId xmlns:a16="http://schemas.microsoft.com/office/drawing/2014/main" val="10001"/>
                  </a:ext>
                </a:extLst>
              </a:tr>
              <a:tr h="384907">
                <a:tc>
                  <a:txBody>
                    <a:bodyPr/>
                    <a:lstStyle/>
                    <a:p>
                      <a:pPr>
                        <a:spcAft>
                          <a:spcPts val="0"/>
                        </a:spcAft>
                      </a:pPr>
                      <a:r>
                        <a:rPr lang="zh-TW" sz="1200" kern="0" dirty="0">
                          <a:effectLst/>
                        </a:rPr>
                        <a:t>電視開</a:t>
                      </a:r>
                      <a:r>
                        <a:rPr lang="en-US" sz="1200" kern="0" dirty="0">
                          <a:effectLst/>
                        </a:rPr>
                        <a:t>+STB</a:t>
                      </a:r>
                      <a:r>
                        <a:rPr lang="zh-TW" sz="1200" kern="0" dirty="0">
                          <a:effectLst/>
                        </a:rPr>
                        <a:t>開</a:t>
                      </a:r>
                      <a:endParaRPr lang="zh-TW" sz="1200" kern="100" dirty="0">
                        <a:effectLst/>
                        <a:latin typeface="Calibri"/>
                        <a:ea typeface="新細明體"/>
                        <a:cs typeface="Times New Roman"/>
                      </a:endParaRPr>
                    </a:p>
                  </a:txBody>
                  <a:tcPr marL="9524" marR="9524" marT="9527" marB="9527" anchor="ctr"/>
                </a:tc>
                <a:tc>
                  <a:txBody>
                    <a:bodyPr/>
                    <a:lstStyle/>
                    <a:p>
                      <a:pPr>
                        <a:spcAft>
                          <a:spcPts val="0"/>
                        </a:spcAft>
                      </a:pPr>
                      <a:r>
                        <a:rPr lang="zh-TW" sz="1200" kern="0">
                          <a:effectLst/>
                        </a:rPr>
                        <a:t>當天沒有瀏覽網頁</a:t>
                      </a:r>
                      <a:r>
                        <a:rPr lang="en-US" sz="1200" kern="0" dirty="0">
                          <a:effectLst/>
                        </a:rPr>
                        <a:t>(</a:t>
                      </a:r>
                      <a:r>
                        <a:rPr lang="zh-TW" sz="1200" kern="0">
                          <a:effectLst/>
                        </a:rPr>
                        <a:t>切換到下一層或收看</a:t>
                      </a:r>
                      <a:r>
                        <a:rPr lang="en-US" sz="1200" kern="0" dirty="0">
                          <a:effectLst/>
                        </a:rPr>
                        <a:t>VOD)</a:t>
                      </a:r>
                      <a:r>
                        <a:rPr lang="zh-TW" sz="1200" kern="0">
                          <a:effectLst/>
                        </a:rPr>
                        <a:t>或收看</a:t>
                      </a:r>
                      <a:r>
                        <a:rPr lang="en-US" sz="1200" kern="0" dirty="0">
                          <a:effectLst/>
                        </a:rPr>
                        <a:t>(</a:t>
                      </a:r>
                      <a:r>
                        <a:rPr lang="zh-TW" sz="1200" kern="0">
                          <a:effectLst/>
                        </a:rPr>
                        <a:t>切換</a:t>
                      </a:r>
                      <a:r>
                        <a:rPr lang="en-US" sz="1200" kern="0" dirty="0">
                          <a:effectLst/>
                        </a:rPr>
                        <a:t>)</a:t>
                      </a:r>
                      <a:r>
                        <a:rPr lang="zh-TW" sz="1200" kern="0">
                          <a:effectLst/>
                        </a:rPr>
                        <a:t>電視頻道的動作，整天無動作。</a:t>
                      </a:r>
                      <a:endParaRPr lang="zh-TW" sz="1200" kern="100">
                        <a:effectLst/>
                        <a:latin typeface="Calibri"/>
                        <a:ea typeface="新細明體"/>
                        <a:cs typeface="Times New Roman"/>
                      </a:endParaRPr>
                    </a:p>
                  </a:txBody>
                  <a:tcPr marL="9524" marR="9524" marT="9527" marB="9527" anchor="ctr"/>
                </a:tc>
                <a:tc>
                  <a:txBody>
                    <a:bodyPr/>
                    <a:lstStyle/>
                    <a:p>
                      <a:pPr algn="ctr">
                        <a:spcAft>
                          <a:spcPts val="0"/>
                        </a:spcAft>
                      </a:pPr>
                      <a:r>
                        <a:rPr lang="zh-TW" sz="1200" kern="0">
                          <a:effectLst/>
                        </a:rPr>
                        <a:t>否</a:t>
                      </a:r>
                      <a:endParaRPr lang="zh-TW" sz="1200" kern="100">
                        <a:effectLst/>
                        <a:latin typeface="Calibri"/>
                        <a:ea typeface="新細明體"/>
                        <a:cs typeface="Times New Roman"/>
                      </a:endParaRPr>
                    </a:p>
                  </a:txBody>
                  <a:tcPr marL="9524" marR="9524" marT="9527" marB="9527" anchor="ctr"/>
                </a:tc>
                <a:extLst>
                  <a:ext uri="{0D108BD9-81ED-4DB2-BD59-A6C34878D82A}">
                    <a16:rowId xmlns:a16="http://schemas.microsoft.com/office/drawing/2014/main" val="10002"/>
                  </a:ext>
                </a:extLst>
              </a:tr>
              <a:tr h="201981">
                <a:tc>
                  <a:txBody>
                    <a:bodyPr/>
                    <a:lstStyle/>
                    <a:p>
                      <a:pPr>
                        <a:spcAft>
                          <a:spcPts val="0"/>
                        </a:spcAft>
                      </a:pPr>
                      <a:r>
                        <a:rPr lang="en-US" sz="1200" kern="0" dirty="0">
                          <a:effectLst/>
                        </a:rPr>
                        <a:t>STB</a:t>
                      </a:r>
                      <a:r>
                        <a:rPr lang="zh-TW" sz="1200" kern="0">
                          <a:effectLst/>
                        </a:rPr>
                        <a:t>待機</a:t>
                      </a:r>
                      <a:r>
                        <a:rPr lang="en-US" sz="1200" kern="0" dirty="0">
                          <a:effectLst/>
                        </a:rPr>
                        <a:t>(</a:t>
                      </a:r>
                      <a:r>
                        <a:rPr lang="zh-TW" sz="1200" kern="0">
                          <a:effectLst/>
                        </a:rPr>
                        <a:t>橘燈</a:t>
                      </a:r>
                      <a:r>
                        <a:rPr lang="en-US" sz="1200" kern="0" dirty="0">
                          <a:effectLst/>
                        </a:rPr>
                        <a:t>)</a:t>
                      </a:r>
                      <a:endParaRPr lang="zh-TW" sz="1200" kern="100">
                        <a:effectLst/>
                        <a:latin typeface="Calibri"/>
                        <a:ea typeface="新細明體"/>
                        <a:cs typeface="Times New Roman"/>
                      </a:endParaRPr>
                    </a:p>
                  </a:txBody>
                  <a:tcPr marL="9524" marR="9524" marT="9527" marB="9527" anchor="ctr"/>
                </a:tc>
                <a:tc>
                  <a:txBody>
                    <a:bodyPr/>
                    <a:lstStyle/>
                    <a:p>
                      <a:pPr>
                        <a:spcAft>
                          <a:spcPts val="0"/>
                        </a:spcAft>
                      </a:pPr>
                      <a:r>
                        <a:rPr lang="zh-TW" sz="1200" kern="0">
                          <a:effectLst/>
                        </a:rPr>
                        <a:t>待機整天無動作</a:t>
                      </a:r>
                      <a:endParaRPr lang="zh-TW" sz="1200" kern="100">
                        <a:effectLst/>
                        <a:latin typeface="Calibri"/>
                        <a:ea typeface="新細明體"/>
                        <a:cs typeface="Times New Roman"/>
                      </a:endParaRPr>
                    </a:p>
                  </a:txBody>
                  <a:tcPr marL="9524" marR="9524" marT="9527" marB="9527" anchor="ctr"/>
                </a:tc>
                <a:tc>
                  <a:txBody>
                    <a:bodyPr/>
                    <a:lstStyle/>
                    <a:p>
                      <a:pPr algn="ctr">
                        <a:spcAft>
                          <a:spcPts val="0"/>
                        </a:spcAft>
                      </a:pPr>
                      <a:r>
                        <a:rPr lang="zh-TW" sz="1200" kern="0">
                          <a:effectLst/>
                        </a:rPr>
                        <a:t>否</a:t>
                      </a:r>
                      <a:endParaRPr lang="zh-TW" sz="1200" kern="100">
                        <a:effectLst/>
                        <a:latin typeface="Calibri"/>
                        <a:ea typeface="新細明體"/>
                        <a:cs typeface="Times New Roman"/>
                      </a:endParaRPr>
                    </a:p>
                  </a:txBody>
                  <a:tcPr marL="9524" marR="9524" marT="9527" marB="9527" anchor="ctr"/>
                </a:tc>
                <a:extLst>
                  <a:ext uri="{0D108BD9-81ED-4DB2-BD59-A6C34878D82A}">
                    <a16:rowId xmlns:a16="http://schemas.microsoft.com/office/drawing/2014/main" val="10003"/>
                  </a:ext>
                </a:extLst>
              </a:tr>
              <a:tr h="933686">
                <a:tc>
                  <a:txBody>
                    <a:bodyPr/>
                    <a:lstStyle/>
                    <a:p>
                      <a:pPr>
                        <a:spcAft>
                          <a:spcPts val="0"/>
                        </a:spcAft>
                      </a:pPr>
                      <a:r>
                        <a:rPr lang="en-US" sz="1200" kern="0" dirty="0">
                          <a:effectLst/>
                        </a:rPr>
                        <a:t>STB</a:t>
                      </a:r>
                      <a:r>
                        <a:rPr lang="zh-TW" sz="1200" kern="0">
                          <a:effectLst/>
                        </a:rPr>
                        <a:t>待機，按</a:t>
                      </a:r>
                      <a:r>
                        <a:rPr lang="en-US" sz="1200" kern="0" dirty="0">
                          <a:effectLst/>
                        </a:rPr>
                        <a:t>STB</a:t>
                      </a:r>
                      <a:r>
                        <a:rPr lang="zh-TW" sz="1200" kern="0">
                          <a:effectLst/>
                        </a:rPr>
                        <a:t>電源鈕（開）（橘燈</a:t>
                      </a:r>
                      <a:r>
                        <a:rPr lang="en-US" sz="1200" kern="0" dirty="0">
                          <a:effectLst/>
                        </a:rPr>
                        <a:t>--&gt;</a:t>
                      </a:r>
                      <a:r>
                        <a:rPr lang="zh-TW" sz="1200" kern="0">
                          <a:effectLst/>
                        </a:rPr>
                        <a:t>黃燈）</a:t>
                      </a:r>
                      <a:endParaRPr lang="zh-TW" sz="1200" kern="100">
                        <a:effectLst/>
                        <a:latin typeface="Calibri"/>
                        <a:ea typeface="新細明體"/>
                        <a:cs typeface="Times New Roman"/>
                      </a:endParaRPr>
                    </a:p>
                  </a:txBody>
                  <a:tcPr marL="9524" marR="9524" marT="9527" marB="9527" anchor="ctr"/>
                </a:tc>
                <a:tc>
                  <a:txBody>
                    <a:bodyPr/>
                    <a:lstStyle/>
                    <a:p>
                      <a:pPr>
                        <a:spcAft>
                          <a:spcPts val="0"/>
                        </a:spcAft>
                      </a:pPr>
                      <a:r>
                        <a:rPr lang="zh-TW" sz="1200" kern="0" dirty="0">
                          <a:effectLst/>
                        </a:rPr>
                        <a:t>目前</a:t>
                      </a:r>
                      <a:r>
                        <a:rPr lang="en-US" sz="1200" kern="0" dirty="0">
                          <a:effectLst/>
                        </a:rPr>
                        <a:t>MOD-2</a:t>
                      </a:r>
                      <a:r>
                        <a:rPr lang="zh-TW" sz="1200" kern="0" dirty="0">
                          <a:effectLst/>
                        </a:rPr>
                        <a:t>設計開</a:t>
                      </a:r>
                      <a:r>
                        <a:rPr lang="en-US" sz="1200" kern="0" dirty="0">
                          <a:effectLst/>
                        </a:rPr>
                        <a:t>STB</a:t>
                      </a:r>
                      <a:r>
                        <a:rPr lang="zh-TW" sz="1200" kern="0" dirty="0">
                          <a:effectLst/>
                        </a:rPr>
                        <a:t>電源後，會自動跳回首頁，且首頁右邊的廣告視窗會有頻道播放。在</a:t>
                      </a:r>
                      <a:r>
                        <a:rPr lang="en-US" sz="1200" kern="0" dirty="0">
                          <a:effectLst/>
                        </a:rPr>
                        <a:t>2007</a:t>
                      </a:r>
                      <a:r>
                        <a:rPr lang="zh-TW" sz="1200" kern="0" dirty="0">
                          <a:effectLst/>
                        </a:rPr>
                        <a:t>年以前，因為這個廣告頻道是沒有包含在</a:t>
                      </a:r>
                      <a:r>
                        <a:rPr lang="en-US" sz="1200" kern="0" dirty="0">
                          <a:effectLst/>
                        </a:rPr>
                        <a:t>log</a:t>
                      </a:r>
                      <a:r>
                        <a:rPr lang="zh-TW" sz="1200" kern="0" dirty="0">
                          <a:effectLst/>
                        </a:rPr>
                        <a:t>中的，所以，不會有記錄。目前三區都已經有把這個首頁廣告頻道加入統計。</a:t>
                      </a:r>
                      <a:r>
                        <a:rPr lang="en-US" sz="1200" kern="0" dirty="0">
                          <a:effectLst/>
                        </a:rPr>
                        <a:t>(HMI </a:t>
                      </a:r>
                      <a:r>
                        <a:rPr lang="zh-TW" sz="1200" kern="0" dirty="0">
                          <a:effectLst/>
                        </a:rPr>
                        <a:t>設定</a:t>
                      </a:r>
                      <a:r>
                        <a:rPr lang="en-US" sz="1200" kern="0" dirty="0" err="1">
                          <a:effectLst/>
                        </a:rPr>
                        <a:t>BarkChannel</a:t>
                      </a:r>
                      <a:r>
                        <a:rPr lang="zh-TW" sz="1200" kern="0" dirty="0">
                          <a:effectLst/>
                        </a:rPr>
                        <a:t>首頁廣告</a:t>
                      </a:r>
                      <a:r>
                        <a:rPr lang="en-US" sz="1200" kern="0" dirty="0">
                          <a:effectLst/>
                        </a:rPr>
                        <a:t> IP:224.1.4.102:11111 )</a:t>
                      </a:r>
                      <a:endParaRPr lang="zh-TW" sz="1200" kern="100" dirty="0">
                        <a:effectLst/>
                        <a:latin typeface="Calibri"/>
                        <a:ea typeface="新細明體"/>
                        <a:cs typeface="Times New Roman"/>
                      </a:endParaRPr>
                    </a:p>
                  </a:txBody>
                  <a:tcPr marL="9524" marR="9524" marT="9527" marB="9527" anchor="ctr"/>
                </a:tc>
                <a:tc>
                  <a:txBody>
                    <a:bodyPr/>
                    <a:lstStyle/>
                    <a:p>
                      <a:pPr algn="ctr">
                        <a:spcAft>
                          <a:spcPts val="0"/>
                        </a:spcAft>
                      </a:pPr>
                      <a:r>
                        <a:rPr lang="zh-TW" sz="1200" kern="0">
                          <a:effectLst/>
                        </a:rPr>
                        <a:t>是</a:t>
                      </a:r>
                      <a:endParaRPr lang="zh-TW" sz="1200" kern="100">
                        <a:effectLst/>
                        <a:latin typeface="Calibri"/>
                        <a:ea typeface="新細明體"/>
                        <a:cs typeface="Times New Roman"/>
                      </a:endParaRPr>
                    </a:p>
                  </a:txBody>
                  <a:tcPr marL="9524" marR="9524" marT="9527" marB="9527" anchor="ctr"/>
                </a:tc>
                <a:extLst>
                  <a:ext uri="{0D108BD9-81ED-4DB2-BD59-A6C34878D82A}">
                    <a16:rowId xmlns:a16="http://schemas.microsoft.com/office/drawing/2014/main" val="10004"/>
                  </a:ext>
                </a:extLst>
              </a:tr>
              <a:tr h="201981">
                <a:tc>
                  <a:txBody>
                    <a:bodyPr/>
                    <a:lstStyle/>
                    <a:p>
                      <a:pPr>
                        <a:spcAft>
                          <a:spcPts val="0"/>
                        </a:spcAft>
                      </a:pPr>
                      <a:r>
                        <a:rPr lang="zh-TW" sz="1200" kern="0">
                          <a:effectLst/>
                        </a:rPr>
                        <a:t>按</a:t>
                      </a:r>
                      <a:r>
                        <a:rPr lang="en-US" sz="1200" kern="0">
                          <a:effectLst/>
                        </a:rPr>
                        <a:t>STB</a:t>
                      </a:r>
                      <a:r>
                        <a:rPr lang="zh-TW" sz="1200" kern="0">
                          <a:effectLst/>
                        </a:rPr>
                        <a:t>重置鈕或</a:t>
                      </a:r>
                      <a:r>
                        <a:rPr lang="en-US" sz="1200" kern="0">
                          <a:effectLst/>
                        </a:rPr>
                        <a:t>STB205</a:t>
                      </a:r>
                      <a:r>
                        <a:rPr lang="zh-TW" sz="1200" kern="0">
                          <a:effectLst/>
                        </a:rPr>
                        <a:t>後方的開關鈕</a:t>
                      </a:r>
                      <a:endParaRPr lang="zh-TW" sz="1200" kern="100">
                        <a:effectLst/>
                        <a:latin typeface="Calibri"/>
                        <a:ea typeface="新細明體"/>
                        <a:cs typeface="Times New Roman"/>
                      </a:endParaRPr>
                    </a:p>
                  </a:txBody>
                  <a:tcPr marL="9524" marR="9524" marT="9527" marB="9527" anchor="ctr"/>
                </a:tc>
                <a:tc>
                  <a:txBody>
                    <a:bodyPr/>
                    <a:lstStyle/>
                    <a:p>
                      <a:pPr>
                        <a:spcAft>
                          <a:spcPts val="0"/>
                        </a:spcAft>
                      </a:pPr>
                      <a:r>
                        <a:rPr lang="zh-TW" sz="1200" kern="0">
                          <a:effectLst/>
                        </a:rPr>
                        <a:t>會重新開機，約</a:t>
                      </a:r>
                      <a:r>
                        <a:rPr lang="en-US" sz="1200" kern="0">
                          <a:effectLst/>
                        </a:rPr>
                        <a:t>2~3</a:t>
                      </a:r>
                      <a:r>
                        <a:rPr lang="zh-TW" sz="1200" kern="0">
                          <a:effectLst/>
                        </a:rPr>
                        <a:t>鐘左右，有進入首頁的動作。</a:t>
                      </a:r>
                      <a:endParaRPr lang="zh-TW" sz="1200" kern="100">
                        <a:effectLst/>
                        <a:latin typeface="Calibri"/>
                        <a:ea typeface="新細明體"/>
                        <a:cs typeface="Times New Roman"/>
                      </a:endParaRPr>
                    </a:p>
                  </a:txBody>
                  <a:tcPr marL="9524" marR="9524" marT="9527" marB="9527" anchor="ctr"/>
                </a:tc>
                <a:tc>
                  <a:txBody>
                    <a:bodyPr/>
                    <a:lstStyle/>
                    <a:p>
                      <a:pPr algn="ctr">
                        <a:spcAft>
                          <a:spcPts val="0"/>
                        </a:spcAft>
                      </a:pPr>
                      <a:r>
                        <a:rPr lang="zh-TW" sz="1200" kern="0">
                          <a:effectLst/>
                        </a:rPr>
                        <a:t>是</a:t>
                      </a:r>
                      <a:endParaRPr lang="zh-TW" sz="1200" kern="100">
                        <a:effectLst/>
                        <a:latin typeface="Calibri"/>
                        <a:ea typeface="新細明體"/>
                        <a:cs typeface="Times New Roman"/>
                      </a:endParaRPr>
                    </a:p>
                  </a:txBody>
                  <a:tcPr marL="9524" marR="9524" marT="9527" marB="9527" anchor="ctr"/>
                </a:tc>
                <a:extLst>
                  <a:ext uri="{0D108BD9-81ED-4DB2-BD59-A6C34878D82A}">
                    <a16:rowId xmlns:a16="http://schemas.microsoft.com/office/drawing/2014/main" val="10005"/>
                  </a:ext>
                </a:extLst>
              </a:tr>
              <a:tr h="201981">
                <a:tc>
                  <a:txBody>
                    <a:bodyPr/>
                    <a:lstStyle/>
                    <a:p>
                      <a:pPr>
                        <a:spcAft>
                          <a:spcPts val="0"/>
                        </a:spcAft>
                      </a:pPr>
                      <a:r>
                        <a:rPr lang="zh-TW" sz="1200" kern="0" dirty="0">
                          <a:effectLst/>
                        </a:rPr>
                        <a:t>因</a:t>
                      </a:r>
                      <a:r>
                        <a:rPr lang="en-US" sz="1200" kern="0" dirty="0">
                          <a:effectLst/>
                        </a:rPr>
                        <a:t>STB</a:t>
                      </a:r>
                      <a:r>
                        <a:rPr lang="zh-TW" sz="1200" kern="0" dirty="0">
                          <a:effectLst/>
                        </a:rPr>
                        <a:t>換版</a:t>
                      </a:r>
                      <a:r>
                        <a:rPr lang="en-US" sz="1200" kern="0" dirty="0">
                          <a:effectLst/>
                        </a:rPr>
                        <a:t>,</a:t>
                      </a:r>
                      <a:r>
                        <a:rPr lang="zh-TW" sz="1200" kern="0" dirty="0">
                          <a:effectLst/>
                        </a:rPr>
                        <a:t>遠端重置</a:t>
                      </a:r>
                      <a:r>
                        <a:rPr lang="en-US" sz="1200" kern="0" dirty="0">
                          <a:effectLst/>
                        </a:rPr>
                        <a:t>STB</a:t>
                      </a:r>
                      <a:endParaRPr lang="zh-TW" sz="1200" kern="100" dirty="0">
                        <a:effectLst/>
                        <a:latin typeface="Calibri"/>
                        <a:ea typeface="新細明體"/>
                        <a:cs typeface="Times New Roman"/>
                      </a:endParaRPr>
                    </a:p>
                  </a:txBody>
                  <a:tcPr marL="9524" marR="9524" marT="9527" marB="9527" anchor="ctr"/>
                </a:tc>
                <a:tc>
                  <a:txBody>
                    <a:bodyPr/>
                    <a:lstStyle/>
                    <a:p>
                      <a:pPr>
                        <a:spcAft>
                          <a:spcPts val="0"/>
                        </a:spcAft>
                      </a:pPr>
                      <a:r>
                        <a:rPr lang="zh-TW" sz="1200" kern="0">
                          <a:effectLst/>
                        </a:rPr>
                        <a:t>視為</a:t>
                      </a:r>
                      <a:r>
                        <a:rPr lang="en-US" sz="1200" kern="0">
                          <a:effectLst/>
                        </a:rPr>
                        <a:t>"</a:t>
                      </a:r>
                      <a:r>
                        <a:rPr lang="zh-TW" sz="1200" kern="0">
                          <a:effectLst/>
                        </a:rPr>
                        <a:t>按</a:t>
                      </a:r>
                      <a:r>
                        <a:rPr lang="en-US" sz="1200" kern="0">
                          <a:effectLst/>
                        </a:rPr>
                        <a:t>STB</a:t>
                      </a:r>
                      <a:r>
                        <a:rPr lang="zh-TW" sz="1200" kern="0">
                          <a:effectLst/>
                        </a:rPr>
                        <a:t>重置鈕</a:t>
                      </a:r>
                      <a:r>
                        <a:rPr lang="en-US" sz="1200" kern="0">
                          <a:effectLst/>
                        </a:rPr>
                        <a:t>"</a:t>
                      </a:r>
                      <a:r>
                        <a:rPr lang="zh-TW" sz="1200" kern="0">
                          <a:effectLst/>
                        </a:rPr>
                        <a:t>。</a:t>
                      </a:r>
                      <a:endParaRPr lang="zh-TW" sz="1200" kern="100">
                        <a:effectLst/>
                        <a:latin typeface="Calibri"/>
                        <a:ea typeface="新細明體"/>
                        <a:cs typeface="Times New Roman"/>
                      </a:endParaRPr>
                    </a:p>
                  </a:txBody>
                  <a:tcPr marL="9524" marR="9524" marT="9527" marB="9527" anchor="ctr"/>
                </a:tc>
                <a:tc>
                  <a:txBody>
                    <a:bodyPr/>
                    <a:lstStyle/>
                    <a:p>
                      <a:pPr algn="ctr">
                        <a:spcAft>
                          <a:spcPts val="0"/>
                        </a:spcAft>
                      </a:pPr>
                      <a:r>
                        <a:rPr lang="zh-TW" sz="1200" kern="0" dirty="0">
                          <a:effectLst/>
                        </a:rPr>
                        <a:t>是</a:t>
                      </a:r>
                      <a:endParaRPr lang="zh-TW" sz="1200" kern="100" dirty="0">
                        <a:effectLst/>
                        <a:latin typeface="Calibri"/>
                        <a:ea typeface="新細明體"/>
                        <a:cs typeface="Times New Roman"/>
                      </a:endParaRPr>
                    </a:p>
                  </a:txBody>
                  <a:tcPr marL="9524" marR="9524" marT="9527" marB="9527" anchor="ctr"/>
                </a:tc>
                <a:extLst>
                  <a:ext uri="{0D108BD9-81ED-4DB2-BD59-A6C34878D82A}">
                    <a16:rowId xmlns:a16="http://schemas.microsoft.com/office/drawing/2014/main" val="10006"/>
                  </a:ext>
                </a:extLst>
              </a:tr>
            </a:tbl>
          </a:graphicData>
        </a:graphic>
      </p:graphicFrame>
      <p:sp>
        <p:nvSpPr>
          <p:cNvPr id="30" name="橢圓形圖說文字 29"/>
          <p:cNvSpPr/>
          <p:nvPr/>
        </p:nvSpPr>
        <p:spPr>
          <a:xfrm>
            <a:off x="-2554288" y="7461250"/>
            <a:ext cx="3116263" cy="1584325"/>
          </a:xfrm>
          <a:prstGeom prst="wedgeEllipseCallout">
            <a:avLst>
              <a:gd name="adj1" fmla="val 63923"/>
              <a:gd name="adj2" fmla="val -618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TW"/>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defRPr/>
            </a:pPr>
            <a:r>
              <a:rPr lang="zh-TW" altLang="en-US" sz="1200" b="1" dirty="0">
                <a:solidFill>
                  <a:srgbClr val="000000"/>
                </a:solidFill>
              </a:rPr>
              <a:t>日開機率</a:t>
            </a:r>
            <a:r>
              <a:rPr lang="en-US" altLang="zh-TW" sz="1200" b="1" dirty="0">
                <a:solidFill>
                  <a:srgbClr val="000000"/>
                </a:solidFill>
              </a:rPr>
              <a:t>=</a:t>
            </a:r>
            <a:r>
              <a:rPr lang="zh-TW" altLang="en-US" sz="1200" b="1" dirty="0">
                <a:solidFill>
                  <a:srgbClr val="000000"/>
                </a:solidFill>
              </a:rPr>
              <a:t>開機用戶數</a:t>
            </a:r>
            <a:r>
              <a:rPr lang="en-US" altLang="zh-TW" sz="1200" b="1" dirty="0">
                <a:solidFill>
                  <a:srgbClr val="000000"/>
                </a:solidFill>
              </a:rPr>
              <a:t>/</a:t>
            </a:r>
            <a:r>
              <a:rPr lang="zh-TW" altLang="en-US" sz="1200" b="1" dirty="0">
                <a:solidFill>
                  <a:srgbClr val="000000"/>
                </a:solidFill>
              </a:rPr>
              <a:t>全體用戶數</a:t>
            </a:r>
          </a:p>
          <a:p>
            <a:pPr>
              <a:defRPr/>
            </a:pPr>
            <a:r>
              <a:rPr lang="zh-TW" altLang="en-US" sz="1200" b="1" dirty="0">
                <a:solidFill>
                  <a:srgbClr val="000000"/>
                </a:solidFill>
              </a:rPr>
              <a:t>月開機率</a:t>
            </a:r>
            <a:r>
              <a:rPr lang="el-GR" altLang="zh-TW" sz="1200" b="1" dirty="0">
                <a:solidFill>
                  <a:srgbClr val="000000"/>
                </a:solidFill>
              </a:rPr>
              <a:t>=Σ</a:t>
            </a:r>
            <a:r>
              <a:rPr lang="zh-TW" altLang="en-US" sz="1200" b="1" dirty="0">
                <a:solidFill>
                  <a:srgbClr val="000000"/>
                </a:solidFill>
              </a:rPr>
              <a:t>日開機率</a:t>
            </a:r>
            <a:r>
              <a:rPr lang="en-US" altLang="zh-TW" sz="1200" b="1" dirty="0">
                <a:solidFill>
                  <a:srgbClr val="000000"/>
                </a:solidFill>
              </a:rPr>
              <a:t>/</a:t>
            </a:r>
            <a:r>
              <a:rPr lang="zh-TW" altLang="en-US" sz="1200" b="1" dirty="0">
                <a:solidFill>
                  <a:srgbClr val="000000"/>
                </a:solidFill>
              </a:rPr>
              <a:t>天數</a:t>
            </a:r>
          </a:p>
          <a:p>
            <a:pPr>
              <a:defRPr/>
            </a:pPr>
            <a:r>
              <a:rPr lang="zh-TW" altLang="en-US" sz="1200" b="1" dirty="0">
                <a:solidFill>
                  <a:srgbClr val="000000"/>
                </a:solidFill>
              </a:rPr>
              <a:t> 開機用戶數定義：</a:t>
            </a:r>
            <a:r>
              <a:rPr lang="en-US" altLang="zh-TW" sz="1200" b="1" dirty="0">
                <a:solidFill>
                  <a:srgbClr val="000000"/>
                </a:solidFill>
              </a:rPr>
              <a:t>1.</a:t>
            </a:r>
            <a:r>
              <a:rPr lang="zh-TW" altLang="en-US" sz="1200" b="1" dirty="0">
                <a:solidFill>
                  <a:srgbClr val="000000"/>
                </a:solidFill>
              </a:rPr>
              <a:t>當日開機≧</a:t>
            </a:r>
            <a:r>
              <a:rPr lang="en-US" altLang="zh-TW" sz="1200" b="1" dirty="0">
                <a:solidFill>
                  <a:srgbClr val="000000"/>
                </a:solidFill>
              </a:rPr>
              <a:t>30</a:t>
            </a:r>
            <a:r>
              <a:rPr lang="zh-TW" altLang="en-US" sz="1200" b="1" dirty="0">
                <a:solidFill>
                  <a:srgbClr val="000000"/>
                </a:solidFill>
              </a:rPr>
              <a:t>分鐘  </a:t>
            </a:r>
            <a:r>
              <a:rPr lang="en-US" altLang="zh-TW" sz="1200" b="1" dirty="0">
                <a:solidFill>
                  <a:srgbClr val="000000"/>
                </a:solidFill>
              </a:rPr>
              <a:t>2.</a:t>
            </a:r>
            <a:r>
              <a:rPr lang="zh-TW" altLang="en-US" sz="1200" b="1" dirty="0">
                <a:solidFill>
                  <a:srgbClr val="000000"/>
                </a:solidFill>
              </a:rPr>
              <a:t>期間有操作</a:t>
            </a:r>
            <a:r>
              <a:rPr lang="en-US" altLang="zh-TW" sz="1200" b="1" dirty="0">
                <a:solidFill>
                  <a:srgbClr val="000000"/>
                </a:solidFill>
              </a:rPr>
              <a:t>(ex.</a:t>
            </a:r>
            <a:r>
              <a:rPr lang="zh-TW" altLang="en-US" sz="1200" b="1" dirty="0">
                <a:solidFill>
                  <a:srgbClr val="000000"/>
                </a:solidFill>
              </a:rPr>
              <a:t>選台</a:t>
            </a:r>
            <a:r>
              <a:rPr lang="en-US" altLang="zh-TW" sz="1200" b="1" dirty="0">
                <a:solidFill>
                  <a:srgbClr val="000000"/>
                </a:solidFill>
              </a:rPr>
              <a:t>)</a:t>
            </a:r>
            <a:endParaRPr lang="zh-TW" altLang="en-US" sz="1200" b="1" dirty="0">
              <a:solidFill>
                <a:srgbClr val="000000"/>
              </a:solidFill>
            </a:endParaRPr>
          </a:p>
        </p:txBody>
      </p:sp>
      <p:sp>
        <p:nvSpPr>
          <p:cNvPr id="35" name="矩形 2"/>
          <p:cNvSpPr>
            <a:spLocks noChangeArrowheads="1"/>
          </p:cNvSpPr>
          <p:nvPr/>
        </p:nvSpPr>
        <p:spPr bwMode="auto">
          <a:xfrm>
            <a:off x="4932040" y="1556792"/>
            <a:ext cx="3888432" cy="2589427"/>
          </a:xfrm>
          <a:prstGeom prst="rect">
            <a:avLst/>
          </a:prstGeom>
          <a:noFill/>
          <a:ln>
            <a:noFill/>
          </a:ln>
          <a:extLst/>
        </p:spPr>
        <p:txBody>
          <a:bodyPr wrap="square">
            <a:spAutoFit/>
          </a:bodyPr>
          <a:lstStyle/>
          <a:p>
            <a:pPr marL="285750" lvl="1" indent="-171450" eaLnBrk="0" hangingPunct="0">
              <a:lnSpc>
                <a:spcPts val="1600"/>
              </a:lnSpc>
              <a:spcBef>
                <a:spcPct val="10000"/>
              </a:spcBef>
              <a:spcAft>
                <a:spcPts val="300"/>
              </a:spcAft>
              <a:buClr>
                <a:srgbClr val="BBE0E3"/>
              </a:buClr>
              <a:buSzPct val="80000"/>
              <a:buBlip>
                <a:blip r:embed="rId4"/>
              </a:buBlip>
              <a:defRPr/>
            </a:pPr>
            <a:r>
              <a:rPr lang="en-US" altLang="zh-TW" sz="1400" b="0" dirty="0">
                <a:solidFill>
                  <a:srgbClr val="000000"/>
                </a:solidFill>
                <a:ea typeface="新細明體" pitchFamily="18" charset="-120"/>
              </a:rPr>
              <a:t>Continue to</a:t>
            </a:r>
            <a:r>
              <a:rPr lang="zh-TW" altLang="en-US" sz="1400" b="0" dirty="0">
                <a:solidFill>
                  <a:srgbClr val="000000"/>
                </a:solidFill>
                <a:ea typeface="新細明體" pitchFamily="18" charset="-120"/>
              </a:rPr>
              <a:t> </a:t>
            </a:r>
            <a:r>
              <a:rPr lang="en-US" altLang="zh-TW" sz="1400" b="0" dirty="0">
                <a:solidFill>
                  <a:srgbClr val="000000"/>
                </a:solidFill>
                <a:ea typeface="新細明體" pitchFamily="18" charset="-120"/>
              </a:rPr>
              <a:t>enrich</a:t>
            </a:r>
            <a:r>
              <a:rPr lang="zh-TW" altLang="en-US" sz="1400" b="0" dirty="0">
                <a:solidFill>
                  <a:srgbClr val="000000"/>
                </a:solidFill>
                <a:ea typeface="新細明體" pitchFamily="18" charset="-120"/>
              </a:rPr>
              <a:t> </a:t>
            </a:r>
            <a:r>
              <a:rPr lang="en-US" altLang="zh-TW" sz="1400" b="0" dirty="0">
                <a:solidFill>
                  <a:srgbClr val="000000"/>
                </a:solidFill>
                <a:ea typeface="新細明體" pitchFamily="18" charset="-120"/>
              </a:rPr>
              <a:t>content, including movies, drama, TV series and cartoons for SVOD</a:t>
            </a:r>
          </a:p>
          <a:p>
            <a:pPr marL="285750" lvl="1" indent="-171450" eaLnBrk="0" hangingPunct="0">
              <a:lnSpc>
                <a:spcPts val="1600"/>
              </a:lnSpc>
              <a:spcBef>
                <a:spcPct val="10000"/>
              </a:spcBef>
              <a:spcAft>
                <a:spcPts val="300"/>
              </a:spcAft>
              <a:buClr>
                <a:srgbClr val="BBE0E3"/>
              </a:buClr>
              <a:buSzPct val="80000"/>
              <a:buBlip>
                <a:blip r:embed="rId4"/>
              </a:buBlip>
              <a:defRPr/>
            </a:pPr>
            <a:r>
              <a:rPr lang="en-US" altLang="zh-TW" sz="1400" b="0" dirty="0">
                <a:solidFill>
                  <a:srgbClr val="000000"/>
                </a:solidFill>
                <a:ea typeface="新細明體" pitchFamily="18" charset="-120"/>
              </a:rPr>
              <a:t>Leverage the existing broadband and 4G mobile subscriber base to grow MOD</a:t>
            </a:r>
            <a:r>
              <a:rPr lang="zh-TW" altLang="en-US" sz="1400" b="0" dirty="0">
                <a:solidFill>
                  <a:srgbClr val="000000"/>
                </a:solidFill>
                <a:ea typeface="新細明體" pitchFamily="18" charset="-120"/>
              </a:rPr>
              <a:t> </a:t>
            </a:r>
            <a:r>
              <a:rPr lang="en-US" altLang="zh-TW" sz="1400" b="0" dirty="0">
                <a:solidFill>
                  <a:srgbClr val="000000"/>
                </a:solidFill>
                <a:ea typeface="新細明體" pitchFamily="18" charset="-120"/>
              </a:rPr>
              <a:t>subscribers  </a:t>
            </a:r>
          </a:p>
          <a:p>
            <a:pPr marL="285750" lvl="1" indent="-171450" eaLnBrk="0" hangingPunct="0">
              <a:lnSpc>
                <a:spcPts val="1600"/>
              </a:lnSpc>
              <a:spcBef>
                <a:spcPct val="10000"/>
              </a:spcBef>
              <a:spcAft>
                <a:spcPts val="300"/>
              </a:spcAft>
              <a:buClr>
                <a:srgbClr val="BBE0E3"/>
              </a:buClr>
              <a:buSzPct val="80000"/>
              <a:buBlip>
                <a:blip r:embed="rId4"/>
              </a:buBlip>
              <a:tabLst>
                <a:tab pos="914400" algn="l"/>
              </a:tabLst>
              <a:defRPr/>
            </a:pPr>
            <a:r>
              <a:rPr lang="en-US" altLang="zh-TW" sz="1400" b="0" dirty="0">
                <a:solidFill>
                  <a:srgbClr val="000000"/>
                </a:solidFill>
                <a:ea typeface="新細明體" pitchFamily="18" charset="-120"/>
              </a:rPr>
              <a:t>Carry OTT and 4K service on the platform to make MOD the smart home </a:t>
            </a:r>
            <a:r>
              <a:rPr lang="en-US" altLang="zh-TW" sz="1400" b="0" dirty="0" smtClean="0">
                <a:solidFill>
                  <a:srgbClr val="000000"/>
                </a:solidFill>
                <a:ea typeface="新細明體" pitchFamily="18" charset="-120"/>
              </a:rPr>
              <a:t>hub</a:t>
            </a:r>
          </a:p>
          <a:p>
            <a:pPr marL="285750" lvl="1" indent="-171450" eaLnBrk="0" hangingPunct="0">
              <a:lnSpc>
                <a:spcPts val="1600"/>
              </a:lnSpc>
              <a:spcBef>
                <a:spcPct val="10000"/>
              </a:spcBef>
              <a:spcAft>
                <a:spcPts val="300"/>
              </a:spcAft>
              <a:buClr>
                <a:srgbClr val="BBE0E3"/>
              </a:buClr>
              <a:buSzPct val="80000"/>
              <a:buBlip>
                <a:blip r:embed="rId4"/>
              </a:buBlip>
              <a:tabLst>
                <a:tab pos="914400" algn="l"/>
              </a:tabLst>
              <a:defRPr/>
            </a:pPr>
            <a:r>
              <a:rPr lang="en-US" altLang="zh-TW" sz="1400" b="0" dirty="0">
                <a:solidFill>
                  <a:srgbClr val="000000"/>
                </a:solidFill>
                <a:ea typeface="新細明體" pitchFamily="18" charset="-120"/>
              </a:rPr>
              <a:t>D</a:t>
            </a:r>
            <a:r>
              <a:rPr lang="en-US" altLang="zh-TW" sz="1400" b="0" dirty="0" smtClean="0">
                <a:solidFill>
                  <a:srgbClr val="000000"/>
                </a:solidFill>
                <a:ea typeface="新細明體" pitchFamily="18" charset="-120"/>
              </a:rPr>
              <a:t>ifferentiate products </a:t>
            </a:r>
            <a:r>
              <a:rPr lang="en-US" altLang="zh-TW" sz="1400" b="0" dirty="0">
                <a:solidFill>
                  <a:srgbClr val="000000"/>
                </a:solidFill>
                <a:ea typeface="新細明體" pitchFamily="18" charset="-120"/>
              </a:rPr>
              <a:t>by acquiring sports contents including eSports</a:t>
            </a:r>
            <a:endParaRPr lang="zh-TW" altLang="zh-TW" sz="1400" b="0" dirty="0">
              <a:solidFill>
                <a:srgbClr val="000000"/>
              </a:solidFill>
              <a:ea typeface="新細明體" pitchFamily="18" charset="-120"/>
            </a:endParaRPr>
          </a:p>
          <a:p>
            <a:pPr marL="114300" lvl="1" eaLnBrk="0" hangingPunct="0">
              <a:lnSpc>
                <a:spcPts val="1600"/>
              </a:lnSpc>
              <a:spcBef>
                <a:spcPct val="10000"/>
              </a:spcBef>
              <a:spcAft>
                <a:spcPts val="300"/>
              </a:spcAft>
              <a:buClr>
                <a:srgbClr val="BBE0E3"/>
              </a:buClr>
              <a:buSzPct val="80000"/>
              <a:defRPr/>
            </a:pPr>
            <a:endParaRPr lang="en-US" altLang="zh-TW" sz="1400" b="0" dirty="0">
              <a:solidFill>
                <a:srgbClr val="000000"/>
              </a:solidFill>
              <a:ea typeface="新細明體" pitchFamily="18" charset="-120"/>
            </a:endParaRPr>
          </a:p>
        </p:txBody>
      </p:sp>
      <p:sp>
        <p:nvSpPr>
          <p:cNvPr id="25" name="文字方塊 24"/>
          <p:cNvSpPr txBox="1"/>
          <p:nvPr/>
        </p:nvSpPr>
        <p:spPr>
          <a:xfrm>
            <a:off x="3841297" y="3870627"/>
            <a:ext cx="720080" cy="215444"/>
          </a:xfrm>
          <a:prstGeom prst="rect">
            <a:avLst/>
          </a:prstGeom>
          <a:noFill/>
        </p:spPr>
        <p:txBody>
          <a:bodyPr wrap="square" rtlCol="0">
            <a:spAutoFit/>
          </a:bodyPr>
          <a:lstStyle/>
          <a:p>
            <a:r>
              <a:rPr lang="en-US" altLang="zh-TW" sz="800" dirty="0" smtClean="0"/>
              <a:t>thousand</a:t>
            </a:r>
            <a:endParaRPr lang="zh-TW" altLang="en-US" sz="800" dirty="0"/>
          </a:p>
        </p:txBody>
      </p:sp>
      <p:sp>
        <p:nvSpPr>
          <p:cNvPr id="16" name="Text Box 66"/>
          <p:cNvSpPr txBox="1">
            <a:spLocks noChangeArrowheads="1"/>
          </p:cNvSpPr>
          <p:nvPr/>
        </p:nvSpPr>
        <p:spPr bwMode="auto">
          <a:xfrm>
            <a:off x="5166147" y="5974541"/>
            <a:ext cx="3947337" cy="215444"/>
          </a:xfrm>
          <a:prstGeom prst="rect">
            <a:avLst/>
          </a:prstGeom>
          <a:noFill/>
          <a:ln w="19050" algn="ctr">
            <a:noFill/>
            <a:miter lim="800000"/>
            <a:headEnd/>
            <a:tailEnd/>
          </a:ln>
        </p:spPr>
        <p:txBody>
          <a:bodyPr wrap="square">
            <a:spAutoFit/>
          </a:bodyPr>
          <a:lstStyle/>
          <a:p>
            <a:pPr>
              <a:spcBef>
                <a:spcPts val="0"/>
              </a:spcBef>
            </a:pPr>
            <a:r>
              <a:rPr lang="en-US" altLang="zh-TW" sz="800" b="0" dirty="0" smtClean="0">
                <a:latin typeface="Verdana" pitchFamily="34" charset="0"/>
              </a:rPr>
              <a:t>SVOD</a:t>
            </a:r>
            <a:r>
              <a:rPr lang="zh-TW" altLang="en-US" sz="800" b="0" dirty="0" smtClean="0">
                <a:latin typeface="Verdana" pitchFamily="34" charset="0"/>
              </a:rPr>
              <a:t>：</a:t>
            </a:r>
            <a:r>
              <a:rPr lang="en-US" altLang="zh-TW" sz="800" b="0" dirty="0" smtClean="0">
                <a:latin typeface="Verdana" pitchFamily="34" charset="0"/>
              </a:rPr>
              <a:t>Subscription</a:t>
            </a:r>
            <a:r>
              <a:rPr lang="zh-TW" altLang="en-US" sz="800" b="0" dirty="0" smtClean="0">
                <a:latin typeface="Verdana" pitchFamily="34" charset="0"/>
              </a:rPr>
              <a:t> </a:t>
            </a:r>
            <a:r>
              <a:rPr lang="en-US" altLang="zh-TW" sz="800" b="0" dirty="0" smtClean="0">
                <a:latin typeface="Verdana" pitchFamily="34" charset="0"/>
              </a:rPr>
              <a:t>Video</a:t>
            </a:r>
            <a:r>
              <a:rPr lang="zh-TW" altLang="en-US" sz="800" b="0" dirty="0" smtClean="0">
                <a:latin typeface="Verdana" pitchFamily="34" charset="0"/>
              </a:rPr>
              <a:t> </a:t>
            </a:r>
            <a:r>
              <a:rPr lang="en-US" altLang="zh-TW" sz="800" b="0" dirty="0" smtClean="0">
                <a:latin typeface="Verdana" pitchFamily="34" charset="0"/>
              </a:rPr>
              <a:t>on</a:t>
            </a:r>
            <a:r>
              <a:rPr lang="zh-TW" altLang="en-US" sz="800" b="0" dirty="0" smtClean="0">
                <a:latin typeface="Verdana" pitchFamily="34" charset="0"/>
              </a:rPr>
              <a:t> </a:t>
            </a:r>
            <a:r>
              <a:rPr lang="en-US" altLang="zh-TW" sz="800" b="0" dirty="0" smtClean="0">
                <a:latin typeface="Verdana" pitchFamily="34" charset="0"/>
              </a:rPr>
              <a:t>Demand</a:t>
            </a:r>
          </a:p>
        </p:txBody>
      </p:sp>
      <p:sp>
        <p:nvSpPr>
          <p:cNvPr id="15" name="文字方塊 14"/>
          <p:cNvSpPr txBox="1"/>
          <p:nvPr/>
        </p:nvSpPr>
        <p:spPr>
          <a:xfrm>
            <a:off x="1331640" y="3645024"/>
            <a:ext cx="2509657" cy="276999"/>
          </a:xfrm>
          <a:prstGeom prst="rect">
            <a:avLst/>
          </a:prstGeom>
          <a:noFill/>
        </p:spPr>
        <p:txBody>
          <a:bodyPr wrap="square" rtlCol="0">
            <a:spAutoFit/>
          </a:bodyPr>
          <a:lstStyle/>
          <a:p>
            <a:r>
              <a:rPr lang="en-US" altLang="zh-TW" dirty="0"/>
              <a:t>M</a:t>
            </a:r>
            <a:r>
              <a:rPr lang="en-US" altLang="zh-TW" dirty="0" smtClean="0"/>
              <a:t>OD</a:t>
            </a:r>
            <a:r>
              <a:rPr lang="zh-TW" altLang="en-US" dirty="0" smtClean="0"/>
              <a:t> </a:t>
            </a:r>
            <a:r>
              <a:rPr lang="en-US" altLang="zh-TW" dirty="0" smtClean="0"/>
              <a:t>subscribers</a:t>
            </a:r>
            <a:r>
              <a:rPr lang="zh-TW" altLang="en-US" dirty="0" smtClean="0"/>
              <a:t>  </a:t>
            </a:r>
            <a:r>
              <a:rPr lang="en-US" altLang="zh-TW" dirty="0" smtClean="0"/>
              <a:t>and revenue</a:t>
            </a:r>
            <a:endParaRPr lang="zh-TW" altLang="en-US" dirty="0"/>
          </a:p>
        </p:txBody>
      </p:sp>
      <p:graphicFrame>
        <p:nvGraphicFramePr>
          <p:cNvPr id="4" name="物件 3"/>
          <p:cNvGraphicFramePr>
            <a:graphicFrameLocks noGrp="1"/>
          </p:cNvGraphicFramePr>
          <p:nvPr>
            <p:extLst>
              <p:ext uri="{D42A27DB-BD31-4B8C-83A1-F6EECF244321}">
                <p14:modId xmlns:p14="http://schemas.microsoft.com/office/powerpoint/2010/main" val="2642739670"/>
              </p:ext>
            </p:extLst>
          </p:nvPr>
        </p:nvGraphicFramePr>
        <p:xfrm>
          <a:off x="4906963" y="4059238"/>
          <a:ext cx="4351337" cy="2216150"/>
        </p:xfrm>
        <a:graphic>
          <a:graphicData uri="http://schemas.openxmlformats.org/presentationml/2006/ole">
            <mc:AlternateContent xmlns:mc="http://schemas.openxmlformats.org/markup-compatibility/2006">
              <mc:Choice xmlns:v="urn:schemas-microsoft-com:vml" Requires="v">
                <p:oleObj spid="_x0000_s380621" name="工作表" r:id="rId5" imgW="4254414" imgH="1435140" progId="Excel.Sheet.8">
                  <p:embed/>
                </p:oleObj>
              </mc:Choice>
              <mc:Fallback>
                <p:oleObj name="工作表" r:id="rId5" imgW="4254414" imgH="1435140" progId="Excel.Sheet.8">
                  <p:embed/>
                  <p:pic>
                    <p:nvPicPr>
                      <p:cNvPr id="0" name="物件 4"/>
                      <p:cNvPicPr>
                        <a:picLocks noGrp="1" noChangeArrowheads="1"/>
                      </p:cNvPicPr>
                      <p:nvPr/>
                    </p:nvPicPr>
                    <p:blipFill>
                      <a:blip r:embed="rId6"/>
                      <a:srcRect/>
                      <a:stretch>
                        <a:fillRect/>
                      </a:stretch>
                    </p:blipFill>
                    <p:spPr bwMode="auto">
                      <a:xfrm>
                        <a:off x="4906963" y="4059238"/>
                        <a:ext cx="4351337"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文字方塊 18"/>
          <p:cNvSpPr txBox="1"/>
          <p:nvPr/>
        </p:nvSpPr>
        <p:spPr>
          <a:xfrm>
            <a:off x="4935463" y="4169543"/>
            <a:ext cx="720080" cy="215444"/>
          </a:xfrm>
          <a:prstGeom prst="rect">
            <a:avLst/>
          </a:prstGeom>
          <a:noFill/>
        </p:spPr>
        <p:txBody>
          <a:bodyPr wrap="square" rtlCol="0">
            <a:spAutoFit/>
          </a:bodyPr>
          <a:lstStyle/>
          <a:p>
            <a:r>
              <a:rPr lang="en-US" altLang="zh-TW" sz="800" dirty="0" smtClean="0"/>
              <a:t>thousand</a:t>
            </a:r>
            <a:endParaRPr lang="zh-TW" altLang="en-US" sz="800" dirty="0"/>
          </a:p>
        </p:txBody>
      </p:sp>
      <p:sp>
        <p:nvSpPr>
          <p:cNvPr id="18" name="文字方塊 17"/>
          <p:cNvSpPr txBox="1"/>
          <p:nvPr/>
        </p:nvSpPr>
        <p:spPr>
          <a:xfrm>
            <a:off x="433822" y="3870627"/>
            <a:ext cx="720080" cy="215444"/>
          </a:xfrm>
          <a:prstGeom prst="rect">
            <a:avLst/>
          </a:prstGeom>
          <a:noFill/>
        </p:spPr>
        <p:txBody>
          <a:bodyPr wrap="square" rtlCol="0">
            <a:spAutoFit/>
          </a:bodyPr>
          <a:lstStyle/>
          <a:p>
            <a:r>
              <a:rPr lang="en-US" altLang="zh-TW" sz="800" dirty="0" smtClean="0"/>
              <a:t>NT$ mm</a:t>
            </a:r>
            <a:endParaRPr lang="zh-TW" altLang="en-US" sz="800" dirty="0"/>
          </a:p>
        </p:txBody>
      </p:sp>
      <p:graphicFrame>
        <p:nvGraphicFramePr>
          <p:cNvPr id="20" name="物件 19"/>
          <p:cNvGraphicFramePr>
            <a:graphicFrameLocks noGrp="1"/>
          </p:cNvGraphicFramePr>
          <p:nvPr>
            <p:extLst>
              <p:ext uri="{D42A27DB-BD31-4B8C-83A1-F6EECF244321}">
                <p14:modId xmlns:p14="http://schemas.microsoft.com/office/powerpoint/2010/main" val="3286348029"/>
              </p:ext>
            </p:extLst>
          </p:nvPr>
        </p:nvGraphicFramePr>
        <p:xfrm>
          <a:off x="243913" y="3645024"/>
          <a:ext cx="4271963" cy="2637160"/>
        </p:xfrm>
        <a:graphic>
          <a:graphicData uri="http://schemas.openxmlformats.org/presentationml/2006/ole">
            <mc:AlternateContent xmlns:mc="http://schemas.openxmlformats.org/markup-compatibility/2006">
              <mc:Choice xmlns:v="urn:schemas-microsoft-com:vml" Requires="v">
                <p:oleObj spid="_x0000_s380622" name="工作表" r:id="rId7" imgW="4295749" imgH="1657506" progId="Excel.Sheet.8">
                  <p:embed/>
                </p:oleObj>
              </mc:Choice>
              <mc:Fallback>
                <p:oleObj name="工作表" r:id="rId7" imgW="4295749" imgH="1657506" progId="Excel.Sheet.8">
                  <p:embed/>
                  <p:pic>
                    <p:nvPicPr>
                      <p:cNvPr id="7" name="物件 6"/>
                      <p:cNvPicPr>
                        <a:picLocks noGrp="1" noChangeArrowheads="1"/>
                      </p:cNvPicPr>
                      <p:nvPr/>
                    </p:nvPicPr>
                    <p:blipFill>
                      <a:blip r:embed="rId8"/>
                      <a:srcRect/>
                      <a:stretch>
                        <a:fillRect/>
                      </a:stretch>
                    </p:blipFill>
                    <p:spPr bwMode="auto">
                      <a:xfrm>
                        <a:off x="243913" y="3645024"/>
                        <a:ext cx="4271963" cy="2637160"/>
                      </a:xfrm>
                      <a:prstGeom prst="rect">
                        <a:avLst/>
                      </a:prstGeom>
                      <a:noFill/>
                      <a:ln>
                        <a:noFill/>
                      </a:ln>
                      <a:extLst/>
                    </p:spPr>
                  </p:pic>
                </p:oleObj>
              </mc:Fallback>
            </mc:AlternateContent>
          </a:graphicData>
        </a:graphic>
      </p:graphicFrame>
      <p:sp>
        <p:nvSpPr>
          <p:cNvPr id="21" name="文字方塊 1"/>
          <p:cNvSpPr txBox="1">
            <a:spLocks noChangeArrowheads="1"/>
          </p:cNvSpPr>
          <p:nvPr/>
        </p:nvSpPr>
        <p:spPr bwMode="auto">
          <a:xfrm>
            <a:off x="755576" y="6020708"/>
            <a:ext cx="3247777" cy="338554"/>
          </a:xfrm>
          <a:prstGeom prst="rect">
            <a:avLst/>
          </a:prstGeom>
          <a:noFill/>
          <a:ln w="9525">
            <a:noFill/>
            <a:miter lim="800000"/>
            <a:headEnd/>
            <a:tailEnd/>
          </a:ln>
        </p:spPr>
        <p:txBody>
          <a:bodyPr wrap="square">
            <a:spAutoFit/>
          </a:bodyPr>
          <a:lstStyle/>
          <a:p>
            <a:r>
              <a:rPr lang="en-US" altLang="zh-TW" sz="800" b="0" dirty="0" smtClean="0"/>
              <a:t>Note </a:t>
            </a:r>
            <a:r>
              <a:rPr lang="en-US" altLang="zh-TW" sz="800" b="0" dirty="0"/>
              <a:t>: </a:t>
            </a:r>
            <a:r>
              <a:rPr lang="en-US" altLang="zh-TW" sz="800" b="0" dirty="0" smtClean="0"/>
              <a:t>Revenue </a:t>
            </a:r>
            <a:r>
              <a:rPr lang="en-US" altLang="zh-TW" sz="800" b="0" dirty="0"/>
              <a:t>starting from </a:t>
            </a:r>
            <a:r>
              <a:rPr lang="en-US" altLang="zh-TW" sz="800" b="0" dirty="0" smtClean="0"/>
              <a:t>2018 </a:t>
            </a:r>
            <a:r>
              <a:rPr lang="en-US" altLang="zh-TW" sz="800" b="0" dirty="0"/>
              <a:t>are calculated in accordance with IFRS 15</a:t>
            </a:r>
          </a:p>
        </p:txBody>
      </p:sp>
    </p:spTree>
    <p:extLst>
      <p:ext uri="{BB962C8B-B14F-4D97-AF65-F5344CB8AC3E}">
        <p14:creationId xmlns:p14="http://schemas.microsoft.com/office/powerpoint/2010/main" val="3533086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en-US" altLang="zh-TW" dirty="0" smtClean="0"/>
              <a:t>Enterprise</a:t>
            </a:r>
            <a:r>
              <a:rPr lang="zh-TW" altLang="en-US" dirty="0" smtClean="0"/>
              <a:t> </a:t>
            </a:r>
            <a:r>
              <a:rPr lang="en-US" altLang="zh-TW" dirty="0" smtClean="0"/>
              <a:t>ICT Initiatives  </a:t>
            </a:r>
            <a:endParaRPr lang="zh-TW" altLang="en-US" dirty="0"/>
          </a:p>
        </p:txBody>
      </p:sp>
      <p:sp>
        <p:nvSpPr>
          <p:cNvPr id="6" name="文字版面配置區 5"/>
          <p:cNvSpPr txBox="1">
            <a:spLocks/>
          </p:cNvSpPr>
          <p:nvPr/>
        </p:nvSpPr>
        <p:spPr>
          <a:xfrm>
            <a:off x="4857478" y="1064732"/>
            <a:ext cx="3672467" cy="422275"/>
          </a:xfrm>
          <a:prstGeom prst="rect">
            <a:avLst/>
          </a:prstGeom>
          <a:gradFill rotWithShape="0">
            <a:gsLst>
              <a:gs pos="0">
                <a:srgbClr val="03D4A8"/>
              </a:gs>
              <a:gs pos="25000">
                <a:srgbClr val="21D6E0"/>
              </a:gs>
              <a:gs pos="75000">
                <a:srgbClr val="0087E6"/>
              </a:gs>
              <a:gs pos="100000">
                <a:srgbClr val="005CBF"/>
              </a:gs>
            </a:gsLst>
            <a:lin ang="5400000"/>
          </a:gradFill>
          <a:ln w="9525">
            <a:solidFill>
              <a:schemeClr val="accent1"/>
            </a:solidFill>
            <a:miter lim="800000"/>
            <a:headEnd/>
            <a:tailEnd/>
          </a:ln>
        </p:spPr>
        <p:txBody>
          <a:bodyPr anchor="b"/>
          <a:lstStyle/>
          <a:p>
            <a:pPr marL="342900" indent="-342900" algn="ctr" eaLnBrk="0" hangingPunct="0">
              <a:spcBef>
                <a:spcPct val="20000"/>
              </a:spcBef>
              <a:defRPr/>
            </a:pPr>
            <a:r>
              <a:rPr lang="en-US" altLang="zh-TW" sz="1800" dirty="0">
                <a:solidFill>
                  <a:srgbClr val="FFFFFF"/>
                </a:solidFill>
                <a:latin typeface="Verdana" pitchFamily="34" charset="0"/>
                <a:ea typeface="微軟正黑體"/>
              </a:rPr>
              <a:t>Strategy</a:t>
            </a:r>
            <a:endParaRPr lang="zh-TW" altLang="en-US" sz="1800" dirty="0">
              <a:solidFill>
                <a:srgbClr val="FFFFFF"/>
              </a:solidFill>
              <a:latin typeface="Verdana" pitchFamily="34" charset="0"/>
              <a:ea typeface="微軟正黑體"/>
            </a:endParaRPr>
          </a:p>
        </p:txBody>
      </p:sp>
      <p:sp>
        <p:nvSpPr>
          <p:cNvPr id="17" name="矩形 2"/>
          <p:cNvSpPr>
            <a:spLocks noChangeArrowheads="1"/>
          </p:cNvSpPr>
          <p:nvPr/>
        </p:nvSpPr>
        <p:spPr bwMode="auto">
          <a:xfrm>
            <a:off x="4656048" y="1568341"/>
            <a:ext cx="4075328" cy="3657411"/>
          </a:xfrm>
          <a:prstGeom prst="rect">
            <a:avLst/>
          </a:prstGeom>
          <a:noFill/>
          <a:ln>
            <a:noFill/>
          </a:ln>
          <a:extLst/>
        </p:spPr>
        <p:txBody>
          <a:bodyPr wrap="square">
            <a:spAutoFit/>
          </a:bodyPr>
          <a:lstStyle/>
          <a:p>
            <a:pPr marL="285750" lvl="1" indent="-171450" eaLnBrk="0" hangingPunct="0">
              <a:lnSpc>
                <a:spcPts val="2000"/>
              </a:lnSpc>
              <a:spcBef>
                <a:spcPts val="300"/>
              </a:spcBef>
              <a:spcAft>
                <a:spcPts val="300"/>
              </a:spcAft>
              <a:buClr>
                <a:srgbClr val="BBE0E3"/>
              </a:buClr>
              <a:buSzPct val="80000"/>
              <a:buBlip>
                <a:blip r:embed="rId3"/>
              </a:buBlip>
              <a:defRPr/>
            </a:pPr>
            <a:r>
              <a:rPr lang="en-US" altLang="zh-TW" sz="1600" b="0" dirty="0" smtClean="0">
                <a:solidFill>
                  <a:srgbClr val="000000"/>
                </a:solidFill>
                <a:latin typeface="Arial"/>
              </a:rPr>
              <a:t>Leverage </a:t>
            </a:r>
            <a:r>
              <a:rPr lang="en-US" altLang="zh-TW" sz="1600" b="0" dirty="0">
                <a:solidFill>
                  <a:srgbClr val="000000"/>
                </a:solidFill>
                <a:latin typeface="Arial"/>
              </a:rPr>
              <a:t>our advantage on network infrastructure, IDC, CDN, etc. to expand ICT </a:t>
            </a:r>
            <a:r>
              <a:rPr lang="en-US" altLang="zh-TW" sz="1600" b="0" dirty="0" smtClean="0">
                <a:solidFill>
                  <a:srgbClr val="000000"/>
                </a:solidFill>
                <a:latin typeface="Arial"/>
              </a:rPr>
              <a:t>business</a:t>
            </a:r>
          </a:p>
          <a:p>
            <a:pPr marL="285750" lvl="1" indent="-171450" eaLnBrk="0" hangingPunct="0">
              <a:lnSpc>
                <a:spcPts val="2000"/>
              </a:lnSpc>
              <a:spcBef>
                <a:spcPts val="300"/>
              </a:spcBef>
              <a:spcAft>
                <a:spcPts val="300"/>
              </a:spcAft>
              <a:buClr>
                <a:srgbClr val="BBE0E3"/>
              </a:buClr>
              <a:buSzPct val="80000"/>
              <a:buBlip>
                <a:blip r:embed="rId3"/>
              </a:buBlip>
              <a:defRPr/>
            </a:pPr>
            <a:r>
              <a:rPr lang="en-US" altLang="zh-TW" sz="1600" b="0" dirty="0" smtClean="0"/>
              <a:t>Launch highest-rated </a:t>
            </a:r>
            <a:r>
              <a:rPr lang="en-US" altLang="zh-TW" sz="1600" b="0" dirty="0"/>
              <a:t>cloud </a:t>
            </a:r>
            <a:r>
              <a:rPr lang="en-US" altLang="zh-TW" sz="1600" b="0" dirty="0" smtClean="0"/>
              <a:t>IDC</a:t>
            </a:r>
            <a:r>
              <a:rPr lang="zh-TW" altLang="en-US" sz="1600" b="0" dirty="0" smtClean="0"/>
              <a:t> </a:t>
            </a:r>
            <a:r>
              <a:rPr lang="en-US" altLang="zh-TW" sz="1600" b="0" dirty="0" smtClean="0"/>
              <a:t>to </a:t>
            </a:r>
            <a:r>
              <a:rPr lang="en-US" altLang="zh-TW" sz="1600" b="0" dirty="0"/>
              <a:t>further explore business opportunities in </a:t>
            </a:r>
            <a:r>
              <a:rPr lang="en-US" altLang="zh-TW" sz="1600" b="0" dirty="0" smtClean="0"/>
              <a:t>finance,</a:t>
            </a:r>
            <a:r>
              <a:rPr lang="zh-TW" altLang="en-US" sz="1600" b="0" dirty="0" smtClean="0"/>
              <a:t> </a:t>
            </a:r>
            <a:r>
              <a:rPr lang="en-US" altLang="zh-TW" sz="1600" b="0" dirty="0" smtClean="0"/>
              <a:t>ISP </a:t>
            </a:r>
            <a:r>
              <a:rPr lang="en-US" altLang="zh-TW" sz="1600" b="0" dirty="0"/>
              <a:t>and </a:t>
            </a:r>
            <a:r>
              <a:rPr lang="en-US" altLang="zh-TW" sz="1600" b="0" dirty="0" smtClean="0"/>
              <a:t>ICP/OTT industries</a:t>
            </a:r>
            <a:endParaRPr lang="en-US" altLang="zh-TW" sz="1600" b="0" dirty="0">
              <a:solidFill>
                <a:srgbClr val="000000"/>
              </a:solidFill>
              <a:latin typeface="Arial"/>
            </a:endParaRPr>
          </a:p>
          <a:p>
            <a:pPr marL="285750" lvl="1" indent="-171450" eaLnBrk="0" hangingPunct="0">
              <a:lnSpc>
                <a:spcPts val="2000"/>
              </a:lnSpc>
              <a:spcBef>
                <a:spcPts val="300"/>
              </a:spcBef>
              <a:spcAft>
                <a:spcPts val="300"/>
              </a:spcAft>
              <a:buClr>
                <a:srgbClr val="BBE0E3"/>
              </a:buClr>
              <a:buSzPct val="80000"/>
              <a:buBlip>
                <a:blip r:embed="rId3"/>
              </a:buBlip>
              <a:defRPr/>
            </a:pPr>
            <a:r>
              <a:rPr lang="en-US" altLang="zh-TW" sz="1600" b="0" dirty="0" smtClean="0">
                <a:solidFill>
                  <a:srgbClr val="000000"/>
                </a:solidFill>
                <a:latin typeface="Arial"/>
              </a:rPr>
              <a:t>Offer </a:t>
            </a:r>
            <a:r>
              <a:rPr lang="en-US" altLang="zh-TW" sz="1600" b="0" dirty="0">
                <a:solidFill>
                  <a:srgbClr val="000000"/>
                </a:solidFill>
                <a:latin typeface="Arial"/>
              </a:rPr>
              <a:t>ICT total solutions by integrating our </a:t>
            </a:r>
            <a:r>
              <a:rPr lang="en-US" altLang="zh-TW" sz="1600" b="0" dirty="0" smtClean="0">
                <a:solidFill>
                  <a:srgbClr val="000000"/>
                </a:solidFill>
                <a:latin typeface="Arial"/>
              </a:rPr>
              <a:t>capabilities </a:t>
            </a:r>
            <a:r>
              <a:rPr lang="en-US" altLang="zh-TW" sz="1600" b="0" dirty="0">
                <a:solidFill>
                  <a:srgbClr val="000000"/>
                </a:solidFill>
                <a:latin typeface="Arial"/>
              </a:rPr>
              <a:t>on cloud, information security, </a:t>
            </a:r>
            <a:r>
              <a:rPr lang="en-US" altLang="zh-TW" sz="1600" b="0" dirty="0" smtClean="0">
                <a:latin typeface="Arial"/>
              </a:rPr>
              <a:t>big data analysis, </a:t>
            </a:r>
            <a:r>
              <a:rPr lang="en-US" altLang="zh-TW" sz="1600" b="0" dirty="0" err="1" smtClean="0">
                <a:latin typeface="Arial"/>
              </a:rPr>
              <a:t>IoT</a:t>
            </a:r>
            <a:r>
              <a:rPr lang="en-US" altLang="zh-TW" sz="1600" b="0" dirty="0" smtClean="0">
                <a:latin typeface="Arial"/>
              </a:rPr>
              <a:t>, AI, </a:t>
            </a:r>
            <a:r>
              <a:rPr lang="en-US" altLang="zh-TW" sz="1600" b="0" dirty="0" err="1" smtClean="0">
                <a:latin typeface="Arial"/>
              </a:rPr>
              <a:t>blockchain</a:t>
            </a:r>
            <a:r>
              <a:rPr lang="en-US" altLang="zh-TW" sz="1600" b="0" dirty="0" smtClean="0">
                <a:latin typeface="Arial"/>
              </a:rPr>
              <a:t> </a:t>
            </a:r>
            <a:r>
              <a:rPr lang="en-US" altLang="zh-TW" sz="1600" b="0" dirty="0">
                <a:solidFill>
                  <a:srgbClr val="000000"/>
                </a:solidFill>
                <a:latin typeface="Arial"/>
              </a:rPr>
              <a:t>and </a:t>
            </a:r>
            <a:r>
              <a:rPr lang="en-US" altLang="zh-TW" sz="1600" b="0" dirty="0" smtClean="0">
                <a:solidFill>
                  <a:srgbClr val="000000"/>
                </a:solidFill>
                <a:latin typeface="Arial"/>
              </a:rPr>
              <a:t>customization </a:t>
            </a:r>
            <a:endParaRPr lang="en-US" altLang="zh-TW" sz="1600" b="0" dirty="0">
              <a:solidFill>
                <a:srgbClr val="000000"/>
              </a:solidFill>
              <a:latin typeface="Arial"/>
            </a:endParaRPr>
          </a:p>
          <a:p>
            <a:pPr marL="285750" lvl="1" indent="-171450" eaLnBrk="0" hangingPunct="0">
              <a:lnSpc>
                <a:spcPts val="2000"/>
              </a:lnSpc>
              <a:spcBef>
                <a:spcPts val="300"/>
              </a:spcBef>
              <a:spcAft>
                <a:spcPts val="300"/>
              </a:spcAft>
              <a:buClr>
                <a:srgbClr val="BBE0E3"/>
              </a:buClr>
              <a:buSzPct val="80000"/>
              <a:buBlip>
                <a:blip r:embed="rId3"/>
              </a:buBlip>
              <a:defRPr/>
            </a:pPr>
            <a:r>
              <a:rPr lang="en-US" altLang="zh-TW" sz="1600" b="0" dirty="0" smtClean="0">
                <a:solidFill>
                  <a:srgbClr val="000000"/>
                </a:solidFill>
                <a:latin typeface="Arial"/>
              </a:rPr>
              <a:t>Cooperate </a:t>
            </a:r>
            <a:r>
              <a:rPr lang="en-US" altLang="zh-TW" sz="1600" b="0" dirty="0">
                <a:solidFill>
                  <a:srgbClr val="000000"/>
                </a:solidFill>
                <a:latin typeface="Arial"/>
              </a:rPr>
              <a:t>with partners</a:t>
            </a:r>
            <a:r>
              <a:rPr lang="zh-TW" altLang="en-US" sz="1600" b="0" dirty="0">
                <a:solidFill>
                  <a:srgbClr val="000000"/>
                </a:solidFill>
                <a:latin typeface="Arial"/>
              </a:rPr>
              <a:t> </a:t>
            </a:r>
            <a:r>
              <a:rPr lang="en-US" altLang="zh-TW" sz="1600" b="0" dirty="0">
                <a:solidFill>
                  <a:srgbClr val="000000"/>
                </a:solidFill>
                <a:latin typeface="Arial"/>
              </a:rPr>
              <a:t>to  </a:t>
            </a:r>
            <a:r>
              <a:rPr lang="en-US" altLang="zh-TW" sz="1600" b="0" dirty="0" smtClean="0">
                <a:solidFill>
                  <a:srgbClr val="000000"/>
                </a:solidFill>
                <a:latin typeface="Arial"/>
              </a:rPr>
              <a:t>develop an ecosystem to provide </a:t>
            </a:r>
            <a:r>
              <a:rPr lang="en-US" altLang="zh-TW" sz="1600" b="0" dirty="0" err="1">
                <a:solidFill>
                  <a:srgbClr val="000000"/>
                </a:solidFill>
                <a:latin typeface="Arial"/>
              </a:rPr>
              <a:t>IoT</a:t>
            </a:r>
            <a:r>
              <a:rPr lang="zh-TW" altLang="en-US" sz="1600" b="0" dirty="0">
                <a:solidFill>
                  <a:srgbClr val="000000"/>
                </a:solidFill>
                <a:latin typeface="Arial"/>
              </a:rPr>
              <a:t> </a:t>
            </a:r>
            <a:r>
              <a:rPr lang="en-US" altLang="zh-TW" sz="1600" b="0" dirty="0">
                <a:solidFill>
                  <a:srgbClr val="000000"/>
                </a:solidFill>
                <a:latin typeface="Arial"/>
              </a:rPr>
              <a:t>services</a:t>
            </a:r>
            <a:r>
              <a:rPr lang="zh-TW" altLang="en-US" sz="1600" b="0" dirty="0">
                <a:solidFill>
                  <a:srgbClr val="000000"/>
                </a:solidFill>
                <a:latin typeface="Arial"/>
              </a:rPr>
              <a:t> </a:t>
            </a:r>
            <a:r>
              <a:rPr lang="en-US" altLang="zh-TW" sz="1600" b="0" dirty="0" smtClean="0">
                <a:solidFill>
                  <a:srgbClr val="000000"/>
                </a:solidFill>
                <a:latin typeface="Arial"/>
              </a:rPr>
              <a:t>across various industries</a:t>
            </a:r>
          </a:p>
        </p:txBody>
      </p:sp>
      <p:sp>
        <p:nvSpPr>
          <p:cNvPr id="4" name="矩形 3"/>
          <p:cNvSpPr/>
          <p:nvPr/>
        </p:nvSpPr>
        <p:spPr>
          <a:xfrm>
            <a:off x="9540552" y="3140968"/>
            <a:ext cx="2520280" cy="24842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1" indent="-171450" eaLnBrk="0" hangingPunct="0">
              <a:lnSpc>
                <a:spcPts val="2200"/>
              </a:lnSpc>
              <a:spcBef>
                <a:spcPct val="10000"/>
              </a:spcBef>
              <a:buClr>
                <a:srgbClr val="BBE0E3"/>
              </a:buClr>
              <a:buSzPct val="80000"/>
              <a:buBlip>
                <a:blip r:embed="rId3"/>
              </a:buBlip>
            </a:pPr>
            <a:r>
              <a:rPr lang="zh-TW" altLang="en-US" sz="1300" u="sng" dirty="0">
                <a:solidFill>
                  <a:srgbClr val="0000FF"/>
                </a:solidFill>
                <a:latin typeface="+mn-ea"/>
              </a:rPr>
              <a:t>整合寬頻網路、資安及</a:t>
            </a:r>
            <a:r>
              <a:rPr lang="en-US" altLang="zh-TW" sz="1300" u="sng" dirty="0">
                <a:solidFill>
                  <a:srgbClr val="0000FF"/>
                </a:solidFill>
                <a:latin typeface="+mn-ea"/>
              </a:rPr>
              <a:t>IDC</a:t>
            </a:r>
            <a:r>
              <a:rPr lang="zh-TW" altLang="en-US" sz="1300" u="sng" dirty="0">
                <a:solidFill>
                  <a:srgbClr val="0000FF"/>
                </a:solidFill>
                <a:latin typeface="+mn-ea"/>
              </a:rPr>
              <a:t>服務等在地化優勢，扮演雲端運算產業推動者</a:t>
            </a:r>
            <a:endParaRPr lang="zh-TW" altLang="en-US" sz="1300" b="0" dirty="0">
              <a:latin typeface="+mn-ea"/>
            </a:endParaRPr>
          </a:p>
          <a:p>
            <a:pPr marL="285750" lvl="1" indent="-171450" eaLnBrk="0" hangingPunct="0">
              <a:lnSpc>
                <a:spcPts val="2200"/>
              </a:lnSpc>
              <a:spcBef>
                <a:spcPct val="10000"/>
              </a:spcBef>
              <a:buClr>
                <a:srgbClr val="BBE0E3"/>
              </a:buClr>
              <a:buSzPct val="80000"/>
              <a:buBlip>
                <a:blip r:embed="rId3"/>
              </a:buBlip>
            </a:pPr>
            <a:r>
              <a:rPr lang="zh-TW" altLang="en-US" sz="1300" u="sng" dirty="0">
                <a:solidFill>
                  <a:srgbClr val="0000FF"/>
                </a:solidFill>
                <a:latin typeface="+mn-ea"/>
              </a:rPr>
              <a:t>與外部廠商共同合作，提供行業別雲端解決方案，例如雲算圖、證券雲、混合儲存雲等</a:t>
            </a:r>
            <a:endParaRPr lang="zh-TW" altLang="en-US" sz="1300" b="0" dirty="0">
              <a:latin typeface="+mn-ea"/>
            </a:endParaRPr>
          </a:p>
        </p:txBody>
      </p:sp>
      <p:sp>
        <p:nvSpPr>
          <p:cNvPr id="13" name="文字版面配置區 5"/>
          <p:cNvSpPr txBox="1">
            <a:spLocks/>
          </p:cNvSpPr>
          <p:nvPr/>
        </p:nvSpPr>
        <p:spPr bwMode="auto">
          <a:xfrm>
            <a:off x="558885" y="1064732"/>
            <a:ext cx="3731682" cy="422275"/>
          </a:xfrm>
          <a:prstGeom prst="rect">
            <a:avLst/>
          </a:prstGeom>
          <a:gradFill rotWithShape="0">
            <a:gsLst>
              <a:gs pos="0">
                <a:srgbClr val="03D4A8"/>
              </a:gs>
              <a:gs pos="25000">
                <a:srgbClr val="21D6E0"/>
              </a:gs>
              <a:gs pos="75000">
                <a:srgbClr val="0087E6"/>
              </a:gs>
              <a:gs pos="100000">
                <a:srgbClr val="005CBF"/>
              </a:gs>
            </a:gsLst>
            <a:lin ang="5400000"/>
          </a:gradFill>
          <a:ln w="9525">
            <a:solidFill>
              <a:schemeClr val="accent1"/>
            </a:solidFill>
            <a:miter lim="800000"/>
            <a:headEnd/>
            <a:tailEnd/>
          </a:ln>
        </p:spPr>
        <p:txBody>
          <a:bodyPr anchor="b"/>
          <a:lstStyle/>
          <a:p>
            <a:pPr algn="ctr" eaLnBrk="0" hangingPunct="0">
              <a:spcBef>
                <a:spcPct val="20000"/>
              </a:spcBef>
            </a:pPr>
            <a:r>
              <a:rPr lang="en-US" altLang="zh-TW" sz="1800" dirty="0" smtClean="0">
                <a:solidFill>
                  <a:srgbClr val="FFFFFF"/>
                </a:solidFill>
                <a:latin typeface="Verdana" pitchFamily="34" charset="0"/>
                <a:ea typeface="微軟正黑體"/>
              </a:rPr>
              <a:t>Performance</a:t>
            </a:r>
            <a:endParaRPr lang="zh-TW" altLang="en-US" sz="1800" dirty="0">
              <a:solidFill>
                <a:srgbClr val="FFFFFF"/>
              </a:solidFill>
              <a:latin typeface="Verdana" pitchFamily="34" charset="0"/>
              <a:ea typeface="微軟正黑體"/>
            </a:endParaRPr>
          </a:p>
        </p:txBody>
      </p:sp>
      <p:sp>
        <p:nvSpPr>
          <p:cNvPr id="2" name="文字方塊 1"/>
          <p:cNvSpPr txBox="1"/>
          <p:nvPr/>
        </p:nvSpPr>
        <p:spPr>
          <a:xfrm>
            <a:off x="467545" y="1583224"/>
            <a:ext cx="3747714" cy="1785104"/>
          </a:xfrm>
          <a:prstGeom prst="rect">
            <a:avLst/>
          </a:prstGeom>
          <a:noFill/>
        </p:spPr>
        <p:txBody>
          <a:bodyPr wrap="square" rtlCol="0">
            <a:spAutoFit/>
          </a:bodyPr>
          <a:lstStyle/>
          <a:p>
            <a:pPr marL="285750" lvl="1" indent="-171450" eaLnBrk="0" hangingPunct="0">
              <a:lnSpc>
                <a:spcPts val="2000"/>
              </a:lnSpc>
              <a:spcBef>
                <a:spcPts val="300"/>
              </a:spcBef>
              <a:spcAft>
                <a:spcPts val="300"/>
              </a:spcAft>
              <a:buClr>
                <a:srgbClr val="BBE0E3"/>
              </a:buClr>
              <a:buSzPct val="80000"/>
              <a:buBlip>
                <a:blip r:embed="rId3"/>
              </a:buBlip>
              <a:defRPr/>
            </a:pPr>
            <a:r>
              <a:rPr lang="en-US" altLang="zh-TW" sz="1600" b="0" dirty="0" smtClean="0">
                <a:latin typeface="Arial"/>
              </a:rPr>
              <a:t>Completed second phase rack installation of IDC in Banqiao with a 70% occupancy rate so far </a:t>
            </a:r>
          </a:p>
          <a:p>
            <a:pPr marL="285750" lvl="1" indent="-171450" eaLnBrk="0" hangingPunct="0">
              <a:lnSpc>
                <a:spcPts val="2000"/>
              </a:lnSpc>
              <a:spcBef>
                <a:spcPts val="300"/>
              </a:spcBef>
              <a:spcAft>
                <a:spcPts val="300"/>
              </a:spcAft>
              <a:buClr>
                <a:srgbClr val="BBE0E3"/>
              </a:buClr>
              <a:buSzPct val="80000"/>
              <a:buBlip>
                <a:blip r:embed="rId3"/>
              </a:buBlip>
              <a:defRPr/>
            </a:pPr>
            <a:r>
              <a:rPr lang="en-US" altLang="zh-TW" sz="1600" b="0" dirty="0" smtClean="0">
                <a:latin typeface="Arial"/>
              </a:rPr>
              <a:t>Accumulated more than 500 thousand </a:t>
            </a:r>
            <a:r>
              <a:rPr lang="en-US" altLang="zh-TW" sz="1600" b="0" dirty="0" err="1" smtClean="0">
                <a:latin typeface="Arial"/>
              </a:rPr>
              <a:t>IoT</a:t>
            </a:r>
            <a:r>
              <a:rPr lang="en-US" altLang="zh-TW" sz="1600" b="0" dirty="0" smtClean="0">
                <a:latin typeface="Arial"/>
              </a:rPr>
              <a:t> connected devices</a:t>
            </a:r>
          </a:p>
          <a:p>
            <a:pPr marL="114300" lvl="1" eaLnBrk="0" hangingPunct="0">
              <a:lnSpc>
                <a:spcPts val="2000"/>
              </a:lnSpc>
              <a:spcBef>
                <a:spcPts val="300"/>
              </a:spcBef>
              <a:spcAft>
                <a:spcPts val="300"/>
              </a:spcAft>
              <a:buClr>
                <a:srgbClr val="BBE0E3"/>
              </a:buClr>
              <a:buSzPct val="80000"/>
              <a:tabLst>
                <a:tab pos="914400" algn="l"/>
              </a:tabLst>
              <a:defRPr/>
            </a:pPr>
            <a:endParaRPr lang="en-US" altLang="zh-TW" b="0" dirty="0" smtClean="0">
              <a:solidFill>
                <a:srgbClr val="FF0000"/>
              </a:solidFill>
              <a:latin typeface="Arial"/>
            </a:endParaRPr>
          </a:p>
        </p:txBody>
      </p:sp>
    </p:spTree>
    <p:extLst>
      <p:ext uri="{BB962C8B-B14F-4D97-AF65-F5344CB8AC3E}">
        <p14:creationId xmlns:p14="http://schemas.microsoft.com/office/powerpoint/2010/main" val="1551330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Black"/>
        <a:ea typeface="微軟正黑體"/>
        <a:cs typeface="新細明體"/>
      </a:majorFont>
      <a:minorFont>
        <a:latin typeface="Arial"/>
        <a:ea typeface="微軟正黑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154759</TotalTime>
  <Words>6876</Words>
  <Application>Microsoft Office PowerPoint</Application>
  <PresentationFormat>如螢幕大小 (4:3)</PresentationFormat>
  <Paragraphs>855</Paragraphs>
  <Slides>17</Slides>
  <Notes>17</Notes>
  <HiddenSlides>0</HiddenSlides>
  <MMClips>0</MMClips>
  <ScaleCrop>false</ScaleCrop>
  <HeadingPairs>
    <vt:vector size="8" baseType="variant">
      <vt:variant>
        <vt:lpstr>使用字型</vt:lpstr>
      </vt:variant>
      <vt:variant>
        <vt:i4>13</vt:i4>
      </vt:variant>
      <vt:variant>
        <vt:lpstr>佈景主題</vt:lpstr>
      </vt:variant>
      <vt:variant>
        <vt:i4>1</vt:i4>
      </vt:variant>
      <vt:variant>
        <vt:lpstr>內嵌 OLE 伺服程式</vt:lpstr>
      </vt:variant>
      <vt:variant>
        <vt:i4>2</vt:i4>
      </vt:variant>
      <vt:variant>
        <vt:lpstr>投影片標題</vt:lpstr>
      </vt:variant>
      <vt:variant>
        <vt:i4>17</vt:i4>
      </vt:variant>
    </vt:vector>
  </HeadingPairs>
  <TitlesOfParts>
    <vt:vector size="33" baseType="lpstr">
      <vt:lpstr>Gulim</vt:lpstr>
      <vt:lpstr>MS PGothic</vt:lpstr>
      <vt:lpstr>SimSun</vt:lpstr>
      <vt:lpstr>細明體</vt:lpstr>
      <vt:lpstr>微軟正黑體</vt:lpstr>
      <vt:lpstr>新細明體</vt:lpstr>
      <vt:lpstr>標楷體</vt:lpstr>
      <vt:lpstr>Arial</vt:lpstr>
      <vt:lpstr>Arial Black</vt:lpstr>
      <vt:lpstr>Calibri</vt:lpstr>
      <vt:lpstr>Times New Roman</vt:lpstr>
      <vt:lpstr>Verdana</vt:lpstr>
      <vt:lpstr>Wingdings</vt:lpstr>
      <vt:lpstr>預設簡報設計</vt:lpstr>
      <vt:lpstr>Microsoft Excel 97-2003 工作表</vt:lpstr>
      <vt:lpstr>工作表</vt:lpstr>
      <vt:lpstr>1Q 2018 Operating Results</vt:lpstr>
      <vt:lpstr>Disclaimer</vt:lpstr>
      <vt:lpstr>Committed to Improving Shareholder Value</vt:lpstr>
      <vt:lpstr>PowerPoint 簡報</vt:lpstr>
      <vt:lpstr>Chunghwa Telecom Overview  </vt:lpstr>
      <vt:lpstr>Number One Mobile Services Provider  </vt:lpstr>
      <vt:lpstr>Fixed Broadband and Internet Services </vt:lpstr>
      <vt:lpstr>MOD/ IPTV Service   </vt:lpstr>
      <vt:lpstr>Enterprise ICT Initiatives  </vt:lpstr>
      <vt:lpstr>PowerPoint 簡報</vt:lpstr>
      <vt:lpstr>Financials: Income Statement Highlights</vt:lpstr>
      <vt:lpstr>Financials: Business Segment Revenues </vt:lpstr>
      <vt:lpstr>Financials: Costs &amp; Expenses</vt:lpstr>
      <vt:lpstr>Financials: Cash Flow</vt:lpstr>
      <vt:lpstr>Operating Results vs. Forecast</vt:lpstr>
      <vt:lpstr>Effective and Efficient Capital Expenditure</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Ping</dc:creator>
  <cp:lastModifiedBy>user</cp:lastModifiedBy>
  <cp:revision>9072</cp:revision>
  <cp:lastPrinted>2018-04-27T04:52:51Z</cp:lastPrinted>
  <dcterms:created xsi:type="dcterms:W3CDTF">2009-03-30T02:51:59Z</dcterms:created>
  <dcterms:modified xsi:type="dcterms:W3CDTF">2018-05-25T09:00:43Z</dcterms:modified>
</cp:coreProperties>
</file>