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4.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5.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6.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ppt/charts/chart4.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0.xml" ContentType="application/vnd.openxmlformats-officedocument.presentationml.notesSl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1.xml" ContentType="application/vnd.openxmlformats-officedocument.presentationml.notesSlid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9922" r:id="rId4"/>
    <p:sldMasterId id="2147489928" r:id="rId5"/>
    <p:sldMasterId id="2147489934" r:id="rId6"/>
    <p:sldMasterId id="2147489940" r:id="rId7"/>
    <p:sldMasterId id="2147489948" r:id="rId8"/>
    <p:sldMasterId id="2147489955" r:id="rId9"/>
    <p:sldMasterId id="2147489962" r:id="rId10"/>
  </p:sldMasterIdLst>
  <p:notesMasterIdLst>
    <p:notesMasterId r:id="rId31"/>
  </p:notesMasterIdLst>
  <p:handoutMasterIdLst>
    <p:handoutMasterId r:id="rId32"/>
  </p:handoutMasterIdLst>
  <p:sldIdLst>
    <p:sldId id="1299" r:id="rId11"/>
    <p:sldId id="1205" r:id="rId12"/>
    <p:sldId id="1265" r:id="rId13"/>
    <p:sldId id="1357" r:id="rId14"/>
    <p:sldId id="1356" r:id="rId15"/>
    <p:sldId id="1352" r:id="rId16"/>
    <p:sldId id="1353" r:id="rId17"/>
    <p:sldId id="1264" r:id="rId18"/>
    <p:sldId id="1354" r:id="rId19"/>
    <p:sldId id="1355" r:id="rId20"/>
    <p:sldId id="1346" r:id="rId21"/>
    <p:sldId id="1339" r:id="rId22"/>
    <p:sldId id="1351" r:id="rId23"/>
    <p:sldId id="1334" r:id="rId24"/>
    <p:sldId id="1347" r:id="rId25"/>
    <p:sldId id="1348" r:id="rId26"/>
    <p:sldId id="1349" r:id="rId27"/>
    <p:sldId id="1350" r:id="rId28"/>
    <p:sldId id="1341" r:id="rId29"/>
    <p:sldId id="1263" r:id="rId30"/>
  </p:sldIdLst>
  <p:sldSz cx="9144000" cy="6858000" type="screen4x3"/>
  <p:notesSz cx="6794500" cy="9906000"/>
  <p:defaultTextStyle>
    <a:defPPr>
      <a:defRPr lang="zh-TW"/>
    </a:defPPr>
    <a:lvl1pPr algn="l" rtl="0" fontAlgn="base">
      <a:spcBef>
        <a:spcPct val="0"/>
      </a:spcBef>
      <a:spcAft>
        <a:spcPct val="0"/>
      </a:spcAft>
      <a:defRPr kumimoji="1" sz="1200" b="1" kern="1200">
        <a:solidFill>
          <a:schemeClr val="tx1"/>
        </a:solidFill>
        <a:latin typeface="Arial" charset="0"/>
        <a:ea typeface="新細明體" charset="-120"/>
        <a:cs typeface="+mn-cs"/>
      </a:defRPr>
    </a:lvl1pPr>
    <a:lvl2pPr marL="457200" algn="l" rtl="0" fontAlgn="base">
      <a:spcBef>
        <a:spcPct val="0"/>
      </a:spcBef>
      <a:spcAft>
        <a:spcPct val="0"/>
      </a:spcAft>
      <a:defRPr kumimoji="1" sz="1200" b="1" kern="1200">
        <a:solidFill>
          <a:schemeClr val="tx1"/>
        </a:solidFill>
        <a:latin typeface="Arial" charset="0"/>
        <a:ea typeface="新細明體" charset="-120"/>
        <a:cs typeface="+mn-cs"/>
      </a:defRPr>
    </a:lvl2pPr>
    <a:lvl3pPr marL="914400" algn="l" rtl="0" fontAlgn="base">
      <a:spcBef>
        <a:spcPct val="0"/>
      </a:spcBef>
      <a:spcAft>
        <a:spcPct val="0"/>
      </a:spcAft>
      <a:defRPr kumimoji="1" sz="1200" b="1" kern="1200">
        <a:solidFill>
          <a:schemeClr val="tx1"/>
        </a:solidFill>
        <a:latin typeface="Arial" charset="0"/>
        <a:ea typeface="新細明體" charset="-120"/>
        <a:cs typeface="+mn-cs"/>
      </a:defRPr>
    </a:lvl3pPr>
    <a:lvl4pPr marL="1371600" algn="l" rtl="0" fontAlgn="base">
      <a:spcBef>
        <a:spcPct val="0"/>
      </a:spcBef>
      <a:spcAft>
        <a:spcPct val="0"/>
      </a:spcAft>
      <a:defRPr kumimoji="1" sz="1200" b="1" kern="1200">
        <a:solidFill>
          <a:schemeClr val="tx1"/>
        </a:solidFill>
        <a:latin typeface="Arial" charset="0"/>
        <a:ea typeface="新細明體" charset="-120"/>
        <a:cs typeface="+mn-cs"/>
      </a:defRPr>
    </a:lvl4pPr>
    <a:lvl5pPr marL="1828800" algn="l" rtl="0" fontAlgn="base">
      <a:spcBef>
        <a:spcPct val="0"/>
      </a:spcBef>
      <a:spcAft>
        <a:spcPct val="0"/>
      </a:spcAft>
      <a:defRPr kumimoji="1" sz="1200" b="1" kern="1200">
        <a:solidFill>
          <a:schemeClr val="tx1"/>
        </a:solidFill>
        <a:latin typeface="Arial" charset="0"/>
        <a:ea typeface="新細明體" charset="-120"/>
        <a:cs typeface="+mn-cs"/>
      </a:defRPr>
    </a:lvl5pPr>
    <a:lvl6pPr marL="2286000" algn="l" defTabSz="914400" rtl="0" eaLnBrk="1" latinLnBrk="0" hangingPunct="1">
      <a:defRPr kumimoji="1" sz="1200" b="1" kern="1200">
        <a:solidFill>
          <a:schemeClr val="tx1"/>
        </a:solidFill>
        <a:latin typeface="Arial" charset="0"/>
        <a:ea typeface="新細明體" charset="-120"/>
        <a:cs typeface="+mn-cs"/>
      </a:defRPr>
    </a:lvl6pPr>
    <a:lvl7pPr marL="2743200" algn="l" defTabSz="914400" rtl="0" eaLnBrk="1" latinLnBrk="0" hangingPunct="1">
      <a:defRPr kumimoji="1" sz="1200" b="1" kern="1200">
        <a:solidFill>
          <a:schemeClr val="tx1"/>
        </a:solidFill>
        <a:latin typeface="Arial" charset="0"/>
        <a:ea typeface="新細明體" charset="-120"/>
        <a:cs typeface="+mn-cs"/>
      </a:defRPr>
    </a:lvl7pPr>
    <a:lvl8pPr marL="3200400" algn="l" defTabSz="914400" rtl="0" eaLnBrk="1" latinLnBrk="0" hangingPunct="1">
      <a:defRPr kumimoji="1" sz="1200" b="1" kern="1200">
        <a:solidFill>
          <a:schemeClr val="tx1"/>
        </a:solidFill>
        <a:latin typeface="Arial" charset="0"/>
        <a:ea typeface="新細明體" charset="-120"/>
        <a:cs typeface="+mn-cs"/>
      </a:defRPr>
    </a:lvl8pPr>
    <a:lvl9pPr marL="3657600" algn="l" defTabSz="914400" rtl="0" eaLnBrk="1" latinLnBrk="0" hangingPunct="1">
      <a:defRPr kumimoji="1" sz="1200" b="1" kern="1200">
        <a:solidFill>
          <a:schemeClr val="tx1"/>
        </a:solidFill>
        <a:latin typeface="Arial" charset="0"/>
        <a:ea typeface="新細明體" charset="-120"/>
        <a:cs typeface="+mn-cs"/>
      </a:defRPr>
    </a:lvl9pPr>
  </p:defaultTextStyle>
  <p:extLst>
    <p:ext uri="{EFAFB233-063F-42B5-8137-9DF3F51BA10A}">
      <p15:sldGuideLst xmlns:p15="http://schemas.microsoft.com/office/powerpoint/2012/main">
        <p15:guide id="2" pos="5329" userDrawn="1">
          <p15:clr>
            <a:srgbClr val="A4A3A4"/>
          </p15:clr>
        </p15:guide>
        <p15:guide id="3" orient="horz" pos="754" userDrawn="1">
          <p15:clr>
            <a:srgbClr val="A4A3A4"/>
          </p15:clr>
        </p15:guide>
        <p15:guide id="4" pos="431" userDrawn="1">
          <p15:clr>
            <a:srgbClr val="A4A3A4"/>
          </p15:clr>
        </p15:guide>
        <p15:guide id="5" orient="horz" pos="3612" userDrawn="1">
          <p15:clr>
            <a:srgbClr val="A4A3A4"/>
          </p15:clr>
        </p15:guide>
        <p15:guide id="6" orient="horz" pos="210">
          <p15:clr>
            <a:srgbClr val="A4A3A4"/>
          </p15:clr>
        </p15:guide>
        <p15:guide id="7" orient="horz" pos="4110">
          <p15:clr>
            <a:srgbClr val="A4A3A4"/>
          </p15:clr>
        </p15:guide>
      </p15:sldGuideLst>
    </p:ext>
    <p:ext uri="{2D200454-40CA-4A62-9FC3-DE9A4176ACB9}">
      <p15:notesGuideLst xmlns:p15="http://schemas.microsoft.com/office/powerpoint/2012/main">
        <p15:guide id="1" orient="horz" pos="3141" userDrawn="1">
          <p15:clr>
            <a:srgbClr val="A4A3A4"/>
          </p15:clr>
        </p15:guide>
        <p15:guide id="2" pos="2143" userDrawn="1">
          <p15:clr>
            <a:srgbClr val="A4A3A4"/>
          </p15:clr>
        </p15:guide>
        <p15:guide id="3" orient="horz" pos="3121" userDrawn="1">
          <p15:clr>
            <a:srgbClr val="A4A3A4"/>
          </p15:clr>
        </p15:guide>
        <p15:guide id="4" pos="2140" userDrawn="1">
          <p15:clr>
            <a:srgbClr val="A4A3A4"/>
          </p15:clr>
        </p15:guide>
        <p15:guide id="5" orient="horz" pos="3142" userDrawn="1">
          <p15:clr>
            <a:srgbClr val="A4A3A4"/>
          </p15:clr>
        </p15:guide>
        <p15:guide id="7"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7BC8"/>
    <a:srgbClr val="000000"/>
    <a:srgbClr val="565656"/>
    <a:srgbClr val="666666"/>
    <a:srgbClr val="F18C00"/>
    <a:srgbClr val="FFFFFF"/>
    <a:srgbClr val="98D0D4"/>
    <a:srgbClr val="FF0000"/>
    <a:srgbClr val="20A734"/>
    <a:srgbClr val="65E1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CF1AB2-1976-4502-BF36-3FF5EA218861}" styleName="中等深淺樣式 4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A107856-5554-42FB-B03E-39F5DBC370BA}" styleName="中等深淺樣式 4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中等深淺樣式 3 - 輔色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2838BEF-8BB2-4498-84A7-C5851F593DF1}" styleName="中等深淺樣式 4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D7AC3CCA-C797-4891-BE02-D94E43425B78}" styleName="中等深淺樣式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FECB4D8-DB02-4DC6-A0A2-4F2EBAE1DC90}" styleName="中等深淺樣式 1 - 輔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74C1A8A3-306A-4EB7-A6B1-4F7E0EB9C5D6}" styleName="中等深淺樣式 3 - 輔色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1E171933-4619-4E11-9A3F-F7608DF75F80}" styleName="中等深淺樣式 1 - 輔色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5A111915-BE36-4E01-A7E5-04B1672EAD32}" styleName="淺色樣式 2 - 輔色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731" autoAdjust="0"/>
    <p:restoredTop sz="95144" autoAdjust="0"/>
  </p:normalViewPr>
  <p:slideViewPr>
    <p:cSldViewPr>
      <p:cViewPr varScale="1">
        <p:scale>
          <a:sx n="75" d="100"/>
          <a:sy n="75" d="100"/>
        </p:scale>
        <p:origin x="43" y="120"/>
      </p:cViewPr>
      <p:guideLst>
        <p:guide pos="5329"/>
        <p:guide orient="horz" pos="754"/>
        <p:guide pos="431"/>
        <p:guide orient="horz" pos="3612"/>
        <p:guide orient="horz" pos="210"/>
        <p:guide orient="horz" pos="411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747"/>
    </p:cViewPr>
  </p:sorterViewPr>
  <p:notesViewPr>
    <p:cSldViewPr>
      <p:cViewPr varScale="1">
        <p:scale>
          <a:sx n="58" d="100"/>
          <a:sy n="58" d="100"/>
        </p:scale>
        <p:origin x="1296" y="53"/>
      </p:cViewPr>
      <p:guideLst>
        <p:guide orient="horz" pos="3141"/>
        <p:guide pos="2143"/>
        <p:guide orient="horz" pos="3121"/>
        <p:guide pos="2140"/>
        <p:guide orient="horz" pos="3142"/>
        <p:guide pos="214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customXml" Target="../customXml/item3.xml"/><Relationship Id="rId21" Type="http://schemas.openxmlformats.org/officeDocument/2006/relationships/slide" Target="slides/slide11.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theme" Target="theme/theme1.xml"/><Relationship Id="rId8" Type="http://schemas.openxmlformats.org/officeDocument/2006/relationships/slideMaster" Target="slideMasters/slideMaster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__.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___9.xlsx"/><Relationship Id="rId2" Type="http://schemas.microsoft.com/office/2011/relationships/chartColorStyle" Target="colors9.xml"/><Relationship Id="rId1" Type="http://schemas.microsoft.com/office/2011/relationships/chartStyle" Target="style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___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___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2.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___3.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___4.xlsx"/><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___5.xlsx"/><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___6.xlsx"/><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___7.xlsx"/><Relationship Id="rId2" Type="http://schemas.microsoft.com/office/2011/relationships/chartColorStyle" Target="colors7.xml"/><Relationship Id="rId1" Type="http://schemas.microsoft.com/office/2011/relationships/chartStyle" Target="style7.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___8.xlsx"/><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manualLayout>
          <c:layoutTarget val="inner"/>
          <c:xMode val="edge"/>
          <c:yMode val="edge"/>
          <c:x val="0.12014772675523018"/>
          <c:y val="0.10084073051499959"/>
          <c:w val="0.76100669985935632"/>
          <c:h val="0.69513768402758158"/>
        </c:manualLayout>
      </c:layout>
      <c:barChart>
        <c:barDir val="col"/>
        <c:grouping val="clustered"/>
        <c:varyColors val="0"/>
        <c:ser>
          <c:idx val="0"/>
          <c:order val="0"/>
          <c:tx>
            <c:strRef>
              <c:f>'Mobile Rev and ARPU'!$A$2</c:f>
              <c:strCache>
                <c:ptCount val="1"/>
                <c:pt idx="0">
                  <c:v>Mobile Service Revenue</c:v>
                </c:pt>
              </c:strCache>
            </c:strRef>
          </c:tx>
          <c:spPr>
            <a:solidFill>
              <a:srgbClr val="0179C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Arial" panose="020B0604020202020204" pitchFamily="34" charset="0"/>
                    <a:ea typeface="+mn-ea"/>
                    <a:cs typeface="Arial" panose="020B0604020202020204" pitchFamily="34" charset="0"/>
                  </a:defRPr>
                </a:pPr>
                <a:endParaRPr lang="zh-TW"/>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'Mobile Rev and ARPU'!$B$1:$J$1</c:f>
              <c:strCache>
                <c:ptCount val="5"/>
                <c:pt idx="0">
                  <c:v>1Q22</c:v>
                </c:pt>
                <c:pt idx="1">
                  <c:v>2Q22</c:v>
                </c:pt>
                <c:pt idx="2">
                  <c:v>3Q22</c:v>
                </c:pt>
                <c:pt idx="3">
                  <c:v>4Q22</c:v>
                </c:pt>
                <c:pt idx="4">
                  <c:v>1Q23</c:v>
                </c:pt>
              </c:strCache>
            </c:strRef>
          </c:cat>
          <c:val>
            <c:numRef>
              <c:f>'Mobile Rev and ARPU'!$B$2:$J$2</c:f>
              <c:numCache>
                <c:formatCode>0.00_ </c:formatCode>
                <c:ptCount val="5"/>
                <c:pt idx="0" formatCode="#,##0.00_);[Red]\(#,##0.00\)">
                  <c:v>14.84</c:v>
                </c:pt>
                <c:pt idx="1">
                  <c:v>15.2</c:v>
                </c:pt>
                <c:pt idx="2">
                  <c:v>15.37</c:v>
                </c:pt>
                <c:pt idx="3" formatCode="General">
                  <c:v>15.68</c:v>
                </c:pt>
                <c:pt idx="4" formatCode="General">
                  <c:v>15.83</c:v>
                </c:pt>
              </c:numCache>
            </c:numRef>
          </c:val>
          <c:extLst>
            <c:ext xmlns:c16="http://schemas.microsoft.com/office/drawing/2014/chart" uri="{C3380CC4-5D6E-409C-BE32-E72D297353CC}">
              <c16:uniqueId val="{00000000-93F2-4463-9DD1-51FB0D7537C3}"/>
            </c:ext>
          </c:extLst>
        </c:ser>
        <c:dLbls>
          <c:showLegendKey val="0"/>
          <c:showVal val="0"/>
          <c:showCatName val="0"/>
          <c:showSerName val="0"/>
          <c:showPercent val="0"/>
          <c:showBubbleSize val="0"/>
        </c:dLbls>
        <c:gapWidth val="50"/>
        <c:axId val="156033408"/>
        <c:axId val="156034944"/>
      </c:barChart>
      <c:lineChart>
        <c:grouping val="standard"/>
        <c:varyColors val="0"/>
        <c:ser>
          <c:idx val="2"/>
          <c:order val="1"/>
          <c:tx>
            <c:strRef>
              <c:f>'Mobile Rev and ARPU'!$A$3</c:f>
              <c:strCache>
                <c:ptCount val="1"/>
                <c:pt idx="0">
                  <c:v>090 Postpaid ARPU</c:v>
                </c:pt>
              </c:strCache>
            </c:strRef>
          </c:tx>
          <c:spPr>
            <a:ln w="28575" cap="rnd">
              <a:solidFill>
                <a:srgbClr val="89D09A"/>
              </a:solidFill>
              <a:round/>
            </a:ln>
            <a:effectLst/>
          </c:spPr>
          <c:marker>
            <c:symbol val="circle"/>
            <c:size val="5"/>
            <c:spPr>
              <a:solidFill>
                <a:srgbClr val="28A436"/>
              </a:solidFill>
              <a:ln w="9525">
                <a:solidFill>
                  <a:srgbClr val="7DB58E"/>
                </a:solidFill>
              </a:ln>
              <a:effectLst/>
            </c:spPr>
          </c:marker>
          <c:dLbls>
            <c:dLbl>
              <c:idx val="0"/>
              <c:layout>
                <c:manualLayout>
                  <c:x val="-5.2711996687637687E-2"/>
                  <c:y val="-8.0512531348360145E-2"/>
                </c:manualLayout>
              </c:layout>
              <c:tx>
                <c:rich>
                  <a:bodyPr rot="0" spcFirstLastPara="1" vertOverflow="ellipsis" vert="horz" wrap="square" anchor="ctr" anchorCtr="1"/>
                  <a:lstStyle/>
                  <a:p>
                    <a:pPr>
                      <a:defRPr sz="1100" b="1" i="1"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fld id="{5FFCA968-F4F6-4C71-827C-E51A4967D052}" type="VALUE">
                      <a:rPr lang="en-US" altLang="zh-TW" sz="1100" b="1" i="1">
                        <a:solidFill>
                          <a:schemeClr val="tx1">
                            <a:lumMod val="65000"/>
                            <a:lumOff val="35000"/>
                          </a:schemeClr>
                        </a:solidFill>
                        <a:latin typeface="微軟正黑體" panose="020B0604030504040204" pitchFamily="34" charset="-120"/>
                        <a:ea typeface="微軟正黑體" panose="020B0604030504040204" pitchFamily="34" charset="-120"/>
                      </a:rPr>
                      <a:pPr>
                        <a:defRPr sz="1100" b="1" i="1"/>
                      </a:pPr>
                      <a:t>[值]</a:t>
                    </a:fld>
                    <a:endParaRPr lang="zh-TW" altLang="en-US"/>
                  </a:p>
                </c:rich>
              </c:tx>
              <c:spPr>
                <a:noFill/>
                <a:ln>
                  <a:noFill/>
                </a:ln>
                <a:effectLst/>
              </c:spPr>
              <c:txPr>
                <a:bodyPr rot="0" spcFirstLastPara="1" vertOverflow="ellipsis" vert="horz" wrap="square" anchor="ctr" anchorCtr="1"/>
                <a:lstStyle/>
                <a:p>
                  <a:pPr>
                    <a:defRPr sz="1100" b="1" i="1"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zh-TW"/>
                </a:p>
              </c:txPr>
              <c:dLblPos val="r"/>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1-93F2-4463-9DD1-51FB0D7537C3}"/>
                </c:ext>
              </c:extLst>
            </c:dLbl>
            <c:dLbl>
              <c:idx val="1"/>
              <c:layout>
                <c:manualLayout>
                  <c:x val="-5.9359697021333389E-2"/>
                  <c:y val="-7.9275079384446903E-2"/>
                </c:manualLayout>
              </c:layout>
              <c:tx>
                <c:rich>
                  <a:bodyPr rot="0" spcFirstLastPara="1" vertOverflow="ellipsis" vert="horz" wrap="square" anchor="ctr" anchorCtr="1"/>
                  <a:lstStyle/>
                  <a:p>
                    <a:pPr>
                      <a:defRPr sz="1100" b="1" i="1"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fld id="{B6C5CDD8-7519-4534-A69A-FD6DE287F3FD}" type="VALUE">
                      <a:rPr lang="en-US" altLang="zh-TW" sz="1100" i="1">
                        <a:solidFill>
                          <a:schemeClr val="tx1">
                            <a:lumMod val="65000"/>
                            <a:lumOff val="35000"/>
                          </a:schemeClr>
                        </a:solidFill>
                        <a:latin typeface="微軟正黑體" panose="020B0604030504040204" pitchFamily="34" charset="-120"/>
                        <a:ea typeface="微軟正黑體" panose="020B0604030504040204" pitchFamily="34" charset="-120"/>
                      </a:rPr>
                      <a:pPr>
                        <a:defRPr sz="1100" b="1" i="1"/>
                      </a:pPr>
                      <a:t>[值]</a:t>
                    </a:fld>
                    <a:endParaRPr lang="zh-TW" altLang="en-US"/>
                  </a:p>
                </c:rich>
              </c:tx>
              <c:spPr>
                <a:noFill/>
                <a:ln>
                  <a:noFill/>
                </a:ln>
                <a:effectLst/>
              </c:spPr>
              <c:txPr>
                <a:bodyPr rot="0" spcFirstLastPara="1" vertOverflow="ellipsis" vert="horz" wrap="square" anchor="ctr" anchorCtr="1"/>
                <a:lstStyle/>
                <a:p>
                  <a:pPr>
                    <a:defRPr sz="1100" b="1" i="1"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zh-TW"/>
                </a:p>
              </c:txPr>
              <c:dLblPos val="r"/>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2-93F2-4463-9DD1-51FB0D7537C3}"/>
                </c:ext>
              </c:extLst>
            </c:dLbl>
            <c:dLbl>
              <c:idx val="2"/>
              <c:layout>
                <c:manualLayout>
                  <c:x val="-5.935969702133332E-2"/>
                  <c:y val="-6.9826321412522374E-2"/>
                </c:manualLayout>
              </c:layout>
              <c:tx>
                <c:rich>
                  <a:bodyPr rot="0" spcFirstLastPara="1" vertOverflow="ellipsis" vert="horz" wrap="square" anchor="ctr" anchorCtr="1"/>
                  <a:lstStyle/>
                  <a:p>
                    <a:pPr>
                      <a:defRPr sz="1100" b="1" i="1"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fld id="{5AF578FB-EC35-49CF-B3D9-4DFDB3FB0DFA}" type="VALUE">
                      <a:rPr lang="en-US" altLang="zh-TW" sz="1100" b="1" i="1">
                        <a:solidFill>
                          <a:schemeClr val="tx1">
                            <a:lumMod val="65000"/>
                            <a:lumOff val="35000"/>
                          </a:schemeClr>
                        </a:solidFill>
                        <a:latin typeface="微軟正黑體" panose="020B0604030504040204" pitchFamily="34" charset="-120"/>
                        <a:ea typeface="微軟正黑體" panose="020B0604030504040204" pitchFamily="34" charset="-120"/>
                      </a:rPr>
                      <a:pPr>
                        <a:defRPr sz="1100" b="1" i="1"/>
                      </a:pPr>
                      <a:t>[值]</a:t>
                    </a:fld>
                    <a:endParaRPr lang="zh-TW" altLang="en-US"/>
                  </a:p>
                </c:rich>
              </c:tx>
              <c:spPr>
                <a:noFill/>
                <a:ln>
                  <a:noFill/>
                </a:ln>
                <a:effectLst/>
              </c:spPr>
              <c:txPr>
                <a:bodyPr rot="0" spcFirstLastPara="1" vertOverflow="ellipsis" vert="horz" wrap="square" anchor="ctr" anchorCtr="1"/>
                <a:lstStyle/>
                <a:p>
                  <a:pPr>
                    <a:defRPr sz="1100" b="1" i="1"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zh-TW"/>
                </a:p>
              </c:txPr>
              <c:dLblPos val="r"/>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3-93F2-4463-9DD1-51FB0D7537C3}"/>
                </c:ext>
              </c:extLst>
            </c:dLbl>
            <c:dLbl>
              <c:idx val="3"/>
              <c:layout>
                <c:manualLayout>
                  <c:x val="-5.5770839885823494E-2"/>
                  <c:y val="-6.9826321412522388E-2"/>
                </c:manualLayout>
              </c:layout>
              <c:tx>
                <c:rich>
                  <a:bodyPr rot="0" spcFirstLastPara="1" vertOverflow="ellipsis" vert="horz" wrap="square" anchor="ctr" anchorCtr="1"/>
                  <a:lstStyle/>
                  <a:p>
                    <a:pPr>
                      <a:defRPr sz="1100" b="1" i="1"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fld id="{1D64C352-CA7D-4F02-B2BA-815EF57C8117}" type="VALUE">
                      <a:rPr lang="en-US" altLang="zh-TW" sz="1100" i="1">
                        <a:solidFill>
                          <a:schemeClr val="tx1">
                            <a:lumMod val="65000"/>
                            <a:lumOff val="35000"/>
                          </a:schemeClr>
                        </a:solidFill>
                        <a:latin typeface="微軟正黑體" panose="020B0604030504040204" pitchFamily="34" charset="-120"/>
                        <a:ea typeface="微軟正黑體" panose="020B0604030504040204" pitchFamily="34" charset="-120"/>
                      </a:rPr>
                      <a:pPr>
                        <a:defRPr sz="1100" b="1" i="1"/>
                      </a:pPr>
                      <a:t>[值]</a:t>
                    </a:fld>
                    <a:endParaRPr lang="zh-TW" altLang="en-US"/>
                  </a:p>
                </c:rich>
              </c:tx>
              <c:spPr>
                <a:noFill/>
                <a:ln>
                  <a:noFill/>
                </a:ln>
                <a:effectLst/>
              </c:spPr>
              <c:txPr>
                <a:bodyPr rot="0" spcFirstLastPara="1" vertOverflow="ellipsis" vert="horz" wrap="square" anchor="ctr" anchorCtr="1"/>
                <a:lstStyle/>
                <a:p>
                  <a:pPr>
                    <a:defRPr sz="1100" b="1" i="1"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zh-TW"/>
                </a:p>
              </c:txPr>
              <c:dLblPos val="r"/>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4-93F2-4463-9DD1-51FB0D7537C3}"/>
                </c:ext>
              </c:extLst>
            </c:dLbl>
            <c:dLbl>
              <c:idx val="4"/>
              <c:layout>
                <c:manualLayout>
                  <c:x val="-6.6537411292353257E-2"/>
                  <c:y val="-6.9826321412522374E-2"/>
                </c:manualLayout>
              </c:layout>
              <c:tx>
                <c:rich>
                  <a:bodyPr rot="0" spcFirstLastPara="1" vertOverflow="ellipsis" vert="horz" wrap="square" anchor="ctr" anchorCtr="1"/>
                  <a:lstStyle/>
                  <a:p>
                    <a:pPr>
                      <a:defRPr sz="1100" b="1" i="1"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fld id="{E11CF35F-DC19-4851-9032-7AB70435B82A}" type="VALUE">
                      <a:rPr lang="en-US" altLang="zh-TW" sz="1100" i="1">
                        <a:solidFill>
                          <a:schemeClr val="tx1">
                            <a:lumMod val="65000"/>
                            <a:lumOff val="35000"/>
                          </a:schemeClr>
                        </a:solidFill>
                        <a:latin typeface="微軟正黑體" panose="020B0604030504040204" pitchFamily="34" charset="-120"/>
                        <a:ea typeface="微軟正黑體" panose="020B0604030504040204" pitchFamily="34" charset="-120"/>
                      </a:rPr>
                      <a:pPr>
                        <a:defRPr sz="1100" b="1" i="1"/>
                      </a:pPr>
                      <a:t>[值]</a:t>
                    </a:fld>
                    <a:endParaRPr lang="zh-TW" altLang="en-US"/>
                  </a:p>
                </c:rich>
              </c:tx>
              <c:spPr>
                <a:noFill/>
                <a:ln>
                  <a:noFill/>
                </a:ln>
                <a:effectLst/>
              </c:spPr>
              <c:txPr>
                <a:bodyPr rot="0" spcFirstLastPara="1" vertOverflow="ellipsis" vert="horz" wrap="square" anchor="ctr" anchorCtr="1"/>
                <a:lstStyle/>
                <a:p>
                  <a:pPr>
                    <a:defRPr sz="1100" b="1" i="1"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zh-TW"/>
                </a:p>
              </c:txPr>
              <c:dLblPos val="r"/>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5-93F2-4463-9DD1-51FB0D7537C3}"/>
                </c:ext>
              </c:extLst>
            </c:dLbl>
            <c:spPr>
              <a:noFill/>
              <a:ln>
                <a:noFill/>
              </a:ln>
              <a:effectLst/>
            </c:spPr>
            <c:txPr>
              <a:bodyPr rot="0" spcFirstLastPara="1" vertOverflow="ellipsis" vert="horz" wrap="square" anchor="ctr" anchorCtr="1"/>
              <a:lstStyle/>
              <a:p>
                <a:pPr>
                  <a:defRPr sz="1200" b="1" i="1"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zh-TW"/>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'Mobile Rev and ARPU'!$B$1:$J$1</c:f>
              <c:strCache>
                <c:ptCount val="5"/>
                <c:pt idx="0">
                  <c:v>1Q22</c:v>
                </c:pt>
                <c:pt idx="1">
                  <c:v>2Q22</c:v>
                </c:pt>
                <c:pt idx="2">
                  <c:v>3Q22</c:v>
                </c:pt>
                <c:pt idx="3">
                  <c:v>4Q22</c:v>
                </c:pt>
                <c:pt idx="4">
                  <c:v>1Q23</c:v>
                </c:pt>
              </c:strCache>
            </c:strRef>
          </c:cat>
          <c:val>
            <c:numRef>
              <c:f>'Mobile Rev and ARPU'!$B$3:$J$3</c:f>
              <c:numCache>
                <c:formatCode>General</c:formatCode>
                <c:ptCount val="5"/>
                <c:pt idx="0" formatCode="#,##0_);[Red]\(#,##0\)">
                  <c:v>515</c:v>
                </c:pt>
                <c:pt idx="1">
                  <c:v>524</c:v>
                </c:pt>
                <c:pt idx="2">
                  <c:v>526</c:v>
                </c:pt>
                <c:pt idx="3">
                  <c:v>533</c:v>
                </c:pt>
                <c:pt idx="4">
                  <c:v>536</c:v>
                </c:pt>
              </c:numCache>
            </c:numRef>
          </c:val>
          <c:smooth val="0"/>
          <c:extLst>
            <c:ext xmlns:c16="http://schemas.microsoft.com/office/drawing/2014/chart" uri="{C3380CC4-5D6E-409C-BE32-E72D297353CC}">
              <c16:uniqueId val="{00000006-93F2-4463-9DD1-51FB0D7537C3}"/>
            </c:ext>
          </c:extLst>
        </c:ser>
        <c:dLbls>
          <c:showLegendKey val="0"/>
          <c:showVal val="0"/>
          <c:showCatName val="0"/>
          <c:showSerName val="0"/>
          <c:showPercent val="0"/>
          <c:showBubbleSize val="0"/>
        </c:dLbls>
        <c:marker val="1"/>
        <c:smooth val="0"/>
        <c:axId val="156054656"/>
        <c:axId val="156036480"/>
      </c:lineChart>
      <c:catAx>
        <c:axId val="15603340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zh-TW"/>
          </a:p>
        </c:txPr>
        <c:crossAx val="156034944"/>
        <c:crosses val="autoZero"/>
        <c:auto val="1"/>
        <c:lblAlgn val="ctr"/>
        <c:lblOffset val="100"/>
        <c:noMultiLvlLbl val="0"/>
      </c:catAx>
      <c:valAx>
        <c:axId val="156034944"/>
        <c:scaling>
          <c:orientation val="minMax"/>
          <c:max val="20"/>
        </c:scaling>
        <c:delete val="0"/>
        <c:axPos val="l"/>
        <c:majorGridlines>
          <c:spPr>
            <a:ln w="9525" cap="flat" cmpd="sng" algn="ctr">
              <a:noFill/>
              <a:round/>
            </a:ln>
            <a:effectLst/>
          </c:spPr>
        </c:majorGridlines>
        <c:numFmt formatCode="#,##0_);[Red]\(#,##0\)" sourceLinked="0"/>
        <c:majorTickMark val="out"/>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zh-TW"/>
          </a:p>
        </c:txPr>
        <c:crossAx val="156033408"/>
        <c:crosses val="autoZero"/>
        <c:crossBetween val="between"/>
        <c:majorUnit val="5"/>
        <c:minorUnit val="1"/>
      </c:valAx>
      <c:valAx>
        <c:axId val="156036480"/>
        <c:scaling>
          <c:orientation val="minMax"/>
          <c:max val="600"/>
          <c:min val="0"/>
        </c:scaling>
        <c:delete val="0"/>
        <c:axPos val="r"/>
        <c:numFmt formatCode="#,##0_);[Red]\(#,##0\)" sourceLinked="1"/>
        <c:majorTickMark val="out"/>
        <c:minorTickMark val="none"/>
        <c:tickLblPos val="high"/>
        <c:spPr>
          <a:noFill/>
          <a:ln>
            <a:noFill/>
          </a:ln>
          <a:effectLst/>
        </c:spPr>
        <c:txPr>
          <a:bodyPr rot="-60000000" spcFirstLastPara="1" vertOverflow="ellipsis" vert="horz" wrap="square" anchor="ctr" anchorCtr="1"/>
          <a:lstStyle/>
          <a:p>
            <a:pPr>
              <a:defRPr sz="1000" b="0" i="0" u="none" strike="noStrike" kern="1200" baseline="0">
                <a:solidFill>
                  <a:schemeClr val="bg1"/>
                </a:solidFill>
                <a:latin typeface="Arial" panose="020B0604020202020204" pitchFamily="34" charset="0"/>
                <a:ea typeface="+mn-ea"/>
                <a:cs typeface="Arial" panose="020B0604020202020204" pitchFamily="34" charset="0"/>
              </a:defRPr>
            </a:pPr>
            <a:endParaRPr lang="zh-TW"/>
          </a:p>
        </c:txPr>
        <c:crossAx val="156054656"/>
        <c:crosses val="max"/>
        <c:crossBetween val="between"/>
      </c:valAx>
      <c:catAx>
        <c:axId val="156054656"/>
        <c:scaling>
          <c:orientation val="minMax"/>
        </c:scaling>
        <c:delete val="1"/>
        <c:axPos val="b"/>
        <c:numFmt formatCode="General" sourceLinked="1"/>
        <c:majorTickMark val="out"/>
        <c:minorTickMark val="none"/>
        <c:tickLblPos val="none"/>
        <c:crossAx val="156036480"/>
        <c:crosses val="autoZero"/>
        <c:auto val="1"/>
        <c:lblAlgn val="ctr"/>
        <c:lblOffset val="100"/>
        <c:noMultiLvlLbl val="0"/>
      </c:catAx>
      <c:spPr>
        <a:noFill/>
        <a:ln>
          <a:noFill/>
        </a:ln>
        <a:effectLst/>
      </c:spPr>
    </c:plotArea>
    <c:legend>
      <c:legendPos val="t"/>
      <c:layout>
        <c:manualLayout>
          <c:xMode val="edge"/>
          <c:yMode val="edge"/>
          <c:x val="6.6619416997004327E-2"/>
          <c:y val="0.90940315225273649"/>
          <c:w val="0.85346565334620339"/>
          <c:h val="9.0596847747263592E-2"/>
        </c:manualLayout>
      </c:layout>
      <c:overlay val="0"/>
      <c:spPr>
        <a:noFill/>
        <a:ln>
          <a:noFill/>
        </a:ln>
        <a:effectLst/>
      </c:spPr>
      <c:txPr>
        <a:bodyPr rot="0" spcFirstLastPara="1" vertOverflow="ellipsis" vert="horz" wrap="square" anchor="ctr" anchorCtr="1"/>
        <a:lstStyle/>
        <a:p>
          <a:pPr>
            <a:defRPr sz="1000" b="0" i="0" u="none" strike="noStrike" kern="14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zh-TW"/>
        </a:p>
      </c:txPr>
    </c:legend>
    <c:plotVisOnly val="1"/>
    <c:dispBlanksAs val="gap"/>
    <c:showDLblsOverMax val="0"/>
  </c:chart>
  <c:spPr>
    <a:noFill/>
    <a:ln w="9525" cap="flat" cmpd="sng" algn="ctr">
      <a:noFill/>
      <a:round/>
    </a:ln>
    <a:effectLst/>
  </c:spPr>
  <c:txPr>
    <a:bodyPr/>
    <a:lstStyle/>
    <a:p>
      <a:pPr>
        <a:defRPr>
          <a:latin typeface="Arial" panose="020B0604020202020204" pitchFamily="34" charset="0"/>
          <a:cs typeface="Arial" panose="020B0604020202020204" pitchFamily="34" charset="0"/>
        </a:defRPr>
      </a:pPr>
      <a:endParaRPr lang="zh-TW"/>
    </a:p>
  </c:txPr>
  <c:externalData r:id="rId3">
    <c:autoUpdate val="0"/>
  </c:externalData>
  <c:userShapes r:id="rId4"/>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658737821846409"/>
          <c:y val="0.12248973080908628"/>
          <c:w val="0.68065103380723102"/>
          <c:h val="0.6438716484923116"/>
        </c:manualLayout>
      </c:layout>
      <c:barChart>
        <c:barDir val="col"/>
        <c:grouping val="stacked"/>
        <c:varyColors val="0"/>
        <c:ser>
          <c:idx val="0"/>
          <c:order val="0"/>
          <c:tx>
            <c:strRef>
              <c:f>工作表1!$B$1</c:f>
              <c:strCache>
                <c:ptCount val="1"/>
                <c:pt idx="0">
                  <c:v>Fixed-line Services</c:v>
                </c:pt>
              </c:strCache>
            </c:strRef>
          </c:tx>
          <c:spPr>
            <a:solidFill>
              <a:srgbClr val="007AC7"/>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zh-TW"/>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工作表1!$A$2:$A$3</c:f>
              <c:strCache>
                <c:ptCount val="2"/>
                <c:pt idx="0">
                  <c:v>1Q22</c:v>
                </c:pt>
                <c:pt idx="1">
                  <c:v>1Q23</c:v>
                </c:pt>
              </c:strCache>
            </c:strRef>
          </c:cat>
          <c:val>
            <c:numRef>
              <c:f>工作表1!$B$2:$B$3</c:f>
              <c:numCache>
                <c:formatCode>#,##0.00</c:formatCode>
                <c:ptCount val="2"/>
                <c:pt idx="0">
                  <c:v>1.226437591</c:v>
                </c:pt>
                <c:pt idx="1">
                  <c:v>1.338889</c:v>
                </c:pt>
              </c:numCache>
            </c:numRef>
          </c:val>
          <c:extLst>
            <c:ext xmlns:c16="http://schemas.microsoft.com/office/drawing/2014/chart" uri="{C3380CC4-5D6E-409C-BE32-E72D297353CC}">
              <c16:uniqueId val="{00000000-7943-4DA1-BA17-0E2163945703}"/>
            </c:ext>
          </c:extLst>
        </c:ser>
        <c:ser>
          <c:idx val="1"/>
          <c:order val="1"/>
          <c:tx>
            <c:strRef>
              <c:f>工作表1!$C$1</c:f>
              <c:strCache>
                <c:ptCount val="1"/>
                <c:pt idx="0">
                  <c:v>ICT Business</c:v>
                </c:pt>
              </c:strCache>
            </c:strRef>
          </c:tx>
          <c:spPr>
            <a:solidFill>
              <a:srgbClr val="72C5F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zh-TW"/>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工作表1!$A$2:$A$3</c:f>
              <c:strCache>
                <c:ptCount val="2"/>
                <c:pt idx="0">
                  <c:v>1Q22</c:v>
                </c:pt>
                <c:pt idx="1">
                  <c:v>1Q23</c:v>
                </c:pt>
              </c:strCache>
            </c:strRef>
          </c:cat>
          <c:val>
            <c:numRef>
              <c:f>工作表1!$C$2:$C$3</c:f>
              <c:numCache>
                <c:formatCode>#,##0.00</c:formatCode>
                <c:ptCount val="2"/>
                <c:pt idx="0">
                  <c:v>0.36832853199999999</c:v>
                </c:pt>
                <c:pt idx="1">
                  <c:v>0.54549800000000004</c:v>
                </c:pt>
              </c:numCache>
            </c:numRef>
          </c:val>
          <c:extLst>
            <c:ext xmlns:c16="http://schemas.microsoft.com/office/drawing/2014/chart" uri="{C3380CC4-5D6E-409C-BE32-E72D297353CC}">
              <c16:uniqueId val="{00000001-7943-4DA1-BA17-0E2163945703}"/>
            </c:ext>
          </c:extLst>
        </c:ser>
        <c:ser>
          <c:idx val="2"/>
          <c:order val="2"/>
          <c:tx>
            <c:strRef>
              <c:f>工作表1!$D$1</c:f>
              <c:strCache>
                <c:ptCount val="1"/>
                <c:pt idx="0">
                  <c:v>Others</c:v>
                </c:pt>
              </c:strCache>
            </c:strRef>
          </c:tx>
          <c:spPr>
            <a:solidFill>
              <a:srgbClr val="CAD6E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zh-TW"/>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工作表1!$A$2:$A$3</c:f>
              <c:strCache>
                <c:ptCount val="2"/>
                <c:pt idx="0">
                  <c:v>1Q22</c:v>
                </c:pt>
                <c:pt idx="1">
                  <c:v>1Q23</c:v>
                </c:pt>
              </c:strCache>
            </c:strRef>
          </c:cat>
          <c:val>
            <c:numRef>
              <c:f>工作表1!$D$2:$D$3</c:f>
              <c:numCache>
                <c:formatCode>#,##0.00</c:formatCode>
                <c:ptCount val="2"/>
                <c:pt idx="0">
                  <c:v>0.11945941199999986</c:v>
                </c:pt>
                <c:pt idx="1">
                  <c:v>0.24554300000000001</c:v>
                </c:pt>
              </c:numCache>
            </c:numRef>
          </c:val>
          <c:extLst>
            <c:ext xmlns:c16="http://schemas.microsoft.com/office/drawing/2014/chart" uri="{C3380CC4-5D6E-409C-BE32-E72D297353CC}">
              <c16:uniqueId val="{00000002-7943-4DA1-BA17-0E2163945703}"/>
            </c:ext>
          </c:extLst>
        </c:ser>
        <c:dLbls>
          <c:showLegendKey val="0"/>
          <c:showVal val="1"/>
          <c:showCatName val="0"/>
          <c:showSerName val="0"/>
          <c:showPercent val="0"/>
          <c:showBubbleSize val="0"/>
        </c:dLbls>
        <c:gapWidth val="150"/>
        <c:overlap val="100"/>
        <c:axId val="148208256"/>
        <c:axId val="148291968"/>
      </c:barChart>
      <c:catAx>
        <c:axId val="148208256"/>
        <c:scaling>
          <c:orientation val="minMax"/>
        </c:scaling>
        <c:delete val="0"/>
        <c:axPos val="b"/>
        <c:numFmt formatCode="0.00%" sourceLinked="0"/>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crossAx val="148291968"/>
        <c:crossesAt val="10000000"/>
        <c:auto val="1"/>
        <c:lblAlgn val="ctr"/>
        <c:lblOffset val="100"/>
        <c:noMultiLvlLbl val="0"/>
      </c:catAx>
      <c:valAx>
        <c:axId val="148291968"/>
        <c:scaling>
          <c:orientation val="minMax"/>
          <c:max val="2"/>
          <c:min val="0"/>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crossAx val="148208256"/>
        <c:crosses val="autoZero"/>
        <c:crossBetween val="between"/>
        <c:majorUnit val="1"/>
      </c:valAx>
      <c:spPr>
        <a:noFill/>
        <a:ln>
          <a:noFill/>
        </a:ln>
        <a:effectLst/>
      </c:spPr>
    </c:plotArea>
    <c:legend>
      <c:legendPos val="b"/>
      <c:layout>
        <c:manualLayout>
          <c:xMode val="edge"/>
          <c:yMode val="edge"/>
          <c:x val="2.6761421067556593E-2"/>
          <c:y val="0.81816977855089135"/>
          <c:w val="0.97323857893244337"/>
          <c:h val="0.16810012805744584"/>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zh-TW"/>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manualLayout>
          <c:layoutTarget val="inner"/>
          <c:xMode val="edge"/>
          <c:yMode val="edge"/>
          <c:x val="7.3257927768374337E-2"/>
          <c:y val="5.5793453505166089E-2"/>
          <c:w val="0.79159756232686984"/>
          <c:h val="0.93012686090434393"/>
        </c:manualLayout>
      </c:layout>
      <c:pieChart>
        <c:varyColors val="1"/>
        <c:ser>
          <c:idx val="0"/>
          <c:order val="0"/>
          <c:tx>
            <c:strRef>
              <c:f>工作表1!$B$2</c:f>
              <c:strCache>
                <c:ptCount val="1"/>
                <c:pt idx="0">
                  <c:v>CHT </c:v>
                </c:pt>
              </c:strCache>
            </c:strRef>
          </c:tx>
          <c:dPt>
            <c:idx val="0"/>
            <c:bubble3D val="0"/>
            <c:spPr>
              <a:solidFill>
                <a:srgbClr val="017BC8"/>
              </a:soli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1-9331-4366-A73E-D2E9052FF879}"/>
              </c:ext>
            </c:extLst>
          </c:dPt>
          <c:dPt>
            <c:idx val="1"/>
            <c:bubble3D val="0"/>
            <c:spPr>
              <a:solidFill>
                <a:srgbClr val="CAD8E4"/>
              </a:soli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3-9331-4366-A73E-D2E9052FF879}"/>
              </c:ext>
            </c:extLst>
          </c:dPt>
          <c:cat>
            <c:strRef>
              <c:f>工作表1!$B$2:$C$2</c:f>
              <c:strCache>
                <c:ptCount val="2"/>
                <c:pt idx="0">
                  <c:v>CHT </c:v>
                </c:pt>
                <c:pt idx="1">
                  <c:v>Others</c:v>
                </c:pt>
              </c:strCache>
            </c:strRef>
          </c:cat>
          <c:val>
            <c:numRef>
              <c:f>工作表1!$B$3:$C$3</c:f>
              <c:numCache>
                <c:formatCode>0.0%</c:formatCode>
                <c:ptCount val="2"/>
                <c:pt idx="0">
                  <c:v>0.39800000000000002</c:v>
                </c:pt>
                <c:pt idx="1">
                  <c:v>0.60199999999999998</c:v>
                </c:pt>
              </c:numCache>
            </c:numRef>
          </c:val>
          <c:extLst>
            <c:ext xmlns:c16="http://schemas.microsoft.com/office/drawing/2014/chart" uri="{C3380CC4-5D6E-409C-BE32-E72D297353CC}">
              <c16:uniqueId val="{00000004-9331-4366-A73E-D2E9052FF879}"/>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21931907471527376"/>
          <c:y val="0.92427673756677409"/>
          <c:w val="0.56420765065373746"/>
          <c:h val="6.6458343364570946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zh-TW"/>
        </a:p>
      </c:txPr>
    </c:legend>
    <c:plotVisOnly val="1"/>
    <c:dispBlanksAs val="zero"/>
    <c:showDLblsOverMax val="0"/>
  </c:chart>
  <c:spPr>
    <a:noFill/>
    <a:ln>
      <a:noFill/>
    </a:ln>
    <a:effectLst/>
  </c:spPr>
  <c:txPr>
    <a:bodyPr/>
    <a:lstStyle/>
    <a:p>
      <a:pPr>
        <a:defRPr/>
      </a:pPr>
      <a:endParaRPr lang="zh-TW"/>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3695094054932356E-2"/>
          <c:y val="5.4658655085057149E-2"/>
          <c:w val="0.9266458515833309"/>
          <c:h val="0.74792202758357884"/>
        </c:manualLayout>
      </c:layout>
      <c:barChart>
        <c:barDir val="col"/>
        <c:grouping val="stacked"/>
        <c:varyColors val="0"/>
        <c:ser>
          <c:idx val="3"/>
          <c:order val="0"/>
          <c:tx>
            <c:strRef>
              <c:f>工作表1!$E$1</c:f>
              <c:strCache>
                <c:ptCount val="1"/>
                <c:pt idx="0">
                  <c:v>ADSL</c:v>
                </c:pt>
              </c:strCache>
            </c:strRef>
          </c:tx>
          <c:spPr>
            <a:solidFill>
              <a:srgbClr val="015E9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mn-lt"/>
                    <a:ea typeface="+mn-ea"/>
                    <a:cs typeface="+mn-cs"/>
                  </a:defRPr>
                </a:pPr>
                <a:endParaRPr lang="zh-TW"/>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工作表1!$A$2:$A$10</c:f>
              <c:strCache>
                <c:ptCount val="5"/>
                <c:pt idx="0">
                  <c:v>1Q22</c:v>
                </c:pt>
                <c:pt idx="1">
                  <c:v>2Q22</c:v>
                </c:pt>
                <c:pt idx="2">
                  <c:v>3Q22</c:v>
                </c:pt>
                <c:pt idx="3">
                  <c:v>4Q22</c:v>
                </c:pt>
                <c:pt idx="4">
                  <c:v>1Q23</c:v>
                </c:pt>
              </c:strCache>
            </c:strRef>
          </c:cat>
          <c:val>
            <c:numRef>
              <c:f>工作表1!$E$2:$E$10</c:f>
              <c:numCache>
                <c:formatCode>0%</c:formatCode>
                <c:ptCount val="5"/>
                <c:pt idx="0">
                  <c:v>0.15</c:v>
                </c:pt>
                <c:pt idx="1">
                  <c:v>0.14799999999999999</c:v>
                </c:pt>
                <c:pt idx="2">
                  <c:v>0.14599999999999999</c:v>
                </c:pt>
                <c:pt idx="3">
                  <c:v>0.14499999999999999</c:v>
                </c:pt>
                <c:pt idx="4">
                  <c:v>0.14299999999999999</c:v>
                </c:pt>
              </c:numCache>
            </c:numRef>
          </c:val>
          <c:extLst>
            <c:ext xmlns:c16="http://schemas.microsoft.com/office/drawing/2014/chart" uri="{C3380CC4-5D6E-409C-BE32-E72D297353CC}">
              <c16:uniqueId val="{00000000-276A-498D-851D-A206F21899B4}"/>
            </c:ext>
          </c:extLst>
        </c:ser>
        <c:ser>
          <c:idx val="2"/>
          <c:order val="1"/>
          <c:tx>
            <c:strRef>
              <c:f>工作表1!$D$1</c:f>
              <c:strCache>
                <c:ptCount val="1"/>
                <c:pt idx="0">
                  <c:v>Fiber (&lt;100M)</c:v>
                </c:pt>
              </c:strCache>
            </c:strRef>
          </c:tx>
          <c:spPr>
            <a:solidFill>
              <a:srgbClr val="0179C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mn-lt"/>
                    <a:ea typeface="+mn-ea"/>
                    <a:cs typeface="+mn-cs"/>
                  </a:defRPr>
                </a:pPr>
                <a:endParaRPr lang="zh-TW"/>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工作表1!$A$2:$A$10</c:f>
              <c:strCache>
                <c:ptCount val="5"/>
                <c:pt idx="0">
                  <c:v>1Q22</c:v>
                </c:pt>
                <c:pt idx="1">
                  <c:v>2Q22</c:v>
                </c:pt>
                <c:pt idx="2">
                  <c:v>3Q22</c:v>
                </c:pt>
                <c:pt idx="3">
                  <c:v>4Q22</c:v>
                </c:pt>
                <c:pt idx="4">
                  <c:v>1Q23</c:v>
                </c:pt>
              </c:strCache>
            </c:strRef>
          </c:cat>
          <c:val>
            <c:numRef>
              <c:f>工作表1!$D$2:$D$10</c:f>
              <c:numCache>
                <c:formatCode>0%</c:formatCode>
                <c:ptCount val="5"/>
                <c:pt idx="0">
                  <c:v>0.38</c:v>
                </c:pt>
                <c:pt idx="1">
                  <c:v>0.36099999999999999</c:v>
                </c:pt>
                <c:pt idx="2">
                  <c:v>0.35199999999999998</c:v>
                </c:pt>
                <c:pt idx="3">
                  <c:v>0.34499999999999997</c:v>
                </c:pt>
                <c:pt idx="4">
                  <c:v>0.33400000000000002</c:v>
                </c:pt>
              </c:numCache>
            </c:numRef>
          </c:val>
          <c:extLst>
            <c:ext xmlns:c16="http://schemas.microsoft.com/office/drawing/2014/chart" uri="{C3380CC4-5D6E-409C-BE32-E72D297353CC}">
              <c16:uniqueId val="{00000001-276A-498D-851D-A206F21899B4}"/>
            </c:ext>
          </c:extLst>
        </c:ser>
        <c:ser>
          <c:idx val="1"/>
          <c:order val="2"/>
          <c:tx>
            <c:strRef>
              <c:f>工作表1!$C$1</c:f>
              <c:strCache>
                <c:ptCount val="1"/>
                <c:pt idx="0">
                  <c:v>Fiber  (≥100M~&lt;300M)</c:v>
                </c:pt>
              </c:strCache>
            </c:strRef>
          </c:tx>
          <c:spPr>
            <a:solidFill>
              <a:srgbClr val="72C5F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mn-lt"/>
                    <a:ea typeface="+mn-ea"/>
                    <a:cs typeface="+mn-cs"/>
                  </a:defRPr>
                </a:pPr>
                <a:endParaRPr lang="zh-TW"/>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工作表1!$A$2:$A$10</c:f>
              <c:strCache>
                <c:ptCount val="5"/>
                <c:pt idx="0">
                  <c:v>1Q22</c:v>
                </c:pt>
                <c:pt idx="1">
                  <c:v>2Q22</c:v>
                </c:pt>
                <c:pt idx="2">
                  <c:v>3Q22</c:v>
                </c:pt>
                <c:pt idx="3">
                  <c:v>4Q22</c:v>
                </c:pt>
                <c:pt idx="4">
                  <c:v>1Q23</c:v>
                </c:pt>
              </c:strCache>
            </c:strRef>
          </c:cat>
          <c:val>
            <c:numRef>
              <c:f>工作表1!$C$2:$C$10</c:f>
              <c:numCache>
                <c:formatCode>0%</c:formatCode>
                <c:ptCount val="5"/>
                <c:pt idx="0">
                  <c:v>0.31</c:v>
                </c:pt>
                <c:pt idx="1">
                  <c:v>0.312</c:v>
                </c:pt>
                <c:pt idx="2">
                  <c:v>0.29499999999999998</c:v>
                </c:pt>
                <c:pt idx="3">
                  <c:v>0.28100000000000003</c:v>
                </c:pt>
                <c:pt idx="4">
                  <c:v>0.27400000000000002</c:v>
                </c:pt>
              </c:numCache>
            </c:numRef>
          </c:val>
          <c:extLst>
            <c:ext xmlns:c16="http://schemas.microsoft.com/office/drawing/2014/chart" uri="{C3380CC4-5D6E-409C-BE32-E72D297353CC}">
              <c16:uniqueId val="{00000002-276A-498D-851D-A206F21899B4}"/>
            </c:ext>
          </c:extLst>
        </c:ser>
        <c:ser>
          <c:idx val="0"/>
          <c:order val="3"/>
          <c:tx>
            <c:strRef>
              <c:f>工作表1!$B$1</c:f>
              <c:strCache>
                <c:ptCount val="1"/>
                <c:pt idx="0">
                  <c:v>Fiber  (≥300M)</c:v>
                </c:pt>
              </c:strCache>
            </c:strRef>
          </c:tx>
          <c:spPr>
            <a:solidFill>
              <a:srgbClr val="28A43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zh-TW"/>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工作表1!$A$2:$A$10</c:f>
              <c:strCache>
                <c:ptCount val="5"/>
                <c:pt idx="0">
                  <c:v>1Q22</c:v>
                </c:pt>
                <c:pt idx="1">
                  <c:v>2Q22</c:v>
                </c:pt>
                <c:pt idx="2">
                  <c:v>3Q22</c:v>
                </c:pt>
                <c:pt idx="3">
                  <c:v>4Q22</c:v>
                </c:pt>
                <c:pt idx="4">
                  <c:v>1Q23</c:v>
                </c:pt>
              </c:strCache>
            </c:strRef>
          </c:cat>
          <c:val>
            <c:numRef>
              <c:f>工作表1!$B$2:$B$10</c:f>
              <c:numCache>
                <c:formatCode>0%</c:formatCode>
                <c:ptCount val="5"/>
                <c:pt idx="0">
                  <c:v>0.16</c:v>
                </c:pt>
                <c:pt idx="1">
                  <c:v>0.16900000000000001</c:v>
                </c:pt>
                <c:pt idx="2">
                  <c:v>0.19600000000000001</c:v>
                </c:pt>
                <c:pt idx="3">
                  <c:v>0.221</c:v>
                </c:pt>
                <c:pt idx="4">
                  <c:v>0.23899999999999999</c:v>
                </c:pt>
              </c:numCache>
            </c:numRef>
          </c:val>
          <c:extLst>
            <c:ext xmlns:c16="http://schemas.microsoft.com/office/drawing/2014/chart" uri="{C3380CC4-5D6E-409C-BE32-E72D297353CC}">
              <c16:uniqueId val="{00000003-276A-498D-851D-A206F21899B4}"/>
            </c:ext>
          </c:extLst>
        </c:ser>
        <c:dLbls>
          <c:showLegendKey val="0"/>
          <c:showVal val="1"/>
          <c:showCatName val="0"/>
          <c:showSerName val="0"/>
          <c:showPercent val="0"/>
          <c:showBubbleSize val="0"/>
        </c:dLbls>
        <c:gapWidth val="50"/>
        <c:overlap val="100"/>
        <c:axId val="156762112"/>
        <c:axId val="156764032"/>
      </c:barChart>
      <c:catAx>
        <c:axId val="15676211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zh-TW"/>
          </a:p>
        </c:txPr>
        <c:crossAx val="156764032"/>
        <c:crosses val="autoZero"/>
        <c:auto val="1"/>
        <c:lblAlgn val="ctr"/>
        <c:lblOffset val="100"/>
        <c:noMultiLvlLbl val="0"/>
      </c:catAx>
      <c:valAx>
        <c:axId val="156764032"/>
        <c:scaling>
          <c:orientation val="minMax"/>
        </c:scaling>
        <c:delete val="1"/>
        <c:axPos val="l"/>
        <c:majorGridlines>
          <c:spPr>
            <a:ln w="9525" cap="flat" cmpd="sng" algn="ctr">
              <a:noFill/>
              <a:round/>
            </a:ln>
            <a:effectLst/>
          </c:spPr>
        </c:majorGridlines>
        <c:numFmt formatCode="#,##0" sourceLinked="0"/>
        <c:majorTickMark val="out"/>
        <c:minorTickMark val="none"/>
        <c:tickLblPos val="none"/>
        <c:crossAx val="156762112"/>
        <c:crosses val="autoZero"/>
        <c:crossBetween val="between"/>
      </c:valAx>
      <c:spPr>
        <a:noFill/>
        <a:ln>
          <a:noFill/>
        </a:ln>
        <a:effectLst/>
      </c:spPr>
    </c:plotArea>
    <c:legend>
      <c:legendPos val="b"/>
      <c:layout>
        <c:manualLayout>
          <c:xMode val="edge"/>
          <c:yMode val="edge"/>
          <c:x val="0.10325253190030786"/>
          <c:y val="0.87855556972233273"/>
          <c:w val="0.87361302821660725"/>
          <c:h val="0.11196954609107228"/>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zh-TW"/>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manualLayout>
          <c:layoutTarget val="inner"/>
          <c:xMode val="edge"/>
          <c:yMode val="edge"/>
          <c:x val="0.13999859498236247"/>
          <c:y val="0.12524034021492647"/>
          <c:w val="0.77372723535389609"/>
          <c:h val="0.69288498385492348"/>
        </c:manualLayout>
      </c:layout>
      <c:barChart>
        <c:barDir val="col"/>
        <c:grouping val="clustered"/>
        <c:varyColors val="0"/>
        <c:ser>
          <c:idx val="0"/>
          <c:order val="0"/>
          <c:tx>
            <c:strRef>
              <c:f>'Broadband Rev'!$A$2</c:f>
              <c:strCache>
                <c:ptCount val="1"/>
                <c:pt idx="0">
                  <c:v>Fixed Broadband Revenue </c:v>
                </c:pt>
              </c:strCache>
            </c:strRef>
          </c:tx>
          <c:spPr>
            <a:solidFill>
              <a:srgbClr val="0179C8"/>
            </a:solidFill>
            <a:ln>
              <a:solidFill>
                <a:srgbClr val="86AADD"/>
              </a:solidFill>
            </a:ln>
            <a:effectLst/>
          </c:spPr>
          <c:invertIfNegative val="0"/>
          <c:dLbls>
            <c:dLbl>
              <c:idx val="0"/>
              <c:layout>
                <c:manualLayout>
                  <c:x val="-3.2208888080707864E-3"/>
                  <c:y val="0.27324290161851328"/>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C784-4B37-B143-3DA224CEC651}"/>
                </c:ext>
              </c:extLst>
            </c:dLbl>
            <c:dLbl>
              <c:idx val="1"/>
              <c:layout>
                <c:manualLayout>
                  <c:x val="3.2208888080707274E-3"/>
                  <c:y val="0.28030845886287925"/>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C784-4B37-B143-3DA224CEC651}"/>
                </c:ext>
              </c:extLst>
            </c:dLbl>
            <c:dLbl>
              <c:idx val="2"/>
              <c:layout>
                <c:manualLayout>
                  <c:x val="-5.904894600950128E-17"/>
                  <c:y val="0.2909067947294281"/>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C784-4B37-B143-3DA224CEC651}"/>
                </c:ext>
              </c:extLst>
            </c:dLbl>
            <c:dLbl>
              <c:idx val="3"/>
              <c:layout>
                <c:manualLayout>
                  <c:x val="6.4417776161415728E-3"/>
                  <c:y val="0.29443957335161108"/>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C784-4B37-B143-3DA224CEC651}"/>
                </c:ext>
              </c:extLst>
            </c:dLbl>
            <c:dLbl>
              <c:idx val="4"/>
              <c:layout>
                <c:manualLayout>
                  <c:x val="-6.4417776161415728E-3"/>
                  <c:y val="0.28737401610724517"/>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C784-4B37-B143-3DA224CEC651}"/>
                </c:ext>
              </c:extLst>
            </c:dLbl>
            <c:spPr>
              <a:noFill/>
              <a:ln>
                <a:noFill/>
              </a:ln>
              <a:effectLst/>
            </c:spPr>
            <c:txPr>
              <a:bodyPr wrap="square" lIns="38100" tIns="19050" rIns="38100" bIns="19050" anchor="ctr">
                <a:spAutoFit/>
              </a:bodyPr>
              <a:lstStyle/>
              <a:p>
                <a:pPr>
                  <a:defRPr sz="900" b="1">
                    <a:solidFill>
                      <a:schemeClr val="bg1"/>
                    </a:solidFill>
                  </a:defRPr>
                </a:pPr>
                <a:endParaRPr lang="zh-TW"/>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'Broadband Rev'!$B$1:$K$1</c:f>
              <c:strCache>
                <c:ptCount val="5"/>
                <c:pt idx="0">
                  <c:v>1Q22</c:v>
                </c:pt>
                <c:pt idx="1">
                  <c:v>2Q22</c:v>
                </c:pt>
                <c:pt idx="2">
                  <c:v>3Q22</c:v>
                </c:pt>
                <c:pt idx="3">
                  <c:v>4Q22</c:v>
                </c:pt>
                <c:pt idx="4">
                  <c:v>1Q23</c:v>
                </c:pt>
              </c:strCache>
            </c:strRef>
          </c:cat>
          <c:val>
            <c:numRef>
              <c:f>'Broadband Rev'!$B$2:$K$2</c:f>
              <c:numCache>
                <c:formatCode>#,##0_);[Red]\(#,##0\)</c:formatCode>
                <c:ptCount val="5"/>
                <c:pt idx="0">
                  <c:v>10511</c:v>
                </c:pt>
                <c:pt idx="1">
                  <c:v>10586</c:v>
                </c:pt>
                <c:pt idx="2">
                  <c:v>10749</c:v>
                </c:pt>
                <c:pt idx="3">
                  <c:v>10833</c:v>
                </c:pt>
                <c:pt idx="4">
                  <c:v>10771</c:v>
                </c:pt>
              </c:numCache>
            </c:numRef>
          </c:val>
          <c:extLst>
            <c:ext xmlns:c16="http://schemas.microsoft.com/office/drawing/2014/chart" uri="{C3380CC4-5D6E-409C-BE32-E72D297353CC}">
              <c16:uniqueId val="{00000000-725B-C547-8E16-C8DB4192DEE8}"/>
            </c:ext>
          </c:extLst>
        </c:ser>
        <c:dLbls>
          <c:showLegendKey val="0"/>
          <c:showVal val="0"/>
          <c:showCatName val="0"/>
          <c:showSerName val="0"/>
          <c:showPercent val="0"/>
          <c:showBubbleSize val="0"/>
        </c:dLbls>
        <c:gapWidth val="29"/>
        <c:axId val="156889088"/>
        <c:axId val="156890624"/>
      </c:barChart>
      <c:lineChart>
        <c:grouping val="standard"/>
        <c:varyColors val="0"/>
        <c:ser>
          <c:idx val="2"/>
          <c:order val="1"/>
          <c:tx>
            <c:strRef>
              <c:f>'Broadband Rev'!$A$3</c:f>
              <c:strCache>
                <c:ptCount val="1"/>
                <c:pt idx="0">
                  <c:v>Broadband Subs</c:v>
                </c:pt>
              </c:strCache>
            </c:strRef>
          </c:tx>
          <c:spPr>
            <a:ln w="28575" cap="rnd">
              <a:solidFill>
                <a:srgbClr val="3AA651"/>
              </a:solidFill>
              <a:round/>
            </a:ln>
            <a:effectLst/>
          </c:spPr>
          <c:marker>
            <c:symbol val="circle"/>
            <c:size val="5"/>
            <c:spPr>
              <a:solidFill>
                <a:srgbClr val="3AA651"/>
              </a:solidFill>
              <a:ln w="9525">
                <a:solidFill>
                  <a:srgbClr val="3AA651"/>
                </a:solidFill>
              </a:ln>
              <a:effectLst/>
            </c:spPr>
          </c:marker>
          <c:dLbls>
            <c:spPr>
              <a:noFill/>
              <a:ln>
                <a:noFill/>
              </a:ln>
              <a:effectLst/>
            </c:spPr>
            <c:txPr>
              <a:bodyPr rot="0" spcFirstLastPara="1" vertOverflow="ellipsis" vert="horz" wrap="square" lIns="0" tIns="0" rIns="0" bIns="0" anchor="ctr" anchorCtr="1">
                <a:spAutoFit/>
              </a:bodyPr>
              <a:lstStyle/>
              <a:p>
                <a:pPr>
                  <a:defRPr sz="1200" b="1" i="1" u="none" strike="noStrike" kern="1200" baseline="0">
                    <a:solidFill>
                      <a:schemeClr val="tx1">
                        <a:lumMod val="75000"/>
                        <a:lumOff val="25000"/>
                      </a:schemeClr>
                    </a:solidFill>
                    <a:latin typeface="+mn-lt"/>
                    <a:ea typeface="+mn-ea"/>
                    <a:cs typeface="+mn-cs"/>
                  </a:defRPr>
                </a:pPr>
                <a:endParaRPr lang="zh-TW"/>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cat>
            <c:strRef>
              <c:f>'Broadband Rev'!$B$1:$K$1</c:f>
              <c:strCache>
                <c:ptCount val="5"/>
                <c:pt idx="0">
                  <c:v>1Q22</c:v>
                </c:pt>
                <c:pt idx="1">
                  <c:v>2Q22</c:v>
                </c:pt>
                <c:pt idx="2">
                  <c:v>3Q22</c:v>
                </c:pt>
                <c:pt idx="3">
                  <c:v>4Q22</c:v>
                </c:pt>
                <c:pt idx="4">
                  <c:v>1Q23</c:v>
                </c:pt>
              </c:strCache>
            </c:strRef>
          </c:cat>
          <c:val>
            <c:numRef>
              <c:f>'Broadband Rev'!$B$3:$K$3</c:f>
            </c:numRef>
          </c:val>
          <c:smooth val="0"/>
          <c:extLst xmlns:c15="http://schemas.microsoft.com/office/drawing/2012/chart">
            <c:ext xmlns:c16="http://schemas.microsoft.com/office/drawing/2014/chart" uri="{C3380CC4-5D6E-409C-BE32-E72D297353CC}">
              <c16:uniqueId val="{00000001-725B-C547-8E16-C8DB4192DEE8}"/>
            </c:ext>
          </c:extLst>
        </c:ser>
        <c:ser>
          <c:idx val="1"/>
          <c:order val="2"/>
          <c:tx>
            <c:strRef>
              <c:f>'Broadband Rev'!$A$4</c:f>
              <c:strCache>
                <c:ptCount val="1"/>
                <c:pt idx="0">
                  <c:v>Fixed Broadband ARPU</c:v>
                </c:pt>
              </c:strCache>
            </c:strRef>
          </c:tx>
          <c:spPr>
            <a:ln>
              <a:solidFill>
                <a:srgbClr val="3AA651"/>
              </a:solidFill>
            </a:ln>
          </c:spPr>
          <c:marker>
            <c:symbol val="circle"/>
            <c:size val="5"/>
            <c:spPr>
              <a:solidFill>
                <a:srgbClr val="28A436"/>
              </a:solidFill>
              <a:ln>
                <a:solidFill>
                  <a:srgbClr val="3AA651"/>
                </a:solidFill>
              </a:ln>
            </c:spPr>
          </c:marker>
          <c:dLbls>
            <c:spPr>
              <a:noFill/>
              <a:ln>
                <a:noFill/>
              </a:ln>
              <a:effectLst/>
            </c:spPr>
            <c:txPr>
              <a:bodyPr wrap="square" lIns="38100" tIns="19050" rIns="38100" bIns="19050" anchor="ctr">
                <a:spAutoFit/>
              </a:bodyPr>
              <a:lstStyle/>
              <a:p>
                <a:pPr>
                  <a:defRPr sz="1200" b="1" i="1"/>
                </a:pPr>
                <a:endParaRPr lang="zh-TW"/>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'Broadband Rev'!$B$1:$K$1</c:f>
              <c:strCache>
                <c:ptCount val="5"/>
                <c:pt idx="0">
                  <c:v>1Q22</c:v>
                </c:pt>
                <c:pt idx="1">
                  <c:v>2Q22</c:v>
                </c:pt>
                <c:pt idx="2">
                  <c:v>3Q22</c:v>
                </c:pt>
                <c:pt idx="3">
                  <c:v>4Q22</c:v>
                </c:pt>
                <c:pt idx="4">
                  <c:v>1Q23</c:v>
                </c:pt>
              </c:strCache>
            </c:strRef>
          </c:cat>
          <c:val>
            <c:numRef>
              <c:f>'Broadband Rev'!$B$4:$K$4</c:f>
              <c:numCache>
                <c:formatCode>General</c:formatCode>
                <c:ptCount val="5"/>
                <c:pt idx="0">
                  <c:v>760</c:v>
                </c:pt>
                <c:pt idx="1">
                  <c:v>765</c:v>
                </c:pt>
                <c:pt idx="2">
                  <c:v>767</c:v>
                </c:pt>
                <c:pt idx="3">
                  <c:v>771</c:v>
                </c:pt>
                <c:pt idx="4">
                  <c:v>766</c:v>
                </c:pt>
              </c:numCache>
            </c:numRef>
          </c:val>
          <c:smooth val="0"/>
          <c:extLst>
            <c:ext xmlns:c16="http://schemas.microsoft.com/office/drawing/2014/chart" uri="{C3380CC4-5D6E-409C-BE32-E72D297353CC}">
              <c16:uniqueId val="{00000002-725B-C547-8E16-C8DB4192DEE8}"/>
            </c:ext>
          </c:extLst>
        </c:ser>
        <c:dLbls>
          <c:showLegendKey val="0"/>
          <c:showVal val="0"/>
          <c:showCatName val="0"/>
          <c:showSerName val="0"/>
          <c:showPercent val="0"/>
          <c:showBubbleSize val="0"/>
        </c:dLbls>
        <c:marker val="1"/>
        <c:smooth val="0"/>
        <c:axId val="156906624"/>
        <c:axId val="156892544"/>
        <c:extLst/>
      </c:lineChart>
      <c:catAx>
        <c:axId val="15688908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zh-TW"/>
          </a:p>
        </c:txPr>
        <c:crossAx val="156890624"/>
        <c:crosses val="autoZero"/>
        <c:auto val="1"/>
        <c:lblAlgn val="ctr"/>
        <c:lblOffset val="100"/>
        <c:noMultiLvlLbl val="0"/>
      </c:catAx>
      <c:valAx>
        <c:axId val="156890624"/>
        <c:scaling>
          <c:orientation val="minMax"/>
          <c:max val="12000"/>
          <c:min val="0"/>
        </c:scaling>
        <c:delete val="0"/>
        <c:axPos val="l"/>
        <c:majorGridlines>
          <c:spPr>
            <a:ln w="9525" cap="flat" cmpd="sng" algn="ctr">
              <a:noFill/>
              <a:round/>
            </a:ln>
            <a:effectLst/>
          </c:spPr>
        </c:majorGridlines>
        <c:title>
          <c:tx>
            <c:rich>
              <a:bodyPr rot="0" vert="horz"/>
              <a:lstStyle/>
              <a:p>
                <a:pPr>
                  <a:defRPr>
                    <a:solidFill>
                      <a:schemeClr val="bg1">
                        <a:lumMod val="50000"/>
                      </a:schemeClr>
                    </a:solidFill>
                  </a:defRPr>
                </a:pPr>
                <a:r>
                  <a:rPr lang="en-US" altLang="zh-TW" b="0" dirty="0">
                    <a:solidFill>
                      <a:schemeClr val="bg1">
                        <a:lumMod val="50000"/>
                      </a:schemeClr>
                    </a:solidFill>
                  </a:rPr>
                  <a:t>(Million)</a:t>
                </a:r>
                <a:endParaRPr lang="zh-TW" altLang="en-US" b="0" dirty="0">
                  <a:solidFill>
                    <a:schemeClr val="bg1">
                      <a:lumMod val="50000"/>
                    </a:schemeClr>
                  </a:solidFill>
                </a:endParaRPr>
              </a:p>
            </c:rich>
          </c:tx>
          <c:layout>
            <c:manualLayout>
              <c:xMode val="edge"/>
              <c:yMode val="edge"/>
              <c:x val="0"/>
              <c:y val="2.6040472847119144E-2"/>
            </c:manualLayout>
          </c:layout>
          <c:overlay val="0"/>
        </c:title>
        <c:numFmt formatCode="#,##0_);[Red]\(#,##0\)" sourceLinked="1"/>
        <c:majorTickMark val="out"/>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zh-TW"/>
          </a:p>
        </c:txPr>
        <c:crossAx val="156889088"/>
        <c:crosses val="autoZero"/>
        <c:crossBetween val="between"/>
      </c:valAx>
      <c:valAx>
        <c:axId val="156892544"/>
        <c:scaling>
          <c:orientation val="minMax"/>
          <c:max val="790"/>
          <c:min val="0"/>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bg1"/>
                </a:solidFill>
                <a:latin typeface="+mn-lt"/>
                <a:ea typeface="+mn-ea"/>
                <a:cs typeface="+mn-cs"/>
              </a:defRPr>
            </a:pPr>
            <a:endParaRPr lang="zh-TW"/>
          </a:p>
        </c:txPr>
        <c:crossAx val="156906624"/>
        <c:crosses val="max"/>
        <c:crossBetween val="between"/>
      </c:valAx>
      <c:catAx>
        <c:axId val="156906624"/>
        <c:scaling>
          <c:orientation val="minMax"/>
        </c:scaling>
        <c:delete val="1"/>
        <c:axPos val="b"/>
        <c:numFmt formatCode="General" sourceLinked="1"/>
        <c:majorTickMark val="out"/>
        <c:minorTickMark val="none"/>
        <c:tickLblPos val="none"/>
        <c:crossAx val="156892544"/>
        <c:crosses val="autoZero"/>
        <c:auto val="1"/>
        <c:lblAlgn val="ctr"/>
        <c:lblOffset val="100"/>
        <c:noMultiLvlLbl val="0"/>
      </c:catAx>
      <c:spPr>
        <a:noFill/>
        <a:ln>
          <a:noFill/>
        </a:ln>
        <a:effectLst/>
      </c:spPr>
    </c:plotArea>
    <c:legend>
      <c:legendPos val="t"/>
      <c:layout>
        <c:manualLayout>
          <c:xMode val="edge"/>
          <c:yMode val="edge"/>
          <c:x val="0"/>
          <c:y val="0.90380132543177782"/>
          <c:w val="0.99662643599016099"/>
          <c:h val="9.5608394549618017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w="9525" cap="flat" cmpd="sng" algn="ctr">
      <a:noFill/>
      <a:round/>
    </a:ln>
    <a:effectLst/>
  </c:spPr>
  <c:txPr>
    <a:bodyPr/>
    <a:lstStyle/>
    <a:p>
      <a:pPr>
        <a:defRPr/>
      </a:pPr>
      <a:endParaRPr lang="zh-TW"/>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04569677357397"/>
          <c:y val="0.11837524606299214"/>
          <c:w val="0.78967845498777933"/>
          <c:h val="0.65799663867121072"/>
        </c:manualLayout>
      </c:layout>
      <c:barChart>
        <c:barDir val="col"/>
        <c:grouping val="stacked"/>
        <c:varyColors val="0"/>
        <c:ser>
          <c:idx val="0"/>
          <c:order val="0"/>
          <c:tx>
            <c:strRef>
              <c:f>工作表1!$B$1</c:f>
              <c:strCache>
                <c:ptCount val="1"/>
                <c:pt idx="0">
                  <c:v> Mobile Services</c:v>
                </c:pt>
              </c:strCache>
            </c:strRef>
          </c:tx>
          <c:spPr>
            <a:solidFill>
              <a:srgbClr val="005E9D"/>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bg1"/>
                    </a:solidFill>
                    <a:latin typeface="+mn-lt"/>
                    <a:ea typeface="+mn-ea"/>
                    <a:cs typeface="+mn-cs"/>
                  </a:defRPr>
                </a:pPr>
                <a:endParaRPr lang="zh-TW"/>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工作表1!$A$2:$A$3</c:f>
              <c:strCache>
                <c:ptCount val="2"/>
                <c:pt idx="0">
                  <c:v>1Q22</c:v>
                </c:pt>
                <c:pt idx="1">
                  <c:v>1Q23</c:v>
                </c:pt>
              </c:strCache>
            </c:strRef>
          </c:cat>
          <c:val>
            <c:numRef>
              <c:f>工作表1!$B$2:$B$3</c:f>
              <c:numCache>
                <c:formatCode>_(* #,##0.00_);_(* \(#,##0.00\);_(* "-"??_);_(@_)</c:formatCode>
                <c:ptCount val="2"/>
                <c:pt idx="0">
                  <c:v>12.618195492</c:v>
                </c:pt>
                <c:pt idx="1">
                  <c:v>13.522072934000001</c:v>
                </c:pt>
              </c:numCache>
            </c:numRef>
          </c:val>
          <c:extLst>
            <c:ext xmlns:c16="http://schemas.microsoft.com/office/drawing/2014/chart" uri="{C3380CC4-5D6E-409C-BE32-E72D297353CC}">
              <c16:uniqueId val="{00000000-8640-440E-94F2-3445CF2E87C7}"/>
            </c:ext>
          </c:extLst>
        </c:ser>
        <c:ser>
          <c:idx val="1"/>
          <c:order val="1"/>
          <c:tx>
            <c:strRef>
              <c:f>工作表1!$C$1</c:f>
              <c:strCache>
                <c:ptCount val="1"/>
                <c:pt idx="0">
                  <c:v>Fixed-line Services </c:v>
                </c:pt>
              </c:strCache>
            </c:strRef>
          </c:tx>
          <c:spPr>
            <a:solidFill>
              <a:srgbClr val="0179C8"/>
            </a:solidFill>
            <a:ln>
              <a:noFill/>
            </a:ln>
            <a:effectLst/>
          </c:spPr>
          <c:invertIfNegative val="0"/>
          <c:dLbls>
            <c:dLbl>
              <c:idx val="0"/>
              <c:spPr>
                <a:noFill/>
                <a:ln>
                  <a:noFill/>
                </a:ln>
                <a:effectLst/>
              </c:spPr>
              <c:txPr>
                <a:bodyPr rot="0" spcFirstLastPara="1" vertOverflow="ellipsis" vert="horz" wrap="square" anchor="ctr" anchorCtr="1"/>
                <a:lstStyle/>
                <a:p>
                  <a:pPr>
                    <a:defRPr sz="1100" b="0" i="0" u="none" strike="noStrike" kern="1200" baseline="0">
                      <a:solidFill>
                        <a:schemeClr val="bg1"/>
                      </a:solidFill>
                      <a:latin typeface="+mn-lt"/>
                      <a:ea typeface="+mn-ea"/>
                      <a:cs typeface="+mn-cs"/>
                    </a:defRPr>
                  </a:pPr>
                  <a:endParaRPr lang="zh-TW"/>
                </a:p>
              </c:txPr>
              <c:dLblPos val="ctr"/>
              <c:showLegendKey val="0"/>
              <c:showVal val="1"/>
              <c:showCatName val="0"/>
              <c:showSerName val="0"/>
              <c:showPercent val="0"/>
              <c:showBubbleSize val="0"/>
              <c:extLst>
                <c:ext xmlns:c16="http://schemas.microsoft.com/office/drawing/2014/chart" uri="{C3380CC4-5D6E-409C-BE32-E72D297353CC}">
                  <c16:uniqueId val="{00000001-8640-440E-94F2-3445CF2E87C7}"/>
                </c:ext>
              </c:extLst>
            </c:dLbl>
            <c:dLbl>
              <c:idx val="1"/>
              <c:spPr>
                <a:noFill/>
                <a:ln>
                  <a:noFill/>
                </a:ln>
                <a:effectLst/>
              </c:spPr>
              <c:txPr>
                <a:bodyPr rot="0" spcFirstLastPara="1" vertOverflow="ellipsis" vert="horz" wrap="square" anchor="ctr" anchorCtr="1"/>
                <a:lstStyle/>
                <a:p>
                  <a:pPr>
                    <a:defRPr sz="1100" b="0" i="0" u="none" strike="noStrike" kern="1200" baseline="0">
                      <a:solidFill>
                        <a:schemeClr val="bg1"/>
                      </a:solidFill>
                      <a:latin typeface="+mn-lt"/>
                      <a:ea typeface="+mn-ea"/>
                      <a:cs typeface="+mn-cs"/>
                    </a:defRPr>
                  </a:pPr>
                  <a:endParaRPr lang="zh-TW"/>
                </a:p>
              </c:txPr>
              <c:dLblPos val="ctr"/>
              <c:showLegendKey val="0"/>
              <c:showVal val="1"/>
              <c:showCatName val="0"/>
              <c:showSerName val="0"/>
              <c:showPercent val="0"/>
              <c:showBubbleSize val="0"/>
              <c:extLst>
                <c:ext xmlns:c16="http://schemas.microsoft.com/office/drawing/2014/chart" uri="{C3380CC4-5D6E-409C-BE32-E72D297353CC}">
                  <c16:uniqueId val="{00000002-8640-440E-94F2-3445CF2E87C7}"/>
                </c:ext>
              </c:extLst>
            </c:dLbl>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zh-TW"/>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工作表1!$A$2:$A$3</c:f>
              <c:strCache>
                <c:ptCount val="2"/>
                <c:pt idx="0">
                  <c:v>1Q22</c:v>
                </c:pt>
                <c:pt idx="1">
                  <c:v>1Q23</c:v>
                </c:pt>
              </c:strCache>
            </c:strRef>
          </c:cat>
          <c:val>
            <c:numRef>
              <c:f>工作表1!$C$2:$C$3</c:f>
              <c:numCache>
                <c:formatCode>_(* #,##0.00_);_(* \(#,##0.00\);_(* "-"??_);_(@_)</c:formatCode>
                <c:ptCount val="2"/>
                <c:pt idx="0">
                  <c:v>10.618374057</c:v>
                </c:pt>
                <c:pt idx="1">
                  <c:v>10.597720958</c:v>
                </c:pt>
              </c:numCache>
            </c:numRef>
          </c:val>
          <c:extLst>
            <c:ext xmlns:c16="http://schemas.microsoft.com/office/drawing/2014/chart" uri="{C3380CC4-5D6E-409C-BE32-E72D297353CC}">
              <c16:uniqueId val="{00000003-8640-440E-94F2-3445CF2E87C7}"/>
            </c:ext>
          </c:extLst>
        </c:ser>
        <c:ser>
          <c:idx val="2"/>
          <c:order val="2"/>
          <c:tx>
            <c:strRef>
              <c:f>工作表1!$D$1</c:f>
              <c:strCache>
                <c:ptCount val="1"/>
                <c:pt idx="0">
                  <c:v>Sales</c:v>
                </c:pt>
              </c:strCache>
            </c:strRef>
          </c:tx>
          <c:spPr>
            <a:solidFill>
              <a:srgbClr val="72C5FF"/>
            </a:solidFill>
            <a:ln>
              <a:noFill/>
            </a:ln>
            <a:effectLst/>
          </c:spPr>
          <c:invertIfNegative val="0"/>
          <c:dLbls>
            <c:numFmt formatCode="#,##0.00_);[Red]\(#,##0.00\)" sourceLinked="0"/>
            <c:spPr>
              <a:noFill/>
              <a:ln>
                <a:noFill/>
              </a:ln>
              <a:effectLst/>
            </c:spPr>
            <c:txPr>
              <a:bodyPr rot="0" spcFirstLastPara="1" vertOverflow="ellipsis" vert="horz" wrap="square" anchor="ctr" anchorCtr="1"/>
              <a:lstStyle/>
              <a:p>
                <a:pPr>
                  <a:defRPr sz="1100" b="0" i="0" u="none" strike="noStrike" kern="1200" baseline="0">
                    <a:solidFill>
                      <a:schemeClr val="bg1"/>
                    </a:solidFill>
                    <a:latin typeface="+mn-lt"/>
                    <a:ea typeface="+mn-ea"/>
                    <a:cs typeface="+mn-cs"/>
                  </a:defRPr>
                </a:pPr>
                <a:endParaRPr lang="zh-TW"/>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工作表1!$A$2:$A$3</c:f>
              <c:strCache>
                <c:ptCount val="2"/>
                <c:pt idx="0">
                  <c:v>1Q22</c:v>
                </c:pt>
                <c:pt idx="1">
                  <c:v>1Q23</c:v>
                </c:pt>
              </c:strCache>
            </c:strRef>
          </c:cat>
          <c:val>
            <c:numRef>
              <c:f>工作表1!$D$2:$D$3</c:f>
              <c:numCache>
                <c:formatCode>_(* #,##0.00_);_(* \(#,##0.00\);_(* "-"??_);_(@_)</c:formatCode>
                <c:ptCount val="2"/>
                <c:pt idx="0">
                  <c:v>8.988287433</c:v>
                </c:pt>
                <c:pt idx="1">
                  <c:v>9.3846268740000003</c:v>
                </c:pt>
              </c:numCache>
            </c:numRef>
          </c:val>
          <c:extLst>
            <c:ext xmlns:c16="http://schemas.microsoft.com/office/drawing/2014/chart" uri="{C3380CC4-5D6E-409C-BE32-E72D297353CC}">
              <c16:uniqueId val="{00000004-8640-440E-94F2-3445CF2E87C7}"/>
            </c:ext>
          </c:extLst>
        </c:ser>
        <c:ser>
          <c:idx val="3"/>
          <c:order val="3"/>
          <c:tx>
            <c:strRef>
              <c:f>工作表1!$E$1</c:f>
              <c:strCache>
                <c:ptCount val="1"/>
                <c:pt idx="0">
                  <c:v>Others</c:v>
                </c:pt>
              </c:strCache>
            </c:strRef>
          </c:tx>
          <c:spPr>
            <a:solidFill>
              <a:srgbClr val="CAD7E3"/>
            </a:solidFill>
            <a:ln>
              <a:noFill/>
            </a:ln>
            <a:effectLst/>
          </c:spPr>
          <c:invertIfNegative val="0"/>
          <c:dLbls>
            <c:dLbl>
              <c:idx val="0"/>
              <c:layout>
                <c:manualLayout>
                  <c:x val="4.813651487399497E-4"/>
                  <c:y val="-1.6528092827266833E-2"/>
                </c:manualLayout>
              </c:layout>
              <c:tx>
                <c:rich>
                  <a:bodyPr/>
                  <a:lstStyle/>
                  <a:p>
                    <a:fld id="{96B89E2E-CAC6-4958-A702-FC1CDAB165B1}" type="VALUE">
                      <a:rPr lang="en-US" altLang="zh-TW"/>
                      <a:pPr/>
                      <a:t>[值]</a:t>
                    </a:fld>
                    <a:endParaRPr lang="zh-TW" altLang="en-US"/>
                  </a:p>
                </c:rich>
              </c:tx>
              <c:dLblPos val="ctr"/>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5-8640-440E-94F2-3445CF2E87C7}"/>
                </c:ext>
              </c:extLst>
            </c:dLbl>
            <c:dLbl>
              <c:idx val="1"/>
              <c:layout>
                <c:manualLayout>
                  <c:x val="-8.9594588016571001E-3"/>
                  <c:y val="-1.6528092827266905E-2"/>
                </c:manualLayout>
              </c:layout>
              <c:tx>
                <c:rich>
                  <a:bodyPr/>
                  <a:lstStyle/>
                  <a:p>
                    <a:fld id="{063CACB8-9E08-4AFA-8569-C64204DACBEB}" type="VALUE">
                      <a:rPr lang="en-US" altLang="zh-TW"/>
                      <a:pPr/>
                      <a:t>[值]</a:t>
                    </a:fld>
                    <a:endParaRPr lang="zh-TW" altLang="en-US"/>
                  </a:p>
                </c:rich>
              </c:tx>
              <c:dLblPos val="ctr"/>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6-8640-440E-94F2-3445CF2E87C7}"/>
                </c:ext>
              </c:extLst>
            </c:dLbl>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zh-TW"/>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工作表1!$A$2:$A$3</c:f>
              <c:strCache>
                <c:ptCount val="2"/>
                <c:pt idx="0">
                  <c:v>1Q22</c:v>
                </c:pt>
                <c:pt idx="1">
                  <c:v>1Q23</c:v>
                </c:pt>
              </c:strCache>
            </c:strRef>
          </c:cat>
          <c:val>
            <c:numRef>
              <c:f>工作表1!$E$2:$E$3</c:f>
              <c:numCache>
                <c:formatCode>_(* #,##0.00_);_(* \(#,##0.00\);_(* "-"??_);_(@_)</c:formatCode>
                <c:ptCount val="2"/>
                <c:pt idx="0">
                  <c:v>0.49063209699999999</c:v>
                </c:pt>
                <c:pt idx="1">
                  <c:v>0.55033977599999995</c:v>
                </c:pt>
              </c:numCache>
            </c:numRef>
          </c:val>
          <c:extLst>
            <c:ext xmlns:c16="http://schemas.microsoft.com/office/drawing/2014/chart" uri="{C3380CC4-5D6E-409C-BE32-E72D297353CC}">
              <c16:uniqueId val="{00000007-8640-440E-94F2-3445CF2E87C7}"/>
            </c:ext>
          </c:extLst>
        </c:ser>
        <c:dLbls>
          <c:showLegendKey val="0"/>
          <c:showVal val="1"/>
          <c:showCatName val="0"/>
          <c:showSerName val="0"/>
          <c:showPercent val="0"/>
          <c:showBubbleSize val="0"/>
        </c:dLbls>
        <c:gapWidth val="150"/>
        <c:overlap val="100"/>
        <c:axId val="128218624"/>
        <c:axId val="128220160"/>
      </c:barChart>
      <c:catAx>
        <c:axId val="128218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zh-TW"/>
          </a:p>
        </c:txPr>
        <c:crossAx val="128220160"/>
        <c:crosses val="autoZero"/>
        <c:auto val="1"/>
        <c:lblAlgn val="ctr"/>
        <c:lblOffset val="100"/>
        <c:noMultiLvlLbl val="0"/>
      </c:catAx>
      <c:valAx>
        <c:axId val="12822016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100" b="0" i="0" u="none" strike="noStrike" kern="1200" baseline="0">
                    <a:solidFill>
                      <a:schemeClr val="tx1">
                        <a:lumMod val="65000"/>
                        <a:lumOff val="35000"/>
                      </a:schemeClr>
                    </a:solidFill>
                    <a:latin typeface="+mn-lt"/>
                    <a:ea typeface="+mn-ea"/>
                    <a:cs typeface="+mn-cs"/>
                  </a:defRPr>
                </a:pPr>
                <a:r>
                  <a:rPr lang="en-US" dirty="0"/>
                  <a:t>(Billion)</a:t>
                </a:r>
                <a:endParaRPr lang="zh-TW" dirty="0"/>
              </a:p>
            </c:rich>
          </c:tx>
          <c:layout>
            <c:manualLayout>
              <c:xMode val="edge"/>
              <c:yMode val="edge"/>
              <c:x val="4.3728139570471662E-2"/>
              <c:y val="7.8272314312031032E-3"/>
            </c:manualLayout>
          </c:layout>
          <c:overlay val="0"/>
          <c:spPr>
            <a:noFill/>
            <a:ln>
              <a:noFill/>
            </a:ln>
            <a:effectLst/>
          </c:spPr>
          <c:txPr>
            <a:bodyPr rot="0" spcFirstLastPara="1" vertOverflow="ellipsis"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zh-TW"/>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zh-TW"/>
          </a:p>
        </c:txPr>
        <c:crossAx val="128218624"/>
        <c:crosses val="autoZero"/>
        <c:crossBetween val="between"/>
      </c:valAx>
      <c:spPr>
        <a:noFill/>
        <a:ln>
          <a:noFill/>
        </a:ln>
        <a:effectLst/>
      </c:spPr>
    </c:plotArea>
    <c:legend>
      <c:legendPos val="b"/>
      <c:layout>
        <c:manualLayout>
          <c:xMode val="edge"/>
          <c:yMode val="edge"/>
          <c:x val="9.7147055114588418E-2"/>
          <c:y val="0.85530284143908886"/>
          <c:w val="0.8307802540377317"/>
          <c:h val="0.13628873978800529"/>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pPr>
      <a:endParaRPr lang="zh-TW"/>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1325899843505478E-2"/>
          <c:y val="7.6816239316239321E-2"/>
          <c:w val="0.9274107729271801"/>
          <c:h val="0.7377688172043011"/>
        </c:manualLayout>
      </c:layout>
      <c:barChart>
        <c:barDir val="col"/>
        <c:grouping val="stacked"/>
        <c:varyColors val="0"/>
        <c:ser>
          <c:idx val="0"/>
          <c:order val="0"/>
          <c:tx>
            <c:strRef>
              <c:f>工作表1!$B$1</c:f>
              <c:strCache>
                <c:ptCount val="1"/>
                <c:pt idx="0">
                  <c:v>IPTV(MOD)+OTT Subscription(K)</c:v>
                </c:pt>
              </c:strCache>
            </c:strRef>
          </c:tx>
          <c:spPr>
            <a:solidFill>
              <a:srgbClr val="F18C02"/>
            </a:solidFill>
            <a:ln>
              <a:noFill/>
            </a:ln>
            <a:effectLst/>
          </c:spPr>
          <c:invertIfNegative val="0"/>
          <c:dLbls>
            <c:numFmt formatCode="#,##0_);[Red]\(#,##0\)" sourceLinked="0"/>
            <c:spPr>
              <a:noFill/>
              <a:ln>
                <a:noFill/>
              </a:ln>
              <a:effectLst/>
            </c:spPr>
            <c:txPr>
              <a:bodyPr rot="0" spcFirstLastPara="1" vertOverflow="ellipsis" vert="horz" wrap="square" anchor="ctr" anchorCtr="1"/>
              <a:lstStyle/>
              <a:p>
                <a:pPr>
                  <a:defRPr sz="800" b="0" i="0" u="none" strike="noStrike" kern="1200" baseline="0">
                    <a:solidFill>
                      <a:schemeClr val="bg1"/>
                    </a:solidFill>
                    <a:latin typeface="+mn-lt"/>
                    <a:ea typeface="+mn-ea"/>
                    <a:cs typeface="+mn-cs"/>
                  </a:defRPr>
                </a:pPr>
                <a:endParaRPr lang="zh-TW"/>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工作表1!$A$2:$A$10</c:f>
              <c:strCache>
                <c:ptCount val="5"/>
                <c:pt idx="0">
                  <c:v>1Q22</c:v>
                </c:pt>
                <c:pt idx="1">
                  <c:v>2Q22</c:v>
                </c:pt>
                <c:pt idx="2">
                  <c:v>3Q22</c:v>
                </c:pt>
                <c:pt idx="3">
                  <c:v>4Q22</c:v>
                </c:pt>
                <c:pt idx="4">
                  <c:v>1Q23</c:v>
                </c:pt>
              </c:strCache>
            </c:strRef>
          </c:cat>
          <c:val>
            <c:numRef>
              <c:f>工作表1!$B$2:$B$10</c:f>
              <c:numCache>
                <c:formatCode>General</c:formatCode>
                <c:ptCount val="5"/>
                <c:pt idx="0">
                  <c:v>2588</c:v>
                </c:pt>
                <c:pt idx="1">
                  <c:v>2665</c:v>
                </c:pt>
                <c:pt idx="2">
                  <c:v>2713</c:v>
                </c:pt>
                <c:pt idx="3">
                  <c:v>2786</c:v>
                </c:pt>
                <c:pt idx="4">
                  <c:v>2890</c:v>
                </c:pt>
              </c:numCache>
            </c:numRef>
          </c:val>
          <c:extLst>
            <c:ext xmlns:c16="http://schemas.microsoft.com/office/drawing/2014/chart" uri="{C3380CC4-5D6E-409C-BE32-E72D297353CC}">
              <c16:uniqueId val="{00000000-5D48-4222-B8AC-7F50374C65F9}"/>
            </c:ext>
          </c:extLst>
        </c:ser>
        <c:dLbls>
          <c:showLegendKey val="0"/>
          <c:showVal val="0"/>
          <c:showCatName val="0"/>
          <c:showSerName val="0"/>
          <c:showPercent val="0"/>
          <c:showBubbleSize val="0"/>
        </c:dLbls>
        <c:gapWidth val="50"/>
        <c:overlap val="100"/>
        <c:axId val="128243968"/>
        <c:axId val="145716736"/>
      </c:barChart>
      <c:catAx>
        <c:axId val="1282439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zh-TW"/>
          </a:p>
        </c:txPr>
        <c:crossAx val="145716736"/>
        <c:crosses val="autoZero"/>
        <c:auto val="1"/>
        <c:lblAlgn val="ctr"/>
        <c:lblOffset val="100"/>
        <c:noMultiLvlLbl val="0"/>
      </c:catAx>
      <c:valAx>
        <c:axId val="145716736"/>
        <c:scaling>
          <c:orientation val="minMax"/>
        </c:scaling>
        <c:delete val="1"/>
        <c:axPos val="l"/>
        <c:numFmt formatCode="General" sourceLinked="1"/>
        <c:majorTickMark val="none"/>
        <c:minorTickMark val="none"/>
        <c:tickLblPos val="none"/>
        <c:crossAx val="12824396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a:pPr>
      <a:endParaRPr lang="zh-TW"/>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925540123456795E-2"/>
          <c:y val="7.8131006348047302E-2"/>
          <c:w val="0.90427520501688374"/>
          <c:h val="0.73903469946954115"/>
        </c:manualLayout>
      </c:layout>
      <c:lineChart>
        <c:grouping val="standard"/>
        <c:varyColors val="0"/>
        <c:ser>
          <c:idx val="0"/>
          <c:order val="0"/>
          <c:tx>
            <c:strRef>
              <c:f>工作表1!$B$1</c:f>
              <c:strCache>
                <c:ptCount val="1"/>
                <c:pt idx="0">
                  <c:v>Multiple-Play Package sunscription QoQ</c:v>
                </c:pt>
              </c:strCache>
            </c:strRef>
          </c:tx>
          <c:spPr>
            <a:ln w="28575" cap="rnd">
              <a:solidFill>
                <a:srgbClr val="007AC7"/>
              </a:solidFill>
              <a:round/>
            </a:ln>
            <a:effectLst/>
          </c:spPr>
          <c:marker>
            <c:symbol val="circle"/>
            <c:size val="5"/>
            <c:spPr>
              <a:solidFill>
                <a:srgbClr val="007AC7"/>
              </a:solidFill>
              <a:ln w="9525">
                <a:solidFill>
                  <a:schemeClr val="accent1"/>
                </a:solidFill>
              </a:ln>
              <a:effectLst/>
            </c:spPr>
          </c:marker>
          <c:dLbls>
            <c:dLbl>
              <c:idx val="1"/>
              <c:layout>
                <c:manualLayout>
                  <c:x val="-9.7234567901234567E-2"/>
                  <c:y val="5.4303678199199679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A2BD-4A8F-92A3-602405C11137}"/>
                </c:ext>
              </c:extLst>
            </c:dLbl>
            <c:dLbl>
              <c:idx val="3"/>
              <c:layout>
                <c:manualLayout>
                  <c:x val="-5.803703703703713E-2"/>
                  <c:y val="-5.0778862274643975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7133-DD4A-8C86-A15EC7184EEB}"/>
                </c:ext>
              </c:extLst>
            </c:dLbl>
            <c:dLbl>
              <c:idx val="4"/>
              <c:layout>
                <c:manualLayout>
                  <c:x val="-2.9940972222222223E-2"/>
                  <c:y val="5.8682117385609751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7133-DD4A-8C86-A15EC7184EEB}"/>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zh-TW"/>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工作表1!$A$2:$A$6</c:f>
              <c:strCache>
                <c:ptCount val="5"/>
                <c:pt idx="0">
                  <c:v>1Q22</c:v>
                </c:pt>
                <c:pt idx="1">
                  <c:v>2Q22</c:v>
                </c:pt>
                <c:pt idx="2">
                  <c:v>3Q22</c:v>
                </c:pt>
                <c:pt idx="3">
                  <c:v>4Q22</c:v>
                </c:pt>
                <c:pt idx="4">
                  <c:v>1Q23</c:v>
                </c:pt>
              </c:strCache>
            </c:strRef>
          </c:cat>
          <c:val>
            <c:numRef>
              <c:f>工作表1!$B$2:$B$6</c:f>
              <c:numCache>
                <c:formatCode>0.0%</c:formatCode>
                <c:ptCount val="5"/>
                <c:pt idx="0">
                  <c:v>0.44700000000000001</c:v>
                </c:pt>
                <c:pt idx="1">
                  <c:v>0.13200000000000001</c:v>
                </c:pt>
                <c:pt idx="2">
                  <c:v>0.33800000000000002</c:v>
                </c:pt>
                <c:pt idx="3">
                  <c:v>0.28000000000000003</c:v>
                </c:pt>
                <c:pt idx="4">
                  <c:v>0.17599999999999999</c:v>
                </c:pt>
              </c:numCache>
            </c:numRef>
          </c:val>
          <c:smooth val="0"/>
          <c:extLst>
            <c:ext xmlns:c16="http://schemas.microsoft.com/office/drawing/2014/chart" uri="{C3380CC4-5D6E-409C-BE32-E72D297353CC}">
              <c16:uniqueId val="{00000000-DEF4-435D-969F-0DAB42B79B4E}"/>
            </c:ext>
          </c:extLst>
        </c:ser>
        <c:dLbls>
          <c:showLegendKey val="0"/>
          <c:showVal val="0"/>
          <c:showCatName val="0"/>
          <c:showSerName val="0"/>
          <c:showPercent val="0"/>
          <c:showBubbleSize val="0"/>
        </c:dLbls>
        <c:marker val="1"/>
        <c:smooth val="0"/>
        <c:axId val="514775520"/>
        <c:axId val="514754720"/>
      </c:lineChart>
      <c:catAx>
        <c:axId val="51477552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zh-TW"/>
          </a:p>
        </c:txPr>
        <c:crossAx val="514754720"/>
        <c:crosses val="autoZero"/>
        <c:auto val="1"/>
        <c:lblAlgn val="ctr"/>
        <c:lblOffset val="100"/>
        <c:noMultiLvlLbl val="0"/>
      </c:catAx>
      <c:valAx>
        <c:axId val="514754720"/>
        <c:scaling>
          <c:orientation val="minMax"/>
        </c:scaling>
        <c:delete val="1"/>
        <c:axPos val="l"/>
        <c:numFmt formatCode="0.0%" sourceLinked="1"/>
        <c:majorTickMark val="out"/>
        <c:minorTickMark val="none"/>
        <c:tickLblPos val="nextTo"/>
        <c:crossAx val="51477552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a:noFill/>
    </a:ln>
    <a:effectLst/>
  </c:spPr>
  <c:txPr>
    <a:bodyPr/>
    <a:lstStyle/>
    <a:p>
      <a:pPr>
        <a:defRPr sz="800"/>
      </a:pPr>
      <a:endParaRPr lang="zh-TW"/>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226466049382722E-2"/>
          <c:y val="7.3752567161637153E-2"/>
          <c:w val="0.90427520501688374"/>
          <c:h val="0.74769708112215272"/>
        </c:manualLayout>
      </c:layout>
      <c:lineChart>
        <c:grouping val="standard"/>
        <c:varyColors val="0"/>
        <c:ser>
          <c:idx val="0"/>
          <c:order val="0"/>
          <c:tx>
            <c:strRef>
              <c:f>工作表1!$B$1</c:f>
              <c:strCache>
                <c:ptCount val="1"/>
                <c:pt idx="0">
                  <c:v>Home Wi-Fi subscriber sunscription YoY</c:v>
                </c:pt>
              </c:strCache>
            </c:strRef>
          </c:tx>
          <c:spPr>
            <a:ln w="28575" cap="rnd">
              <a:solidFill>
                <a:srgbClr val="3AA651"/>
              </a:solidFill>
              <a:round/>
            </a:ln>
            <a:effectLst/>
          </c:spPr>
          <c:marker>
            <c:symbol val="circle"/>
            <c:size val="5"/>
            <c:spPr>
              <a:solidFill>
                <a:srgbClr val="3AA651"/>
              </a:solidFill>
              <a:ln w="9525">
                <a:solidFill>
                  <a:schemeClr val="accent1"/>
                </a:solidFill>
              </a:ln>
              <a:effectLst/>
            </c:spPr>
          </c:marker>
          <c:dLbls>
            <c:dLbl>
              <c:idx val="0"/>
              <c:layout>
                <c:manualLayout>
                  <c:x val="-0.10703395061728395"/>
                  <c:y val="-8.4879326743870151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1BE6-4EC2-A1C7-32D717BF6E14}"/>
                </c:ext>
              </c:extLst>
            </c:dLbl>
            <c:dLbl>
              <c:idx val="2"/>
              <c:layout>
                <c:manualLayout>
                  <c:x val="-0.11193364197530874"/>
                  <c:y val="-7.704949739310489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D1CF-4619-9988-F71344E293DC}"/>
                </c:ext>
              </c:extLst>
            </c:dLbl>
            <c:dLbl>
              <c:idx val="4"/>
              <c:layout>
                <c:manualLayout>
                  <c:x val="-4.3398919753086422E-3"/>
                  <c:y val="-7.6217057372529082E-2"/>
                </c:manualLayout>
              </c:layout>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1BE6-4EC2-A1C7-32D717BF6E14}"/>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zh-TW"/>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工作表1!$A$2:$A$6</c:f>
              <c:strCache>
                <c:ptCount val="5"/>
                <c:pt idx="0">
                  <c:v>1Q22</c:v>
                </c:pt>
                <c:pt idx="1">
                  <c:v>2Q22</c:v>
                </c:pt>
                <c:pt idx="2">
                  <c:v>3Q22</c:v>
                </c:pt>
                <c:pt idx="3">
                  <c:v>4Q22</c:v>
                </c:pt>
                <c:pt idx="4">
                  <c:v>1Q23</c:v>
                </c:pt>
              </c:strCache>
            </c:strRef>
          </c:cat>
          <c:val>
            <c:numRef>
              <c:f>工作表1!$B$2:$B$6</c:f>
              <c:numCache>
                <c:formatCode>0.0%</c:formatCode>
                <c:ptCount val="5"/>
                <c:pt idx="0">
                  <c:v>0.10100000000000001</c:v>
                </c:pt>
                <c:pt idx="1">
                  <c:v>1.2789999999999999</c:v>
                </c:pt>
                <c:pt idx="2">
                  <c:v>1.4319999999999999</c:v>
                </c:pt>
                <c:pt idx="3">
                  <c:v>2.637</c:v>
                </c:pt>
                <c:pt idx="4">
                  <c:v>1.5089999999999999</c:v>
                </c:pt>
              </c:numCache>
            </c:numRef>
          </c:val>
          <c:smooth val="0"/>
          <c:extLst>
            <c:ext xmlns:c16="http://schemas.microsoft.com/office/drawing/2014/chart" uri="{C3380CC4-5D6E-409C-BE32-E72D297353CC}">
              <c16:uniqueId val="{00000001-D1CF-4619-9988-F71344E293DC}"/>
            </c:ext>
          </c:extLst>
        </c:ser>
        <c:dLbls>
          <c:showLegendKey val="0"/>
          <c:showVal val="0"/>
          <c:showCatName val="0"/>
          <c:showSerName val="0"/>
          <c:showPercent val="0"/>
          <c:showBubbleSize val="0"/>
        </c:dLbls>
        <c:marker val="1"/>
        <c:smooth val="0"/>
        <c:axId val="514775520"/>
        <c:axId val="514754720"/>
      </c:lineChart>
      <c:catAx>
        <c:axId val="51477552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zh-TW"/>
          </a:p>
        </c:txPr>
        <c:crossAx val="514754720"/>
        <c:crosses val="autoZero"/>
        <c:auto val="1"/>
        <c:lblAlgn val="ctr"/>
        <c:lblOffset val="100"/>
        <c:noMultiLvlLbl val="0"/>
      </c:catAx>
      <c:valAx>
        <c:axId val="514754720"/>
        <c:scaling>
          <c:orientation val="minMax"/>
        </c:scaling>
        <c:delete val="1"/>
        <c:axPos val="l"/>
        <c:numFmt formatCode="0.0%" sourceLinked="1"/>
        <c:majorTickMark val="out"/>
        <c:minorTickMark val="none"/>
        <c:tickLblPos val="nextTo"/>
        <c:crossAx val="514775520"/>
        <c:crosses val="autoZero"/>
        <c:crossBetween val="between"/>
      </c:valAx>
      <c:spPr>
        <a:noFill/>
        <a:ln>
          <a:noFill/>
        </a:ln>
        <a:effectLst/>
      </c:spPr>
    </c:plotArea>
    <c:legend>
      <c:legendPos val="b"/>
      <c:layout>
        <c:manualLayout>
          <c:xMode val="edge"/>
          <c:yMode val="edge"/>
          <c:x val="0.05"/>
          <c:y val="0.91493540309823473"/>
          <c:w val="0.9"/>
          <c:h val="6.3632985511218182E-2"/>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a:noFill/>
    </a:ln>
    <a:effectLst/>
  </c:spPr>
  <c:txPr>
    <a:bodyPr/>
    <a:lstStyle/>
    <a:p>
      <a:pPr>
        <a:defRPr sz="800"/>
      </a:pPr>
      <a:endParaRPr lang="zh-TW"/>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658737821846409"/>
          <c:y val="0.12248973080908628"/>
          <c:w val="0.68065103380723102"/>
          <c:h val="0.6438716484923116"/>
        </c:manualLayout>
      </c:layout>
      <c:barChart>
        <c:barDir val="col"/>
        <c:grouping val="stacked"/>
        <c:varyColors val="0"/>
        <c:ser>
          <c:idx val="0"/>
          <c:order val="0"/>
          <c:tx>
            <c:strRef>
              <c:f>工作表1!$B$1</c:f>
              <c:strCache>
                <c:ptCount val="1"/>
                <c:pt idx="0">
                  <c:v>Mobile Services</c:v>
                </c:pt>
              </c:strCache>
            </c:strRef>
          </c:tx>
          <c:spPr>
            <a:solidFill>
              <a:srgbClr val="015E9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zh-TW"/>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工作表1!$A$2:$A$3</c:f>
              <c:strCache>
                <c:ptCount val="2"/>
                <c:pt idx="0">
                  <c:v>1Q22</c:v>
                </c:pt>
                <c:pt idx="1">
                  <c:v>1Q23</c:v>
                </c:pt>
              </c:strCache>
            </c:strRef>
          </c:cat>
          <c:val>
            <c:numRef>
              <c:f>工作表1!$B$2:$B$3</c:f>
              <c:numCache>
                <c:formatCode>#,##0.00</c:formatCode>
                <c:ptCount val="2"/>
                <c:pt idx="0">
                  <c:v>2.17</c:v>
                </c:pt>
                <c:pt idx="1">
                  <c:v>2.173</c:v>
                </c:pt>
              </c:numCache>
            </c:numRef>
          </c:val>
          <c:extLst>
            <c:ext xmlns:c16="http://schemas.microsoft.com/office/drawing/2014/chart" uri="{C3380CC4-5D6E-409C-BE32-E72D297353CC}">
              <c16:uniqueId val="{00000000-625C-4C0F-86AE-A28857BEECF9}"/>
            </c:ext>
          </c:extLst>
        </c:ser>
        <c:ser>
          <c:idx val="1"/>
          <c:order val="1"/>
          <c:tx>
            <c:strRef>
              <c:f>工作表1!$C$1</c:f>
              <c:strCache>
                <c:ptCount val="1"/>
                <c:pt idx="0">
                  <c:v>Fixed-line Services</c:v>
                </c:pt>
              </c:strCache>
            </c:strRef>
          </c:tx>
          <c:spPr>
            <a:solidFill>
              <a:srgbClr val="007AC7"/>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zh-TW"/>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工作表1!$A$2:$A$3</c:f>
              <c:strCache>
                <c:ptCount val="2"/>
                <c:pt idx="0">
                  <c:v>1Q22</c:v>
                </c:pt>
                <c:pt idx="1">
                  <c:v>1Q23</c:v>
                </c:pt>
              </c:strCache>
            </c:strRef>
          </c:cat>
          <c:val>
            <c:numRef>
              <c:f>工作表1!$C$2:$C$3</c:f>
              <c:numCache>
                <c:formatCode>#,##0.00</c:formatCode>
                <c:ptCount val="2"/>
                <c:pt idx="0">
                  <c:v>8.52</c:v>
                </c:pt>
                <c:pt idx="1">
                  <c:v>8.39</c:v>
                </c:pt>
              </c:numCache>
            </c:numRef>
          </c:val>
          <c:extLst>
            <c:ext xmlns:c16="http://schemas.microsoft.com/office/drawing/2014/chart" uri="{C3380CC4-5D6E-409C-BE32-E72D297353CC}">
              <c16:uniqueId val="{00000001-625C-4C0F-86AE-A28857BEECF9}"/>
            </c:ext>
          </c:extLst>
        </c:ser>
        <c:ser>
          <c:idx val="2"/>
          <c:order val="2"/>
          <c:tx>
            <c:strRef>
              <c:f>工作表1!$D$1</c:f>
              <c:strCache>
                <c:ptCount val="1"/>
                <c:pt idx="0">
                  <c:v>ICT Business</c:v>
                </c:pt>
              </c:strCache>
            </c:strRef>
          </c:tx>
          <c:spPr>
            <a:solidFill>
              <a:srgbClr val="72C5F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3"/>
                    </a:solidFill>
                    <a:latin typeface="+mn-lt"/>
                    <a:ea typeface="+mn-ea"/>
                    <a:cs typeface="+mn-cs"/>
                  </a:defRPr>
                </a:pPr>
                <a:endParaRPr lang="zh-TW"/>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工作表1!$A$2:$A$3</c:f>
              <c:strCache>
                <c:ptCount val="2"/>
                <c:pt idx="0">
                  <c:v>1Q22</c:v>
                </c:pt>
                <c:pt idx="1">
                  <c:v>1Q23</c:v>
                </c:pt>
              </c:strCache>
            </c:strRef>
          </c:cat>
          <c:val>
            <c:numRef>
              <c:f>工作表1!$D$2:$D$3</c:f>
              <c:numCache>
                <c:formatCode>#,##0.00</c:formatCode>
                <c:ptCount val="2"/>
                <c:pt idx="0">
                  <c:v>4.0599999999999996</c:v>
                </c:pt>
                <c:pt idx="1">
                  <c:v>5.14</c:v>
                </c:pt>
              </c:numCache>
            </c:numRef>
          </c:val>
          <c:extLst>
            <c:ext xmlns:c16="http://schemas.microsoft.com/office/drawing/2014/chart" uri="{C3380CC4-5D6E-409C-BE32-E72D297353CC}">
              <c16:uniqueId val="{00000002-625C-4C0F-86AE-A28857BEECF9}"/>
            </c:ext>
          </c:extLst>
        </c:ser>
        <c:ser>
          <c:idx val="3"/>
          <c:order val="3"/>
          <c:tx>
            <c:strRef>
              <c:f>工作表1!$E$1</c:f>
              <c:strCache>
                <c:ptCount val="1"/>
                <c:pt idx="0">
                  <c:v>Others</c:v>
                </c:pt>
              </c:strCache>
            </c:strRef>
          </c:tx>
          <c:spPr>
            <a:solidFill>
              <a:srgbClr val="CAD6E2"/>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zh-TW"/>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工作表1!$A$2:$A$3</c:f>
              <c:strCache>
                <c:ptCount val="2"/>
                <c:pt idx="0">
                  <c:v>1Q22</c:v>
                </c:pt>
                <c:pt idx="1">
                  <c:v>1Q23</c:v>
                </c:pt>
              </c:strCache>
            </c:strRef>
          </c:cat>
          <c:val>
            <c:numRef>
              <c:f>工作表1!$E$2:$E$3</c:f>
              <c:numCache>
                <c:formatCode>#,##0.00</c:formatCode>
                <c:ptCount val="2"/>
                <c:pt idx="0">
                  <c:v>1.06</c:v>
                </c:pt>
                <c:pt idx="1">
                  <c:v>1.4</c:v>
                </c:pt>
              </c:numCache>
            </c:numRef>
          </c:val>
          <c:extLst>
            <c:ext xmlns:c16="http://schemas.microsoft.com/office/drawing/2014/chart" uri="{C3380CC4-5D6E-409C-BE32-E72D297353CC}">
              <c16:uniqueId val="{00000003-625C-4C0F-86AE-A28857BEECF9}"/>
            </c:ext>
          </c:extLst>
        </c:ser>
        <c:dLbls>
          <c:showLegendKey val="0"/>
          <c:showVal val="1"/>
          <c:showCatName val="0"/>
          <c:showSerName val="0"/>
          <c:showPercent val="0"/>
          <c:showBubbleSize val="0"/>
        </c:dLbls>
        <c:gapWidth val="150"/>
        <c:overlap val="100"/>
        <c:axId val="147067648"/>
        <c:axId val="147069184"/>
      </c:barChart>
      <c:catAx>
        <c:axId val="147067648"/>
        <c:scaling>
          <c:orientation val="minMax"/>
        </c:scaling>
        <c:delete val="0"/>
        <c:axPos val="b"/>
        <c:numFmt formatCode="0.00%" sourceLinked="0"/>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crossAx val="147069184"/>
        <c:crossesAt val="10000000"/>
        <c:auto val="1"/>
        <c:lblAlgn val="ctr"/>
        <c:lblOffset val="100"/>
        <c:noMultiLvlLbl val="0"/>
      </c:catAx>
      <c:valAx>
        <c:axId val="147069184"/>
        <c:scaling>
          <c:orientation val="minMax"/>
          <c:min val="0"/>
        </c:scaling>
        <c:delete val="0"/>
        <c:axPos val="l"/>
        <c:majorGridlines>
          <c:spPr>
            <a:ln w="9525" cap="flat" cmpd="sng" algn="ctr">
              <a:solidFill>
                <a:schemeClr val="accent3">
                  <a:lumMod val="65000"/>
                  <a:alpha val="22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crossAx val="147067648"/>
        <c:crosses val="autoZero"/>
        <c:crossBetween val="between"/>
        <c:majorUnit val="4"/>
      </c:valAx>
      <c:spPr>
        <a:noFill/>
        <a:ln>
          <a:noFill/>
        </a:ln>
        <a:effectLst/>
      </c:spPr>
    </c:plotArea>
    <c:legend>
      <c:legendPos val="b"/>
      <c:layout>
        <c:manualLayout>
          <c:xMode val="edge"/>
          <c:yMode val="edge"/>
          <c:x val="8.7172040147648594E-2"/>
          <c:y val="0.84906248868213252"/>
          <c:w val="0.82209448286818365"/>
          <c:h val="0.12690984788245746"/>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2.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6.emf"/></Relationships>
</file>

<file path=ppt/drawings/drawing1.xml><?xml version="1.0" encoding="utf-8"?>
<c:userShapes xmlns:c="http://schemas.openxmlformats.org/drawingml/2006/chart">
  <cdr:relSizeAnchor xmlns:cdr="http://schemas.openxmlformats.org/drawingml/2006/chartDrawing">
    <cdr:from>
      <cdr:x>0</cdr:x>
      <cdr:y>0</cdr:y>
    </cdr:from>
    <cdr:to>
      <cdr:x>0.20276</cdr:x>
      <cdr:y>0.0535</cdr:y>
    </cdr:to>
    <cdr:sp macro="" textlink="">
      <cdr:nvSpPr>
        <cdr:cNvPr id="2" name="Rectangle 3"/>
        <cdr:cNvSpPr>
          <a:spLocks xmlns:a="http://schemas.openxmlformats.org/drawingml/2006/main" noChangeArrowheads="1"/>
        </cdr:cNvSpPr>
      </cdr:nvSpPr>
      <cdr:spPr bwMode="auto">
        <a:xfrm xmlns:a="http://schemas.openxmlformats.org/drawingml/2006/main">
          <a:off x="0" y="0"/>
          <a:ext cx="774713" cy="153888"/>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wrap="square" lIns="0" tIns="0" rIns="0" bIns="0">
          <a:spAutoFit/>
        </a:bodyPr>
        <a:lstStyle xmlns:a="http://schemas.openxmlformats.org/drawingml/2006/main">
          <a:defPPr>
            <a:defRPr lang="zh-TW"/>
          </a:defPPr>
          <a:lvl1pPr algn="l" rtl="0" fontAlgn="base">
            <a:spcBef>
              <a:spcPct val="0"/>
            </a:spcBef>
            <a:spcAft>
              <a:spcPct val="0"/>
            </a:spcAft>
            <a:defRPr kumimoji="1" sz="1200" b="1" kern="1200">
              <a:solidFill>
                <a:schemeClr val="tx1"/>
              </a:solidFill>
              <a:latin typeface="Arial" charset="0"/>
              <a:ea typeface="新細明體" charset="-120"/>
              <a:cs typeface="+mn-cs"/>
            </a:defRPr>
          </a:lvl1pPr>
          <a:lvl2pPr marL="457200" algn="l" rtl="0" fontAlgn="base">
            <a:spcBef>
              <a:spcPct val="0"/>
            </a:spcBef>
            <a:spcAft>
              <a:spcPct val="0"/>
            </a:spcAft>
            <a:defRPr kumimoji="1" sz="1200" b="1" kern="1200">
              <a:solidFill>
                <a:schemeClr val="tx1"/>
              </a:solidFill>
              <a:latin typeface="Arial" charset="0"/>
              <a:ea typeface="新細明體" charset="-120"/>
              <a:cs typeface="+mn-cs"/>
            </a:defRPr>
          </a:lvl2pPr>
          <a:lvl3pPr marL="914400" algn="l" rtl="0" fontAlgn="base">
            <a:spcBef>
              <a:spcPct val="0"/>
            </a:spcBef>
            <a:spcAft>
              <a:spcPct val="0"/>
            </a:spcAft>
            <a:defRPr kumimoji="1" sz="1200" b="1" kern="1200">
              <a:solidFill>
                <a:schemeClr val="tx1"/>
              </a:solidFill>
              <a:latin typeface="Arial" charset="0"/>
              <a:ea typeface="新細明體" charset="-120"/>
              <a:cs typeface="+mn-cs"/>
            </a:defRPr>
          </a:lvl3pPr>
          <a:lvl4pPr marL="1371600" algn="l" rtl="0" fontAlgn="base">
            <a:spcBef>
              <a:spcPct val="0"/>
            </a:spcBef>
            <a:spcAft>
              <a:spcPct val="0"/>
            </a:spcAft>
            <a:defRPr kumimoji="1" sz="1200" b="1" kern="1200">
              <a:solidFill>
                <a:schemeClr val="tx1"/>
              </a:solidFill>
              <a:latin typeface="Arial" charset="0"/>
              <a:ea typeface="新細明體" charset="-120"/>
              <a:cs typeface="+mn-cs"/>
            </a:defRPr>
          </a:lvl4pPr>
          <a:lvl5pPr marL="1828800" algn="l" rtl="0" fontAlgn="base">
            <a:spcBef>
              <a:spcPct val="0"/>
            </a:spcBef>
            <a:spcAft>
              <a:spcPct val="0"/>
            </a:spcAft>
            <a:defRPr kumimoji="1" sz="1200" b="1" kern="1200">
              <a:solidFill>
                <a:schemeClr val="tx1"/>
              </a:solidFill>
              <a:latin typeface="Arial" charset="0"/>
              <a:ea typeface="新細明體" charset="-120"/>
              <a:cs typeface="+mn-cs"/>
            </a:defRPr>
          </a:lvl5pPr>
          <a:lvl6pPr marL="2286000" algn="l" defTabSz="914400" rtl="0" eaLnBrk="1" latinLnBrk="0" hangingPunct="1">
            <a:defRPr kumimoji="1" sz="1200" b="1" kern="1200">
              <a:solidFill>
                <a:schemeClr val="tx1"/>
              </a:solidFill>
              <a:latin typeface="Arial" charset="0"/>
              <a:ea typeface="新細明體" charset="-120"/>
              <a:cs typeface="+mn-cs"/>
            </a:defRPr>
          </a:lvl6pPr>
          <a:lvl7pPr marL="2743200" algn="l" defTabSz="914400" rtl="0" eaLnBrk="1" latinLnBrk="0" hangingPunct="1">
            <a:defRPr kumimoji="1" sz="1200" b="1" kern="1200">
              <a:solidFill>
                <a:schemeClr val="tx1"/>
              </a:solidFill>
              <a:latin typeface="Arial" charset="0"/>
              <a:ea typeface="新細明體" charset="-120"/>
              <a:cs typeface="+mn-cs"/>
            </a:defRPr>
          </a:lvl7pPr>
          <a:lvl8pPr marL="3200400" algn="l" defTabSz="914400" rtl="0" eaLnBrk="1" latinLnBrk="0" hangingPunct="1">
            <a:defRPr kumimoji="1" sz="1200" b="1" kern="1200">
              <a:solidFill>
                <a:schemeClr val="tx1"/>
              </a:solidFill>
              <a:latin typeface="Arial" charset="0"/>
              <a:ea typeface="新細明體" charset="-120"/>
              <a:cs typeface="+mn-cs"/>
            </a:defRPr>
          </a:lvl8pPr>
          <a:lvl9pPr marL="3657600" algn="l" defTabSz="914400" rtl="0" eaLnBrk="1" latinLnBrk="0" hangingPunct="1">
            <a:defRPr kumimoji="1" sz="1200" b="1" kern="1200">
              <a:solidFill>
                <a:schemeClr val="tx1"/>
              </a:solidFill>
              <a:latin typeface="Arial" charset="0"/>
              <a:ea typeface="新細明體" charset="-120"/>
              <a:cs typeface="+mn-cs"/>
            </a:defRPr>
          </a:lvl9pPr>
        </a:lstStyle>
        <a:p xmlns:a="http://schemas.openxmlformats.org/drawingml/2006/main">
          <a:pPr defTabSz="896938" eaLnBrk="0" hangingPunct="0">
            <a:spcAft>
              <a:spcPct val="30000"/>
            </a:spcAft>
          </a:pPr>
          <a:r>
            <a:rPr lang="en-US" altLang="zh-TW" sz="1000" b="0" dirty="0">
              <a:solidFill>
                <a:schemeClr val="tx1">
                  <a:lumMod val="65000"/>
                  <a:lumOff val="35000"/>
                </a:schemeClr>
              </a:solidFill>
              <a:latin typeface="+mn-lt"/>
              <a:ea typeface="+mn-ea"/>
            </a:rPr>
            <a:t>(Billion)</a:t>
          </a:r>
          <a:endParaRPr lang="zh-TW" altLang="en-US" sz="1000" b="0" dirty="0">
            <a:solidFill>
              <a:schemeClr val="tx1">
                <a:lumMod val="65000"/>
                <a:lumOff val="35000"/>
              </a:schemeClr>
            </a:solidFill>
            <a:latin typeface="+mn-lt"/>
            <a:ea typeface="+mn-ea"/>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0.05861</cdr:x>
      <cdr:y>0.07861</cdr:y>
    </cdr:from>
    <cdr:to>
      <cdr:x>1</cdr:x>
      <cdr:y>0.15312</cdr:y>
    </cdr:to>
    <cdr:sp macro="" textlink="">
      <cdr:nvSpPr>
        <cdr:cNvPr id="2" name="文字方塊 19">
          <a:extLst xmlns:a="http://schemas.openxmlformats.org/drawingml/2006/main">
            <a:ext uri="{FF2B5EF4-FFF2-40B4-BE49-F238E27FC236}">
              <a16:creationId xmlns:a16="http://schemas.microsoft.com/office/drawing/2014/main" id="{9BA6C596-2320-41B2-8CD7-284737EE736D}"/>
            </a:ext>
          </a:extLst>
        </cdr:cNvPr>
        <cdr:cNvSpPr txBox="1"/>
      </cdr:nvSpPr>
      <cdr:spPr>
        <a:xfrm xmlns:a="http://schemas.openxmlformats.org/drawingml/2006/main">
          <a:off x="220323" y="292256"/>
          <a:ext cx="3538810" cy="27699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zh-TW"/>
          </a:defPPr>
          <a:lvl1pPr algn="l" rtl="0" fontAlgn="base">
            <a:spcBef>
              <a:spcPct val="0"/>
            </a:spcBef>
            <a:spcAft>
              <a:spcPct val="0"/>
            </a:spcAft>
            <a:defRPr kumimoji="1" sz="1200" b="1" kern="1200">
              <a:solidFill>
                <a:schemeClr val="tx1"/>
              </a:solidFill>
              <a:latin typeface="Arial" charset="0"/>
              <a:ea typeface="新細明體" charset="-120"/>
              <a:cs typeface="+mn-cs"/>
            </a:defRPr>
          </a:lvl1pPr>
          <a:lvl2pPr marL="457200" algn="l" rtl="0" fontAlgn="base">
            <a:spcBef>
              <a:spcPct val="0"/>
            </a:spcBef>
            <a:spcAft>
              <a:spcPct val="0"/>
            </a:spcAft>
            <a:defRPr kumimoji="1" sz="1200" b="1" kern="1200">
              <a:solidFill>
                <a:schemeClr val="tx1"/>
              </a:solidFill>
              <a:latin typeface="Arial" charset="0"/>
              <a:ea typeface="新細明體" charset="-120"/>
              <a:cs typeface="+mn-cs"/>
            </a:defRPr>
          </a:lvl2pPr>
          <a:lvl3pPr marL="914400" algn="l" rtl="0" fontAlgn="base">
            <a:spcBef>
              <a:spcPct val="0"/>
            </a:spcBef>
            <a:spcAft>
              <a:spcPct val="0"/>
            </a:spcAft>
            <a:defRPr kumimoji="1" sz="1200" b="1" kern="1200">
              <a:solidFill>
                <a:schemeClr val="tx1"/>
              </a:solidFill>
              <a:latin typeface="Arial" charset="0"/>
              <a:ea typeface="新細明體" charset="-120"/>
              <a:cs typeface="+mn-cs"/>
            </a:defRPr>
          </a:lvl3pPr>
          <a:lvl4pPr marL="1371600" algn="l" rtl="0" fontAlgn="base">
            <a:spcBef>
              <a:spcPct val="0"/>
            </a:spcBef>
            <a:spcAft>
              <a:spcPct val="0"/>
            </a:spcAft>
            <a:defRPr kumimoji="1" sz="1200" b="1" kern="1200">
              <a:solidFill>
                <a:schemeClr val="tx1"/>
              </a:solidFill>
              <a:latin typeface="Arial" charset="0"/>
              <a:ea typeface="新細明體" charset="-120"/>
              <a:cs typeface="+mn-cs"/>
            </a:defRPr>
          </a:lvl4pPr>
          <a:lvl5pPr marL="1828800" algn="l" rtl="0" fontAlgn="base">
            <a:spcBef>
              <a:spcPct val="0"/>
            </a:spcBef>
            <a:spcAft>
              <a:spcPct val="0"/>
            </a:spcAft>
            <a:defRPr kumimoji="1" sz="1200" b="1" kern="1200">
              <a:solidFill>
                <a:schemeClr val="tx1"/>
              </a:solidFill>
              <a:latin typeface="Arial" charset="0"/>
              <a:ea typeface="新細明體" charset="-120"/>
              <a:cs typeface="+mn-cs"/>
            </a:defRPr>
          </a:lvl5pPr>
          <a:lvl6pPr marL="2286000" algn="l" defTabSz="914400" rtl="0" eaLnBrk="1" latinLnBrk="0" hangingPunct="1">
            <a:defRPr kumimoji="1" sz="1200" b="1" kern="1200">
              <a:solidFill>
                <a:schemeClr val="tx1"/>
              </a:solidFill>
              <a:latin typeface="Arial" charset="0"/>
              <a:ea typeface="新細明體" charset="-120"/>
              <a:cs typeface="+mn-cs"/>
            </a:defRPr>
          </a:lvl6pPr>
          <a:lvl7pPr marL="2743200" algn="l" defTabSz="914400" rtl="0" eaLnBrk="1" latinLnBrk="0" hangingPunct="1">
            <a:defRPr kumimoji="1" sz="1200" b="1" kern="1200">
              <a:solidFill>
                <a:schemeClr val="tx1"/>
              </a:solidFill>
              <a:latin typeface="Arial" charset="0"/>
              <a:ea typeface="新細明體" charset="-120"/>
              <a:cs typeface="+mn-cs"/>
            </a:defRPr>
          </a:lvl7pPr>
          <a:lvl8pPr marL="3200400" algn="l" defTabSz="914400" rtl="0" eaLnBrk="1" latinLnBrk="0" hangingPunct="1">
            <a:defRPr kumimoji="1" sz="1200" b="1" kern="1200">
              <a:solidFill>
                <a:schemeClr val="tx1"/>
              </a:solidFill>
              <a:latin typeface="Arial" charset="0"/>
              <a:ea typeface="新細明體" charset="-120"/>
              <a:cs typeface="+mn-cs"/>
            </a:defRPr>
          </a:lvl8pPr>
          <a:lvl9pPr marL="3657600" algn="l" defTabSz="914400" rtl="0" eaLnBrk="1" latinLnBrk="0" hangingPunct="1">
            <a:defRPr kumimoji="1" sz="1200" b="1" kern="1200">
              <a:solidFill>
                <a:schemeClr val="tx1"/>
              </a:solidFill>
              <a:latin typeface="Arial" charset="0"/>
              <a:ea typeface="新細明體" charset="-120"/>
              <a:cs typeface="+mn-cs"/>
            </a:defRPr>
          </a:lvl9pPr>
        </a:lstStyle>
        <a:p xmlns:a="http://schemas.openxmlformats.org/drawingml/2006/main">
          <a:pPr marL="0" marR="0" lvl="0" indent="0" algn="l" defTabSz="712788" rtl="0" eaLnBrk="1" fontAlgn="base" latinLnBrk="0" hangingPunct="1">
            <a:lnSpc>
              <a:spcPct val="100000"/>
            </a:lnSpc>
            <a:spcBef>
              <a:spcPct val="0"/>
            </a:spcBef>
            <a:spcAft>
              <a:spcPct val="0"/>
            </a:spcAft>
            <a:buClrTx/>
            <a:buSzTx/>
            <a:buFontTx/>
            <a:buNone/>
            <a:tabLst/>
            <a:defRPr/>
          </a:pPr>
          <a:r>
            <a:rPr kumimoji="1" lang="en-US" altLang="zh-TW" sz="1200" b="1" i="1" u="none" strike="noStrike" kern="1200" cap="none" spc="0" normalizeH="0" baseline="0" noProof="0" dirty="0">
              <a:ln>
                <a:noFill/>
              </a:ln>
              <a:solidFill>
                <a:srgbClr val="000000"/>
              </a:solidFill>
              <a:effectLst/>
              <a:uLnTx/>
              <a:uFillTx/>
              <a:latin typeface="Arial" charset="0"/>
              <a:ea typeface="微軟正黑體" panose="020B0604030504040204" pitchFamily="34" charset="-120"/>
            </a:rPr>
            <a:t> 4,354	4,368       4,384	4,386	4381</a:t>
          </a:r>
          <a:endParaRPr kumimoji="1" lang="zh-TW" altLang="en-US" sz="1200" b="1" i="1" u="none" strike="noStrike" kern="1200" cap="none" spc="0" normalizeH="0" baseline="0" noProof="0" dirty="0">
            <a:ln>
              <a:noFill/>
            </a:ln>
            <a:solidFill>
              <a:srgbClr val="000000"/>
            </a:solidFill>
            <a:effectLst/>
            <a:uLnTx/>
            <a:uFillTx/>
            <a:latin typeface="Arial" charset="0"/>
            <a:ea typeface="微軟正黑體" panose="020B0604030504040204" pitchFamily="34" charset="-12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3" y="17"/>
            <a:ext cx="2945023" cy="494189"/>
          </a:xfrm>
          <a:prstGeom prst="rect">
            <a:avLst/>
          </a:prstGeom>
        </p:spPr>
        <p:txBody>
          <a:bodyPr vert="horz" lIns="87732" tIns="43861" rIns="87732" bIns="43861" rtlCol="0"/>
          <a:lstStyle>
            <a:lvl1pPr algn="l">
              <a:defRPr sz="1200" b="0">
                <a:latin typeface="Arial" pitchFamily="34" charset="0"/>
                <a:ea typeface="新細明體" pitchFamily="18" charset="-120"/>
              </a:defRPr>
            </a:lvl1pPr>
          </a:lstStyle>
          <a:p>
            <a:pPr>
              <a:defRPr/>
            </a:pPr>
            <a:endParaRPr lang="zh-TW" altLang="en-US"/>
          </a:p>
        </p:txBody>
      </p:sp>
      <p:sp>
        <p:nvSpPr>
          <p:cNvPr id="3" name="日期版面配置區 2"/>
          <p:cNvSpPr>
            <a:spLocks noGrp="1"/>
          </p:cNvSpPr>
          <p:nvPr>
            <p:ph type="dt" sz="quarter" idx="1"/>
          </p:nvPr>
        </p:nvSpPr>
        <p:spPr>
          <a:xfrm>
            <a:off x="3847911" y="17"/>
            <a:ext cx="2945023" cy="494189"/>
          </a:xfrm>
          <a:prstGeom prst="rect">
            <a:avLst/>
          </a:prstGeom>
        </p:spPr>
        <p:txBody>
          <a:bodyPr vert="horz" lIns="87732" tIns="43861" rIns="87732" bIns="43861" rtlCol="0"/>
          <a:lstStyle>
            <a:lvl1pPr algn="r">
              <a:defRPr sz="1200" b="0">
                <a:latin typeface="Arial" pitchFamily="34" charset="0"/>
                <a:ea typeface="新細明體" pitchFamily="18" charset="-120"/>
              </a:defRPr>
            </a:lvl1pPr>
          </a:lstStyle>
          <a:p>
            <a:pPr>
              <a:defRPr/>
            </a:pPr>
            <a:fld id="{D79FBBD4-D8C3-456B-A3BE-7E041FCE3929}" type="datetimeFigureOut">
              <a:rPr lang="zh-TW" altLang="en-US"/>
              <a:pPr>
                <a:defRPr/>
              </a:pPr>
              <a:t>2023/5/30</a:t>
            </a:fld>
            <a:endParaRPr lang="zh-TW" altLang="en-US"/>
          </a:p>
        </p:txBody>
      </p:sp>
      <p:sp>
        <p:nvSpPr>
          <p:cNvPr id="4" name="頁尾版面配置區 3"/>
          <p:cNvSpPr>
            <a:spLocks noGrp="1"/>
          </p:cNvSpPr>
          <p:nvPr>
            <p:ph type="ftr" sz="quarter" idx="2"/>
          </p:nvPr>
        </p:nvSpPr>
        <p:spPr>
          <a:xfrm>
            <a:off x="23" y="9410240"/>
            <a:ext cx="2945023" cy="494189"/>
          </a:xfrm>
          <a:prstGeom prst="rect">
            <a:avLst/>
          </a:prstGeom>
        </p:spPr>
        <p:txBody>
          <a:bodyPr vert="horz" lIns="87732" tIns="43861" rIns="87732" bIns="43861" rtlCol="0" anchor="b"/>
          <a:lstStyle>
            <a:lvl1pPr algn="l">
              <a:defRPr sz="1200" b="0">
                <a:latin typeface="Arial" pitchFamily="34" charset="0"/>
                <a:ea typeface="新細明體" pitchFamily="18" charset="-120"/>
              </a:defRPr>
            </a:lvl1pPr>
          </a:lstStyle>
          <a:p>
            <a:pPr>
              <a:defRPr/>
            </a:pPr>
            <a:endParaRPr lang="zh-TW" altLang="en-US"/>
          </a:p>
        </p:txBody>
      </p:sp>
      <p:sp>
        <p:nvSpPr>
          <p:cNvPr id="5" name="投影片編號版面配置區 4"/>
          <p:cNvSpPr>
            <a:spLocks noGrp="1"/>
          </p:cNvSpPr>
          <p:nvPr>
            <p:ph type="sldNum" sz="quarter" idx="3"/>
          </p:nvPr>
        </p:nvSpPr>
        <p:spPr>
          <a:xfrm>
            <a:off x="3847911" y="9410240"/>
            <a:ext cx="2945023" cy="494189"/>
          </a:xfrm>
          <a:prstGeom prst="rect">
            <a:avLst/>
          </a:prstGeom>
        </p:spPr>
        <p:txBody>
          <a:bodyPr vert="horz" lIns="87732" tIns="43861" rIns="87732" bIns="43861" rtlCol="0" anchor="b"/>
          <a:lstStyle>
            <a:lvl1pPr algn="r">
              <a:defRPr sz="1200" b="0">
                <a:latin typeface="Arial" pitchFamily="34" charset="0"/>
                <a:ea typeface="新細明體" pitchFamily="18" charset="-120"/>
              </a:defRPr>
            </a:lvl1pPr>
          </a:lstStyle>
          <a:p>
            <a:pPr>
              <a:defRPr/>
            </a:pPr>
            <a:fld id="{FA52BD23-69FA-48DF-82BF-FC60AD1ADB99}" type="slidenum">
              <a:rPr lang="zh-TW" altLang="en-US"/>
              <a:pPr>
                <a:defRPr/>
              </a:pPr>
              <a:t>‹#›</a:t>
            </a:fld>
            <a:endParaRPr lang="zh-TW" altLang="en-US"/>
          </a:p>
        </p:txBody>
      </p:sp>
    </p:spTree>
    <p:extLst>
      <p:ext uri="{BB962C8B-B14F-4D97-AF65-F5344CB8AC3E}">
        <p14:creationId xmlns:p14="http://schemas.microsoft.com/office/powerpoint/2010/main" val="2966437975"/>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23" y="17"/>
            <a:ext cx="2945023" cy="494189"/>
          </a:xfrm>
          <a:prstGeom prst="rect">
            <a:avLst/>
          </a:prstGeom>
          <a:noFill/>
          <a:ln w="9525">
            <a:noFill/>
            <a:miter lim="800000"/>
            <a:headEnd/>
            <a:tailEnd/>
          </a:ln>
          <a:effectLst/>
        </p:spPr>
        <p:txBody>
          <a:bodyPr vert="horz" wrap="square" lIns="95026" tIns="47518" rIns="95026" bIns="47518" numCol="1" anchor="t" anchorCtr="0" compatLnSpc="1">
            <a:prstTxWarp prst="textNoShape">
              <a:avLst/>
            </a:prstTxWarp>
          </a:bodyPr>
          <a:lstStyle>
            <a:lvl1pPr>
              <a:defRPr sz="1400" b="0">
                <a:latin typeface="Arial" charset="0"/>
                <a:ea typeface="新細明體" pitchFamily="18" charset="-120"/>
              </a:defRPr>
            </a:lvl1pPr>
          </a:lstStyle>
          <a:p>
            <a:pPr>
              <a:defRPr/>
            </a:pPr>
            <a:endParaRPr lang="en-US" altLang="zh-TW"/>
          </a:p>
        </p:txBody>
      </p:sp>
      <p:sp>
        <p:nvSpPr>
          <p:cNvPr id="29699" name="Rectangle 3"/>
          <p:cNvSpPr>
            <a:spLocks noGrp="1" noChangeArrowheads="1"/>
          </p:cNvSpPr>
          <p:nvPr>
            <p:ph type="dt" idx="1"/>
          </p:nvPr>
        </p:nvSpPr>
        <p:spPr bwMode="auto">
          <a:xfrm>
            <a:off x="3847911" y="17"/>
            <a:ext cx="2945023" cy="494189"/>
          </a:xfrm>
          <a:prstGeom prst="rect">
            <a:avLst/>
          </a:prstGeom>
          <a:noFill/>
          <a:ln w="9525">
            <a:noFill/>
            <a:miter lim="800000"/>
            <a:headEnd/>
            <a:tailEnd/>
          </a:ln>
          <a:effectLst/>
        </p:spPr>
        <p:txBody>
          <a:bodyPr vert="horz" wrap="square" lIns="95026" tIns="47518" rIns="95026" bIns="47518" numCol="1" anchor="t" anchorCtr="0" compatLnSpc="1">
            <a:prstTxWarp prst="textNoShape">
              <a:avLst/>
            </a:prstTxWarp>
          </a:bodyPr>
          <a:lstStyle>
            <a:lvl1pPr algn="r">
              <a:defRPr sz="1400" b="0">
                <a:latin typeface="Arial" charset="0"/>
                <a:ea typeface="新細明體" pitchFamily="18" charset="-120"/>
              </a:defRPr>
            </a:lvl1pPr>
          </a:lstStyle>
          <a:p>
            <a:pPr>
              <a:defRPr/>
            </a:pPr>
            <a:endParaRPr lang="en-US" altLang="zh-TW"/>
          </a:p>
        </p:txBody>
      </p:sp>
      <p:sp>
        <p:nvSpPr>
          <p:cNvPr id="37892" name="Rectangle 4"/>
          <p:cNvSpPr>
            <a:spLocks noGrp="1" noRot="1" noChangeAspect="1" noChangeArrowheads="1" noTextEdit="1"/>
          </p:cNvSpPr>
          <p:nvPr>
            <p:ph type="sldImg" idx="2"/>
          </p:nvPr>
        </p:nvSpPr>
        <p:spPr bwMode="auto">
          <a:xfrm>
            <a:off x="925513" y="746125"/>
            <a:ext cx="4943475" cy="3708400"/>
          </a:xfrm>
          <a:prstGeom prst="rect">
            <a:avLst/>
          </a:prstGeom>
          <a:noFill/>
          <a:ln w="9525">
            <a:solidFill>
              <a:srgbClr val="000000"/>
            </a:solidFill>
            <a:miter lim="800000"/>
            <a:headEnd/>
            <a:tailEnd/>
          </a:ln>
        </p:spPr>
      </p:sp>
      <p:sp>
        <p:nvSpPr>
          <p:cNvPr id="29701" name="Rectangle 5"/>
          <p:cNvSpPr>
            <a:spLocks noGrp="1" noChangeArrowheads="1"/>
          </p:cNvSpPr>
          <p:nvPr>
            <p:ph type="body" sz="quarter" idx="3"/>
          </p:nvPr>
        </p:nvSpPr>
        <p:spPr bwMode="auto">
          <a:xfrm>
            <a:off x="679136" y="4704683"/>
            <a:ext cx="5436235" cy="4457226"/>
          </a:xfrm>
          <a:prstGeom prst="rect">
            <a:avLst/>
          </a:prstGeom>
          <a:noFill/>
          <a:ln w="9525">
            <a:noFill/>
            <a:miter lim="800000"/>
            <a:headEnd/>
            <a:tailEnd/>
          </a:ln>
          <a:effectLst/>
        </p:spPr>
        <p:txBody>
          <a:bodyPr vert="horz" wrap="square" lIns="95026" tIns="47518" rIns="95026" bIns="47518" numCol="1" anchor="t" anchorCtr="0" compatLnSpc="1">
            <a:prstTxWarp prst="textNoShape">
              <a:avLst/>
            </a:prstTxWarp>
          </a:bodyPr>
          <a:lstStyle/>
          <a:p>
            <a:pPr lvl="0"/>
            <a:r>
              <a:rPr lang="zh-TW" altLang="en-US" noProof="0"/>
              <a:t>按一下以編輯母片</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29702" name="Rectangle 6"/>
          <p:cNvSpPr>
            <a:spLocks noGrp="1" noChangeArrowheads="1"/>
          </p:cNvSpPr>
          <p:nvPr>
            <p:ph type="ftr" sz="quarter" idx="4"/>
          </p:nvPr>
        </p:nvSpPr>
        <p:spPr bwMode="auto">
          <a:xfrm>
            <a:off x="45" y="9410240"/>
            <a:ext cx="6085218" cy="494189"/>
          </a:xfrm>
          <a:prstGeom prst="rect">
            <a:avLst/>
          </a:prstGeom>
          <a:noFill/>
          <a:ln w="9525">
            <a:noFill/>
            <a:miter lim="800000"/>
            <a:headEnd/>
            <a:tailEnd/>
          </a:ln>
          <a:effectLst/>
        </p:spPr>
        <p:txBody>
          <a:bodyPr vert="horz" wrap="square" lIns="95026" tIns="47518" rIns="95026" bIns="47518" numCol="1" anchor="b" anchorCtr="0" compatLnSpc="1">
            <a:prstTxWarp prst="textNoShape">
              <a:avLst/>
            </a:prstTxWarp>
          </a:bodyPr>
          <a:lstStyle>
            <a:lvl1pPr>
              <a:defRPr sz="1200" b="0">
                <a:latin typeface="Arial" pitchFamily="34" charset="0"/>
                <a:ea typeface="新細明體" pitchFamily="18" charset="-120"/>
              </a:defRPr>
            </a:lvl1pPr>
          </a:lstStyle>
          <a:p>
            <a:pPr>
              <a:defRPr/>
            </a:pPr>
            <a:r>
              <a:rPr lang="en-US" altLang="zh-TW"/>
              <a:t>【CONFIDENTIAL】</a:t>
            </a:r>
            <a:r>
              <a:rPr lang="zh-TW" altLang="en-US"/>
              <a:t>法說會相關訊息不得於法說會召開前對特定人公開</a:t>
            </a:r>
            <a:endParaRPr lang="en-US" altLang="zh-TW"/>
          </a:p>
          <a:p>
            <a:pPr>
              <a:defRPr/>
            </a:pPr>
            <a:endParaRPr lang="en-US" altLang="zh-TW"/>
          </a:p>
        </p:txBody>
      </p:sp>
      <p:sp>
        <p:nvSpPr>
          <p:cNvPr id="2" name="投影片編號版面配置區 1"/>
          <p:cNvSpPr>
            <a:spLocks noGrp="1"/>
          </p:cNvSpPr>
          <p:nvPr>
            <p:ph type="sldNum" sz="quarter" idx="5"/>
          </p:nvPr>
        </p:nvSpPr>
        <p:spPr>
          <a:xfrm>
            <a:off x="3847911" y="9410240"/>
            <a:ext cx="2945023" cy="494189"/>
          </a:xfrm>
          <a:prstGeom prst="rect">
            <a:avLst/>
          </a:prstGeom>
        </p:spPr>
        <p:txBody>
          <a:bodyPr vert="horz" lIns="87732" tIns="43861" rIns="87732" bIns="43861" rtlCol="0" anchor="b"/>
          <a:lstStyle>
            <a:lvl1pPr algn="r">
              <a:defRPr sz="1400" b="0">
                <a:latin typeface="Arial" pitchFamily="34" charset="0"/>
                <a:ea typeface="新細明體" pitchFamily="18" charset="-120"/>
              </a:defRPr>
            </a:lvl1pPr>
          </a:lstStyle>
          <a:p>
            <a:pPr>
              <a:defRPr/>
            </a:pPr>
            <a:fld id="{AF3FA925-368F-49D9-83EB-285720D0F1C9}" type="slidenum">
              <a:rPr lang="zh-TW" altLang="en-US"/>
              <a:pPr>
                <a:defRPr/>
              </a:pPr>
              <a:t>‹#›</a:t>
            </a:fld>
            <a:endParaRPr lang="zh-TW" altLang="en-US"/>
          </a:p>
        </p:txBody>
      </p:sp>
    </p:spTree>
    <p:extLst>
      <p:ext uri="{BB962C8B-B14F-4D97-AF65-F5344CB8AC3E}">
        <p14:creationId xmlns:p14="http://schemas.microsoft.com/office/powerpoint/2010/main" val="500109404"/>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slide" Target="../slides/slide14.xml"/><Relationship Id="rId2" Type="http://schemas.openxmlformats.org/officeDocument/2006/relationships/notesMaster" Target="../notesMasters/notesMaster1.xml"/><Relationship Id="rId1" Type="http://schemas.openxmlformats.org/officeDocument/2006/relationships/vmlDrawing" Target="../drawings/vmlDrawing2.vml"/><Relationship Id="rId5" Type="http://schemas.openxmlformats.org/officeDocument/2006/relationships/image" Target="../media/image36.emf"/><Relationship Id="rId4" Type="http://schemas.openxmlformats.org/officeDocument/2006/relationships/package" Target="../embeddings/Microsoft_Excel____10.xlsx"/></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4" name="頁尾版面配置區 3"/>
          <p:cNvSpPr>
            <a:spLocks noGrp="1"/>
          </p:cNvSpPr>
          <p:nvPr>
            <p:ph type="ftr" sz="quarter" idx="10"/>
          </p:nvPr>
        </p:nvSpPr>
        <p:spPr/>
        <p:txBody>
          <a:bodyPr/>
          <a:lstStyle/>
          <a:p>
            <a:pPr defTabSz="911193">
              <a:defRPr/>
            </a:pPr>
            <a:r>
              <a:rPr lang="en-US" altLang="zh-TW">
                <a:solidFill>
                  <a:srgbClr val="000000"/>
                </a:solidFill>
              </a:rPr>
              <a:t>【CONFIDENTIAL】</a:t>
            </a:r>
            <a:r>
              <a:rPr lang="zh-TW" altLang="en-US">
                <a:solidFill>
                  <a:srgbClr val="000000"/>
                </a:solidFill>
              </a:rPr>
              <a:t>法說會相關訊息不得於法說會召開前對特定人公開</a:t>
            </a:r>
            <a:endParaRPr lang="en-US" altLang="zh-TW">
              <a:solidFill>
                <a:srgbClr val="000000"/>
              </a:solidFill>
            </a:endParaRPr>
          </a:p>
          <a:p>
            <a:pPr defTabSz="911193">
              <a:defRPr/>
            </a:pPr>
            <a:endParaRPr lang="en-US" altLang="zh-TW">
              <a:solidFill>
                <a:srgbClr val="000000"/>
              </a:solidFill>
            </a:endParaRPr>
          </a:p>
        </p:txBody>
      </p:sp>
      <p:sp>
        <p:nvSpPr>
          <p:cNvPr id="5" name="投影片編號版面配置區 4"/>
          <p:cNvSpPr>
            <a:spLocks noGrp="1"/>
          </p:cNvSpPr>
          <p:nvPr>
            <p:ph type="sldNum" sz="quarter" idx="11"/>
          </p:nvPr>
        </p:nvSpPr>
        <p:spPr/>
        <p:txBody>
          <a:bodyPr/>
          <a:lstStyle/>
          <a:p>
            <a:pPr defTabSz="911193">
              <a:defRPr/>
            </a:pPr>
            <a:fld id="{AF3FA925-368F-49D9-83EB-285720D0F1C9}" type="slidenum">
              <a:rPr lang="zh-TW" altLang="en-US">
                <a:solidFill>
                  <a:srgbClr val="000000"/>
                </a:solidFill>
              </a:rPr>
              <a:pPr defTabSz="911193">
                <a:defRPr/>
              </a:pPr>
              <a:t>1</a:t>
            </a:fld>
            <a:endParaRPr lang="zh-TW" altLang="en-US">
              <a:solidFill>
                <a:srgbClr val="000000"/>
              </a:solidFill>
            </a:endParaRPr>
          </a:p>
        </p:txBody>
      </p:sp>
      <p:sp>
        <p:nvSpPr>
          <p:cNvPr id="7" name="備忘稿版面配置區 2"/>
          <p:cNvSpPr>
            <a:spLocks noGrp="1"/>
          </p:cNvSpPr>
          <p:nvPr>
            <p:ph type="body" idx="3"/>
          </p:nvPr>
        </p:nvSpPr>
        <p:spPr>
          <a:xfrm>
            <a:off x="679136" y="4704683"/>
            <a:ext cx="5436235" cy="4457226"/>
          </a:xfrm>
        </p:spPr>
        <p:txBody>
          <a:bodyPr/>
          <a:lstStyle/>
          <a:p>
            <a:r>
              <a:rPr lang="en-US" altLang="zh-TW" dirty="0"/>
              <a:t>Thank you. This is Angela Tsai, Director of Investor Relations for Chunghwa Telecom. Welcome to our first quarter 2023 results conference call. Joining me on the call today are Harrison Kuo, our </a:t>
            </a:r>
            <a:r>
              <a:rPr lang="en-US" altLang="zh-TW" dirty="0" smtClean="0"/>
              <a:t>Chairman and CEO, </a:t>
            </a:r>
            <a:r>
              <a:rPr lang="en-US" altLang="zh-TW" dirty="0"/>
              <a:t>and Vincent Chen, our Chief Financial Officer. </a:t>
            </a:r>
          </a:p>
          <a:p>
            <a:r>
              <a:rPr lang="en-US" altLang="zh-TW" dirty="0"/>
              <a:t> </a:t>
            </a:r>
          </a:p>
          <a:p>
            <a:r>
              <a:rPr lang="en-US" altLang="zh-TW" dirty="0"/>
              <a:t>During today’s call, management will begin by providing </a:t>
            </a:r>
            <a:r>
              <a:rPr lang="en-US" altLang="zh-TW" dirty="0" smtClean="0"/>
              <a:t>the highlights and our business overview in </a:t>
            </a:r>
            <a:r>
              <a:rPr lang="en-US" altLang="zh-TW" dirty="0"/>
              <a:t>the first quarter, followed by a discussion of our segment performance and the financial </a:t>
            </a:r>
            <a:r>
              <a:rPr lang="en-US" altLang="zh-TW" dirty="0" smtClean="0"/>
              <a:t>results. </a:t>
            </a:r>
            <a:r>
              <a:rPr lang="en-US" altLang="zh-TW" dirty="0"/>
              <a:t>After, we will move on to the question and answer portion of the call.   </a:t>
            </a:r>
          </a:p>
          <a:p>
            <a:r>
              <a:rPr lang="en-US" altLang="zh-TW" dirty="0"/>
              <a:t> </a:t>
            </a:r>
          </a:p>
          <a:p>
            <a:r>
              <a:rPr lang="en-US" altLang="zh-TW" dirty="0"/>
              <a:t>On slide 2, please note our safe harbor statement.</a:t>
            </a:r>
          </a:p>
          <a:p>
            <a:r>
              <a:rPr lang="en-US" altLang="zh-TW" dirty="0"/>
              <a:t> </a:t>
            </a:r>
          </a:p>
          <a:p>
            <a:r>
              <a:rPr lang="en-US" altLang="zh-TW" dirty="0"/>
              <a:t>Now, I will turn the call over to </a:t>
            </a:r>
            <a:r>
              <a:rPr lang="en-US" altLang="zh-TW" dirty="0" smtClean="0"/>
              <a:t>our Chairman. Chairman </a:t>
            </a:r>
            <a:r>
              <a:rPr lang="en-US" altLang="zh-TW" dirty="0"/>
              <a:t>Kuo, please go ahead.</a:t>
            </a:r>
          </a:p>
        </p:txBody>
      </p:sp>
    </p:spTree>
    <p:extLst>
      <p:ext uri="{BB962C8B-B14F-4D97-AF65-F5344CB8AC3E}">
        <p14:creationId xmlns:p14="http://schemas.microsoft.com/office/powerpoint/2010/main" val="16049975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4" name="頁尾版面配置區 3"/>
          <p:cNvSpPr>
            <a:spLocks noGrp="1"/>
          </p:cNvSpPr>
          <p:nvPr>
            <p:ph type="ftr" sz="quarter" idx="4"/>
          </p:nvPr>
        </p:nvSpPr>
        <p:spPr>
          <a:xfrm>
            <a:off x="0" y="9711795"/>
            <a:ext cx="5177904" cy="247094"/>
          </a:xfrm>
        </p:spPr>
        <p:txBody>
          <a:bodyPr lIns="0" tIns="0" rIns="0" bIns="0" anchor="t"/>
          <a:lstStyle/>
          <a:p>
            <a:pPr defTabSz="912377">
              <a:defRPr/>
            </a:pPr>
            <a:r>
              <a:rPr lang="en-US" altLang="zh-TW" dirty="0">
                <a:solidFill>
                  <a:srgbClr val="000000"/>
                </a:solidFill>
                <a:ea typeface="微軟正黑體" panose="020B0604030504040204" pitchFamily="34" charset="-120"/>
              </a:rPr>
              <a:t>【CONFIDENTIAL】</a:t>
            </a:r>
            <a:r>
              <a:rPr lang="zh-TW" altLang="en-US" dirty="0">
                <a:solidFill>
                  <a:srgbClr val="000000"/>
                </a:solidFill>
                <a:ea typeface="微軟正黑體" panose="020B0604030504040204" pitchFamily="34" charset="-120"/>
              </a:rPr>
              <a:t>法說會相關訊息不得於法說會召開前對特定人公開</a:t>
            </a:r>
            <a:endParaRPr lang="en-US" altLang="zh-TW" dirty="0">
              <a:solidFill>
                <a:srgbClr val="000000"/>
              </a:solidFill>
              <a:ea typeface="微軟正黑體" panose="020B0604030504040204" pitchFamily="34" charset="-120"/>
            </a:endParaRPr>
          </a:p>
        </p:txBody>
      </p:sp>
      <p:sp>
        <p:nvSpPr>
          <p:cNvPr id="5" name="投影片編號版面配置區 4"/>
          <p:cNvSpPr>
            <a:spLocks noGrp="1"/>
          </p:cNvSpPr>
          <p:nvPr>
            <p:ph type="sldNum" sz="quarter" idx="5"/>
          </p:nvPr>
        </p:nvSpPr>
        <p:spPr/>
        <p:txBody>
          <a:bodyPr/>
          <a:lstStyle/>
          <a:p>
            <a:pPr defTabSz="912377">
              <a:defRPr/>
            </a:pPr>
            <a:fld id="{AF3FA925-368F-49D9-83EB-285720D0F1C9}" type="slidenum">
              <a:rPr lang="zh-TW" altLang="en-US">
                <a:solidFill>
                  <a:srgbClr val="000000"/>
                </a:solidFill>
              </a:rPr>
              <a:pPr defTabSz="912377">
                <a:defRPr/>
              </a:pPr>
              <a:t>10</a:t>
            </a:fld>
            <a:endParaRPr lang="zh-TW" altLang="en-US" dirty="0">
              <a:solidFill>
                <a:srgbClr val="000000"/>
              </a:solidFill>
            </a:endParaRPr>
          </a:p>
        </p:txBody>
      </p:sp>
      <p:graphicFrame>
        <p:nvGraphicFramePr>
          <p:cNvPr id="7" name="表格 6">
            <a:extLst>
              <a:ext uri="{FF2B5EF4-FFF2-40B4-BE49-F238E27FC236}">
                <a16:creationId xmlns:a16="http://schemas.microsoft.com/office/drawing/2014/main" id="{49001AC0-1AE2-49B3-BD99-52F3AFB8741C}"/>
              </a:ext>
            </a:extLst>
          </p:cNvPr>
          <p:cNvGraphicFramePr>
            <a:graphicFrameLocks noGrp="1"/>
          </p:cNvGraphicFramePr>
          <p:nvPr/>
        </p:nvGraphicFramePr>
        <p:xfrm>
          <a:off x="-5239674" y="5240436"/>
          <a:ext cx="4807173" cy="1077875"/>
        </p:xfrm>
        <a:graphic>
          <a:graphicData uri="http://schemas.openxmlformats.org/drawingml/2006/table">
            <a:tbl>
              <a:tblPr firstRow="1" firstCol="1" bandRow="1">
                <a:tableStyleId>{5C22544A-7EE6-4342-B048-85BDC9FD1C3A}</a:tableStyleId>
              </a:tblPr>
              <a:tblGrid>
                <a:gridCol w="977967">
                  <a:extLst>
                    <a:ext uri="{9D8B030D-6E8A-4147-A177-3AD203B41FA5}">
                      <a16:colId xmlns:a16="http://schemas.microsoft.com/office/drawing/2014/main" val="1490794205"/>
                    </a:ext>
                  </a:extLst>
                </a:gridCol>
                <a:gridCol w="637777">
                  <a:extLst>
                    <a:ext uri="{9D8B030D-6E8A-4147-A177-3AD203B41FA5}">
                      <a16:colId xmlns:a16="http://schemas.microsoft.com/office/drawing/2014/main" val="4060611376"/>
                    </a:ext>
                  </a:extLst>
                </a:gridCol>
                <a:gridCol w="638413">
                  <a:extLst>
                    <a:ext uri="{9D8B030D-6E8A-4147-A177-3AD203B41FA5}">
                      <a16:colId xmlns:a16="http://schemas.microsoft.com/office/drawing/2014/main" val="3839580726"/>
                    </a:ext>
                  </a:extLst>
                </a:gridCol>
                <a:gridCol w="637777">
                  <a:extLst>
                    <a:ext uri="{9D8B030D-6E8A-4147-A177-3AD203B41FA5}">
                      <a16:colId xmlns:a16="http://schemas.microsoft.com/office/drawing/2014/main" val="3376194368"/>
                    </a:ext>
                  </a:extLst>
                </a:gridCol>
                <a:gridCol w="638413">
                  <a:extLst>
                    <a:ext uri="{9D8B030D-6E8A-4147-A177-3AD203B41FA5}">
                      <a16:colId xmlns:a16="http://schemas.microsoft.com/office/drawing/2014/main" val="519738726"/>
                    </a:ext>
                  </a:extLst>
                </a:gridCol>
                <a:gridCol w="638413">
                  <a:extLst>
                    <a:ext uri="{9D8B030D-6E8A-4147-A177-3AD203B41FA5}">
                      <a16:colId xmlns:a16="http://schemas.microsoft.com/office/drawing/2014/main" val="136330513"/>
                    </a:ext>
                  </a:extLst>
                </a:gridCol>
                <a:gridCol w="638413">
                  <a:extLst>
                    <a:ext uri="{9D8B030D-6E8A-4147-A177-3AD203B41FA5}">
                      <a16:colId xmlns:a16="http://schemas.microsoft.com/office/drawing/2014/main" val="2974123878"/>
                    </a:ext>
                  </a:extLst>
                </a:gridCol>
              </a:tblGrid>
              <a:tr h="266834">
                <a:tc>
                  <a:txBody>
                    <a:bodyPr/>
                    <a:lstStyle/>
                    <a:p>
                      <a:pPr algn="just">
                        <a:spcAft>
                          <a:spcPts val="0"/>
                        </a:spcAft>
                      </a:pPr>
                      <a:r>
                        <a:rPr lang="zh-TW" sz="12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項目</a:t>
                      </a:r>
                    </a:p>
                  </a:txBody>
                  <a:tcPr marL="68548" marR="68548"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lnSpc>
                          <a:spcPts val="1200"/>
                        </a:lnSpc>
                        <a:spcAft>
                          <a:spcPts val="0"/>
                        </a:spcAft>
                      </a:pPr>
                      <a:r>
                        <a:rPr lang="en-US" sz="12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3Q21</a:t>
                      </a:r>
                      <a:endParaRPr lang="zh-TW" sz="12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68548" marR="68548"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lnSpc>
                          <a:spcPts val="1200"/>
                        </a:lnSpc>
                        <a:spcAft>
                          <a:spcPts val="0"/>
                        </a:spcAft>
                      </a:pPr>
                      <a:r>
                        <a:rPr lang="en-US" sz="12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4Q21</a:t>
                      </a:r>
                      <a:endParaRPr lang="zh-TW" sz="12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68548" marR="68548"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lnSpc>
                          <a:spcPts val="1200"/>
                        </a:lnSpc>
                        <a:spcAft>
                          <a:spcPts val="0"/>
                        </a:spcAft>
                      </a:pPr>
                      <a:r>
                        <a:rPr lang="en-US" sz="12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1Q22</a:t>
                      </a:r>
                      <a:endParaRPr lang="zh-TW" sz="12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68548" marR="68548"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lnSpc>
                          <a:spcPts val="1200"/>
                        </a:lnSpc>
                        <a:spcAft>
                          <a:spcPts val="0"/>
                        </a:spcAft>
                      </a:pPr>
                      <a:r>
                        <a:rPr lang="en-US" altLang="zh-TW" sz="12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2Q22</a:t>
                      </a:r>
                      <a:endParaRPr lang="zh-TW" sz="12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68548" marR="68548"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lnSpc>
                          <a:spcPts val="1200"/>
                        </a:lnSpc>
                        <a:spcAft>
                          <a:spcPts val="0"/>
                        </a:spcAft>
                      </a:pPr>
                      <a:r>
                        <a:rPr lang="en-US" altLang="zh-TW" sz="12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3Q22</a:t>
                      </a:r>
                      <a:endParaRPr lang="zh-TW" sz="12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68548" marR="68548"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lnSpc>
                          <a:spcPts val="1200"/>
                        </a:lnSpc>
                        <a:spcAft>
                          <a:spcPts val="0"/>
                        </a:spcAft>
                      </a:pPr>
                      <a:r>
                        <a:rPr lang="en-US" altLang="zh-TW" sz="1200" kern="100" dirty="0">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1Q23</a:t>
                      </a:r>
                      <a:endParaRPr lang="zh-TW" sz="1200" kern="100" dirty="0">
                        <a:solidFill>
                          <a:srgbClr val="0000FF"/>
                        </a:solidFill>
                        <a:effectLst/>
                        <a:latin typeface="Arial" panose="020B0604020202020204" pitchFamily="34" charset="0"/>
                        <a:ea typeface="微軟正黑體" panose="020B0604030504040204" pitchFamily="34" charset="-120"/>
                        <a:cs typeface="Arial" panose="020B0604020202020204" pitchFamily="34" charset="0"/>
                      </a:endParaRPr>
                    </a:p>
                  </a:txBody>
                  <a:tcPr marL="68548" marR="68548"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82182479"/>
                  </a:ext>
                </a:extLst>
              </a:tr>
              <a:tr h="277373">
                <a:tc>
                  <a:txBody>
                    <a:bodyPr/>
                    <a:lstStyle/>
                    <a:p>
                      <a:pPr algn="just">
                        <a:spcAft>
                          <a:spcPts val="0"/>
                        </a:spcAft>
                      </a:pPr>
                      <a:r>
                        <a:rPr lang="en-US" sz="1200"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rPr>
                        <a:t>MOD(</a:t>
                      </a:r>
                      <a:r>
                        <a:rPr lang="zh-TW" sz="1200"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rPr>
                        <a:t>萬戶</a:t>
                      </a:r>
                      <a:r>
                        <a:rPr lang="en-US" sz="1200"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rPr>
                        <a:t>)</a:t>
                      </a:r>
                      <a:endParaRPr lang="zh-TW" sz="1200"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68548" marR="68548"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r">
                        <a:spcAft>
                          <a:spcPts val="0"/>
                        </a:spcAft>
                      </a:pPr>
                      <a:r>
                        <a:rPr lang="en-US" sz="12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206.1</a:t>
                      </a:r>
                      <a:endParaRPr lang="zh-TW" sz="12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68548" marR="68548"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r">
                        <a:spcAft>
                          <a:spcPts val="0"/>
                        </a:spcAft>
                      </a:pPr>
                      <a:r>
                        <a:rPr lang="en-US" sz="12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205.7</a:t>
                      </a:r>
                      <a:endParaRPr lang="zh-TW" sz="12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68548" marR="68548"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r">
                        <a:spcAft>
                          <a:spcPts val="0"/>
                        </a:spcAft>
                      </a:pPr>
                      <a:r>
                        <a:rPr lang="en-US" altLang="zh-TW" sz="12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205.5</a:t>
                      </a:r>
                      <a:endParaRPr lang="zh-TW" sz="12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68548" marR="68548"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r">
                        <a:lnSpc>
                          <a:spcPts val="1500"/>
                        </a:lnSpc>
                        <a:spcAft>
                          <a:spcPts val="0"/>
                        </a:spcAft>
                      </a:pPr>
                      <a:r>
                        <a:rPr lang="en-US" sz="12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205.0</a:t>
                      </a:r>
                      <a:endParaRPr lang="zh-TW" sz="12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r">
                        <a:lnSpc>
                          <a:spcPts val="1500"/>
                        </a:lnSpc>
                        <a:spcAft>
                          <a:spcPts val="0"/>
                        </a:spcAft>
                      </a:pPr>
                      <a:r>
                        <a:rPr lang="en-US" altLang="zh-TW" sz="1200" kern="100" dirty="0">
                          <a:solidFill>
                            <a:srgbClr val="0000FF"/>
                          </a:solidFill>
                          <a:effectLst/>
                          <a:latin typeface="Arial" panose="020B0604020202020204" pitchFamily="34" charset="0"/>
                          <a:ea typeface="微軟正黑體" panose="020B0604030504040204" pitchFamily="34" charset="-120"/>
                          <a:cs typeface="Arial" panose="020B0604020202020204" pitchFamily="34" charset="0"/>
                        </a:rPr>
                        <a:t>204.9</a:t>
                      </a:r>
                      <a:endParaRPr lang="zh-TW" sz="1200" kern="100" dirty="0">
                        <a:solidFill>
                          <a:srgbClr val="0000FF"/>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r">
                        <a:lnSpc>
                          <a:spcPts val="1500"/>
                        </a:lnSpc>
                        <a:spcAft>
                          <a:spcPts val="0"/>
                        </a:spcAft>
                      </a:pPr>
                      <a:r>
                        <a:rPr lang="en-US" altLang="zh-TW" sz="1200" kern="100" dirty="0">
                          <a:solidFill>
                            <a:srgbClr val="0000FF"/>
                          </a:solidFill>
                          <a:effectLst/>
                          <a:latin typeface="Arial" panose="020B0604020202020204" pitchFamily="34" charset="0"/>
                          <a:ea typeface="微軟正黑體" panose="020B0604030504040204" pitchFamily="34" charset="-120"/>
                          <a:cs typeface="Arial" panose="020B0604020202020204" pitchFamily="34" charset="0"/>
                        </a:rPr>
                        <a:t>206.0</a:t>
                      </a:r>
                      <a:endParaRPr lang="zh-TW" sz="1200" kern="100" dirty="0">
                        <a:solidFill>
                          <a:srgbClr val="0000FF"/>
                        </a:solidFill>
                        <a:effectLst/>
                        <a:latin typeface="Arial" panose="020B0604020202020204" pitchFamily="34" charset="0"/>
                        <a:ea typeface="微軟正黑體" panose="020B0604030504040204" pitchFamily="34" charset="-120"/>
                        <a:cs typeface="Arial" panose="020B0604020202020204" pitchFamily="34" charset="0"/>
                      </a:endParaRPr>
                    </a:p>
                  </a:txBody>
                  <a:tcPr marL="17780" marR="177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2765441"/>
                  </a:ext>
                </a:extLst>
              </a:tr>
              <a:tr h="266834">
                <a:tc>
                  <a:txBody>
                    <a:bodyPr/>
                    <a:lstStyle/>
                    <a:p>
                      <a:pPr algn="just">
                        <a:spcAft>
                          <a:spcPts val="0"/>
                        </a:spcAft>
                      </a:pPr>
                      <a:r>
                        <a:rPr lang="en-US" sz="1200"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rPr>
                        <a:t>CATV(</a:t>
                      </a:r>
                      <a:r>
                        <a:rPr lang="zh-TW" sz="1200"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rPr>
                        <a:t>萬戶</a:t>
                      </a:r>
                      <a:r>
                        <a:rPr lang="en-US" sz="1200"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rPr>
                        <a:t>)</a:t>
                      </a:r>
                      <a:endParaRPr lang="zh-TW" sz="1200"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68548" marR="68548"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r">
                        <a:spcAft>
                          <a:spcPts val="0"/>
                        </a:spcAft>
                      </a:pPr>
                      <a:r>
                        <a:rPr lang="en-US" sz="12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474.0</a:t>
                      </a:r>
                      <a:endParaRPr lang="zh-TW" sz="12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68548" marR="68548"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r">
                        <a:spcAft>
                          <a:spcPts val="0"/>
                        </a:spcAft>
                      </a:pPr>
                      <a:r>
                        <a:rPr lang="en-US" altLang="zh-TW" sz="12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471.6</a:t>
                      </a:r>
                      <a:endParaRPr lang="zh-TW" sz="12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68548" marR="68548"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r">
                        <a:lnSpc>
                          <a:spcPts val="1500"/>
                        </a:lnSpc>
                        <a:spcAft>
                          <a:spcPts val="0"/>
                        </a:spcAft>
                      </a:pPr>
                      <a:r>
                        <a:rPr lang="en-US" sz="12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469.4</a:t>
                      </a:r>
                      <a:endParaRPr lang="zh-TW" sz="12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17772" marR="17772"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r">
                        <a:lnSpc>
                          <a:spcPts val="1500"/>
                        </a:lnSpc>
                        <a:spcAft>
                          <a:spcPts val="0"/>
                        </a:spcAft>
                      </a:pPr>
                      <a:r>
                        <a:rPr lang="en-US" sz="12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467.0</a:t>
                      </a:r>
                      <a:endParaRPr lang="zh-TW" sz="12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17772" marR="17772"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r">
                        <a:lnSpc>
                          <a:spcPts val="1500"/>
                        </a:lnSpc>
                        <a:spcAft>
                          <a:spcPts val="0"/>
                        </a:spcAft>
                      </a:pPr>
                      <a:r>
                        <a:rPr lang="en-US" altLang="zh-TW" sz="1200" kern="100" dirty="0">
                          <a:solidFill>
                            <a:srgbClr val="0000FF"/>
                          </a:solidFill>
                          <a:effectLst/>
                          <a:latin typeface="Arial" panose="020B0604020202020204" pitchFamily="34" charset="0"/>
                          <a:ea typeface="微軟正黑體" panose="020B0604030504040204" pitchFamily="34" charset="-120"/>
                          <a:cs typeface="Arial" panose="020B0604020202020204" pitchFamily="34" charset="0"/>
                        </a:rPr>
                        <a:t>464.8</a:t>
                      </a:r>
                      <a:endParaRPr lang="zh-TW" sz="1200" kern="100" dirty="0">
                        <a:solidFill>
                          <a:srgbClr val="0000FF"/>
                        </a:solidFill>
                        <a:effectLst/>
                        <a:latin typeface="Arial" panose="020B0604020202020204" pitchFamily="34" charset="0"/>
                        <a:ea typeface="微軟正黑體" panose="020B0604030504040204" pitchFamily="34" charset="-120"/>
                        <a:cs typeface="Arial" panose="020B0604020202020204" pitchFamily="34" charset="0"/>
                      </a:endParaRPr>
                    </a:p>
                  </a:txBody>
                  <a:tcPr marL="17772" marR="17772"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r">
                        <a:lnSpc>
                          <a:spcPts val="1500"/>
                        </a:lnSpc>
                        <a:spcAft>
                          <a:spcPts val="0"/>
                        </a:spcAft>
                      </a:pPr>
                      <a:r>
                        <a:rPr lang="zh-TW" altLang="en-US" sz="1200" kern="100" dirty="0">
                          <a:solidFill>
                            <a:srgbClr val="0000FF"/>
                          </a:solidFill>
                          <a:effectLst/>
                          <a:latin typeface="Arial" panose="020B0604020202020204" pitchFamily="34" charset="0"/>
                          <a:ea typeface="微軟正黑體" panose="020B0604030504040204" pitchFamily="34" charset="-120"/>
                          <a:cs typeface="Arial" panose="020B0604020202020204" pitchFamily="34" charset="0"/>
                        </a:rPr>
                        <a:t>未公布</a:t>
                      </a:r>
                      <a:endParaRPr lang="zh-TW" sz="1200" kern="100" dirty="0">
                        <a:solidFill>
                          <a:srgbClr val="0000FF"/>
                        </a:solidFill>
                        <a:effectLst/>
                        <a:latin typeface="Arial" panose="020B0604020202020204" pitchFamily="34" charset="0"/>
                        <a:ea typeface="微軟正黑體" panose="020B0604030504040204" pitchFamily="34" charset="-120"/>
                        <a:cs typeface="Arial" panose="020B0604020202020204" pitchFamily="34" charset="0"/>
                      </a:endParaRPr>
                    </a:p>
                  </a:txBody>
                  <a:tcPr marL="17772" marR="17772"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64999367"/>
                  </a:ext>
                </a:extLst>
              </a:tr>
              <a:tr h="266834">
                <a:tc>
                  <a:txBody>
                    <a:bodyPr/>
                    <a:lstStyle/>
                    <a:p>
                      <a:pPr algn="just">
                        <a:spcAft>
                          <a:spcPts val="0"/>
                        </a:spcAft>
                      </a:pPr>
                      <a:r>
                        <a:rPr lang="en-US" sz="12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MOD</a:t>
                      </a:r>
                      <a:r>
                        <a:rPr lang="zh-TW" sz="12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市占率</a:t>
                      </a:r>
                    </a:p>
                  </a:txBody>
                  <a:tcPr marL="68548" marR="68548"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r">
                        <a:spcAft>
                          <a:spcPts val="0"/>
                        </a:spcAft>
                      </a:pPr>
                      <a:r>
                        <a:rPr lang="en-US" sz="1200"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rPr>
                        <a:t>30.3%</a:t>
                      </a:r>
                      <a:endParaRPr lang="zh-TW" sz="1200"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68548" marR="68548"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r">
                        <a:spcAft>
                          <a:spcPts val="0"/>
                        </a:spcAft>
                      </a:pPr>
                      <a:r>
                        <a:rPr lang="en-US" altLang="zh-TW" sz="12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30.4%</a:t>
                      </a:r>
                      <a:endParaRPr lang="zh-TW" sz="12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68548" marR="68548"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r">
                        <a:spcAft>
                          <a:spcPts val="0"/>
                        </a:spcAft>
                      </a:pPr>
                      <a:r>
                        <a:rPr lang="en-US" sz="1200"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rPr>
                        <a:t>30.5%</a:t>
                      </a:r>
                      <a:endParaRPr lang="zh-TW" sz="1200"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68548" marR="68548"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r">
                        <a:spcAft>
                          <a:spcPts val="0"/>
                        </a:spcAft>
                      </a:pPr>
                      <a:r>
                        <a:rPr lang="en-US" sz="12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30.5%</a:t>
                      </a:r>
                      <a:endParaRPr lang="zh-TW" sz="120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68548" marR="68548"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r">
                        <a:spcAft>
                          <a:spcPts val="0"/>
                        </a:spcAft>
                      </a:pPr>
                      <a:r>
                        <a:rPr lang="en-US" altLang="zh-TW" sz="1200" kern="100" dirty="0">
                          <a:solidFill>
                            <a:srgbClr val="0000FF"/>
                          </a:solidFill>
                          <a:effectLst/>
                          <a:latin typeface="Arial" panose="020B0604020202020204" pitchFamily="34" charset="0"/>
                          <a:ea typeface="微軟正黑體" panose="020B0604030504040204" pitchFamily="34" charset="-120"/>
                          <a:cs typeface="Arial" panose="020B0604020202020204" pitchFamily="34" charset="0"/>
                        </a:rPr>
                        <a:t>30.6%</a:t>
                      </a:r>
                      <a:endParaRPr lang="zh-TW" sz="1200" kern="100" dirty="0">
                        <a:solidFill>
                          <a:srgbClr val="0000FF"/>
                        </a:solidFill>
                        <a:effectLst/>
                        <a:latin typeface="Arial" panose="020B0604020202020204" pitchFamily="34" charset="0"/>
                        <a:ea typeface="微軟正黑體" panose="020B0604030504040204" pitchFamily="34" charset="-120"/>
                        <a:cs typeface="Arial" panose="020B0604020202020204" pitchFamily="34" charset="0"/>
                      </a:endParaRPr>
                    </a:p>
                  </a:txBody>
                  <a:tcPr marL="68548" marR="68548"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r">
                        <a:spcAft>
                          <a:spcPts val="0"/>
                        </a:spcAft>
                      </a:pPr>
                      <a:r>
                        <a:rPr lang="en-US" altLang="zh-TW" sz="1200" kern="100" dirty="0">
                          <a:solidFill>
                            <a:srgbClr val="0000FF"/>
                          </a:solidFill>
                          <a:effectLst/>
                          <a:latin typeface="Arial" panose="020B0604020202020204" pitchFamily="34" charset="0"/>
                          <a:ea typeface="微軟正黑體" panose="020B0604030504040204" pitchFamily="34" charset="-120"/>
                          <a:cs typeface="Arial" panose="020B0604020202020204" pitchFamily="34" charset="0"/>
                        </a:rPr>
                        <a:t>NA</a:t>
                      </a:r>
                      <a:endParaRPr lang="zh-TW" sz="1200" kern="100" dirty="0">
                        <a:solidFill>
                          <a:srgbClr val="0000FF"/>
                        </a:solidFill>
                        <a:effectLst/>
                        <a:latin typeface="Arial" panose="020B0604020202020204" pitchFamily="34" charset="0"/>
                        <a:ea typeface="微軟正黑體" panose="020B0604030504040204" pitchFamily="34" charset="-120"/>
                        <a:cs typeface="Arial" panose="020B0604020202020204" pitchFamily="34" charset="0"/>
                      </a:endParaRPr>
                    </a:p>
                  </a:txBody>
                  <a:tcPr marL="68548" marR="68548"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81784937"/>
                  </a:ext>
                </a:extLst>
              </a:tr>
            </a:tbl>
          </a:graphicData>
        </a:graphic>
      </p:graphicFrame>
      <p:graphicFrame>
        <p:nvGraphicFramePr>
          <p:cNvPr id="8" name="表格 7">
            <a:extLst>
              <a:ext uri="{FF2B5EF4-FFF2-40B4-BE49-F238E27FC236}">
                <a16:creationId xmlns:a16="http://schemas.microsoft.com/office/drawing/2014/main" id="{D0EA6A47-F107-4453-92B9-FC4ADDCEA024}"/>
              </a:ext>
            </a:extLst>
          </p:cNvPr>
          <p:cNvGraphicFramePr>
            <a:graphicFrameLocks noGrp="1"/>
          </p:cNvGraphicFramePr>
          <p:nvPr>
            <p:extLst>
              <p:ext uri="{D42A27DB-BD31-4B8C-83A1-F6EECF244321}">
                <p14:modId xmlns:p14="http://schemas.microsoft.com/office/powerpoint/2010/main" val="3225649699"/>
              </p:ext>
            </p:extLst>
          </p:nvPr>
        </p:nvGraphicFramePr>
        <p:xfrm>
          <a:off x="6973142" y="4871291"/>
          <a:ext cx="6050422" cy="1219200"/>
        </p:xfrm>
        <a:graphic>
          <a:graphicData uri="http://schemas.openxmlformats.org/drawingml/2006/table">
            <a:tbl>
              <a:tblPr firstRow="1" firstCol="1">
                <a:tableStyleId>{5940675A-B579-460E-94D1-54222C63F5DA}</a:tableStyleId>
              </a:tblPr>
              <a:tblGrid>
                <a:gridCol w="1592217">
                  <a:extLst>
                    <a:ext uri="{9D8B030D-6E8A-4147-A177-3AD203B41FA5}">
                      <a16:colId xmlns:a16="http://schemas.microsoft.com/office/drawing/2014/main" val="1642820709"/>
                    </a:ext>
                  </a:extLst>
                </a:gridCol>
                <a:gridCol w="891641">
                  <a:extLst>
                    <a:ext uri="{9D8B030D-6E8A-4147-A177-3AD203B41FA5}">
                      <a16:colId xmlns:a16="http://schemas.microsoft.com/office/drawing/2014/main" val="360296921"/>
                    </a:ext>
                  </a:extLst>
                </a:gridCol>
                <a:gridCol w="891641">
                  <a:extLst>
                    <a:ext uri="{9D8B030D-6E8A-4147-A177-3AD203B41FA5}">
                      <a16:colId xmlns:a16="http://schemas.microsoft.com/office/drawing/2014/main" val="831225568"/>
                    </a:ext>
                  </a:extLst>
                </a:gridCol>
                <a:gridCol w="891641">
                  <a:extLst>
                    <a:ext uri="{9D8B030D-6E8A-4147-A177-3AD203B41FA5}">
                      <a16:colId xmlns:a16="http://schemas.microsoft.com/office/drawing/2014/main" val="502376425"/>
                    </a:ext>
                  </a:extLst>
                </a:gridCol>
                <a:gridCol w="891641">
                  <a:extLst>
                    <a:ext uri="{9D8B030D-6E8A-4147-A177-3AD203B41FA5}">
                      <a16:colId xmlns:a16="http://schemas.microsoft.com/office/drawing/2014/main" val="4057898141"/>
                    </a:ext>
                  </a:extLst>
                </a:gridCol>
                <a:gridCol w="891641">
                  <a:extLst>
                    <a:ext uri="{9D8B030D-6E8A-4147-A177-3AD203B41FA5}">
                      <a16:colId xmlns:a16="http://schemas.microsoft.com/office/drawing/2014/main" val="171964415"/>
                    </a:ext>
                  </a:extLst>
                </a:gridCol>
              </a:tblGrid>
              <a:tr h="203200">
                <a:tc>
                  <a:txBody>
                    <a:bodyPr/>
                    <a:lstStyle/>
                    <a:p>
                      <a:pPr algn="ctr">
                        <a:lnSpc>
                          <a:spcPts val="1600"/>
                        </a:lnSpc>
                        <a:spcAft>
                          <a:spcPts val="0"/>
                        </a:spcAft>
                      </a:pPr>
                      <a:r>
                        <a:rPr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項目</a:t>
                      </a:r>
                    </a:p>
                  </a:txBody>
                  <a:tcPr marL="68548" marR="68548" marT="0" marB="0" anchor="ctr">
                    <a:solidFill>
                      <a:schemeClr val="bg1"/>
                    </a:solidFill>
                  </a:tcPr>
                </a:tc>
                <a:tc>
                  <a:txBody>
                    <a:bodyPr/>
                    <a:lstStyle/>
                    <a:p>
                      <a:pPr algn="ctr">
                        <a:lnSpc>
                          <a:spcPts val="1600"/>
                        </a:lnSpc>
                        <a:spcAft>
                          <a:spcPts val="0"/>
                        </a:spcAft>
                      </a:pPr>
                      <a:r>
                        <a:rPr lang="en-US" alt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1Q22</a:t>
                      </a:r>
                      <a:endParaRPr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68548" marR="68548" marT="0" marB="0" anchor="ctr">
                    <a:solidFill>
                      <a:schemeClr val="bg1"/>
                    </a:solidFill>
                  </a:tcPr>
                </a:tc>
                <a:tc>
                  <a:txBody>
                    <a:bodyPr/>
                    <a:lstStyle/>
                    <a:p>
                      <a:pPr algn="ctr">
                        <a:lnSpc>
                          <a:spcPts val="1600"/>
                        </a:lnSpc>
                        <a:spcAft>
                          <a:spcPts val="0"/>
                        </a:spcAft>
                      </a:pPr>
                      <a:r>
                        <a:rPr lang="en-US" alt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2Q22</a:t>
                      </a:r>
                      <a:endParaRPr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68548" marR="68548" marT="0" marB="0" anchor="ctr">
                    <a:solidFill>
                      <a:schemeClr val="bg1"/>
                    </a:solidFill>
                  </a:tcPr>
                </a:tc>
                <a:tc>
                  <a:txBody>
                    <a:bodyPr/>
                    <a:lstStyle/>
                    <a:p>
                      <a:pPr algn="ctr">
                        <a:lnSpc>
                          <a:spcPts val="1600"/>
                        </a:lnSpc>
                        <a:spcAft>
                          <a:spcPts val="0"/>
                        </a:spcAft>
                      </a:pPr>
                      <a:r>
                        <a:rPr lang="en-US" alt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3Q22</a:t>
                      </a:r>
                      <a:endParaRPr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68548" marR="68548" marT="0" marB="0" anchor="ctr">
                    <a:solidFill>
                      <a:schemeClr val="bg1"/>
                    </a:solidFill>
                  </a:tcPr>
                </a:tc>
                <a:tc>
                  <a:txBody>
                    <a:bodyPr/>
                    <a:lstStyle/>
                    <a:p>
                      <a:pPr algn="ctr">
                        <a:lnSpc>
                          <a:spcPts val="1600"/>
                        </a:lnSpc>
                        <a:spcAft>
                          <a:spcPts val="0"/>
                        </a:spcAft>
                      </a:pPr>
                      <a:r>
                        <a:rPr lang="en-US" alt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4Q22</a:t>
                      </a:r>
                      <a:endParaRPr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68548" marR="68548" marT="0" marB="0" anchor="ctr">
                    <a:solidFill>
                      <a:schemeClr val="bg1"/>
                    </a:solidFill>
                  </a:tcPr>
                </a:tc>
                <a:tc>
                  <a:txBody>
                    <a:bodyPr/>
                    <a:lstStyle/>
                    <a:p>
                      <a:pPr algn="ctr">
                        <a:lnSpc>
                          <a:spcPts val="1600"/>
                        </a:lnSpc>
                        <a:spcAft>
                          <a:spcPts val="0"/>
                        </a:spcAft>
                      </a:pPr>
                      <a:r>
                        <a:rPr lang="en-US" altLang="zh-TW" sz="1200" b="0" kern="100" dirty="0">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1Q23</a:t>
                      </a:r>
                      <a:endParaRPr lang="zh-TW" sz="1200" b="0" kern="100" dirty="0">
                        <a:solidFill>
                          <a:srgbClr val="0000FF"/>
                        </a:solidFill>
                        <a:effectLst/>
                        <a:latin typeface="Arial" panose="020B0604020202020204" pitchFamily="34" charset="0"/>
                        <a:ea typeface="微軟正黑體" panose="020B0604030504040204" pitchFamily="34" charset="-120"/>
                        <a:cs typeface="Arial" panose="020B0604020202020204" pitchFamily="34" charset="0"/>
                      </a:endParaRPr>
                    </a:p>
                  </a:txBody>
                  <a:tcPr marL="68548" marR="68548" marT="0" marB="0" anchor="ctr">
                    <a:solidFill>
                      <a:schemeClr val="bg1"/>
                    </a:solidFill>
                  </a:tcPr>
                </a:tc>
                <a:extLst>
                  <a:ext uri="{0D108BD9-81ED-4DB2-BD59-A6C34878D82A}">
                    <a16:rowId xmlns:a16="http://schemas.microsoft.com/office/drawing/2014/main" val="991106065"/>
                  </a:ext>
                </a:extLst>
              </a:tr>
              <a:tr h="203200">
                <a:tc>
                  <a:txBody>
                    <a:bodyPr/>
                    <a:lstStyle/>
                    <a:p>
                      <a:pPr algn="l">
                        <a:lnSpc>
                          <a:spcPts val="1600"/>
                        </a:lnSpc>
                        <a:spcAft>
                          <a:spcPts val="0"/>
                        </a:spcAft>
                      </a:pPr>
                      <a:r>
                        <a:rPr lang="en-US" sz="1200" b="0" kern="100" dirty="0">
                          <a:solidFill>
                            <a:srgbClr val="0000FF"/>
                          </a:solidFill>
                          <a:effectLst/>
                          <a:latin typeface="Arial" panose="020B0604020202020204" pitchFamily="34" charset="0"/>
                          <a:ea typeface="微軟正黑體" panose="020B0604030504040204" pitchFamily="34" charset="-120"/>
                          <a:cs typeface="Arial" panose="020B0604020202020204" pitchFamily="34" charset="0"/>
                        </a:rPr>
                        <a:t>MOD SVOD</a:t>
                      </a:r>
                      <a:r>
                        <a:rPr lang="zh-TW" sz="1200" b="0" kern="100" dirty="0">
                          <a:solidFill>
                            <a:srgbClr val="0000FF"/>
                          </a:solidFill>
                          <a:effectLst/>
                          <a:latin typeface="Arial" panose="020B0604020202020204" pitchFamily="34" charset="0"/>
                          <a:ea typeface="微軟正黑體" panose="020B0604030504040204" pitchFamily="34" charset="-120"/>
                          <a:cs typeface="Arial" panose="020B0604020202020204" pitchFamily="34" charset="0"/>
                        </a:rPr>
                        <a:t>分眾包</a:t>
                      </a:r>
                    </a:p>
                  </a:txBody>
                  <a:tcPr marL="68548" marR="68548" marT="0" marB="0" anchor="ctr">
                    <a:solidFill>
                      <a:schemeClr val="bg1"/>
                    </a:solidFill>
                  </a:tcPr>
                </a:tc>
                <a:tc>
                  <a:txBody>
                    <a:bodyPr/>
                    <a:lstStyle/>
                    <a:p>
                      <a:pPr algn="r">
                        <a:lnSpc>
                          <a:spcPts val="1600"/>
                        </a:lnSpc>
                        <a:spcAft>
                          <a:spcPts val="0"/>
                        </a:spcAft>
                      </a:pPr>
                      <a:r>
                        <a:rPr lang="en-US"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1,018,402</a:t>
                      </a:r>
                      <a:endParaRPr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36000" marT="0" marB="0" anchor="ctr">
                    <a:solidFill>
                      <a:schemeClr val="bg1"/>
                    </a:solidFill>
                  </a:tcPr>
                </a:tc>
                <a:tc>
                  <a:txBody>
                    <a:bodyPr/>
                    <a:lstStyle/>
                    <a:p>
                      <a:pPr algn="r">
                        <a:lnSpc>
                          <a:spcPts val="1600"/>
                        </a:lnSpc>
                        <a:spcAft>
                          <a:spcPts val="0"/>
                        </a:spcAft>
                      </a:pPr>
                      <a:r>
                        <a:rPr lang="en-US" alt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1,028,728</a:t>
                      </a:r>
                      <a:endParaRPr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36000" marT="0" marB="0" anchor="ctr">
                    <a:solidFill>
                      <a:schemeClr val="bg1"/>
                    </a:solidFill>
                  </a:tcPr>
                </a:tc>
                <a:tc>
                  <a:txBody>
                    <a:bodyPr/>
                    <a:lstStyle/>
                    <a:p>
                      <a:pPr algn="r" rtl="0" fontAlgn="base">
                        <a:lnSpc>
                          <a:spcPts val="1600"/>
                        </a:lnSpc>
                        <a:spcBef>
                          <a:spcPct val="0"/>
                        </a:spcBef>
                        <a:spcAft>
                          <a:spcPts val="0"/>
                        </a:spcAft>
                      </a:pPr>
                      <a:r>
                        <a:rPr kumimoji="1" lang="en-US"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960,651</a:t>
                      </a:r>
                      <a:endParaRPr kumimoji="1"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36000" marT="0" marB="0" anchor="ctr">
                    <a:solidFill>
                      <a:schemeClr val="bg1"/>
                    </a:solidFill>
                  </a:tcPr>
                </a:tc>
                <a:tc>
                  <a:txBody>
                    <a:bodyPr/>
                    <a:lstStyle/>
                    <a:p>
                      <a:pPr algn="r" rtl="0" fontAlgn="base">
                        <a:lnSpc>
                          <a:spcPts val="1600"/>
                        </a:lnSpc>
                        <a:spcBef>
                          <a:spcPct val="0"/>
                        </a:spcBef>
                        <a:spcAft>
                          <a:spcPts val="0"/>
                        </a:spcAft>
                      </a:pPr>
                      <a:r>
                        <a:rPr kumimoji="1" lang="en-US"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908,116</a:t>
                      </a:r>
                      <a:endParaRPr kumimoji="1"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68548" marR="68548" marT="0" marB="0">
                    <a:solidFill>
                      <a:schemeClr val="bg1"/>
                    </a:solidFill>
                  </a:tcPr>
                </a:tc>
                <a:tc>
                  <a:txBody>
                    <a:bodyPr/>
                    <a:lstStyle/>
                    <a:p>
                      <a:pPr algn="r">
                        <a:lnSpc>
                          <a:spcPts val="1600"/>
                        </a:lnSpc>
                        <a:spcAft>
                          <a:spcPts val="0"/>
                        </a:spcAft>
                      </a:pPr>
                      <a:r>
                        <a:rPr lang="en-US" sz="1300" b="0" kern="100">
                          <a:solidFill>
                            <a:srgbClr val="0000FF"/>
                          </a:solidFill>
                          <a:effectLst/>
                          <a:latin typeface="Arial" panose="020B0604020202020204" pitchFamily="34" charset="0"/>
                          <a:ea typeface="標楷體" panose="03000509000000000000" pitchFamily="65" charset="-120"/>
                          <a:cs typeface="Times New Roman" panose="02020603050405020304" pitchFamily="18" charset="0"/>
                        </a:rPr>
                        <a:t>767,612</a:t>
                      </a:r>
                      <a:endParaRPr lang="zh-TW" sz="1300" b="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solidFill>
                      <a:schemeClr val="bg1"/>
                    </a:solidFill>
                  </a:tcPr>
                </a:tc>
                <a:extLst>
                  <a:ext uri="{0D108BD9-81ED-4DB2-BD59-A6C34878D82A}">
                    <a16:rowId xmlns:a16="http://schemas.microsoft.com/office/drawing/2014/main" val="202692426"/>
                  </a:ext>
                </a:extLst>
              </a:tr>
              <a:tr h="203200">
                <a:tc>
                  <a:txBody>
                    <a:bodyPr/>
                    <a:lstStyle/>
                    <a:p>
                      <a:pPr algn="l">
                        <a:lnSpc>
                          <a:spcPts val="1600"/>
                        </a:lnSpc>
                        <a:spcAft>
                          <a:spcPts val="0"/>
                        </a:spcAft>
                      </a:pPr>
                      <a:r>
                        <a:rPr lang="en-US" sz="1200" b="0" kern="100" dirty="0">
                          <a:solidFill>
                            <a:srgbClr val="0000FF"/>
                          </a:solidFill>
                          <a:effectLst/>
                          <a:latin typeface="Arial" panose="020B0604020202020204" pitchFamily="34" charset="0"/>
                          <a:ea typeface="微軟正黑體" panose="020B0604030504040204" pitchFamily="34" charset="-120"/>
                          <a:cs typeface="Arial" panose="020B0604020202020204" pitchFamily="34" charset="0"/>
                        </a:rPr>
                        <a:t>MOD SVOD</a:t>
                      </a:r>
                      <a:r>
                        <a:rPr lang="zh-TW" altLang="en-US" sz="1200" b="0" kern="100" dirty="0">
                          <a:solidFill>
                            <a:srgbClr val="FF0000"/>
                          </a:solidFill>
                          <a:effectLst/>
                          <a:latin typeface="Arial" panose="020B0604020202020204" pitchFamily="34" charset="0"/>
                          <a:ea typeface="微軟正黑體" panose="020B0604030504040204" pitchFamily="34" charset="-120"/>
                          <a:cs typeface="Arial" panose="020B0604020202020204" pitchFamily="34" charset="0"/>
                        </a:rPr>
                        <a:t>影劇館</a:t>
                      </a:r>
                      <a:r>
                        <a:rPr lang="en-US" altLang="zh-TW" sz="1200" b="0" kern="100" dirty="0">
                          <a:solidFill>
                            <a:srgbClr val="FF0000"/>
                          </a:solidFill>
                          <a:effectLst/>
                          <a:latin typeface="Arial" panose="020B0604020202020204" pitchFamily="34" charset="0"/>
                          <a:ea typeface="微軟正黑體" panose="020B0604030504040204" pitchFamily="34" charset="-120"/>
                          <a:cs typeface="Arial" panose="020B0604020202020204" pitchFamily="34" charset="0"/>
                        </a:rPr>
                        <a:t>+</a:t>
                      </a:r>
                      <a:endParaRPr lang="zh-TW" sz="1200" b="0" kern="100" dirty="0">
                        <a:solidFill>
                          <a:srgbClr val="FF0000"/>
                        </a:solidFill>
                        <a:effectLst/>
                        <a:latin typeface="Arial" panose="020B0604020202020204" pitchFamily="34" charset="0"/>
                        <a:ea typeface="微軟正黑體" panose="020B0604030504040204" pitchFamily="34" charset="-120"/>
                        <a:cs typeface="Arial" panose="020B0604020202020204" pitchFamily="34" charset="0"/>
                      </a:endParaRPr>
                    </a:p>
                  </a:txBody>
                  <a:tcPr marL="68548" marR="68548" marT="0" marB="0" anchor="ctr">
                    <a:solidFill>
                      <a:schemeClr val="bg1"/>
                    </a:solidFill>
                  </a:tcPr>
                </a:tc>
                <a:tc>
                  <a:txBody>
                    <a:bodyPr/>
                    <a:lstStyle/>
                    <a:p>
                      <a:pPr algn="r">
                        <a:lnSpc>
                          <a:spcPts val="1600"/>
                        </a:lnSpc>
                        <a:spcAft>
                          <a:spcPts val="0"/>
                        </a:spcAft>
                      </a:pPr>
                      <a:r>
                        <a:rPr lang="en-US"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157,311</a:t>
                      </a:r>
                      <a:endParaRPr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36000" marT="0" marB="0" anchor="ctr">
                    <a:solidFill>
                      <a:schemeClr val="bg1"/>
                    </a:solidFill>
                  </a:tcPr>
                </a:tc>
                <a:tc>
                  <a:txBody>
                    <a:bodyPr/>
                    <a:lstStyle/>
                    <a:p>
                      <a:pPr algn="r">
                        <a:lnSpc>
                          <a:spcPts val="1600"/>
                        </a:lnSpc>
                        <a:spcAft>
                          <a:spcPts val="0"/>
                        </a:spcAft>
                      </a:pPr>
                      <a:r>
                        <a:rPr lang="en-US" alt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181,872</a:t>
                      </a:r>
                      <a:endParaRPr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36000" marT="0" marB="0" anchor="ctr">
                    <a:solidFill>
                      <a:schemeClr val="bg1"/>
                    </a:solidFill>
                  </a:tcPr>
                </a:tc>
                <a:tc>
                  <a:txBody>
                    <a:bodyPr/>
                    <a:lstStyle/>
                    <a:p>
                      <a:pPr algn="r" rtl="0" fontAlgn="base">
                        <a:lnSpc>
                          <a:spcPts val="1600"/>
                        </a:lnSpc>
                        <a:spcBef>
                          <a:spcPct val="0"/>
                        </a:spcBef>
                        <a:spcAft>
                          <a:spcPts val="0"/>
                        </a:spcAft>
                      </a:pPr>
                      <a:r>
                        <a:rPr kumimoji="1" lang="en-US"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233,993</a:t>
                      </a:r>
                      <a:endParaRPr kumimoji="1"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36000" marT="0" marB="0" anchor="ctr">
                    <a:solidFill>
                      <a:schemeClr val="bg1"/>
                    </a:solidFill>
                  </a:tcPr>
                </a:tc>
                <a:tc>
                  <a:txBody>
                    <a:bodyPr/>
                    <a:lstStyle/>
                    <a:p>
                      <a:pPr algn="r" rtl="0" fontAlgn="base">
                        <a:lnSpc>
                          <a:spcPts val="1600"/>
                        </a:lnSpc>
                        <a:spcBef>
                          <a:spcPct val="0"/>
                        </a:spcBef>
                        <a:spcAft>
                          <a:spcPts val="0"/>
                        </a:spcAft>
                      </a:pPr>
                      <a:r>
                        <a:rPr kumimoji="1" lang="en-US"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273,243</a:t>
                      </a:r>
                      <a:endParaRPr kumimoji="1"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68548" marR="68548" marT="0" marB="0">
                    <a:solidFill>
                      <a:schemeClr val="bg1"/>
                    </a:solidFill>
                  </a:tcPr>
                </a:tc>
                <a:tc>
                  <a:txBody>
                    <a:bodyPr/>
                    <a:lstStyle/>
                    <a:p>
                      <a:pPr algn="r">
                        <a:lnSpc>
                          <a:spcPts val="1600"/>
                        </a:lnSpc>
                        <a:spcAft>
                          <a:spcPts val="0"/>
                        </a:spcAft>
                      </a:pPr>
                      <a:r>
                        <a:rPr lang="en-US" sz="1300" b="0" kern="100">
                          <a:solidFill>
                            <a:srgbClr val="0000FF"/>
                          </a:solidFill>
                          <a:effectLst/>
                          <a:latin typeface="Arial" panose="020B0604020202020204" pitchFamily="34" charset="0"/>
                          <a:ea typeface="標楷體" panose="03000509000000000000" pitchFamily="65" charset="-120"/>
                          <a:cs typeface="Times New Roman" panose="02020603050405020304" pitchFamily="18" charset="0"/>
                        </a:rPr>
                        <a:t>301,189</a:t>
                      </a:r>
                      <a:endParaRPr lang="zh-TW" sz="1300" b="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solidFill>
                      <a:schemeClr val="bg1"/>
                    </a:solidFill>
                  </a:tcPr>
                </a:tc>
                <a:extLst>
                  <a:ext uri="{0D108BD9-81ED-4DB2-BD59-A6C34878D82A}">
                    <a16:rowId xmlns:a16="http://schemas.microsoft.com/office/drawing/2014/main" val="418007152"/>
                  </a:ext>
                </a:extLst>
              </a:tr>
              <a:tr h="203200">
                <a:tc>
                  <a:txBody>
                    <a:bodyPr/>
                    <a:lstStyle/>
                    <a:p>
                      <a:pPr algn="l">
                        <a:lnSpc>
                          <a:spcPts val="1600"/>
                        </a:lnSpc>
                        <a:spcAft>
                          <a:spcPts val="0"/>
                        </a:spcAft>
                      </a:pPr>
                      <a:r>
                        <a:rPr lang="zh-TW" sz="1200" b="0" kern="100" dirty="0">
                          <a:solidFill>
                            <a:srgbClr val="0000FF"/>
                          </a:solidFill>
                          <a:effectLst/>
                          <a:latin typeface="Arial" panose="020B0604020202020204" pitchFamily="34" charset="0"/>
                          <a:ea typeface="微軟正黑體" panose="020B0604030504040204" pitchFamily="34" charset="-120"/>
                          <a:cs typeface="Arial" panose="020B0604020202020204" pitchFamily="34" charset="0"/>
                        </a:rPr>
                        <a:t>小計</a:t>
                      </a:r>
                    </a:p>
                  </a:txBody>
                  <a:tcPr marL="68548" marR="68548" marT="0" marB="0" anchor="ctr">
                    <a:solidFill>
                      <a:schemeClr val="bg1"/>
                    </a:solidFill>
                  </a:tcPr>
                </a:tc>
                <a:tc>
                  <a:txBody>
                    <a:bodyPr/>
                    <a:lstStyle/>
                    <a:p>
                      <a:pPr algn="r">
                        <a:lnSpc>
                          <a:spcPts val="1600"/>
                        </a:lnSpc>
                        <a:spcAft>
                          <a:spcPts val="0"/>
                        </a:spcAft>
                      </a:pPr>
                      <a:r>
                        <a:rPr lang="en-US"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1,175,713</a:t>
                      </a:r>
                      <a:endParaRPr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36000" marT="0" marB="0" anchor="ctr">
                    <a:solidFill>
                      <a:schemeClr val="bg1"/>
                    </a:solidFill>
                  </a:tcPr>
                </a:tc>
                <a:tc>
                  <a:txBody>
                    <a:bodyPr/>
                    <a:lstStyle/>
                    <a:p>
                      <a:pPr algn="r">
                        <a:lnSpc>
                          <a:spcPts val="1600"/>
                        </a:lnSpc>
                        <a:spcAft>
                          <a:spcPts val="0"/>
                        </a:spcAft>
                      </a:pPr>
                      <a:r>
                        <a:rPr lang="en-US" alt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1,210,600</a:t>
                      </a:r>
                      <a:endParaRPr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36000" marT="0" marB="0" anchor="ctr">
                    <a:solidFill>
                      <a:schemeClr val="bg1"/>
                    </a:solidFill>
                  </a:tcPr>
                </a:tc>
                <a:tc>
                  <a:txBody>
                    <a:bodyPr/>
                    <a:lstStyle/>
                    <a:p>
                      <a:pPr algn="r" rtl="0" fontAlgn="base">
                        <a:lnSpc>
                          <a:spcPts val="1600"/>
                        </a:lnSpc>
                        <a:spcBef>
                          <a:spcPct val="0"/>
                        </a:spcBef>
                        <a:spcAft>
                          <a:spcPts val="0"/>
                        </a:spcAft>
                      </a:pPr>
                      <a:r>
                        <a:rPr kumimoji="1" lang="en-US"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1,194,644</a:t>
                      </a:r>
                      <a:endParaRPr kumimoji="1"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36000" marT="0" marB="0" anchor="ctr">
                    <a:solidFill>
                      <a:schemeClr val="bg1"/>
                    </a:solidFill>
                  </a:tcPr>
                </a:tc>
                <a:tc>
                  <a:txBody>
                    <a:bodyPr/>
                    <a:lstStyle/>
                    <a:p>
                      <a:pPr algn="r" rtl="0" fontAlgn="base">
                        <a:lnSpc>
                          <a:spcPts val="1600"/>
                        </a:lnSpc>
                        <a:spcBef>
                          <a:spcPct val="0"/>
                        </a:spcBef>
                        <a:spcAft>
                          <a:spcPts val="0"/>
                        </a:spcAft>
                      </a:pPr>
                      <a:r>
                        <a:rPr kumimoji="1" lang="en-US"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1,181,409</a:t>
                      </a:r>
                      <a:endParaRPr kumimoji="1"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68548" marR="68548" marT="0" marB="0">
                    <a:solidFill>
                      <a:schemeClr val="bg1"/>
                    </a:solidFill>
                  </a:tcPr>
                </a:tc>
                <a:tc>
                  <a:txBody>
                    <a:bodyPr/>
                    <a:lstStyle/>
                    <a:p>
                      <a:pPr algn="r">
                        <a:lnSpc>
                          <a:spcPts val="1600"/>
                        </a:lnSpc>
                        <a:spcAft>
                          <a:spcPts val="0"/>
                        </a:spcAft>
                      </a:pPr>
                      <a:r>
                        <a:rPr lang="en-US" sz="1300" b="0" kern="100">
                          <a:solidFill>
                            <a:srgbClr val="0000FF"/>
                          </a:solidFill>
                          <a:effectLst/>
                          <a:latin typeface="Arial" panose="020B0604020202020204" pitchFamily="34" charset="0"/>
                          <a:ea typeface="標楷體" panose="03000509000000000000" pitchFamily="65" charset="-120"/>
                          <a:cs typeface="Times New Roman" panose="02020603050405020304" pitchFamily="18" charset="0"/>
                        </a:rPr>
                        <a:t>1,068,801</a:t>
                      </a:r>
                      <a:endParaRPr lang="zh-TW" sz="1300" b="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solidFill>
                      <a:schemeClr val="bg1"/>
                    </a:solidFill>
                  </a:tcPr>
                </a:tc>
                <a:extLst>
                  <a:ext uri="{0D108BD9-81ED-4DB2-BD59-A6C34878D82A}">
                    <a16:rowId xmlns:a16="http://schemas.microsoft.com/office/drawing/2014/main" val="1420753708"/>
                  </a:ext>
                </a:extLst>
              </a:tr>
              <a:tr h="203200">
                <a:tc>
                  <a:txBody>
                    <a:bodyPr/>
                    <a:lstStyle/>
                    <a:p>
                      <a:pPr algn="l">
                        <a:lnSpc>
                          <a:spcPts val="1600"/>
                        </a:lnSpc>
                        <a:spcAft>
                          <a:spcPts val="0"/>
                        </a:spcAft>
                      </a:pPr>
                      <a:r>
                        <a:rPr lang="en-US" sz="1200" b="0" kern="100" dirty="0">
                          <a:solidFill>
                            <a:srgbClr val="0000FF"/>
                          </a:solidFill>
                          <a:effectLst/>
                          <a:latin typeface="Arial" panose="020B0604020202020204" pitchFamily="34" charset="0"/>
                          <a:ea typeface="微軟正黑體" panose="020B0604030504040204" pitchFamily="34" charset="-120"/>
                          <a:cs typeface="Arial" panose="020B0604020202020204" pitchFamily="34" charset="0"/>
                        </a:rPr>
                        <a:t>OTT</a:t>
                      </a:r>
                      <a:r>
                        <a:rPr lang="zh-TW" sz="1200" b="0" kern="100" dirty="0">
                          <a:solidFill>
                            <a:srgbClr val="0000FF"/>
                          </a:solidFill>
                          <a:effectLst/>
                          <a:latin typeface="Arial" panose="020B0604020202020204" pitchFamily="34" charset="0"/>
                          <a:ea typeface="微軟正黑體" panose="020B0604030504040204" pitchFamily="34" charset="-120"/>
                          <a:cs typeface="Arial" panose="020B0604020202020204" pitchFamily="34" charset="0"/>
                        </a:rPr>
                        <a:t>訂閱數</a:t>
                      </a:r>
                    </a:p>
                  </a:txBody>
                  <a:tcPr marL="68548" marR="68548" marT="0" marB="0" anchor="ctr">
                    <a:solidFill>
                      <a:schemeClr val="bg1"/>
                    </a:solidFill>
                  </a:tcPr>
                </a:tc>
                <a:tc>
                  <a:txBody>
                    <a:bodyPr/>
                    <a:lstStyle/>
                    <a:p>
                      <a:pPr algn="r">
                        <a:lnSpc>
                          <a:spcPts val="1600"/>
                        </a:lnSpc>
                        <a:spcAft>
                          <a:spcPts val="0"/>
                        </a:spcAft>
                      </a:pPr>
                      <a:r>
                        <a:rPr lang="en-US"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25,371</a:t>
                      </a:r>
                      <a:endParaRPr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36000" marT="0" marB="0" anchor="ctr">
                    <a:solidFill>
                      <a:schemeClr val="bg1"/>
                    </a:solidFill>
                  </a:tcPr>
                </a:tc>
                <a:tc>
                  <a:txBody>
                    <a:bodyPr/>
                    <a:lstStyle/>
                    <a:p>
                      <a:pPr algn="r">
                        <a:lnSpc>
                          <a:spcPts val="1600"/>
                        </a:lnSpc>
                        <a:spcAft>
                          <a:spcPts val="0"/>
                        </a:spcAft>
                      </a:pPr>
                      <a:r>
                        <a:rPr lang="en-US" alt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25,358</a:t>
                      </a:r>
                      <a:endParaRPr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36000" marT="0" marB="0" anchor="ctr">
                    <a:solidFill>
                      <a:schemeClr val="bg1"/>
                    </a:solidFill>
                  </a:tcPr>
                </a:tc>
                <a:tc>
                  <a:txBody>
                    <a:bodyPr/>
                    <a:lstStyle/>
                    <a:p>
                      <a:pPr algn="r" rtl="0" fontAlgn="base">
                        <a:lnSpc>
                          <a:spcPts val="1600"/>
                        </a:lnSpc>
                        <a:spcBef>
                          <a:spcPct val="0"/>
                        </a:spcBef>
                        <a:spcAft>
                          <a:spcPts val="0"/>
                        </a:spcAft>
                      </a:pPr>
                      <a:r>
                        <a:rPr kumimoji="1" lang="en-US"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25,358</a:t>
                      </a:r>
                      <a:endParaRPr kumimoji="1"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36000" marT="0" marB="0" anchor="ctr">
                    <a:solidFill>
                      <a:schemeClr val="bg1"/>
                    </a:solidFill>
                  </a:tcPr>
                </a:tc>
                <a:tc>
                  <a:txBody>
                    <a:bodyPr/>
                    <a:lstStyle/>
                    <a:p>
                      <a:pPr algn="r" rtl="0" fontAlgn="base">
                        <a:lnSpc>
                          <a:spcPts val="1600"/>
                        </a:lnSpc>
                        <a:spcBef>
                          <a:spcPct val="0"/>
                        </a:spcBef>
                        <a:spcAft>
                          <a:spcPts val="0"/>
                        </a:spcAft>
                      </a:pPr>
                      <a:r>
                        <a:rPr kumimoji="1" lang="en-US"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25,358</a:t>
                      </a:r>
                      <a:endParaRPr kumimoji="1"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68548" marR="68548" marT="0" marB="0">
                    <a:solidFill>
                      <a:schemeClr val="bg1"/>
                    </a:solidFill>
                  </a:tcPr>
                </a:tc>
                <a:tc>
                  <a:txBody>
                    <a:bodyPr/>
                    <a:lstStyle/>
                    <a:p>
                      <a:pPr algn="r">
                        <a:lnSpc>
                          <a:spcPts val="1600"/>
                        </a:lnSpc>
                        <a:spcAft>
                          <a:spcPts val="0"/>
                        </a:spcAft>
                      </a:pPr>
                      <a:r>
                        <a:rPr lang="en-US" sz="1300" b="0" kern="100" dirty="0">
                          <a:solidFill>
                            <a:srgbClr val="0000FF"/>
                          </a:solidFill>
                          <a:effectLst/>
                          <a:latin typeface="Arial" panose="020B0604020202020204" pitchFamily="34" charset="0"/>
                          <a:ea typeface="標楷體" panose="03000509000000000000" pitchFamily="65" charset="-120"/>
                          <a:cs typeface="Times New Roman" panose="02020603050405020304" pitchFamily="18" charset="0"/>
                        </a:rPr>
                        <a:t>25,358</a:t>
                      </a:r>
                      <a:endParaRPr lang="zh-TW" sz="1300" b="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solidFill>
                      <a:schemeClr val="bg1"/>
                    </a:solidFill>
                  </a:tcPr>
                </a:tc>
                <a:extLst>
                  <a:ext uri="{0D108BD9-81ED-4DB2-BD59-A6C34878D82A}">
                    <a16:rowId xmlns:a16="http://schemas.microsoft.com/office/drawing/2014/main" val="854034282"/>
                  </a:ext>
                </a:extLst>
              </a:tr>
              <a:tr h="203200">
                <a:tc>
                  <a:txBody>
                    <a:bodyPr/>
                    <a:lstStyle/>
                    <a:p>
                      <a:pPr algn="l">
                        <a:lnSpc>
                          <a:spcPts val="1600"/>
                        </a:lnSpc>
                        <a:spcAft>
                          <a:spcPts val="0"/>
                        </a:spcAft>
                      </a:pPr>
                      <a:r>
                        <a:rPr lang="en-US" sz="1200" b="0" kern="100" dirty="0">
                          <a:solidFill>
                            <a:srgbClr val="0000FF"/>
                          </a:solidFill>
                          <a:effectLst/>
                          <a:latin typeface="Arial" panose="020B0604020202020204" pitchFamily="34" charset="0"/>
                          <a:ea typeface="微軟正黑體" panose="020B0604030504040204" pitchFamily="34" charset="-120"/>
                          <a:cs typeface="Arial" panose="020B0604020202020204" pitchFamily="34" charset="0"/>
                        </a:rPr>
                        <a:t>MOD SVOD</a:t>
                      </a:r>
                      <a:r>
                        <a:rPr lang="zh-TW" sz="1200" b="0" kern="100" dirty="0">
                          <a:solidFill>
                            <a:srgbClr val="0000FF"/>
                          </a:solidFill>
                          <a:effectLst/>
                          <a:latin typeface="Arial" panose="020B0604020202020204" pitchFamily="34" charset="0"/>
                          <a:ea typeface="微軟正黑體" panose="020B0604030504040204" pitchFamily="34" charset="-120"/>
                          <a:cs typeface="Arial" panose="020B0604020202020204" pitchFamily="34" charset="0"/>
                        </a:rPr>
                        <a:t>分眾包</a:t>
                      </a:r>
                    </a:p>
                  </a:txBody>
                  <a:tcPr marL="68548" marR="68548" marT="0" marB="0" anchor="ctr">
                    <a:solidFill>
                      <a:schemeClr val="bg1"/>
                    </a:solidFill>
                  </a:tcPr>
                </a:tc>
                <a:tc>
                  <a:txBody>
                    <a:bodyPr/>
                    <a:lstStyle/>
                    <a:p>
                      <a:pPr algn="r">
                        <a:spcAft>
                          <a:spcPts val="0"/>
                        </a:spcAft>
                      </a:pPr>
                      <a:r>
                        <a:rPr lang="en-US" sz="1200" b="1"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530,929  </a:t>
                      </a:r>
                      <a:endParaRPr lang="zh-TW" sz="1200" b="1"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36000" marT="0" marB="0" anchor="ctr">
                    <a:solidFill>
                      <a:schemeClr val="bg1"/>
                    </a:solidFill>
                  </a:tcPr>
                </a:tc>
                <a:tc>
                  <a:txBody>
                    <a:bodyPr/>
                    <a:lstStyle/>
                    <a:p>
                      <a:pPr algn="r">
                        <a:spcAft>
                          <a:spcPts val="0"/>
                        </a:spcAft>
                      </a:pPr>
                      <a:r>
                        <a:rPr lang="en-US" altLang="zh-TW" sz="1200" b="1"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610,662</a:t>
                      </a:r>
                      <a:endParaRPr lang="zh-TW" sz="1200" b="1"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36000" marT="0" marB="0" anchor="ctr">
                    <a:solidFill>
                      <a:schemeClr val="bg1"/>
                    </a:solidFill>
                  </a:tcPr>
                </a:tc>
                <a:tc>
                  <a:txBody>
                    <a:bodyPr/>
                    <a:lstStyle/>
                    <a:p>
                      <a:pPr algn="r" rtl="0" fontAlgn="base">
                        <a:lnSpc>
                          <a:spcPts val="1600"/>
                        </a:lnSpc>
                        <a:spcBef>
                          <a:spcPct val="0"/>
                        </a:spcBef>
                        <a:spcAft>
                          <a:spcPts val="0"/>
                        </a:spcAft>
                      </a:pPr>
                      <a:r>
                        <a:rPr kumimoji="1" lang="en-US" sz="12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663,876</a:t>
                      </a:r>
                      <a:endParaRPr kumimoji="1" lang="zh-TW" sz="12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36000" marT="0" marB="0" anchor="ctr">
                    <a:solidFill>
                      <a:schemeClr val="bg1"/>
                    </a:solidFill>
                  </a:tcPr>
                </a:tc>
                <a:tc>
                  <a:txBody>
                    <a:bodyPr/>
                    <a:lstStyle/>
                    <a:p>
                      <a:pPr algn="r" rtl="0" fontAlgn="base">
                        <a:lnSpc>
                          <a:spcPts val="1600"/>
                        </a:lnSpc>
                        <a:spcBef>
                          <a:spcPct val="0"/>
                        </a:spcBef>
                        <a:spcAft>
                          <a:spcPts val="0"/>
                        </a:spcAft>
                      </a:pPr>
                      <a:r>
                        <a:rPr kumimoji="1" lang="en-US" sz="12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737,253</a:t>
                      </a:r>
                      <a:endParaRPr kumimoji="1" lang="zh-TW" sz="1200" b="1"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68548" marR="68548" marT="0" marB="0">
                    <a:solidFill>
                      <a:schemeClr val="bg1"/>
                    </a:solidFill>
                  </a:tcPr>
                </a:tc>
                <a:tc>
                  <a:txBody>
                    <a:bodyPr/>
                    <a:lstStyle/>
                    <a:p>
                      <a:pPr algn="r">
                        <a:lnSpc>
                          <a:spcPts val="1600"/>
                        </a:lnSpc>
                        <a:spcAft>
                          <a:spcPts val="0"/>
                        </a:spcAft>
                      </a:pPr>
                      <a:r>
                        <a:rPr lang="en-US" sz="1300" b="1" kern="100" dirty="0">
                          <a:solidFill>
                            <a:srgbClr val="0000FF"/>
                          </a:solidFill>
                          <a:effectLst/>
                          <a:latin typeface="Arial" panose="020B0604020202020204" pitchFamily="34" charset="0"/>
                          <a:ea typeface="標楷體" panose="03000509000000000000" pitchFamily="65" charset="-120"/>
                          <a:cs typeface="Times New Roman" panose="02020603050405020304" pitchFamily="18" charset="0"/>
                        </a:rPr>
                        <a:t>829,767</a:t>
                      </a:r>
                      <a:endParaRPr lang="zh-TW" sz="1300" b="1"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solidFill>
                      <a:schemeClr val="bg1"/>
                    </a:solidFill>
                  </a:tcPr>
                </a:tc>
                <a:extLst>
                  <a:ext uri="{0D108BD9-81ED-4DB2-BD59-A6C34878D82A}">
                    <a16:rowId xmlns:a16="http://schemas.microsoft.com/office/drawing/2014/main" val="2411895678"/>
                  </a:ext>
                </a:extLst>
              </a:tr>
            </a:tbl>
          </a:graphicData>
        </a:graphic>
      </p:graphicFrame>
      <p:graphicFrame>
        <p:nvGraphicFramePr>
          <p:cNvPr id="9" name="表格 8">
            <a:extLst>
              <a:ext uri="{FF2B5EF4-FFF2-40B4-BE49-F238E27FC236}">
                <a16:creationId xmlns:a16="http://schemas.microsoft.com/office/drawing/2014/main" id="{8E61D1AF-EF71-40A3-9F6D-DB223A6EAEC7}"/>
              </a:ext>
            </a:extLst>
          </p:cNvPr>
          <p:cNvGraphicFramePr>
            <a:graphicFrameLocks noGrp="1"/>
          </p:cNvGraphicFramePr>
          <p:nvPr/>
        </p:nvGraphicFramePr>
        <p:xfrm>
          <a:off x="-5242900" y="6534529"/>
          <a:ext cx="4810400" cy="761133"/>
        </p:xfrm>
        <a:graphic>
          <a:graphicData uri="http://schemas.openxmlformats.org/drawingml/2006/table">
            <a:tbl>
              <a:tblPr>
                <a:tableStyleId>{5C22544A-7EE6-4342-B048-85BDC9FD1C3A}</a:tableStyleId>
              </a:tblPr>
              <a:tblGrid>
                <a:gridCol w="687200">
                  <a:extLst>
                    <a:ext uri="{9D8B030D-6E8A-4147-A177-3AD203B41FA5}">
                      <a16:colId xmlns:a16="http://schemas.microsoft.com/office/drawing/2014/main" val="1008848995"/>
                    </a:ext>
                  </a:extLst>
                </a:gridCol>
                <a:gridCol w="687200">
                  <a:extLst>
                    <a:ext uri="{9D8B030D-6E8A-4147-A177-3AD203B41FA5}">
                      <a16:colId xmlns:a16="http://schemas.microsoft.com/office/drawing/2014/main" val="1692883065"/>
                    </a:ext>
                  </a:extLst>
                </a:gridCol>
                <a:gridCol w="687200">
                  <a:extLst>
                    <a:ext uri="{9D8B030D-6E8A-4147-A177-3AD203B41FA5}">
                      <a16:colId xmlns:a16="http://schemas.microsoft.com/office/drawing/2014/main" val="1595288042"/>
                    </a:ext>
                  </a:extLst>
                </a:gridCol>
                <a:gridCol w="687200">
                  <a:extLst>
                    <a:ext uri="{9D8B030D-6E8A-4147-A177-3AD203B41FA5}">
                      <a16:colId xmlns:a16="http://schemas.microsoft.com/office/drawing/2014/main" val="2892509087"/>
                    </a:ext>
                  </a:extLst>
                </a:gridCol>
                <a:gridCol w="687200">
                  <a:extLst>
                    <a:ext uri="{9D8B030D-6E8A-4147-A177-3AD203B41FA5}">
                      <a16:colId xmlns:a16="http://schemas.microsoft.com/office/drawing/2014/main" val="729841050"/>
                    </a:ext>
                  </a:extLst>
                </a:gridCol>
                <a:gridCol w="687200">
                  <a:extLst>
                    <a:ext uri="{9D8B030D-6E8A-4147-A177-3AD203B41FA5}">
                      <a16:colId xmlns:a16="http://schemas.microsoft.com/office/drawing/2014/main" val="2885524216"/>
                    </a:ext>
                  </a:extLst>
                </a:gridCol>
                <a:gridCol w="687200">
                  <a:extLst>
                    <a:ext uri="{9D8B030D-6E8A-4147-A177-3AD203B41FA5}">
                      <a16:colId xmlns:a16="http://schemas.microsoft.com/office/drawing/2014/main" val="1556710126"/>
                    </a:ext>
                  </a:extLst>
                </a:gridCol>
              </a:tblGrid>
              <a:tr h="253711">
                <a:tc>
                  <a:txBody>
                    <a:bodyPr/>
                    <a:lstStyle/>
                    <a:p>
                      <a:pPr algn="ctr" fontAlgn="ctr"/>
                      <a:r>
                        <a:rPr lang="en-US" altLang="zh-TW" sz="1200" u="none" strike="noStrike" dirty="0">
                          <a:effectLst/>
                          <a:latin typeface="Arial" panose="020B0604020202020204" pitchFamily="34" charset="0"/>
                          <a:ea typeface="微軟正黑體" panose="020B0604030504040204" pitchFamily="34" charset="-120"/>
                          <a:cs typeface="Arial" panose="020B0604020202020204" pitchFamily="34" charset="0"/>
                        </a:rPr>
                        <a:t>MOD</a:t>
                      </a:r>
                      <a:endParaRPr lang="zh-TW" altLang="en-US" sz="1200" b="0"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200" u="none" strike="noStrike"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3Q21</a:t>
                      </a:r>
                      <a:endParaRPr lang="en-US" sz="1200" b="0" i="0" u="none" strike="noStrike"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200" u="none" strike="noStrike"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4Q21</a:t>
                      </a:r>
                      <a:endParaRPr lang="en-US" sz="1200" b="0" i="0" u="none" strike="noStrike"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200" u="none" strike="noStrike"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1Q22</a:t>
                      </a:r>
                      <a:endParaRPr lang="en-US" sz="1200" b="1" i="0" u="none" strike="noStrike"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200" b="1" i="0" u="none" strike="noStrike"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2Q22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200" b="1" i="0" u="none" strike="noStrike"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3Q22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zh-TW" sz="1200" b="1" i="0" u="none" strike="noStrike" dirty="0">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1Q23</a:t>
                      </a:r>
                      <a:endParaRPr lang="en-US" sz="1200" b="1" i="0" u="none" strike="noStrike" dirty="0">
                        <a:solidFill>
                          <a:srgbClr val="0000FF"/>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30446004"/>
                  </a:ext>
                </a:extLst>
              </a:tr>
              <a:tr h="253711">
                <a:tc>
                  <a:txBody>
                    <a:bodyPr/>
                    <a:lstStyle/>
                    <a:p>
                      <a:pPr algn="ctr" fontAlgn="ctr"/>
                      <a:r>
                        <a:rPr lang="en-US" sz="1200" u="none" strike="noStrike" dirty="0">
                          <a:effectLst/>
                          <a:latin typeface="Arial" panose="020B0604020202020204" pitchFamily="34" charset="0"/>
                          <a:ea typeface="微軟正黑體" panose="020B0604030504040204" pitchFamily="34" charset="-120"/>
                          <a:cs typeface="Arial" panose="020B0604020202020204" pitchFamily="34" charset="0"/>
                        </a:rPr>
                        <a:t>ARPU</a:t>
                      </a:r>
                      <a:endParaRPr lang="en-US" sz="12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n-US" altLang="zh-TW" sz="1200" u="none" strike="noStrike"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149.0 </a:t>
                      </a:r>
                      <a:endParaRPr lang="en-US" altLang="zh-TW" sz="1200" b="0" i="0" u="none" strike="noStrike"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3598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n-US" altLang="zh-TW" sz="1200" u="none" strike="noStrike"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150.0 </a:t>
                      </a:r>
                      <a:endParaRPr lang="en-US" altLang="zh-TW" sz="1200" b="0" i="0" u="none" strike="noStrike"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3598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n-US" altLang="zh-TW" sz="1200" b="1" i="0" u="none" strike="noStrike"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150.8</a:t>
                      </a:r>
                    </a:p>
                  </a:txBody>
                  <a:tcPr marL="0" marR="3598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n-US" altLang="zh-TW" sz="1200" b="1" i="0" u="none" strike="noStrike"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150.6</a:t>
                      </a:r>
                    </a:p>
                  </a:txBody>
                  <a:tcPr marL="0" marR="3598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n-US" altLang="zh-TW" sz="1200" b="1" i="0" u="none" strike="noStrike"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152.3</a:t>
                      </a:r>
                    </a:p>
                  </a:txBody>
                  <a:tcPr marL="0" marR="3598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n-US" altLang="zh-TW" sz="1200" b="1" i="0" u="none" strike="noStrike" dirty="0">
                          <a:solidFill>
                            <a:srgbClr val="0000FF"/>
                          </a:solidFill>
                          <a:effectLst/>
                          <a:latin typeface="Arial" panose="020B0604020202020204" pitchFamily="34" charset="0"/>
                          <a:ea typeface="微軟正黑體" panose="020B0604030504040204" pitchFamily="34" charset="-120"/>
                          <a:cs typeface="Arial" panose="020B0604020202020204" pitchFamily="34" charset="0"/>
                        </a:rPr>
                        <a:t>152.8</a:t>
                      </a:r>
                    </a:p>
                  </a:txBody>
                  <a:tcPr marL="0" marR="3598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6211085"/>
                  </a:ext>
                </a:extLst>
              </a:tr>
              <a:tr h="253711">
                <a:tc>
                  <a:txBody>
                    <a:bodyPr/>
                    <a:lstStyle/>
                    <a:p>
                      <a:pPr algn="ctr" fontAlgn="ctr"/>
                      <a:r>
                        <a:rPr lang="zh-TW" altLang="en-US" sz="12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開機率</a:t>
                      </a:r>
                      <a:endParaRPr lang="en-US" altLang="zh-TW" sz="1200" b="1"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n-US" altLang="zh-TW" sz="1200" u="none" strike="noStrike"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61.2%</a:t>
                      </a:r>
                      <a:endParaRPr lang="en-US" altLang="zh-TW" sz="1200" b="0" i="0" u="none" strike="noStrike"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3598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n-US" altLang="zh-TW" sz="1200" u="none" strike="noStrike"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59.96%</a:t>
                      </a:r>
                      <a:endParaRPr lang="en-US" altLang="zh-TW" sz="1200" b="0" i="0" u="none" strike="noStrike"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3598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n-US" altLang="zh-TW" sz="1200" b="1" i="0" u="none" strike="noStrike"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59.88%</a:t>
                      </a:r>
                    </a:p>
                  </a:txBody>
                  <a:tcPr marL="0" marR="3598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zh-TW" sz="1200" b="1" i="0" u="none" strike="noStrike"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59.36%</a:t>
                      </a:r>
                    </a:p>
                  </a:txBody>
                  <a:tcPr marL="0" marR="3598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n-US" altLang="zh-TW" sz="1200" b="1" i="0" u="none" strike="noStrike"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60.56%</a:t>
                      </a:r>
                    </a:p>
                  </a:txBody>
                  <a:tcPr marL="0" marR="3598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n-US" altLang="zh-TW" sz="1200" b="1" i="0" u="none" strike="noStrike" dirty="0">
                          <a:solidFill>
                            <a:srgbClr val="0000FF"/>
                          </a:solidFill>
                          <a:effectLst/>
                          <a:latin typeface="Arial" panose="020B0604020202020204" pitchFamily="34" charset="0"/>
                          <a:ea typeface="微軟正黑體" panose="020B0604030504040204" pitchFamily="34" charset="-120"/>
                          <a:cs typeface="Arial" panose="020B0604020202020204" pitchFamily="34" charset="0"/>
                        </a:rPr>
                        <a:t>60.80%</a:t>
                      </a:r>
                    </a:p>
                  </a:txBody>
                  <a:tcPr marL="0" marR="3598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50517298"/>
                  </a:ext>
                </a:extLst>
              </a:tr>
            </a:tbl>
          </a:graphicData>
        </a:graphic>
      </p:graphicFrame>
      <p:sp>
        <p:nvSpPr>
          <p:cNvPr id="11" name="備忘稿版面配置區 10">
            <a:extLst>
              <a:ext uri="{FF2B5EF4-FFF2-40B4-BE49-F238E27FC236}">
                <a16:creationId xmlns:a16="http://schemas.microsoft.com/office/drawing/2014/main" id="{6ABC5759-445A-4CC7-A85A-0751E8DDED7B}"/>
              </a:ext>
            </a:extLst>
          </p:cNvPr>
          <p:cNvSpPr>
            <a:spLocks noGrp="1"/>
          </p:cNvSpPr>
          <p:nvPr>
            <p:ph type="body" sz="quarter" idx="3"/>
          </p:nvPr>
        </p:nvSpPr>
        <p:spPr>
          <a:xfrm>
            <a:off x="158404" y="4454769"/>
            <a:ext cx="6405719" cy="5504120"/>
          </a:xfrm>
          <a:noFill/>
          <a:ln>
            <a:noFill/>
          </a:ln>
        </p:spPr>
        <p:txBody>
          <a:bodyPr lIns="0" tIns="0" rIns="0" bIns="0"/>
          <a:lstStyle/>
          <a:p>
            <a:pPr marL="182195" indent="-182195" defTabSz="912563">
              <a:lnSpc>
                <a:spcPts val="1498"/>
              </a:lnSpc>
              <a:spcBef>
                <a:spcPts val="0"/>
              </a:spcBef>
              <a:spcAft>
                <a:spcPts val="0"/>
              </a:spcAft>
              <a:buFont typeface="+mj-lt"/>
              <a:buAutoNum type="arabicPeriod"/>
              <a:tabLst>
                <a:tab pos="456280" algn="l"/>
              </a:tabLst>
              <a:defRPr/>
            </a:pP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三網</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Multiple Play </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實績 </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364,770 </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路，</a:t>
            </a:r>
            <a:r>
              <a:rPr lang="en-US" altLang="zh-TW" sz="1100" kern="100" dirty="0" err="1">
                <a:latin typeface="微軟正黑體" panose="020B0604030504040204" pitchFamily="34" charset="-120"/>
                <a:ea typeface="微軟正黑體" panose="020B0604030504040204" pitchFamily="34" charset="-120"/>
                <a:cs typeface="Times New Roman" panose="02020603050405020304" pitchFamily="18" charset="0"/>
              </a:rPr>
              <a:t>QoQ</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 +17.6%(+54,554</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路</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a:t>
            </a:r>
          </a:p>
          <a:p>
            <a:pPr marL="182195" indent="-182195" defTabSz="912563">
              <a:lnSpc>
                <a:spcPts val="1498"/>
              </a:lnSpc>
              <a:spcBef>
                <a:spcPts val="0"/>
              </a:spcBef>
              <a:spcAft>
                <a:spcPts val="0"/>
              </a:spcAft>
              <a:buFont typeface="+mj-lt"/>
              <a:buAutoNum type="arabicPeriod"/>
              <a:tabLst>
                <a:tab pos="456280" algn="l"/>
              </a:tabLst>
              <a:defRPr/>
            </a:pP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付費家用</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Wi-Fi</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當季淨增</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AP</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戶數 </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YoY +150.9%(+11.06</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萬台</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QoQ-26.2% (-3.9</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萬台</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 </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endParaRPr>
          </a:p>
          <a:p>
            <a:pPr marL="182195" indent="-182195" defTabSz="912563">
              <a:lnSpc>
                <a:spcPts val="1498"/>
              </a:lnSpc>
              <a:spcBef>
                <a:spcPts val="0"/>
              </a:spcBef>
              <a:spcAft>
                <a:spcPts val="0"/>
              </a:spcAft>
              <a:buFont typeface="+mj-lt"/>
              <a:buAutoNum type="arabicPeriod"/>
              <a:tabLst>
                <a:tab pos="456280" algn="l"/>
              </a:tabLst>
              <a:defRPr/>
            </a:pP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MOD + Hami Video</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影視客戶數</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289</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萬戶，</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YoY +12.3% (+31.6</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萬戶</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，維持台灣最大影視平台</a:t>
            </a:r>
          </a:p>
          <a:p>
            <a:pPr marL="443607" lvl="1" indent="-174274" defTabSz="912563">
              <a:lnSpc>
                <a:spcPts val="1498"/>
              </a:lnSpc>
              <a:spcBef>
                <a:spcPts val="0"/>
              </a:spcBef>
              <a:spcAft>
                <a:spcPts val="0"/>
              </a:spcAft>
              <a:buFont typeface="+mj-lt"/>
              <a:buAutoNum type="arabicParenR"/>
              <a:tabLst>
                <a:tab pos="912563" algn="l"/>
              </a:tabLst>
              <a:defRPr/>
            </a:pP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MOD</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客戶數</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206</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萬戶，</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YoY +0.1% (+0.3</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萬戶</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1100" kern="100" dirty="0" err="1">
                <a:latin typeface="微軟正黑體" panose="020B0604030504040204" pitchFamily="34" charset="-120"/>
                <a:ea typeface="微軟正黑體" panose="020B0604030504040204" pitchFamily="34" charset="-120"/>
                <a:cs typeface="Times New Roman" panose="02020603050405020304" pitchFamily="18" charset="0"/>
              </a:rPr>
              <a:t>QoQ</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 +0.5% (+1.1</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萬戶</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MOD</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市占率</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30.6% vs. CATV</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市占衰退</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1.9% (-9.2</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萬戶</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，相對緩衰</a:t>
            </a:r>
            <a:r>
              <a:rPr lang="zh-TW"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a:t>
            </a:r>
          </a:p>
          <a:p>
            <a:pPr marL="443607" lvl="1" indent="-174274" defTabSz="912563">
              <a:lnSpc>
                <a:spcPts val="1498"/>
              </a:lnSpc>
              <a:spcBef>
                <a:spcPts val="0"/>
              </a:spcBef>
              <a:spcAft>
                <a:spcPts val="0"/>
              </a:spcAft>
              <a:buFont typeface="+mj-lt"/>
              <a:buAutoNum type="arabicParenR"/>
              <a:tabLst>
                <a:tab pos="912563" algn="l"/>
              </a:tabLst>
              <a:defRPr/>
            </a:pP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MOD</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營收</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9.36</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億元，</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YoY+0.9% (+0.08</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億</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 ，主因</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1Q23 </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仍有</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MOD</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家速方案支撐（含</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SVOD upsell </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至 </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影劇館</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+》+2.6</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百萬、自選餐客戶</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75</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％選擇全選餐</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+4</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百萬）、部分</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WBC</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廣告浥注</a:t>
            </a:r>
          </a:p>
          <a:p>
            <a:pPr marL="443607" lvl="1" indent="-174274" defTabSz="912563">
              <a:lnSpc>
                <a:spcPts val="1498"/>
              </a:lnSpc>
              <a:spcBef>
                <a:spcPts val="0"/>
              </a:spcBef>
              <a:spcAft>
                <a:spcPts val="0"/>
              </a:spcAft>
              <a:buFont typeface="+mj-lt"/>
              <a:buAutoNum type="arabicParenR"/>
              <a:tabLst>
                <a:tab pos="912563" algn="l"/>
              </a:tabLst>
              <a:defRPr/>
            </a:pP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Hami Video</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客戶數</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83</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萬，</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YoY+56.3% (+30</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萬戶</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，因影劇年約付費戶數成長與</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WBC</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經典賽帶動</a:t>
            </a:r>
            <a:endPar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endParaRPr>
          </a:p>
          <a:p>
            <a:pPr marL="443607" lvl="1" indent="-174274" defTabSz="912563">
              <a:lnSpc>
                <a:spcPts val="1498"/>
              </a:lnSpc>
              <a:spcBef>
                <a:spcPts val="0"/>
              </a:spcBef>
              <a:spcAft>
                <a:spcPts val="0"/>
              </a:spcAft>
              <a:buFont typeface="+mj-lt"/>
              <a:buAutoNum type="arabicParenR"/>
              <a:tabLst>
                <a:tab pos="912563" algn="l"/>
              </a:tabLst>
              <a:defRPr/>
            </a:pP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Hami Video </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營收</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1.38</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億元，</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YoY</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成長</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53.8</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(+0.48</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億</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；主因客戶訂閱數增加，未來亦將搶攻</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CATV</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剪線族市場，加速客戶增加以帶動</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OTT</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營收成長。</a:t>
            </a:r>
            <a:endPar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endParaRPr>
          </a:p>
          <a:p>
            <a:pPr marL="443607" lvl="1" indent="-174274" defTabSz="912563">
              <a:lnSpc>
                <a:spcPts val="1498"/>
              </a:lnSpc>
              <a:spcBef>
                <a:spcPts val="0"/>
              </a:spcBef>
              <a:spcAft>
                <a:spcPts val="0"/>
              </a:spcAft>
              <a:buFont typeface="+mj-lt"/>
              <a:buAutoNum type="arabicParenR"/>
              <a:tabLst>
                <a:tab pos="912563" algn="l"/>
              </a:tabLst>
              <a:defRPr/>
            </a:pP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Hami Video</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運動賽事轉播</a:t>
            </a:r>
            <a:r>
              <a:rPr lang="zh-TW"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2022-2023</a:t>
            </a:r>
            <a:r>
              <a:rPr lang="zh-TW"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體育轉播包含</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NBA</a:t>
            </a:r>
            <a:r>
              <a:rPr lang="zh-TW"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WBC</a:t>
            </a:r>
            <a:r>
              <a:rPr lang="zh-TW"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棒球經典賽、</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BWF(</a:t>
            </a:r>
            <a:r>
              <a:rPr lang="zh-TW"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世界羽球聯盟</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HBL</a:t>
            </a:r>
            <a:r>
              <a:rPr lang="zh-TW"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（高中籃球甲級聯賽）、杭州亞運</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1100" dirty="0"/>
          </a:p>
          <a:p>
            <a:pPr defTabSz="912563">
              <a:spcBef>
                <a:spcPts val="600"/>
              </a:spcBef>
              <a:defRPr/>
            </a:pPr>
            <a:r>
              <a:rPr lang="en-US" altLang="zh-TW" dirty="0"/>
              <a:t>Slide 9 further illustrates our consumer business group highlights.</a:t>
            </a:r>
          </a:p>
          <a:p>
            <a:pPr defTabSz="912563">
              <a:spcBef>
                <a:spcPts val="600"/>
              </a:spcBef>
              <a:defRPr/>
            </a:pPr>
            <a:r>
              <a:rPr lang="en-US" altLang="zh-TW" dirty="0"/>
              <a:t>In the first quarter, our multiple-play package continued to support the growth momentum of our CBG business. The subscriber numbers of mobile, fixed-broadband and Wi-Fi services altogether demonstrated </a:t>
            </a:r>
            <a:r>
              <a:rPr lang="en-US" altLang="zh-TW" dirty="0" smtClean="0"/>
              <a:t>17.6</a:t>
            </a:r>
            <a:r>
              <a:rPr lang="en-US" altLang="zh-TW" dirty="0"/>
              <a:t>% quarter-over-quarter growth. In particular, our Home Wi-Fi </a:t>
            </a:r>
            <a:r>
              <a:rPr lang="en-US" altLang="zh-TW" dirty="0" smtClean="0"/>
              <a:t>subscription </a:t>
            </a:r>
            <a:r>
              <a:rPr lang="en-US" altLang="zh-TW" dirty="0"/>
              <a:t>numbers </a:t>
            </a:r>
            <a:r>
              <a:rPr lang="en-US" altLang="zh-TW" dirty="0" smtClean="0"/>
              <a:t>increased by 1.5 times </a:t>
            </a:r>
            <a:r>
              <a:rPr lang="en-US" altLang="zh-TW" dirty="0"/>
              <a:t>on year-over-year basis, boosting our subscription-based revenue and sustaining the popularity of home-centric applications.</a:t>
            </a:r>
          </a:p>
          <a:p>
            <a:pPr defTabSz="912563">
              <a:spcBef>
                <a:spcPts val="600"/>
              </a:spcBef>
              <a:defRPr/>
            </a:pPr>
            <a:r>
              <a:rPr lang="en-US" altLang="zh-TW" dirty="0"/>
              <a:t>The number of our video subscription increased during the quarter thanks to our attractive content and effective marketing strategies. MOD’s revenue and subscriber number increased mainly due to our successful bundled plans promoting MOD and fixed broadband altogether. Hami Video sign-ups soared thanks to our well-received broadcasting of the World Baseball Classic held in Taiwan. We demonstrated our 5G + 4D panorama broadcasting technology and delivered excellent viewing experiences. The success was also reflected in the growth of our advertisement revenue.  We will continue to invest in sports events and exclusive content to maintain our video platform leading positions in Taiwan.</a:t>
            </a:r>
          </a:p>
        </p:txBody>
      </p:sp>
      <p:sp>
        <p:nvSpPr>
          <p:cNvPr id="15" name="矩形 14">
            <a:extLst>
              <a:ext uri="{FF2B5EF4-FFF2-40B4-BE49-F238E27FC236}">
                <a16:creationId xmlns:a16="http://schemas.microsoft.com/office/drawing/2014/main" id="{F060E28A-2678-E6E9-0908-7B0257453C1C}"/>
              </a:ext>
            </a:extLst>
          </p:cNvPr>
          <p:cNvSpPr/>
          <p:nvPr/>
        </p:nvSpPr>
        <p:spPr>
          <a:xfrm>
            <a:off x="6861617" y="762745"/>
            <a:ext cx="6161947" cy="3409081"/>
          </a:xfrm>
          <a:prstGeom prst="rect">
            <a:avLst/>
          </a:prstGeom>
        </p:spPr>
        <p:txBody>
          <a:bodyPr wrap="square" lIns="91157" tIns="45580" rIns="91157" bIns="45580">
            <a:spAutoFit/>
          </a:bodyPr>
          <a:lstStyle/>
          <a:p>
            <a:pPr marL="171176" indent="-171176" algn="just" defTabSz="912842">
              <a:buFont typeface="Wingdings" panose="05000000000000000000" pitchFamily="2" charset="2"/>
              <a:buChar char="u"/>
              <a:defRPr/>
            </a:pPr>
            <a:r>
              <a:rPr lang="zh-TW" altLang="en-US" b="0" dirty="0">
                <a:latin typeface="微軟正黑體" panose="020B0604030504040204" pitchFamily="34" charset="-120"/>
                <a:ea typeface="微軟正黑體" panose="020B0604030504040204" pitchFamily="34" charset="-120"/>
                <a:cs typeface="Arial" panose="020B0604020202020204" pitchFamily="34" charset="0"/>
              </a:rPr>
              <a:t>轉播科技亮點</a:t>
            </a:r>
            <a:endParaRPr lang="en-US" altLang="zh-TW" b="0" dirty="0">
              <a:latin typeface="微軟正黑體" panose="020B0604030504040204" pitchFamily="34" charset="-120"/>
              <a:ea typeface="微軟正黑體" panose="020B0604030504040204" pitchFamily="34" charset="-120"/>
              <a:cs typeface="Arial" panose="020B0604020202020204" pitchFamily="34" charset="0"/>
            </a:endParaRPr>
          </a:p>
          <a:p>
            <a:pPr algn="just" defTabSz="912842">
              <a:defRPr/>
            </a:pPr>
            <a:r>
              <a:rPr lang="en-US" altLang="zh-TW" b="0" dirty="0">
                <a:latin typeface="微軟正黑體" panose="020B0604030504040204" pitchFamily="34" charset="-120"/>
                <a:ea typeface="微軟正黑體" panose="020B0604030504040204" pitchFamily="34" charset="-120"/>
                <a:cs typeface="Arial" panose="020B0604020202020204" pitchFamily="34" charset="0"/>
              </a:rPr>
              <a:t>2023 WBC</a:t>
            </a:r>
            <a:r>
              <a:rPr lang="zh-TW" altLang="en-US" b="0" dirty="0">
                <a:latin typeface="微軟正黑體" panose="020B0604030504040204" pitchFamily="34" charset="-120"/>
                <a:ea typeface="微軟正黑體" panose="020B0604030504040204" pitchFamily="34" charset="-120"/>
                <a:cs typeface="Arial" panose="020B0604020202020204" pitchFamily="34" charset="0"/>
              </a:rPr>
              <a:t>世界棒球經典賽，中華電信不僅轉播</a:t>
            </a:r>
            <a:r>
              <a:rPr lang="en-US" altLang="zh-TW" b="0" dirty="0">
                <a:latin typeface="微軟正黑體" panose="020B0604030504040204" pitchFamily="34" charset="-120"/>
                <a:ea typeface="微軟正黑體" panose="020B0604030504040204" pitchFamily="34" charset="-120"/>
                <a:cs typeface="Arial" panose="020B0604020202020204" pitchFamily="34" charset="0"/>
              </a:rPr>
              <a:t>47</a:t>
            </a:r>
            <a:r>
              <a:rPr lang="zh-TW" altLang="en-US" b="0" dirty="0">
                <a:latin typeface="微軟正黑體" panose="020B0604030504040204" pitchFamily="34" charset="-120"/>
                <a:ea typeface="微軟正黑體" panose="020B0604030504040204" pitchFamily="34" charset="-120"/>
                <a:cs typeface="Arial" panose="020B0604020202020204" pitchFamily="34" charset="0"/>
              </a:rPr>
              <a:t>場全賽事，獨家提供</a:t>
            </a:r>
            <a:r>
              <a:rPr lang="en-US" altLang="zh-TW" b="0" dirty="0">
                <a:latin typeface="微軟正黑體" panose="020B0604030504040204" pitchFamily="34" charset="-120"/>
                <a:ea typeface="微軟正黑體" panose="020B0604030504040204" pitchFamily="34" charset="-120"/>
                <a:cs typeface="Arial" panose="020B0604020202020204" pitchFamily="34" charset="0"/>
              </a:rPr>
              <a:t>MOD 4K</a:t>
            </a:r>
            <a:r>
              <a:rPr lang="zh-TW" altLang="en-US" b="0" dirty="0">
                <a:latin typeface="微軟正黑體" panose="020B0604030504040204" pitchFamily="34" charset="-120"/>
                <a:ea typeface="微軟正黑體" panose="020B0604030504040204" pitchFamily="34" charset="-120"/>
                <a:cs typeface="Arial" panose="020B0604020202020204" pitchFamily="34" charset="0"/>
              </a:rPr>
              <a:t>多視角、</a:t>
            </a:r>
            <a:r>
              <a:rPr lang="en-US" altLang="zh-TW" b="0" dirty="0">
                <a:latin typeface="微軟正黑體" panose="020B0604030504040204" pitchFamily="34" charset="-120"/>
                <a:ea typeface="微軟正黑體" panose="020B0604030504040204" pitchFamily="34" charset="-120"/>
                <a:cs typeface="Arial" panose="020B0604020202020204" pitchFamily="34" charset="0"/>
              </a:rPr>
              <a:t>Hami Video 4D</a:t>
            </a:r>
            <a:r>
              <a:rPr lang="zh-TW" altLang="en-US" b="0" dirty="0">
                <a:latin typeface="微軟正黑體" panose="020B0604030504040204" pitchFamily="34" charset="-120"/>
                <a:ea typeface="微軟正黑體" panose="020B0604030504040204" pitchFamily="34" charset="-120"/>
                <a:cs typeface="Arial" panose="020B0604020202020204" pitchFamily="34" charset="0"/>
              </a:rPr>
              <a:t>多視角等兩大創新觀賽體驗，為讓國人都能共襄盛舉為中華隊加油，</a:t>
            </a:r>
            <a:r>
              <a:rPr lang="en-US" altLang="zh-TW" b="0" dirty="0">
                <a:latin typeface="微軟正黑體" panose="020B0604030504040204" pitchFamily="34" charset="-120"/>
                <a:ea typeface="微軟正黑體" panose="020B0604030504040204" pitchFamily="34" charset="-120"/>
                <a:cs typeface="Arial" panose="020B0604020202020204" pitchFamily="34" charset="0"/>
              </a:rPr>
              <a:t>Hami Video</a:t>
            </a:r>
            <a:r>
              <a:rPr lang="zh-TW" altLang="en-US" b="0" dirty="0">
                <a:latin typeface="微軟正黑體" panose="020B0604030504040204" pitchFamily="34" charset="-120"/>
                <a:ea typeface="微軟正黑體" panose="020B0604030504040204" pitchFamily="34" charset="-120"/>
                <a:cs typeface="Arial" panose="020B0604020202020204" pitchFamily="34" charset="0"/>
              </a:rPr>
              <a:t>特別開放「</a:t>
            </a:r>
            <a:r>
              <a:rPr lang="en-US" altLang="zh-TW" b="0" dirty="0">
                <a:latin typeface="微軟正黑體" panose="020B0604030504040204" pitchFamily="34" charset="-120"/>
                <a:ea typeface="微軟正黑體" panose="020B0604030504040204" pitchFamily="34" charset="-120"/>
                <a:cs typeface="Arial" panose="020B0604020202020204" pitchFamily="34" charset="0"/>
              </a:rPr>
              <a:t>WBC</a:t>
            </a:r>
            <a:r>
              <a:rPr lang="zh-TW" altLang="en-US" b="0" dirty="0">
                <a:latin typeface="微軟正黑體" panose="020B0604030504040204" pitchFamily="34" charset="-120"/>
                <a:ea typeface="微軟正黑體" panose="020B0604030504040204" pitchFamily="34" charset="-120"/>
                <a:cs typeface="Arial" panose="020B0604020202020204" pitchFamily="34" charset="0"/>
              </a:rPr>
              <a:t>一台」提供</a:t>
            </a:r>
            <a:r>
              <a:rPr lang="en-US" altLang="zh-TW" b="0" dirty="0">
                <a:latin typeface="微軟正黑體" panose="020B0604030504040204" pitchFamily="34" charset="-120"/>
                <a:ea typeface="微軟正黑體" panose="020B0604030504040204" pitchFamily="34" charset="-120"/>
                <a:cs typeface="Arial" panose="020B0604020202020204" pitchFamily="34" charset="0"/>
              </a:rPr>
              <a:t>A</a:t>
            </a:r>
            <a:r>
              <a:rPr lang="zh-TW" altLang="en-US" b="0" dirty="0">
                <a:latin typeface="微軟正黑體" panose="020B0604030504040204" pitchFamily="34" charset="-120"/>
                <a:ea typeface="微軟正黑體" panose="020B0604030504040204" pitchFamily="34" charset="-120"/>
                <a:cs typeface="Arial" panose="020B0604020202020204" pitchFamily="34" charset="0"/>
              </a:rPr>
              <a:t>組預賽免費收視共</a:t>
            </a:r>
            <a:r>
              <a:rPr lang="en-US" altLang="zh-TW" b="0" dirty="0">
                <a:latin typeface="微軟正黑體" panose="020B0604030504040204" pitchFamily="34" charset="-120"/>
                <a:ea typeface="微軟正黑體" panose="020B0604030504040204" pitchFamily="34" charset="-120"/>
                <a:cs typeface="Arial" panose="020B0604020202020204" pitchFamily="34" charset="0"/>
              </a:rPr>
              <a:t>10</a:t>
            </a:r>
            <a:r>
              <a:rPr lang="zh-TW" altLang="en-US" b="0" dirty="0">
                <a:latin typeface="微軟正黑體" panose="020B0604030504040204" pitchFamily="34" charset="-120"/>
                <a:ea typeface="微軟正黑體" panose="020B0604030504040204" pitchFamily="34" charset="-120"/>
                <a:cs typeface="Arial" panose="020B0604020202020204" pitchFamily="34" charset="0"/>
              </a:rPr>
              <a:t>場賽事，邀請球迷一起展現國球主場的強大氣勢、沉浸在舉國歡騰的熱血氛圍！</a:t>
            </a:r>
            <a:endParaRPr lang="en-US" altLang="zh-TW" b="0" dirty="0">
              <a:latin typeface="微軟正黑體" panose="020B0604030504040204" pitchFamily="34" charset="-120"/>
              <a:ea typeface="微軟正黑體" panose="020B0604030504040204" pitchFamily="34" charset="-120"/>
              <a:cs typeface="Arial" panose="020B0604020202020204" pitchFamily="34" charset="0"/>
            </a:endParaRPr>
          </a:p>
          <a:p>
            <a:pPr marL="171176" indent="-171176" algn="just" defTabSz="912842">
              <a:buFont typeface="Wingdings" panose="05000000000000000000" pitchFamily="2" charset="2"/>
              <a:buChar char="u"/>
              <a:defRPr/>
            </a:pPr>
            <a:r>
              <a:rPr lang="zh-TW" altLang="en-US" b="0" dirty="0">
                <a:latin typeface="微軟正黑體" panose="020B0604030504040204" pitchFamily="34" charset="-120"/>
                <a:ea typeface="微軟正黑體" panose="020B0604030504040204" pitchFamily="34" charset="-120"/>
                <a:cs typeface="Arial" panose="020B0604020202020204" pitchFamily="34" charset="0"/>
              </a:rPr>
              <a:t>觀賽服務亮點</a:t>
            </a:r>
          </a:p>
          <a:p>
            <a:pPr algn="just" defTabSz="912842">
              <a:defRPr/>
            </a:pPr>
            <a:r>
              <a:rPr lang="zh-TW" altLang="en-US" b="0" dirty="0">
                <a:latin typeface="微軟正黑體" panose="020B0604030504040204" pitchFamily="34" charset="-120"/>
                <a:ea typeface="微軟正黑體" panose="020B0604030504040204" pitchFamily="34" charset="-120"/>
                <a:cs typeface="Arial" panose="020B0604020202020204" pitchFamily="34" charset="0"/>
              </a:rPr>
              <a:t>中華電信為讓球迷能輕鬆掌握戰況，特於</a:t>
            </a:r>
            <a:r>
              <a:rPr lang="en-US" altLang="zh-TW" b="0" dirty="0">
                <a:latin typeface="微軟正黑體" panose="020B0604030504040204" pitchFamily="34" charset="-120"/>
                <a:ea typeface="微軟正黑體" panose="020B0604030504040204" pitchFamily="34" charset="-120"/>
                <a:cs typeface="Arial" panose="020B0604020202020204" pitchFamily="34" charset="0"/>
              </a:rPr>
              <a:t>MOD</a:t>
            </a:r>
            <a:r>
              <a:rPr lang="zh-TW" altLang="en-US" b="0" dirty="0">
                <a:latin typeface="微軟正黑體" panose="020B0604030504040204" pitchFamily="34" charset="-120"/>
                <a:ea typeface="微軟正黑體" panose="020B0604030504040204" pitchFamily="34" charset="-120"/>
                <a:cs typeface="Arial" panose="020B0604020202020204" pitchFamily="34" charset="0"/>
              </a:rPr>
              <a:t>、</a:t>
            </a:r>
            <a:r>
              <a:rPr lang="en-US" altLang="zh-TW" b="0" dirty="0">
                <a:latin typeface="微軟正黑體" panose="020B0604030504040204" pitchFamily="34" charset="-120"/>
                <a:ea typeface="微軟正黑體" panose="020B0604030504040204" pitchFamily="34" charset="-120"/>
                <a:cs typeface="Arial" panose="020B0604020202020204" pitchFamily="34" charset="0"/>
              </a:rPr>
              <a:t>Hami Video</a:t>
            </a:r>
            <a:r>
              <a:rPr lang="zh-TW" altLang="en-US" b="0" dirty="0">
                <a:latin typeface="微軟正黑體" panose="020B0604030504040204" pitchFamily="34" charset="-120"/>
                <a:ea typeface="微軟正黑體" panose="020B0604030504040204" pitchFamily="34" charset="-120"/>
                <a:cs typeface="Arial" panose="020B0604020202020204" pitchFamily="34" charset="0"/>
              </a:rPr>
              <a:t>開闢「經典賽專區」，不僅賽事場場</a:t>
            </a:r>
            <a:r>
              <a:rPr lang="en-US" altLang="zh-TW" b="0" dirty="0">
                <a:latin typeface="微軟正黑體" panose="020B0604030504040204" pitchFamily="34" charset="-120"/>
                <a:ea typeface="微軟正黑體" panose="020B0604030504040204" pitchFamily="34" charset="-120"/>
                <a:cs typeface="Arial" panose="020B0604020202020204" pitchFamily="34" charset="0"/>
              </a:rPr>
              <a:t>LIVE</a:t>
            </a:r>
            <a:r>
              <a:rPr lang="zh-TW" altLang="en-US" b="0" dirty="0">
                <a:latin typeface="微軟正黑體" panose="020B0604030504040204" pitchFamily="34" charset="-120"/>
                <a:ea typeface="微軟正黑體" panose="020B0604030504040204" pitchFamily="34" charset="-120"/>
                <a:cs typeface="Arial" panose="020B0604020202020204" pitchFamily="34" charset="0"/>
              </a:rPr>
              <a:t>轉播，更提供</a:t>
            </a:r>
            <a:r>
              <a:rPr lang="en-US" altLang="zh-TW" b="0" dirty="0">
                <a:latin typeface="微軟正黑體" panose="020B0604030504040204" pitchFamily="34" charset="-120"/>
                <a:ea typeface="微軟正黑體" panose="020B0604030504040204" pitchFamily="34" charset="-120"/>
                <a:cs typeface="Arial" panose="020B0604020202020204" pitchFamily="34" charset="0"/>
              </a:rPr>
              <a:t>MOD</a:t>
            </a:r>
            <a:r>
              <a:rPr lang="zh-TW" altLang="en-US" b="0" dirty="0">
                <a:latin typeface="微軟正黑體" panose="020B0604030504040204" pitchFamily="34" charset="-120"/>
                <a:ea typeface="微軟正黑體" panose="020B0604030504040204" pitchFamily="34" charset="-120"/>
                <a:cs typeface="Arial" panose="020B0604020202020204" pitchFamily="34" charset="0"/>
              </a:rPr>
              <a:t>熱點回看、賽事</a:t>
            </a:r>
            <a:r>
              <a:rPr lang="en-US" altLang="zh-TW" b="0" dirty="0">
                <a:latin typeface="微軟正黑體" panose="020B0604030504040204" pitchFamily="34" charset="-120"/>
                <a:ea typeface="微軟正黑體" panose="020B0604030504040204" pitchFamily="34" charset="-120"/>
                <a:cs typeface="Arial" panose="020B0604020202020204" pitchFamily="34" charset="0"/>
              </a:rPr>
              <a:t>VOD</a:t>
            </a:r>
            <a:r>
              <a:rPr lang="zh-TW" altLang="en-US" b="0" dirty="0">
                <a:latin typeface="微軟正黑體" panose="020B0604030504040204" pitchFamily="34" charset="-120"/>
                <a:ea typeface="微軟正黑體" panose="020B0604030504040204" pitchFamily="34" charset="-120"/>
                <a:cs typeface="Arial" panose="020B0604020202020204" pitchFamily="34" charset="0"/>
              </a:rPr>
              <a:t>功能以及賽程戰績等資訊，針對消費者不同收視需求，中華電信貼心推出多元優惠方案，球迷可選擇在家透過</a:t>
            </a:r>
            <a:r>
              <a:rPr lang="en-US" altLang="zh-TW" b="0" dirty="0">
                <a:latin typeface="微軟正黑體" panose="020B0604030504040204" pitchFamily="34" charset="-120"/>
                <a:ea typeface="微軟正黑體" panose="020B0604030504040204" pitchFamily="34" charset="-120"/>
                <a:cs typeface="Arial" panose="020B0604020202020204" pitchFamily="34" charset="0"/>
              </a:rPr>
              <a:t>MOD</a:t>
            </a:r>
            <a:r>
              <a:rPr lang="zh-TW" altLang="en-US" b="0" dirty="0">
                <a:latin typeface="微軟正黑體" panose="020B0604030504040204" pitchFamily="34" charset="-120"/>
                <a:ea typeface="微軟正黑體" panose="020B0604030504040204" pitchFamily="34" charset="-120"/>
                <a:cs typeface="Arial" panose="020B0604020202020204" pitchFamily="34" charset="0"/>
              </a:rPr>
              <a:t>用電視大螢幕暢快欣賞賽事，或在外出時使用</a:t>
            </a:r>
            <a:r>
              <a:rPr lang="en-US" altLang="zh-TW" b="0" dirty="0">
                <a:latin typeface="微軟正黑體" panose="020B0604030504040204" pitchFamily="34" charset="-120"/>
                <a:ea typeface="微軟正黑體" panose="020B0604030504040204" pitchFamily="34" charset="-120"/>
                <a:cs typeface="Arial" panose="020B0604020202020204" pitchFamily="34" charset="0"/>
              </a:rPr>
              <a:t>Hami Video</a:t>
            </a:r>
            <a:r>
              <a:rPr lang="zh-TW" altLang="en-US" b="0" dirty="0">
                <a:latin typeface="微軟正黑體" panose="020B0604030504040204" pitchFamily="34" charset="-120"/>
                <a:ea typeface="微軟正黑體" panose="020B0604030504040204" pitchFamily="34" charset="-120"/>
                <a:cs typeface="Arial" panose="020B0604020202020204" pitchFamily="34" charset="0"/>
              </a:rPr>
              <a:t>以手機、平板關注即時戰況，走到哪看到哪，隨時隨地一手掌握最完整的世界棒球經典賽。</a:t>
            </a:r>
            <a:endParaRPr lang="en-US" altLang="zh-TW" b="0" dirty="0">
              <a:latin typeface="微軟正黑體" panose="020B0604030504040204" pitchFamily="34" charset="-120"/>
              <a:ea typeface="微軟正黑體" panose="020B0604030504040204" pitchFamily="34" charset="-120"/>
              <a:cs typeface="Arial" panose="020B0604020202020204" pitchFamily="34" charset="0"/>
            </a:endParaRPr>
          </a:p>
          <a:p>
            <a:pPr marL="171176" indent="-171176" algn="just" defTabSz="912842">
              <a:buFont typeface="Wingdings" panose="05000000000000000000" pitchFamily="2" charset="2"/>
              <a:buChar char="u"/>
              <a:defRPr/>
            </a:pPr>
            <a:r>
              <a:rPr lang="zh-TW" altLang="en-US" b="0" dirty="0">
                <a:latin typeface="微軟正黑體" panose="020B0604030504040204" pitchFamily="34" charset="-120"/>
                <a:ea typeface="微軟正黑體" panose="020B0604030504040204" pitchFamily="34" charset="-120"/>
                <a:cs typeface="Arial" panose="020B0604020202020204" pitchFamily="34" charset="0"/>
              </a:rPr>
              <a:t>流量績效亮點</a:t>
            </a:r>
          </a:p>
          <a:p>
            <a:pPr algn="just" defTabSz="912842">
              <a:defRPr/>
            </a:pPr>
            <a:r>
              <a:rPr lang="en-US" altLang="zh-TW" b="0" dirty="0">
                <a:latin typeface="微軟正黑體" panose="020B0604030504040204" pitchFamily="34" charset="-120"/>
                <a:ea typeface="微軟正黑體" panose="020B0604030504040204" pitchFamily="34" charset="-120"/>
                <a:cs typeface="Arial" panose="020B0604020202020204" pitchFamily="34" charset="0"/>
              </a:rPr>
              <a:t>WBC</a:t>
            </a:r>
            <a:r>
              <a:rPr lang="zh-TW" altLang="en-US" b="0" dirty="0">
                <a:latin typeface="微軟正黑體" panose="020B0604030504040204" pitchFamily="34" charset="-120"/>
                <a:ea typeface="微軟正黑體" panose="020B0604030504040204" pitchFamily="34" charset="-120"/>
                <a:cs typeface="Arial" panose="020B0604020202020204" pitchFamily="34" charset="0"/>
              </a:rPr>
              <a:t>世界棒球經典賽美國和日本冠軍戰後畫下精彩句點，本屆</a:t>
            </a:r>
            <a:r>
              <a:rPr lang="en-US" altLang="zh-TW" b="0" dirty="0">
                <a:latin typeface="微軟正黑體" panose="020B0604030504040204" pitchFamily="34" charset="-120"/>
                <a:ea typeface="微軟正黑體" panose="020B0604030504040204" pitchFamily="34" charset="-120"/>
                <a:cs typeface="Arial" panose="020B0604020202020204" pitchFamily="34" charset="0"/>
              </a:rPr>
              <a:t>MVP</a:t>
            </a:r>
            <a:r>
              <a:rPr lang="zh-TW" altLang="en-US" b="0" dirty="0">
                <a:latin typeface="微軟正黑體" panose="020B0604030504040204" pitchFamily="34" charset="-120"/>
                <a:ea typeface="微軟正黑體" panose="020B0604030504040204" pitchFamily="34" charset="-120"/>
                <a:cs typeface="Arial" panose="020B0604020202020204" pitchFamily="34" charset="0"/>
              </a:rPr>
              <a:t>大谷翔平冠軍賽對決美國隊長楚奧特的經典場面，最終以史詩般的神劇本三振對手，</a:t>
            </a:r>
            <a:r>
              <a:rPr lang="en-US" altLang="zh-TW" b="0" dirty="0">
                <a:latin typeface="微軟正黑體" panose="020B0604030504040204" pitchFamily="34" charset="-120"/>
                <a:ea typeface="微軟正黑體" panose="020B0604030504040204" pitchFamily="34" charset="-120"/>
                <a:cs typeface="Arial" panose="020B0604020202020204" pitchFamily="34" charset="0"/>
              </a:rPr>
              <a:t>Hami Video</a:t>
            </a:r>
            <a:r>
              <a:rPr lang="zh-TW" altLang="en-US" b="0" dirty="0">
                <a:latin typeface="微軟正黑體" panose="020B0604030504040204" pitchFamily="34" charset="-120"/>
                <a:ea typeface="微軟正黑體" panose="020B0604030504040204" pitchFamily="34" charset="-120"/>
                <a:cs typeface="Arial" panose="020B0604020202020204" pitchFamily="34" charset="0"/>
              </a:rPr>
              <a:t>平台流量瞬間飆升到最高點，較賽事期間平均流量高</a:t>
            </a:r>
            <a:r>
              <a:rPr lang="en-US" altLang="zh-TW" b="0" dirty="0">
                <a:latin typeface="微軟正黑體" panose="020B0604030504040204" pitchFamily="34" charset="-120"/>
                <a:ea typeface="微軟正黑體" panose="020B0604030504040204" pitchFamily="34" charset="-120"/>
                <a:cs typeface="Arial" panose="020B0604020202020204" pitchFamily="34" charset="0"/>
              </a:rPr>
              <a:t>2</a:t>
            </a:r>
            <a:r>
              <a:rPr lang="zh-TW" altLang="en-US" b="0" dirty="0">
                <a:latin typeface="微軟正黑體" panose="020B0604030504040204" pitchFamily="34" charset="-120"/>
                <a:ea typeface="微軟正黑體" panose="020B0604030504040204" pitchFamily="34" charset="-120"/>
                <a:cs typeface="Arial" panose="020B0604020202020204" pitchFamily="34" charset="0"/>
              </a:rPr>
              <a:t>倍，為本屆中華隊出賽以外的最高紀錄。此波熱潮成功帶動</a:t>
            </a:r>
            <a:r>
              <a:rPr lang="en-US" altLang="zh-TW" b="0" dirty="0">
                <a:latin typeface="微軟正黑體" panose="020B0604030504040204" pitchFamily="34" charset="-120"/>
                <a:ea typeface="微軟正黑體" panose="020B0604030504040204" pitchFamily="34" charset="-120"/>
                <a:cs typeface="Arial" panose="020B0604020202020204" pitchFamily="34" charset="0"/>
              </a:rPr>
              <a:t>Hami Video</a:t>
            </a:r>
            <a:r>
              <a:rPr lang="zh-TW" altLang="en-US" b="0" dirty="0">
                <a:latin typeface="微軟正黑體" panose="020B0604030504040204" pitchFamily="34" charset="-120"/>
                <a:ea typeface="微軟正黑體" panose="020B0604030504040204" pitchFamily="34" charset="-120"/>
                <a:cs typeface="Arial" panose="020B0604020202020204" pitchFamily="34" charset="0"/>
              </a:rPr>
              <a:t>訂閱數較去年同期大幅成長</a:t>
            </a:r>
            <a:r>
              <a:rPr lang="en-US" altLang="zh-TW" b="0" dirty="0">
                <a:latin typeface="微軟正黑體" panose="020B0604030504040204" pitchFamily="34" charset="-120"/>
                <a:ea typeface="微軟正黑體" panose="020B0604030504040204" pitchFamily="34" charset="-120"/>
                <a:cs typeface="Arial" panose="020B0604020202020204" pitchFamily="34" charset="0"/>
              </a:rPr>
              <a:t>11.2</a:t>
            </a:r>
            <a:r>
              <a:rPr lang="zh-TW" altLang="en-US" b="0" dirty="0">
                <a:latin typeface="微軟正黑體" panose="020B0604030504040204" pitchFamily="34" charset="-120"/>
                <a:ea typeface="微軟正黑體" panose="020B0604030504040204" pitchFamily="34" charset="-120"/>
                <a:cs typeface="Arial" panose="020B0604020202020204" pitchFamily="34" charset="0"/>
              </a:rPr>
              <a:t>倍，經典賽期間全站流量累計高達</a:t>
            </a:r>
            <a:r>
              <a:rPr lang="en-US" altLang="zh-TW" b="0" dirty="0">
                <a:latin typeface="微軟正黑體" panose="020B0604030504040204" pitchFamily="34" charset="-120"/>
                <a:ea typeface="微軟正黑體" panose="020B0604030504040204" pitchFamily="34" charset="-120"/>
                <a:cs typeface="Arial" panose="020B0604020202020204" pitchFamily="34" charset="0"/>
              </a:rPr>
              <a:t>1.3</a:t>
            </a:r>
            <a:r>
              <a:rPr lang="zh-TW" altLang="en-US" b="0" dirty="0">
                <a:latin typeface="微軟正黑體" panose="020B0604030504040204" pitchFamily="34" charset="-120"/>
                <a:ea typeface="微軟正黑體" panose="020B0604030504040204" pitchFamily="34" charset="-120"/>
                <a:cs typeface="Arial" panose="020B0604020202020204" pitchFamily="34" charset="0"/>
              </a:rPr>
              <a:t>億次！</a:t>
            </a:r>
            <a:r>
              <a:rPr lang="en-US" altLang="zh-TW" b="0" dirty="0">
                <a:latin typeface="微軟正黑體" panose="020B0604030504040204" pitchFamily="34" charset="-120"/>
                <a:ea typeface="微軟正黑體" panose="020B0604030504040204" pitchFamily="34" charset="-120"/>
                <a:cs typeface="Arial" panose="020B0604020202020204" pitchFamily="34" charset="0"/>
              </a:rPr>
              <a:t>MOD</a:t>
            </a:r>
            <a:r>
              <a:rPr lang="zh-TW" altLang="en-US" b="0" dirty="0">
                <a:latin typeface="微軟正黑體" panose="020B0604030504040204" pitchFamily="34" charset="-120"/>
                <a:ea typeface="微軟正黑體" panose="020B0604030504040204" pitchFamily="34" charset="-120"/>
                <a:cs typeface="Arial" panose="020B0604020202020204" pitchFamily="34" charset="0"/>
              </a:rPr>
              <a:t>亦在世足賽轉播之後再寫收視佳績，</a:t>
            </a:r>
            <a:r>
              <a:rPr lang="en-US" altLang="zh-TW" b="0" dirty="0">
                <a:latin typeface="微軟正黑體" panose="020B0604030504040204" pitchFamily="34" charset="-120"/>
                <a:ea typeface="微軟正黑體" panose="020B0604030504040204" pitchFamily="34" charset="-120"/>
                <a:cs typeface="Arial" panose="020B0604020202020204" pitchFamily="34" charset="0"/>
              </a:rPr>
              <a:t>3/10</a:t>
            </a:r>
            <a:r>
              <a:rPr lang="zh-TW" altLang="en-US" b="0" dirty="0">
                <a:latin typeface="微軟正黑體" panose="020B0604030504040204" pitchFamily="34" charset="-120"/>
                <a:ea typeface="微軟正黑體" panose="020B0604030504040204" pitchFamily="34" charset="-120"/>
                <a:cs typeface="Arial" panose="020B0604020202020204" pitchFamily="34" charset="0"/>
              </a:rPr>
              <a:t>台義之戰、</a:t>
            </a:r>
            <a:r>
              <a:rPr lang="en-US" altLang="zh-TW" b="0" dirty="0">
                <a:latin typeface="微軟正黑體" panose="020B0604030504040204" pitchFamily="34" charset="-120"/>
                <a:ea typeface="微軟正黑體" panose="020B0604030504040204" pitchFamily="34" charset="-120"/>
                <a:cs typeface="Arial" panose="020B0604020202020204" pitchFamily="34" charset="0"/>
              </a:rPr>
              <a:t>3/11</a:t>
            </a:r>
            <a:r>
              <a:rPr lang="zh-TW" altLang="en-US" b="0" dirty="0">
                <a:latin typeface="微軟正黑體" panose="020B0604030504040204" pitchFamily="34" charset="-120"/>
                <a:ea typeface="微軟正黑體" panose="020B0604030504040204" pitchFamily="34" charset="-120"/>
                <a:cs typeface="Arial" panose="020B0604020202020204" pitchFamily="34" charset="0"/>
              </a:rPr>
              <a:t>台荷之戰吸睛度最高，在頻道與專區收視戶數創新高。</a:t>
            </a:r>
          </a:p>
        </p:txBody>
      </p:sp>
      <p:sp>
        <p:nvSpPr>
          <p:cNvPr id="3" name="矩形 2">
            <a:extLst>
              <a:ext uri="{FF2B5EF4-FFF2-40B4-BE49-F238E27FC236}">
                <a16:creationId xmlns:a16="http://schemas.microsoft.com/office/drawing/2014/main" id="{AFCC2309-C425-40EC-FD17-3DDA182EEBF5}"/>
              </a:ext>
            </a:extLst>
          </p:cNvPr>
          <p:cNvSpPr/>
          <p:nvPr/>
        </p:nvSpPr>
        <p:spPr>
          <a:xfrm>
            <a:off x="6917380" y="6087958"/>
            <a:ext cx="6050424" cy="460705"/>
          </a:xfrm>
          <a:prstGeom prst="rect">
            <a:avLst/>
          </a:prstGeom>
        </p:spPr>
        <p:txBody>
          <a:bodyPr wrap="square" lIns="91294" tIns="45646" rIns="91294" bIns="45646">
            <a:spAutoFit/>
          </a:bodyPr>
          <a:lstStyle/>
          <a:p>
            <a:r>
              <a:rPr lang="zh-TW" altLang="zh-TW" kern="0" dirty="0">
                <a:solidFill>
                  <a:srgbClr val="0000FF"/>
                </a:solidFill>
                <a:latin typeface="微軟正黑體" panose="020B0604030504040204" pitchFamily="34" charset="-120"/>
                <a:ea typeface="微軟正黑體" panose="020B0604030504040204" pitchFamily="34" charset="-120"/>
                <a:cs typeface="Arial" panose="020B0604020202020204" pitchFamily="34" charset="0"/>
              </a:rPr>
              <a:t>註：</a:t>
            </a:r>
            <a:r>
              <a:rPr lang="en-US" altLang="zh-TW" kern="0" dirty="0">
                <a:solidFill>
                  <a:srgbClr val="FF0000"/>
                </a:solidFill>
                <a:latin typeface="微軟正黑體" panose="020B0604030504040204" pitchFamily="34" charset="-120"/>
                <a:ea typeface="微軟正黑體" panose="020B0604030504040204" pitchFamily="34" charset="-120"/>
              </a:rPr>
              <a:t>SVOD</a:t>
            </a:r>
            <a:r>
              <a:rPr lang="zh-TW" altLang="zh-TW" kern="0"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全享包於</a:t>
            </a:r>
            <a:r>
              <a:rPr lang="en-US" altLang="zh-TW" kern="0" dirty="0">
                <a:solidFill>
                  <a:srgbClr val="FF0000"/>
                </a:solidFill>
                <a:latin typeface="微軟正黑體" panose="020B0604030504040204" pitchFamily="34" charset="-120"/>
                <a:ea typeface="微軟正黑體" panose="020B0604030504040204" pitchFamily="34" charset="-120"/>
              </a:rPr>
              <a:t>2023</a:t>
            </a:r>
            <a:r>
              <a:rPr lang="zh-TW" altLang="zh-TW" kern="0"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年</a:t>
            </a:r>
            <a:r>
              <a:rPr lang="en-US" altLang="zh-TW" kern="0" dirty="0">
                <a:solidFill>
                  <a:srgbClr val="FF0000"/>
                </a:solidFill>
                <a:latin typeface="微軟正黑體" panose="020B0604030504040204" pitchFamily="34" charset="-120"/>
                <a:ea typeface="微軟正黑體" panose="020B0604030504040204" pitchFamily="34" charset="-120"/>
              </a:rPr>
              <a:t>Q1</a:t>
            </a:r>
            <a:r>
              <a:rPr lang="zh-TW" altLang="zh-TW" kern="0"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更名為《影劇館</a:t>
            </a:r>
            <a:r>
              <a:rPr lang="en-US" altLang="zh-TW" kern="0" dirty="0">
                <a:solidFill>
                  <a:srgbClr val="FF0000"/>
                </a:solidFill>
                <a:latin typeface="微軟正黑體" panose="020B0604030504040204" pitchFamily="34" charset="-120"/>
                <a:ea typeface="微軟正黑體" panose="020B0604030504040204" pitchFamily="34" charset="-120"/>
              </a:rPr>
              <a:t>+</a:t>
            </a:r>
            <a:r>
              <a:rPr lang="zh-TW" altLang="zh-TW" kern="0"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zh-TW" kern="0" dirty="0">
                <a:solidFill>
                  <a:srgbClr val="0000FF"/>
                </a:solidFill>
                <a:latin typeface="微軟正黑體" panose="020B0604030504040204" pitchFamily="34" charset="-120"/>
                <a:ea typeface="微軟正黑體" panose="020B0604030504040204" pitchFamily="34" charset="-120"/>
                <a:cs typeface="Arial" panose="020B0604020202020204" pitchFamily="34" charset="0"/>
              </a:rPr>
              <a:t>，雖</a:t>
            </a:r>
            <a:r>
              <a:rPr lang="en-US" altLang="zh-TW" kern="0" dirty="0">
                <a:solidFill>
                  <a:srgbClr val="0000FF"/>
                </a:solidFill>
                <a:latin typeface="微軟正黑體" panose="020B0604030504040204" pitchFamily="34" charset="-120"/>
                <a:ea typeface="微軟正黑體" panose="020B0604030504040204" pitchFamily="34" charset="-120"/>
                <a:cs typeface="Arial" panose="020B0604020202020204" pitchFamily="34" charset="0"/>
              </a:rPr>
              <a:t>SVOD</a:t>
            </a:r>
            <a:r>
              <a:rPr lang="zh-TW" altLang="zh-TW" kern="0" dirty="0">
                <a:solidFill>
                  <a:srgbClr val="0000FF"/>
                </a:solidFill>
                <a:latin typeface="微軟正黑體" panose="020B0604030504040204" pitchFamily="34" charset="-120"/>
                <a:ea typeface="微軟正黑體" panose="020B0604030504040204" pitchFamily="34" charset="-120"/>
                <a:cs typeface="Arial" panose="020B0604020202020204" pitchFamily="34" charset="0"/>
              </a:rPr>
              <a:t>總訂閱數減少，但減少部分多為移轉至《影劇館</a:t>
            </a:r>
            <a:r>
              <a:rPr lang="en-US" altLang="zh-TW" kern="0" dirty="0">
                <a:solidFill>
                  <a:srgbClr val="0000FF"/>
                </a:solidFill>
                <a:latin typeface="微軟正黑體" panose="020B0604030504040204" pitchFamily="34" charset="-120"/>
                <a:ea typeface="微軟正黑體" panose="020B0604030504040204" pitchFamily="34" charset="-120"/>
              </a:rPr>
              <a:t>+</a:t>
            </a:r>
            <a:r>
              <a:rPr lang="zh-TW" altLang="zh-TW" kern="0" dirty="0">
                <a:solidFill>
                  <a:srgbClr val="0000FF"/>
                </a:solidFill>
                <a:latin typeface="微軟正黑體" panose="020B0604030504040204" pitchFamily="34" charset="-120"/>
                <a:ea typeface="微軟正黑體" panose="020B0604030504040204" pitchFamily="34" charset="-120"/>
                <a:cs typeface="Arial" panose="020B0604020202020204" pitchFamily="34" charset="0"/>
              </a:rPr>
              <a:t>》，有效提升</a:t>
            </a:r>
            <a:r>
              <a:rPr lang="en-US" altLang="zh-TW" kern="0" dirty="0">
                <a:solidFill>
                  <a:srgbClr val="0000FF"/>
                </a:solidFill>
                <a:latin typeface="微軟正黑體" panose="020B0604030504040204" pitchFamily="34" charset="-120"/>
                <a:ea typeface="微軟正黑體" panose="020B0604030504040204" pitchFamily="34" charset="-120"/>
              </a:rPr>
              <a:t>MOD</a:t>
            </a:r>
            <a:r>
              <a:rPr lang="zh-TW" altLang="zh-TW" kern="0" dirty="0">
                <a:solidFill>
                  <a:srgbClr val="0000FF"/>
                </a:solidFill>
                <a:latin typeface="微軟正黑體" panose="020B0604030504040204" pitchFamily="34" charset="-120"/>
                <a:ea typeface="微軟正黑體" panose="020B0604030504040204" pitchFamily="34" charset="-120"/>
                <a:cs typeface="Arial" panose="020B0604020202020204" pitchFamily="34" charset="0"/>
              </a:rPr>
              <a:t>整體</a:t>
            </a:r>
            <a:r>
              <a:rPr lang="en-US" altLang="zh-TW" kern="0" dirty="0">
                <a:solidFill>
                  <a:srgbClr val="0000FF"/>
                </a:solidFill>
                <a:latin typeface="微軟正黑體" panose="020B0604030504040204" pitchFamily="34" charset="-120"/>
                <a:ea typeface="微軟正黑體" panose="020B0604030504040204" pitchFamily="34" charset="-120"/>
              </a:rPr>
              <a:t>ARPU</a:t>
            </a: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1468219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4" name="頁尾版面配置區 3"/>
          <p:cNvSpPr>
            <a:spLocks noGrp="1"/>
          </p:cNvSpPr>
          <p:nvPr>
            <p:ph type="ftr" sz="quarter" idx="10"/>
          </p:nvPr>
        </p:nvSpPr>
        <p:spPr>
          <a:xfrm>
            <a:off x="45" y="9410237"/>
            <a:ext cx="6085218" cy="495764"/>
          </a:xfrm>
        </p:spPr>
        <p:txBody>
          <a:bodyPr/>
          <a:lstStyle/>
          <a:p>
            <a:pPr defTabSz="912563">
              <a:defRPr/>
            </a:pPr>
            <a:r>
              <a:rPr lang="en-US" altLang="zh-TW" dirty="0">
                <a:solidFill>
                  <a:srgbClr val="000000"/>
                </a:solidFill>
              </a:rPr>
              <a:t>【CONFIDENTIAL】</a:t>
            </a:r>
            <a:r>
              <a:rPr lang="zh-TW" altLang="en-US" dirty="0">
                <a:solidFill>
                  <a:srgbClr val="000000"/>
                </a:solidFill>
              </a:rPr>
              <a:t>法說會相關訊息不得於法說會召開前對特定人公開</a:t>
            </a:r>
            <a:endParaRPr lang="en-US" altLang="zh-TW" dirty="0">
              <a:solidFill>
                <a:srgbClr val="000000"/>
              </a:solidFill>
            </a:endParaRPr>
          </a:p>
        </p:txBody>
      </p:sp>
      <p:sp>
        <p:nvSpPr>
          <p:cNvPr id="5" name="投影片編號版面配置區 4"/>
          <p:cNvSpPr>
            <a:spLocks noGrp="1"/>
          </p:cNvSpPr>
          <p:nvPr>
            <p:ph type="sldNum" sz="quarter" idx="11"/>
          </p:nvPr>
        </p:nvSpPr>
        <p:spPr>
          <a:xfrm>
            <a:off x="3849443" y="9410238"/>
            <a:ext cx="2945023" cy="494189"/>
          </a:xfrm>
        </p:spPr>
        <p:txBody>
          <a:bodyPr/>
          <a:lstStyle/>
          <a:p>
            <a:pPr defTabSz="912563">
              <a:defRPr/>
            </a:pPr>
            <a:fld id="{AF3FA925-368F-49D9-83EB-285720D0F1C9}" type="slidenum">
              <a:rPr lang="zh-TW" altLang="en-US">
                <a:solidFill>
                  <a:srgbClr val="000000"/>
                </a:solidFill>
              </a:rPr>
              <a:pPr defTabSz="912563">
                <a:defRPr/>
              </a:pPr>
              <a:t>11</a:t>
            </a:fld>
            <a:endParaRPr lang="zh-TW" altLang="en-US" dirty="0">
              <a:solidFill>
                <a:srgbClr val="000000"/>
              </a:solidFill>
            </a:endParaRPr>
          </a:p>
        </p:txBody>
      </p:sp>
      <p:sp>
        <p:nvSpPr>
          <p:cNvPr id="10" name="矩形 9"/>
          <p:cNvSpPr/>
          <p:nvPr/>
        </p:nvSpPr>
        <p:spPr>
          <a:xfrm>
            <a:off x="151199" y="4489404"/>
            <a:ext cx="6492102" cy="5006144"/>
          </a:xfrm>
          <a:prstGeom prst="rect">
            <a:avLst/>
          </a:prstGeom>
        </p:spPr>
        <p:txBody>
          <a:bodyPr wrap="square" lIns="91120" tIns="45561" rIns="91120" bIns="45561">
            <a:spAutoFit/>
          </a:bodyPr>
          <a:lstStyle/>
          <a:p>
            <a:pPr marL="342316" indent="-342316">
              <a:spcAft>
                <a:spcPts val="0"/>
              </a:spcAft>
              <a:buFont typeface="+mj-lt"/>
              <a:buAutoNum type="arabicPeriod"/>
              <a:tabLst>
                <a:tab pos="456420" algn="l"/>
              </a:tabLst>
            </a:pPr>
            <a:r>
              <a:rPr lang="zh-TW" altLang="en-US" sz="1000" b="0" kern="100" dirty="0">
                <a:latin typeface="微軟正黑體" panose="020B0604030504040204" pitchFamily="34" charset="-120"/>
                <a:ea typeface="微軟正黑體" panose="020B0604030504040204" pitchFamily="34" charset="-120"/>
                <a:cs typeface="Times New Roman" panose="02020603050405020304" pitchFamily="18" charset="0"/>
              </a:rPr>
              <a:t>企業客戶部門稅前淨利</a:t>
            </a:r>
            <a:r>
              <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39.5</a:t>
            </a:r>
            <a:r>
              <a:rPr lang="zh-TW" altLang="en-US" sz="1000" b="0" kern="100" dirty="0">
                <a:latin typeface="微軟正黑體" panose="020B0604030504040204" pitchFamily="34" charset="-120"/>
                <a:ea typeface="微軟正黑體" panose="020B0604030504040204" pitchFamily="34" charset="-120"/>
                <a:cs typeface="Times New Roman" panose="02020603050405020304" pitchFamily="18" charset="0"/>
              </a:rPr>
              <a:t>億元較去年同期</a:t>
            </a:r>
            <a:r>
              <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38.1</a:t>
            </a:r>
            <a:r>
              <a:rPr lang="zh-TW" altLang="en-US" sz="1000" b="0" kern="100" dirty="0">
                <a:latin typeface="微軟正黑體" panose="020B0604030504040204" pitchFamily="34" charset="-120"/>
                <a:ea typeface="微軟正黑體" panose="020B0604030504040204" pitchFamily="34" charset="-120"/>
                <a:cs typeface="Times New Roman" panose="02020603050405020304" pitchFamily="18" charset="0"/>
              </a:rPr>
              <a:t>億元，</a:t>
            </a:r>
            <a:r>
              <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YoY+3.7%(+1.4</a:t>
            </a:r>
            <a:r>
              <a:rPr lang="zh-TW" altLang="en-US" sz="1000" b="0" kern="100" dirty="0">
                <a:latin typeface="微軟正黑體" panose="020B0604030504040204" pitchFamily="34" charset="-120"/>
                <a:ea typeface="微軟正黑體" panose="020B0604030504040204" pitchFamily="34" charset="-120"/>
                <a:cs typeface="Times New Roman" panose="02020603050405020304" pitchFamily="18" charset="0"/>
              </a:rPr>
              <a:t>億</a:t>
            </a:r>
            <a:r>
              <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a:t>
            </a:r>
          </a:p>
          <a:p>
            <a:pPr marL="542056" lvl="1" indent="-180686">
              <a:spcAft>
                <a:spcPts val="0"/>
              </a:spcAft>
              <a:buFont typeface="+mj-lt"/>
              <a:buAutoNum type="arabicParenR"/>
              <a:tabLst>
                <a:tab pos="456420" algn="l"/>
              </a:tabLst>
            </a:pPr>
            <a:r>
              <a:rPr lang="zh-TW" altLang="en-US" sz="1000" b="0" kern="100" dirty="0">
                <a:latin typeface="微軟正黑體" panose="020B0604030504040204" pitchFamily="34" charset="-120"/>
                <a:ea typeface="微軟正黑體" panose="020B0604030504040204" pitchFamily="34" charset="-120"/>
                <a:cs typeface="Times New Roman" panose="02020603050405020304" pitchFamily="18" charset="0"/>
              </a:rPr>
              <a:t>資通訊及其他利潤增加</a:t>
            </a:r>
            <a:r>
              <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6.6</a:t>
            </a:r>
            <a:r>
              <a:rPr lang="zh-TW" altLang="en-US" sz="1000" b="0" kern="100" dirty="0">
                <a:latin typeface="微軟正黑體" panose="020B0604030504040204" pitchFamily="34" charset="-120"/>
                <a:ea typeface="微軟正黑體" panose="020B0604030504040204" pitchFamily="34" charset="-120"/>
                <a:cs typeface="Times New Roman" panose="02020603050405020304" pitchFamily="18" charset="0"/>
              </a:rPr>
              <a:t>億元</a:t>
            </a:r>
            <a:r>
              <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000" b="0" kern="100" dirty="0">
                <a:latin typeface="微軟正黑體" panose="020B0604030504040204" pitchFamily="34" charset="-120"/>
                <a:ea typeface="微軟正黑體" panose="020B0604030504040204" pitchFamily="34" charset="-120"/>
                <a:cs typeface="Times New Roman" panose="02020603050405020304" pitchFamily="18" charset="0"/>
              </a:rPr>
              <a:t> 資通訊及其他收入增加 </a:t>
            </a:r>
            <a:r>
              <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13.5</a:t>
            </a:r>
            <a:r>
              <a:rPr lang="zh-TW" altLang="en-US" sz="1000" b="0" kern="100" dirty="0">
                <a:latin typeface="微軟正黑體" panose="020B0604030504040204" pitchFamily="34" charset="-120"/>
                <a:ea typeface="微軟正黑體" panose="020B0604030504040204" pitchFamily="34" charset="-120"/>
                <a:cs typeface="Times New Roman" panose="02020603050405020304" pitchFamily="18" charset="0"/>
              </a:rPr>
              <a:t>億元</a:t>
            </a:r>
            <a:r>
              <a:rPr lang="zh-TW" altLang="en-US" sz="1000" b="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，主因</a:t>
            </a:r>
            <a:r>
              <a:rPr lang="en-US" altLang="zh-TW" sz="1000" b="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IDC</a:t>
            </a:r>
            <a:r>
              <a:rPr lang="zh-TW" altLang="en-US" sz="1000" b="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雲端收入及大案認列入帳而增加；同步使資通訊及其他成本（含維運）增加 </a:t>
            </a:r>
            <a:r>
              <a:rPr lang="en-US" altLang="zh-TW" sz="1000" b="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6.9</a:t>
            </a:r>
            <a:r>
              <a:rPr lang="zh-TW" altLang="en-US" sz="1000" b="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億元</a:t>
            </a:r>
            <a:endParaRPr lang="en-US" altLang="zh-TW" sz="1000" b="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342316" indent="-342316">
              <a:spcAft>
                <a:spcPts val="0"/>
              </a:spcAft>
              <a:buFont typeface="+mj-lt"/>
              <a:buAutoNum type="arabicPeriod"/>
              <a:tabLst>
                <a:tab pos="456420" algn="l"/>
              </a:tabLst>
            </a:pPr>
            <a:r>
              <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EBG Revenue YoY+8.2%</a:t>
            </a:r>
          </a:p>
          <a:p>
            <a:pPr marL="342316" indent="-342316">
              <a:spcAft>
                <a:spcPts val="0"/>
              </a:spcAft>
              <a:buFont typeface="+mj-lt"/>
              <a:buAutoNum type="arabicPeriod"/>
              <a:tabLst>
                <a:tab pos="456420" algn="l"/>
              </a:tabLst>
            </a:pPr>
            <a:r>
              <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ICT Business YoY +26.6%</a:t>
            </a:r>
            <a:r>
              <a:rPr lang="zh-TW" altLang="en-US" sz="1000" b="0" kern="100" dirty="0">
                <a:latin typeface="微軟正黑體" panose="020B0604030504040204" pitchFamily="34" charset="-120"/>
                <a:ea typeface="微軟正黑體" panose="020B0604030504040204" pitchFamily="34" charset="-120"/>
                <a:cs typeface="Times New Roman" panose="02020603050405020304" pitchFamily="18" charset="0"/>
              </a:rPr>
              <a:t>，主因</a:t>
            </a:r>
            <a:r>
              <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ICT</a:t>
            </a:r>
            <a:r>
              <a:rPr lang="zh-TW" altLang="en-US" sz="1000" b="0" kern="100" dirty="0">
                <a:latin typeface="微軟正黑體" panose="020B0604030504040204" pitchFamily="34" charset="-120"/>
                <a:ea typeface="微軟正黑體" panose="020B0604030504040204" pitchFamily="34" charset="-120"/>
                <a:cs typeface="Times New Roman" panose="02020603050405020304" pitchFamily="18" charset="0"/>
              </a:rPr>
              <a:t>新興業務如</a:t>
            </a:r>
            <a:r>
              <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5G</a:t>
            </a:r>
            <a:r>
              <a:rPr lang="zh-TW" altLang="en-US" sz="1000" b="0" kern="100" dirty="0">
                <a:latin typeface="微軟正黑體" panose="020B0604030504040204" pitchFamily="34" charset="-120"/>
                <a:ea typeface="微軟正黑體" panose="020B0604030504040204" pitchFamily="34" charset="-120"/>
                <a:cs typeface="Times New Roman" panose="02020603050405020304" pitchFamily="18" charset="0"/>
              </a:rPr>
              <a:t>企業專網、</a:t>
            </a:r>
            <a:r>
              <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IDC</a:t>
            </a:r>
            <a:r>
              <a:rPr lang="zh-TW" altLang="en-US" sz="1000" b="0" kern="100" dirty="0">
                <a:latin typeface="微軟正黑體" panose="020B0604030504040204" pitchFamily="34" charset="-120"/>
                <a:ea typeface="微軟正黑體" panose="020B0604030504040204" pitchFamily="34" charset="-120"/>
                <a:cs typeface="Times New Roman" panose="02020603050405020304" pitchFamily="18" charset="0"/>
              </a:rPr>
              <a:t>、雲端、資安、大數據</a:t>
            </a:r>
            <a:r>
              <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YoY</a:t>
            </a:r>
            <a:r>
              <a:rPr lang="zh-TW" altLang="en-US" sz="1000" b="0" kern="100" dirty="0">
                <a:latin typeface="微軟正黑體" panose="020B0604030504040204" pitchFamily="34" charset="-120"/>
                <a:ea typeface="微軟正黑體" panose="020B0604030504040204" pitchFamily="34" charset="-120"/>
                <a:cs typeface="Times New Roman" panose="02020603050405020304" pitchFamily="18" charset="0"/>
              </a:rPr>
              <a:t>均雙位數以上成長</a:t>
            </a:r>
            <a:endPar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endParaRPr>
          </a:p>
          <a:p>
            <a:pPr marL="342316" indent="-342316">
              <a:spcAft>
                <a:spcPts val="0"/>
              </a:spcAft>
              <a:buFont typeface="+mj-lt"/>
              <a:buAutoNum type="arabicPeriod"/>
              <a:tabLst>
                <a:tab pos="456420" algn="l"/>
              </a:tabLst>
            </a:pPr>
            <a:r>
              <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Mobile Services</a:t>
            </a:r>
            <a:r>
              <a:rPr lang="zh-TW" altLang="en-US" sz="1000" b="0" kern="10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YoY +0.1%</a:t>
            </a:r>
            <a:r>
              <a:rPr lang="zh-TW" altLang="en-US" sz="1000" b="0" kern="100" dirty="0">
                <a:latin typeface="微軟正黑體" panose="020B0604030504040204" pitchFamily="34" charset="-120"/>
                <a:ea typeface="微軟正黑體" panose="020B0604030504040204" pitchFamily="34" charset="-120"/>
                <a:cs typeface="Times New Roman" panose="02020603050405020304" pitchFamily="18" charset="0"/>
              </a:rPr>
              <a:t>，主因行動月租因升級</a:t>
            </a:r>
            <a:r>
              <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5G</a:t>
            </a:r>
            <a:r>
              <a:rPr lang="zh-TW" altLang="en-US" sz="1000" b="0" kern="100" dirty="0">
                <a:latin typeface="微軟正黑體" panose="020B0604030504040204" pitchFamily="34" charset="-120"/>
                <a:ea typeface="微軟正黑體" panose="020B0604030504040204" pitchFamily="34" charset="-120"/>
                <a:cs typeface="Times New Roman" panose="02020603050405020304" pitchFamily="18" charset="0"/>
              </a:rPr>
              <a:t>效益挹注</a:t>
            </a:r>
            <a:r>
              <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(YoY+4.5%</a:t>
            </a:r>
            <a:r>
              <a:rPr lang="zh-TW" altLang="en-US" sz="1000" b="0" kern="100" dirty="0">
                <a:latin typeface="微軟正黑體" panose="020B0604030504040204" pitchFamily="34" charset="-120"/>
                <a:ea typeface="微軟正黑體" panose="020B0604030504040204" pitchFamily="34" charset="-120"/>
                <a:cs typeface="Times New Roman" panose="02020603050405020304" pitchFamily="18" charset="0"/>
              </a:rPr>
              <a:t>或</a:t>
            </a:r>
            <a:r>
              <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0.73</a:t>
            </a:r>
            <a:r>
              <a:rPr lang="zh-TW" altLang="en-US" sz="1000" b="0" kern="100" dirty="0">
                <a:latin typeface="微軟正黑體" panose="020B0604030504040204" pitchFamily="34" charset="-120"/>
                <a:ea typeface="微軟正黑體" panose="020B0604030504040204" pitchFamily="34" charset="-120"/>
                <a:cs typeface="Times New Roman" panose="02020603050405020304" pitchFamily="18" charset="0"/>
              </a:rPr>
              <a:t>億元</a:t>
            </a:r>
            <a:r>
              <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000" b="0" kern="100" dirty="0">
                <a:latin typeface="微軟正黑體" panose="020B0604030504040204" pitchFamily="34" charset="-120"/>
                <a:ea typeface="微軟正黑體" panose="020B0604030504040204" pitchFamily="34" charset="-120"/>
                <a:cs typeface="Times New Roman" panose="02020603050405020304" pitchFamily="18" charset="0"/>
              </a:rPr>
              <a:t>與漫遊營收因各項防疫政策鬆綁，國人出國洽公旅遊人數增加而成長</a:t>
            </a:r>
            <a:r>
              <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(YoY +329.1%</a:t>
            </a:r>
            <a:r>
              <a:rPr lang="zh-TW" altLang="en-US" sz="1000" b="0" kern="100" dirty="0">
                <a:latin typeface="微軟正黑體" panose="020B0604030504040204" pitchFamily="34" charset="-120"/>
                <a:ea typeface="微軟正黑體" panose="020B0604030504040204" pitchFamily="34" charset="-120"/>
                <a:cs typeface="Times New Roman" panose="02020603050405020304" pitchFamily="18" charset="0"/>
              </a:rPr>
              <a:t>或</a:t>
            </a:r>
            <a:r>
              <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0.41</a:t>
            </a:r>
            <a:r>
              <a:rPr lang="zh-TW" altLang="en-US" sz="1000" b="0" kern="100" dirty="0">
                <a:latin typeface="微軟正黑體" panose="020B0604030504040204" pitchFamily="34" charset="-120"/>
                <a:ea typeface="微軟正黑體" panose="020B0604030504040204" pitchFamily="34" charset="-120"/>
                <a:cs typeface="Times New Roman" panose="02020603050405020304" pitchFamily="18" charset="0"/>
              </a:rPr>
              <a:t>億元</a:t>
            </a:r>
            <a:r>
              <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000" b="0" kern="100" dirty="0">
                <a:latin typeface="微軟正黑體" panose="020B0604030504040204" pitchFamily="34" charset="-120"/>
                <a:ea typeface="微軟正黑體" panose="020B0604030504040204" pitchFamily="34" charset="-120"/>
                <a:cs typeface="Times New Roman" panose="02020603050405020304" pitchFamily="18" charset="0"/>
              </a:rPr>
              <a:t>；抵銷簡訊業務因疫情趨緩與政府防疫政策鬆綁及</a:t>
            </a:r>
            <a:r>
              <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1Q22</a:t>
            </a:r>
            <a:r>
              <a:rPr lang="zh-TW" altLang="en-US" sz="1000" b="0" kern="100" dirty="0">
                <a:latin typeface="微軟正黑體" panose="020B0604030504040204" pitchFamily="34" charset="-120"/>
                <a:ea typeface="微軟正黑體" panose="020B0604030504040204" pitchFamily="34" charset="-120"/>
                <a:cs typeface="Times New Roman" panose="02020603050405020304" pitchFamily="18" charset="0"/>
              </a:rPr>
              <a:t>大盤商因競業內部因素移轉部分流量至本公司基期較高而減少</a:t>
            </a:r>
            <a:r>
              <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(YoY-17.8%</a:t>
            </a:r>
            <a:r>
              <a:rPr lang="zh-TW" altLang="en-US" sz="1000" b="0" kern="100" dirty="0">
                <a:latin typeface="微軟正黑體" panose="020B0604030504040204" pitchFamily="34" charset="-120"/>
                <a:ea typeface="微軟正黑體" panose="020B0604030504040204" pitchFamily="34" charset="-120"/>
                <a:cs typeface="Times New Roman" panose="02020603050405020304" pitchFamily="18" charset="0"/>
              </a:rPr>
              <a:t>或</a:t>
            </a:r>
            <a:r>
              <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-0.82</a:t>
            </a:r>
            <a:r>
              <a:rPr lang="zh-TW" altLang="en-US" sz="1000" b="0" kern="100" dirty="0">
                <a:latin typeface="微軟正黑體" panose="020B0604030504040204" pitchFamily="34" charset="-120"/>
                <a:ea typeface="微軟正黑體" panose="020B0604030504040204" pitchFamily="34" charset="-120"/>
                <a:cs typeface="Times New Roman" panose="02020603050405020304" pitchFamily="18" charset="0"/>
              </a:rPr>
              <a:t>億元</a:t>
            </a:r>
            <a:r>
              <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000" b="0" kern="100" dirty="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endParaRPr>
          </a:p>
          <a:p>
            <a:pPr marL="342316" indent="-342316">
              <a:spcAft>
                <a:spcPts val="0"/>
              </a:spcAft>
              <a:buFont typeface="+mj-lt"/>
              <a:buAutoNum type="arabicPeriod"/>
              <a:tabLst>
                <a:tab pos="456420" algn="l"/>
              </a:tabLst>
            </a:pPr>
            <a:r>
              <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Others</a:t>
            </a:r>
            <a:r>
              <a:rPr lang="zh-TW" altLang="en-US" sz="1000" b="0" kern="10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YoY +32.6%</a:t>
            </a:r>
            <a:r>
              <a:rPr lang="zh-TW" altLang="en-US" sz="1000" b="0" kern="100" dirty="0">
                <a:latin typeface="微軟正黑體" panose="020B0604030504040204" pitchFamily="34" charset="-120"/>
                <a:ea typeface="微軟正黑體" panose="020B0604030504040204" pitchFamily="34" charset="-120"/>
                <a:cs typeface="Times New Roman" panose="02020603050405020304" pitchFamily="18" charset="0"/>
              </a:rPr>
              <a:t>，主因</a:t>
            </a:r>
            <a:r>
              <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112</a:t>
            </a:r>
            <a:r>
              <a:rPr lang="zh-TW" altLang="en-US" sz="1000" b="0" kern="100" dirty="0">
                <a:latin typeface="微軟正黑體" panose="020B0604030504040204" pitchFamily="34" charset="-120"/>
                <a:ea typeface="微軟正黑體" panose="020B0604030504040204" pitchFamily="34" charset="-120"/>
                <a:cs typeface="Times New Roman" panose="02020603050405020304" pitchFamily="18" charset="0"/>
              </a:rPr>
              <a:t>年</a:t>
            </a:r>
            <a:r>
              <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3</a:t>
            </a:r>
            <a:r>
              <a:rPr lang="zh-TW" altLang="en-US" sz="1000" b="0" kern="100" dirty="0">
                <a:latin typeface="微軟正黑體" panose="020B0604030504040204" pitchFamily="34" charset="-120"/>
                <a:ea typeface="微軟正黑體" panose="020B0604030504040204" pitchFamily="34" charset="-120"/>
                <a:cs typeface="Times New Roman" panose="02020603050405020304" pitchFamily="18" charset="0"/>
              </a:rPr>
              <a:t>月認列政府補助款</a:t>
            </a:r>
            <a:r>
              <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000" b="0" kern="100" dirty="0">
                <a:latin typeface="微軟正黑體" panose="020B0604030504040204" pitchFamily="34" charset="-120"/>
                <a:ea typeface="微軟正黑體" panose="020B0604030504040204" pitchFamily="34" charset="-120"/>
                <a:cs typeface="Times New Roman" panose="02020603050405020304" pitchFamily="18" charset="0"/>
              </a:rPr>
              <a:t>衛星頻譜轉讓補助</a:t>
            </a:r>
            <a:r>
              <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4.73</a:t>
            </a:r>
            <a:r>
              <a:rPr lang="zh-TW" altLang="en-US" sz="1000" b="0" kern="100" dirty="0">
                <a:latin typeface="微軟正黑體" panose="020B0604030504040204" pitchFamily="34" charset="-120"/>
                <a:ea typeface="微軟正黑體" panose="020B0604030504040204" pitchFamily="34" charset="-120"/>
                <a:cs typeface="Times New Roman" panose="02020603050405020304" pitchFamily="18" charset="0"/>
              </a:rPr>
              <a:t>億元</a:t>
            </a:r>
            <a:r>
              <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000" b="0" kern="100" dirty="0">
                <a:latin typeface="微軟正黑體" panose="020B0604030504040204" pitchFamily="34" charset="-120"/>
                <a:ea typeface="微軟正黑體" panose="020B0604030504040204" pitchFamily="34" charset="-120"/>
                <a:cs typeface="Times New Roman" panose="02020603050405020304" pitchFamily="18" charset="0"/>
              </a:rPr>
              <a:t>，抵銷銷貨收入因資拓及中華資安專標案中設備買賣入帳減少抵銷</a:t>
            </a:r>
            <a:r>
              <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iPhone</a:t>
            </a:r>
            <a:r>
              <a:rPr lang="zh-TW" altLang="en-US" sz="1000" b="0" kern="100" dirty="0">
                <a:latin typeface="微軟正黑體" panose="020B0604030504040204" pitchFamily="34" charset="-120"/>
                <a:ea typeface="微軟正黑體" panose="020B0604030504040204" pitchFamily="34" charset="-120"/>
                <a:cs typeface="Times New Roman" panose="02020603050405020304" pitchFamily="18" charset="0"/>
              </a:rPr>
              <a:t>原廠缺貨趨緩及引導客戶申辦購機續約、掌握解封後春酒等大型商業活動銷貨商機之增加。</a:t>
            </a:r>
            <a:endPar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endParaRPr>
          </a:p>
          <a:p>
            <a:pPr marL="342316" indent="-342316">
              <a:spcAft>
                <a:spcPts val="0"/>
              </a:spcAft>
              <a:buFont typeface="+mj-lt"/>
              <a:buAutoNum type="arabicPeriod"/>
              <a:tabLst>
                <a:tab pos="456420" algn="l"/>
              </a:tabLst>
            </a:pPr>
            <a:r>
              <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Fixed-Line</a:t>
            </a:r>
            <a:r>
              <a:rPr lang="zh-TW"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YoY -1.6%</a:t>
            </a:r>
            <a:r>
              <a:rPr lang="zh-TW"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a:t>
            </a:r>
          </a:p>
          <a:p>
            <a:pPr marL="456420">
              <a:spcAft>
                <a:spcPts val="0"/>
              </a:spcAft>
            </a:pPr>
            <a:r>
              <a:rPr lang="zh-TW"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•寬頻接取與數據網路</a:t>
            </a:r>
            <a:r>
              <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YoY +2.6%</a:t>
            </a:r>
            <a:r>
              <a:rPr lang="zh-TW"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000" b="0" kern="100" dirty="0">
                <a:latin typeface="微軟正黑體" panose="020B0604030504040204" pitchFamily="34" charset="-120"/>
                <a:ea typeface="微軟正黑體" panose="020B0604030504040204" pitchFamily="34" charset="-120"/>
                <a:cs typeface="Times New Roman" panose="02020603050405020304" pitchFamily="18" charset="0"/>
              </a:rPr>
              <a:t>固網寬頻固守得宜且推廣升級</a:t>
            </a:r>
            <a:r>
              <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300M</a:t>
            </a:r>
            <a:r>
              <a:rPr lang="zh-TW"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以上速率</a:t>
            </a:r>
            <a:r>
              <a:rPr lang="zh-TW" altLang="en-US" sz="1000" b="0" kern="100" dirty="0">
                <a:latin typeface="微軟正黑體" panose="020B0604030504040204" pitchFamily="34" charset="-120"/>
                <a:ea typeface="微軟正黑體" panose="020B0604030504040204" pitchFamily="34" charset="-120"/>
                <a:cs typeface="Times New Roman" panose="02020603050405020304" pitchFamily="18" charset="0"/>
              </a:rPr>
              <a:t>，持續穩定成長</a:t>
            </a:r>
            <a:r>
              <a:rPr lang="zh-TW"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a:t>
            </a:r>
          </a:p>
          <a:p>
            <a:pPr marL="456420">
              <a:spcAft>
                <a:spcPts val="0"/>
              </a:spcAft>
            </a:pPr>
            <a:r>
              <a:rPr lang="zh-TW"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•市長話營收</a:t>
            </a:r>
            <a:r>
              <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YoY-4.6%</a:t>
            </a:r>
            <a:r>
              <a:rPr lang="zh-TW"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000" b="0" kern="100" dirty="0">
                <a:latin typeface="微軟正黑體" panose="020B0604030504040204" pitchFamily="34" charset="-120"/>
                <a:ea typeface="微軟正黑體" panose="020B0604030504040204" pitchFamily="34" charset="-120"/>
                <a:cs typeface="Times New Roman" panose="02020603050405020304" pitchFamily="18" charset="0"/>
              </a:rPr>
              <a:t>企客及政府機構市長通話回復為疫情前衰退趨勢，</a:t>
            </a:r>
            <a:r>
              <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YoY -4.6%</a:t>
            </a:r>
            <a:r>
              <a:rPr lang="zh-TW" altLang="en-US" sz="1000" b="0" kern="100" dirty="0">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endParaRPr>
          </a:p>
          <a:p>
            <a:pPr marL="456420">
              <a:spcAft>
                <a:spcPts val="0"/>
              </a:spcAft>
            </a:pPr>
            <a:r>
              <a:rPr lang="zh-TW"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•國際業務</a:t>
            </a:r>
            <a:r>
              <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YoY -9.6%</a:t>
            </a:r>
            <a:r>
              <a:rPr lang="zh-TW"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000" b="0" kern="100" dirty="0">
                <a:latin typeface="微軟正黑體" panose="020B0604030504040204" pitchFamily="34" charset="-120"/>
                <a:ea typeface="微軟正黑體" panose="020B0604030504040204" pitchFamily="34" charset="-120"/>
                <a:cs typeface="Times New Roman" panose="02020603050405020304" pitchFamily="18" charset="0"/>
              </a:rPr>
              <a:t>市場競爭激烈，既有客戶降速降價續約，國際網路各項業務整體衰退，</a:t>
            </a:r>
            <a:endPar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endParaRPr>
          </a:p>
          <a:p>
            <a:pPr marL="456420">
              <a:spcAft>
                <a:spcPts val="0"/>
              </a:spcAft>
            </a:pPr>
            <a:r>
              <a:rPr lang="zh-TW"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•電路</a:t>
            </a:r>
            <a:r>
              <a:rPr lang="en-US"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YoY -2.8%</a:t>
            </a:r>
            <a:r>
              <a:rPr lang="zh-TW"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因大客戶流失與退租（</a:t>
            </a:r>
            <a:r>
              <a:rPr lang="zh-TW" altLang="en-US" sz="1000" b="0" kern="100" dirty="0">
                <a:latin typeface="微軟正黑體" panose="020B0604030504040204" pitchFamily="34" charset="-120"/>
                <a:ea typeface="微軟正黑體" panose="020B0604030504040204" pitchFamily="34" charset="-120"/>
                <a:cs typeface="Times New Roman" panose="02020603050405020304" pitchFamily="18" charset="0"/>
              </a:rPr>
              <a:t>中華郵政以價格標被亞太標走</a:t>
            </a:r>
            <a:r>
              <a:rPr lang="zh-TW" altLang="zh-TW" sz="1000" b="0" kern="100" dirty="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1000" b="0" dirty="0">
              <a:solidFill>
                <a:srgbClr val="000000"/>
              </a:solidFill>
              <a:latin typeface="微軟正黑體" panose="020B0604030504040204" pitchFamily="34" charset="-120"/>
              <a:ea typeface="微軟正黑體" panose="020B0604030504040204" pitchFamily="34" charset="-120"/>
            </a:endParaRPr>
          </a:p>
          <a:p>
            <a:pPr defTabSz="912563">
              <a:spcBef>
                <a:spcPts val="598"/>
              </a:spcBef>
              <a:spcAft>
                <a:spcPts val="0"/>
              </a:spcAft>
              <a:defRPr/>
            </a:pPr>
            <a:r>
              <a:rPr lang="en-US" altLang="zh-TW" sz="1000" b="0" dirty="0">
                <a:solidFill>
                  <a:srgbClr val="000000"/>
                </a:solidFill>
                <a:ea typeface="新細明體" pitchFamily="18" charset="-120"/>
              </a:rPr>
              <a:t>Please turn to slide 10 for an overview of our enterprise business group performance.</a:t>
            </a:r>
          </a:p>
          <a:p>
            <a:pPr defTabSz="912563">
              <a:spcBef>
                <a:spcPts val="598"/>
              </a:spcBef>
              <a:spcAft>
                <a:spcPts val="0"/>
              </a:spcAft>
              <a:defRPr/>
            </a:pPr>
            <a:r>
              <a:rPr lang="en-US" altLang="zh-TW" sz="1000" b="0" dirty="0">
                <a:solidFill>
                  <a:srgbClr val="000000"/>
                </a:solidFill>
                <a:ea typeface="新細明體" pitchFamily="18" charset="-120"/>
              </a:rPr>
              <a:t>In the first quarter, EBG reported a 3.7% year-over-year increase of its income before tax, demonstrating its robust growth momentum. On a year-over-year basis, total revenue of EBG increased by 8.2% mainly driven by the strong growth of our ICT business. Revenues of 5G private network, IDC, cloud, cyber security and big data services all reported double-digit year-over-year growth. In addition, other revenue of EBG increased by 32.6% year-over-year mainly due to the recognition of ST-2 satellite compensation from the government.</a:t>
            </a:r>
          </a:p>
          <a:p>
            <a:pPr defTabSz="912563">
              <a:spcBef>
                <a:spcPts val="598"/>
              </a:spcBef>
              <a:spcAft>
                <a:spcPts val="0"/>
              </a:spcAft>
              <a:defRPr/>
            </a:pPr>
            <a:r>
              <a:rPr lang="en-US" altLang="zh-TW" sz="1000" b="0" dirty="0">
                <a:solidFill>
                  <a:srgbClr val="000000"/>
                </a:solidFill>
                <a:ea typeface="新細明體" pitchFamily="18" charset="-120"/>
              </a:rPr>
              <a:t>Mobile service revenue was flat in the first quarter mainly attributable to the continued 5G upselling as well as the growth of international roaming revenue driven by the recovery of international business activities and tourism.  </a:t>
            </a:r>
          </a:p>
          <a:p>
            <a:pPr defTabSz="912563">
              <a:spcBef>
                <a:spcPts val="598"/>
              </a:spcBef>
              <a:spcAft>
                <a:spcPts val="0"/>
              </a:spcAft>
              <a:defRPr/>
            </a:pPr>
            <a:r>
              <a:rPr lang="en-US" altLang="zh-TW" sz="1000" b="0" dirty="0">
                <a:solidFill>
                  <a:srgbClr val="000000"/>
                </a:solidFill>
                <a:ea typeface="新細明體" pitchFamily="18" charset="-120"/>
              </a:rPr>
              <a:t>Furthermore, we were glad to see the digital transformation trend and its opportunities continued to enhance our data communication and broadband access revenue, although fixed-line revenue decreased year-over-year in the first quarter impacted by decreased voice revenue.</a:t>
            </a:r>
          </a:p>
        </p:txBody>
      </p:sp>
      <p:graphicFrame>
        <p:nvGraphicFramePr>
          <p:cNvPr id="7" name="表格 6"/>
          <p:cNvGraphicFramePr>
            <a:graphicFrameLocks noGrp="1"/>
          </p:cNvGraphicFramePr>
          <p:nvPr>
            <p:extLst>
              <p:ext uri="{D42A27DB-BD31-4B8C-83A1-F6EECF244321}">
                <p14:modId xmlns:p14="http://schemas.microsoft.com/office/powerpoint/2010/main" val="3570028128"/>
              </p:ext>
            </p:extLst>
          </p:nvPr>
        </p:nvGraphicFramePr>
        <p:xfrm>
          <a:off x="-5983941" y="2006810"/>
          <a:ext cx="5550481" cy="3446304"/>
        </p:xfrm>
        <a:graphic>
          <a:graphicData uri="http://schemas.openxmlformats.org/drawingml/2006/table">
            <a:tbl>
              <a:tblPr firstRow="1" firstCol="1" bandRow="1"/>
              <a:tblGrid>
                <a:gridCol w="1352040">
                  <a:extLst>
                    <a:ext uri="{9D8B030D-6E8A-4147-A177-3AD203B41FA5}">
                      <a16:colId xmlns:a16="http://schemas.microsoft.com/office/drawing/2014/main" val="1402146519"/>
                    </a:ext>
                  </a:extLst>
                </a:gridCol>
                <a:gridCol w="1352040">
                  <a:extLst>
                    <a:ext uri="{9D8B030D-6E8A-4147-A177-3AD203B41FA5}">
                      <a16:colId xmlns:a16="http://schemas.microsoft.com/office/drawing/2014/main" val="2425757780"/>
                    </a:ext>
                  </a:extLst>
                </a:gridCol>
                <a:gridCol w="761979">
                  <a:extLst>
                    <a:ext uri="{9D8B030D-6E8A-4147-A177-3AD203B41FA5}">
                      <a16:colId xmlns:a16="http://schemas.microsoft.com/office/drawing/2014/main" val="827299165"/>
                    </a:ext>
                  </a:extLst>
                </a:gridCol>
                <a:gridCol w="802912">
                  <a:extLst>
                    <a:ext uri="{9D8B030D-6E8A-4147-A177-3AD203B41FA5}">
                      <a16:colId xmlns:a16="http://schemas.microsoft.com/office/drawing/2014/main" val="800900332"/>
                    </a:ext>
                  </a:extLst>
                </a:gridCol>
                <a:gridCol w="649810">
                  <a:extLst>
                    <a:ext uri="{9D8B030D-6E8A-4147-A177-3AD203B41FA5}">
                      <a16:colId xmlns:a16="http://schemas.microsoft.com/office/drawing/2014/main" val="1575408922"/>
                    </a:ext>
                  </a:extLst>
                </a:gridCol>
                <a:gridCol w="631700">
                  <a:extLst>
                    <a:ext uri="{9D8B030D-6E8A-4147-A177-3AD203B41FA5}">
                      <a16:colId xmlns:a16="http://schemas.microsoft.com/office/drawing/2014/main" val="1587272986"/>
                    </a:ext>
                  </a:extLst>
                </a:gridCol>
              </a:tblGrid>
              <a:tr h="206580">
                <a:tc gridSpan="6">
                  <a:txBody>
                    <a:bodyPr/>
                    <a:lstStyle/>
                    <a:p>
                      <a:pPr algn="ctr">
                        <a:spcAft>
                          <a:spcPts val="0"/>
                        </a:spcAft>
                      </a:pPr>
                      <a:r>
                        <a:rPr lang="zh-TW" sz="1200" kern="0" dirty="0">
                          <a:solidFill>
                            <a:srgbClr val="0000FF"/>
                          </a:solidFill>
                          <a:effectLst/>
                          <a:latin typeface="Calibri" panose="020F0502020204030204" pitchFamily="34" charset="0"/>
                          <a:ea typeface="標楷體" panose="03000509000000000000" pitchFamily="65" charset="-120"/>
                          <a:cs typeface="新細明體" panose="02020500000000000000" pitchFamily="18" charset="-120"/>
                        </a:rPr>
                        <a:t>集團</a:t>
                      </a:r>
                      <a:r>
                        <a:rPr lang="en-US" sz="1200" kern="0" dirty="0">
                          <a:solidFill>
                            <a:srgbClr val="000000"/>
                          </a:solidFill>
                          <a:effectLst/>
                          <a:latin typeface="標楷體" panose="03000509000000000000" pitchFamily="65" charset="-120"/>
                          <a:ea typeface="新細明體" panose="02020500000000000000" pitchFamily="18" charset="-120"/>
                          <a:cs typeface="新細明體" panose="02020500000000000000" pitchFamily="18" charset="-120"/>
                        </a:rPr>
                        <a:t>Q1</a:t>
                      </a:r>
                      <a:r>
                        <a:rPr lang="zh-TW" sz="1200" kern="0" dirty="0">
                          <a:solidFill>
                            <a:srgbClr val="000000"/>
                          </a:solidFill>
                          <a:effectLst/>
                          <a:latin typeface="Calibri" panose="020F0502020204030204" pitchFamily="34" charset="0"/>
                          <a:ea typeface="標楷體" panose="03000509000000000000" pitchFamily="65" charset="-120"/>
                          <a:cs typeface="新細明體" panose="02020500000000000000" pitchFamily="18" charset="-120"/>
                        </a:rPr>
                        <a:t>營收達成情形與</a:t>
                      </a:r>
                      <a:r>
                        <a:rPr lang="en-US" sz="1200" kern="0" dirty="0">
                          <a:solidFill>
                            <a:srgbClr val="000000"/>
                          </a:solidFill>
                          <a:effectLst/>
                          <a:latin typeface="Calibri" panose="020F0502020204030204" pitchFamily="34" charset="0"/>
                          <a:ea typeface="標楷體" panose="03000509000000000000" pitchFamily="65" charset="-120"/>
                          <a:cs typeface="新細明體" panose="02020500000000000000" pitchFamily="18" charset="-120"/>
                        </a:rPr>
                        <a:t>YoY</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57994037"/>
                  </a:ext>
                </a:extLst>
              </a:tr>
              <a:tr h="396684">
                <a:tc>
                  <a:txBody>
                    <a:bodyPr/>
                    <a:lstStyle/>
                    <a:p>
                      <a:pPr algn="ctr">
                        <a:spcAft>
                          <a:spcPts val="0"/>
                        </a:spcAft>
                      </a:pPr>
                      <a:r>
                        <a:rPr lang="zh-TW" sz="1200" kern="0" dirty="0">
                          <a:solidFill>
                            <a:srgbClr val="000000"/>
                          </a:solidFill>
                          <a:effectLst/>
                          <a:latin typeface="Calibri" panose="020F0502020204030204" pitchFamily="34" charset="0"/>
                          <a:ea typeface="標楷體" panose="03000509000000000000" pitchFamily="65" charset="-120"/>
                          <a:cs typeface="新細明體" panose="02020500000000000000" pitchFamily="18" charset="-120"/>
                        </a:rPr>
                        <a:t>法說會分類</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zh-TW" sz="1200" kern="0" dirty="0">
                          <a:solidFill>
                            <a:srgbClr val="000000"/>
                          </a:solidFill>
                          <a:effectLst/>
                          <a:latin typeface="Calibri" panose="020F0502020204030204" pitchFamily="34" charset="0"/>
                          <a:ea typeface="標楷體" panose="03000509000000000000" pitchFamily="65" charset="-120"/>
                          <a:cs typeface="新細明體" panose="02020500000000000000" pitchFamily="18" charset="-120"/>
                        </a:rPr>
                        <a:t>業務項目</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200" kern="0" dirty="0">
                          <a:solidFill>
                            <a:srgbClr val="000000"/>
                          </a:solidFill>
                          <a:effectLst/>
                          <a:latin typeface="標楷體" panose="03000509000000000000" pitchFamily="65" charset="-120"/>
                          <a:ea typeface="新細明體" panose="02020500000000000000" pitchFamily="18" charset="-120"/>
                          <a:cs typeface="新細明體" panose="02020500000000000000" pitchFamily="18" charset="-120"/>
                        </a:rPr>
                        <a:t>112Q1</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200" kern="0" dirty="0">
                          <a:solidFill>
                            <a:srgbClr val="000000"/>
                          </a:solidFill>
                          <a:effectLst/>
                          <a:latin typeface="標楷體" panose="03000509000000000000" pitchFamily="65" charset="-120"/>
                          <a:ea typeface="新細明體" panose="02020500000000000000" pitchFamily="18" charset="-120"/>
                          <a:cs typeface="新細明體" panose="02020500000000000000" pitchFamily="18" charset="-120"/>
                        </a:rPr>
                        <a:t>111Q1</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zh-TW" sz="1200" kern="0">
                          <a:solidFill>
                            <a:srgbClr val="000000"/>
                          </a:solidFill>
                          <a:effectLst/>
                          <a:latin typeface="Calibri" panose="020F0502020204030204" pitchFamily="34" charset="0"/>
                          <a:ea typeface="標楷體" panose="03000509000000000000" pitchFamily="65" charset="-120"/>
                          <a:cs typeface="新細明體" panose="02020500000000000000" pitchFamily="18" charset="-120"/>
                        </a:rPr>
                        <a:t>差異金額</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200" kern="0">
                          <a:solidFill>
                            <a:srgbClr val="000000"/>
                          </a:solidFill>
                          <a:effectLst/>
                          <a:latin typeface="標楷體" panose="03000509000000000000" pitchFamily="65" charset="-120"/>
                          <a:ea typeface="新細明體" panose="02020500000000000000" pitchFamily="18" charset="-120"/>
                          <a:cs typeface="新細明體" panose="02020500000000000000" pitchFamily="18" charset="-120"/>
                        </a:rPr>
                        <a:t>YoY</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390169087"/>
                  </a:ext>
                </a:extLst>
              </a:tr>
              <a:tr h="206580">
                <a:tc>
                  <a:txBody>
                    <a:bodyPr/>
                    <a:lstStyle/>
                    <a:p>
                      <a:pPr>
                        <a:spcAft>
                          <a:spcPts val="0"/>
                        </a:spcAft>
                      </a:pPr>
                      <a:r>
                        <a:rPr lang="en-US" sz="1200" kern="0" dirty="0">
                          <a:solidFill>
                            <a:srgbClr val="000000"/>
                          </a:solidFill>
                          <a:effectLst/>
                          <a:latin typeface="標楷體" panose="03000509000000000000" pitchFamily="65" charset="-120"/>
                          <a:ea typeface="新細明體" panose="02020500000000000000" pitchFamily="18" charset="-120"/>
                          <a:cs typeface="新細明體" panose="02020500000000000000" pitchFamily="18" charset="-120"/>
                        </a:rPr>
                        <a:t>Mobile Service</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zh-TW" sz="1200" kern="0" dirty="0">
                          <a:solidFill>
                            <a:srgbClr val="000000"/>
                          </a:solidFill>
                          <a:effectLst/>
                          <a:latin typeface="Calibri" panose="020F0502020204030204" pitchFamily="34" charset="0"/>
                          <a:ea typeface="標楷體" panose="03000509000000000000" pitchFamily="65" charset="-120"/>
                          <a:cs typeface="新細明體" panose="02020500000000000000" pitchFamily="18" charset="-120"/>
                        </a:rPr>
                        <a:t>行動服務營收</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1200" kern="100" dirty="0">
                          <a:effectLst/>
                          <a:latin typeface="標楷體" panose="03000509000000000000" pitchFamily="65" charset="-120"/>
                          <a:ea typeface="新細明體" panose="02020500000000000000" pitchFamily="18" charset="-120"/>
                          <a:cs typeface="Times New Roman" panose="02020603050405020304" pitchFamily="18" charset="0"/>
                        </a:rPr>
                        <a:t>2,170</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1200" kern="100" dirty="0">
                          <a:effectLst/>
                          <a:latin typeface="標楷體" panose="03000509000000000000" pitchFamily="65" charset="-120"/>
                          <a:ea typeface="新細明體" panose="02020500000000000000" pitchFamily="18" charset="-120"/>
                          <a:cs typeface="Times New Roman" panose="02020603050405020304" pitchFamily="18" charset="0"/>
                        </a:rPr>
                        <a:t>2,173</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1200" kern="100" dirty="0">
                          <a:effectLst/>
                          <a:latin typeface="標楷體" panose="03000509000000000000" pitchFamily="65" charset="-120"/>
                          <a:ea typeface="新細明體" panose="02020500000000000000" pitchFamily="18" charset="-120"/>
                          <a:cs typeface="Times New Roman" panose="02020603050405020304" pitchFamily="18" charset="0"/>
                        </a:rPr>
                        <a:t>3</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1200" kern="100" dirty="0">
                          <a:effectLst/>
                          <a:latin typeface="標楷體" panose="03000509000000000000" pitchFamily="65" charset="-120"/>
                          <a:ea typeface="新細明體" panose="02020500000000000000" pitchFamily="18" charset="-120"/>
                          <a:cs typeface="Times New Roman" panose="02020603050405020304" pitchFamily="18" charset="0"/>
                        </a:rPr>
                        <a:t>0.1%</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85690894"/>
                  </a:ext>
                </a:extLst>
              </a:tr>
              <a:tr h="206580">
                <a:tc rowSpan="6">
                  <a:txBody>
                    <a:bodyPr/>
                    <a:lstStyle/>
                    <a:p>
                      <a:pPr algn="ctr">
                        <a:spcAft>
                          <a:spcPts val="0"/>
                        </a:spcAft>
                      </a:pPr>
                      <a:r>
                        <a:rPr lang="en-US" sz="1200" kern="0" dirty="0">
                          <a:solidFill>
                            <a:srgbClr val="000000"/>
                          </a:solidFill>
                          <a:effectLst/>
                          <a:latin typeface="標楷體" panose="03000509000000000000" pitchFamily="65" charset="-120"/>
                          <a:ea typeface="新細明體" panose="02020500000000000000" pitchFamily="18" charset="-120"/>
                          <a:cs typeface="新細明體" panose="02020500000000000000" pitchFamily="18" charset="-120"/>
                        </a:rPr>
                        <a:t>Fixed-Line</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zh-TW" sz="1200" kern="0" dirty="0">
                          <a:solidFill>
                            <a:srgbClr val="000000"/>
                          </a:solidFill>
                          <a:effectLst/>
                          <a:latin typeface="Calibri" panose="020F0502020204030204" pitchFamily="34" charset="0"/>
                          <a:ea typeface="標楷體" panose="03000509000000000000" pitchFamily="65" charset="-120"/>
                          <a:cs typeface="新細明體" panose="02020500000000000000" pitchFamily="18" charset="-120"/>
                        </a:rPr>
                        <a:t>市長話</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1200" kern="100" dirty="0">
                          <a:effectLst/>
                          <a:latin typeface="標楷體" panose="03000509000000000000" pitchFamily="65" charset="-120"/>
                          <a:ea typeface="新細明體" panose="02020500000000000000" pitchFamily="18" charset="-120"/>
                          <a:cs typeface="Times New Roman" panose="02020603050405020304" pitchFamily="18" charset="0"/>
                        </a:rPr>
                        <a:t>3,126</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1200" kern="100">
                          <a:effectLst/>
                          <a:latin typeface="標楷體" panose="03000509000000000000" pitchFamily="65" charset="-120"/>
                          <a:ea typeface="新細明體" panose="02020500000000000000" pitchFamily="18" charset="-120"/>
                          <a:cs typeface="Times New Roman" panose="02020603050405020304" pitchFamily="18" charset="0"/>
                        </a:rPr>
                        <a:t>2,981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1200" kern="100">
                          <a:solidFill>
                            <a:srgbClr val="FF0000"/>
                          </a:solidFill>
                          <a:effectLst/>
                          <a:latin typeface="標楷體" panose="03000509000000000000" pitchFamily="65" charset="-120"/>
                          <a:ea typeface="新細明體" panose="02020500000000000000" pitchFamily="18" charset="-120"/>
                          <a:cs typeface="Times New Roman" panose="02020603050405020304" pitchFamily="18" charset="0"/>
                        </a:rPr>
                        <a:t>-145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1200" kern="100">
                          <a:solidFill>
                            <a:srgbClr val="FF0000"/>
                          </a:solidFill>
                          <a:effectLst/>
                          <a:latin typeface="標楷體" panose="03000509000000000000" pitchFamily="65" charset="-120"/>
                          <a:ea typeface="新細明體" panose="02020500000000000000" pitchFamily="18" charset="-120"/>
                          <a:cs typeface="Times New Roman" panose="02020603050405020304" pitchFamily="18" charset="0"/>
                        </a:rPr>
                        <a:t>-4.6%</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539418618"/>
                  </a:ext>
                </a:extLst>
              </a:tr>
              <a:tr h="457200">
                <a:tc vMerge="1">
                  <a:txBody>
                    <a:bodyPr/>
                    <a:lstStyle/>
                    <a:p>
                      <a:endParaRPr lang="zh-TW" altLang="en-US"/>
                    </a:p>
                  </a:txBody>
                  <a:tcPr/>
                </a:tc>
                <a:tc>
                  <a:txBody>
                    <a:bodyPr/>
                    <a:lstStyle/>
                    <a:p>
                      <a:pPr>
                        <a:spcAft>
                          <a:spcPts val="0"/>
                        </a:spcAft>
                      </a:pPr>
                      <a:r>
                        <a:rPr lang="zh-TW" sz="1200" kern="0" dirty="0">
                          <a:solidFill>
                            <a:srgbClr val="000000"/>
                          </a:solidFill>
                          <a:effectLst/>
                          <a:latin typeface="Calibri" panose="020F0502020204030204" pitchFamily="34" charset="0"/>
                          <a:ea typeface="標楷體" panose="03000509000000000000" pitchFamily="65" charset="-120"/>
                          <a:cs typeface="新細明體" panose="02020500000000000000" pitchFamily="18" charset="-120"/>
                        </a:rPr>
                        <a:t>國際網路</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a:spcAft>
                          <a:spcPts val="0"/>
                        </a:spcAft>
                      </a:pPr>
                      <a:r>
                        <a:rPr lang="en-US" sz="900" kern="0" dirty="0">
                          <a:solidFill>
                            <a:srgbClr val="000000"/>
                          </a:solidFill>
                          <a:effectLst/>
                          <a:latin typeface="標楷體" panose="03000509000000000000" pitchFamily="65" charset="-120"/>
                          <a:ea typeface="新細明體" panose="02020500000000000000" pitchFamily="18" charset="-120"/>
                          <a:cs typeface="新細明體" panose="02020500000000000000" pitchFamily="18" charset="-120"/>
                        </a:rPr>
                        <a:t>(</a:t>
                      </a:r>
                      <a:r>
                        <a:rPr lang="zh-TW" sz="900" kern="0" dirty="0">
                          <a:solidFill>
                            <a:srgbClr val="000000"/>
                          </a:solidFill>
                          <a:effectLst/>
                          <a:latin typeface="Calibri" panose="020F0502020204030204" pitchFamily="34" charset="0"/>
                          <a:ea typeface="標楷體" panose="03000509000000000000" pitchFamily="65" charset="-120"/>
                          <a:cs typeface="新細明體" panose="02020500000000000000" pitchFamily="18" charset="-120"/>
                        </a:rPr>
                        <a:t>含國際語音、國際智慧網路、衛星</a:t>
                      </a:r>
                      <a:r>
                        <a:rPr lang="en-US" sz="900" kern="0" dirty="0">
                          <a:solidFill>
                            <a:srgbClr val="000000"/>
                          </a:solidFill>
                          <a:effectLst/>
                          <a:latin typeface="Calibri" panose="020F0502020204030204" pitchFamily="34" charset="0"/>
                          <a:ea typeface="標楷體" panose="03000509000000000000" pitchFamily="65" charset="-120"/>
                          <a:cs typeface="新細明體" panose="02020500000000000000" pitchFamily="18" charset="-120"/>
                        </a:rPr>
                        <a:t>)</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1200" kern="100" dirty="0">
                          <a:effectLst/>
                          <a:latin typeface="標楷體" panose="03000509000000000000" pitchFamily="65" charset="-120"/>
                          <a:ea typeface="新細明體" panose="02020500000000000000" pitchFamily="18" charset="-120"/>
                          <a:cs typeface="Times New Roman" panose="02020603050405020304" pitchFamily="18" charset="0"/>
                        </a:rPr>
                        <a:t>627</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1200" kern="100" dirty="0">
                          <a:effectLst/>
                          <a:latin typeface="標楷體" panose="03000509000000000000" pitchFamily="65" charset="-120"/>
                          <a:ea typeface="新細明體" panose="02020500000000000000" pitchFamily="18" charset="-120"/>
                          <a:cs typeface="Times New Roman" panose="02020603050405020304" pitchFamily="18" charset="0"/>
                        </a:rPr>
                        <a:t>567</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1200" kern="100">
                          <a:solidFill>
                            <a:srgbClr val="FF0000"/>
                          </a:solidFill>
                          <a:effectLst/>
                          <a:latin typeface="標楷體" panose="03000509000000000000" pitchFamily="65" charset="-120"/>
                          <a:ea typeface="新細明體" panose="02020500000000000000" pitchFamily="18" charset="-120"/>
                          <a:cs typeface="Times New Roman" panose="02020603050405020304" pitchFamily="18" charset="0"/>
                        </a:rPr>
                        <a:t>-60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1200" kern="100">
                          <a:solidFill>
                            <a:srgbClr val="FF0000"/>
                          </a:solidFill>
                          <a:effectLst/>
                          <a:latin typeface="標楷體" panose="03000509000000000000" pitchFamily="65" charset="-120"/>
                          <a:ea typeface="新細明體" panose="02020500000000000000" pitchFamily="18" charset="-120"/>
                          <a:cs typeface="Times New Roman" panose="02020603050405020304" pitchFamily="18" charset="0"/>
                        </a:rPr>
                        <a:t>-9.6%</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7283085"/>
                  </a:ext>
                </a:extLst>
              </a:tr>
              <a:tr h="206580">
                <a:tc vMerge="1">
                  <a:txBody>
                    <a:bodyPr/>
                    <a:lstStyle/>
                    <a:p>
                      <a:endParaRPr lang="zh-TW" altLang="en-US"/>
                    </a:p>
                  </a:txBody>
                  <a:tcPr/>
                </a:tc>
                <a:tc>
                  <a:txBody>
                    <a:bodyPr/>
                    <a:lstStyle/>
                    <a:p>
                      <a:pPr>
                        <a:spcAft>
                          <a:spcPts val="0"/>
                        </a:spcAft>
                      </a:pPr>
                      <a:r>
                        <a:rPr lang="zh-TW" sz="1200" kern="0" dirty="0">
                          <a:solidFill>
                            <a:srgbClr val="000000"/>
                          </a:solidFill>
                          <a:effectLst/>
                          <a:latin typeface="Calibri" panose="020F0502020204030204" pitchFamily="34" charset="0"/>
                          <a:ea typeface="標楷體" panose="03000509000000000000" pitchFamily="65" charset="-120"/>
                          <a:cs typeface="新細明體" panose="02020500000000000000" pitchFamily="18" charset="-120"/>
                        </a:rPr>
                        <a:t>寬頻與數據網路</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1200" kern="100" dirty="0">
                          <a:effectLst/>
                          <a:latin typeface="標楷體" panose="03000509000000000000" pitchFamily="65" charset="-120"/>
                          <a:ea typeface="新細明體" panose="02020500000000000000" pitchFamily="18" charset="-120"/>
                          <a:cs typeface="Times New Roman" panose="02020603050405020304" pitchFamily="18" charset="0"/>
                        </a:rPr>
                        <a:t>3,683</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1200" kern="100" dirty="0">
                          <a:effectLst/>
                          <a:latin typeface="標楷體" panose="03000509000000000000" pitchFamily="65" charset="-120"/>
                          <a:ea typeface="新細明體" panose="02020500000000000000" pitchFamily="18" charset="-120"/>
                          <a:cs typeface="Times New Roman" panose="02020603050405020304" pitchFamily="18" charset="0"/>
                        </a:rPr>
                        <a:t>3,778</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1200" kern="100">
                          <a:effectLst/>
                          <a:latin typeface="標楷體" panose="03000509000000000000" pitchFamily="65" charset="-120"/>
                          <a:ea typeface="新細明體" panose="02020500000000000000" pitchFamily="18" charset="-120"/>
                          <a:cs typeface="Times New Roman" panose="02020603050405020304" pitchFamily="18" charset="0"/>
                        </a:rPr>
                        <a:t>94</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1200" kern="100">
                          <a:effectLst/>
                          <a:latin typeface="標楷體" panose="03000509000000000000" pitchFamily="65" charset="-120"/>
                          <a:ea typeface="新細明體" panose="02020500000000000000" pitchFamily="18" charset="-120"/>
                          <a:cs typeface="Times New Roman" panose="02020603050405020304" pitchFamily="18" charset="0"/>
                        </a:rPr>
                        <a:t>2.6%</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075602705"/>
                  </a:ext>
                </a:extLst>
              </a:tr>
              <a:tr h="320040">
                <a:tc vMerge="1">
                  <a:txBody>
                    <a:bodyPr/>
                    <a:lstStyle/>
                    <a:p>
                      <a:endParaRPr lang="zh-TW" altLang="en-US"/>
                    </a:p>
                  </a:txBody>
                  <a:tcPr/>
                </a:tc>
                <a:tc>
                  <a:txBody>
                    <a:bodyPr/>
                    <a:lstStyle/>
                    <a:p>
                      <a:pPr>
                        <a:spcAft>
                          <a:spcPts val="0"/>
                        </a:spcAft>
                      </a:pPr>
                      <a:r>
                        <a:rPr lang="zh-TW" sz="1200" kern="0" dirty="0">
                          <a:solidFill>
                            <a:srgbClr val="000000"/>
                          </a:solidFill>
                          <a:effectLst/>
                          <a:latin typeface="Calibri" panose="020F0502020204030204" pitchFamily="34" charset="0"/>
                          <a:ea typeface="標楷體" panose="03000509000000000000" pitchFamily="65" charset="-120"/>
                          <a:cs typeface="新細明體" panose="02020500000000000000" pitchFamily="18" charset="-120"/>
                        </a:rPr>
                        <a:t>電路出租</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a:spcAft>
                          <a:spcPts val="0"/>
                        </a:spcAft>
                      </a:pPr>
                      <a:r>
                        <a:rPr lang="en-US" sz="900" kern="0" dirty="0">
                          <a:solidFill>
                            <a:srgbClr val="000000"/>
                          </a:solidFill>
                          <a:effectLst/>
                          <a:latin typeface="標楷體" panose="03000509000000000000" pitchFamily="65" charset="-120"/>
                          <a:ea typeface="新細明體" panose="02020500000000000000" pitchFamily="18" charset="-120"/>
                          <a:cs typeface="新細明體" panose="02020500000000000000" pitchFamily="18" charset="-120"/>
                        </a:rPr>
                        <a:t>(</a:t>
                      </a:r>
                      <a:r>
                        <a:rPr lang="zh-TW" sz="900" kern="0" dirty="0">
                          <a:solidFill>
                            <a:srgbClr val="000000"/>
                          </a:solidFill>
                          <a:effectLst/>
                          <a:latin typeface="Calibri" panose="020F0502020204030204" pitchFamily="34" charset="0"/>
                          <a:ea typeface="標楷體" panose="03000509000000000000" pitchFamily="65" charset="-120"/>
                          <a:cs typeface="新細明體" panose="02020500000000000000" pitchFamily="18" charset="-120"/>
                        </a:rPr>
                        <a:t>含國內電路、國際電路</a:t>
                      </a:r>
                      <a:r>
                        <a:rPr lang="en-US" sz="900" kern="0" dirty="0">
                          <a:solidFill>
                            <a:srgbClr val="000000"/>
                          </a:solidFill>
                          <a:effectLst/>
                          <a:latin typeface="Calibri" panose="020F0502020204030204" pitchFamily="34" charset="0"/>
                          <a:ea typeface="標楷體" panose="03000509000000000000" pitchFamily="65" charset="-120"/>
                          <a:cs typeface="新細明體" panose="02020500000000000000" pitchFamily="18" charset="-120"/>
                        </a:rPr>
                        <a:t>)</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1200" kern="100" dirty="0">
                          <a:effectLst/>
                          <a:latin typeface="標楷體" panose="03000509000000000000" pitchFamily="65" charset="-120"/>
                          <a:ea typeface="新細明體" panose="02020500000000000000" pitchFamily="18" charset="-120"/>
                          <a:cs typeface="Times New Roman" panose="02020603050405020304" pitchFamily="18" charset="0"/>
                        </a:rPr>
                        <a:t>1,006</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1200" kern="100" dirty="0">
                          <a:effectLst/>
                          <a:latin typeface="標楷體" panose="03000509000000000000" pitchFamily="65" charset="-120"/>
                          <a:ea typeface="新細明體" panose="02020500000000000000" pitchFamily="18" charset="-120"/>
                          <a:cs typeface="Times New Roman" panose="02020603050405020304" pitchFamily="18" charset="0"/>
                        </a:rPr>
                        <a:t>978</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1200" kern="100" dirty="0">
                          <a:solidFill>
                            <a:srgbClr val="FF0000"/>
                          </a:solidFill>
                          <a:effectLst/>
                          <a:latin typeface="標楷體" panose="03000509000000000000" pitchFamily="65" charset="-120"/>
                          <a:ea typeface="新細明體" panose="02020500000000000000" pitchFamily="18" charset="-120"/>
                          <a:cs typeface="Times New Roman" panose="02020603050405020304" pitchFamily="18" charset="0"/>
                        </a:rPr>
                        <a:t>-28</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1200" kern="100" dirty="0">
                          <a:solidFill>
                            <a:srgbClr val="FF0000"/>
                          </a:solidFill>
                          <a:effectLst/>
                          <a:latin typeface="標楷體" panose="03000509000000000000" pitchFamily="65" charset="-120"/>
                          <a:ea typeface="新細明體" panose="02020500000000000000" pitchFamily="18" charset="-120"/>
                          <a:cs typeface="Times New Roman" panose="02020603050405020304" pitchFamily="18" charset="0"/>
                        </a:rPr>
                        <a:t>-2.8%</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409736112"/>
                  </a:ext>
                </a:extLst>
              </a:tr>
              <a:tr h="206580">
                <a:tc vMerge="1">
                  <a:txBody>
                    <a:bodyPr/>
                    <a:lstStyle/>
                    <a:p>
                      <a:endParaRPr lang="zh-TW" altLang="en-US"/>
                    </a:p>
                  </a:txBody>
                  <a:tcPr/>
                </a:tc>
                <a:tc>
                  <a:txBody>
                    <a:bodyPr/>
                    <a:lstStyle/>
                    <a:p>
                      <a:pPr>
                        <a:spcAft>
                          <a:spcPts val="0"/>
                        </a:spcAft>
                      </a:pPr>
                      <a:r>
                        <a:rPr lang="en-US" sz="1200" kern="0">
                          <a:solidFill>
                            <a:srgbClr val="000000"/>
                          </a:solidFill>
                          <a:effectLst/>
                          <a:latin typeface="標楷體" panose="03000509000000000000" pitchFamily="65" charset="-120"/>
                          <a:ea typeface="新細明體" panose="02020500000000000000" pitchFamily="18" charset="-120"/>
                          <a:cs typeface="新細明體" panose="02020500000000000000" pitchFamily="18" charset="-120"/>
                        </a:rPr>
                        <a:t>MOD</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1200" kern="100" dirty="0">
                          <a:effectLst/>
                          <a:latin typeface="標楷體" panose="03000509000000000000" pitchFamily="65" charset="-120"/>
                          <a:ea typeface="新細明體" panose="02020500000000000000" pitchFamily="18" charset="-120"/>
                          <a:cs typeface="Times New Roman" panose="02020603050405020304" pitchFamily="18" charset="0"/>
                        </a:rPr>
                        <a:t>83</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1200" kern="100">
                          <a:effectLst/>
                          <a:latin typeface="標楷體" panose="03000509000000000000" pitchFamily="65" charset="-120"/>
                          <a:ea typeface="新細明體" panose="02020500000000000000" pitchFamily="18" charset="-120"/>
                          <a:cs typeface="Times New Roman" panose="02020603050405020304" pitchFamily="18" charset="0"/>
                        </a:rPr>
                        <a:t>86</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1200" kern="100" dirty="0">
                          <a:effectLst/>
                          <a:latin typeface="標楷體" panose="03000509000000000000" pitchFamily="65" charset="-120"/>
                          <a:ea typeface="新細明體" panose="02020500000000000000" pitchFamily="18" charset="-120"/>
                          <a:cs typeface="Times New Roman" panose="02020603050405020304" pitchFamily="18" charset="0"/>
                        </a:rPr>
                        <a:t>3</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1200" kern="100" dirty="0">
                          <a:effectLst/>
                          <a:latin typeface="標楷體" panose="03000509000000000000" pitchFamily="65" charset="-120"/>
                          <a:ea typeface="新細明體" panose="02020500000000000000" pitchFamily="18" charset="-120"/>
                          <a:cs typeface="Times New Roman" panose="02020603050405020304" pitchFamily="18" charset="0"/>
                        </a:rPr>
                        <a:t>3.9%</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643202792"/>
                  </a:ext>
                </a:extLst>
              </a:tr>
              <a:tr h="206580">
                <a:tc vMerge="1">
                  <a:txBody>
                    <a:bodyPr/>
                    <a:lstStyle/>
                    <a:p>
                      <a:endParaRPr lang="zh-TW" altLang="en-US"/>
                    </a:p>
                  </a:txBody>
                  <a:tcPr/>
                </a:tc>
                <a:tc>
                  <a:txBody>
                    <a:bodyPr/>
                    <a:lstStyle/>
                    <a:p>
                      <a:pPr algn="ctr">
                        <a:spcAft>
                          <a:spcPts val="0"/>
                        </a:spcAft>
                      </a:pPr>
                      <a:r>
                        <a:rPr lang="zh-TW" sz="1200" kern="0">
                          <a:solidFill>
                            <a:srgbClr val="000000"/>
                          </a:solidFill>
                          <a:effectLst/>
                          <a:latin typeface="Calibri" panose="020F0502020204030204" pitchFamily="34" charset="0"/>
                          <a:ea typeface="標楷體" panose="03000509000000000000" pitchFamily="65" charset="-120"/>
                          <a:cs typeface="新細明體" panose="02020500000000000000" pitchFamily="18" charset="-120"/>
                        </a:rPr>
                        <a:t>小計</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spcAft>
                          <a:spcPts val="0"/>
                        </a:spcAft>
                      </a:pPr>
                      <a:r>
                        <a:rPr lang="en-US" sz="1200" kern="100" dirty="0">
                          <a:effectLst/>
                          <a:latin typeface="標楷體" panose="03000509000000000000" pitchFamily="65" charset="-120"/>
                          <a:ea typeface="新細明體" panose="02020500000000000000" pitchFamily="18" charset="-120"/>
                          <a:cs typeface="Times New Roman" panose="02020603050405020304" pitchFamily="18" charset="0"/>
                        </a:rPr>
                        <a:t>8,524</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spcAft>
                          <a:spcPts val="0"/>
                        </a:spcAft>
                      </a:pPr>
                      <a:r>
                        <a:rPr lang="en-US" sz="1200" kern="100" dirty="0">
                          <a:effectLst/>
                          <a:latin typeface="標楷體" panose="03000509000000000000" pitchFamily="65" charset="-120"/>
                          <a:ea typeface="新細明體" panose="02020500000000000000" pitchFamily="18" charset="-120"/>
                          <a:cs typeface="Times New Roman" panose="02020603050405020304" pitchFamily="18" charset="0"/>
                        </a:rPr>
                        <a:t>8,389</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spcAft>
                          <a:spcPts val="0"/>
                        </a:spcAft>
                      </a:pPr>
                      <a:r>
                        <a:rPr lang="en-US" sz="1200" kern="100" dirty="0">
                          <a:solidFill>
                            <a:srgbClr val="FF0000"/>
                          </a:solidFill>
                          <a:effectLst/>
                          <a:latin typeface="標楷體" panose="03000509000000000000" pitchFamily="65" charset="-120"/>
                          <a:ea typeface="新細明體" panose="02020500000000000000" pitchFamily="18" charset="-120"/>
                          <a:cs typeface="Times New Roman" panose="02020603050405020304" pitchFamily="18" charset="0"/>
                        </a:rPr>
                        <a:t>-135</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spcAft>
                          <a:spcPts val="0"/>
                        </a:spcAft>
                      </a:pPr>
                      <a:r>
                        <a:rPr lang="en-US" sz="1200" kern="100" dirty="0">
                          <a:solidFill>
                            <a:srgbClr val="FF0000"/>
                          </a:solidFill>
                          <a:effectLst/>
                          <a:latin typeface="標楷體" panose="03000509000000000000" pitchFamily="65" charset="-120"/>
                          <a:ea typeface="新細明體" panose="02020500000000000000" pitchFamily="18" charset="-120"/>
                          <a:cs typeface="Times New Roman" panose="02020603050405020304" pitchFamily="18" charset="0"/>
                        </a:rPr>
                        <a:t>-1.6%</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958440438"/>
                  </a:ext>
                </a:extLst>
              </a:tr>
              <a:tr h="206580">
                <a:tc>
                  <a:txBody>
                    <a:bodyPr/>
                    <a:lstStyle/>
                    <a:p>
                      <a:pPr algn="ctr">
                        <a:spcAft>
                          <a:spcPts val="0"/>
                        </a:spcAft>
                      </a:pPr>
                      <a:r>
                        <a:rPr lang="en-US" sz="1200" kern="0" dirty="0">
                          <a:solidFill>
                            <a:srgbClr val="000000"/>
                          </a:solidFill>
                          <a:effectLst/>
                          <a:latin typeface="標楷體" panose="03000509000000000000" pitchFamily="65" charset="-120"/>
                          <a:ea typeface="新細明體" panose="02020500000000000000" pitchFamily="18" charset="-120"/>
                          <a:cs typeface="新細明體" panose="02020500000000000000" pitchFamily="18" charset="-120"/>
                        </a:rPr>
                        <a:t>ICT-Business</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sz="1200" kern="0" dirty="0">
                          <a:solidFill>
                            <a:srgbClr val="000000"/>
                          </a:solidFill>
                          <a:effectLst/>
                          <a:latin typeface="標楷體" panose="03000509000000000000" pitchFamily="65" charset="-120"/>
                          <a:ea typeface="新細明體" panose="02020500000000000000" pitchFamily="18" charset="-120"/>
                          <a:cs typeface="新細明體" panose="02020500000000000000" pitchFamily="18" charset="-120"/>
                        </a:rPr>
                        <a:t>ICT</a:t>
                      </a:r>
                      <a:r>
                        <a:rPr lang="zh-TW" sz="1200" kern="0" dirty="0">
                          <a:solidFill>
                            <a:srgbClr val="000000"/>
                          </a:solidFill>
                          <a:effectLst/>
                          <a:latin typeface="Calibri" panose="020F0502020204030204" pitchFamily="34" charset="0"/>
                          <a:ea typeface="標楷體" panose="03000509000000000000" pitchFamily="65" charset="-120"/>
                          <a:cs typeface="新細明體" panose="02020500000000000000" pitchFamily="18" charset="-120"/>
                        </a:rPr>
                        <a:t>及專標案</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1200" kern="100" dirty="0">
                          <a:effectLst/>
                          <a:latin typeface="標楷體" panose="03000509000000000000" pitchFamily="65" charset="-120"/>
                          <a:ea typeface="新細明體" panose="02020500000000000000" pitchFamily="18" charset="-120"/>
                          <a:cs typeface="Times New Roman" panose="02020603050405020304" pitchFamily="18" charset="0"/>
                        </a:rPr>
                        <a:t>4,059</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1200" kern="100" dirty="0">
                          <a:effectLst/>
                          <a:latin typeface="標楷體" panose="03000509000000000000" pitchFamily="65" charset="-120"/>
                          <a:ea typeface="新細明體" panose="02020500000000000000" pitchFamily="18" charset="-120"/>
                          <a:cs typeface="Times New Roman" panose="02020603050405020304" pitchFamily="18" charset="0"/>
                        </a:rPr>
                        <a:t>5,139</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1200" kern="100" dirty="0">
                          <a:effectLst/>
                          <a:latin typeface="標楷體" panose="03000509000000000000" pitchFamily="65" charset="-120"/>
                          <a:ea typeface="新細明體" panose="02020500000000000000" pitchFamily="18" charset="-120"/>
                          <a:cs typeface="Times New Roman" panose="02020603050405020304" pitchFamily="18" charset="0"/>
                        </a:rPr>
                        <a:t>1,080</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1200" kern="100" dirty="0">
                          <a:effectLst/>
                          <a:latin typeface="標楷體" panose="03000509000000000000" pitchFamily="65" charset="-120"/>
                          <a:ea typeface="新細明體" panose="02020500000000000000" pitchFamily="18" charset="-120"/>
                          <a:cs typeface="Times New Roman" panose="02020603050405020304" pitchFamily="18" charset="0"/>
                        </a:rPr>
                        <a:t>26.6%</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843826079"/>
                  </a:ext>
                </a:extLst>
              </a:tr>
              <a:tr h="206580">
                <a:tc rowSpan="3">
                  <a:txBody>
                    <a:bodyPr/>
                    <a:lstStyle/>
                    <a:p>
                      <a:pPr algn="ctr">
                        <a:spcAft>
                          <a:spcPts val="0"/>
                        </a:spcAft>
                      </a:pPr>
                      <a:r>
                        <a:rPr lang="en-US" sz="1200" kern="0" dirty="0">
                          <a:solidFill>
                            <a:srgbClr val="000000"/>
                          </a:solidFill>
                          <a:effectLst/>
                          <a:latin typeface="標楷體" panose="03000509000000000000" pitchFamily="65" charset="-120"/>
                          <a:ea typeface="新細明體" panose="02020500000000000000" pitchFamily="18" charset="-120"/>
                          <a:cs typeface="新細明體" panose="02020500000000000000" pitchFamily="18" charset="-120"/>
                        </a:rPr>
                        <a:t>Others</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zh-TW" sz="1200" kern="0" dirty="0">
                          <a:solidFill>
                            <a:srgbClr val="000000"/>
                          </a:solidFill>
                          <a:effectLst/>
                          <a:latin typeface="Calibri" panose="020F0502020204030204" pitchFamily="34" charset="0"/>
                          <a:ea typeface="標楷體" panose="03000509000000000000" pitchFamily="65" charset="-120"/>
                          <a:cs typeface="新細明體" panose="02020500000000000000" pitchFamily="18" charset="-120"/>
                        </a:rPr>
                        <a:t>銷貨收入</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1200" kern="100" dirty="0">
                          <a:effectLst/>
                          <a:latin typeface="標楷體" panose="03000509000000000000" pitchFamily="65" charset="-120"/>
                          <a:ea typeface="新細明體" panose="02020500000000000000" pitchFamily="18" charset="-120"/>
                          <a:cs typeface="Times New Roman" panose="02020603050405020304" pitchFamily="18" charset="0"/>
                        </a:rPr>
                        <a:t>825</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1200" kern="100">
                          <a:effectLst/>
                          <a:latin typeface="標楷體" panose="03000509000000000000" pitchFamily="65" charset="-120"/>
                          <a:ea typeface="新細明體" panose="02020500000000000000" pitchFamily="18" charset="-120"/>
                          <a:cs typeface="Times New Roman" panose="02020603050405020304" pitchFamily="18" charset="0"/>
                        </a:rPr>
                        <a:t>664</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1200" kern="100">
                          <a:solidFill>
                            <a:srgbClr val="FF0000"/>
                          </a:solidFill>
                          <a:effectLst/>
                          <a:latin typeface="標楷體" panose="03000509000000000000" pitchFamily="65" charset="-120"/>
                          <a:ea typeface="新細明體" panose="02020500000000000000" pitchFamily="18" charset="-120"/>
                          <a:cs typeface="Times New Roman" panose="02020603050405020304" pitchFamily="18" charset="0"/>
                        </a:rPr>
                        <a:t>-161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1200" kern="100">
                          <a:solidFill>
                            <a:srgbClr val="FF0000"/>
                          </a:solidFill>
                          <a:effectLst/>
                          <a:latin typeface="標楷體" panose="03000509000000000000" pitchFamily="65" charset="-120"/>
                          <a:ea typeface="新細明體" panose="02020500000000000000" pitchFamily="18" charset="-120"/>
                          <a:cs typeface="Times New Roman" panose="02020603050405020304" pitchFamily="18" charset="0"/>
                        </a:rPr>
                        <a:t>-19.5%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658461876"/>
                  </a:ext>
                </a:extLst>
              </a:tr>
              <a:tr h="206580">
                <a:tc vMerge="1">
                  <a:txBody>
                    <a:bodyPr/>
                    <a:lstStyle/>
                    <a:p>
                      <a:endParaRPr lang="zh-TW" altLang="en-US"/>
                    </a:p>
                  </a:txBody>
                  <a:tcPr/>
                </a:tc>
                <a:tc>
                  <a:txBody>
                    <a:bodyPr/>
                    <a:lstStyle/>
                    <a:p>
                      <a:pPr>
                        <a:spcAft>
                          <a:spcPts val="0"/>
                        </a:spcAft>
                      </a:pPr>
                      <a:r>
                        <a:rPr lang="zh-TW" sz="1200" kern="0" dirty="0">
                          <a:solidFill>
                            <a:srgbClr val="000000"/>
                          </a:solidFill>
                          <a:effectLst/>
                          <a:latin typeface="Calibri" panose="020F0502020204030204" pitchFamily="34" charset="0"/>
                          <a:ea typeface="標楷體" panose="03000509000000000000" pitchFamily="65" charset="-120"/>
                          <a:cs typeface="新細明體" panose="02020500000000000000" pitchFamily="18" charset="-120"/>
                        </a:rPr>
                        <a:t>租賃及其他</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1200" kern="100" dirty="0">
                          <a:effectLst/>
                          <a:latin typeface="標楷體" panose="03000509000000000000" pitchFamily="65" charset="-120"/>
                          <a:ea typeface="新細明體" panose="02020500000000000000" pitchFamily="18" charset="-120"/>
                          <a:cs typeface="Times New Roman" panose="02020603050405020304" pitchFamily="18" charset="0"/>
                        </a:rPr>
                        <a:t>234</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1200" kern="100" dirty="0">
                          <a:effectLst/>
                          <a:latin typeface="標楷體" panose="03000509000000000000" pitchFamily="65" charset="-120"/>
                          <a:ea typeface="新細明體" panose="02020500000000000000" pitchFamily="18" charset="-120"/>
                          <a:cs typeface="Times New Roman" panose="02020603050405020304" pitchFamily="18" charset="0"/>
                        </a:rPr>
                        <a:t>739</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1200" kern="100" dirty="0">
                          <a:effectLst/>
                          <a:latin typeface="標楷體" panose="03000509000000000000" pitchFamily="65" charset="-120"/>
                          <a:ea typeface="新細明體" panose="02020500000000000000" pitchFamily="18" charset="-120"/>
                          <a:cs typeface="Times New Roman" panose="02020603050405020304" pitchFamily="18" charset="0"/>
                        </a:rPr>
                        <a:t>506</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a:spcAft>
                          <a:spcPts val="0"/>
                        </a:spcAft>
                      </a:pPr>
                      <a:r>
                        <a:rPr lang="en-US" sz="1200" kern="100" dirty="0">
                          <a:effectLst/>
                          <a:latin typeface="標楷體" panose="03000509000000000000" pitchFamily="65" charset="-120"/>
                          <a:ea typeface="新細明體" panose="02020500000000000000" pitchFamily="18" charset="-120"/>
                          <a:cs typeface="Times New Roman" panose="02020603050405020304" pitchFamily="18" charset="0"/>
                        </a:rPr>
                        <a:t>216.3%</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937340943"/>
                  </a:ext>
                </a:extLst>
              </a:tr>
              <a:tr h="206580">
                <a:tc vMerge="1">
                  <a:txBody>
                    <a:bodyPr/>
                    <a:lstStyle/>
                    <a:p>
                      <a:endParaRPr lang="zh-TW" altLang="en-US"/>
                    </a:p>
                  </a:txBody>
                  <a:tcPr/>
                </a:tc>
                <a:tc>
                  <a:txBody>
                    <a:bodyPr/>
                    <a:lstStyle/>
                    <a:p>
                      <a:pPr algn="ctr">
                        <a:spcAft>
                          <a:spcPts val="0"/>
                        </a:spcAft>
                      </a:pPr>
                      <a:r>
                        <a:rPr lang="zh-TW" sz="1200" kern="0">
                          <a:solidFill>
                            <a:srgbClr val="000000"/>
                          </a:solidFill>
                          <a:effectLst/>
                          <a:latin typeface="Calibri" panose="020F0502020204030204" pitchFamily="34" charset="0"/>
                          <a:ea typeface="標楷體" panose="03000509000000000000" pitchFamily="65" charset="-120"/>
                          <a:cs typeface="新細明體" panose="02020500000000000000" pitchFamily="18" charset="-120"/>
                        </a:rPr>
                        <a:t>小計</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spcAft>
                          <a:spcPts val="0"/>
                        </a:spcAft>
                      </a:pPr>
                      <a:r>
                        <a:rPr lang="en-US" sz="1200" kern="100">
                          <a:effectLst/>
                          <a:latin typeface="標楷體" panose="03000509000000000000" pitchFamily="65" charset="-120"/>
                          <a:ea typeface="新細明體" panose="02020500000000000000" pitchFamily="18" charset="-120"/>
                          <a:cs typeface="Times New Roman" panose="02020603050405020304" pitchFamily="18" charset="0"/>
                        </a:rPr>
                        <a:t>1,058</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spcAft>
                          <a:spcPts val="0"/>
                        </a:spcAft>
                      </a:pPr>
                      <a:r>
                        <a:rPr lang="en-US" sz="1200" kern="100">
                          <a:effectLst/>
                          <a:latin typeface="標楷體" panose="03000509000000000000" pitchFamily="65" charset="-120"/>
                          <a:ea typeface="新細明體" panose="02020500000000000000" pitchFamily="18" charset="-120"/>
                          <a:cs typeface="Times New Roman" panose="02020603050405020304" pitchFamily="18" charset="0"/>
                        </a:rPr>
                        <a:t>1,403</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spcAft>
                          <a:spcPts val="0"/>
                        </a:spcAft>
                      </a:pPr>
                      <a:r>
                        <a:rPr lang="en-US" sz="1200" kern="100">
                          <a:effectLst/>
                          <a:latin typeface="標楷體" panose="03000509000000000000" pitchFamily="65" charset="-120"/>
                          <a:ea typeface="新細明體" panose="02020500000000000000" pitchFamily="18" charset="-120"/>
                          <a:cs typeface="Times New Roman" panose="02020603050405020304" pitchFamily="18" charset="0"/>
                        </a:rPr>
                        <a:t>345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r">
                        <a:spcAft>
                          <a:spcPts val="0"/>
                        </a:spcAft>
                      </a:pPr>
                      <a:r>
                        <a:rPr lang="en-US" sz="1200" kern="100" dirty="0">
                          <a:effectLst/>
                          <a:latin typeface="標楷體" panose="03000509000000000000" pitchFamily="65" charset="-120"/>
                          <a:ea typeface="新細明體" panose="02020500000000000000" pitchFamily="18" charset="-120"/>
                          <a:cs typeface="Times New Roman" panose="02020603050405020304" pitchFamily="18" charset="0"/>
                        </a:rPr>
                        <a:t>32.6%</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3471531003"/>
                  </a:ext>
                </a:extLst>
              </a:tr>
              <a:tr h="206580">
                <a:tc gridSpan="2">
                  <a:txBody>
                    <a:bodyPr/>
                    <a:lstStyle/>
                    <a:p>
                      <a:pPr algn="ctr">
                        <a:spcAft>
                          <a:spcPts val="0"/>
                        </a:spcAft>
                      </a:pPr>
                      <a:r>
                        <a:rPr lang="zh-TW" sz="1200" kern="0">
                          <a:solidFill>
                            <a:srgbClr val="000000"/>
                          </a:solidFill>
                          <a:effectLst/>
                          <a:latin typeface="Calibri" panose="020F0502020204030204" pitchFamily="34" charset="0"/>
                          <a:ea typeface="標楷體" panose="03000509000000000000" pitchFamily="65" charset="-120"/>
                          <a:cs typeface="新細明體" panose="02020500000000000000" pitchFamily="18" charset="-120"/>
                        </a:rPr>
                        <a:t>企客群 合計</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hMerge="1">
                  <a:txBody>
                    <a:bodyPr/>
                    <a:lstStyle/>
                    <a:p>
                      <a:endParaRPr lang="zh-TW" altLang="en-US"/>
                    </a:p>
                  </a:txBody>
                  <a:tcPr/>
                </a:tc>
                <a:tc>
                  <a:txBody>
                    <a:bodyPr/>
                    <a:lstStyle/>
                    <a:p>
                      <a:pPr algn="r">
                        <a:spcAft>
                          <a:spcPts val="0"/>
                        </a:spcAft>
                      </a:pPr>
                      <a:r>
                        <a:rPr lang="en-US" sz="1200" kern="100" dirty="0">
                          <a:effectLst/>
                          <a:latin typeface="標楷體" panose="03000509000000000000" pitchFamily="65" charset="-120"/>
                          <a:ea typeface="新細明體" panose="02020500000000000000" pitchFamily="18" charset="-120"/>
                          <a:cs typeface="Times New Roman" panose="02020603050405020304" pitchFamily="18" charset="0"/>
                        </a:rPr>
                        <a:t>15,812</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r">
                        <a:spcAft>
                          <a:spcPts val="0"/>
                        </a:spcAft>
                      </a:pPr>
                      <a:r>
                        <a:rPr lang="en-US" sz="1200" kern="100" dirty="0">
                          <a:effectLst/>
                          <a:latin typeface="標楷體" panose="03000509000000000000" pitchFamily="65" charset="-120"/>
                          <a:ea typeface="新細明體" panose="02020500000000000000" pitchFamily="18" charset="-120"/>
                          <a:cs typeface="Times New Roman" panose="02020603050405020304" pitchFamily="18" charset="0"/>
                        </a:rPr>
                        <a:t>17,105</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r">
                        <a:spcAft>
                          <a:spcPts val="0"/>
                        </a:spcAft>
                      </a:pPr>
                      <a:r>
                        <a:rPr lang="en-US" sz="1200" kern="100" dirty="0">
                          <a:effectLst/>
                          <a:latin typeface="標楷體" panose="03000509000000000000" pitchFamily="65" charset="-120"/>
                          <a:ea typeface="新細明體" panose="02020500000000000000" pitchFamily="18" charset="-120"/>
                          <a:cs typeface="Times New Roman" panose="02020603050405020304" pitchFamily="18" charset="0"/>
                        </a:rPr>
                        <a:t>1,293</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r">
                        <a:spcAft>
                          <a:spcPts val="0"/>
                        </a:spcAft>
                      </a:pPr>
                      <a:r>
                        <a:rPr lang="en-US" sz="1200" kern="100" dirty="0">
                          <a:effectLst/>
                          <a:latin typeface="標楷體" panose="03000509000000000000" pitchFamily="65" charset="-120"/>
                          <a:ea typeface="新細明體" panose="02020500000000000000" pitchFamily="18" charset="-120"/>
                          <a:cs typeface="Times New Roman" panose="02020603050405020304" pitchFamily="18" charset="0"/>
                        </a:rPr>
                        <a:t>8.2%</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72" marR="177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296479085"/>
                  </a:ext>
                </a:extLst>
              </a:tr>
            </a:tbl>
          </a:graphicData>
        </a:graphic>
      </p:graphicFrame>
      <p:graphicFrame>
        <p:nvGraphicFramePr>
          <p:cNvPr id="8" name="表格 7"/>
          <p:cNvGraphicFramePr>
            <a:graphicFrameLocks noGrp="1"/>
          </p:cNvGraphicFramePr>
          <p:nvPr>
            <p:extLst>
              <p:ext uri="{D42A27DB-BD31-4B8C-83A1-F6EECF244321}">
                <p14:modId xmlns:p14="http://schemas.microsoft.com/office/powerpoint/2010/main" val="1881911014"/>
              </p:ext>
            </p:extLst>
          </p:nvPr>
        </p:nvGraphicFramePr>
        <p:xfrm>
          <a:off x="-6751135" y="6318307"/>
          <a:ext cx="6461282" cy="1299043"/>
        </p:xfrm>
        <a:graphic>
          <a:graphicData uri="http://schemas.openxmlformats.org/drawingml/2006/table">
            <a:tbl>
              <a:tblPr/>
              <a:tblGrid>
                <a:gridCol w="2335709">
                  <a:extLst>
                    <a:ext uri="{9D8B030D-6E8A-4147-A177-3AD203B41FA5}">
                      <a16:colId xmlns:a16="http://schemas.microsoft.com/office/drawing/2014/main" val="198471192"/>
                    </a:ext>
                  </a:extLst>
                </a:gridCol>
                <a:gridCol w="875891">
                  <a:extLst>
                    <a:ext uri="{9D8B030D-6E8A-4147-A177-3AD203B41FA5}">
                      <a16:colId xmlns:a16="http://schemas.microsoft.com/office/drawing/2014/main" val="1616365538"/>
                    </a:ext>
                  </a:extLst>
                </a:gridCol>
                <a:gridCol w="875891">
                  <a:extLst>
                    <a:ext uri="{9D8B030D-6E8A-4147-A177-3AD203B41FA5}">
                      <a16:colId xmlns:a16="http://schemas.microsoft.com/office/drawing/2014/main" val="4195568744"/>
                    </a:ext>
                  </a:extLst>
                </a:gridCol>
                <a:gridCol w="875891">
                  <a:extLst>
                    <a:ext uri="{9D8B030D-6E8A-4147-A177-3AD203B41FA5}">
                      <a16:colId xmlns:a16="http://schemas.microsoft.com/office/drawing/2014/main" val="3995613817"/>
                    </a:ext>
                  </a:extLst>
                </a:gridCol>
                <a:gridCol w="888585">
                  <a:extLst>
                    <a:ext uri="{9D8B030D-6E8A-4147-A177-3AD203B41FA5}">
                      <a16:colId xmlns:a16="http://schemas.microsoft.com/office/drawing/2014/main" val="1504394968"/>
                    </a:ext>
                  </a:extLst>
                </a:gridCol>
                <a:gridCol w="609315">
                  <a:extLst>
                    <a:ext uri="{9D8B030D-6E8A-4147-A177-3AD203B41FA5}">
                      <a16:colId xmlns:a16="http://schemas.microsoft.com/office/drawing/2014/main" val="2677563759"/>
                    </a:ext>
                  </a:extLst>
                </a:gridCol>
              </a:tblGrid>
              <a:tr h="215451">
                <a:tc>
                  <a:txBody>
                    <a:bodyPr/>
                    <a:lstStyle/>
                    <a:p>
                      <a:pPr algn="l" fontAlgn="ctr"/>
                      <a:r>
                        <a:rPr lang="zh-TW" altLang="en-US" sz="1200" b="1" i="0" u="none" strike="noStrike">
                          <a:solidFill>
                            <a:srgbClr val="000000"/>
                          </a:solidFill>
                          <a:effectLst/>
                          <a:latin typeface="微軟正黑體" panose="020B0604030504040204" pitchFamily="34" charset="-120"/>
                          <a:ea typeface="微軟正黑體" panose="020B0604030504040204" pitchFamily="34" charset="-120"/>
                        </a:rPr>
                        <a:t>營收項目</a:t>
                      </a:r>
                    </a:p>
                  </a:txBody>
                  <a:tcPr marL="6347" marR="6347" marT="63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1" i="0" u="none" strike="noStrike" dirty="0">
                          <a:solidFill>
                            <a:srgbClr val="000000"/>
                          </a:solidFill>
                          <a:effectLst/>
                          <a:latin typeface="微軟正黑體" panose="020B0604030504040204" pitchFamily="34" charset="-120"/>
                          <a:ea typeface="微軟正黑體" panose="020B0604030504040204" pitchFamily="34" charset="-120"/>
                        </a:rPr>
                        <a:t>22Q1</a:t>
                      </a:r>
                    </a:p>
                  </a:txBody>
                  <a:tcPr marL="6347" marR="6347" marT="63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zh-TW" altLang="en-US" sz="1200" b="1" i="0" u="none" strike="noStrike">
                          <a:solidFill>
                            <a:srgbClr val="000000"/>
                          </a:solidFill>
                          <a:effectLst/>
                          <a:latin typeface="微軟正黑體" panose="020B0604030504040204" pitchFamily="34" charset="-120"/>
                          <a:ea typeface="微軟正黑體" panose="020B0604030504040204" pitchFamily="34" charset="-120"/>
                        </a:rPr>
                        <a:t>營收占比</a:t>
                      </a:r>
                    </a:p>
                  </a:txBody>
                  <a:tcPr marL="6347" marR="6347" marT="63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1" i="0" u="none" strike="noStrike">
                          <a:solidFill>
                            <a:srgbClr val="000000"/>
                          </a:solidFill>
                          <a:effectLst/>
                          <a:latin typeface="微軟正黑體" panose="020B0604030504040204" pitchFamily="34" charset="-120"/>
                          <a:ea typeface="微軟正黑體" panose="020B0604030504040204" pitchFamily="34" charset="-120"/>
                        </a:rPr>
                        <a:t>23Q1</a:t>
                      </a:r>
                    </a:p>
                  </a:txBody>
                  <a:tcPr marL="6347" marR="6347" marT="63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zh-TW" altLang="en-US" sz="1200" b="1" i="0" u="none" strike="noStrike">
                          <a:solidFill>
                            <a:srgbClr val="000000"/>
                          </a:solidFill>
                          <a:effectLst/>
                          <a:latin typeface="微軟正黑體" panose="020B0604030504040204" pitchFamily="34" charset="-120"/>
                          <a:ea typeface="微軟正黑體" panose="020B0604030504040204" pitchFamily="34" charset="-120"/>
                        </a:rPr>
                        <a:t>營收占比</a:t>
                      </a:r>
                    </a:p>
                  </a:txBody>
                  <a:tcPr marL="6347" marR="6347" marT="63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200" b="1" i="0" u="none" strike="noStrike">
                          <a:solidFill>
                            <a:srgbClr val="000000"/>
                          </a:solidFill>
                          <a:effectLst/>
                          <a:latin typeface="微軟正黑體" panose="020B0604030504040204" pitchFamily="34" charset="-120"/>
                          <a:ea typeface="微軟正黑體" panose="020B0604030504040204" pitchFamily="34" charset="-120"/>
                        </a:rPr>
                        <a:t>YoY</a:t>
                      </a:r>
                    </a:p>
                  </a:txBody>
                  <a:tcPr marL="6347" marR="6347" marT="63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588041294"/>
                  </a:ext>
                </a:extLst>
              </a:tr>
              <a:tr h="215451">
                <a:tc>
                  <a:txBody>
                    <a:bodyPr/>
                    <a:lstStyle/>
                    <a:p>
                      <a:pPr algn="l" fontAlgn="ctr"/>
                      <a:r>
                        <a:rPr lang="en-US" sz="1200" b="1" i="0" u="none" strike="noStrike">
                          <a:solidFill>
                            <a:srgbClr val="000000"/>
                          </a:solidFill>
                          <a:effectLst/>
                          <a:latin typeface="微軟正黑體" panose="020B0604030504040204" pitchFamily="34" charset="-120"/>
                          <a:ea typeface="微軟正黑體" panose="020B0604030504040204" pitchFamily="34" charset="-120"/>
                        </a:rPr>
                        <a:t>Enterprise Business / </a:t>
                      </a:r>
                      <a:r>
                        <a:rPr lang="zh-TW" altLang="en-US" sz="1200" b="1" i="0" u="none" strike="noStrike">
                          <a:solidFill>
                            <a:srgbClr val="000000"/>
                          </a:solidFill>
                          <a:effectLst/>
                          <a:latin typeface="微軟正黑體" panose="020B0604030504040204" pitchFamily="34" charset="-120"/>
                          <a:ea typeface="微軟正黑體" panose="020B0604030504040204" pitchFamily="34" charset="-120"/>
                        </a:rPr>
                        <a:t>企業客戶</a:t>
                      </a:r>
                    </a:p>
                  </a:txBody>
                  <a:tcPr marL="6347" marR="6347" marT="63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15.81</a:t>
                      </a:r>
                    </a:p>
                  </a:txBody>
                  <a:tcPr marL="6347" marR="6347" marT="63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TW" sz="1200" b="0" i="0" u="none" strike="noStrike">
                          <a:solidFill>
                            <a:srgbClr val="000000"/>
                          </a:solidFill>
                          <a:effectLst/>
                          <a:latin typeface="微軟正黑體" panose="020B0604030504040204" pitchFamily="34" charset="-120"/>
                          <a:ea typeface="微軟正黑體" panose="020B0604030504040204" pitchFamily="34" charset="-120"/>
                        </a:rPr>
                        <a:t>100%</a:t>
                      </a:r>
                    </a:p>
                  </a:txBody>
                  <a:tcPr marL="6347" marR="6347" marT="63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TW" sz="1200" b="0" i="0" u="none" strike="noStrike">
                          <a:solidFill>
                            <a:srgbClr val="000000"/>
                          </a:solidFill>
                          <a:effectLst/>
                          <a:latin typeface="微軟正黑體" panose="020B0604030504040204" pitchFamily="34" charset="-120"/>
                          <a:ea typeface="微軟正黑體" panose="020B0604030504040204" pitchFamily="34" charset="-120"/>
                        </a:rPr>
                        <a:t>17.10</a:t>
                      </a:r>
                    </a:p>
                  </a:txBody>
                  <a:tcPr marL="6347" marR="6347" marT="63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TW" sz="1200" b="0" i="0" u="none" strike="noStrike">
                          <a:solidFill>
                            <a:srgbClr val="000000"/>
                          </a:solidFill>
                          <a:effectLst/>
                          <a:latin typeface="微軟正黑體" panose="020B0604030504040204" pitchFamily="34" charset="-120"/>
                          <a:ea typeface="微軟正黑體" panose="020B0604030504040204" pitchFamily="34" charset="-120"/>
                        </a:rPr>
                        <a:t>100%</a:t>
                      </a:r>
                    </a:p>
                  </a:txBody>
                  <a:tcPr marL="6347" marR="6347" marT="63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TW" sz="1200" b="0" i="0" u="none" strike="noStrike">
                          <a:solidFill>
                            <a:srgbClr val="000000"/>
                          </a:solidFill>
                          <a:effectLst/>
                          <a:latin typeface="微軟正黑體" panose="020B0604030504040204" pitchFamily="34" charset="-120"/>
                          <a:ea typeface="微軟正黑體" panose="020B0604030504040204" pitchFamily="34" charset="-120"/>
                        </a:rPr>
                        <a:t>8.2%</a:t>
                      </a:r>
                    </a:p>
                  </a:txBody>
                  <a:tcPr marL="6347" marR="6347" marT="63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2652487"/>
                  </a:ext>
                </a:extLst>
              </a:tr>
              <a:tr h="215451">
                <a:tc>
                  <a:txBody>
                    <a:bodyPr/>
                    <a:lstStyle/>
                    <a:p>
                      <a:pPr algn="l" fontAlgn="ctr"/>
                      <a:r>
                        <a:rPr lang="en-US" sz="1200" b="1" i="0" u="none" strike="noStrike">
                          <a:solidFill>
                            <a:srgbClr val="000000"/>
                          </a:solidFill>
                          <a:effectLst/>
                          <a:latin typeface="微軟正黑體" panose="020B0604030504040204" pitchFamily="34" charset="-120"/>
                          <a:ea typeface="微軟正黑體" panose="020B0604030504040204" pitchFamily="34" charset="-120"/>
                        </a:rPr>
                        <a:t>Mobile Services / </a:t>
                      </a:r>
                      <a:r>
                        <a:rPr lang="zh-TW" altLang="en-US" sz="1200" b="1" i="0" u="none" strike="noStrike">
                          <a:solidFill>
                            <a:srgbClr val="000000"/>
                          </a:solidFill>
                          <a:effectLst/>
                          <a:latin typeface="微軟正黑體" panose="020B0604030504040204" pitchFamily="34" charset="-120"/>
                          <a:ea typeface="微軟正黑體" panose="020B0604030504040204" pitchFamily="34" charset="-120"/>
                        </a:rPr>
                        <a:t>行動服務</a:t>
                      </a:r>
                    </a:p>
                  </a:txBody>
                  <a:tcPr marL="6347" marR="6347" marT="63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2.17</a:t>
                      </a:r>
                    </a:p>
                  </a:txBody>
                  <a:tcPr marL="6347" marR="6347" marT="63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TW" sz="1200" b="0" i="0" u="none" strike="noStrike">
                          <a:solidFill>
                            <a:srgbClr val="000000"/>
                          </a:solidFill>
                          <a:effectLst/>
                          <a:latin typeface="微軟正黑體" panose="020B0604030504040204" pitchFamily="34" charset="-120"/>
                          <a:ea typeface="微軟正黑體" panose="020B0604030504040204" pitchFamily="34" charset="-120"/>
                        </a:rPr>
                        <a:t>14%</a:t>
                      </a:r>
                    </a:p>
                  </a:txBody>
                  <a:tcPr marL="6347" marR="6347" marT="63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TW" sz="1200" b="0" i="0" u="none" strike="noStrike">
                          <a:solidFill>
                            <a:srgbClr val="000000"/>
                          </a:solidFill>
                          <a:effectLst/>
                          <a:latin typeface="微軟正黑體" panose="020B0604030504040204" pitchFamily="34" charset="-120"/>
                          <a:ea typeface="微軟正黑體" panose="020B0604030504040204" pitchFamily="34" charset="-120"/>
                        </a:rPr>
                        <a:t>2.17</a:t>
                      </a:r>
                    </a:p>
                  </a:txBody>
                  <a:tcPr marL="6347" marR="6347" marT="63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TW" sz="1200" b="0" i="0" u="none" strike="noStrike">
                          <a:solidFill>
                            <a:srgbClr val="000000"/>
                          </a:solidFill>
                          <a:effectLst/>
                          <a:latin typeface="微軟正黑體" panose="020B0604030504040204" pitchFamily="34" charset="-120"/>
                          <a:ea typeface="微軟正黑體" panose="020B0604030504040204" pitchFamily="34" charset="-120"/>
                        </a:rPr>
                        <a:t>13%</a:t>
                      </a:r>
                    </a:p>
                  </a:txBody>
                  <a:tcPr marL="6347" marR="6347" marT="63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TW" sz="1200" b="0" i="0" u="none" strike="noStrike">
                          <a:solidFill>
                            <a:srgbClr val="000000"/>
                          </a:solidFill>
                          <a:effectLst/>
                          <a:latin typeface="微軟正黑體" panose="020B0604030504040204" pitchFamily="34" charset="-120"/>
                          <a:ea typeface="微軟正黑體" panose="020B0604030504040204" pitchFamily="34" charset="-120"/>
                        </a:rPr>
                        <a:t>0.1%</a:t>
                      </a:r>
                    </a:p>
                  </a:txBody>
                  <a:tcPr marL="6347" marR="6347" marT="63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27126473"/>
                  </a:ext>
                </a:extLst>
              </a:tr>
              <a:tr h="215451">
                <a:tc>
                  <a:txBody>
                    <a:bodyPr/>
                    <a:lstStyle/>
                    <a:p>
                      <a:pPr algn="l" fontAlgn="ctr"/>
                      <a:r>
                        <a:rPr lang="en-US" sz="1200" b="1" i="0" u="none" strike="noStrike">
                          <a:solidFill>
                            <a:srgbClr val="000000"/>
                          </a:solidFill>
                          <a:effectLst/>
                          <a:latin typeface="微軟正黑體" panose="020B0604030504040204" pitchFamily="34" charset="-120"/>
                          <a:ea typeface="微軟正黑體" panose="020B0604030504040204" pitchFamily="34" charset="-120"/>
                        </a:rPr>
                        <a:t>Fixed-line Services / </a:t>
                      </a:r>
                      <a:r>
                        <a:rPr lang="zh-TW" altLang="en-US" sz="1200" b="1" i="0" u="none" strike="noStrike">
                          <a:solidFill>
                            <a:srgbClr val="000000"/>
                          </a:solidFill>
                          <a:effectLst/>
                          <a:latin typeface="微軟正黑體" panose="020B0604030504040204" pitchFamily="34" charset="-120"/>
                          <a:ea typeface="微軟正黑體" panose="020B0604030504040204" pitchFamily="34" charset="-120"/>
                        </a:rPr>
                        <a:t>固網服務</a:t>
                      </a:r>
                    </a:p>
                  </a:txBody>
                  <a:tcPr marL="6347" marR="6347" marT="63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8.52</a:t>
                      </a:r>
                    </a:p>
                  </a:txBody>
                  <a:tcPr marL="6347" marR="6347" marT="63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TW" sz="1200" b="0" i="0" u="none" strike="noStrike">
                          <a:solidFill>
                            <a:srgbClr val="000000"/>
                          </a:solidFill>
                          <a:effectLst/>
                          <a:latin typeface="微軟正黑體" panose="020B0604030504040204" pitchFamily="34" charset="-120"/>
                          <a:ea typeface="微軟正黑體" panose="020B0604030504040204" pitchFamily="34" charset="-120"/>
                        </a:rPr>
                        <a:t>54%</a:t>
                      </a:r>
                    </a:p>
                  </a:txBody>
                  <a:tcPr marL="6347" marR="6347" marT="63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TW" sz="1200" b="0" i="0" u="none" strike="noStrike">
                          <a:solidFill>
                            <a:srgbClr val="000000"/>
                          </a:solidFill>
                          <a:effectLst/>
                          <a:latin typeface="微軟正黑體" panose="020B0604030504040204" pitchFamily="34" charset="-120"/>
                          <a:ea typeface="微軟正黑體" panose="020B0604030504040204" pitchFamily="34" charset="-120"/>
                        </a:rPr>
                        <a:t>8.39</a:t>
                      </a:r>
                    </a:p>
                  </a:txBody>
                  <a:tcPr marL="6347" marR="6347" marT="63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TW" sz="1200" b="0" i="0" u="none" strike="noStrike">
                          <a:solidFill>
                            <a:srgbClr val="000000"/>
                          </a:solidFill>
                          <a:effectLst/>
                          <a:latin typeface="微軟正黑體" panose="020B0604030504040204" pitchFamily="34" charset="-120"/>
                          <a:ea typeface="微軟正黑體" panose="020B0604030504040204" pitchFamily="34" charset="-120"/>
                        </a:rPr>
                        <a:t>49%</a:t>
                      </a:r>
                    </a:p>
                  </a:txBody>
                  <a:tcPr marL="6347" marR="6347" marT="63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TW" sz="1200" b="0" i="0" u="none" strike="noStrike">
                          <a:solidFill>
                            <a:srgbClr val="000000"/>
                          </a:solidFill>
                          <a:effectLst/>
                          <a:latin typeface="微軟正黑體" panose="020B0604030504040204" pitchFamily="34" charset="-120"/>
                          <a:ea typeface="微軟正黑體" panose="020B0604030504040204" pitchFamily="34" charset="-120"/>
                        </a:rPr>
                        <a:t>-1.6%</a:t>
                      </a:r>
                    </a:p>
                  </a:txBody>
                  <a:tcPr marL="6347" marR="6347" marT="63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92541752"/>
                  </a:ext>
                </a:extLst>
              </a:tr>
              <a:tr h="215451">
                <a:tc>
                  <a:txBody>
                    <a:bodyPr/>
                    <a:lstStyle/>
                    <a:p>
                      <a:pPr algn="l" fontAlgn="ctr"/>
                      <a:r>
                        <a:rPr lang="en-US" sz="1200" b="1" i="0" u="none" strike="noStrike">
                          <a:solidFill>
                            <a:srgbClr val="000000"/>
                          </a:solidFill>
                          <a:effectLst/>
                          <a:latin typeface="微軟正黑體" panose="020B0604030504040204" pitchFamily="34" charset="-120"/>
                          <a:ea typeface="微軟正黑體" panose="020B0604030504040204" pitchFamily="34" charset="-120"/>
                        </a:rPr>
                        <a:t>ICT Business / ICT</a:t>
                      </a:r>
                      <a:r>
                        <a:rPr lang="zh-TW" altLang="en-US" sz="1200" b="1" i="0" u="none" strike="noStrike">
                          <a:solidFill>
                            <a:srgbClr val="000000"/>
                          </a:solidFill>
                          <a:effectLst/>
                          <a:latin typeface="微軟正黑體" panose="020B0604030504040204" pitchFamily="34" charset="-120"/>
                          <a:ea typeface="微軟正黑體" panose="020B0604030504040204" pitchFamily="34" charset="-120"/>
                        </a:rPr>
                        <a:t>業務</a:t>
                      </a:r>
                    </a:p>
                  </a:txBody>
                  <a:tcPr marL="6347" marR="6347" marT="63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4.06</a:t>
                      </a:r>
                    </a:p>
                  </a:txBody>
                  <a:tcPr marL="6347" marR="6347" marT="63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26%</a:t>
                      </a:r>
                    </a:p>
                  </a:txBody>
                  <a:tcPr marL="6347" marR="6347" marT="63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TW" sz="1200" b="0" i="0" u="none" strike="noStrike">
                          <a:solidFill>
                            <a:srgbClr val="000000"/>
                          </a:solidFill>
                          <a:effectLst/>
                          <a:latin typeface="微軟正黑體" panose="020B0604030504040204" pitchFamily="34" charset="-120"/>
                          <a:ea typeface="微軟正黑體" panose="020B0604030504040204" pitchFamily="34" charset="-120"/>
                        </a:rPr>
                        <a:t>5.14</a:t>
                      </a:r>
                    </a:p>
                  </a:txBody>
                  <a:tcPr marL="6347" marR="6347" marT="63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TW" sz="1200" b="0" i="0" u="none" strike="noStrike">
                          <a:solidFill>
                            <a:srgbClr val="000000"/>
                          </a:solidFill>
                          <a:effectLst/>
                          <a:latin typeface="微軟正黑體" panose="020B0604030504040204" pitchFamily="34" charset="-120"/>
                          <a:ea typeface="微軟正黑體" panose="020B0604030504040204" pitchFamily="34" charset="-120"/>
                        </a:rPr>
                        <a:t>30%</a:t>
                      </a:r>
                    </a:p>
                  </a:txBody>
                  <a:tcPr marL="6347" marR="6347" marT="63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TW" sz="1200" b="0" i="0" u="none" strike="noStrike">
                          <a:solidFill>
                            <a:srgbClr val="000000"/>
                          </a:solidFill>
                          <a:effectLst/>
                          <a:latin typeface="微軟正黑體" panose="020B0604030504040204" pitchFamily="34" charset="-120"/>
                          <a:ea typeface="微軟正黑體" panose="020B0604030504040204" pitchFamily="34" charset="-120"/>
                        </a:rPr>
                        <a:t>26.6%</a:t>
                      </a:r>
                    </a:p>
                  </a:txBody>
                  <a:tcPr marL="6347" marR="6347" marT="63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790121093"/>
                  </a:ext>
                </a:extLst>
              </a:tr>
              <a:tr h="221788">
                <a:tc>
                  <a:txBody>
                    <a:bodyPr/>
                    <a:lstStyle/>
                    <a:p>
                      <a:pPr algn="l" fontAlgn="ctr"/>
                      <a:r>
                        <a:rPr lang="zh-TW" altLang="en-US" sz="1200" b="1" i="0" u="none" strike="noStrike">
                          <a:solidFill>
                            <a:srgbClr val="000000"/>
                          </a:solidFill>
                          <a:effectLst/>
                          <a:latin typeface="微軟正黑體" panose="020B0604030504040204" pitchFamily="34" charset="-120"/>
                          <a:ea typeface="微軟正黑體" panose="020B0604030504040204" pitchFamily="34" charset="-120"/>
                        </a:rPr>
                        <a:t>其他</a:t>
                      </a:r>
                    </a:p>
                  </a:txBody>
                  <a:tcPr marL="6347" marR="6347" marT="63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TW" sz="1200" b="0" i="0" u="none" strike="noStrike">
                          <a:solidFill>
                            <a:srgbClr val="000000"/>
                          </a:solidFill>
                          <a:effectLst/>
                          <a:latin typeface="微軟正黑體" panose="020B0604030504040204" pitchFamily="34" charset="-120"/>
                          <a:ea typeface="微軟正黑體" panose="020B0604030504040204" pitchFamily="34" charset="-120"/>
                        </a:rPr>
                        <a:t>1.06</a:t>
                      </a:r>
                    </a:p>
                  </a:txBody>
                  <a:tcPr marL="6347" marR="6347" marT="63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7%</a:t>
                      </a:r>
                    </a:p>
                  </a:txBody>
                  <a:tcPr marL="6347" marR="6347" marT="63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1.40</a:t>
                      </a:r>
                    </a:p>
                  </a:txBody>
                  <a:tcPr marL="6347" marR="6347" marT="63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8%</a:t>
                      </a:r>
                    </a:p>
                  </a:txBody>
                  <a:tcPr marL="6347" marR="6347" marT="63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r" fontAlgn="ctr"/>
                      <a:r>
                        <a:rPr lang="en-US" altLang="zh-TW" sz="1200" b="0" i="0" u="none" strike="noStrike" dirty="0">
                          <a:solidFill>
                            <a:srgbClr val="000000"/>
                          </a:solidFill>
                          <a:effectLst/>
                          <a:latin typeface="微軟正黑體" panose="020B0604030504040204" pitchFamily="34" charset="-120"/>
                          <a:ea typeface="微軟正黑體" panose="020B0604030504040204" pitchFamily="34" charset="-120"/>
                        </a:rPr>
                        <a:t>32.6%</a:t>
                      </a:r>
                    </a:p>
                  </a:txBody>
                  <a:tcPr marL="6347" marR="6347" marT="633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107507645"/>
                  </a:ext>
                </a:extLst>
              </a:tr>
            </a:tbl>
          </a:graphicData>
        </a:graphic>
      </p:graphicFrame>
      <p:sp>
        <p:nvSpPr>
          <p:cNvPr id="9" name="矩形 8"/>
          <p:cNvSpPr/>
          <p:nvPr/>
        </p:nvSpPr>
        <p:spPr>
          <a:xfrm>
            <a:off x="-5943729" y="138494"/>
            <a:ext cx="5470052" cy="1443367"/>
          </a:xfrm>
          <a:prstGeom prst="rect">
            <a:avLst/>
          </a:prstGeom>
        </p:spPr>
        <p:txBody>
          <a:bodyPr wrap="square" lIns="91120" tIns="45561" rIns="91120" bIns="45561">
            <a:spAutoFit/>
          </a:bodyPr>
          <a:lstStyle/>
          <a:p>
            <a:pPr marL="342316" indent="-342316">
              <a:spcAft>
                <a:spcPts val="0"/>
              </a:spcAft>
              <a:buFont typeface="+mj-lt"/>
              <a:buAutoNum type="arabicPeriod"/>
              <a:tabLst>
                <a:tab pos="456420" algn="l"/>
              </a:tabLst>
            </a:pPr>
            <a:r>
              <a:rPr lang="zh-TW" altLang="en-US" sz="1100" kern="100" dirty="0">
                <a:latin typeface="Calibri" panose="020F0502020204030204" pitchFamily="34" charset="0"/>
                <a:ea typeface="新細明體" panose="02020500000000000000" pitchFamily="18" charset="-120"/>
                <a:cs typeface="Times New Roman" panose="02020603050405020304" pitchFamily="18" charset="0"/>
              </a:rPr>
              <a:t>企業客戶部門稅前淨利</a:t>
            </a:r>
            <a:r>
              <a:rPr lang="en-US" altLang="zh-TW" sz="1100" kern="100" dirty="0">
                <a:latin typeface="Calibri" panose="020F0502020204030204" pitchFamily="34" charset="0"/>
                <a:ea typeface="新細明體" panose="02020500000000000000" pitchFamily="18" charset="-120"/>
                <a:cs typeface="Times New Roman" panose="02020603050405020304" pitchFamily="18" charset="0"/>
              </a:rPr>
              <a:t>39.5</a:t>
            </a:r>
            <a:r>
              <a:rPr lang="zh-TW" altLang="en-US" sz="1100" kern="100" dirty="0">
                <a:latin typeface="Calibri" panose="020F0502020204030204" pitchFamily="34" charset="0"/>
                <a:ea typeface="新細明體" panose="02020500000000000000" pitchFamily="18" charset="-120"/>
                <a:cs typeface="Times New Roman" panose="02020603050405020304" pitchFamily="18" charset="0"/>
              </a:rPr>
              <a:t>億元較去年同期</a:t>
            </a:r>
            <a:r>
              <a:rPr lang="en-US" altLang="zh-TW" sz="1100" kern="100" dirty="0">
                <a:latin typeface="Calibri" panose="020F0502020204030204" pitchFamily="34" charset="0"/>
                <a:ea typeface="新細明體" panose="02020500000000000000" pitchFamily="18" charset="-120"/>
                <a:cs typeface="Times New Roman" panose="02020603050405020304" pitchFamily="18" charset="0"/>
              </a:rPr>
              <a:t>38.1</a:t>
            </a:r>
            <a:r>
              <a:rPr lang="zh-TW" altLang="en-US" sz="1100" kern="100" dirty="0">
                <a:latin typeface="Calibri" panose="020F0502020204030204" pitchFamily="34" charset="0"/>
                <a:ea typeface="新細明體" panose="02020500000000000000" pitchFamily="18" charset="-120"/>
                <a:cs typeface="Times New Roman" panose="02020603050405020304" pitchFamily="18" charset="0"/>
              </a:rPr>
              <a:t>億元，增加</a:t>
            </a:r>
            <a:r>
              <a:rPr lang="en-US" altLang="zh-TW" sz="1100" kern="100" dirty="0">
                <a:latin typeface="Calibri" panose="020F0502020204030204" pitchFamily="34" charset="0"/>
                <a:ea typeface="新細明體" panose="02020500000000000000" pitchFamily="18" charset="-120"/>
                <a:cs typeface="Times New Roman" panose="02020603050405020304" pitchFamily="18" charset="0"/>
              </a:rPr>
              <a:t>1.4</a:t>
            </a:r>
            <a:r>
              <a:rPr lang="zh-TW" altLang="en-US" sz="1100" kern="100" dirty="0">
                <a:latin typeface="Calibri" panose="020F0502020204030204" pitchFamily="34" charset="0"/>
                <a:ea typeface="新細明體" panose="02020500000000000000" pitchFamily="18" charset="-120"/>
                <a:cs typeface="Times New Roman" panose="02020603050405020304" pitchFamily="18" charset="0"/>
              </a:rPr>
              <a:t>億元。</a:t>
            </a:r>
            <a:endParaRPr lang="en-US" altLang="zh-TW" sz="1100" kern="100" dirty="0">
              <a:latin typeface="Calibri" panose="020F0502020204030204" pitchFamily="34" charset="0"/>
              <a:ea typeface="新細明體" panose="02020500000000000000" pitchFamily="18" charset="-120"/>
              <a:cs typeface="Times New Roman" panose="02020603050405020304" pitchFamily="18" charset="0"/>
            </a:endParaRPr>
          </a:p>
          <a:p>
            <a:pPr marL="798783" lvl="1" indent="-342316">
              <a:spcAft>
                <a:spcPts val="0"/>
              </a:spcAft>
              <a:buFont typeface="+mj-lt"/>
              <a:buAutoNum type="arabicParenR"/>
              <a:tabLst>
                <a:tab pos="456420" algn="l"/>
              </a:tabLst>
            </a:pPr>
            <a:r>
              <a:rPr lang="zh-TW" altLang="en-US" sz="1100" kern="100" dirty="0">
                <a:latin typeface="Calibri" panose="020F0502020204030204" pitchFamily="34" charset="0"/>
                <a:ea typeface="新細明體" panose="02020500000000000000" pitchFamily="18" charset="-120"/>
                <a:cs typeface="Times New Roman" panose="02020603050405020304" pitchFamily="18" charset="0"/>
              </a:rPr>
              <a:t>資通訊及其他利潤增加 </a:t>
            </a:r>
            <a:r>
              <a:rPr lang="en-US" altLang="zh-TW" sz="1100" kern="100" dirty="0">
                <a:latin typeface="Calibri" panose="020F0502020204030204" pitchFamily="34" charset="0"/>
                <a:ea typeface="新細明體" panose="02020500000000000000" pitchFamily="18" charset="-120"/>
                <a:cs typeface="Times New Roman" panose="02020603050405020304" pitchFamily="18" charset="0"/>
              </a:rPr>
              <a:t>6.6</a:t>
            </a:r>
            <a:r>
              <a:rPr lang="zh-TW" altLang="en-US" sz="1100" kern="100" dirty="0">
                <a:latin typeface="Calibri" panose="020F0502020204030204" pitchFamily="34" charset="0"/>
                <a:ea typeface="新細明體" panose="02020500000000000000" pitchFamily="18" charset="-120"/>
                <a:cs typeface="Times New Roman" panose="02020603050405020304" pitchFamily="18" charset="0"/>
              </a:rPr>
              <a:t>億元</a:t>
            </a:r>
            <a:endParaRPr lang="en-US" altLang="zh-TW" sz="1100" kern="100" dirty="0">
              <a:latin typeface="Calibri" panose="020F0502020204030204" pitchFamily="34" charset="0"/>
              <a:ea typeface="新細明體" panose="02020500000000000000" pitchFamily="18" charset="-120"/>
              <a:cs typeface="Times New Roman" panose="02020603050405020304" pitchFamily="18" charset="0"/>
            </a:endParaRPr>
          </a:p>
          <a:p>
            <a:pPr marL="1255251" lvl="2" indent="-342316">
              <a:spcAft>
                <a:spcPts val="0"/>
              </a:spcAft>
              <a:buFont typeface="+mj-lt"/>
              <a:buAutoNum type="alphaUcPeriod"/>
              <a:tabLst>
                <a:tab pos="456420" algn="l"/>
              </a:tabLst>
            </a:pPr>
            <a:r>
              <a:rPr lang="zh-TW" altLang="en-US" sz="1100" kern="100" dirty="0">
                <a:latin typeface="Calibri" panose="020F0502020204030204" pitchFamily="34" charset="0"/>
                <a:ea typeface="新細明體" panose="02020500000000000000" pitchFamily="18" charset="-120"/>
                <a:cs typeface="Times New Roman" panose="02020603050405020304" pitchFamily="18" charset="0"/>
              </a:rPr>
              <a:t>資通及其他收入增加 </a:t>
            </a:r>
            <a:r>
              <a:rPr lang="en-US" altLang="zh-TW" sz="1100" kern="100" dirty="0">
                <a:latin typeface="Calibri" panose="020F0502020204030204" pitchFamily="34" charset="0"/>
                <a:ea typeface="新細明體" panose="02020500000000000000" pitchFamily="18" charset="-120"/>
                <a:cs typeface="Times New Roman" panose="02020603050405020304" pitchFamily="18" charset="0"/>
              </a:rPr>
              <a:t>13.5</a:t>
            </a:r>
            <a:r>
              <a:rPr lang="zh-TW" altLang="en-US" sz="1100" kern="100" dirty="0">
                <a:latin typeface="Calibri" panose="020F0502020204030204" pitchFamily="34" charset="0"/>
                <a:ea typeface="新細明體" panose="02020500000000000000" pitchFamily="18" charset="-120"/>
                <a:cs typeface="Times New Roman" panose="02020603050405020304" pitchFamily="18" charset="0"/>
              </a:rPr>
              <a:t>億元，主要係因</a:t>
            </a:r>
            <a:r>
              <a:rPr lang="en-US" altLang="zh-TW" sz="1100" kern="100" dirty="0">
                <a:latin typeface="Calibri" panose="020F0502020204030204" pitchFamily="34" charset="0"/>
                <a:ea typeface="新細明體" panose="02020500000000000000" pitchFamily="18" charset="-120"/>
                <a:cs typeface="Times New Roman" panose="02020603050405020304" pitchFamily="18" charset="0"/>
              </a:rPr>
              <a:t>IDC</a:t>
            </a:r>
            <a:r>
              <a:rPr lang="zh-TW" altLang="en-US" sz="1100" kern="100" dirty="0">
                <a:latin typeface="Calibri" panose="020F0502020204030204" pitchFamily="34" charset="0"/>
                <a:ea typeface="新細明體" panose="02020500000000000000" pitchFamily="18" charset="-120"/>
                <a:cs typeface="Times New Roman" panose="02020603050405020304" pitchFamily="18" charset="0"/>
              </a:rPr>
              <a:t>機房代建代維以及</a:t>
            </a:r>
            <a:r>
              <a:rPr lang="en-US" altLang="zh-TW" sz="1100" kern="100" dirty="0">
                <a:latin typeface="Calibri" panose="020F0502020204030204" pitchFamily="34" charset="0"/>
                <a:ea typeface="新細明體" panose="02020500000000000000" pitchFamily="18" charset="-120"/>
                <a:cs typeface="Times New Roman" panose="02020603050405020304" pitchFamily="18" charset="0"/>
              </a:rPr>
              <a:t>IaaS</a:t>
            </a:r>
            <a:r>
              <a:rPr lang="zh-TW" altLang="en-US" sz="1100" kern="100" dirty="0">
                <a:latin typeface="Calibri" panose="020F0502020204030204" pitchFamily="34" charset="0"/>
                <a:ea typeface="新細明體" panose="02020500000000000000" pitchFamily="18" charset="-120"/>
                <a:cs typeface="Times New Roman" panose="02020603050405020304" pitchFamily="18" charset="0"/>
              </a:rPr>
              <a:t>與</a:t>
            </a:r>
            <a:r>
              <a:rPr lang="en-US" altLang="zh-TW" sz="1100" kern="100" dirty="0">
                <a:latin typeface="Calibri" panose="020F0502020204030204" pitchFamily="34" charset="0"/>
                <a:ea typeface="新細明體" panose="02020500000000000000" pitchFamily="18" charset="-120"/>
                <a:cs typeface="Times New Roman" panose="02020603050405020304" pitchFamily="18" charset="0"/>
              </a:rPr>
              <a:t>SaaS</a:t>
            </a:r>
            <a:r>
              <a:rPr lang="zh-TW" altLang="en-US" sz="1100" kern="100" dirty="0">
                <a:latin typeface="Calibri" panose="020F0502020204030204" pitchFamily="34" charset="0"/>
                <a:ea typeface="新細明體" panose="02020500000000000000" pitchFamily="18" charset="-120"/>
                <a:cs typeface="Times New Roman" panose="02020603050405020304" pitchFamily="18" charset="0"/>
              </a:rPr>
              <a:t>等業務成長，致</a:t>
            </a:r>
            <a:r>
              <a:rPr lang="en-US" altLang="zh-TW" sz="1100" kern="100" dirty="0">
                <a:latin typeface="Calibri" panose="020F0502020204030204" pitchFamily="34" charset="0"/>
                <a:ea typeface="新細明體" panose="02020500000000000000" pitchFamily="18" charset="-120"/>
                <a:cs typeface="Times New Roman" panose="02020603050405020304" pitchFamily="18" charset="0"/>
              </a:rPr>
              <a:t>IDC</a:t>
            </a:r>
            <a:r>
              <a:rPr lang="zh-TW" altLang="en-US" sz="1100" kern="100" dirty="0">
                <a:latin typeface="Calibri" panose="020F0502020204030204" pitchFamily="34" charset="0"/>
                <a:ea typeface="新細明體" panose="02020500000000000000" pitchFamily="18" charset="-120"/>
                <a:cs typeface="Times New Roman" panose="02020603050405020304" pitchFamily="18" charset="0"/>
              </a:rPr>
              <a:t>雲端收入增加；本期大案陸續認列入帳，致大數據業務收入增加、整合專標案及其他業務收入增加及政府補助收入增加；</a:t>
            </a:r>
            <a:endParaRPr lang="en-US" altLang="zh-TW" sz="1100" kern="100" dirty="0">
              <a:latin typeface="Calibri" panose="020F0502020204030204" pitchFamily="34" charset="0"/>
              <a:ea typeface="新細明體" panose="02020500000000000000" pitchFamily="18" charset="-120"/>
              <a:cs typeface="Times New Roman" panose="02020603050405020304" pitchFamily="18" charset="0"/>
            </a:endParaRPr>
          </a:p>
          <a:p>
            <a:pPr marL="1255251" lvl="2" indent="-342316">
              <a:spcAft>
                <a:spcPts val="0"/>
              </a:spcAft>
              <a:buFont typeface="+mj-lt"/>
              <a:buAutoNum type="alphaUcPeriod"/>
              <a:tabLst>
                <a:tab pos="456420" algn="l"/>
              </a:tabLst>
            </a:pPr>
            <a:r>
              <a:rPr lang="zh-TW" altLang="en-US" sz="1100" kern="100" dirty="0">
                <a:latin typeface="Calibri" panose="020F0502020204030204" pitchFamily="34" charset="0"/>
                <a:ea typeface="新細明體" panose="02020500000000000000" pitchFamily="18" charset="-120"/>
                <a:cs typeface="Times New Roman" panose="02020603050405020304" pitchFamily="18" charset="0"/>
              </a:rPr>
              <a:t>資通訊及其他成本增加 </a:t>
            </a:r>
            <a:r>
              <a:rPr lang="en-US" altLang="zh-TW" sz="1100" kern="100" dirty="0">
                <a:latin typeface="Calibri" panose="020F0502020204030204" pitchFamily="34" charset="0"/>
                <a:ea typeface="新細明體" panose="02020500000000000000" pitchFamily="18" charset="-120"/>
                <a:cs typeface="Times New Roman" panose="02020603050405020304" pitchFamily="18" charset="0"/>
              </a:rPr>
              <a:t>6.9</a:t>
            </a:r>
            <a:r>
              <a:rPr lang="zh-TW" altLang="en-US" sz="1100" kern="100" dirty="0">
                <a:latin typeface="Calibri" panose="020F0502020204030204" pitchFamily="34" charset="0"/>
                <a:ea typeface="新細明體" panose="02020500000000000000" pitchFamily="18" charset="-120"/>
                <a:cs typeface="Times New Roman" panose="02020603050405020304" pitchFamily="18" charset="0"/>
              </a:rPr>
              <a:t>億元，主要係因本期業務成長及大案陸續認列入帳而相關建置維護成本增加所致。</a:t>
            </a:r>
            <a:endParaRPr lang="en-US" altLang="zh-TW" sz="1100" kern="100" dirty="0">
              <a:latin typeface="Calibri" panose="020F0502020204030204" pitchFamily="34" charset="0"/>
              <a:ea typeface="新細明體" panose="02020500000000000000" pitchFamily="18" charset="-120"/>
              <a:cs typeface="Times New Roman" panose="02020603050405020304" pitchFamily="18" charset="0"/>
            </a:endParaRPr>
          </a:p>
        </p:txBody>
      </p:sp>
    </p:spTree>
    <p:extLst>
      <p:ext uri="{BB962C8B-B14F-4D97-AF65-F5344CB8AC3E}">
        <p14:creationId xmlns:p14="http://schemas.microsoft.com/office/powerpoint/2010/main" val="18011491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925513" y="746125"/>
            <a:ext cx="4943475" cy="3708400"/>
          </a:xfrm>
        </p:spPr>
      </p:sp>
      <p:sp>
        <p:nvSpPr>
          <p:cNvPr id="4" name="頁尾版面配置區 3"/>
          <p:cNvSpPr>
            <a:spLocks noGrp="1"/>
          </p:cNvSpPr>
          <p:nvPr>
            <p:ph type="ftr" sz="quarter" idx="4"/>
          </p:nvPr>
        </p:nvSpPr>
        <p:spPr>
          <a:xfrm>
            <a:off x="1570" y="9572010"/>
            <a:ext cx="6085218" cy="339212"/>
          </a:xfrm>
        </p:spPr>
        <p:txBody>
          <a:bodyPr/>
          <a:lstStyle/>
          <a:p>
            <a:pPr defTabSz="912563">
              <a:defRPr/>
            </a:pPr>
            <a:r>
              <a:rPr lang="en-US" altLang="zh-TW" dirty="0">
                <a:solidFill>
                  <a:srgbClr val="000000"/>
                </a:solidFill>
              </a:rPr>
              <a:t>【CONFIDENTIAL】</a:t>
            </a:r>
            <a:r>
              <a:rPr lang="zh-TW" altLang="en-US" dirty="0">
                <a:solidFill>
                  <a:srgbClr val="000000"/>
                </a:solidFill>
              </a:rPr>
              <a:t>法說會相關訊息不得於法說會召開前對特定人公開</a:t>
            </a:r>
            <a:endParaRPr lang="en-US" altLang="zh-TW" dirty="0">
              <a:solidFill>
                <a:srgbClr val="000000"/>
              </a:solidFill>
            </a:endParaRPr>
          </a:p>
        </p:txBody>
      </p:sp>
      <p:sp>
        <p:nvSpPr>
          <p:cNvPr id="5" name="投影片編號版面配置區 4"/>
          <p:cNvSpPr>
            <a:spLocks noGrp="1"/>
          </p:cNvSpPr>
          <p:nvPr>
            <p:ph type="sldNum" sz="quarter" idx="5"/>
          </p:nvPr>
        </p:nvSpPr>
        <p:spPr/>
        <p:txBody>
          <a:bodyPr/>
          <a:lstStyle/>
          <a:p>
            <a:pPr defTabSz="912563">
              <a:defRPr/>
            </a:pPr>
            <a:fld id="{AF3FA925-368F-49D9-83EB-285720D0F1C9}" type="slidenum">
              <a:rPr lang="zh-TW" altLang="en-US">
                <a:solidFill>
                  <a:srgbClr val="000000"/>
                </a:solidFill>
              </a:rPr>
              <a:pPr defTabSz="912563">
                <a:defRPr/>
              </a:pPr>
              <a:t>12</a:t>
            </a:fld>
            <a:endParaRPr lang="zh-TW" altLang="en-US" dirty="0">
              <a:solidFill>
                <a:srgbClr val="000000"/>
              </a:solidFill>
            </a:endParaRPr>
          </a:p>
        </p:txBody>
      </p:sp>
      <p:sp>
        <p:nvSpPr>
          <p:cNvPr id="8" name="矩形 7"/>
          <p:cNvSpPr/>
          <p:nvPr/>
        </p:nvSpPr>
        <p:spPr>
          <a:xfrm>
            <a:off x="158406" y="4486518"/>
            <a:ext cx="6405719" cy="5083112"/>
          </a:xfrm>
          <a:prstGeom prst="rect">
            <a:avLst/>
          </a:prstGeom>
          <a:noFill/>
          <a:ln>
            <a:noFill/>
          </a:ln>
        </p:spPr>
        <p:txBody>
          <a:bodyPr wrap="square" lIns="0" tIns="0" rIns="0" bIns="0">
            <a:spAutoFit/>
          </a:bodyPr>
          <a:lstStyle/>
          <a:p>
            <a:pPr marL="228779" indent="-228779" defTabSz="915120">
              <a:spcAft>
                <a:spcPts val="0"/>
              </a:spcAft>
              <a:buFont typeface="+mj-lt"/>
              <a:buAutoNum type="arabicPeriod"/>
              <a:defRPr/>
            </a:pPr>
            <a:r>
              <a:rPr lang="zh-TW" altLang="en-US"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新興企客營收</a:t>
            </a:r>
            <a:r>
              <a:rPr lang="en-US" altLang="zh-TW"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YoY +31.5%</a:t>
            </a:r>
          </a:p>
          <a:p>
            <a:pPr marL="228779" indent="-228779" defTabSz="915120">
              <a:spcAft>
                <a:spcPts val="0"/>
              </a:spcAft>
              <a:buFont typeface="+mj-lt"/>
              <a:buAutoNum type="arabicPeriod"/>
              <a:defRPr/>
            </a:pPr>
            <a:r>
              <a:rPr lang="en-US" altLang="zh-TW"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M</a:t>
            </a:r>
            <a:r>
              <a:rPr lang="zh-TW" altLang="en-US"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化應用</a:t>
            </a:r>
            <a:r>
              <a:rPr lang="en-US" altLang="zh-TW"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YoY +10.3%</a:t>
            </a:r>
            <a:r>
              <a:rPr lang="zh-TW" altLang="en-US"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，主因</a:t>
            </a:r>
            <a:r>
              <a:rPr lang="en-US" altLang="zh-TW"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5G</a:t>
            </a:r>
            <a:r>
              <a:rPr lang="zh-TW" altLang="en-US"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企業專網</a:t>
            </a:r>
            <a:r>
              <a:rPr lang="en-US" altLang="zh-TW"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YoY +209.7%</a:t>
            </a:r>
            <a:r>
              <a:rPr lang="zh-TW" altLang="en-US"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（成案數增加帶動</a:t>
            </a:r>
            <a:r>
              <a:rPr lang="en-US" altLang="zh-TW"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streaming</a:t>
            </a:r>
            <a:r>
              <a:rPr lang="zh-TW" altLang="en-US"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營收）</a:t>
            </a:r>
          </a:p>
          <a:p>
            <a:pPr marL="228779" indent="-228779" defTabSz="915120">
              <a:spcAft>
                <a:spcPts val="0"/>
              </a:spcAft>
              <a:buFont typeface="+mj-lt"/>
              <a:buAutoNum type="arabicPeriod"/>
              <a:defRPr/>
            </a:pPr>
            <a:r>
              <a:rPr lang="en-US" altLang="zh-TW"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IDC YoY+38.7%</a:t>
            </a:r>
            <a:r>
              <a:rPr lang="zh-TW" altLang="en-US"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，因國內</a:t>
            </a:r>
            <a:r>
              <a:rPr lang="en-US" altLang="zh-TW"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國際客戶需求成長；雲端 </a:t>
            </a:r>
            <a:r>
              <a:rPr lang="en-US" altLang="zh-TW"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YoY +38.5%</a:t>
            </a:r>
            <a:r>
              <a:rPr lang="zh-TW" altLang="en-US"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，因自主研發雲管平台</a:t>
            </a:r>
            <a:r>
              <a:rPr lang="en-US" altLang="zh-TW"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(CMCX+CMP)</a:t>
            </a:r>
            <a:r>
              <a:rPr lang="zh-TW" altLang="en-US"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取得公有私雲及混合雲代建代維專案</a:t>
            </a:r>
          </a:p>
          <a:p>
            <a:pPr marL="228779" indent="-228779" defTabSz="915120">
              <a:spcAft>
                <a:spcPts val="0"/>
              </a:spcAft>
              <a:buFont typeface="+mj-lt"/>
              <a:buAutoNum type="arabicPeriod"/>
              <a:defRPr/>
            </a:pPr>
            <a:r>
              <a:rPr lang="zh-TW" altLang="en-US"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大數據 </a:t>
            </a:r>
            <a:r>
              <a:rPr lang="en-US" altLang="zh-TW"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YoY+131.3%</a:t>
            </a:r>
            <a:r>
              <a:rPr lang="zh-TW" altLang="en-US"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，助企業、政府建置大數據平台</a:t>
            </a:r>
          </a:p>
          <a:p>
            <a:pPr marL="228779" indent="-228779" defTabSz="915120">
              <a:spcAft>
                <a:spcPts val="0"/>
              </a:spcAft>
              <a:buFont typeface="+mj-lt"/>
              <a:buAutoNum type="arabicPeriod"/>
              <a:defRPr/>
            </a:pPr>
            <a:r>
              <a:rPr lang="zh-TW" altLang="en-US"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資安</a:t>
            </a:r>
            <a:r>
              <a:rPr lang="en-US" altLang="zh-TW"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YoY+31.5%</a:t>
            </a:r>
            <a:r>
              <a:rPr lang="zh-TW" altLang="en-US"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，資安剛性需求持續成長，以市場口碑贏得客戶信任本公司資安專業服務與整合能力</a:t>
            </a:r>
            <a:endParaRPr lang="en-US" altLang="zh-TW"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228779" indent="-228779" defTabSz="915120">
              <a:spcAft>
                <a:spcPts val="0"/>
              </a:spcAft>
              <a:buFont typeface="+mj-lt"/>
              <a:buAutoNum type="arabicPeriod"/>
              <a:defRPr/>
            </a:pPr>
            <a:r>
              <a:rPr lang="en-US" altLang="zh-TW" sz="1000" b="0" kern="100" dirty="0" err="1">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AIoT</a:t>
            </a:r>
            <a:r>
              <a:rPr lang="en-US" altLang="zh-TW"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 YoY +11.6%</a:t>
            </a:r>
            <a:r>
              <a:rPr lang="zh-TW" altLang="en-US"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，智慧安防、智慧能源、智慧交通大型專案如期入帳。</a:t>
            </a:r>
          </a:p>
          <a:p>
            <a:pPr marL="228779" indent="-228779" defTabSz="915120">
              <a:spcAft>
                <a:spcPts val="0"/>
              </a:spcAft>
              <a:buFont typeface="+mj-lt"/>
              <a:buAutoNum type="arabicPeriod"/>
              <a:defRPr/>
            </a:pPr>
            <a:r>
              <a:rPr lang="en-US" altLang="zh-TW"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Q1</a:t>
            </a:r>
            <a:r>
              <a:rPr lang="zh-TW" altLang="en-US"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持續以</a:t>
            </a:r>
            <a:r>
              <a:rPr lang="en-US" altLang="zh-TW"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5G</a:t>
            </a:r>
            <a:r>
              <a:rPr lang="zh-TW" altLang="en-US"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企業專網深耕智慧醫療應用，建立醫院協作網路環境，提升醫療品質與技術，達成</a:t>
            </a:r>
            <a:r>
              <a:rPr lang="en-US" altLang="zh-TW"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5G</a:t>
            </a:r>
            <a:r>
              <a:rPr lang="zh-TW" altLang="en-US"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科技輔助現代醫療的願景。攜手教學醫院級醫院以</a:t>
            </a:r>
            <a:r>
              <a:rPr lang="en-US" altLang="zh-TW"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5G</a:t>
            </a:r>
            <a:r>
              <a:rPr lang="zh-TW" altLang="en-US"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專網實現達文西手術</a:t>
            </a:r>
            <a:r>
              <a:rPr lang="en-US" altLang="zh-TW"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3D AR</a:t>
            </a:r>
            <a:r>
              <a:rPr lang="zh-TW" altLang="en-US"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沈浸式教學。</a:t>
            </a:r>
          </a:p>
          <a:p>
            <a:pPr marL="228779" indent="-228779" defTabSz="915120">
              <a:spcAft>
                <a:spcPts val="0"/>
              </a:spcAft>
              <a:buFont typeface="+mj-lt"/>
              <a:buAutoNum type="arabicPeriod"/>
              <a:defRPr/>
            </a:pPr>
            <a:r>
              <a:rPr lang="zh-TW" altLang="en-US"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整合文本分析、</a:t>
            </a:r>
            <a:r>
              <a:rPr lang="en-US" altLang="zh-TW" sz="1000" b="0" kern="100" dirty="0" err="1">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AIoT</a:t>
            </a:r>
            <a:r>
              <a:rPr lang="zh-TW" altLang="en-US"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等大數據</a:t>
            </a:r>
            <a:r>
              <a:rPr lang="en-US" altLang="zh-TW"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/AI</a:t>
            </a:r>
            <a:r>
              <a:rPr lang="zh-TW" altLang="en-US"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創新技術應用成果豐碩，成功導入並獲得文字客服、司法判決、稅則分析與電力、保全領域等多項重大專案。</a:t>
            </a:r>
          </a:p>
          <a:p>
            <a:pPr marL="228779" indent="-228779" defTabSz="915120">
              <a:spcAft>
                <a:spcPts val="0"/>
              </a:spcAft>
              <a:buFont typeface="+mj-lt"/>
              <a:buAutoNum type="arabicPeriod"/>
              <a:defRPr/>
            </a:pPr>
            <a:r>
              <a:rPr lang="zh-TW" altLang="en-US"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積極發展國際公雲領域技術能量，取得國內首張</a:t>
            </a:r>
            <a:r>
              <a:rPr lang="en-US" altLang="zh-TW"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VMware Sovereign Cloud</a:t>
            </a:r>
            <a:r>
              <a:rPr lang="zh-TW" altLang="en-US" sz="1000" b="0" kern="1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資格認證，以高度數據敏感之政府機關、金融醫療客戶為目標，確保符合資料隱私權法律規定。</a:t>
            </a:r>
          </a:p>
          <a:p>
            <a:pPr defTabSz="913841">
              <a:spcBef>
                <a:spcPts val="599"/>
              </a:spcBef>
              <a:spcAft>
                <a:spcPts val="0"/>
              </a:spcAft>
              <a:defRPr/>
            </a:pPr>
            <a:r>
              <a:rPr lang="en-US" altLang="zh-TW" sz="1100" b="0" kern="100" dirty="0">
                <a:solidFill>
                  <a:srgbClr val="000000"/>
                </a:solidFill>
                <a:latin typeface="Arial" panose="020B0604020202020204" pitchFamily="34" charset="0"/>
                <a:ea typeface="微軟正黑體" panose="020B0604030504040204" pitchFamily="34" charset="-120"/>
                <a:cs typeface="Arial" panose="020B0604020202020204" pitchFamily="34" charset="0"/>
              </a:rPr>
              <a:t>Slide 11 illustrates our enterprise business highlights.</a:t>
            </a:r>
          </a:p>
          <a:p>
            <a:pPr defTabSz="913841">
              <a:spcBef>
                <a:spcPts val="599"/>
              </a:spcBef>
              <a:spcAft>
                <a:spcPts val="0"/>
              </a:spcAft>
              <a:defRPr/>
            </a:pPr>
            <a:r>
              <a:rPr lang="en-US" altLang="zh-TW" sz="1100" b="0" kern="100" dirty="0">
                <a:solidFill>
                  <a:srgbClr val="000000"/>
                </a:solidFill>
                <a:latin typeface="Arial" panose="020B0604020202020204" pitchFamily="34" charset="0"/>
                <a:ea typeface="微軟正黑體" panose="020B0604030504040204" pitchFamily="34" charset="-120"/>
                <a:cs typeface="Arial" panose="020B0604020202020204" pitchFamily="34" charset="0"/>
              </a:rPr>
              <a:t>In the first quarter, on a year-over-year basis, our total enterprise emerging application revenue increased by 31.5% as most of our major applications demonstrated a double-digit growth rate. In particular, 5G private network and big data analysis applications showed their strong market potential by doubling the revenues on a year-over-year basis.</a:t>
            </a:r>
          </a:p>
          <a:p>
            <a:pPr defTabSz="913841">
              <a:spcBef>
                <a:spcPts val="599"/>
              </a:spcBef>
              <a:spcAft>
                <a:spcPts val="0"/>
              </a:spcAft>
              <a:defRPr/>
            </a:pPr>
            <a:r>
              <a:rPr lang="en-US" altLang="zh-TW" sz="1100" b="0" kern="100" dirty="0">
                <a:solidFill>
                  <a:srgbClr val="000000"/>
                </a:solidFill>
                <a:latin typeface="Arial" panose="020B0604020202020204" pitchFamily="34" charset="0"/>
                <a:ea typeface="微軟正黑體" panose="020B0604030504040204" pitchFamily="34" charset="-120"/>
                <a:cs typeface="Arial" panose="020B0604020202020204" pitchFamily="34" charset="0"/>
              </a:rPr>
              <a:t>In fact, we constantly leverage 5G technology to advance smart medical applications. In the first quarter, we successfully facilitated 5G private network in the hospital to create the immersive AR environment for </a:t>
            </a:r>
            <a:r>
              <a:rPr lang="en-US" altLang="zh-TW" sz="1100" b="0" kern="100" dirty="0" err="1">
                <a:solidFill>
                  <a:srgbClr val="000000"/>
                </a:solidFill>
                <a:latin typeface="Arial" panose="020B0604020202020204" pitchFamily="34" charset="0"/>
                <a:ea typeface="微軟正黑體" panose="020B0604030504040204" pitchFamily="34" charset="-120"/>
                <a:cs typeface="Arial" panose="020B0604020202020204" pitchFamily="34" charset="0"/>
              </a:rPr>
              <a:t>daVinci</a:t>
            </a:r>
            <a:r>
              <a:rPr lang="en-US" altLang="zh-TW" sz="1100" b="0" kern="100" dirty="0">
                <a:solidFill>
                  <a:srgbClr val="000000"/>
                </a:solidFill>
                <a:latin typeface="Arial" panose="020B0604020202020204" pitchFamily="34" charset="0"/>
                <a:ea typeface="微軟正黑體" panose="020B0604030504040204" pitchFamily="34" charset="-120"/>
                <a:cs typeface="Arial" panose="020B0604020202020204" pitchFamily="34" charset="0"/>
              </a:rPr>
              <a:t> surgical training via 3D technology assistance, which is also a milestone for our hospital partners.</a:t>
            </a:r>
          </a:p>
          <a:p>
            <a:pPr defTabSz="913841">
              <a:spcBef>
                <a:spcPts val="599"/>
              </a:spcBef>
              <a:spcAft>
                <a:spcPts val="0"/>
              </a:spcAft>
              <a:defRPr/>
            </a:pPr>
            <a:r>
              <a:rPr lang="en-US" altLang="zh-TW" sz="1100" b="0" kern="100" dirty="0">
                <a:solidFill>
                  <a:srgbClr val="000000"/>
                </a:solidFill>
                <a:latin typeface="Arial" panose="020B0604020202020204" pitchFamily="34" charset="0"/>
                <a:ea typeface="微軟正黑體" panose="020B0604030504040204" pitchFamily="34" charset="-120"/>
                <a:cs typeface="Arial" panose="020B0604020202020204" pitchFamily="34" charset="0"/>
              </a:rPr>
              <a:t>Furthermore, our AI platform solutions combining cutting-edged AI and big data analysis capabilities are being well-received by customers. We continued to acquire </a:t>
            </a:r>
            <a:r>
              <a:rPr lang="en-US" altLang="zh-TW" sz="1100" b="0" kern="100" dirty="0" err="1">
                <a:solidFill>
                  <a:srgbClr val="000000"/>
                </a:solidFill>
                <a:latin typeface="Arial" panose="020B0604020202020204" pitchFamily="34" charset="0"/>
                <a:ea typeface="微軟正黑體" panose="020B0604030504040204" pitchFamily="34" charset="-120"/>
                <a:cs typeface="Arial" panose="020B0604020202020204" pitchFamily="34" charset="0"/>
              </a:rPr>
              <a:t>chatbots</a:t>
            </a:r>
            <a:r>
              <a:rPr lang="en-US" altLang="zh-TW" sz="1100" b="0" kern="100" dirty="0">
                <a:solidFill>
                  <a:srgbClr val="000000"/>
                </a:solidFill>
                <a:latin typeface="Arial" panose="020B0604020202020204" pitchFamily="34" charset="0"/>
                <a:ea typeface="微軟正黑體" panose="020B0604030504040204" pitchFamily="34" charset="-120"/>
                <a:cs typeface="Arial" panose="020B0604020202020204" pitchFamily="34" charset="0"/>
              </a:rPr>
              <a:t> and image analysis projects in the areas of judiciary, power-saving practices and security industry. </a:t>
            </a:r>
          </a:p>
          <a:p>
            <a:pPr defTabSz="913841">
              <a:spcBef>
                <a:spcPts val="599"/>
              </a:spcBef>
              <a:spcAft>
                <a:spcPts val="0"/>
              </a:spcAft>
              <a:defRPr/>
            </a:pPr>
            <a:r>
              <a:rPr lang="en-US" altLang="zh-TW" sz="1100" b="0" kern="100" dirty="0">
                <a:solidFill>
                  <a:srgbClr val="000000"/>
                </a:solidFill>
                <a:latin typeface="Arial" panose="020B0604020202020204" pitchFamily="34" charset="0"/>
                <a:ea typeface="微軟正黑體" panose="020B0604030504040204" pitchFamily="34" charset="-120"/>
                <a:cs typeface="Arial" panose="020B0604020202020204" pitchFamily="34" charset="0"/>
              </a:rPr>
              <a:t>We were also excited to see our </a:t>
            </a:r>
            <a:r>
              <a:rPr lang="en-US" altLang="zh-TW" sz="1100" b="0" kern="100" dirty="0">
                <a:latin typeface="Arial" panose="020B0604020202020204" pitchFamily="34" charset="0"/>
                <a:ea typeface="微軟正黑體" panose="020B0604030504040204" pitchFamily="34" charset="-120"/>
                <a:cs typeface="Arial" panose="020B0604020202020204" pitchFamily="34" charset="0"/>
              </a:rPr>
              <a:t>cloud, IDC, and cybersecurity </a:t>
            </a:r>
            <a:r>
              <a:rPr lang="en-US" altLang="zh-TW" sz="1100" b="0" kern="100" dirty="0">
                <a:solidFill>
                  <a:srgbClr val="000000"/>
                </a:solidFill>
                <a:latin typeface="Arial" panose="020B0604020202020204" pitchFamily="34" charset="0"/>
                <a:ea typeface="微軟正黑體" panose="020B0604030504040204" pitchFamily="34" charset="-120"/>
                <a:cs typeface="Arial" panose="020B0604020202020204" pitchFamily="34" charset="0"/>
              </a:rPr>
              <a:t>services all achieve significant year-over-year revenue growth in the first quarter with 39%, 39% and 32% growth, respectively, owing to the increasing demands of digital transformation trend and its opportunities.</a:t>
            </a:r>
          </a:p>
        </p:txBody>
      </p:sp>
      <p:graphicFrame>
        <p:nvGraphicFramePr>
          <p:cNvPr id="3" name="表格 2">
            <a:extLst>
              <a:ext uri="{FF2B5EF4-FFF2-40B4-BE49-F238E27FC236}">
                <a16:creationId xmlns:a16="http://schemas.microsoft.com/office/drawing/2014/main" id="{2EF04F52-5C77-C4EA-9767-B5326D9CA097}"/>
              </a:ext>
            </a:extLst>
          </p:cNvPr>
          <p:cNvGraphicFramePr>
            <a:graphicFrameLocks noGrp="1"/>
          </p:cNvGraphicFramePr>
          <p:nvPr>
            <p:extLst>
              <p:ext uri="{D42A27DB-BD31-4B8C-83A1-F6EECF244321}">
                <p14:modId xmlns:p14="http://schemas.microsoft.com/office/powerpoint/2010/main" val="3231378451"/>
              </p:ext>
            </p:extLst>
          </p:nvPr>
        </p:nvGraphicFramePr>
        <p:xfrm>
          <a:off x="-6247316" y="3404446"/>
          <a:ext cx="5972559" cy="2100646"/>
        </p:xfrm>
        <a:graphic>
          <a:graphicData uri="http://schemas.openxmlformats.org/drawingml/2006/table">
            <a:tbl>
              <a:tblPr firstRow="1" firstCol="1" bandRow="1"/>
              <a:tblGrid>
                <a:gridCol w="1886339">
                  <a:extLst>
                    <a:ext uri="{9D8B030D-6E8A-4147-A177-3AD203B41FA5}">
                      <a16:colId xmlns:a16="http://schemas.microsoft.com/office/drawing/2014/main" val="2571917549"/>
                    </a:ext>
                  </a:extLst>
                </a:gridCol>
                <a:gridCol w="1169758">
                  <a:extLst>
                    <a:ext uri="{9D8B030D-6E8A-4147-A177-3AD203B41FA5}">
                      <a16:colId xmlns:a16="http://schemas.microsoft.com/office/drawing/2014/main" val="2550317235"/>
                    </a:ext>
                  </a:extLst>
                </a:gridCol>
                <a:gridCol w="1169758">
                  <a:extLst>
                    <a:ext uri="{9D8B030D-6E8A-4147-A177-3AD203B41FA5}">
                      <a16:colId xmlns:a16="http://schemas.microsoft.com/office/drawing/2014/main" val="211252784"/>
                    </a:ext>
                  </a:extLst>
                </a:gridCol>
                <a:gridCol w="899375">
                  <a:extLst>
                    <a:ext uri="{9D8B030D-6E8A-4147-A177-3AD203B41FA5}">
                      <a16:colId xmlns:a16="http://schemas.microsoft.com/office/drawing/2014/main" val="3440491558"/>
                    </a:ext>
                  </a:extLst>
                </a:gridCol>
                <a:gridCol w="847329">
                  <a:extLst>
                    <a:ext uri="{9D8B030D-6E8A-4147-A177-3AD203B41FA5}">
                      <a16:colId xmlns:a16="http://schemas.microsoft.com/office/drawing/2014/main" val="1773730895"/>
                    </a:ext>
                  </a:extLst>
                </a:gridCol>
              </a:tblGrid>
              <a:tr h="209114">
                <a:tc>
                  <a:txBody>
                    <a:bodyPr/>
                    <a:lstStyle/>
                    <a:p>
                      <a:pPr algn="l">
                        <a:spcAft>
                          <a:spcPts val="0"/>
                        </a:spcAft>
                      </a:pPr>
                      <a:r>
                        <a:rPr lang="zh-TW" sz="1000" b="1" kern="0">
                          <a:solidFill>
                            <a:srgbClr val="000000"/>
                          </a:solidFill>
                          <a:effectLst/>
                          <a:latin typeface="Arial" panose="020B0604020202020204" pitchFamily="34" charset="0"/>
                          <a:ea typeface="標楷體" panose="03000509000000000000" pitchFamily="65" charset="-120"/>
                          <a:cs typeface="Arial" panose="020B0604020202020204" pitchFamily="34" charset="0"/>
                        </a:rPr>
                        <a:t>季度</a:t>
                      </a:r>
                      <a:r>
                        <a:rPr lang="en-US" sz="1000" b="1" kern="0">
                          <a:solidFill>
                            <a:srgbClr val="000000"/>
                          </a:solidFill>
                          <a:effectLst/>
                          <a:latin typeface="Arial" panose="020B0604020202020204" pitchFamily="34" charset="0"/>
                          <a:ea typeface="標楷體" panose="03000509000000000000" pitchFamily="65" charset="-120"/>
                          <a:cs typeface="Times New Roman" panose="02020603050405020304" pitchFamily="18" charset="0"/>
                        </a:rPr>
                        <a:t>/YoY/</a:t>
                      </a:r>
                      <a:r>
                        <a:rPr lang="zh-TW" sz="1000" b="1" kern="0">
                          <a:solidFill>
                            <a:srgbClr val="0000FF"/>
                          </a:solidFill>
                          <a:effectLst/>
                          <a:latin typeface="Arial" panose="020B0604020202020204" pitchFamily="34" charset="0"/>
                          <a:ea typeface="標楷體" panose="03000509000000000000" pitchFamily="65" charset="-120"/>
                          <a:cs typeface="Arial" panose="020B0604020202020204" pitchFamily="34" charset="0"/>
                        </a:rPr>
                        <a:t>合併營收</a:t>
                      </a:r>
                      <a:r>
                        <a:rPr lang="en-US" sz="1000" b="1" kern="0">
                          <a:solidFill>
                            <a:srgbClr val="000000"/>
                          </a:solidFill>
                          <a:effectLst/>
                          <a:latin typeface="Arial" panose="020B0604020202020204" pitchFamily="34" charset="0"/>
                          <a:ea typeface="標楷體" panose="03000509000000000000" pitchFamily="65" charset="-120"/>
                          <a:cs typeface="Times New Roman" panose="02020603050405020304" pitchFamily="18" charset="0"/>
                        </a:rPr>
                        <a:t>(</a:t>
                      </a:r>
                      <a:r>
                        <a:rPr lang="zh-TW" sz="1000" b="1" kern="0">
                          <a:solidFill>
                            <a:srgbClr val="000000"/>
                          </a:solidFill>
                          <a:effectLst/>
                          <a:latin typeface="Arial" panose="020B0604020202020204" pitchFamily="34" charset="0"/>
                          <a:ea typeface="標楷體" panose="03000509000000000000" pitchFamily="65" charset="-120"/>
                          <a:cs typeface="Arial" panose="020B0604020202020204" pitchFamily="34" charset="0"/>
                        </a:rPr>
                        <a:t>單位：</a:t>
                      </a:r>
                      <a:r>
                        <a:rPr lang="en-US" sz="1000" b="1" kern="0">
                          <a:solidFill>
                            <a:srgbClr val="000000"/>
                          </a:solidFill>
                          <a:effectLst/>
                          <a:latin typeface="Arial" panose="020B0604020202020204" pitchFamily="34" charset="0"/>
                          <a:ea typeface="標楷體" panose="03000509000000000000" pitchFamily="65" charset="-120"/>
                          <a:cs typeface="Times New Roman" panose="02020603050405020304" pitchFamily="18" charset="0"/>
                        </a:rPr>
                        <a:t>K)</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Aft>
                          <a:spcPts val="0"/>
                        </a:spcAft>
                      </a:pPr>
                      <a:r>
                        <a:rPr lang="en-US" sz="1000" b="1" kern="0">
                          <a:solidFill>
                            <a:srgbClr val="000000"/>
                          </a:solidFill>
                          <a:effectLst/>
                          <a:latin typeface="Arial" panose="020B0604020202020204" pitchFamily="34" charset="0"/>
                          <a:ea typeface="標楷體" panose="03000509000000000000" pitchFamily="65" charset="-120"/>
                          <a:cs typeface="Times New Roman" panose="02020603050405020304" pitchFamily="18" charset="0"/>
                        </a:rPr>
                        <a:t>112Q1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Aft>
                          <a:spcPts val="0"/>
                        </a:spcAft>
                      </a:pPr>
                      <a:r>
                        <a:rPr lang="en-US" sz="1000" b="1" kern="0">
                          <a:solidFill>
                            <a:srgbClr val="000000"/>
                          </a:solidFill>
                          <a:effectLst/>
                          <a:latin typeface="Arial" panose="020B0604020202020204" pitchFamily="34" charset="0"/>
                          <a:ea typeface="標楷體" panose="03000509000000000000" pitchFamily="65" charset="-120"/>
                          <a:cs typeface="Times New Roman" panose="02020603050405020304" pitchFamily="18" charset="0"/>
                        </a:rPr>
                        <a:t>111Q1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Aft>
                          <a:spcPts val="0"/>
                        </a:spcAft>
                      </a:pPr>
                      <a:r>
                        <a:rPr lang="zh-TW" sz="1000" b="1" kern="0">
                          <a:solidFill>
                            <a:srgbClr val="000000"/>
                          </a:solidFill>
                          <a:effectLst/>
                          <a:latin typeface="Arial" panose="020B0604020202020204" pitchFamily="34" charset="0"/>
                          <a:ea typeface="標楷體" panose="03000509000000000000" pitchFamily="65" charset="-120"/>
                          <a:cs typeface="Arial" panose="020B0604020202020204" pitchFamily="34" charset="0"/>
                        </a:rPr>
                        <a:t>差異</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Aft>
                          <a:spcPts val="0"/>
                        </a:spcAft>
                      </a:pPr>
                      <a:r>
                        <a:rPr lang="en-US" sz="1000" b="1" kern="0">
                          <a:solidFill>
                            <a:srgbClr val="000000"/>
                          </a:solidFill>
                          <a:effectLst/>
                          <a:latin typeface="Arial" panose="020B0604020202020204" pitchFamily="34" charset="0"/>
                          <a:ea typeface="標楷體" panose="03000509000000000000" pitchFamily="65" charset="-120"/>
                          <a:cs typeface="Times New Roman" panose="02020603050405020304" pitchFamily="18" charset="0"/>
                        </a:rPr>
                        <a:t>YoY%</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3837665"/>
                  </a:ext>
                </a:extLst>
              </a:tr>
              <a:tr h="209114">
                <a:tc>
                  <a:txBody>
                    <a:bodyPr/>
                    <a:lstStyle/>
                    <a:p>
                      <a:pPr algn="l">
                        <a:spcAft>
                          <a:spcPts val="0"/>
                        </a:spcAft>
                      </a:pPr>
                      <a:r>
                        <a:rPr lang="zh-TW" sz="1000" b="1" kern="0" dirty="0">
                          <a:solidFill>
                            <a:srgbClr val="0000FF"/>
                          </a:solidFill>
                          <a:effectLst/>
                          <a:latin typeface="Arial" panose="020B0604020202020204" pitchFamily="34" charset="0"/>
                          <a:ea typeface="標楷體" panose="03000509000000000000" pitchFamily="65" charset="-120"/>
                          <a:cs typeface="Arial" panose="020B0604020202020204" pitchFamily="34" charset="0"/>
                        </a:rPr>
                        <a:t>新興業務項目</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191308008"/>
                  </a:ext>
                </a:extLst>
              </a:tr>
              <a:tr h="209114">
                <a:tc>
                  <a:txBody>
                    <a:bodyPr/>
                    <a:lstStyle/>
                    <a:p>
                      <a:pPr algn="l">
                        <a:spcAft>
                          <a:spcPts val="0"/>
                        </a:spcAft>
                      </a:pPr>
                      <a:r>
                        <a:rPr lang="en-US" sz="1000" b="1" kern="0">
                          <a:solidFill>
                            <a:srgbClr val="000000"/>
                          </a:solidFill>
                          <a:effectLst/>
                          <a:latin typeface="Arial" panose="020B0604020202020204" pitchFamily="34" charset="0"/>
                          <a:ea typeface="標楷體" panose="03000509000000000000" pitchFamily="65" charset="-120"/>
                          <a:cs typeface="Times New Roman" panose="02020603050405020304" pitchFamily="18" charset="0"/>
                        </a:rPr>
                        <a:t>M</a:t>
                      </a:r>
                      <a:r>
                        <a:rPr lang="zh-TW" sz="1000" b="1" kern="0">
                          <a:solidFill>
                            <a:srgbClr val="000000"/>
                          </a:solidFill>
                          <a:effectLst/>
                          <a:latin typeface="Arial" panose="020B0604020202020204" pitchFamily="34" charset="0"/>
                          <a:ea typeface="標楷體" panose="03000509000000000000" pitchFamily="65" charset="-120"/>
                          <a:cs typeface="Arial" panose="020B0604020202020204" pitchFamily="34" charset="0"/>
                        </a:rPr>
                        <a:t>化應用</a:t>
                      </a:r>
                      <a:r>
                        <a:rPr lang="en-US" sz="1000" b="1" kern="0">
                          <a:solidFill>
                            <a:srgbClr val="000000"/>
                          </a:solidFill>
                          <a:effectLst/>
                          <a:latin typeface="Arial" panose="020B0604020202020204" pitchFamily="34" charset="0"/>
                          <a:ea typeface="標楷體" panose="03000509000000000000" pitchFamily="65" charset="-120"/>
                          <a:cs typeface="Times New Roman" panose="02020603050405020304" pitchFamily="18" charset="0"/>
                        </a:rPr>
                        <a:t>(</a:t>
                      </a:r>
                      <a:r>
                        <a:rPr lang="zh-TW" sz="1000" b="1" kern="0">
                          <a:solidFill>
                            <a:srgbClr val="000000"/>
                          </a:solidFill>
                          <a:effectLst/>
                          <a:latin typeface="Arial" panose="020B0604020202020204" pitchFamily="34" charset="0"/>
                          <a:ea typeface="標楷體" panose="03000509000000000000" pitchFamily="65" charset="-120"/>
                          <a:cs typeface="Arial" panose="020B0604020202020204" pitchFamily="34" charset="0"/>
                        </a:rPr>
                        <a:t>含企業專網</a:t>
                      </a:r>
                      <a:r>
                        <a:rPr lang="en-US" sz="1000" b="1" kern="0">
                          <a:solidFill>
                            <a:srgbClr val="000000"/>
                          </a:solidFill>
                          <a:effectLst/>
                          <a:latin typeface="Arial" panose="020B0604020202020204" pitchFamily="34" charset="0"/>
                          <a:ea typeface="標楷體" panose="03000509000000000000" pitchFamily="65" charset="-120"/>
                          <a:cs typeface="Times New Roman" panose="02020603050405020304" pitchFamily="18" charset="0"/>
                        </a:rPr>
                        <a:t>)</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200" kern="0">
                          <a:effectLst/>
                          <a:latin typeface="標楷體" panose="03000509000000000000" pitchFamily="65" charset="-120"/>
                          <a:ea typeface="新細明體" panose="02020500000000000000" pitchFamily="18" charset="-120"/>
                          <a:cs typeface="Times New Roman" panose="02020603050405020304" pitchFamily="18" charset="0"/>
                        </a:rPr>
                        <a:t>239,906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200" kern="0">
                          <a:effectLst/>
                          <a:latin typeface="標楷體" panose="03000509000000000000" pitchFamily="65" charset="-120"/>
                          <a:ea typeface="新細明體" panose="02020500000000000000" pitchFamily="18" charset="-120"/>
                          <a:cs typeface="Times New Roman" panose="02020603050405020304" pitchFamily="18" charset="0"/>
                        </a:rPr>
                        <a:t>217,572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200" kern="0">
                          <a:solidFill>
                            <a:srgbClr val="0000FF"/>
                          </a:solidFill>
                          <a:effectLst/>
                          <a:latin typeface="標楷體" panose="03000509000000000000" pitchFamily="65" charset="-120"/>
                          <a:ea typeface="新細明體" panose="02020500000000000000" pitchFamily="18" charset="-120"/>
                          <a:cs typeface="Times New Roman" panose="02020603050405020304" pitchFamily="18" charset="0"/>
                        </a:rPr>
                        <a:t>22,334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200" kern="0">
                          <a:solidFill>
                            <a:srgbClr val="0000FF"/>
                          </a:solidFill>
                          <a:effectLst/>
                          <a:latin typeface="標楷體" panose="03000509000000000000" pitchFamily="65" charset="-120"/>
                          <a:ea typeface="新細明體" panose="02020500000000000000" pitchFamily="18" charset="-120"/>
                          <a:cs typeface="Times New Roman" panose="02020603050405020304" pitchFamily="18" charset="0"/>
                        </a:rPr>
                        <a:t>10.3%</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8983953"/>
                  </a:ext>
                </a:extLst>
              </a:tr>
              <a:tr h="209114">
                <a:tc>
                  <a:txBody>
                    <a:bodyPr/>
                    <a:lstStyle/>
                    <a:p>
                      <a:pPr algn="l">
                        <a:spcAft>
                          <a:spcPts val="0"/>
                        </a:spcAft>
                      </a:pPr>
                      <a:r>
                        <a:rPr lang="en-US" sz="1000" b="1" kern="0">
                          <a:solidFill>
                            <a:srgbClr val="000000"/>
                          </a:solidFill>
                          <a:effectLst/>
                          <a:latin typeface="Arial" panose="020B0604020202020204" pitchFamily="34" charset="0"/>
                          <a:ea typeface="標楷體" panose="03000509000000000000" pitchFamily="65" charset="-120"/>
                          <a:cs typeface="Times New Roman" panose="02020603050405020304" pitchFamily="18" charset="0"/>
                        </a:rPr>
                        <a:t>IDC</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200" kern="0">
                          <a:effectLst/>
                          <a:latin typeface="標楷體" panose="03000509000000000000" pitchFamily="65" charset="-120"/>
                          <a:ea typeface="新細明體" panose="02020500000000000000" pitchFamily="18" charset="-120"/>
                          <a:cs typeface="Times New Roman" panose="02020603050405020304" pitchFamily="18" charset="0"/>
                        </a:rPr>
                        <a:t> 1,375,326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200" kern="0">
                          <a:solidFill>
                            <a:srgbClr val="FF0000"/>
                          </a:solidFill>
                          <a:effectLst/>
                          <a:highlight>
                            <a:srgbClr val="FFFF00"/>
                          </a:highlight>
                          <a:latin typeface="標楷體" panose="03000509000000000000" pitchFamily="65" charset="-120"/>
                          <a:ea typeface="新細明體" panose="02020500000000000000" pitchFamily="18" charset="-120"/>
                          <a:cs typeface="Times New Roman" panose="02020603050405020304" pitchFamily="18" charset="0"/>
                        </a:rPr>
                        <a:t>991,432</a:t>
                      </a:r>
                      <a:r>
                        <a:rPr lang="en-US" sz="1200" kern="0">
                          <a:effectLst/>
                          <a:highlight>
                            <a:srgbClr val="FFFF00"/>
                          </a:highlight>
                          <a:latin typeface="標楷體" panose="03000509000000000000" pitchFamily="65" charset="-120"/>
                          <a:ea typeface="新細明體" panose="02020500000000000000" pitchFamily="18" charset="-120"/>
                          <a:cs typeface="Times New Roman" panose="02020603050405020304" pitchFamily="18" charset="0"/>
                        </a:rPr>
                        <a:t>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200" kern="0">
                          <a:solidFill>
                            <a:srgbClr val="0000FF"/>
                          </a:solidFill>
                          <a:effectLst/>
                          <a:highlight>
                            <a:srgbClr val="FFFF00"/>
                          </a:highlight>
                          <a:latin typeface="標楷體" panose="03000509000000000000" pitchFamily="65" charset="-120"/>
                          <a:ea typeface="新細明體" panose="02020500000000000000" pitchFamily="18" charset="-120"/>
                          <a:cs typeface="Times New Roman" panose="02020603050405020304" pitchFamily="18" charset="0"/>
                        </a:rPr>
                        <a:t> </a:t>
                      </a:r>
                      <a:r>
                        <a:rPr lang="en-US" sz="1200" kern="0">
                          <a:solidFill>
                            <a:srgbClr val="FF0000"/>
                          </a:solidFill>
                          <a:effectLst/>
                          <a:highlight>
                            <a:srgbClr val="FFFF00"/>
                          </a:highlight>
                          <a:latin typeface="標楷體" panose="03000509000000000000" pitchFamily="65" charset="-120"/>
                          <a:ea typeface="新細明體" panose="02020500000000000000" pitchFamily="18" charset="-120"/>
                          <a:cs typeface="Times New Roman" panose="02020603050405020304" pitchFamily="18" charset="0"/>
                        </a:rPr>
                        <a:t>383,894</a:t>
                      </a:r>
                      <a:r>
                        <a:rPr lang="en-US" sz="1200" kern="0">
                          <a:solidFill>
                            <a:srgbClr val="0000FF"/>
                          </a:solidFill>
                          <a:effectLst/>
                          <a:highlight>
                            <a:srgbClr val="FFFF00"/>
                          </a:highlight>
                          <a:latin typeface="標楷體" panose="03000509000000000000" pitchFamily="65" charset="-120"/>
                          <a:ea typeface="新細明體" panose="02020500000000000000" pitchFamily="18" charset="-120"/>
                          <a:cs typeface="Times New Roman" panose="02020603050405020304" pitchFamily="18" charset="0"/>
                        </a:rPr>
                        <a:t>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200" kern="0">
                          <a:solidFill>
                            <a:srgbClr val="FF0000"/>
                          </a:solidFill>
                          <a:effectLst/>
                          <a:highlight>
                            <a:srgbClr val="FFFF00"/>
                          </a:highlight>
                          <a:latin typeface="標楷體" panose="03000509000000000000" pitchFamily="65" charset="-120"/>
                          <a:ea typeface="新細明體" panose="02020500000000000000" pitchFamily="18" charset="-120"/>
                          <a:cs typeface="Times New Roman" panose="02020603050405020304" pitchFamily="18" charset="0"/>
                        </a:rPr>
                        <a:t>38.7%</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82373650"/>
                  </a:ext>
                </a:extLst>
              </a:tr>
              <a:tr h="209114">
                <a:tc>
                  <a:txBody>
                    <a:bodyPr/>
                    <a:lstStyle/>
                    <a:p>
                      <a:pPr algn="l">
                        <a:spcAft>
                          <a:spcPts val="0"/>
                        </a:spcAft>
                      </a:pPr>
                      <a:r>
                        <a:rPr lang="zh-TW" sz="1000" b="1" kern="0">
                          <a:solidFill>
                            <a:srgbClr val="000000"/>
                          </a:solidFill>
                          <a:effectLst/>
                          <a:latin typeface="Arial" panose="020B0604020202020204" pitchFamily="34" charset="0"/>
                          <a:ea typeface="標楷體" panose="03000509000000000000" pitchFamily="65" charset="-120"/>
                          <a:cs typeface="Arial" panose="020B0604020202020204" pitchFamily="34" charset="0"/>
                        </a:rPr>
                        <a:t>雲端</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200" kern="0">
                          <a:effectLst/>
                          <a:latin typeface="標楷體" panose="03000509000000000000" pitchFamily="65" charset="-120"/>
                          <a:ea typeface="新細明體" panose="02020500000000000000" pitchFamily="18" charset="-120"/>
                          <a:cs typeface="Times New Roman" panose="02020603050405020304" pitchFamily="18" charset="0"/>
                        </a:rPr>
                        <a:t> 617,608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200" kern="0">
                          <a:effectLst/>
                          <a:latin typeface="標楷體" panose="03000509000000000000" pitchFamily="65" charset="-120"/>
                          <a:ea typeface="新細明體" panose="02020500000000000000" pitchFamily="18" charset="-120"/>
                          <a:cs typeface="Times New Roman" panose="02020603050405020304" pitchFamily="18" charset="0"/>
                        </a:rPr>
                        <a:t> 446,082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200" kern="0">
                          <a:solidFill>
                            <a:srgbClr val="0000FF"/>
                          </a:solidFill>
                          <a:effectLst/>
                          <a:latin typeface="標楷體" panose="03000509000000000000" pitchFamily="65" charset="-120"/>
                          <a:ea typeface="新細明體" panose="02020500000000000000" pitchFamily="18" charset="-120"/>
                          <a:cs typeface="Times New Roman" panose="02020603050405020304" pitchFamily="18" charset="0"/>
                        </a:rPr>
                        <a:t> 171,526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200" kern="0">
                          <a:solidFill>
                            <a:srgbClr val="0000FF"/>
                          </a:solidFill>
                          <a:effectLst/>
                          <a:latin typeface="標楷體" panose="03000509000000000000" pitchFamily="65" charset="-120"/>
                          <a:ea typeface="新細明體" panose="02020500000000000000" pitchFamily="18" charset="-120"/>
                          <a:cs typeface="Times New Roman" panose="02020603050405020304" pitchFamily="18" charset="0"/>
                        </a:rPr>
                        <a:t>38.5%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87064527"/>
                  </a:ext>
                </a:extLst>
              </a:tr>
              <a:tr h="209114">
                <a:tc>
                  <a:txBody>
                    <a:bodyPr/>
                    <a:lstStyle/>
                    <a:p>
                      <a:pPr algn="l">
                        <a:spcAft>
                          <a:spcPts val="0"/>
                        </a:spcAft>
                      </a:pPr>
                      <a:r>
                        <a:rPr lang="zh-TW" sz="1000" b="1" kern="0">
                          <a:solidFill>
                            <a:srgbClr val="000000"/>
                          </a:solidFill>
                          <a:effectLst/>
                          <a:latin typeface="Arial" panose="020B0604020202020204" pitchFamily="34" charset="0"/>
                          <a:ea typeface="標楷體" panose="03000509000000000000" pitchFamily="65" charset="-120"/>
                          <a:cs typeface="Arial" panose="020B0604020202020204" pitchFamily="34" charset="0"/>
                        </a:rPr>
                        <a:t>資安</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200" kern="0">
                          <a:effectLst/>
                          <a:latin typeface="標楷體" panose="03000509000000000000" pitchFamily="65" charset="-120"/>
                          <a:ea typeface="新細明體" panose="02020500000000000000" pitchFamily="18" charset="-120"/>
                          <a:cs typeface="Times New Roman" panose="02020603050405020304" pitchFamily="18" charset="0"/>
                        </a:rPr>
                        <a:t> 1,010,137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200" kern="0">
                          <a:solidFill>
                            <a:srgbClr val="FF0000"/>
                          </a:solidFill>
                          <a:effectLst/>
                          <a:highlight>
                            <a:srgbClr val="FFFF00"/>
                          </a:highlight>
                          <a:latin typeface="標楷體" panose="03000509000000000000" pitchFamily="65" charset="-120"/>
                          <a:ea typeface="新細明體" panose="02020500000000000000" pitchFamily="18" charset="-120"/>
                          <a:cs typeface="Times New Roman" panose="02020603050405020304" pitchFamily="18" charset="0"/>
                        </a:rPr>
                        <a:t> 768,284</a:t>
                      </a:r>
                      <a:r>
                        <a:rPr lang="en-US" sz="1200" kern="0">
                          <a:effectLst/>
                          <a:highlight>
                            <a:srgbClr val="FFFF00"/>
                          </a:highlight>
                          <a:latin typeface="標楷體" panose="03000509000000000000" pitchFamily="65" charset="-120"/>
                          <a:ea typeface="新細明體" panose="02020500000000000000" pitchFamily="18" charset="-120"/>
                          <a:cs typeface="Times New Roman" panose="02020603050405020304" pitchFamily="18" charset="0"/>
                        </a:rPr>
                        <a:t>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200" kern="0">
                          <a:solidFill>
                            <a:srgbClr val="FF0000"/>
                          </a:solidFill>
                          <a:effectLst/>
                          <a:highlight>
                            <a:srgbClr val="FFFF00"/>
                          </a:highlight>
                          <a:latin typeface="標楷體" panose="03000509000000000000" pitchFamily="65" charset="-120"/>
                          <a:ea typeface="新細明體" panose="02020500000000000000" pitchFamily="18" charset="-120"/>
                          <a:cs typeface="Times New Roman" panose="02020603050405020304" pitchFamily="18" charset="0"/>
                        </a:rPr>
                        <a:t> 241,853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200" kern="0">
                          <a:solidFill>
                            <a:srgbClr val="FF0000"/>
                          </a:solidFill>
                          <a:effectLst/>
                          <a:highlight>
                            <a:srgbClr val="FFFF00"/>
                          </a:highlight>
                          <a:latin typeface="標楷體" panose="03000509000000000000" pitchFamily="65" charset="-120"/>
                          <a:ea typeface="新細明體" panose="02020500000000000000" pitchFamily="18" charset="-120"/>
                          <a:cs typeface="Times New Roman" panose="02020603050405020304" pitchFamily="18" charset="0"/>
                        </a:rPr>
                        <a:t>31.5%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95438927"/>
                  </a:ext>
                </a:extLst>
              </a:tr>
              <a:tr h="209114">
                <a:tc>
                  <a:txBody>
                    <a:bodyPr/>
                    <a:lstStyle/>
                    <a:p>
                      <a:pPr algn="l">
                        <a:spcAft>
                          <a:spcPts val="0"/>
                        </a:spcAft>
                      </a:pPr>
                      <a:r>
                        <a:rPr lang="en-US" sz="1000" b="1" kern="0">
                          <a:solidFill>
                            <a:srgbClr val="000000"/>
                          </a:solidFill>
                          <a:effectLst/>
                          <a:latin typeface="Arial" panose="020B0604020202020204" pitchFamily="34" charset="0"/>
                          <a:ea typeface="標楷體" panose="03000509000000000000" pitchFamily="65" charset="-120"/>
                          <a:cs typeface="Times New Roman" panose="02020603050405020304" pitchFamily="18" charset="0"/>
                        </a:rPr>
                        <a:t>AIoT</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200" kern="0">
                          <a:solidFill>
                            <a:srgbClr val="FF0000"/>
                          </a:solidFill>
                          <a:effectLst/>
                          <a:latin typeface="標楷體" panose="03000509000000000000" pitchFamily="65" charset="-120"/>
                          <a:ea typeface="新細明體" panose="02020500000000000000" pitchFamily="18" charset="-120"/>
                          <a:cs typeface="Times New Roman" panose="02020603050405020304" pitchFamily="18" charset="0"/>
                        </a:rPr>
                        <a:t> </a:t>
                      </a:r>
                      <a:r>
                        <a:rPr lang="en-US" sz="1200" kern="0">
                          <a:solidFill>
                            <a:srgbClr val="FF0000"/>
                          </a:solidFill>
                          <a:effectLst/>
                          <a:highlight>
                            <a:srgbClr val="FFFF00"/>
                          </a:highlight>
                          <a:latin typeface="標楷體" panose="03000509000000000000" pitchFamily="65" charset="-120"/>
                          <a:ea typeface="新細明體" panose="02020500000000000000" pitchFamily="18" charset="-120"/>
                          <a:cs typeface="Times New Roman" panose="02020603050405020304" pitchFamily="18" charset="0"/>
                        </a:rPr>
                        <a:t>941,654</a:t>
                      </a:r>
                      <a:r>
                        <a:rPr lang="en-US" sz="1200" kern="0">
                          <a:effectLst/>
                          <a:latin typeface="標楷體" panose="03000509000000000000" pitchFamily="65" charset="-120"/>
                          <a:ea typeface="新細明體" panose="02020500000000000000" pitchFamily="18" charset="-120"/>
                          <a:cs typeface="Times New Roman" panose="02020603050405020304" pitchFamily="18" charset="0"/>
                        </a:rPr>
                        <a:t>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200" kern="0">
                          <a:effectLst/>
                          <a:latin typeface="標楷體" panose="03000509000000000000" pitchFamily="65" charset="-120"/>
                          <a:ea typeface="新細明體" panose="02020500000000000000" pitchFamily="18" charset="-120"/>
                          <a:cs typeface="Times New Roman" panose="02020603050405020304" pitchFamily="18" charset="0"/>
                        </a:rPr>
                        <a:t> 843,741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200" kern="0">
                          <a:solidFill>
                            <a:srgbClr val="FF0000"/>
                          </a:solidFill>
                          <a:effectLst/>
                          <a:highlight>
                            <a:srgbClr val="FFFF00"/>
                          </a:highlight>
                          <a:latin typeface="標楷體" panose="03000509000000000000" pitchFamily="65" charset="-120"/>
                          <a:ea typeface="新細明體" panose="02020500000000000000" pitchFamily="18" charset="-120"/>
                          <a:cs typeface="Times New Roman" panose="02020603050405020304" pitchFamily="18" charset="0"/>
                        </a:rPr>
                        <a:t> 97,913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200" kern="0">
                          <a:solidFill>
                            <a:srgbClr val="FF0000"/>
                          </a:solidFill>
                          <a:effectLst/>
                          <a:highlight>
                            <a:srgbClr val="FFFF00"/>
                          </a:highlight>
                          <a:latin typeface="標楷體" panose="03000509000000000000" pitchFamily="65" charset="-120"/>
                          <a:ea typeface="新細明體" panose="02020500000000000000" pitchFamily="18" charset="-120"/>
                          <a:cs typeface="Times New Roman" panose="02020603050405020304" pitchFamily="18" charset="0"/>
                        </a:rPr>
                        <a:t>11.6%</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03004480"/>
                  </a:ext>
                </a:extLst>
              </a:tr>
              <a:tr h="209114">
                <a:tc>
                  <a:txBody>
                    <a:bodyPr/>
                    <a:lstStyle/>
                    <a:p>
                      <a:pPr algn="l">
                        <a:spcAft>
                          <a:spcPts val="0"/>
                        </a:spcAft>
                      </a:pPr>
                      <a:r>
                        <a:rPr lang="zh-TW" sz="1000" b="1" kern="0">
                          <a:solidFill>
                            <a:srgbClr val="000000"/>
                          </a:solidFill>
                          <a:effectLst/>
                          <a:latin typeface="Arial" panose="020B0604020202020204" pitchFamily="34" charset="0"/>
                          <a:ea typeface="標楷體" panose="03000509000000000000" pitchFamily="65" charset="-120"/>
                          <a:cs typeface="Arial" panose="020B0604020202020204" pitchFamily="34" charset="0"/>
                        </a:rPr>
                        <a:t>大數據</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200" kern="0">
                          <a:effectLst/>
                          <a:latin typeface="標楷體" panose="03000509000000000000" pitchFamily="65" charset="-120"/>
                          <a:ea typeface="新細明體" panose="02020500000000000000" pitchFamily="18" charset="-120"/>
                          <a:cs typeface="Times New Roman" panose="02020603050405020304" pitchFamily="18" charset="0"/>
                        </a:rPr>
                        <a:t> 260,323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200" kern="0">
                          <a:effectLst/>
                          <a:latin typeface="標楷體" panose="03000509000000000000" pitchFamily="65" charset="-120"/>
                          <a:ea typeface="新細明體" panose="02020500000000000000" pitchFamily="18" charset="-120"/>
                          <a:cs typeface="Times New Roman" panose="02020603050405020304" pitchFamily="18" charset="0"/>
                        </a:rPr>
                        <a:t> 112,533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200" kern="0">
                          <a:solidFill>
                            <a:srgbClr val="0000FF"/>
                          </a:solidFill>
                          <a:effectLst/>
                          <a:latin typeface="標楷體" panose="03000509000000000000" pitchFamily="65" charset="-120"/>
                          <a:ea typeface="新細明體" panose="02020500000000000000" pitchFamily="18" charset="-120"/>
                          <a:cs typeface="Times New Roman" panose="02020603050405020304" pitchFamily="18" charset="0"/>
                        </a:rPr>
                        <a:t> 147,790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200" kern="0">
                          <a:solidFill>
                            <a:srgbClr val="0000FF"/>
                          </a:solidFill>
                          <a:effectLst/>
                          <a:latin typeface="標楷體" panose="03000509000000000000" pitchFamily="65" charset="-120"/>
                          <a:ea typeface="新細明體" panose="02020500000000000000" pitchFamily="18" charset="-120"/>
                          <a:cs typeface="Times New Roman" panose="02020603050405020304" pitchFamily="18" charset="0"/>
                        </a:rPr>
                        <a:t>131.3%</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3501661"/>
                  </a:ext>
                </a:extLst>
              </a:tr>
              <a:tr h="209114">
                <a:tc>
                  <a:txBody>
                    <a:bodyPr/>
                    <a:lstStyle/>
                    <a:p>
                      <a:pPr algn="r">
                        <a:spcAft>
                          <a:spcPts val="0"/>
                        </a:spcAft>
                      </a:pPr>
                      <a:r>
                        <a:rPr lang="zh-TW" sz="1000" b="1" kern="0">
                          <a:solidFill>
                            <a:srgbClr val="000000"/>
                          </a:solidFill>
                          <a:effectLst/>
                          <a:latin typeface="Arial" panose="020B0604020202020204" pitchFamily="34" charset="0"/>
                          <a:ea typeface="標楷體" panose="03000509000000000000" pitchFamily="65" charset="-120"/>
                          <a:cs typeface="Arial" panose="020B0604020202020204" pitchFamily="34" charset="0"/>
                        </a:rPr>
                        <a:t>合計</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200" kern="0">
                          <a:solidFill>
                            <a:srgbClr val="FF0000"/>
                          </a:solidFill>
                          <a:effectLst/>
                          <a:latin typeface="標楷體" panose="03000509000000000000" pitchFamily="65" charset="-120"/>
                          <a:ea typeface="新細明體" panose="02020500000000000000" pitchFamily="18" charset="-120"/>
                          <a:cs typeface="Times New Roman" panose="02020603050405020304" pitchFamily="18" charset="0"/>
                        </a:rPr>
                        <a:t> </a:t>
                      </a:r>
                      <a:r>
                        <a:rPr lang="en-US" sz="1200" kern="0">
                          <a:solidFill>
                            <a:srgbClr val="FF0000"/>
                          </a:solidFill>
                          <a:effectLst/>
                          <a:highlight>
                            <a:srgbClr val="FFFF00"/>
                          </a:highlight>
                          <a:latin typeface="標楷體" panose="03000509000000000000" pitchFamily="65" charset="-120"/>
                          <a:ea typeface="新細明體" panose="02020500000000000000" pitchFamily="18" charset="-120"/>
                          <a:cs typeface="Times New Roman" panose="02020603050405020304" pitchFamily="18" charset="0"/>
                        </a:rPr>
                        <a:t>4,444,954</a:t>
                      </a:r>
                      <a:r>
                        <a:rPr lang="en-US" sz="1200" kern="0">
                          <a:effectLst/>
                          <a:latin typeface="標楷體" panose="03000509000000000000" pitchFamily="65" charset="-120"/>
                          <a:ea typeface="新細明體" panose="02020500000000000000" pitchFamily="18" charset="-120"/>
                          <a:cs typeface="Times New Roman" panose="02020603050405020304" pitchFamily="18" charset="0"/>
                        </a:rPr>
                        <a:t>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200" kern="0">
                          <a:solidFill>
                            <a:srgbClr val="FF0000"/>
                          </a:solidFill>
                          <a:effectLst/>
                          <a:highlight>
                            <a:srgbClr val="FFFF00"/>
                          </a:highlight>
                          <a:latin typeface="標楷體" panose="03000509000000000000" pitchFamily="65" charset="-120"/>
                          <a:ea typeface="新細明體" panose="02020500000000000000" pitchFamily="18" charset="-120"/>
                          <a:cs typeface="Times New Roman" panose="02020603050405020304" pitchFamily="18" charset="0"/>
                        </a:rPr>
                        <a:t> 3,379,644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200" kern="0">
                          <a:solidFill>
                            <a:srgbClr val="FF0000"/>
                          </a:solidFill>
                          <a:effectLst/>
                          <a:highlight>
                            <a:srgbClr val="FFFF00"/>
                          </a:highlight>
                          <a:latin typeface="標楷體" panose="03000509000000000000" pitchFamily="65" charset="-120"/>
                          <a:ea typeface="新細明體" panose="02020500000000000000" pitchFamily="18" charset="-120"/>
                          <a:cs typeface="Times New Roman" panose="02020603050405020304" pitchFamily="18" charset="0"/>
                        </a:rPr>
                        <a:t> 1,065,310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200" kern="0">
                          <a:solidFill>
                            <a:srgbClr val="FF0000"/>
                          </a:solidFill>
                          <a:effectLst/>
                          <a:highlight>
                            <a:srgbClr val="FFFF00"/>
                          </a:highlight>
                          <a:latin typeface="標楷體" panose="03000509000000000000" pitchFamily="65" charset="-120"/>
                          <a:ea typeface="新細明體" panose="02020500000000000000" pitchFamily="18" charset="-120"/>
                          <a:cs typeface="Times New Roman" panose="02020603050405020304" pitchFamily="18" charset="0"/>
                        </a:rPr>
                        <a:t>31.5%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879930"/>
                  </a:ext>
                </a:extLst>
              </a:tr>
              <a:tr h="218620">
                <a:tc>
                  <a:txBody>
                    <a:bodyPr/>
                    <a:lstStyle/>
                    <a:p>
                      <a:pPr algn="l">
                        <a:spcAft>
                          <a:spcPts val="0"/>
                        </a:spcAft>
                      </a:pPr>
                      <a:r>
                        <a:rPr lang="zh-TW" sz="1000" b="1" kern="0">
                          <a:solidFill>
                            <a:srgbClr val="000000"/>
                          </a:solidFill>
                          <a:effectLst/>
                          <a:latin typeface="Arial" panose="020B0604020202020204" pitchFamily="34" charset="0"/>
                          <a:ea typeface="標楷體" panose="03000509000000000000" pitchFamily="65" charset="-120"/>
                          <a:cs typeface="Arial" panose="020B0604020202020204" pitchFamily="34" charset="0"/>
                        </a:rPr>
                        <a:t>企業專網</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200" kern="0">
                          <a:effectLst/>
                          <a:latin typeface="標楷體" panose="03000509000000000000" pitchFamily="65" charset="-120"/>
                          <a:ea typeface="新細明體" panose="02020500000000000000" pitchFamily="18" charset="-120"/>
                          <a:cs typeface="Times New Roman" panose="02020603050405020304" pitchFamily="18" charset="0"/>
                        </a:rPr>
                        <a:t> 63,428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200" kern="0">
                          <a:effectLst/>
                          <a:latin typeface="標楷體" panose="03000509000000000000" pitchFamily="65" charset="-120"/>
                          <a:ea typeface="新細明體" panose="02020500000000000000" pitchFamily="18" charset="-120"/>
                          <a:cs typeface="Times New Roman" panose="02020603050405020304" pitchFamily="18" charset="0"/>
                        </a:rPr>
                        <a:t> 20,480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200" kern="0">
                          <a:solidFill>
                            <a:srgbClr val="0000FF"/>
                          </a:solidFill>
                          <a:effectLst/>
                          <a:latin typeface="標楷體" panose="03000509000000000000" pitchFamily="65" charset="-120"/>
                          <a:ea typeface="新細明體" panose="02020500000000000000" pitchFamily="18" charset="-120"/>
                          <a:cs typeface="Times New Roman" panose="02020603050405020304" pitchFamily="18" charset="0"/>
                        </a:rPr>
                        <a:t> 42,948 </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200" kern="0" dirty="0">
                          <a:solidFill>
                            <a:srgbClr val="0000FF"/>
                          </a:solidFill>
                          <a:effectLst/>
                          <a:latin typeface="標楷體" panose="03000509000000000000" pitchFamily="65" charset="-120"/>
                          <a:ea typeface="新細明體" panose="02020500000000000000" pitchFamily="18" charset="-120"/>
                          <a:cs typeface="Times New Roman" panose="02020603050405020304" pitchFamily="18" charset="0"/>
                        </a:rPr>
                        <a:t>209.7%</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48" marR="685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76944915"/>
                  </a:ext>
                </a:extLst>
              </a:tr>
            </a:tbl>
          </a:graphicData>
        </a:graphic>
      </p:graphicFrame>
    </p:spTree>
    <p:extLst>
      <p:ext uri="{BB962C8B-B14F-4D97-AF65-F5344CB8AC3E}">
        <p14:creationId xmlns:p14="http://schemas.microsoft.com/office/powerpoint/2010/main" val="34476728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4" name="頁尾版面配置區 3"/>
          <p:cNvSpPr>
            <a:spLocks noGrp="1"/>
          </p:cNvSpPr>
          <p:nvPr>
            <p:ph type="ftr" sz="quarter" idx="10"/>
          </p:nvPr>
        </p:nvSpPr>
        <p:spPr>
          <a:xfrm>
            <a:off x="3" y="9568165"/>
            <a:ext cx="6085218" cy="494189"/>
          </a:xfrm>
        </p:spPr>
        <p:txBody>
          <a:bodyPr/>
          <a:lstStyle/>
          <a:p>
            <a:pPr defTabSz="912563">
              <a:defRPr/>
            </a:pPr>
            <a:r>
              <a:rPr lang="en-US" altLang="zh-TW" dirty="0">
                <a:solidFill>
                  <a:srgbClr val="000000"/>
                </a:solidFill>
              </a:rPr>
              <a:t>【CONFIDENTIAL】</a:t>
            </a:r>
            <a:r>
              <a:rPr lang="zh-TW" altLang="en-US" dirty="0">
                <a:solidFill>
                  <a:srgbClr val="000000"/>
                </a:solidFill>
              </a:rPr>
              <a:t>法說會相關訊息不得於法說會召開前對特定人公開</a:t>
            </a:r>
            <a:endParaRPr lang="en-US" altLang="zh-TW" dirty="0">
              <a:solidFill>
                <a:srgbClr val="000000"/>
              </a:solidFill>
            </a:endParaRPr>
          </a:p>
          <a:p>
            <a:pPr defTabSz="912563">
              <a:defRPr/>
            </a:pPr>
            <a:endParaRPr lang="en-US" altLang="zh-TW" dirty="0">
              <a:solidFill>
                <a:srgbClr val="000000"/>
              </a:solidFill>
            </a:endParaRPr>
          </a:p>
        </p:txBody>
      </p:sp>
      <p:sp>
        <p:nvSpPr>
          <p:cNvPr id="5" name="投影片編號版面配置區 4"/>
          <p:cNvSpPr>
            <a:spLocks noGrp="1"/>
          </p:cNvSpPr>
          <p:nvPr>
            <p:ph type="sldNum" sz="quarter" idx="11"/>
          </p:nvPr>
        </p:nvSpPr>
        <p:spPr/>
        <p:txBody>
          <a:bodyPr/>
          <a:lstStyle/>
          <a:p>
            <a:pPr defTabSz="912563">
              <a:defRPr/>
            </a:pPr>
            <a:fld id="{AF3FA925-368F-49D9-83EB-285720D0F1C9}" type="slidenum">
              <a:rPr lang="zh-TW" altLang="en-US">
                <a:solidFill>
                  <a:srgbClr val="000000"/>
                </a:solidFill>
              </a:rPr>
              <a:pPr defTabSz="912563">
                <a:defRPr/>
              </a:pPr>
              <a:t>13</a:t>
            </a:fld>
            <a:endParaRPr lang="zh-TW" altLang="en-US" dirty="0">
              <a:solidFill>
                <a:srgbClr val="000000"/>
              </a:solidFill>
            </a:endParaRPr>
          </a:p>
        </p:txBody>
      </p:sp>
      <p:sp>
        <p:nvSpPr>
          <p:cNvPr id="9" name="備忘稿版面配置區 2"/>
          <p:cNvSpPr>
            <a:spLocks noGrp="1"/>
          </p:cNvSpPr>
          <p:nvPr>
            <p:ph type="body" idx="3"/>
          </p:nvPr>
        </p:nvSpPr>
        <p:spPr>
          <a:xfrm>
            <a:off x="270746" y="4534051"/>
            <a:ext cx="6253008" cy="5089739"/>
          </a:xfrm>
        </p:spPr>
        <p:txBody>
          <a:bodyPr/>
          <a:lstStyle/>
          <a:p>
            <a:pPr marL="228139" indent="-228139" defTabSz="912563">
              <a:spcBef>
                <a:spcPts val="0"/>
              </a:spcBef>
              <a:buFont typeface="+mj-lt"/>
              <a:buAutoNum type="arabicPeriod"/>
              <a:defRPr/>
            </a:pPr>
            <a:r>
              <a:rPr lang="zh-TW" altLang="en-US" sz="1100" dirty="0">
                <a:latin typeface="微軟正黑體" panose="020B0604030504040204" pitchFamily="34" charset="-120"/>
                <a:ea typeface="微軟正黑體" panose="020B0604030504040204" pitchFamily="34" charset="-120"/>
                <a:cs typeface="Arial" panose="020B0604020202020204" pitchFamily="34" charset="0"/>
              </a:rPr>
              <a:t>國際電信部門稅前淨利</a:t>
            </a:r>
            <a:r>
              <a:rPr lang="en-US" altLang="zh-TW" sz="1100" dirty="0">
                <a:latin typeface="微軟正黑體" panose="020B0604030504040204" pitchFamily="34" charset="-120"/>
                <a:ea typeface="微軟正黑體" panose="020B0604030504040204" pitchFamily="34" charset="-120"/>
                <a:cs typeface="Arial" panose="020B0604020202020204" pitchFamily="34" charset="0"/>
              </a:rPr>
              <a:t>5.1</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億元</a:t>
            </a:r>
            <a:r>
              <a:rPr lang="zh-TW" altLang="en-US" sz="1100" dirty="0">
                <a:latin typeface="微軟正黑體" panose="020B0604030504040204" pitchFamily="34" charset="-120"/>
                <a:ea typeface="微軟正黑體" panose="020B0604030504040204" pitchFamily="34" charset="-120"/>
                <a:cs typeface="Arial" panose="020B0604020202020204" pitchFamily="34" charset="0"/>
              </a:rPr>
              <a:t>較去年同期</a:t>
            </a:r>
            <a:r>
              <a:rPr lang="en-US" altLang="zh-TW" sz="1100" dirty="0">
                <a:latin typeface="微軟正黑體" panose="020B0604030504040204" pitchFamily="34" charset="-120"/>
                <a:ea typeface="微軟正黑體" panose="020B0604030504040204" pitchFamily="34" charset="-120"/>
                <a:cs typeface="Arial" panose="020B0604020202020204" pitchFamily="34" charset="0"/>
              </a:rPr>
              <a:t>4.5</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億元</a:t>
            </a:r>
            <a:r>
              <a:rPr lang="zh-TW" altLang="en-US" sz="1100" dirty="0">
                <a:latin typeface="微軟正黑體" panose="020B0604030504040204" pitchFamily="34" charset="-120"/>
                <a:ea typeface="微軟正黑體" panose="020B0604030504040204" pitchFamily="34" charset="-120"/>
                <a:cs typeface="Arial" panose="020B0604020202020204" pitchFamily="34" charset="0"/>
              </a:rPr>
              <a:t>，</a:t>
            </a:r>
            <a:r>
              <a:rPr lang="en-US" altLang="zh-TW" sz="1100" dirty="0">
                <a:latin typeface="微軟正黑體" panose="020B0604030504040204" pitchFamily="34" charset="-120"/>
                <a:ea typeface="微軟正黑體" panose="020B0604030504040204" pitchFamily="34" charset="-120"/>
                <a:cs typeface="Arial" panose="020B0604020202020204" pitchFamily="34" charset="0"/>
              </a:rPr>
              <a:t>YoY+13.3% (+0.6</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億</a:t>
            </a:r>
            <a:r>
              <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100" kern="100" dirty="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1100" kern="100" dirty="0">
              <a:latin typeface="微軟正黑體" panose="020B0604030504040204" pitchFamily="34" charset="-120"/>
              <a:ea typeface="微軟正黑體" panose="020B0604030504040204" pitchFamily="34" charset="-120"/>
              <a:cs typeface="Times New Roman" panose="02020603050405020304" pitchFamily="18" charset="0"/>
            </a:endParaRPr>
          </a:p>
          <a:p>
            <a:pPr marL="446958" lvl="1" indent="-228234" defTabSz="912563">
              <a:spcBef>
                <a:spcPts val="0"/>
              </a:spcBef>
              <a:buFont typeface="+mj-lt"/>
              <a:buAutoNum type="arabicParenR"/>
              <a:defRPr/>
            </a:pPr>
            <a:r>
              <a:rPr lang="zh-TW" altLang="en-US" sz="1100" dirty="0">
                <a:latin typeface="微軟正黑體" panose="020B0604030504040204" pitchFamily="34" charset="-120"/>
                <a:ea typeface="微軟正黑體" panose="020B0604030504040204" pitchFamily="34" charset="-120"/>
                <a:cs typeface="Arial" panose="020B0604020202020204" pitchFamily="34" charset="0"/>
              </a:rPr>
              <a:t>資通訊及其他利潤增加</a:t>
            </a:r>
            <a:r>
              <a:rPr lang="en-US" altLang="zh-TW" sz="1100" dirty="0">
                <a:latin typeface="微軟正黑體" panose="020B0604030504040204" pitchFamily="34" charset="-120"/>
                <a:ea typeface="微軟正黑體" panose="020B0604030504040204" pitchFamily="34" charset="-120"/>
                <a:cs typeface="Arial" panose="020B0604020202020204" pitchFamily="34" charset="0"/>
              </a:rPr>
              <a:t>0.5</a:t>
            </a:r>
            <a:r>
              <a:rPr lang="zh-TW" altLang="en-US" sz="1100" dirty="0">
                <a:latin typeface="微軟正黑體" panose="020B0604030504040204" pitchFamily="34" charset="-120"/>
                <a:ea typeface="微軟正黑體" panose="020B0604030504040204" pitchFamily="34" charset="-120"/>
                <a:cs typeface="Arial" panose="020B0604020202020204" pitchFamily="34" charset="0"/>
              </a:rPr>
              <a:t>億元</a:t>
            </a:r>
            <a:r>
              <a:rPr lang="en-US" altLang="zh-TW" sz="1100"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sz="1100"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 資通訊及其他收入增加</a:t>
            </a:r>
            <a:r>
              <a:rPr lang="en-US" altLang="zh-TW" sz="1100"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2.2</a:t>
            </a:r>
            <a:r>
              <a:rPr lang="zh-TW" altLang="en-US" sz="1100"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億元，主因係國際客戶設備代管收入增加</a:t>
            </a:r>
            <a:r>
              <a:rPr lang="en-US" altLang="zh-TW" sz="1100"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1.6</a:t>
            </a:r>
            <a:r>
              <a:rPr lang="zh-TW" altLang="en-US" sz="1100"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億元，政府補助收入增加</a:t>
            </a:r>
            <a:r>
              <a:rPr lang="en-US" altLang="zh-TW" sz="1100"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0.6</a:t>
            </a:r>
            <a:r>
              <a:rPr lang="zh-TW" altLang="en-US" sz="1100"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億元；資通訊及其他業務成本增加</a:t>
            </a:r>
            <a:r>
              <a:rPr lang="en-US" altLang="zh-TW" sz="1100"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1.7</a:t>
            </a:r>
            <a:r>
              <a:rPr lang="zh-TW" altLang="en-US" sz="1100"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億元，主要係專案建置成本</a:t>
            </a:r>
            <a:r>
              <a:rPr lang="en-US" altLang="zh-TW" sz="1100"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sz="1100"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含機房客戶設備代管</a:t>
            </a:r>
            <a:r>
              <a:rPr lang="en-US" altLang="zh-TW" sz="1100"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sz="1100"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增加。</a:t>
            </a:r>
            <a:endParaRPr lang="en-US" altLang="zh-TW" sz="11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228139" indent="-228139" defTabSz="912563">
              <a:spcBef>
                <a:spcPts val="0"/>
              </a:spcBef>
              <a:buFont typeface="+mj-lt"/>
              <a:buAutoNum type="arabicPeriod"/>
              <a:defRPr/>
            </a:pPr>
            <a:r>
              <a:rPr lang="en-US" altLang="zh-TW" sz="1100" dirty="0">
                <a:latin typeface="微軟正黑體" panose="020B0604030504040204" pitchFamily="34" charset="-120"/>
                <a:ea typeface="微軟正黑體" panose="020B0604030504040204" pitchFamily="34" charset="-120"/>
              </a:rPr>
              <a:t>IBG</a:t>
            </a:r>
            <a:r>
              <a:rPr lang="zh-TW" altLang="en-US" sz="1100" dirty="0">
                <a:latin typeface="微軟正黑體" panose="020B0604030504040204" pitchFamily="34" charset="-120"/>
                <a:ea typeface="微軟正黑體" panose="020B0604030504040204" pitchFamily="34" charset="-120"/>
              </a:rPr>
              <a:t>合併營收</a:t>
            </a:r>
            <a:r>
              <a:rPr lang="en-US" altLang="zh-TW" sz="1100" dirty="0">
                <a:latin typeface="微軟正黑體" panose="020B0604030504040204" pitchFamily="34" charset="-120"/>
                <a:ea typeface="微軟正黑體" panose="020B0604030504040204" pitchFamily="34" charset="-120"/>
              </a:rPr>
              <a:t>21.3</a:t>
            </a:r>
            <a:r>
              <a:rPr lang="zh-TW" altLang="en-US" sz="1100" dirty="0">
                <a:latin typeface="微軟正黑體" panose="020B0604030504040204" pitchFamily="34" charset="-120"/>
                <a:ea typeface="微軟正黑體" panose="020B0604030504040204" pitchFamily="34" charset="-120"/>
              </a:rPr>
              <a:t>億元，</a:t>
            </a:r>
            <a:r>
              <a:rPr lang="en-US" altLang="zh-TW" sz="1100" dirty="0">
                <a:latin typeface="微軟正黑體" panose="020B0604030504040204" pitchFamily="34" charset="-120"/>
                <a:ea typeface="微軟正黑體" panose="020B0604030504040204" pitchFamily="34" charset="-120"/>
              </a:rPr>
              <a:t>YoY +24.3%(+4.15</a:t>
            </a:r>
            <a:r>
              <a:rPr lang="zh-TW" altLang="en-US" sz="1100" dirty="0">
                <a:latin typeface="微軟正黑體" panose="020B0604030504040204" pitchFamily="34" charset="-120"/>
                <a:ea typeface="微軟正黑體" panose="020B0604030504040204" pitchFamily="34" charset="-120"/>
              </a:rPr>
              <a:t>億</a:t>
            </a:r>
            <a:r>
              <a:rPr lang="en-US" altLang="zh-TW" sz="1100" dirty="0">
                <a:latin typeface="微軟正黑體" panose="020B0604030504040204" pitchFamily="34" charset="-120"/>
                <a:ea typeface="微軟正黑體" panose="020B0604030504040204" pitchFamily="34" charset="-120"/>
              </a:rPr>
              <a:t>)</a:t>
            </a:r>
            <a:r>
              <a:rPr lang="zh-TW" altLang="en-US" sz="1100" dirty="0">
                <a:latin typeface="微軟正黑體" panose="020B0604030504040204" pitchFamily="34" charset="-120"/>
                <a:ea typeface="微軟正黑體" panose="020B0604030504040204" pitchFamily="34" charset="-120"/>
              </a:rPr>
              <a:t>；排除</a:t>
            </a:r>
            <a:r>
              <a:rPr lang="en-US" altLang="zh-TW" sz="1100" dirty="0">
                <a:latin typeface="微軟正黑體" panose="020B0604030504040204" pitchFamily="34" charset="-120"/>
                <a:ea typeface="微軟正黑體" panose="020B0604030504040204" pitchFamily="34" charset="-120"/>
              </a:rPr>
              <a:t>ST2</a:t>
            </a:r>
            <a:r>
              <a:rPr lang="zh-TW" altLang="en-US" sz="1100" dirty="0">
                <a:latin typeface="微軟正黑體" panose="020B0604030504040204" pitchFamily="34" charset="-120"/>
                <a:ea typeface="微軟正黑體" panose="020B0604030504040204" pitchFamily="34" charset="-120"/>
              </a:rPr>
              <a:t>補償金，</a:t>
            </a:r>
            <a:r>
              <a:rPr lang="en-US" altLang="zh-TW" sz="1100" dirty="0">
                <a:latin typeface="微軟正黑體" panose="020B0604030504040204" pitchFamily="34" charset="-120"/>
                <a:ea typeface="微軟正黑體" panose="020B0604030504040204" pitchFamily="34" charset="-120"/>
              </a:rPr>
              <a:t>YoY +20.6% (+3.5</a:t>
            </a:r>
            <a:r>
              <a:rPr lang="zh-TW" altLang="en-US" sz="1100" dirty="0">
                <a:latin typeface="微軟正黑體" panose="020B0604030504040204" pitchFamily="34" charset="-120"/>
                <a:ea typeface="微軟正黑體" panose="020B0604030504040204" pitchFamily="34" charset="-120"/>
              </a:rPr>
              <a:t>億</a:t>
            </a:r>
            <a:r>
              <a:rPr lang="en-US" altLang="zh-TW" sz="1100" dirty="0">
                <a:latin typeface="微軟正黑體" panose="020B0604030504040204" pitchFamily="34" charset="-120"/>
                <a:ea typeface="微軟正黑體" panose="020B0604030504040204" pitchFamily="34" charset="-120"/>
              </a:rPr>
              <a:t>)</a:t>
            </a:r>
            <a:r>
              <a:rPr lang="zh-TW" altLang="en-US" sz="1100" dirty="0">
                <a:latin typeface="微軟正黑體" panose="020B0604030504040204" pitchFamily="34" charset="-120"/>
                <a:ea typeface="微軟正黑體" panose="020B0604030504040204" pitchFamily="34" charset="-120"/>
              </a:rPr>
              <a:t>：國際電路需求成長使固網服務營收增加；</a:t>
            </a:r>
            <a:r>
              <a:rPr lang="en-US" altLang="zh-TW" sz="1100" dirty="0">
                <a:latin typeface="微軟正黑體" panose="020B0604030504040204" pitchFamily="34" charset="-120"/>
                <a:ea typeface="微軟正黑體" panose="020B0604030504040204" pitchFamily="34" charset="-120"/>
              </a:rPr>
              <a:t>IDC</a:t>
            </a:r>
            <a:r>
              <a:rPr lang="zh-TW" altLang="en-US" sz="1100" dirty="0">
                <a:latin typeface="微軟正黑體" panose="020B0604030504040204" pitchFamily="34" charset="-120"/>
                <a:ea typeface="微軟正黑體" panose="020B0604030504040204" pitchFamily="34" charset="-120"/>
              </a:rPr>
              <a:t>及雲端業務的需求增加，使</a:t>
            </a:r>
            <a:r>
              <a:rPr lang="en-US" altLang="zh-TW" sz="1100" dirty="0">
                <a:latin typeface="微軟正黑體" panose="020B0604030504040204" pitchFamily="34" charset="-120"/>
                <a:ea typeface="微軟正黑體" panose="020B0604030504040204" pitchFamily="34" charset="-120"/>
              </a:rPr>
              <a:t>ICT</a:t>
            </a:r>
            <a:r>
              <a:rPr lang="zh-TW" altLang="en-US" sz="1100" dirty="0">
                <a:latin typeface="微軟正黑體" panose="020B0604030504040204" pitchFamily="34" charset="-120"/>
                <a:ea typeface="微軟正黑體" panose="020B0604030504040204" pitchFamily="34" charset="-120"/>
              </a:rPr>
              <a:t>業務營收成長。</a:t>
            </a:r>
            <a:endParaRPr lang="en-US" altLang="zh-TW" dirty="0">
              <a:latin typeface="微軟正黑體" panose="020B0604030504040204" pitchFamily="34" charset="-120"/>
              <a:ea typeface="微軟正黑體" panose="020B0604030504040204" pitchFamily="34" charset="-120"/>
            </a:endParaRPr>
          </a:p>
          <a:p>
            <a:pPr marL="228139" indent="-228139" defTabSz="912563">
              <a:spcBef>
                <a:spcPts val="0"/>
              </a:spcBef>
              <a:buFont typeface="+mj-lt"/>
              <a:buAutoNum type="arabicPeriod"/>
              <a:defRPr/>
            </a:pPr>
            <a:r>
              <a:rPr lang="zh-TW" altLang="en-US" dirty="0">
                <a:latin typeface="微軟正黑體" panose="020B0604030504040204" pitchFamily="34" charset="-120"/>
                <a:ea typeface="微軟正黑體" panose="020B0604030504040204" pitchFamily="34" charset="-120"/>
              </a:rPr>
              <a:t>固網營收</a:t>
            </a:r>
            <a:r>
              <a:rPr lang="en-US" altLang="zh-TW" dirty="0">
                <a:latin typeface="微軟正黑體" panose="020B0604030504040204" pitchFamily="34" charset="-120"/>
                <a:ea typeface="微軟正黑體" panose="020B0604030504040204" pitchFamily="34" charset="-120"/>
              </a:rPr>
              <a:t>13.4</a:t>
            </a:r>
            <a:r>
              <a:rPr lang="zh-TW" altLang="en-US" dirty="0">
                <a:latin typeface="微軟正黑體" panose="020B0604030504040204" pitchFamily="34" charset="-120"/>
                <a:ea typeface="微軟正黑體" panose="020B0604030504040204" pitchFamily="34" charset="-120"/>
              </a:rPr>
              <a:t>億元，</a:t>
            </a:r>
            <a:r>
              <a:rPr lang="en-US" altLang="zh-TW" dirty="0">
                <a:latin typeface="微軟正黑體" panose="020B0604030504040204" pitchFamily="34" charset="-120"/>
                <a:ea typeface="微軟正黑體" panose="020B0604030504040204" pitchFamily="34" charset="-120"/>
              </a:rPr>
              <a:t>YoY +9.2% (+1.1</a:t>
            </a:r>
            <a:r>
              <a:rPr lang="zh-TW" altLang="en-US" dirty="0">
                <a:latin typeface="微軟正黑體" panose="020B0604030504040204" pitchFamily="34" charset="-120"/>
                <a:ea typeface="微軟正黑體" panose="020B0604030504040204" pitchFamily="34" charset="-120"/>
              </a:rPr>
              <a:t>億</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，主因國際電路出租需求增加。</a:t>
            </a:r>
            <a:endParaRPr lang="en-US" altLang="zh-TW" dirty="0">
              <a:latin typeface="微軟正黑體" panose="020B0604030504040204" pitchFamily="34" charset="-120"/>
              <a:ea typeface="微軟正黑體" panose="020B0604030504040204" pitchFamily="34" charset="-120"/>
            </a:endParaRPr>
          </a:p>
          <a:p>
            <a:pPr marL="228139" indent="-228139" defTabSz="912563">
              <a:spcBef>
                <a:spcPts val="0"/>
              </a:spcBef>
              <a:buFont typeface="+mj-lt"/>
              <a:buAutoNum type="arabicPeriod"/>
              <a:defRPr/>
            </a:pPr>
            <a:r>
              <a:rPr lang="en-US" altLang="zh-TW" dirty="0">
                <a:latin typeface="微軟正黑體" panose="020B0604030504040204" pitchFamily="34" charset="-120"/>
                <a:ea typeface="微軟正黑體" panose="020B0604030504040204" pitchFamily="34" charset="-120"/>
              </a:rPr>
              <a:t>ICT</a:t>
            </a:r>
            <a:r>
              <a:rPr lang="zh-TW" altLang="en-US" dirty="0">
                <a:latin typeface="微軟正黑體" panose="020B0604030504040204" pitchFamily="34" charset="-120"/>
                <a:ea typeface="微軟正黑體" panose="020B0604030504040204" pitchFamily="34" charset="-120"/>
              </a:rPr>
              <a:t>營收</a:t>
            </a:r>
            <a:r>
              <a:rPr lang="en-US" altLang="zh-TW" dirty="0">
                <a:latin typeface="微軟正黑體" panose="020B0604030504040204" pitchFamily="34" charset="-120"/>
                <a:ea typeface="微軟正黑體" panose="020B0604030504040204" pitchFamily="34" charset="-120"/>
              </a:rPr>
              <a:t>5.5</a:t>
            </a:r>
            <a:r>
              <a:rPr lang="zh-TW" altLang="en-US" dirty="0">
                <a:latin typeface="微軟正黑體" panose="020B0604030504040204" pitchFamily="34" charset="-120"/>
                <a:ea typeface="微軟正黑體" panose="020B0604030504040204" pitchFamily="34" charset="-120"/>
              </a:rPr>
              <a:t>億元，</a:t>
            </a:r>
            <a:r>
              <a:rPr lang="en-US" altLang="zh-TW" dirty="0">
                <a:latin typeface="微軟正黑體" panose="020B0604030504040204" pitchFamily="34" charset="-120"/>
                <a:ea typeface="微軟正黑體" panose="020B0604030504040204" pitchFamily="34" charset="-120"/>
              </a:rPr>
              <a:t>YoY+48.1%(+1.8</a:t>
            </a:r>
            <a:r>
              <a:rPr lang="zh-TW" altLang="en-US" dirty="0">
                <a:latin typeface="微軟正黑體" panose="020B0604030504040204" pitchFamily="34" charset="-120"/>
                <a:ea typeface="微軟正黑體" panose="020B0604030504040204" pitchFamily="34" charset="-120"/>
              </a:rPr>
              <a:t>億</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，主因</a:t>
            </a:r>
            <a:r>
              <a:rPr lang="en-US" altLang="zh-TW" dirty="0">
                <a:latin typeface="微軟正黑體" panose="020B0604030504040204" pitchFamily="34" charset="-120"/>
                <a:ea typeface="微軟正黑體" panose="020B0604030504040204" pitchFamily="34" charset="-120"/>
              </a:rPr>
              <a:t>IDC</a:t>
            </a:r>
            <a:r>
              <a:rPr lang="zh-TW" altLang="en-US" dirty="0">
                <a:latin typeface="微軟正黑體" panose="020B0604030504040204" pitchFamily="34" charset="-120"/>
                <a:ea typeface="微軟正黑體" panose="020B0604030504040204" pitchFamily="34" charset="-120"/>
              </a:rPr>
              <a:t>及雲端需求增加</a:t>
            </a:r>
            <a:r>
              <a:rPr lang="zh-TW" altLang="en-US" sz="1100" dirty="0">
                <a:latin typeface="微軟正黑體" panose="020B0604030504040204" pitchFamily="34" charset="-120"/>
                <a:ea typeface="微軟正黑體" panose="020B0604030504040204" pitchFamily="34" charset="-120"/>
              </a:rPr>
              <a:t>。</a:t>
            </a:r>
          </a:p>
          <a:p>
            <a:pPr marL="228139" indent="-228139" defTabSz="912563">
              <a:spcBef>
                <a:spcPts val="0"/>
              </a:spcBef>
              <a:buFont typeface="+mj-lt"/>
              <a:buAutoNum type="arabicPeriod"/>
              <a:defRPr/>
            </a:pPr>
            <a:r>
              <a:rPr lang="zh-TW" altLang="en-US" sz="1100" dirty="0">
                <a:latin typeface="微軟正黑體" panose="020B0604030504040204" pitchFamily="34" charset="-120"/>
                <a:ea typeface="微軟正黑體" panose="020B0604030504040204" pitchFamily="34" charset="-120"/>
              </a:rPr>
              <a:t>其他</a:t>
            </a:r>
            <a:r>
              <a:rPr lang="en-US" altLang="zh-TW" sz="1100" dirty="0">
                <a:latin typeface="微軟正黑體" panose="020B0604030504040204" pitchFamily="34" charset="-120"/>
                <a:ea typeface="微軟正黑體" panose="020B0604030504040204" pitchFamily="34" charset="-120"/>
              </a:rPr>
              <a:t>(</a:t>
            </a:r>
            <a:r>
              <a:rPr lang="zh-TW" altLang="en-US" sz="1100" dirty="0">
                <a:latin typeface="微軟正黑體" panose="020B0604030504040204" pitchFamily="34" charset="-120"/>
                <a:ea typeface="微軟正黑體" panose="020B0604030504040204" pitchFamily="34" charset="-120"/>
              </a:rPr>
              <a:t>行動服務營收、銷貨收入、租賃等</a:t>
            </a:r>
            <a:r>
              <a:rPr lang="en-US" altLang="zh-TW" sz="1100" dirty="0">
                <a:latin typeface="微軟正黑體" panose="020B0604030504040204" pitchFamily="34" charset="-120"/>
                <a:ea typeface="微軟正黑體" panose="020B0604030504040204" pitchFamily="34" charset="-120"/>
              </a:rPr>
              <a:t>)</a:t>
            </a:r>
            <a:r>
              <a:rPr lang="zh-TW" altLang="en-US" sz="1100" dirty="0">
                <a:latin typeface="微軟正黑體" panose="020B0604030504040204" pitchFamily="34" charset="-120"/>
                <a:ea typeface="微軟正黑體" panose="020B0604030504040204" pitchFamily="34" charset="-120"/>
              </a:rPr>
              <a:t>營收</a:t>
            </a:r>
            <a:r>
              <a:rPr lang="en-US" altLang="zh-TW" sz="1100" dirty="0">
                <a:latin typeface="微軟正黑體" panose="020B0604030504040204" pitchFamily="34" charset="-120"/>
                <a:ea typeface="微軟正黑體" panose="020B0604030504040204" pitchFamily="34" charset="-120"/>
              </a:rPr>
              <a:t>2.5</a:t>
            </a:r>
            <a:r>
              <a:rPr lang="zh-TW" altLang="en-US" sz="1100" dirty="0">
                <a:latin typeface="微軟正黑體" panose="020B0604030504040204" pitchFamily="34" charset="-120"/>
                <a:ea typeface="微軟正黑體" panose="020B0604030504040204" pitchFamily="34" charset="-120"/>
              </a:rPr>
              <a:t>億元，</a:t>
            </a:r>
            <a:r>
              <a:rPr lang="en-US" altLang="zh-TW" sz="1100" dirty="0">
                <a:latin typeface="微軟正黑體" panose="020B0604030504040204" pitchFamily="34" charset="-120"/>
                <a:ea typeface="微軟正黑體" panose="020B0604030504040204" pitchFamily="34" charset="-120"/>
              </a:rPr>
              <a:t>YoY+105.5% (+1.3</a:t>
            </a:r>
            <a:r>
              <a:rPr lang="zh-TW" altLang="en-US" sz="1100" dirty="0">
                <a:latin typeface="微軟正黑體" panose="020B0604030504040204" pitchFamily="34" charset="-120"/>
                <a:ea typeface="微軟正黑體" panose="020B0604030504040204" pitchFamily="34" charset="-120"/>
              </a:rPr>
              <a:t>億</a:t>
            </a:r>
            <a:r>
              <a:rPr lang="en-US" altLang="zh-TW" sz="1100" dirty="0">
                <a:latin typeface="微軟正黑體" panose="020B0604030504040204" pitchFamily="34" charset="-120"/>
                <a:ea typeface="微軟正黑體" panose="020B0604030504040204" pitchFamily="34" charset="-120"/>
              </a:rPr>
              <a:t>)</a:t>
            </a:r>
            <a:r>
              <a:rPr lang="zh-TW" altLang="en-US" sz="1100" dirty="0">
                <a:latin typeface="微軟正黑體" panose="020B0604030504040204" pitchFamily="34" charset="-120"/>
                <a:ea typeface="微軟正黑體" panose="020B0604030504040204" pitchFamily="34" charset="-120"/>
              </a:rPr>
              <a:t>；排除</a:t>
            </a:r>
            <a:r>
              <a:rPr lang="en-US" altLang="zh-TW" sz="1100" dirty="0">
                <a:latin typeface="微軟正黑體" panose="020B0604030504040204" pitchFamily="34" charset="-120"/>
                <a:ea typeface="微軟正黑體" panose="020B0604030504040204" pitchFamily="34" charset="-120"/>
              </a:rPr>
              <a:t>ST2</a:t>
            </a:r>
            <a:r>
              <a:rPr lang="zh-TW" altLang="en-US" sz="1100" dirty="0">
                <a:latin typeface="微軟正黑體" panose="020B0604030504040204" pitchFamily="34" charset="-120"/>
                <a:ea typeface="微軟正黑體" panose="020B0604030504040204" pitchFamily="34" charset="-120"/>
              </a:rPr>
              <a:t>補償金</a:t>
            </a:r>
            <a:r>
              <a:rPr lang="en-US" altLang="zh-TW" sz="1100" dirty="0">
                <a:latin typeface="微軟正黑體" panose="020B0604030504040204" pitchFamily="34" charset="-120"/>
                <a:ea typeface="微軟正黑體" panose="020B0604030504040204" pitchFamily="34" charset="-120"/>
              </a:rPr>
              <a:t>0.62</a:t>
            </a:r>
            <a:r>
              <a:rPr lang="zh-TW" altLang="en-US" sz="1100" dirty="0">
                <a:latin typeface="微軟正黑體" panose="020B0604030504040204" pitchFamily="34" charset="-120"/>
                <a:ea typeface="微軟正黑體" panose="020B0604030504040204" pitchFamily="34" charset="-120"/>
              </a:rPr>
              <a:t>億，</a:t>
            </a:r>
            <a:r>
              <a:rPr lang="en-US" altLang="zh-TW" sz="1100" dirty="0">
                <a:latin typeface="微軟正黑體" panose="020B0604030504040204" pitchFamily="34" charset="-120"/>
                <a:ea typeface="微軟正黑體" panose="020B0604030504040204" pitchFamily="34" charset="-120"/>
              </a:rPr>
              <a:t>YoY +53.6% (+0.64</a:t>
            </a:r>
            <a:r>
              <a:rPr lang="zh-TW" altLang="en-US" sz="1100" dirty="0">
                <a:latin typeface="微軟正黑體" panose="020B0604030504040204" pitchFamily="34" charset="-120"/>
                <a:ea typeface="微軟正黑體" panose="020B0604030504040204" pitchFamily="34" charset="-120"/>
              </a:rPr>
              <a:t>億</a:t>
            </a:r>
            <a:r>
              <a:rPr lang="en-US" altLang="zh-TW" sz="1100" dirty="0">
                <a:latin typeface="微軟正黑體" panose="020B0604030504040204" pitchFamily="34" charset="-120"/>
                <a:ea typeface="微軟正黑體" panose="020B0604030504040204" pitchFamily="34" charset="-120"/>
              </a:rPr>
              <a:t>)</a:t>
            </a:r>
            <a:r>
              <a:rPr lang="zh-TW" altLang="en-US" sz="1100" dirty="0">
                <a:latin typeface="微軟正黑體" panose="020B0604030504040204" pitchFamily="34" charset="-120"/>
                <a:ea typeface="微軟正黑體" panose="020B0604030504040204" pitchFamily="34" charset="-120"/>
              </a:rPr>
              <a:t>。</a:t>
            </a:r>
          </a:p>
          <a:p>
            <a:pPr marL="446958" indent="-228234" defTabSz="912563">
              <a:spcBef>
                <a:spcPts val="0"/>
              </a:spcBef>
              <a:buFont typeface="+mj-lt"/>
              <a:buAutoNum type="arabicParenR"/>
              <a:defRPr/>
            </a:pPr>
            <a:r>
              <a:rPr lang="zh-TW" altLang="en-US" sz="1100" dirty="0">
                <a:latin typeface="微軟正黑體" panose="020B0604030504040204" pitchFamily="34" charset="-120"/>
                <a:ea typeface="微軟正黑體" panose="020B0604030504040204" pitchFamily="34" charset="-120"/>
              </a:rPr>
              <a:t>行動服務營收</a:t>
            </a:r>
            <a:r>
              <a:rPr lang="en-US" altLang="zh-TW" sz="1100" dirty="0">
                <a:latin typeface="微軟正黑體" panose="020B0604030504040204" pitchFamily="34" charset="-120"/>
                <a:ea typeface="微軟正黑體" panose="020B0604030504040204" pitchFamily="34" charset="-120"/>
              </a:rPr>
              <a:t>(</a:t>
            </a:r>
            <a:r>
              <a:rPr lang="zh-TW" altLang="en-US" sz="1100" dirty="0">
                <a:latin typeface="微軟正黑體" panose="020B0604030504040204" pitchFamily="34" charset="-120"/>
                <a:ea typeface="微軟正黑體" panose="020B0604030504040204" pitchFamily="34" charset="-120"/>
              </a:rPr>
              <a:t>行動語音、漫遊、跨境物聯網等</a:t>
            </a:r>
            <a:r>
              <a:rPr lang="en-US" altLang="zh-TW" sz="1100" dirty="0">
                <a:latin typeface="微軟正黑體" panose="020B0604030504040204" pitchFamily="34" charset="-120"/>
                <a:ea typeface="微軟正黑體" panose="020B0604030504040204" pitchFamily="34" charset="-120"/>
              </a:rPr>
              <a:t>) YoY +141% (+0.79</a:t>
            </a:r>
            <a:r>
              <a:rPr lang="zh-TW" altLang="en-US" sz="1100" dirty="0">
                <a:latin typeface="微軟正黑體" panose="020B0604030504040204" pitchFamily="34" charset="-120"/>
                <a:ea typeface="微軟正黑體" panose="020B0604030504040204" pitchFamily="34" charset="-120"/>
              </a:rPr>
              <a:t>億</a:t>
            </a:r>
            <a:r>
              <a:rPr lang="en-US" altLang="zh-TW" sz="1100" dirty="0">
                <a:latin typeface="微軟正黑體" panose="020B0604030504040204" pitchFamily="34" charset="-120"/>
                <a:ea typeface="微軟正黑體" panose="020B0604030504040204" pitchFamily="34" charset="-120"/>
              </a:rPr>
              <a:t>)</a:t>
            </a:r>
            <a:r>
              <a:rPr lang="zh-TW" altLang="en-US" sz="1100" dirty="0">
                <a:latin typeface="微軟正黑體" panose="020B0604030504040204" pitchFamily="34" charset="-120"/>
                <a:ea typeface="微軟正黑體" panose="020B0604030504040204" pitchFamily="34" charset="-120"/>
              </a:rPr>
              <a:t>。</a:t>
            </a:r>
            <a:endParaRPr lang="en-US" altLang="zh-TW" sz="1100" dirty="0">
              <a:latin typeface="微軟正黑體" panose="020B0604030504040204" pitchFamily="34" charset="-120"/>
              <a:ea typeface="微軟正黑體" panose="020B0604030504040204" pitchFamily="34" charset="-120"/>
            </a:endParaRPr>
          </a:p>
          <a:p>
            <a:pPr marL="446958" indent="-228234" defTabSz="912563">
              <a:spcBef>
                <a:spcPts val="0"/>
              </a:spcBef>
              <a:buFont typeface="+mj-lt"/>
              <a:buAutoNum type="arabicParenR"/>
              <a:defRPr/>
            </a:pPr>
            <a:r>
              <a:rPr lang="zh-TW" altLang="en-US" sz="1100" dirty="0">
                <a:latin typeface="微軟正黑體" panose="020B0604030504040204" pitchFamily="34" charset="-120"/>
                <a:ea typeface="微軟正黑體" panose="020B0604030504040204" pitchFamily="34" charset="-120"/>
              </a:rPr>
              <a:t>銷貨收入、租賃及其他：</a:t>
            </a:r>
            <a:r>
              <a:rPr lang="en-US" altLang="zh-TW" sz="1100" dirty="0">
                <a:latin typeface="微軟正黑體" panose="020B0604030504040204" pitchFamily="34" charset="-120"/>
                <a:ea typeface="微軟正黑體" panose="020B0604030504040204" pitchFamily="34" charset="-120"/>
              </a:rPr>
              <a:t>YoY +74.1% (+0.47</a:t>
            </a:r>
            <a:r>
              <a:rPr lang="zh-TW" altLang="en-US" sz="1100" dirty="0">
                <a:latin typeface="微軟正黑體" panose="020B0604030504040204" pitchFamily="34" charset="-120"/>
                <a:ea typeface="微軟正黑體" panose="020B0604030504040204" pitchFamily="34" charset="-120"/>
              </a:rPr>
              <a:t>億</a:t>
            </a:r>
            <a:r>
              <a:rPr lang="en-US" altLang="zh-TW" sz="1100" dirty="0">
                <a:latin typeface="微軟正黑體" panose="020B0604030504040204" pitchFamily="34" charset="-120"/>
                <a:ea typeface="微軟正黑體" panose="020B0604030504040204" pitchFamily="34" charset="-120"/>
              </a:rPr>
              <a:t>)</a:t>
            </a:r>
            <a:r>
              <a:rPr lang="zh-TW" altLang="en-US" sz="1100" dirty="0">
                <a:latin typeface="微軟正黑體" panose="020B0604030504040204" pitchFamily="34" charset="-120"/>
                <a:ea typeface="微軟正黑體" panose="020B0604030504040204" pitchFamily="34" charset="-120"/>
              </a:rPr>
              <a:t>，含</a:t>
            </a:r>
            <a:r>
              <a:rPr lang="en-US" altLang="zh-TW" sz="1100" dirty="0">
                <a:latin typeface="微軟正黑體" panose="020B0604030504040204" pitchFamily="34" charset="-120"/>
                <a:ea typeface="微軟正黑體" panose="020B0604030504040204" pitchFamily="34" charset="-120"/>
              </a:rPr>
              <a:t>ST2</a:t>
            </a:r>
            <a:r>
              <a:rPr lang="zh-TW" altLang="en-US" sz="1100" dirty="0">
                <a:latin typeface="微軟正黑體" panose="020B0604030504040204" pitchFamily="34" charset="-120"/>
                <a:ea typeface="微軟正黑體" panose="020B0604030504040204" pitchFamily="34" charset="-120"/>
              </a:rPr>
              <a:t>補償金</a:t>
            </a:r>
            <a:r>
              <a:rPr lang="en-US" altLang="zh-TW" sz="1100" dirty="0">
                <a:latin typeface="微軟正黑體" panose="020B0604030504040204" pitchFamily="34" charset="-120"/>
                <a:ea typeface="微軟正黑體" panose="020B0604030504040204" pitchFamily="34" charset="-120"/>
              </a:rPr>
              <a:t>0.62</a:t>
            </a:r>
            <a:r>
              <a:rPr lang="zh-TW" altLang="en-US" sz="1100" dirty="0">
                <a:latin typeface="微軟正黑體" panose="020B0604030504040204" pitchFamily="34" charset="-120"/>
                <a:ea typeface="微軟正黑體" panose="020B0604030504040204" pitchFamily="34" charset="-120"/>
              </a:rPr>
              <a:t>億。</a:t>
            </a:r>
          </a:p>
          <a:p>
            <a:pPr marL="228234" indent="-228234" defTabSz="912563">
              <a:spcBef>
                <a:spcPts val="0"/>
              </a:spcBef>
              <a:buFont typeface="+mj-lt"/>
              <a:buAutoNum type="arabicPeriod" startAt="6"/>
              <a:defRPr/>
            </a:pPr>
            <a:r>
              <a:rPr lang="zh-TW" altLang="en-US" sz="1100" dirty="0">
                <a:latin typeface="微軟正黑體" panose="020B0604030504040204" pitchFamily="34" charset="-120"/>
                <a:ea typeface="微軟正黑體" panose="020B0604030504040204" pitchFamily="34" charset="-120"/>
              </a:rPr>
              <a:t>提供</a:t>
            </a:r>
            <a:r>
              <a:rPr lang="en-US" altLang="zh-TW" sz="1100" dirty="0">
                <a:latin typeface="微軟正黑體" panose="020B0604030504040204" pitchFamily="34" charset="-120"/>
                <a:ea typeface="微軟正黑體" panose="020B0604030504040204" pitchFamily="34" charset="-120"/>
              </a:rPr>
              <a:t>OTT</a:t>
            </a:r>
            <a:r>
              <a:rPr lang="zh-TW" altLang="en-US" sz="1100" dirty="0">
                <a:latin typeface="微軟正黑體" panose="020B0604030504040204" pitchFamily="34" charset="-120"/>
                <a:ea typeface="微軟正黑體" panose="020B0604030504040204" pitchFamily="34" charset="-120"/>
              </a:rPr>
              <a:t>業者海</a:t>
            </a:r>
            <a:r>
              <a:rPr lang="en-US" altLang="zh-TW" sz="1100" dirty="0">
                <a:latin typeface="微軟正黑體" panose="020B0604030504040204" pitchFamily="34" charset="-120"/>
                <a:ea typeface="微軟正黑體" panose="020B0604030504040204" pitchFamily="34" charset="-120"/>
              </a:rPr>
              <a:t>/</a:t>
            </a:r>
            <a:r>
              <a:rPr lang="zh-TW" altLang="en-US" sz="1100" dirty="0">
                <a:latin typeface="微軟正黑體" panose="020B0604030504040204" pitchFamily="34" charset="-120"/>
                <a:ea typeface="微軟正黑體" panose="020B0604030504040204" pitchFamily="34" charset="-120"/>
              </a:rPr>
              <a:t>陸纜整合、</a:t>
            </a:r>
            <a:r>
              <a:rPr lang="en-US" altLang="zh-TW" sz="1100" dirty="0">
                <a:latin typeface="微軟正黑體" panose="020B0604030504040204" pitchFamily="34" charset="-120"/>
                <a:ea typeface="微軟正黑體" panose="020B0604030504040204" pitchFamily="34" charset="-120"/>
              </a:rPr>
              <a:t>IDC</a:t>
            </a:r>
            <a:r>
              <a:rPr lang="zh-TW" altLang="en-US" sz="1100" dirty="0">
                <a:latin typeface="微軟正黑體" panose="020B0604030504040204" pitchFamily="34" charset="-120"/>
                <a:ea typeface="微軟正黑體" panose="020B0604030504040204" pitchFamily="34" charset="-120"/>
              </a:rPr>
              <a:t>、</a:t>
            </a:r>
            <a:r>
              <a:rPr lang="en-US" altLang="zh-TW" sz="1100" dirty="0" err="1">
                <a:latin typeface="微軟正黑體" panose="020B0604030504040204" pitchFamily="34" charset="-120"/>
                <a:ea typeface="微軟正黑體" panose="020B0604030504040204" pitchFamily="34" charset="-120"/>
              </a:rPr>
              <a:t>HiNet</a:t>
            </a:r>
            <a:r>
              <a:rPr lang="en-US" altLang="zh-TW" sz="1100" dirty="0">
                <a:latin typeface="微軟正黑體" panose="020B0604030504040204" pitchFamily="34" charset="-120"/>
                <a:ea typeface="微軟正黑體" panose="020B0604030504040204" pitchFamily="34" charset="-120"/>
              </a:rPr>
              <a:t> Peering</a:t>
            </a:r>
            <a:r>
              <a:rPr lang="zh-TW" altLang="en-US" sz="1100" dirty="0">
                <a:latin typeface="微軟正黑體" panose="020B0604030504040204" pitchFamily="34" charset="-120"/>
                <a:ea typeface="微軟正黑體" panose="020B0604030504040204" pitchFamily="34" charset="-120"/>
              </a:rPr>
              <a:t>等四合一服務，協助落地台灣。</a:t>
            </a:r>
          </a:p>
          <a:p>
            <a:pPr marL="228139" indent="-228139" defTabSz="912563">
              <a:spcBef>
                <a:spcPts val="0"/>
              </a:spcBef>
              <a:buFont typeface="+mj-lt"/>
              <a:buAutoNum type="arabicPeriod" startAt="6"/>
              <a:defRPr/>
            </a:pPr>
            <a:r>
              <a:rPr lang="zh-TW" altLang="en-US" sz="1100" dirty="0">
                <a:latin typeface="微軟正黑體" panose="020B0604030504040204" pitchFamily="34" charset="-120"/>
                <a:ea typeface="微軟正黑體" panose="020B0604030504040204" pitchFamily="34" charset="-120"/>
              </a:rPr>
              <a:t>提供大型台商於美國、日本、東南亞等海外擴廠之資通訊整合、</a:t>
            </a:r>
            <a:r>
              <a:rPr lang="en-US" altLang="zh-TW" sz="1100" dirty="0">
                <a:latin typeface="微軟正黑體" panose="020B0604030504040204" pitchFamily="34" charset="-120"/>
                <a:ea typeface="微軟正黑體" panose="020B0604030504040204" pitchFamily="34" charset="-120"/>
              </a:rPr>
              <a:t>4G</a:t>
            </a:r>
            <a:r>
              <a:rPr lang="zh-TW" altLang="en-US" sz="1100" dirty="0">
                <a:latin typeface="微軟正黑體" panose="020B0604030504040204" pitchFamily="34" charset="-120"/>
                <a:ea typeface="微軟正黑體" panose="020B0604030504040204" pitchFamily="34" charset="-120"/>
              </a:rPr>
              <a:t>訊改及</a:t>
            </a:r>
            <a:r>
              <a:rPr lang="en-US" altLang="zh-TW" sz="1100" dirty="0">
                <a:latin typeface="微軟正黑體" panose="020B0604030504040204" pitchFamily="34" charset="-120"/>
                <a:ea typeface="微軟正黑體" panose="020B0604030504040204" pitchFamily="34" charset="-120"/>
              </a:rPr>
              <a:t>5G</a:t>
            </a:r>
            <a:r>
              <a:rPr lang="zh-TW" altLang="en-US" sz="1100" dirty="0">
                <a:latin typeface="微軟正黑體" panose="020B0604030504040204" pitchFamily="34" charset="-120"/>
                <a:ea typeface="微軟正黑體" panose="020B0604030504040204" pitchFamily="34" charset="-120"/>
              </a:rPr>
              <a:t>專網服務。</a:t>
            </a:r>
          </a:p>
          <a:p>
            <a:pPr marL="228139" indent="-228139" defTabSz="912563">
              <a:spcBef>
                <a:spcPts val="0"/>
              </a:spcBef>
              <a:buFont typeface="+mj-lt"/>
              <a:buAutoNum type="arabicPeriod" startAt="6"/>
              <a:defRPr/>
            </a:pPr>
            <a:r>
              <a:rPr lang="zh-TW" altLang="en-US" sz="1100" dirty="0">
                <a:latin typeface="微軟正黑體" panose="020B0604030504040204" pitchFamily="34" charset="-120"/>
                <a:ea typeface="微軟正黑體" panose="020B0604030504040204" pitchFamily="34" charset="-120"/>
              </a:rPr>
              <a:t>日本子公司取得電氣通信工事之特定建設業許可，可承接台商大規模專案工程。</a:t>
            </a:r>
          </a:p>
          <a:p>
            <a:pPr marL="228139" indent="-228139" defTabSz="912563">
              <a:spcBef>
                <a:spcPts val="0"/>
              </a:spcBef>
              <a:buFont typeface="+mj-lt"/>
              <a:buAutoNum type="arabicPeriod" startAt="6"/>
              <a:defRPr/>
            </a:pPr>
            <a:r>
              <a:rPr lang="en-US" altLang="zh-TW" sz="1100" dirty="0">
                <a:latin typeface="微軟正黑體" panose="020B0604030504040204" pitchFamily="34" charset="-120"/>
                <a:ea typeface="微軟正黑體" panose="020B0604030504040204" pitchFamily="34" charset="-120"/>
              </a:rPr>
              <a:t>SJC2</a:t>
            </a:r>
            <a:r>
              <a:rPr lang="zh-TW" altLang="en-US" sz="1100" dirty="0">
                <a:latin typeface="微軟正黑體" panose="020B0604030504040204" pitchFamily="34" charset="-120"/>
                <a:ea typeface="微軟正黑體" panose="020B0604030504040204" pitchFamily="34" charset="-120"/>
              </a:rPr>
              <a:t>海纜預計</a:t>
            </a:r>
            <a:r>
              <a:rPr lang="en-US" altLang="zh-TW" sz="1100" dirty="0">
                <a:latin typeface="微軟正黑體" panose="020B0604030504040204" pitchFamily="34" charset="-120"/>
                <a:ea typeface="微軟正黑體" panose="020B0604030504040204" pitchFamily="34" charset="-120"/>
              </a:rPr>
              <a:t>113</a:t>
            </a:r>
            <a:r>
              <a:rPr lang="zh-TW" altLang="en-US" sz="1100" dirty="0">
                <a:latin typeface="微軟正黑體" panose="020B0604030504040204" pitchFamily="34" charset="-120"/>
                <a:ea typeface="微軟正黑體" panose="020B0604030504040204" pitchFamily="34" charset="-120"/>
              </a:rPr>
              <a:t>年</a:t>
            </a:r>
            <a:r>
              <a:rPr lang="en-US" altLang="zh-TW" sz="1100" dirty="0">
                <a:latin typeface="微軟正黑體" panose="020B0604030504040204" pitchFamily="34" charset="-120"/>
                <a:ea typeface="微軟正黑體" panose="020B0604030504040204" pitchFamily="34" charset="-120"/>
              </a:rPr>
              <a:t>Q1</a:t>
            </a:r>
            <a:r>
              <a:rPr lang="zh-TW" altLang="en-US" sz="1100" dirty="0">
                <a:latin typeface="微軟正黑體" panose="020B0604030504040204" pitchFamily="34" charset="-120"/>
                <a:ea typeface="微軟正黑體" panose="020B0604030504040204" pitchFamily="34" charset="-120"/>
              </a:rPr>
              <a:t>完工；</a:t>
            </a:r>
            <a:r>
              <a:rPr lang="en-US" altLang="zh-TW" sz="1100" dirty="0">
                <a:latin typeface="微軟正黑體" panose="020B0604030504040204" pitchFamily="34" charset="-120"/>
                <a:ea typeface="微軟正黑體" panose="020B0604030504040204" pitchFamily="34" charset="-120"/>
              </a:rPr>
              <a:t>Apricot</a:t>
            </a:r>
            <a:r>
              <a:rPr lang="zh-TW" altLang="en-US" sz="1100" dirty="0">
                <a:latin typeface="微軟正黑體" panose="020B0604030504040204" pitchFamily="34" charset="-120"/>
                <a:ea typeface="微軟正黑體" panose="020B0604030504040204" pitchFamily="34" charset="-120"/>
              </a:rPr>
              <a:t>預計</a:t>
            </a:r>
            <a:r>
              <a:rPr lang="en-US" altLang="zh-TW" sz="1100" dirty="0">
                <a:latin typeface="微軟正黑體" panose="020B0604030504040204" pitchFamily="34" charset="-120"/>
                <a:ea typeface="微軟正黑體" panose="020B0604030504040204" pitchFamily="34" charset="-120"/>
              </a:rPr>
              <a:t>113</a:t>
            </a:r>
            <a:r>
              <a:rPr lang="zh-TW" altLang="en-US" sz="1100" dirty="0">
                <a:latin typeface="微軟正黑體" panose="020B0604030504040204" pitchFamily="34" charset="-120"/>
                <a:ea typeface="微軟正黑體" panose="020B0604030504040204" pitchFamily="34" charset="-120"/>
              </a:rPr>
              <a:t>年啟用，採非經南海的菲印尼海域的新海纜路由，強化本公司海纜多元化並積極爭取菲、印尼新商機。</a:t>
            </a:r>
          </a:p>
          <a:p>
            <a:pPr defTabSz="912563">
              <a:spcBef>
                <a:spcPts val="600"/>
              </a:spcBef>
              <a:defRPr/>
            </a:pPr>
            <a:r>
              <a:rPr lang="en-US" altLang="zh-TW" sz="1100" dirty="0">
                <a:latin typeface="Arial" panose="020B0604020202020204" pitchFamily="34" charset="0"/>
                <a:ea typeface="微軟正黑體" panose="020B0604030504040204" pitchFamily="34" charset="-120"/>
                <a:cs typeface="Arial" panose="020B0604020202020204" pitchFamily="34" charset="0"/>
              </a:rPr>
              <a:t>Slide 12 illustrates our international business performance.</a:t>
            </a:r>
          </a:p>
          <a:p>
            <a:pPr defTabSz="912563">
              <a:spcBef>
                <a:spcPts val="600"/>
              </a:spcBef>
              <a:defRPr/>
            </a:pPr>
            <a:r>
              <a:rPr lang="en-US" altLang="zh-TW" sz="1100" dirty="0">
                <a:latin typeface="Arial" panose="020B0604020202020204" pitchFamily="34" charset="0"/>
                <a:ea typeface="微軟正黑體" panose="020B0604030504040204" pitchFamily="34" charset="-120"/>
                <a:cs typeface="Arial" panose="020B0604020202020204" pitchFamily="34" charset="0"/>
              </a:rPr>
              <a:t>In the first quarter, our international business group revenue increased by 24.3% year-over-year, mainly driven by emerging business revenue and fixed broadband revenue due to strong demand of International Private Leased Circuit, IDC and cloud services from global clients. </a:t>
            </a:r>
          </a:p>
          <a:p>
            <a:pPr defTabSz="912563">
              <a:spcBef>
                <a:spcPts val="600"/>
              </a:spcBef>
              <a:defRPr/>
            </a:pPr>
            <a:r>
              <a:rPr lang="en-US" altLang="zh-TW" sz="1100" dirty="0">
                <a:latin typeface="Arial" panose="020B0604020202020204" pitchFamily="34" charset="0"/>
                <a:ea typeface="微軟正黑體" panose="020B0604030504040204" pitchFamily="34" charset="-120"/>
                <a:cs typeface="Arial" panose="020B0604020202020204" pitchFamily="34" charset="0"/>
              </a:rPr>
              <a:t>In the first quarter, our subsidiary in Japan made great strides as they successfully received the green light to acquire large-scale ICT construction projects in Japan by obtaining Japan’s Specific Construction License for the telecommunication construction business. With the license, we anticipate foreseen business expansion in Japan, particularly the areas </a:t>
            </a:r>
            <a:r>
              <a:rPr lang="en-US" altLang="zh-TW" sz="1100">
                <a:latin typeface="Arial" panose="020B0604020202020204" pitchFamily="34" charset="0"/>
                <a:ea typeface="微軟正黑體" panose="020B0604030504040204" pitchFamily="34" charset="-120"/>
                <a:cs typeface="Arial" panose="020B0604020202020204" pitchFamily="34" charset="0"/>
              </a:rPr>
              <a:t>of large </a:t>
            </a:r>
            <a:r>
              <a:rPr lang="en-US" altLang="zh-TW" sz="1100" dirty="0">
                <a:latin typeface="Arial" panose="020B0604020202020204" pitchFamily="34" charset="0"/>
                <a:ea typeface="微軟正黑體" panose="020B0604030504040204" pitchFamily="34" charset="-120"/>
                <a:cs typeface="Arial" panose="020B0604020202020204" pitchFamily="34" charset="0"/>
              </a:rPr>
              <a:t>ICT projects and 5G private </a:t>
            </a:r>
            <a:r>
              <a:rPr lang="en-US" altLang="zh-TW" sz="1100">
                <a:latin typeface="Arial" panose="020B0604020202020204" pitchFamily="34" charset="0"/>
                <a:ea typeface="微軟正黑體" panose="020B0604030504040204" pitchFamily="34" charset="-120"/>
                <a:cs typeface="Arial" panose="020B0604020202020204" pitchFamily="34" charset="0"/>
              </a:rPr>
              <a:t>network constructions. </a:t>
            </a:r>
            <a:endParaRPr lang="en-US" altLang="zh-TW" sz="1100" dirty="0">
              <a:latin typeface="Arial" panose="020B0604020202020204" pitchFamily="34" charset="0"/>
              <a:ea typeface="微軟正黑體" panose="020B0604030504040204" pitchFamily="34" charset="-120"/>
              <a:cs typeface="Arial" panose="020B0604020202020204" pitchFamily="34" charset="0"/>
            </a:endParaRPr>
          </a:p>
          <a:p>
            <a:pPr defTabSz="912563">
              <a:spcBef>
                <a:spcPts val="600"/>
              </a:spcBef>
              <a:defRPr/>
            </a:pPr>
            <a:r>
              <a:rPr lang="en-US" altLang="zh-TW" sz="1100" dirty="0">
                <a:latin typeface="Arial" panose="020B0604020202020204" pitchFamily="34" charset="0"/>
                <a:ea typeface="微軟正黑體" panose="020B0604030504040204" pitchFamily="34" charset="-120"/>
                <a:cs typeface="Arial" panose="020B0604020202020204" pitchFamily="34" charset="0"/>
              </a:rPr>
              <a:t>Now, l would like to turn the call to Vincent for our financial highlights.</a:t>
            </a:r>
          </a:p>
        </p:txBody>
      </p:sp>
      <p:sp>
        <p:nvSpPr>
          <p:cNvPr id="6" name="備忘稿版面配置區 2"/>
          <p:cNvSpPr txBox="1">
            <a:spLocks/>
          </p:cNvSpPr>
          <p:nvPr/>
        </p:nvSpPr>
        <p:spPr bwMode="auto">
          <a:xfrm>
            <a:off x="-4447956" y="4593709"/>
            <a:ext cx="4193682" cy="2085400"/>
          </a:xfrm>
          <a:prstGeom prst="rect">
            <a:avLst/>
          </a:prstGeom>
          <a:noFill/>
          <a:ln w="9525">
            <a:noFill/>
            <a:miter lim="800000"/>
            <a:headEnd/>
            <a:tailEnd/>
          </a:ln>
          <a:effectLst/>
        </p:spPr>
        <p:txBody>
          <a:bodyPr vert="horz" wrap="square" lIns="95026" tIns="47518" rIns="95026" bIns="47518" numCol="1" anchor="t" anchorCtr="0" compatLnSpc="1">
            <a:prstTxWarp prst="textNoShape">
              <a:avLst/>
            </a:prstTxWarp>
          </a:bodyPr>
          <a:lstStyle>
            <a:lvl1pPr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marL="228139" indent="-228139" defTabSz="912563">
              <a:spcBef>
                <a:spcPts val="0"/>
              </a:spcBef>
              <a:buFont typeface="+mj-lt"/>
              <a:buAutoNum type="arabicPeriod"/>
              <a:defRPr/>
            </a:pPr>
            <a:r>
              <a:rPr lang="zh-TW" altLang="en-US" sz="1100" dirty="0">
                <a:latin typeface="Arial" panose="020B0604020202020204" pitchFamily="34" charset="0"/>
                <a:ea typeface="微軟正黑體" panose="020B0604030504040204" pitchFamily="34" charset="-120"/>
                <a:cs typeface="Arial" panose="020B0604020202020204" pitchFamily="34" charset="0"/>
              </a:rPr>
              <a:t>國際電信部門稅前淨利</a:t>
            </a:r>
            <a:r>
              <a:rPr lang="en-US" altLang="zh-TW" sz="1100" dirty="0">
                <a:latin typeface="Arial" panose="020B0604020202020204" pitchFamily="34" charset="0"/>
                <a:ea typeface="微軟正黑體" panose="020B0604030504040204" pitchFamily="34" charset="-120"/>
                <a:cs typeface="Arial" panose="020B0604020202020204" pitchFamily="34" charset="0"/>
              </a:rPr>
              <a:t>5.1</a:t>
            </a:r>
            <a:r>
              <a:rPr lang="zh-TW" altLang="en-US" sz="1100" kern="100" dirty="0">
                <a:latin typeface="Calibri" panose="020F0502020204030204" pitchFamily="34" charset="0"/>
                <a:cs typeface="Times New Roman" panose="02020603050405020304" pitchFamily="18" charset="0"/>
              </a:rPr>
              <a:t>億元</a:t>
            </a:r>
            <a:r>
              <a:rPr lang="zh-TW" altLang="en-US" sz="1100" dirty="0">
                <a:latin typeface="Arial" panose="020B0604020202020204" pitchFamily="34" charset="0"/>
                <a:ea typeface="微軟正黑體" panose="020B0604030504040204" pitchFamily="34" charset="-120"/>
                <a:cs typeface="Arial" panose="020B0604020202020204" pitchFamily="34" charset="0"/>
              </a:rPr>
              <a:t>較去年同期</a:t>
            </a:r>
            <a:r>
              <a:rPr lang="en-US" altLang="zh-TW" sz="1100" dirty="0">
                <a:latin typeface="Arial" panose="020B0604020202020204" pitchFamily="34" charset="0"/>
                <a:ea typeface="微軟正黑體" panose="020B0604030504040204" pitchFamily="34" charset="-120"/>
                <a:cs typeface="Arial" panose="020B0604020202020204" pitchFamily="34" charset="0"/>
              </a:rPr>
              <a:t>4.5</a:t>
            </a:r>
            <a:r>
              <a:rPr lang="zh-TW" altLang="en-US" sz="1100" kern="100" dirty="0">
                <a:latin typeface="Calibri" panose="020F0502020204030204" pitchFamily="34" charset="0"/>
                <a:cs typeface="Times New Roman" panose="02020603050405020304" pitchFamily="18" charset="0"/>
              </a:rPr>
              <a:t>億元，</a:t>
            </a:r>
            <a:r>
              <a:rPr lang="zh-TW" altLang="en-US" sz="1100" dirty="0">
                <a:latin typeface="Arial" panose="020B0604020202020204" pitchFamily="34" charset="0"/>
                <a:ea typeface="微軟正黑體" panose="020B0604030504040204" pitchFamily="34" charset="-120"/>
                <a:cs typeface="Arial" panose="020B0604020202020204" pitchFamily="34" charset="0"/>
              </a:rPr>
              <a:t>增加</a:t>
            </a:r>
            <a:r>
              <a:rPr lang="en-US" altLang="zh-TW" sz="1100" dirty="0">
                <a:latin typeface="Arial" panose="020B0604020202020204" pitchFamily="34" charset="0"/>
                <a:ea typeface="微軟正黑體" panose="020B0604030504040204" pitchFamily="34" charset="-120"/>
                <a:cs typeface="Arial" panose="020B0604020202020204" pitchFamily="34" charset="0"/>
              </a:rPr>
              <a:t>0.6</a:t>
            </a:r>
            <a:r>
              <a:rPr lang="zh-TW" altLang="en-US" sz="1100" kern="100" dirty="0">
                <a:latin typeface="Calibri" panose="020F0502020204030204" pitchFamily="34" charset="0"/>
                <a:cs typeface="Times New Roman" panose="02020603050405020304" pitchFamily="18" charset="0"/>
              </a:rPr>
              <a:t>億元</a:t>
            </a:r>
            <a:r>
              <a:rPr lang="zh-TW" altLang="en-US" sz="1100" dirty="0">
                <a:latin typeface="Arial" panose="020B0604020202020204" pitchFamily="34" charset="0"/>
                <a:ea typeface="微軟正黑體" panose="020B0604030504040204" pitchFamily="34" charset="-120"/>
                <a:cs typeface="Arial" panose="020B0604020202020204" pitchFamily="34" charset="0"/>
              </a:rPr>
              <a:t>。</a:t>
            </a:r>
            <a:endParaRPr lang="en-US" altLang="zh-TW" sz="1100" dirty="0">
              <a:latin typeface="Arial" panose="020B0604020202020204" pitchFamily="34" charset="0"/>
              <a:ea typeface="微軟正黑體" panose="020B0604030504040204" pitchFamily="34" charset="-120"/>
              <a:cs typeface="Arial" panose="020B0604020202020204" pitchFamily="34" charset="0"/>
            </a:endParaRPr>
          </a:p>
          <a:p>
            <a:pPr marL="684608" lvl="1" indent="-228139" defTabSz="912563">
              <a:spcBef>
                <a:spcPts val="0"/>
              </a:spcBef>
              <a:buFont typeface="Arial" panose="020B0604020202020204" pitchFamily="34" charset="0"/>
              <a:buChar char="•"/>
              <a:defRPr/>
            </a:pPr>
            <a:r>
              <a:rPr lang="zh-TW" altLang="en-US" sz="1100" dirty="0">
                <a:latin typeface="Arial" panose="020B0604020202020204" pitchFamily="34" charset="0"/>
                <a:ea typeface="微軟正黑體" panose="020B0604030504040204" pitchFamily="34" charset="-120"/>
                <a:cs typeface="Arial" panose="020B0604020202020204" pitchFamily="34" charset="0"/>
              </a:rPr>
              <a:t>資通訊及其他利潤增加</a:t>
            </a:r>
            <a:r>
              <a:rPr lang="en-US" altLang="zh-TW" sz="1100" dirty="0">
                <a:latin typeface="Arial" panose="020B0604020202020204" pitchFamily="34" charset="0"/>
                <a:ea typeface="微軟正黑體" panose="020B0604030504040204" pitchFamily="34" charset="-120"/>
                <a:cs typeface="Arial" panose="020B0604020202020204" pitchFamily="34" charset="0"/>
              </a:rPr>
              <a:t>0.5</a:t>
            </a:r>
            <a:r>
              <a:rPr lang="zh-TW" altLang="en-US" sz="1100" dirty="0">
                <a:latin typeface="Arial" panose="020B0604020202020204" pitchFamily="34" charset="0"/>
                <a:ea typeface="微軟正黑體" panose="020B0604030504040204" pitchFamily="34" charset="-120"/>
                <a:cs typeface="Arial" panose="020B0604020202020204" pitchFamily="34" charset="0"/>
              </a:rPr>
              <a:t>億元：</a:t>
            </a:r>
            <a:endParaRPr lang="en-US" altLang="zh-TW" sz="1100" dirty="0">
              <a:latin typeface="Arial" panose="020B0604020202020204" pitchFamily="34" charset="0"/>
              <a:ea typeface="微軟正黑體" panose="020B0604030504040204" pitchFamily="34" charset="-120"/>
              <a:cs typeface="Arial" panose="020B0604020202020204" pitchFamily="34" charset="0"/>
            </a:endParaRPr>
          </a:p>
          <a:p>
            <a:pPr marL="1141170" lvl="2" indent="-228234" defTabSz="912563">
              <a:spcBef>
                <a:spcPts val="0"/>
              </a:spcBef>
              <a:buFont typeface="+mj-lt"/>
              <a:buAutoNum type="alphaUcPeriod"/>
              <a:defRPr/>
            </a:pPr>
            <a:r>
              <a:rPr lang="zh-TW" altLang="en-US" sz="1100" dirty="0">
                <a:latin typeface="Arial" panose="020B0604020202020204" pitchFamily="34" charset="0"/>
                <a:ea typeface="微軟正黑體" panose="020B0604030504040204" pitchFamily="34" charset="-120"/>
                <a:cs typeface="Arial" panose="020B0604020202020204" pitchFamily="34" charset="0"/>
              </a:rPr>
              <a:t>資通訊及其他收入增加</a:t>
            </a:r>
            <a:r>
              <a:rPr lang="en-US" altLang="zh-TW" sz="1100" dirty="0">
                <a:latin typeface="Arial" panose="020B0604020202020204" pitchFamily="34" charset="0"/>
                <a:ea typeface="微軟正黑體" panose="020B0604030504040204" pitchFamily="34" charset="-120"/>
                <a:cs typeface="Arial" panose="020B0604020202020204" pitchFamily="34" charset="0"/>
              </a:rPr>
              <a:t>2.2</a:t>
            </a:r>
            <a:r>
              <a:rPr lang="zh-TW" altLang="en-US" sz="1100" dirty="0">
                <a:latin typeface="Arial" panose="020B0604020202020204" pitchFamily="34" charset="0"/>
                <a:ea typeface="微軟正黑體" panose="020B0604030504040204" pitchFamily="34" charset="-120"/>
                <a:cs typeface="Arial" panose="020B0604020202020204" pitchFamily="34" charset="0"/>
              </a:rPr>
              <a:t>億元，主因係國際客戶設備代管收入增加</a:t>
            </a:r>
            <a:r>
              <a:rPr lang="en-US" altLang="zh-TW" sz="1100" dirty="0">
                <a:latin typeface="Arial" panose="020B0604020202020204" pitchFamily="34" charset="0"/>
                <a:ea typeface="微軟正黑體" panose="020B0604030504040204" pitchFamily="34" charset="-120"/>
                <a:cs typeface="Arial" panose="020B0604020202020204" pitchFamily="34" charset="0"/>
              </a:rPr>
              <a:t>1.6</a:t>
            </a:r>
            <a:r>
              <a:rPr lang="zh-TW" altLang="en-US" sz="1100" dirty="0">
                <a:latin typeface="Arial" panose="020B0604020202020204" pitchFamily="34" charset="0"/>
                <a:ea typeface="微軟正黑體" panose="020B0604030504040204" pitchFamily="34" charset="-120"/>
                <a:cs typeface="Arial" panose="020B0604020202020204" pitchFamily="34" charset="0"/>
              </a:rPr>
              <a:t>億元，政府補助收入增加</a:t>
            </a:r>
            <a:r>
              <a:rPr lang="en-US" altLang="zh-TW" sz="1100" dirty="0">
                <a:latin typeface="Arial" panose="020B0604020202020204" pitchFamily="34" charset="0"/>
                <a:ea typeface="微軟正黑體" panose="020B0604030504040204" pitchFamily="34" charset="-120"/>
                <a:cs typeface="Arial" panose="020B0604020202020204" pitchFamily="34" charset="0"/>
              </a:rPr>
              <a:t>0.6</a:t>
            </a:r>
            <a:r>
              <a:rPr lang="zh-TW" altLang="en-US" sz="1100" dirty="0">
                <a:latin typeface="Arial" panose="020B0604020202020204" pitchFamily="34" charset="0"/>
                <a:ea typeface="微軟正黑體" panose="020B0604030504040204" pitchFamily="34" charset="-120"/>
                <a:cs typeface="Arial" panose="020B0604020202020204" pitchFamily="34" charset="0"/>
              </a:rPr>
              <a:t>億元。</a:t>
            </a:r>
            <a:endParaRPr lang="en-US" altLang="zh-TW" sz="1100" dirty="0">
              <a:latin typeface="Arial" panose="020B0604020202020204" pitchFamily="34" charset="0"/>
              <a:ea typeface="微軟正黑體" panose="020B0604030504040204" pitchFamily="34" charset="-120"/>
              <a:cs typeface="Arial" panose="020B0604020202020204" pitchFamily="34" charset="0"/>
            </a:endParaRPr>
          </a:p>
          <a:p>
            <a:pPr marL="1141170" lvl="2" indent="-228234" defTabSz="912563">
              <a:spcBef>
                <a:spcPts val="0"/>
              </a:spcBef>
              <a:buFont typeface="+mj-lt"/>
              <a:buAutoNum type="alphaUcPeriod"/>
              <a:defRPr/>
            </a:pPr>
            <a:r>
              <a:rPr lang="zh-TW" altLang="en-US" sz="1100" dirty="0">
                <a:latin typeface="Arial" panose="020B0604020202020204" pitchFamily="34" charset="0"/>
                <a:ea typeface="微軟正黑體" panose="020B0604030504040204" pitchFamily="34" charset="-120"/>
                <a:cs typeface="Arial" panose="020B0604020202020204" pitchFamily="34" charset="0"/>
              </a:rPr>
              <a:t>資通訊及其他業務成本增加</a:t>
            </a:r>
            <a:r>
              <a:rPr lang="en-US" altLang="zh-TW" sz="1100" dirty="0">
                <a:latin typeface="Arial" panose="020B0604020202020204" pitchFamily="34" charset="0"/>
                <a:ea typeface="微軟正黑體" panose="020B0604030504040204" pitchFamily="34" charset="-120"/>
                <a:cs typeface="Arial" panose="020B0604020202020204" pitchFamily="34" charset="0"/>
              </a:rPr>
              <a:t>1.7</a:t>
            </a:r>
            <a:r>
              <a:rPr lang="zh-TW" altLang="en-US" sz="1100" dirty="0">
                <a:latin typeface="Arial" panose="020B0604020202020204" pitchFamily="34" charset="0"/>
                <a:ea typeface="微軟正黑體" panose="020B0604030504040204" pitchFamily="34" charset="-120"/>
                <a:cs typeface="Arial" panose="020B0604020202020204" pitchFamily="34" charset="0"/>
              </a:rPr>
              <a:t>億元，主要係專案建置成本</a:t>
            </a:r>
            <a:r>
              <a:rPr lang="en-US" altLang="zh-TW" sz="1100" dirty="0">
                <a:latin typeface="Arial" panose="020B0604020202020204" pitchFamily="34" charset="0"/>
                <a:ea typeface="微軟正黑體" panose="020B0604030504040204" pitchFamily="34" charset="-120"/>
                <a:cs typeface="Arial" panose="020B0604020202020204" pitchFamily="34" charset="0"/>
              </a:rPr>
              <a:t>(</a:t>
            </a:r>
            <a:r>
              <a:rPr lang="zh-TW" altLang="en-US" sz="1100" dirty="0">
                <a:latin typeface="Arial" panose="020B0604020202020204" pitchFamily="34" charset="0"/>
                <a:ea typeface="微軟正黑體" panose="020B0604030504040204" pitchFamily="34" charset="-120"/>
                <a:cs typeface="Arial" panose="020B0604020202020204" pitchFamily="34" charset="0"/>
              </a:rPr>
              <a:t>含機房客戶設備代管</a:t>
            </a:r>
            <a:r>
              <a:rPr lang="en-US" altLang="zh-TW" sz="1100" dirty="0">
                <a:latin typeface="Arial" panose="020B0604020202020204" pitchFamily="34" charset="0"/>
                <a:ea typeface="微軟正黑體" panose="020B0604030504040204" pitchFamily="34" charset="-120"/>
                <a:cs typeface="Arial" panose="020B0604020202020204" pitchFamily="34" charset="0"/>
              </a:rPr>
              <a:t>)</a:t>
            </a:r>
            <a:r>
              <a:rPr lang="zh-TW" altLang="en-US" sz="1100" dirty="0">
                <a:latin typeface="Arial" panose="020B0604020202020204" pitchFamily="34" charset="0"/>
                <a:ea typeface="微軟正黑體" panose="020B0604030504040204" pitchFamily="34" charset="-120"/>
                <a:cs typeface="Arial" panose="020B0604020202020204" pitchFamily="34" charset="0"/>
              </a:rPr>
              <a:t>增加。</a:t>
            </a:r>
            <a:endParaRPr lang="zh-TW" altLang="zh-TW" sz="1100" dirty="0">
              <a:latin typeface="Arial" panose="020B0604020202020204" pitchFamily="34" charset="0"/>
              <a:ea typeface="微軟正黑體" panose="020B0604030504040204" pitchFamily="34" charset="-120"/>
              <a:cs typeface="Arial" panose="020B0604020202020204" pitchFamily="34" charset="0"/>
            </a:endParaRPr>
          </a:p>
        </p:txBody>
      </p:sp>
      <p:pic>
        <p:nvPicPr>
          <p:cNvPr id="7" name="圖片 1"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8743" y="6965032"/>
            <a:ext cx="8781123" cy="1338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39351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4" name="頁尾版面配置區 3"/>
          <p:cNvSpPr>
            <a:spLocks noGrp="1"/>
          </p:cNvSpPr>
          <p:nvPr>
            <p:ph type="ftr" sz="quarter" idx="4"/>
          </p:nvPr>
        </p:nvSpPr>
        <p:spPr/>
        <p:txBody>
          <a:bodyPr/>
          <a:lstStyle/>
          <a:p>
            <a:pPr defTabSz="912377">
              <a:defRPr/>
            </a:pPr>
            <a:r>
              <a:rPr lang="en-US" altLang="zh-TW">
                <a:solidFill>
                  <a:srgbClr val="000000"/>
                </a:solidFill>
              </a:rPr>
              <a:t>【CONFIDENTIAL】</a:t>
            </a:r>
            <a:r>
              <a:rPr lang="zh-TW" altLang="en-US">
                <a:solidFill>
                  <a:srgbClr val="000000"/>
                </a:solidFill>
              </a:rPr>
              <a:t>法說會相關訊息不得於法說會召開前對特定人公開</a:t>
            </a:r>
            <a:endParaRPr lang="en-US" altLang="zh-TW">
              <a:solidFill>
                <a:srgbClr val="000000"/>
              </a:solidFill>
            </a:endParaRPr>
          </a:p>
          <a:p>
            <a:pPr defTabSz="912377">
              <a:defRPr/>
            </a:pPr>
            <a:endParaRPr lang="en-US" altLang="zh-TW">
              <a:solidFill>
                <a:srgbClr val="000000"/>
              </a:solidFill>
            </a:endParaRPr>
          </a:p>
        </p:txBody>
      </p:sp>
      <p:sp>
        <p:nvSpPr>
          <p:cNvPr id="5" name="投影片編號版面配置區 4"/>
          <p:cNvSpPr>
            <a:spLocks noGrp="1"/>
          </p:cNvSpPr>
          <p:nvPr>
            <p:ph type="sldNum" sz="quarter" idx="5"/>
          </p:nvPr>
        </p:nvSpPr>
        <p:spPr/>
        <p:txBody>
          <a:bodyPr/>
          <a:lstStyle/>
          <a:p>
            <a:pPr defTabSz="912377">
              <a:defRPr/>
            </a:pPr>
            <a:fld id="{AF3FA925-368F-49D9-83EB-285720D0F1C9}" type="slidenum">
              <a:rPr lang="zh-TW" altLang="en-US">
                <a:solidFill>
                  <a:srgbClr val="000000"/>
                </a:solidFill>
              </a:rPr>
              <a:pPr defTabSz="912377">
                <a:defRPr/>
              </a:pPr>
              <a:t>14</a:t>
            </a:fld>
            <a:endParaRPr lang="zh-TW" altLang="en-US">
              <a:solidFill>
                <a:srgbClr val="000000"/>
              </a:solidFill>
            </a:endParaRPr>
          </a:p>
        </p:txBody>
      </p:sp>
      <p:sp>
        <p:nvSpPr>
          <p:cNvPr id="6" name="備忘稿版面配置區 2">
            <a:extLst>
              <a:ext uri="{FF2B5EF4-FFF2-40B4-BE49-F238E27FC236}">
                <a16:creationId xmlns:a16="http://schemas.microsoft.com/office/drawing/2014/main" id="{0D8E7D33-9E86-427C-8A20-79F538288967}"/>
              </a:ext>
            </a:extLst>
          </p:cNvPr>
          <p:cNvSpPr txBox="1">
            <a:spLocks/>
          </p:cNvSpPr>
          <p:nvPr/>
        </p:nvSpPr>
        <p:spPr bwMode="auto">
          <a:xfrm>
            <a:off x="660840" y="4545203"/>
            <a:ext cx="5705893" cy="1341805"/>
          </a:xfrm>
          <a:prstGeom prst="rect">
            <a:avLst/>
          </a:prstGeom>
          <a:noFill/>
          <a:ln w="9525">
            <a:noFill/>
            <a:miter lim="800000"/>
            <a:headEnd/>
            <a:tailEnd/>
          </a:ln>
          <a:effectLst/>
        </p:spPr>
        <p:txBody>
          <a:bodyPr vert="horz" wrap="square" lIns="95026" tIns="47518" rIns="95026" bIns="47518" numCol="1" anchor="t" anchorCtr="0" compatLnSpc="1">
            <a:prstTxWarp prst="textNoShape">
              <a:avLst/>
            </a:prstTxWarp>
            <a:noAutofit/>
          </a:bodyPr>
          <a:lstStyle>
            <a:lvl1pPr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US" altLang="zh-TW" b="0" dirty="0"/>
          </a:p>
          <a:p>
            <a:r>
              <a:rPr lang="en-US" altLang="zh-TW" b="0" dirty="0"/>
              <a:t>Thank you, </a:t>
            </a:r>
            <a:r>
              <a:rPr lang="en-US" altLang="zh-TW" b="0" dirty="0" smtClean="0"/>
              <a:t>Chairman </a:t>
            </a:r>
            <a:r>
              <a:rPr lang="en-US" altLang="zh-TW" b="0" dirty="0"/>
              <a:t>Kuo. Good afternoon, everyone. I will now walk you through our first quarter financial results.</a:t>
            </a:r>
          </a:p>
        </p:txBody>
      </p:sp>
      <p:graphicFrame>
        <p:nvGraphicFramePr>
          <p:cNvPr id="7" name="物件 6">
            <a:extLst>
              <a:ext uri="{FF2B5EF4-FFF2-40B4-BE49-F238E27FC236}">
                <a16:creationId xmlns:a16="http://schemas.microsoft.com/office/drawing/2014/main" id="{3777FD55-C479-4DA4-9EDF-CE6014A26767}"/>
              </a:ext>
            </a:extLst>
          </p:cNvPr>
          <p:cNvGraphicFramePr>
            <a:graphicFrameLocks noChangeAspect="1"/>
          </p:cNvGraphicFramePr>
          <p:nvPr>
            <p:extLst>
              <p:ext uri="{D42A27DB-BD31-4B8C-83A1-F6EECF244321}">
                <p14:modId xmlns:p14="http://schemas.microsoft.com/office/powerpoint/2010/main" val="1999793706"/>
              </p:ext>
            </p:extLst>
          </p:nvPr>
        </p:nvGraphicFramePr>
        <p:xfrm>
          <a:off x="921984" y="5611929"/>
          <a:ext cx="5872516" cy="2802622"/>
        </p:xfrm>
        <a:graphic>
          <a:graphicData uri="http://schemas.openxmlformats.org/presentationml/2006/ole">
            <mc:AlternateContent xmlns:mc="http://schemas.openxmlformats.org/markup-compatibility/2006">
              <mc:Choice xmlns:v="urn:schemas-microsoft-com:vml" Requires="v">
                <p:oleObj spid="_x0000_s1095" name="Worksheet" r:id="rId4" imgW="5324651" imgH="2447769" progId="Excel.Sheet.12">
                  <p:embed/>
                </p:oleObj>
              </mc:Choice>
              <mc:Fallback>
                <p:oleObj name="Worksheet" r:id="rId4" imgW="5324651" imgH="2447769" progId="Excel.Sheet.12">
                  <p:embed/>
                  <p:pic>
                    <p:nvPicPr>
                      <p:cNvPr id="9" name="物件 8">
                        <a:extLst>
                          <a:ext uri="{FF2B5EF4-FFF2-40B4-BE49-F238E27FC236}">
                            <a16:creationId xmlns:a16="http://schemas.microsoft.com/office/drawing/2014/main" id="{3777FD55-C479-4DA4-9EDF-CE6014A26767}"/>
                          </a:ext>
                        </a:extLst>
                      </p:cNvPr>
                      <p:cNvPicPr>
                        <a:picLocks noChangeAspect="1" noChangeArrowheads="1"/>
                      </p:cNvPicPr>
                      <p:nvPr/>
                    </p:nvPicPr>
                    <p:blipFill>
                      <a:blip r:embed="rId5"/>
                      <a:srcRect/>
                      <a:stretch>
                        <a:fillRect/>
                      </a:stretch>
                    </p:blipFill>
                    <p:spPr bwMode="auto">
                      <a:xfrm>
                        <a:off x="921984" y="5611929"/>
                        <a:ext cx="5872516" cy="2802622"/>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33569756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4" name="頁尾版面配置區 3"/>
          <p:cNvSpPr>
            <a:spLocks noGrp="1"/>
          </p:cNvSpPr>
          <p:nvPr>
            <p:ph type="ftr" sz="quarter" idx="10"/>
          </p:nvPr>
        </p:nvSpPr>
        <p:spPr/>
        <p:txBody>
          <a:bodyPr/>
          <a:lstStyle/>
          <a:p>
            <a:pPr defTabSz="912377">
              <a:defRPr/>
            </a:pPr>
            <a:r>
              <a:rPr lang="en-US" altLang="zh-TW" dirty="0">
                <a:solidFill>
                  <a:srgbClr val="000000"/>
                </a:solidFill>
              </a:rPr>
              <a:t>【CONFIDENTIAL】</a:t>
            </a:r>
            <a:r>
              <a:rPr lang="zh-TW" altLang="en-US" dirty="0">
                <a:solidFill>
                  <a:srgbClr val="000000"/>
                </a:solidFill>
              </a:rPr>
              <a:t>法說會相關訊息不得於法說會召開前對特定人公開</a:t>
            </a:r>
            <a:endParaRPr lang="en-US" altLang="zh-TW" dirty="0">
              <a:solidFill>
                <a:srgbClr val="000000"/>
              </a:solidFill>
            </a:endParaRPr>
          </a:p>
          <a:p>
            <a:pPr defTabSz="912377">
              <a:defRPr/>
            </a:pPr>
            <a:endParaRPr lang="en-US" altLang="zh-TW" dirty="0">
              <a:solidFill>
                <a:srgbClr val="000000"/>
              </a:solidFill>
            </a:endParaRPr>
          </a:p>
        </p:txBody>
      </p:sp>
      <p:sp>
        <p:nvSpPr>
          <p:cNvPr id="5" name="投影片編號版面配置區 4"/>
          <p:cNvSpPr>
            <a:spLocks noGrp="1"/>
          </p:cNvSpPr>
          <p:nvPr>
            <p:ph type="sldNum" sz="quarter" idx="11"/>
          </p:nvPr>
        </p:nvSpPr>
        <p:spPr/>
        <p:txBody>
          <a:bodyPr/>
          <a:lstStyle/>
          <a:p>
            <a:pPr defTabSz="912377">
              <a:defRPr/>
            </a:pPr>
            <a:fld id="{AF3FA925-368F-49D9-83EB-285720D0F1C9}" type="slidenum">
              <a:rPr lang="zh-TW" altLang="en-US">
                <a:solidFill>
                  <a:srgbClr val="000000"/>
                </a:solidFill>
              </a:rPr>
              <a:pPr defTabSz="912377">
                <a:defRPr/>
              </a:pPr>
              <a:t>15</a:t>
            </a:fld>
            <a:endParaRPr lang="zh-TW" altLang="en-US">
              <a:solidFill>
                <a:srgbClr val="000000"/>
              </a:solidFill>
            </a:endParaRPr>
          </a:p>
        </p:txBody>
      </p:sp>
      <p:sp>
        <p:nvSpPr>
          <p:cNvPr id="6" name="備忘稿版面配置區 2"/>
          <p:cNvSpPr txBox="1">
            <a:spLocks/>
          </p:cNvSpPr>
          <p:nvPr/>
        </p:nvSpPr>
        <p:spPr bwMode="auto">
          <a:xfrm>
            <a:off x="158405" y="4521850"/>
            <a:ext cx="6477693" cy="1796457"/>
          </a:xfrm>
          <a:prstGeom prst="rect">
            <a:avLst/>
          </a:prstGeom>
          <a:noFill/>
          <a:ln w="9525">
            <a:noFill/>
            <a:miter lim="800000"/>
            <a:headEnd/>
            <a:tailEnd/>
          </a:ln>
          <a:effectLst/>
        </p:spPr>
        <p:txBody>
          <a:bodyPr vert="horz" wrap="square" lIns="95026" tIns="47518" rIns="95026" bIns="47518" numCol="1" anchor="t" anchorCtr="0" compatLnSpc="1">
            <a:prstTxWarp prst="textNoShape">
              <a:avLst/>
            </a:prstTxWarp>
          </a:bodyPr>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defTabSz="946268" fontAlgn="auto">
              <a:spcBef>
                <a:spcPts val="0"/>
              </a:spcBef>
              <a:spcAft>
                <a:spcPts val="0"/>
              </a:spcAft>
              <a:defRPr/>
            </a:pPr>
            <a:r>
              <a:rPr kumimoji="0" lang="en-US" altLang="zh-TW" b="0" dirty="0"/>
              <a:t>Let’s start with Slide 14, income statement highlights. </a:t>
            </a:r>
          </a:p>
          <a:p>
            <a:pPr defTabSz="946268" fontAlgn="auto">
              <a:spcBef>
                <a:spcPts val="0"/>
              </a:spcBef>
              <a:spcAft>
                <a:spcPts val="0"/>
              </a:spcAft>
              <a:defRPr/>
            </a:pPr>
            <a:endParaRPr kumimoji="0" lang="en-US" altLang="zh-TW" b="0" dirty="0"/>
          </a:p>
          <a:p>
            <a:pPr defTabSz="946268" fontAlgn="auto">
              <a:spcBef>
                <a:spcPts val="0"/>
              </a:spcBef>
              <a:spcAft>
                <a:spcPts val="0"/>
              </a:spcAft>
              <a:defRPr/>
            </a:pPr>
            <a:r>
              <a:rPr kumimoji="0" lang="en-US" altLang="zh-TW" b="0" dirty="0"/>
              <a:t>For the first quarter of 2023, total revenues increased by </a:t>
            </a:r>
            <a:r>
              <a:rPr kumimoji="0" lang="en-US" altLang="zh-TW" b="0" dirty="0">
                <a:solidFill>
                  <a:srgbClr val="FF0000"/>
                </a:solidFill>
              </a:rPr>
              <a:t>5.7%</a:t>
            </a:r>
            <a:r>
              <a:rPr kumimoji="0" lang="en-US" altLang="zh-TW" b="0" dirty="0"/>
              <a:t> to 54.21 billion from 51.30 billion compared to same quarter last year. The increase was primarily driven by robust mobile service and ICT</a:t>
            </a:r>
            <a:r>
              <a:rPr kumimoji="0" lang="zh-TW" altLang="en-US" b="0" dirty="0"/>
              <a:t> </a:t>
            </a:r>
            <a:r>
              <a:rPr kumimoji="0" lang="en-US" altLang="zh-TW" b="0" dirty="0"/>
              <a:t>revenues. </a:t>
            </a:r>
          </a:p>
          <a:p>
            <a:pPr defTabSz="946268" fontAlgn="auto">
              <a:spcBef>
                <a:spcPts val="0"/>
              </a:spcBef>
              <a:spcAft>
                <a:spcPts val="0"/>
              </a:spcAft>
              <a:defRPr/>
            </a:pPr>
            <a:endParaRPr kumimoji="0" lang="en-US" altLang="zh-TW" b="0" dirty="0"/>
          </a:p>
          <a:p>
            <a:pPr defTabSz="946268" fontAlgn="auto">
              <a:spcBef>
                <a:spcPts val="0"/>
              </a:spcBef>
              <a:spcAft>
                <a:spcPts val="0"/>
              </a:spcAft>
              <a:defRPr/>
            </a:pPr>
            <a:r>
              <a:rPr kumimoji="0" lang="en-US" altLang="zh-TW" b="0" dirty="0"/>
              <a:t>Income from operations grew by </a:t>
            </a:r>
            <a:r>
              <a:rPr kumimoji="0" lang="en-US" altLang="zh-TW" b="0" dirty="0">
                <a:solidFill>
                  <a:srgbClr val="FF0000"/>
                </a:solidFill>
              </a:rPr>
              <a:t>4.4%</a:t>
            </a:r>
            <a:r>
              <a:rPr kumimoji="0" lang="en-US" altLang="zh-TW" b="0" dirty="0"/>
              <a:t> to 12.17</a:t>
            </a:r>
            <a:r>
              <a:rPr kumimoji="0" lang="zh-TW" altLang="en-US" b="0" dirty="0"/>
              <a:t> </a:t>
            </a:r>
            <a:r>
              <a:rPr kumimoji="0" lang="en-US" altLang="zh-TW" b="0" dirty="0"/>
              <a:t>billion , mainly attributable to higher profits from ICT business and government compensation related to ST-2. EPS increased by 6.4% to 1.24 from 1.17 on year and EBITDA also grew by 3.3%.  EBITDA </a:t>
            </a:r>
            <a:r>
              <a:rPr kumimoji="0" lang="en-US" altLang="zh-TW" b="0" dirty="0" smtClean="0"/>
              <a:t>margin continued to stay </a:t>
            </a:r>
            <a:r>
              <a:rPr kumimoji="0" lang="en-US" altLang="zh-TW" b="0" dirty="0"/>
              <a:t>at above 40</a:t>
            </a:r>
            <a:r>
              <a:rPr kumimoji="0" lang="en-US" altLang="zh-TW" b="0" dirty="0" smtClean="0"/>
              <a:t>%.</a:t>
            </a:r>
            <a:endParaRPr kumimoji="0" lang="en-US" altLang="zh-TW" sz="1000" b="0" dirty="0">
              <a:latin typeface="Book Antiqua" panose="02040602050305030304" pitchFamily="18" charset="0"/>
              <a:ea typeface="標楷體" panose="03000509000000000000" pitchFamily="65" charset="-120"/>
              <a:cs typeface="Arial" panose="020B0604020202020204" pitchFamily="34" charset="0"/>
            </a:endParaRPr>
          </a:p>
          <a:p>
            <a:pPr indent="-275755" algn="just" defTabSz="912764" fontAlgn="auto">
              <a:spcBef>
                <a:spcPts val="0"/>
              </a:spcBef>
              <a:spcAft>
                <a:spcPts val="0"/>
              </a:spcAft>
              <a:buFont typeface="Wingdings" panose="05000000000000000000" pitchFamily="2" charset="2"/>
              <a:buChar char="u"/>
              <a:defRPr/>
            </a:pPr>
            <a:endParaRPr kumimoji="0" lang="zh-TW" altLang="en-US" sz="1000" b="0" dirty="0">
              <a:latin typeface="Book Antiqua" panose="02040602050305030304" pitchFamily="18" charset="0"/>
              <a:ea typeface="標楷體" panose="03000509000000000000" pitchFamily="65" charset="-120"/>
              <a:cs typeface="Arial" panose="020B0604020202020204" pitchFamily="34" charset="0"/>
            </a:endParaRPr>
          </a:p>
          <a:p>
            <a:pPr marL="166415" indent="-166415" algn="just" defTabSz="912764" fontAlgn="auto">
              <a:spcBef>
                <a:spcPts val="0"/>
              </a:spcBef>
              <a:spcAft>
                <a:spcPts val="0"/>
              </a:spcAft>
              <a:buFont typeface="Wingdings" panose="05000000000000000000" pitchFamily="2" charset="2"/>
              <a:buChar char="u"/>
              <a:defRPr/>
            </a:pPr>
            <a:endParaRPr kumimoji="0" lang="en-US" altLang="zh-TW" sz="1000" b="0" dirty="0">
              <a:latin typeface="Arial" panose="020B0604020202020204" pitchFamily="34" charset="0"/>
              <a:cs typeface="Arial" panose="020B0604020202020204" pitchFamily="34" charset="0"/>
            </a:endParaRPr>
          </a:p>
        </p:txBody>
      </p:sp>
      <p:sp>
        <p:nvSpPr>
          <p:cNvPr id="7" name="備忘稿版面配置區 2">
            <a:extLst>
              <a:ext uri="{FF2B5EF4-FFF2-40B4-BE49-F238E27FC236}">
                <a16:creationId xmlns:a16="http://schemas.microsoft.com/office/drawing/2014/main" id="{267B256C-FCA7-A765-3BCF-3985E2C5A7B0}"/>
              </a:ext>
            </a:extLst>
          </p:cNvPr>
          <p:cNvSpPr txBox="1">
            <a:spLocks/>
          </p:cNvSpPr>
          <p:nvPr/>
        </p:nvSpPr>
        <p:spPr bwMode="auto">
          <a:xfrm>
            <a:off x="194946" y="6318308"/>
            <a:ext cx="5998835" cy="2999902"/>
          </a:xfrm>
          <a:prstGeom prst="rect">
            <a:avLst/>
          </a:prstGeom>
          <a:noFill/>
          <a:ln w="9525">
            <a:noFill/>
            <a:miter lim="800000"/>
            <a:headEnd/>
            <a:tailEnd/>
          </a:ln>
          <a:effectLst/>
        </p:spPr>
        <p:txBody>
          <a:bodyPr vert="horz" wrap="square" lIns="95026" tIns="47518" rIns="95026" bIns="47518" numCol="1" anchor="t" anchorCtr="0" compatLnSpc="1">
            <a:prstTxWarp prst="textNoShape">
              <a:avLst/>
            </a:prstTxWarp>
          </a:bodyPr>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marL="172524" indent="-172524" algn="just" defTabSz="946268" fontAlgn="auto">
              <a:lnSpc>
                <a:spcPts val="1553"/>
              </a:lnSpc>
              <a:spcBef>
                <a:spcPts val="0"/>
              </a:spcBef>
              <a:spcAft>
                <a:spcPts val="0"/>
              </a:spcAft>
              <a:buFont typeface="Wingdings" panose="05000000000000000000" pitchFamily="2" charset="2"/>
              <a:buChar char="u"/>
              <a:defRPr/>
            </a:pPr>
            <a:r>
              <a:rPr kumimoji="0" lang="en-US" altLang="zh-TW" sz="1000" dirty="0">
                <a:ea typeface="標楷體" panose="03000509000000000000" pitchFamily="65" charset="-120"/>
                <a:cs typeface="Arial" panose="020B0604020202020204" pitchFamily="34" charset="0"/>
              </a:rPr>
              <a:t>2023 Q1</a:t>
            </a:r>
            <a:r>
              <a:rPr kumimoji="0" lang="zh-TW" altLang="en-US" sz="1000" kern="100" dirty="0">
                <a:ea typeface="標楷體" panose="03000509000000000000" pitchFamily="65" charset="-120"/>
                <a:cs typeface="Arial" panose="020B0604020202020204" pitchFamily="34" charset="0"/>
              </a:rPr>
              <a:t>營業收入較去年同期增加</a:t>
            </a:r>
            <a:r>
              <a:rPr kumimoji="0" lang="en-US" altLang="zh-TW" sz="1000" kern="100" dirty="0">
                <a:ea typeface="標楷體" panose="03000509000000000000" pitchFamily="65" charset="-120"/>
                <a:cs typeface="Arial" panose="020B0604020202020204" pitchFamily="34" charset="0"/>
              </a:rPr>
              <a:t>29.2</a:t>
            </a:r>
            <a:r>
              <a:rPr kumimoji="0" lang="zh-TW" altLang="en-US" sz="1000" kern="100" dirty="0">
                <a:ea typeface="標楷體" panose="03000509000000000000" pitchFamily="65" charset="-120"/>
                <a:cs typeface="Arial" panose="020B0604020202020204" pitchFamily="34" charset="0"/>
              </a:rPr>
              <a:t>億元</a:t>
            </a:r>
            <a:r>
              <a:rPr kumimoji="0" lang="en-US" altLang="zh-TW" sz="1000" kern="100" dirty="0">
                <a:solidFill>
                  <a:srgbClr val="FF0000"/>
                </a:solidFill>
                <a:ea typeface="標楷體" panose="03000509000000000000" pitchFamily="65" charset="-120"/>
                <a:cs typeface="Arial" panose="020B0604020202020204" pitchFamily="34" charset="0"/>
              </a:rPr>
              <a:t>(+5.7%) </a:t>
            </a:r>
            <a:r>
              <a:rPr kumimoji="0" lang="zh-TW" altLang="en-US" sz="1000" b="0" kern="100" dirty="0">
                <a:ea typeface="標楷體" panose="03000509000000000000" pitchFamily="65" charset="-120"/>
                <a:cs typeface="Arial" panose="020B0604020202020204" pitchFamily="34" charset="0"/>
              </a:rPr>
              <a:t>，主係因</a:t>
            </a:r>
            <a:r>
              <a:rPr kumimoji="0" lang="zh-TW" altLang="en-US" sz="1000" b="0" dirty="0">
                <a:ea typeface="標楷體" panose="03000509000000000000" pitchFamily="65" charset="-120"/>
                <a:cs typeface="Arial" panose="020B0604020202020204" pitchFamily="34" charset="0"/>
              </a:rPr>
              <a:t>：</a:t>
            </a:r>
            <a:endParaRPr kumimoji="0" lang="en-US" altLang="zh-TW" sz="1000" b="0" dirty="0">
              <a:ea typeface="標楷體" panose="03000509000000000000" pitchFamily="65" charset="-120"/>
              <a:cs typeface="Arial" panose="020B0604020202020204" pitchFamily="34" charset="0"/>
            </a:endParaRPr>
          </a:p>
          <a:p>
            <a:pPr marL="374596" lvl="1" indent="-187299" algn="just" defTabSz="946268" fontAlgn="auto">
              <a:lnSpc>
                <a:spcPts val="1553"/>
              </a:lnSpc>
              <a:spcBef>
                <a:spcPts val="0"/>
              </a:spcBef>
              <a:spcAft>
                <a:spcPts val="0"/>
              </a:spcAft>
              <a:buFont typeface="+mj-lt"/>
              <a:buAutoNum type="arabicParenR"/>
              <a:defRPr/>
            </a:pPr>
            <a:r>
              <a:rPr kumimoji="0" lang="en-US" altLang="zh-TW" sz="1000" b="0" u="sng" dirty="0">
                <a:ea typeface="標楷體" panose="03000509000000000000" pitchFamily="65" charset="-120"/>
                <a:cs typeface="Arial" panose="020B0604020202020204" pitchFamily="34" charset="0"/>
              </a:rPr>
              <a:t>ICT</a:t>
            </a:r>
            <a:r>
              <a:rPr kumimoji="0" lang="zh-TW" altLang="en-US" sz="1000" b="0" u="sng" dirty="0">
                <a:ea typeface="標楷體" panose="03000509000000000000" pitchFamily="65" charset="-120"/>
                <a:cs typeface="Arial" panose="020B0604020202020204" pitchFamily="34" charset="0"/>
              </a:rPr>
              <a:t>及專標案收入</a:t>
            </a:r>
            <a:r>
              <a:rPr kumimoji="0" lang="zh-TW" altLang="en-US" sz="1000" b="0" dirty="0">
                <a:ea typeface="標楷體" panose="03000509000000000000" pitchFamily="65" charset="-120"/>
                <a:cs typeface="Arial" panose="020B0604020202020204" pitchFamily="34" charset="0"/>
              </a:rPr>
              <a:t>較去年同期成長</a:t>
            </a:r>
            <a:r>
              <a:rPr kumimoji="0" lang="en-US" altLang="zh-TW" sz="1000" b="0" dirty="0">
                <a:ea typeface="標楷體" panose="03000509000000000000" pitchFamily="65" charset="-120"/>
                <a:cs typeface="Arial" panose="020B0604020202020204" pitchFamily="34" charset="0"/>
              </a:rPr>
              <a:t>14.5</a:t>
            </a:r>
            <a:r>
              <a:rPr kumimoji="0" lang="zh-TW" altLang="en-US" sz="1000" b="0" dirty="0">
                <a:ea typeface="標楷體" panose="03000509000000000000" pitchFamily="65" charset="-120"/>
                <a:cs typeface="Arial" panose="020B0604020202020204" pitchFamily="34" charset="0"/>
              </a:rPr>
              <a:t>億元</a:t>
            </a:r>
            <a:r>
              <a:rPr kumimoji="0" lang="en-US" altLang="zh-TW" sz="1000" b="0" dirty="0">
                <a:ea typeface="標楷體" panose="03000509000000000000" pitchFamily="65" charset="-120"/>
                <a:cs typeface="Arial" panose="020B0604020202020204" pitchFamily="34" charset="0"/>
              </a:rPr>
              <a:t>(+32.4%) </a:t>
            </a:r>
            <a:r>
              <a:rPr kumimoji="0" lang="zh-TW" altLang="en-US" sz="1000" b="0" kern="100" dirty="0">
                <a:ea typeface="標楷體" panose="03000509000000000000" pitchFamily="65" charset="-120"/>
                <a:cs typeface="Arial" panose="020B0604020202020204" pitchFamily="34" charset="0"/>
              </a:rPr>
              <a:t>；</a:t>
            </a:r>
            <a:endParaRPr kumimoji="0" lang="en-US" altLang="zh-TW" sz="1000" b="0" kern="100" dirty="0">
              <a:ea typeface="標楷體" panose="03000509000000000000" pitchFamily="65" charset="-120"/>
              <a:cs typeface="Arial" panose="020B0604020202020204" pitchFamily="34" charset="0"/>
            </a:endParaRPr>
          </a:p>
          <a:p>
            <a:pPr marL="374596" lvl="1" indent="-187299" algn="just" defTabSz="946268" fontAlgn="auto">
              <a:lnSpc>
                <a:spcPts val="1553"/>
              </a:lnSpc>
              <a:spcBef>
                <a:spcPts val="0"/>
              </a:spcBef>
              <a:spcAft>
                <a:spcPts val="0"/>
              </a:spcAft>
              <a:buFont typeface="+mj-lt"/>
              <a:buAutoNum type="arabicParenR"/>
              <a:defRPr/>
            </a:pPr>
            <a:r>
              <a:rPr kumimoji="0" lang="zh-TW" altLang="en-US" sz="1000" b="0" u="sng" dirty="0">
                <a:ea typeface="標楷體" panose="03000509000000000000" pitchFamily="65" charset="-120"/>
                <a:cs typeface="Arial" panose="020B0604020202020204" pitchFamily="34" charset="0"/>
              </a:rPr>
              <a:t>行動服務收入</a:t>
            </a:r>
            <a:r>
              <a:rPr kumimoji="0" lang="zh-TW" altLang="en-US" sz="1000" b="0" dirty="0">
                <a:ea typeface="標楷體" panose="03000509000000000000" pitchFamily="65" charset="-120"/>
                <a:cs typeface="Arial" panose="020B0604020202020204" pitchFamily="34" charset="0"/>
              </a:rPr>
              <a:t>較去年同期增長</a:t>
            </a:r>
            <a:r>
              <a:rPr kumimoji="0" lang="en-US" altLang="zh-TW" sz="1000" b="0" dirty="0">
                <a:ea typeface="標楷體" panose="03000509000000000000" pitchFamily="65" charset="-120"/>
                <a:cs typeface="Arial" panose="020B0604020202020204" pitchFamily="34" charset="0"/>
              </a:rPr>
              <a:t>9.9</a:t>
            </a:r>
            <a:r>
              <a:rPr kumimoji="0" lang="zh-TW" altLang="en-US" sz="1000" b="0" dirty="0">
                <a:ea typeface="標楷體" panose="03000509000000000000" pitchFamily="65" charset="-120"/>
                <a:cs typeface="Arial" panose="020B0604020202020204" pitchFamily="34" charset="0"/>
              </a:rPr>
              <a:t>億元</a:t>
            </a:r>
            <a:r>
              <a:rPr kumimoji="0" lang="en-US" altLang="zh-TW" sz="1000" b="0" kern="100" dirty="0">
                <a:ea typeface="標楷體" panose="03000509000000000000" pitchFamily="65" charset="-120"/>
                <a:cs typeface="Arial" panose="020B0604020202020204" pitchFamily="34" charset="0"/>
              </a:rPr>
              <a:t>(+6.6%) </a:t>
            </a:r>
            <a:r>
              <a:rPr kumimoji="0" lang="zh-TW" altLang="en-US" sz="1000" b="0" dirty="0">
                <a:ea typeface="標楷體" panose="03000509000000000000" pitchFamily="65" charset="-120"/>
                <a:cs typeface="Arial" panose="020B0604020202020204" pitchFamily="34" charset="0"/>
              </a:rPr>
              <a:t>；</a:t>
            </a:r>
            <a:endParaRPr kumimoji="0" lang="en-US" altLang="zh-TW" sz="1000" b="0" dirty="0">
              <a:ea typeface="標楷體" panose="03000509000000000000" pitchFamily="65" charset="-120"/>
              <a:cs typeface="Arial" panose="020B0604020202020204" pitchFamily="34" charset="0"/>
            </a:endParaRPr>
          </a:p>
          <a:p>
            <a:pPr marL="374596" lvl="1" indent="-187299" algn="just" defTabSz="946268" fontAlgn="auto">
              <a:lnSpc>
                <a:spcPts val="1553"/>
              </a:lnSpc>
              <a:spcBef>
                <a:spcPts val="0"/>
              </a:spcBef>
              <a:spcAft>
                <a:spcPts val="0"/>
              </a:spcAft>
              <a:buFont typeface="+mj-lt"/>
              <a:buAutoNum type="arabicParenR"/>
              <a:defRPr/>
            </a:pPr>
            <a:r>
              <a:rPr kumimoji="0" lang="zh-TW" altLang="en-US" sz="1000" b="0" u="sng" dirty="0">
                <a:ea typeface="標楷體" panose="03000509000000000000" pitchFamily="65" charset="-120"/>
                <a:cs typeface="Arial" panose="020B0604020202020204" pitchFamily="34" charset="0"/>
              </a:rPr>
              <a:t>其他收入</a:t>
            </a:r>
            <a:r>
              <a:rPr kumimoji="0" lang="zh-TW" altLang="en-US" sz="1000" b="0" dirty="0">
                <a:ea typeface="標楷體" panose="03000509000000000000" pitchFamily="65" charset="-120"/>
                <a:cs typeface="Arial" panose="020B0604020202020204" pitchFamily="34" charset="0"/>
              </a:rPr>
              <a:t>增加</a:t>
            </a:r>
            <a:r>
              <a:rPr kumimoji="0" lang="en-US" altLang="zh-TW" sz="1000" b="0" dirty="0">
                <a:ea typeface="標楷體" panose="03000509000000000000" pitchFamily="65" charset="-120"/>
                <a:cs typeface="Arial" panose="020B0604020202020204" pitchFamily="34" charset="0"/>
              </a:rPr>
              <a:t>4.5</a:t>
            </a:r>
            <a:r>
              <a:rPr kumimoji="0" lang="zh-TW" altLang="en-US" sz="1000" b="0" dirty="0">
                <a:ea typeface="標楷體" panose="03000509000000000000" pitchFamily="65" charset="-120"/>
                <a:cs typeface="Arial" panose="020B0604020202020204" pitchFamily="34" charset="0"/>
              </a:rPr>
              <a:t>億元</a:t>
            </a:r>
            <a:r>
              <a:rPr kumimoji="0" lang="en-US" altLang="zh-TW" sz="1000" b="0" dirty="0">
                <a:ea typeface="標楷體" panose="03000509000000000000" pitchFamily="65" charset="-120"/>
                <a:cs typeface="Arial" panose="020B0604020202020204" pitchFamily="34" charset="0"/>
              </a:rPr>
              <a:t>(+49.7%)</a:t>
            </a:r>
            <a:r>
              <a:rPr kumimoji="0" lang="zh-TW" altLang="en-US" sz="1000" b="0" dirty="0">
                <a:ea typeface="標楷體" panose="03000509000000000000" pitchFamily="65" charset="-120"/>
                <a:cs typeface="Arial" panose="020B0604020202020204" pitchFamily="34" charset="0"/>
              </a:rPr>
              <a:t>，主係因本期認列中新二號衛星部分頻率停用所受損失之補償。</a:t>
            </a:r>
            <a:endParaRPr kumimoji="0" lang="en-US" altLang="zh-TW" sz="1000" b="0" dirty="0">
              <a:ea typeface="標楷體" panose="03000509000000000000" pitchFamily="65" charset="-120"/>
              <a:cs typeface="Arial" panose="020B0604020202020204" pitchFamily="34" charset="0"/>
            </a:endParaRPr>
          </a:p>
          <a:p>
            <a:pPr marL="172524" indent="-172524" algn="just" defTabSz="946268" fontAlgn="auto">
              <a:lnSpc>
                <a:spcPts val="1553"/>
              </a:lnSpc>
              <a:spcBef>
                <a:spcPts val="0"/>
              </a:spcBef>
              <a:spcAft>
                <a:spcPts val="0"/>
              </a:spcAft>
              <a:buFont typeface="Wingdings" panose="05000000000000000000" pitchFamily="2" charset="2"/>
              <a:buChar char="u"/>
              <a:defRPr/>
            </a:pPr>
            <a:r>
              <a:rPr kumimoji="0" lang="en-US" altLang="zh-TW" sz="1000" dirty="0">
                <a:ea typeface="標楷體" panose="03000509000000000000" pitchFamily="65" charset="-120"/>
                <a:cs typeface="Arial" panose="020B0604020202020204" pitchFamily="34" charset="0"/>
              </a:rPr>
              <a:t>2023 Q1</a:t>
            </a:r>
            <a:r>
              <a:rPr kumimoji="0" lang="zh-TW" altLang="en-US" sz="1000" kern="100" dirty="0">
                <a:ea typeface="標楷體" panose="03000509000000000000" pitchFamily="65" charset="-120"/>
                <a:cs typeface="Arial" panose="020B0604020202020204" pitchFamily="34" charset="0"/>
              </a:rPr>
              <a:t>營業成本及費用較去年同期增加</a:t>
            </a:r>
            <a:r>
              <a:rPr kumimoji="0" lang="en-US" altLang="zh-TW" sz="1000" kern="100" dirty="0">
                <a:ea typeface="標楷體" panose="03000509000000000000" pitchFamily="65" charset="-120"/>
                <a:cs typeface="Arial" panose="020B0604020202020204" pitchFamily="34" charset="0"/>
              </a:rPr>
              <a:t>24.1</a:t>
            </a:r>
            <a:r>
              <a:rPr kumimoji="0" lang="zh-TW" altLang="en-US" sz="1000" kern="100" dirty="0">
                <a:ea typeface="標楷體" panose="03000509000000000000" pitchFamily="65" charset="-120"/>
                <a:cs typeface="Arial" panose="020B0604020202020204" pitchFamily="34" charset="0"/>
              </a:rPr>
              <a:t>億元</a:t>
            </a:r>
            <a:r>
              <a:rPr kumimoji="0" lang="en-US" altLang="zh-TW" sz="1000" kern="100" dirty="0">
                <a:ea typeface="標楷體" panose="03000509000000000000" pitchFamily="65" charset="-120"/>
                <a:cs typeface="Arial" panose="020B0604020202020204" pitchFamily="34" charset="0"/>
              </a:rPr>
              <a:t>(+6.1%) </a:t>
            </a:r>
            <a:r>
              <a:rPr kumimoji="0" lang="zh-TW" altLang="en-US" sz="1000" b="0" kern="100" dirty="0">
                <a:ea typeface="標楷體" panose="03000509000000000000" pitchFamily="65" charset="-120"/>
                <a:cs typeface="Arial" panose="020B0604020202020204" pitchFamily="34" charset="0"/>
              </a:rPr>
              <a:t>，主係因</a:t>
            </a:r>
            <a:r>
              <a:rPr kumimoji="0" lang="zh-TW" altLang="en-US" sz="1000" b="0" dirty="0">
                <a:ea typeface="標楷體" panose="03000509000000000000" pitchFamily="65" charset="-120"/>
                <a:cs typeface="Arial" panose="020B0604020202020204" pitchFamily="34" charset="0"/>
              </a:rPr>
              <a:t>：</a:t>
            </a:r>
            <a:endParaRPr kumimoji="0" lang="en-US" altLang="zh-TW" sz="1000" b="0" dirty="0">
              <a:ea typeface="標楷體" panose="03000509000000000000" pitchFamily="65" charset="-120"/>
              <a:cs typeface="Arial" panose="020B0604020202020204" pitchFamily="34" charset="0"/>
            </a:endParaRPr>
          </a:p>
          <a:p>
            <a:pPr marL="374596" lvl="1" indent="-187299" algn="just" defTabSz="946268" fontAlgn="auto">
              <a:lnSpc>
                <a:spcPts val="1553"/>
              </a:lnSpc>
              <a:spcBef>
                <a:spcPts val="0"/>
              </a:spcBef>
              <a:spcAft>
                <a:spcPts val="0"/>
              </a:spcAft>
              <a:buFont typeface="+mj-lt"/>
              <a:buAutoNum type="arabicParenR"/>
              <a:defRPr/>
            </a:pPr>
            <a:r>
              <a:rPr kumimoji="0" lang="zh-TW" altLang="en-US" sz="1000" b="0" u="sng" dirty="0">
                <a:ea typeface="標楷體" panose="03000509000000000000" pitchFamily="65" charset="-120"/>
                <a:cs typeface="Arial" panose="020B0604020202020204" pitchFamily="34" charset="0"/>
              </a:rPr>
              <a:t>客戶專案成本</a:t>
            </a:r>
            <a:r>
              <a:rPr kumimoji="0" lang="zh-TW" altLang="en-US" sz="1000" b="0" dirty="0">
                <a:ea typeface="標楷體" panose="03000509000000000000" pitchFamily="65" charset="-120"/>
                <a:cs typeface="Arial" panose="020B0604020202020204" pitchFamily="34" charset="0"/>
              </a:rPr>
              <a:t>較去年同期增長</a:t>
            </a:r>
            <a:r>
              <a:rPr kumimoji="0" lang="en-US" altLang="zh-TW" sz="1000" b="0" dirty="0">
                <a:ea typeface="標楷體" panose="03000509000000000000" pitchFamily="65" charset="-120"/>
                <a:cs typeface="Arial" panose="020B0604020202020204" pitchFamily="34" charset="0"/>
              </a:rPr>
              <a:t>5.7</a:t>
            </a:r>
            <a:r>
              <a:rPr kumimoji="0" lang="zh-TW" altLang="en-US" sz="1000" b="0" dirty="0">
                <a:ea typeface="標楷體" panose="03000509000000000000" pitchFamily="65" charset="-120"/>
                <a:cs typeface="Arial" panose="020B0604020202020204" pitchFamily="34" charset="0"/>
              </a:rPr>
              <a:t>億元</a:t>
            </a:r>
            <a:r>
              <a:rPr kumimoji="0" lang="en-US" altLang="zh-TW" sz="1000" b="0" dirty="0">
                <a:ea typeface="標楷體" panose="03000509000000000000" pitchFamily="65" charset="-120"/>
                <a:cs typeface="Arial" panose="020B0604020202020204" pitchFamily="34" charset="0"/>
              </a:rPr>
              <a:t>(+32.8%) </a:t>
            </a:r>
            <a:r>
              <a:rPr kumimoji="0" lang="zh-TW" altLang="en-US" sz="1000" b="0" kern="100" dirty="0">
                <a:ea typeface="標楷體" panose="03000509000000000000" pitchFamily="65" charset="-120"/>
                <a:cs typeface="Arial" panose="020B0604020202020204" pitchFamily="34" charset="0"/>
              </a:rPr>
              <a:t>；</a:t>
            </a:r>
            <a:endParaRPr kumimoji="0" lang="en-US" altLang="zh-TW" sz="1000" b="0" kern="100" dirty="0">
              <a:ea typeface="標楷體" panose="03000509000000000000" pitchFamily="65" charset="-120"/>
              <a:cs typeface="Arial" panose="020B0604020202020204" pitchFamily="34" charset="0"/>
            </a:endParaRPr>
          </a:p>
          <a:p>
            <a:pPr marL="374596" lvl="1" indent="-187299" algn="just" defTabSz="946268" fontAlgn="auto">
              <a:lnSpc>
                <a:spcPts val="1553"/>
              </a:lnSpc>
              <a:spcBef>
                <a:spcPts val="0"/>
              </a:spcBef>
              <a:spcAft>
                <a:spcPts val="0"/>
              </a:spcAft>
              <a:buFont typeface="+mj-lt"/>
              <a:buAutoNum type="arabicParenR"/>
              <a:defRPr/>
            </a:pPr>
            <a:r>
              <a:rPr kumimoji="0" lang="zh-TW" altLang="en-US" sz="1000" b="0" u="sng" kern="100" dirty="0">
                <a:ea typeface="標楷體" panose="03000509000000000000" pitchFamily="65" charset="-120"/>
                <a:cs typeface="Arial" panose="020B0604020202020204" pitchFamily="34" charset="0"/>
              </a:rPr>
              <a:t>商品成本</a:t>
            </a:r>
            <a:r>
              <a:rPr kumimoji="0" lang="zh-TW" altLang="en-US" sz="1000" b="0" dirty="0">
                <a:ea typeface="標楷體" panose="03000509000000000000" pitchFamily="65" charset="-120"/>
                <a:cs typeface="Arial" panose="020B0604020202020204" pitchFamily="34" charset="0"/>
              </a:rPr>
              <a:t>較去年同期增長</a:t>
            </a:r>
            <a:r>
              <a:rPr kumimoji="0" lang="en-US" altLang="zh-TW" sz="1000" b="0" dirty="0">
                <a:ea typeface="標楷體" panose="03000509000000000000" pitchFamily="65" charset="-120"/>
                <a:cs typeface="Arial" panose="020B0604020202020204" pitchFamily="34" charset="0"/>
              </a:rPr>
              <a:t>5.8</a:t>
            </a:r>
            <a:r>
              <a:rPr kumimoji="0" lang="zh-TW" altLang="en-US" sz="1000" b="0" dirty="0">
                <a:ea typeface="標楷體" panose="03000509000000000000" pitchFamily="65" charset="-120"/>
                <a:cs typeface="Arial" panose="020B0604020202020204" pitchFamily="34" charset="0"/>
              </a:rPr>
              <a:t>億元</a:t>
            </a:r>
            <a:r>
              <a:rPr kumimoji="0" lang="en-US" altLang="zh-TW" sz="1000" b="0" dirty="0">
                <a:ea typeface="標楷體" panose="03000509000000000000" pitchFamily="65" charset="-120"/>
                <a:cs typeface="Arial" panose="020B0604020202020204" pitchFamily="34" charset="0"/>
              </a:rPr>
              <a:t>(+6.1%) </a:t>
            </a:r>
            <a:r>
              <a:rPr kumimoji="0" lang="zh-TW" altLang="en-US" sz="1000" b="0" kern="100" dirty="0">
                <a:ea typeface="標楷體" panose="03000509000000000000" pitchFamily="65" charset="-120"/>
                <a:cs typeface="Arial" panose="020B0604020202020204" pitchFamily="34" charset="0"/>
              </a:rPr>
              <a:t>；</a:t>
            </a:r>
            <a:r>
              <a:rPr kumimoji="0" lang="en-US" altLang="zh-TW" sz="1000" b="0" kern="100" dirty="0">
                <a:ea typeface="標楷體" panose="03000509000000000000" pitchFamily="65" charset="-120"/>
                <a:cs typeface="Arial" panose="020B0604020202020204" pitchFamily="34" charset="0"/>
              </a:rPr>
              <a:t> </a:t>
            </a:r>
          </a:p>
          <a:p>
            <a:pPr marL="374596" lvl="1" indent="-187299" algn="just" defTabSz="946268" fontAlgn="auto">
              <a:lnSpc>
                <a:spcPts val="1553"/>
              </a:lnSpc>
              <a:spcBef>
                <a:spcPts val="0"/>
              </a:spcBef>
              <a:spcAft>
                <a:spcPts val="0"/>
              </a:spcAft>
              <a:buFont typeface="+mj-lt"/>
              <a:buAutoNum type="arabicParenR"/>
              <a:defRPr/>
            </a:pPr>
            <a:r>
              <a:rPr kumimoji="0" lang="zh-TW" altLang="en-US" sz="1000" b="0" u="sng" kern="100" dirty="0">
                <a:ea typeface="標楷體" panose="03000509000000000000" pitchFamily="65" charset="-120"/>
                <a:cs typeface="Arial" panose="020B0604020202020204" pitchFamily="34" charset="0"/>
              </a:rPr>
              <a:t>修理保養材料費</a:t>
            </a:r>
            <a:r>
              <a:rPr kumimoji="0" lang="zh-TW" altLang="en-US" sz="1000" b="0" dirty="0">
                <a:ea typeface="標楷體" panose="03000509000000000000" pitchFamily="65" charset="-120"/>
                <a:cs typeface="Arial" panose="020B0604020202020204" pitchFamily="34" charset="0"/>
              </a:rPr>
              <a:t>較去年同期增長</a:t>
            </a:r>
            <a:r>
              <a:rPr kumimoji="0" lang="en-US" altLang="zh-TW" sz="1000" b="0" dirty="0">
                <a:ea typeface="標楷體" panose="03000509000000000000" pitchFamily="65" charset="-120"/>
                <a:cs typeface="Arial" panose="020B0604020202020204" pitchFamily="34" charset="0"/>
              </a:rPr>
              <a:t>2.6</a:t>
            </a:r>
            <a:r>
              <a:rPr kumimoji="0" lang="zh-TW" altLang="en-US" sz="1000" b="0" dirty="0">
                <a:ea typeface="標楷體" panose="03000509000000000000" pitchFamily="65" charset="-120"/>
                <a:cs typeface="Arial" panose="020B0604020202020204" pitchFamily="34" charset="0"/>
              </a:rPr>
              <a:t>億元</a:t>
            </a:r>
            <a:r>
              <a:rPr kumimoji="0" lang="en-US" altLang="zh-TW" sz="1000" b="0" dirty="0">
                <a:ea typeface="標楷體" panose="03000509000000000000" pitchFamily="65" charset="-120"/>
                <a:cs typeface="Arial" panose="020B0604020202020204" pitchFamily="34" charset="0"/>
              </a:rPr>
              <a:t>(+17.2%) </a:t>
            </a:r>
            <a:r>
              <a:rPr kumimoji="0" lang="zh-TW" altLang="en-US" sz="1000" b="0" kern="100" dirty="0">
                <a:ea typeface="標楷體" panose="03000509000000000000" pitchFamily="65" charset="-120"/>
                <a:cs typeface="Arial" panose="020B0604020202020204" pitchFamily="34" charset="0"/>
              </a:rPr>
              <a:t>；</a:t>
            </a:r>
            <a:r>
              <a:rPr kumimoji="0" lang="en-US" altLang="zh-TW" sz="1000" b="0" kern="100" dirty="0">
                <a:ea typeface="標楷體" panose="03000509000000000000" pitchFamily="65" charset="-120"/>
                <a:cs typeface="Arial" panose="020B0604020202020204" pitchFamily="34" charset="0"/>
              </a:rPr>
              <a:t> </a:t>
            </a:r>
          </a:p>
          <a:p>
            <a:pPr marL="374596" lvl="1" indent="-187299" algn="just" defTabSz="946268" fontAlgn="auto">
              <a:lnSpc>
                <a:spcPts val="1553"/>
              </a:lnSpc>
              <a:spcBef>
                <a:spcPts val="0"/>
              </a:spcBef>
              <a:spcAft>
                <a:spcPts val="0"/>
              </a:spcAft>
              <a:buFont typeface="+mj-lt"/>
              <a:buAutoNum type="arabicParenR"/>
              <a:defRPr/>
            </a:pPr>
            <a:r>
              <a:rPr kumimoji="0" lang="zh-TW" altLang="en-US" sz="1000" b="0" u="sng" kern="100" dirty="0">
                <a:ea typeface="標楷體" panose="03000509000000000000" pitchFamily="65" charset="-120"/>
                <a:cs typeface="Arial" panose="020B0604020202020204" pitchFamily="34" charset="0"/>
              </a:rPr>
              <a:t>用人費用</a:t>
            </a:r>
            <a:r>
              <a:rPr kumimoji="0" lang="zh-TW" altLang="en-US" sz="1000" b="0" dirty="0">
                <a:ea typeface="標楷體" panose="03000509000000000000" pitchFamily="65" charset="-120"/>
                <a:cs typeface="Arial" panose="020B0604020202020204" pitchFamily="34" charset="0"/>
              </a:rPr>
              <a:t>較去年同期增長</a:t>
            </a:r>
            <a:r>
              <a:rPr kumimoji="0" lang="en-US" altLang="zh-TW" sz="1000" b="0" dirty="0">
                <a:ea typeface="標楷體" panose="03000509000000000000" pitchFamily="65" charset="-120"/>
                <a:cs typeface="Arial" panose="020B0604020202020204" pitchFamily="34" charset="0"/>
              </a:rPr>
              <a:t>2.3</a:t>
            </a:r>
            <a:r>
              <a:rPr kumimoji="0" lang="zh-TW" altLang="en-US" sz="1000" b="0" dirty="0">
                <a:ea typeface="標楷體" panose="03000509000000000000" pitchFamily="65" charset="-120"/>
                <a:cs typeface="Arial" panose="020B0604020202020204" pitchFamily="34" charset="0"/>
              </a:rPr>
              <a:t>億元</a:t>
            </a:r>
            <a:r>
              <a:rPr kumimoji="0" lang="en-US" altLang="zh-TW" sz="1000" b="0" dirty="0">
                <a:ea typeface="標楷體" panose="03000509000000000000" pitchFamily="65" charset="-120"/>
                <a:cs typeface="Arial" panose="020B0604020202020204" pitchFamily="34" charset="0"/>
              </a:rPr>
              <a:t>(+2.0%) </a:t>
            </a:r>
            <a:r>
              <a:rPr kumimoji="0" lang="zh-TW" altLang="en-US" sz="1000" b="0" kern="100" dirty="0">
                <a:ea typeface="標楷體" panose="03000509000000000000" pitchFamily="65" charset="-120"/>
                <a:cs typeface="Arial" panose="020B0604020202020204" pitchFamily="34" charset="0"/>
              </a:rPr>
              <a:t>；</a:t>
            </a:r>
            <a:endParaRPr kumimoji="0" lang="en-US" altLang="zh-TW" sz="1000" b="0" kern="100" dirty="0">
              <a:ea typeface="標楷體" panose="03000509000000000000" pitchFamily="65" charset="-120"/>
              <a:cs typeface="Arial" panose="020B0604020202020204" pitchFamily="34" charset="0"/>
            </a:endParaRPr>
          </a:p>
          <a:p>
            <a:pPr marL="374596" lvl="1" indent="-187299" algn="just" defTabSz="946268" fontAlgn="auto">
              <a:lnSpc>
                <a:spcPts val="1553"/>
              </a:lnSpc>
              <a:spcBef>
                <a:spcPts val="0"/>
              </a:spcBef>
              <a:spcAft>
                <a:spcPts val="0"/>
              </a:spcAft>
              <a:buFont typeface="+mj-lt"/>
              <a:buAutoNum type="arabicParenR"/>
              <a:defRPr/>
            </a:pPr>
            <a:r>
              <a:rPr kumimoji="0" lang="zh-TW" altLang="en-US" sz="1000" b="0" u="sng" kern="100" dirty="0">
                <a:ea typeface="標楷體" panose="03000509000000000000" pitchFamily="65" charset="-120"/>
                <a:cs typeface="Arial" panose="020B0604020202020204" pitchFamily="34" charset="0"/>
              </a:rPr>
              <a:t>折舊費用</a:t>
            </a:r>
            <a:r>
              <a:rPr kumimoji="0" lang="zh-TW" altLang="en-US" sz="1000" b="0" dirty="0">
                <a:ea typeface="標楷體" panose="03000509000000000000" pitchFamily="65" charset="-120"/>
                <a:cs typeface="Arial" panose="020B0604020202020204" pitchFamily="34" charset="0"/>
              </a:rPr>
              <a:t>較去年同期增長</a:t>
            </a:r>
            <a:r>
              <a:rPr kumimoji="0" lang="en-US" altLang="zh-TW" sz="1000" b="0" dirty="0">
                <a:ea typeface="標楷體" panose="03000509000000000000" pitchFamily="65" charset="-120"/>
                <a:cs typeface="Arial" panose="020B0604020202020204" pitchFamily="34" charset="0"/>
              </a:rPr>
              <a:t>1.5</a:t>
            </a:r>
            <a:r>
              <a:rPr kumimoji="0" lang="zh-TW" altLang="en-US" sz="1000" b="0" dirty="0">
                <a:ea typeface="標楷體" panose="03000509000000000000" pitchFamily="65" charset="-120"/>
                <a:cs typeface="Arial" panose="020B0604020202020204" pitchFamily="34" charset="0"/>
              </a:rPr>
              <a:t>億元</a:t>
            </a:r>
            <a:r>
              <a:rPr kumimoji="0" lang="en-US" altLang="zh-TW" sz="1000" b="0" dirty="0">
                <a:ea typeface="標楷體" panose="03000509000000000000" pitchFamily="65" charset="-120"/>
                <a:cs typeface="Arial" panose="020B0604020202020204" pitchFamily="34" charset="0"/>
              </a:rPr>
              <a:t>(+1.9%)</a:t>
            </a:r>
            <a:r>
              <a:rPr kumimoji="0" lang="zh-TW" altLang="en-US" sz="1000" b="0" dirty="0">
                <a:ea typeface="標楷體" panose="03000509000000000000" pitchFamily="65" charset="-120"/>
                <a:cs typeface="Arial" panose="020B0604020202020204" pitchFamily="34" charset="0"/>
              </a:rPr>
              <a:t>。</a:t>
            </a:r>
            <a:endParaRPr kumimoji="0" lang="en-US" altLang="zh-TW" sz="1000" b="0" dirty="0">
              <a:ea typeface="標楷體" panose="03000509000000000000" pitchFamily="65" charset="-120"/>
              <a:cs typeface="Arial" panose="020B0604020202020204" pitchFamily="34" charset="0"/>
            </a:endParaRPr>
          </a:p>
          <a:p>
            <a:pPr marL="172524" indent="-172524" algn="just" defTabSz="946268" fontAlgn="auto">
              <a:lnSpc>
                <a:spcPts val="1553"/>
              </a:lnSpc>
              <a:spcBef>
                <a:spcPts val="0"/>
              </a:spcBef>
              <a:spcAft>
                <a:spcPts val="0"/>
              </a:spcAft>
              <a:buFont typeface="Wingdings" panose="05000000000000000000" pitchFamily="2" charset="2"/>
              <a:buChar char="u"/>
              <a:defRPr/>
            </a:pPr>
            <a:r>
              <a:rPr kumimoji="0" lang="en-US" altLang="zh-TW" sz="1000" dirty="0">
                <a:ea typeface="標楷體" panose="03000509000000000000" pitchFamily="65" charset="-120"/>
                <a:cs typeface="Arial" panose="020B0604020202020204" pitchFamily="34" charset="0"/>
              </a:rPr>
              <a:t>2023 Q1</a:t>
            </a:r>
            <a:r>
              <a:rPr kumimoji="0" lang="zh-TW" altLang="en-US" sz="1000" dirty="0">
                <a:ea typeface="標楷體" panose="03000509000000000000" pitchFamily="65" charset="-120"/>
                <a:cs typeface="Arial" panose="020B0604020202020204" pitchFamily="34" charset="0"/>
              </a:rPr>
              <a:t>營業淨利較去年同期增加</a:t>
            </a:r>
            <a:r>
              <a:rPr kumimoji="0" lang="en-US" altLang="zh-TW" sz="1000" dirty="0">
                <a:ea typeface="標楷體" panose="03000509000000000000" pitchFamily="65" charset="-120"/>
                <a:cs typeface="Arial" panose="020B0604020202020204" pitchFamily="34" charset="0"/>
              </a:rPr>
              <a:t>5.1</a:t>
            </a:r>
            <a:r>
              <a:rPr kumimoji="0" lang="zh-TW" altLang="en-US" sz="1000" dirty="0">
                <a:ea typeface="標楷體" panose="03000509000000000000" pitchFamily="65" charset="-120"/>
                <a:cs typeface="Arial" panose="020B0604020202020204" pitchFamily="34" charset="0"/>
              </a:rPr>
              <a:t>億元</a:t>
            </a:r>
            <a:r>
              <a:rPr kumimoji="0" lang="en-US" altLang="zh-TW" sz="1000" kern="100" dirty="0">
                <a:solidFill>
                  <a:srgbClr val="FF0000"/>
                </a:solidFill>
                <a:ea typeface="標楷體" panose="03000509000000000000" pitchFamily="65" charset="-120"/>
                <a:cs typeface="Arial" panose="020B0604020202020204" pitchFamily="34" charset="0"/>
              </a:rPr>
              <a:t>(+4.4%) </a:t>
            </a:r>
            <a:r>
              <a:rPr kumimoji="0" lang="zh-TW" altLang="en-US" sz="1000" b="0" dirty="0">
                <a:ea typeface="標楷體" panose="03000509000000000000" pitchFamily="65" charset="-120"/>
                <a:cs typeface="Arial" panose="020B0604020202020204" pitchFamily="34" charset="0"/>
              </a:rPr>
              <a:t>，主因：</a:t>
            </a:r>
            <a:endParaRPr kumimoji="0" lang="en-US" altLang="zh-TW" sz="1000" b="0" dirty="0">
              <a:ea typeface="標楷體" panose="03000509000000000000" pitchFamily="65" charset="-120"/>
              <a:cs typeface="Arial" panose="020B0604020202020204" pitchFamily="34" charset="0"/>
            </a:endParaRPr>
          </a:p>
          <a:p>
            <a:pPr marL="374596" lvl="1" indent="-187299" algn="just" defTabSz="946268" fontAlgn="auto">
              <a:lnSpc>
                <a:spcPts val="1553"/>
              </a:lnSpc>
              <a:spcBef>
                <a:spcPts val="0"/>
              </a:spcBef>
              <a:spcAft>
                <a:spcPts val="0"/>
              </a:spcAft>
              <a:buFont typeface="+mj-lt"/>
              <a:buAutoNum type="arabicParenR"/>
              <a:defRPr/>
            </a:pPr>
            <a:r>
              <a:rPr kumimoji="0" lang="zh-TW" altLang="en-US" sz="1000" b="0" kern="100" dirty="0">
                <a:ea typeface="標楷體" panose="03000509000000000000" pitchFamily="65" charset="-120"/>
                <a:cs typeface="Arial" panose="020B0604020202020204" pitchFamily="34" charset="0"/>
              </a:rPr>
              <a:t>其他業務利潤較去年同期增加</a:t>
            </a:r>
            <a:r>
              <a:rPr kumimoji="0" lang="en-US" altLang="zh-TW" sz="1000" b="0" kern="100" dirty="0">
                <a:ea typeface="標楷體" panose="03000509000000000000" pitchFamily="65" charset="-120"/>
                <a:cs typeface="Arial" panose="020B0604020202020204" pitchFamily="34" charset="0"/>
              </a:rPr>
              <a:t>6.3</a:t>
            </a:r>
            <a:r>
              <a:rPr kumimoji="0" lang="zh-TW" altLang="en-US" sz="1000" b="0" kern="100" dirty="0">
                <a:ea typeface="標楷體" panose="03000509000000000000" pitchFamily="65" charset="-120"/>
                <a:cs typeface="Arial" panose="020B0604020202020204" pitchFamily="34" charset="0"/>
              </a:rPr>
              <a:t>億元</a:t>
            </a:r>
            <a:r>
              <a:rPr kumimoji="0" lang="en-US" altLang="zh-TW" sz="1000" b="0" kern="100" dirty="0">
                <a:ea typeface="標楷體" panose="03000509000000000000" pitchFamily="65" charset="-120"/>
                <a:cs typeface="Arial" panose="020B0604020202020204" pitchFamily="34" charset="0"/>
              </a:rPr>
              <a:t>(+87.2%) </a:t>
            </a:r>
            <a:r>
              <a:rPr kumimoji="0" lang="zh-TW" altLang="en-US" sz="1000" b="0" kern="100" dirty="0">
                <a:ea typeface="標楷體" panose="03000509000000000000" pitchFamily="65" charset="-120"/>
                <a:cs typeface="Arial" panose="020B0604020202020204" pitchFamily="34" charset="0"/>
              </a:rPr>
              <a:t>，主要係因母公司資通訊業務利潤增加及本期認列中新二號衛星部分頻率停用所受損失之補償；</a:t>
            </a:r>
            <a:r>
              <a:rPr kumimoji="0" lang="en-US" altLang="zh-TW" sz="1000" b="0" kern="100" dirty="0">
                <a:ea typeface="標楷體" panose="03000509000000000000" pitchFamily="65" charset="-120"/>
                <a:cs typeface="Arial" panose="020B0604020202020204" pitchFamily="34" charset="0"/>
              </a:rPr>
              <a:t> </a:t>
            </a:r>
          </a:p>
          <a:p>
            <a:pPr marL="374596" lvl="1" indent="-187299" algn="just" defTabSz="946268" fontAlgn="auto">
              <a:lnSpc>
                <a:spcPts val="1553"/>
              </a:lnSpc>
              <a:spcBef>
                <a:spcPts val="0"/>
              </a:spcBef>
              <a:spcAft>
                <a:spcPts val="0"/>
              </a:spcAft>
              <a:buFont typeface="+mj-lt"/>
              <a:buAutoNum type="arabicParenR"/>
              <a:defRPr/>
            </a:pPr>
            <a:r>
              <a:rPr kumimoji="0" lang="zh-TW" altLang="en-US" sz="1000" b="0" kern="100" dirty="0">
                <a:ea typeface="標楷體" panose="03000509000000000000" pitchFamily="65" charset="-120"/>
                <a:cs typeface="Arial" panose="020B0604020202020204" pitchFamily="34" charset="0"/>
              </a:rPr>
              <a:t>銷售業務利潤較去年同期減少</a:t>
            </a:r>
            <a:r>
              <a:rPr kumimoji="0" lang="en-US" altLang="zh-TW" sz="1000" b="0" kern="100" dirty="0">
                <a:ea typeface="標楷體" panose="03000509000000000000" pitchFamily="65" charset="-120"/>
                <a:cs typeface="Arial" panose="020B0604020202020204" pitchFamily="34" charset="0"/>
              </a:rPr>
              <a:t>2.7</a:t>
            </a:r>
            <a:r>
              <a:rPr kumimoji="0" lang="zh-TW" altLang="en-US" sz="1000" b="0" kern="100" dirty="0">
                <a:ea typeface="標楷體" panose="03000509000000000000" pitchFamily="65" charset="-120"/>
                <a:cs typeface="Arial" panose="020B0604020202020204" pitchFamily="34" charset="0"/>
              </a:rPr>
              <a:t>億元</a:t>
            </a:r>
            <a:r>
              <a:rPr kumimoji="0" lang="en-US" altLang="zh-TW" sz="1000" b="0" kern="100" dirty="0">
                <a:ea typeface="標楷體" panose="03000509000000000000" pitchFamily="65" charset="-120"/>
                <a:cs typeface="Arial" panose="020B0604020202020204" pitchFamily="34" charset="0"/>
              </a:rPr>
              <a:t>(-35.2%) </a:t>
            </a:r>
            <a:r>
              <a:rPr kumimoji="0" lang="zh-TW" altLang="en-US" sz="1000" b="0" kern="100" dirty="0">
                <a:ea typeface="標楷體" panose="03000509000000000000" pitchFamily="65" charset="-120"/>
                <a:cs typeface="Arial" panose="020B0604020202020204" pitchFamily="34" charset="0"/>
              </a:rPr>
              <a:t>；</a:t>
            </a:r>
            <a:endParaRPr kumimoji="0" lang="en-US" altLang="zh-TW" sz="1000" b="0" kern="100" dirty="0">
              <a:ea typeface="標楷體" panose="03000509000000000000" pitchFamily="65" charset="-120"/>
              <a:cs typeface="Arial" panose="020B0604020202020204" pitchFamily="34" charset="0"/>
            </a:endParaRPr>
          </a:p>
          <a:p>
            <a:pPr marL="374596" lvl="1" indent="-187299" algn="just" defTabSz="946268" fontAlgn="auto">
              <a:lnSpc>
                <a:spcPts val="1553"/>
              </a:lnSpc>
              <a:spcBef>
                <a:spcPts val="0"/>
              </a:spcBef>
              <a:spcAft>
                <a:spcPts val="0"/>
              </a:spcAft>
              <a:buFont typeface="+mj-lt"/>
              <a:buAutoNum type="arabicParenR"/>
              <a:defRPr/>
            </a:pPr>
            <a:r>
              <a:rPr kumimoji="0" lang="zh-TW" altLang="en-US" sz="1000" b="0" kern="100" dirty="0">
                <a:ea typeface="標楷體" panose="03000509000000000000" pitchFamily="65" charset="-120"/>
                <a:cs typeface="Arial" panose="020B0604020202020204" pitchFamily="34" charset="0"/>
              </a:rPr>
              <a:t>電信業務利潤較去年同期增加</a:t>
            </a:r>
            <a:r>
              <a:rPr kumimoji="0" lang="en-US" altLang="zh-TW" sz="1000" b="0" kern="100" dirty="0">
                <a:ea typeface="標楷體" panose="03000509000000000000" pitchFamily="65" charset="-120"/>
                <a:cs typeface="Arial" panose="020B0604020202020204" pitchFamily="34" charset="0"/>
              </a:rPr>
              <a:t>1.5</a:t>
            </a:r>
            <a:r>
              <a:rPr kumimoji="0" lang="zh-TW" altLang="en-US" sz="1000" b="0" kern="100" dirty="0">
                <a:ea typeface="標楷體" panose="03000509000000000000" pitchFamily="65" charset="-120"/>
                <a:cs typeface="Arial" panose="020B0604020202020204" pitchFamily="34" charset="0"/>
              </a:rPr>
              <a:t>億元</a:t>
            </a:r>
            <a:r>
              <a:rPr kumimoji="0" lang="en-US" altLang="zh-TW" sz="1000" b="0" kern="100" dirty="0">
                <a:ea typeface="標楷體" panose="03000509000000000000" pitchFamily="65" charset="-120"/>
                <a:cs typeface="Arial" panose="020B0604020202020204" pitchFamily="34" charset="0"/>
              </a:rPr>
              <a:t>(+1.3%) </a:t>
            </a:r>
            <a:r>
              <a:rPr kumimoji="0" lang="zh-TW" altLang="en-US" sz="1000" b="0" kern="100" dirty="0">
                <a:ea typeface="標楷體" panose="03000509000000000000" pitchFamily="65" charset="-120"/>
                <a:cs typeface="Arial" panose="020B0604020202020204" pitchFamily="34" charset="0"/>
              </a:rPr>
              <a:t>。</a:t>
            </a:r>
            <a:endParaRPr kumimoji="0" lang="en-US" altLang="zh-TW" sz="1000" b="0" kern="100" dirty="0">
              <a:ea typeface="標楷體" panose="03000509000000000000" pitchFamily="65" charset="-120"/>
              <a:cs typeface="Arial" panose="020B0604020202020204" pitchFamily="34" charset="0"/>
            </a:endParaRPr>
          </a:p>
        </p:txBody>
      </p:sp>
    </p:spTree>
    <p:extLst>
      <p:ext uri="{BB962C8B-B14F-4D97-AF65-F5344CB8AC3E}">
        <p14:creationId xmlns:p14="http://schemas.microsoft.com/office/powerpoint/2010/main" val="7671623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4" name="頁尾版面配置區 3"/>
          <p:cNvSpPr>
            <a:spLocks noGrp="1"/>
          </p:cNvSpPr>
          <p:nvPr>
            <p:ph type="ftr" sz="quarter" idx="10"/>
          </p:nvPr>
        </p:nvSpPr>
        <p:spPr/>
        <p:txBody>
          <a:bodyPr/>
          <a:lstStyle/>
          <a:p>
            <a:pPr defTabSz="912377">
              <a:defRPr/>
            </a:pPr>
            <a:r>
              <a:rPr lang="en-US" altLang="zh-TW" dirty="0">
                <a:solidFill>
                  <a:srgbClr val="000000"/>
                </a:solidFill>
              </a:rPr>
              <a:t>【CONFIDENTIAL】</a:t>
            </a:r>
            <a:r>
              <a:rPr lang="zh-TW" altLang="en-US" dirty="0">
                <a:solidFill>
                  <a:srgbClr val="000000"/>
                </a:solidFill>
              </a:rPr>
              <a:t>法說會相關訊息不得於法說會召開前對特定人公開</a:t>
            </a:r>
            <a:endParaRPr lang="en-US" altLang="zh-TW" dirty="0">
              <a:solidFill>
                <a:srgbClr val="000000"/>
              </a:solidFill>
            </a:endParaRPr>
          </a:p>
          <a:p>
            <a:pPr defTabSz="912377">
              <a:defRPr/>
            </a:pPr>
            <a:endParaRPr lang="en-US" altLang="zh-TW" dirty="0">
              <a:solidFill>
                <a:srgbClr val="000000"/>
              </a:solidFill>
            </a:endParaRPr>
          </a:p>
        </p:txBody>
      </p:sp>
      <p:sp>
        <p:nvSpPr>
          <p:cNvPr id="5" name="投影片編號版面配置區 4"/>
          <p:cNvSpPr>
            <a:spLocks noGrp="1"/>
          </p:cNvSpPr>
          <p:nvPr>
            <p:ph type="sldNum" sz="quarter" idx="11"/>
          </p:nvPr>
        </p:nvSpPr>
        <p:spPr>
          <a:xfrm>
            <a:off x="3829101" y="9623042"/>
            <a:ext cx="2963835" cy="281384"/>
          </a:xfrm>
        </p:spPr>
        <p:txBody>
          <a:bodyPr/>
          <a:lstStyle/>
          <a:p>
            <a:pPr defTabSz="912377">
              <a:defRPr/>
            </a:pPr>
            <a:fld id="{AF3FA925-368F-49D9-83EB-285720D0F1C9}" type="slidenum">
              <a:rPr lang="zh-TW" altLang="en-US">
                <a:solidFill>
                  <a:srgbClr val="000000"/>
                </a:solidFill>
              </a:rPr>
              <a:pPr defTabSz="912377">
                <a:defRPr/>
              </a:pPr>
              <a:t>16</a:t>
            </a:fld>
            <a:endParaRPr lang="zh-TW" altLang="en-US" dirty="0">
              <a:solidFill>
                <a:srgbClr val="000000"/>
              </a:solidFill>
            </a:endParaRPr>
          </a:p>
        </p:txBody>
      </p:sp>
      <p:sp>
        <p:nvSpPr>
          <p:cNvPr id="7" name="備忘稿版面配置區 2"/>
          <p:cNvSpPr>
            <a:spLocks noGrp="1"/>
          </p:cNvSpPr>
          <p:nvPr>
            <p:ph type="body" idx="3"/>
          </p:nvPr>
        </p:nvSpPr>
        <p:spPr>
          <a:xfrm>
            <a:off x="736068" y="4522197"/>
            <a:ext cx="5379303" cy="2227260"/>
          </a:xfrm>
        </p:spPr>
        <p:txBody>
          <a:bodyPr/>
          <a:lstStyle/>
          <a:p>
            <a:pPr>
              <a:tabLst>
                <a:tab pos="558312" algn="l"/>
              </a:tabLst>
            </a:pPr>
            <a:r>
              <a:rPr lang="en-US" altLang="zh-TW" sz="1100" dirty="0">
                <a:solidFill>
                  <a:srgbClr val="000000"/>
                </a:solidFill>
              </a:rPr>
              <a:t>Now move on to page 15 for balance sheet highlights</a:t>
            </a:r>
            <a:r>
              <a:rPr lang="en-US" altLang="zh-TW" sz="1100" dirty="0"/>
              <a:t>. </a:t>
            </a:r>
          </a:p>
          <a:p>
            <a:pPr>
              <a:tabLst>
                <a:tab pos="558312" algn="l"/>
              </a:tabLst>
            </a:pPr>
            <a:endParaRPr lang="en-US" altLang="zh-TW" sz="1100" dirty="0">
              <a:solidFill>
                <a:srgbClr val="000000"/>
              </a:solidFill>
            </a:endParaRPr>
          </a:p>
          <a:p>
            <a:pPr>
              <a:tabLst>
                <a:tab pos="558312" algn="l"/>
              </a:tabLst>
            </a:pPr>
            <a:r>
              <a:rPr lang="en-US" altLang="zh-TW" sz="1100" dirty="0"/>
              <a:t>Compared to the end of 2022, total assets on March 31 of 2023 grew by 1.38 billion mainly due to an increase in current assets. Total liabilities declined by 6.4%, primarily attributable to the decrease of accounts payable. This brings down our debt ratio from 24% to 23%. On top of that, net debt over EBITDA remains zero. Altogether, these ratios showcase how robust our balance sheet is.</a:t>
            </a:r>
          </a:p>
        </p:txBody>
      </p:sp>
      <p:sp>
        <p:nvSpPr>
          <p:cNvPr id="3" name="備忘稿版面配置區 2">
            <a:extLst>
              <a:ext uri="{FF2B5EF4-FFF2-40B4-BE49-F238E27FC236}">
                <a16:creationId xmlns:a16="http://schemas.microsoft.com/office/drawing/2014/main" id="{7168BDD3-401A-800F-ACB0-404493814248}"/>
              </a:ext>
            </a:extLst>
          </p:cNvPr>
          <p:cNvSpPr txBox="1">
            <a:spLocks/>
          </p:cNvSpPr>
          <p:nvPr/>
        </p:nvSpPr>
        <p:spPr bwMode="auto">
          <a:xfrm>
            <a:off x="662225" y="7115550"/>
            <a:ext cx="5136529" cy="1861515"/>
          </a:xfrm>
          <a:prstGeom prst="rect">
            <a:avLst/>
          </a:prstGeom>
          <a:noFill/>
          <a:ln w="9525">
            <a:noFill/>
            <a:miter lim="800000"/>
            <a:headEnd/>
            <a:tailEnd/>
          </a:ln>
          <a:effectLst/>
        </p:spPr>
        <p:txBody>
          <a:bodyPr vert="horz" wrap="square" lIns="95026" tIns="47518" rIns="95026" bIns="47518" numCol="1" anchor="t" anchorCtr="0" compatLnSpc="1">
            <a:prstTxWarp prst="textNoShape">
              <a:avLst/>
            </a:prstTxWarp>
          </a:bodyPr>
          <a:lstStyle>
            <a:lvl1pPr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marL="177441" indent="-177441" algn="just">
              <a:lnSpc>
                <a:spcPts val="1553"/>
              </a:lnSpc>
              <a:buFont typeface="Wingdings" panose="05000000000000000000" pitchFamily="2" charset="2"/>
              <a:buChar char="u"/>
              <a:tabLst>
                <a:tab pos="558312" algn="l"/>
              </a:tabLst>
            </a:pPr>
            <a:r>
              <a:rPr lang="zh-TW" altLang="en-US" sz="1100" b="0" dirty="0">
                <a:solidFill>
                  <a:srgbClr val="000000"/>
                </a:solidFill>
                <a:ea typeface="標楷體" panose="03000509000000000000" pitchFamily="65" charset="-120"/>
              </a:rPr>
              <a:t>總資產增加</a:t>
            </a:r>
            <a:r>
              <a:rPr lang="en-US" altLang="zh-TW" sz="1100" b="0" dirty="0">
                <a:solidFill>
                  <a:srgbClr val="000000"/>
                </a:solidFill>
                <a:ea typeface="標楷體" panose="03000509000000000000" pitchFamily="65" charset="-120"/>
              </a:rPr>
              <a:t>13.8</a:t>
            </a:r>
            <a:r>
              <a:rPr lang="zh-TW" altLang="en-US" sz="1100" b="0" dirty="0">
                <a:solidFill>
                  <a:srgbClr val="000000"/>
                </a:solidFill>
                <a:ea typeface="標楷體" panose="03000509000000000000" pitchFamily="65" charset="-120"/>
              </a:rPr>
              <a:t>億</a:t>
            </a:r>
            <a:r>
              <a:rPr lang="zh-TW" altLang="en-US" sz="1100" b="0" dirty="0">
                <a:ea typeface="標楷體" panose="03000509000000000000" pitchFamily="65" charset="-120"/>
              </a:rPr>
              <a:t>元</a:t>
            </a:r>
            <a:r>
              <a:rPr lang="en-US" altLang="zh-TW" sz="1100" dirty="0">
                <a:ea typeface="標楷體" panose="03000509000000000000" pitchFamily="65" charset="-120"/>
              </a:rPr>
              <a:t>(+0.3%)</a:t>
            </a:r>
            <a:r>
              <a:rPr lang="zh-TW" altLang="en-US" sz="1100" b="0" dirty="0">
                <a:ea typeface="標楷體" panose="03000509000000000000" pitchFamily="65" charset="-120"/>
              </a:rPr>
              <a:t>，主係因：</a:t>
            </a:r>
            <a:endParaRPr lang="en-US" altLang="zh-TW" sz="1100" b="0" dirty="0">
              <a:ea typeface="標楷體" panose="03000509000000000000" pitchFamily="65" charset="-120"/>
            </a:endParaRPr>
          </a:p>
          <a:p>
            <a:pPr marL="709835" lvl="1" indent="-236613" algn="just">
              <a:lnSpc>
                <a:spcPts val="1553"/>
              </a:lnSpc>
              <a:buFont typeface="+mj-lt"/>
              <a:buAutoNum type="arabicParenR"/>
              <a:tabLst>
                <a:tab pos="558312" algn="l"/>
              </a:tabLst>
            </a:pPr>
            <a:r>
              <a:rPr lang="zh-TW" altLang="en-US" sz="1100" b="0" dirty="0">
                <a:ea typeface="標楷體" panose="03000509000000000000" pitchFamily="65" charset="-120"/>
              </a:rPr>
              <a:t>其他金融資產－定期存款－流動增加</a:t>
            </a:r>
            <a:r>
              <a:rPr lang="en-US" altLang="zh-TW" sz="1100" b="0" dirty="0">
                <a:ea typeface="標楷體" panose="03000509000000000000" pitchFamily="65" charset="-120"/>
              </a:rPr>
              <a:t>158.4</a:t>
            </a:r>
            <a:r>
              <a:rPr lang="zh-TW" altLang="en-US" sz="1100" b="0" dirty="0">
                <a:ea typeface="標楷體" panose="03000509000000000000" pitchFamily="65" charset="-120"/>
              </a:rPr>
              <a:t>億元；</a:t>
            </a:r>
            <a:endParaRPr lang="en-US" altLang="zh-TW" sz="1100" b="0" dirty="0">
              <a:ea typeface="標楷體" panose="03000509000000000000" pitchFamily="65" charset="-120"/>
            </a:endParaRPr>
          </a:p>
          <a:p>
            <a:pPr marL="709835" lvl="1" indent="-236613" algn="just">
              <a:lnSpc>
                <a:spcPts val="1553"/>
              </a:lnSpc>
              <a:buFont typeface="+mj-lt"/>
              <a:buAutoNum type="arabicParenR"/>
              <a:tabLst>
                <a:tab pos="558312" algn="l"/>
              </a:tabLst>
            </a:pPr>
            <a:r>
              <a:rPr lang="zh-TW" altLang="en-US" sz="1100" b="0" dirty="0">
                <a:ea typeface="標楷體" panose="03000509000000000000" pitchFamily="65" charset="-120"/>
              </a:rPr>
              <a:t>存貨增加</a:t>
            </a:r>
            <a:r>
              <a:rPr lang="en-US" altLang="zh-TW" sz="1100" b="0" dirty="0">
                <a:ea typeface="標楷體" panose="03000509000000000000" pitchFamily="65" charset="-120"/>
              </a:rPr>
              <a:t>7.1</a:t>
            </a:r>
            <a:r>
              <a:rPr lang="zh-TW" altLang="en-US" sz="1100" b="0" dirty="0">
                <a:ea typeface="標楷體" panose="03000509000000000000" pitchFamily="65" charset="-120"/>
              </a:rPr>
              <a:t>億元；</a:t>
            </a:r>
            <a:endParaRPr lang="en-US" altLang="zh-TW" sz="1100" b="0" dirty="0">
              <a:ea typeface="標楷體" panose="03000509000000000000" pitchFamily="65" charset="-120"/>
            </a:endParaRPr>
          </a:p>
          <a:p>
            <a:pPr marL="709835" lvl="1" indent="-236613" algn="just">
              <a:lnSpc>
                <a:spcPts val="1553"/>
              </a:lnSpc>
              <a:buFont typeface="+mj-lt"/>
              <a:buAutoNum type="arabicParenR"/>
              <a:tabLst>
                <a:tab pos="558312" algn="l"/>
              </a:tabLst>
            </a:pPr>
            <a:r>
              <a:rPr lang="zh-TW" altLang="en-US" sz="1100" b="0" dirty="0">
                <a:ea typeface="標楷體" panose="03000509000000000000" pitchFamily="65" charset="-120"/>
              </a:rPr>
              <a:t>現金及約當現金減少</a:t>
            </a:r>
            <a:r>
              <a:rPr lang="en-US" altLang="zh-TW" sz="1100" b="0" dirty="0">
                <a:ea typeface="標楷體" panose="03000509000000000000" pitchFamily="65" charset="-120"/>
              </a:rPr>
              <a:t>114.8</a:t>
            </a:r>
            <a:r>
              <a:rPr lang="zh-TW" altLang="en-US" sz="1100" b="0" dirty="0">
                <a:ea typeface="標楷體" panose="03000509000000000000" pitchFamily="65" charset="-120"/>
              </a:rPr>
              <a:t>億元；</a:t>
            </a:r>
            <a:endParaRPr lang="en-US" altLang="zh-TW" sz="1100" b="0" dirty="0">
              <a:ea typeface="標楷體" panose="03000509000000000000" pitchFamily="65" charset="-120"/>
            </a:endParaRPr>
          </a:p>
          <a:p>
            <a:pPr marL="709835" lvl="1" indent="-236613" algn="just">
              <a:lnSpc>
                <a:spcPts val="1553"/>
              </a:lnSpc>
              <a:buFont typeface="+mj-lt"/>
              <a:buAutoNum type="arabicParenR"/>
              <a:tabLst>
                <a:tab pos="558312" algn="l"/>
              </a:tabLst>
            </a:pPr>
            <a:r>
              <a:rPr lang="zh-TW" altLang="en-US" sz="1100" b="0" dirty="0">
                <a:ea typeface="標楷體" panose="03000509000000000000" pitchFamily="65" charset="-120"/>
              </a:rPr>
              <a:t>應收款項減少</a:t>
            </a:r>
            <a:r>
              <a:rPr lang="en-US" altLang="zh-TW" sz="1100" b="0" dirty="0">
                <a:ea typeface="標楷體" panose="03000509000000000000" pitchFamily="65" charset="-120"/>
              </a:rPr>
              <a:t>37.2</a:t>
            </a:r>
            <a:r>
              <a:rPr lang="zh-TW" altLang="en-US" sz="1100" b="0" dirty="0">
                <a:ea typeface="標楷體" panose="03000509000000000000" pitchFamily="65" charset="-120"/>
              </a:rPr>
              <a:t>億元。</a:t>
            </a:r>
            <a:endParaRPr lang="en-US" altLang="zh-TW" sz="1100" b="0" dirty="0">
              <a:ea typeface="標楷體" panose="03000509000000000000" pitchFamily="65" charset="-120"/>
            </a:endParaRPr>
          </a:p>
          <a:p>
            <a:pPr marL="177441" indent="-177441" algn="just">
              <a:lnSpc>
                <a:spcPts val="1553"/>
              </a:lnSpc>
              <a:buFont typeface="Wingdings" panose="05000000000000000000" pitchFamily="2" charset="2"/>
              <a:buChar char="u"/>
              <a:tabLst>
                <a:tab pos="558312" algn="l"/>
              </a:tabLst>
            </a:pPr>
            <a:r>
              <a:rPr lang="zh-TW" altLang="en-US" sz="1100" b="0" dirty="0">
                <a:ea typeface="標楷體" panose="03000509000000000000" pitchFamily="65" charset="-120"/>
              </a:rPr>
              <a:t>總負債減少</a:t>
            </a:r>
            <a:r>
              <a:rPr lang="en-US" altLang="zh-TW" sz="1100" b="0" dirty="0">
                <a:ea typeface="標楷體" panose="03000509000000000000" pitchFamily="65" charset="-120"/>
              </a:rPr>
              <a:t>83.1</a:t>
            </a:r>
            <a:r>
              <a:rPr lang="zh-TW" altLang="en-US" sz="1100" b="0" dirty="0">
                <a:ea typeface="標楷體" panose="03000509000000000000" pitchFamily="65" charset="-120"/>
              </a:rPr>
              <a:t>億元</a:t>
            </a:r>
            <a:r>
              <a:rPr lang="en-US" altLang="zh-TW" sz="1100" dirty="0">
                <a:ea typeface="標楷體" panose="03000509000000000000" pitchFamily="65" charset="-120"/>
              </a:rPr>
              <a:t>(-6.4%)</a:t>
            </a:r>
            <a:r>
              <a:rPr lang="zh-TW" altLang="en-US" sz="1100" b="0" dirty="0">
                <a:ea typeface="標楷體" panose="03000509000000000000" pitchFamily="65" charset="-120"/>
              </a:rPr>
              <a:t> ，主係因</a:t>
            </a:r>
            <a:r>
              <a:rPr lang="zh-TW" altLang="en-US" sz="1100" b="0" dirty="0">
                <a:solidFill>
                  <a:srgbClr val="000000"/>
                </a:solidFill>
                <a:ea typeface="標楷體" panose="03000509000000000000" pitchFamily="65" charset="-120"/>
              </a:rPr>
              <a:t>應付款項減少</a:t>
            </a:r>
            <a:r>
              <a:rPr lang="en-US" altLang="zh-TW" sz="1100" b="0" dirty="0">
                <a:solidFill>
                  <a:srgbClr val="000000"/>
                </a:solidFill>
                <a:ea typeface="標楷體" panose="03000509000000000000" pitchFamily="65" charset="-120"/>
              </a:rPr>
              <a:t>66.8</a:t>
            </a:r>
            <a:r>
              <a:rPr lang="zh-TW" altLang="en-US" sz="1100" b="0" dirty="0">
                <a:solidFill>
                  <a:srgbClr val="000000"/>
                </a:solidFill>
                <a:ea typeface="標楷體" panose="03000509000000000000" pitchFamily="65" charset="-120"/>
              </a:rPr>
              <a:t>億元，主係支付因應業務成長需求而新增建設之購料款。</a:t>
            </a:r>
            <a:endParaRPr lang="en-US" altLang="zh-TW" sz="1100" b="0" dirty="0">
              <a:solidFill>
                <a:srgbClr val="000000"/>
              </a:solidFill>
              <a:ea typeface="標楷體" panose="03000509000000000000" pitchFamily="65" charset="-120"/>
            </a:endParaRPr>
          </a:p>
        </p:txBody>
      </p:sp>
    </p:spTree>
    <p:extLst>
      <p:ext uri="{BB962C8B-B14F-4D97-AF65-F5344CB8AC3E}">
        <p14:creationId xmlns:p14="http://schemas.microsoft.com/office/powerpoint/2010/main" val="33371612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925513" y="739775"/>
            <a:ext cx="4943475" cy="3708400"/>
          </a:xfrm>
        </p:spPr>
      </p:sp>
      <p:sp>
        <p:nvSpPr>
          <p:cNvPr id="4" name="頁尾版面配置區 3"/>
          <p:cNvSpPr>
            <a:spLocks noGrp="1"/>
          </p:cNvSpPr>
          <p:nvPr>
            <p:ph type="ftr" sz="quarter" idx="10"/>
          </p:nvPr>
        </p:nvSpPr>
        <p:spPr/>
        <p:txBody>
          <a:bodyPr/>
          <a:lstStyle/>
          <a:p>
            <a:pPr defTabSz="912377">
              <a:defRPr/>
            </a:pPr>
            <a:r>
              <a:rPr lang="en-US" altLang="zh-TW">
                <a:solidFill>
                  <a:srgbClr val="000000"/>
                </a:solidFill>
              </a:rPr>
              <a:t>【CONFIDENTIAL】</a:t>
            </a:r>
            <a:r>
              <a:rPr lang="zh-TW" altLang="en-US">
                <a:solidFill>
                  <a:srgbClr val="000000"/>
                </a:solidFill>
              </a:rPr>
              <a:t>法說會相關訊息不得於法說會召開前對特定人公開</a:t>
            </a:r>
            <a:endParaRPr lang="en-US" altLang="zh-TW">
              <a:solidFill>
                <a:srgbClr val="000000"/>
              </a:solidFill>
            </a:endParaRPr>
          </a:p>
          <a:p>
            <a:pPr defTabSz="912377">
              <a:defRPr/>
            </a:pPr>
            <a:endParaRPr lang="en-US" altLang="zh-TW">
              <a:solidFill>
                <a:srgbClr val="000000"/>
              </a:solidFill>
            </a:endParaRPr>
          </a:p>
        </p:txBody>
      </p:sp>
      <p:sp>
        <p:nvSpPr>
          <p:cNvPr id="5" name="投影片編號版面配置區 4"/>
          <p:cNvSpPr>
            <a:spLocks noGrp="1"/>
          </p:cNvSpPr>
          <p:nvPr>
            <p:ph type="sldNum" sz="quarter" idx="11"/>
          </p:nvPr>
        </p:nvSpPr>
        <p:spPr/>
        <p:txBody>
          <a:bodyPr/>
          <a:lstStyle/>
          <a:p>
            <a:pPr defTabSz="912377">
              <a:defRPr/>
            </a:pPr>
            <a:fld id="{AF3FA925-368F-49D9-83EB-285720D0F1C9}" type="slidenum">
              <a:rPr lang="zh-TW" altLang="en-US">
                <a:solidFill>
                  <a:srgbClr val="000000"/>
                </a:solidFill>
              </a:rPr>
              <a:pPr defTabSz="912377">
                <a:defRPr/>
              </a:pPr>
              <a:t>17</a:t>
            </a:fld>
            <a:endParaRPr lang="zh-TW" altLang="en-US">
              <a:solidFill>
                <a:srgbClr val="000000"/>
              </a:solidFill>
            </a:endParaRPr>
          </a:p>
        </p:txBody>
      </p:sp>
      <p:sp>
        <p:nvSpPr>
          <p:cNvPr id="9" name="備忘稿版面配置區 2"/>
          <p:cNvSpPr>
            <a:spLocks noGrp="1"/>
          </p:cNvSpPr>
          <p:nvPr>
            <p:ph type="body" idx="3"/>
          </p:nvPr>
        </p:nvSpPr>
        <p:spPr>
          <a:xfrm>
            <a:off x="446301" y="4521851"/>
            <a:ext cx="6188907" cy="2299177"/>
          </a:xfrm>
        </p:spPr>
        <p:txBody>
          <a:bodyPr/>
          <a:lstStyle/>
          <a:p>
            <a:pPr>
              <a:spcBef>
                <a:spcPts val="599"/>
              </a:spcBef>
              <a:tabLst>
                <a:tab pos="558312" algn="l"/>
              </a:tabLst>
            </a:pPr>
            <a:r>
              <a:rPr lang="en-US" altLang="zh-TW" sz="1100" dirty="0"/>
              <a:t>Page 16 presents the summary of our cash flows. </a:t>
            </a:r>
            <a:endParaRPr lang="en-US" altLang="zh-TW" sz="1100" dirty="0">
              <a:solidFill>
                <a:srgbClr val="FF0000"/>
              </a:solidFill>
              <a:highlight>
                <a:srgbClr val="FFFF00"/>
              </a:highlight>
            </a:endParaRPr>
          </a:p>
          <a:p>
            <a:pPr>
              <a:spcBef>
                <a:spcPts val="599"/>
              </a:spcBef>
              <a:tabLst>
                <a:tab pos="558312" algn="l"/>
              </a:tabLst>
            </a:pPr>
            <a:r>
              <a:rPr lang="en-US" altLang="zh-TW" sz="1100" dirty="0"/>
              <a:t>Cash flows from operating activities decreased by 5.2% on year, mainly due to the settlement of salaries payable, and  payments to suppliers and maintenance contractors.</a:t>
            </a:r>
            <a:r>
              <a:rPr lang="zh-TW" altLang="en-US" sz="1100" dirty="0"/>
              <a:t> </a:t>
            </a:r>
            <a:endParaRPr lang="en-US" altLang="zh-TW" sz="1100" dirty="0"/>
          </a:p>
          <a:p>
            <a:pPr>
              <a:spcBef>
                <a:spcPts val="599"/>
              </a:spcBef>
              <a:tabLst>
                <a:tab pos="558312" algn="l"/>
              </a:tabLst>
            </a:pPr>
            <a:r>
              <a:rPr lang="en-US" altLang="zh-TW" sz="1100" dirty="0"/>
              <a:t>As for capital expenditure, the total amount of cash outlays increased by 3.6%. Specifically, mobile-related capex was lowered by 35% on year whereas non-mobile related capex increased by 33% on year mainly attributable to IDC investments. In addition, free cash flows decreased by 12.2% on a year-over-year basis. </a:t>
            </a:r>
          </a:p>
          <a:p>
            <a:pPr>
              <a:spcBef>
                <a:spcPts val="599"/>
              </a:spcBef>
              <a:tabLst>
                <a:tab pos="538600" algn="l"/>
              </a:tabLst>
            </a:pPr>
            <a:r>
              <a:rPr lang="en-US" altLang="zh-TW" sz="1100" dirty="0"/>
              <a:t>Overall, our strong balance sheet together with robust cash flows from operations lay out solid foundation for us to steer through economic uncertainty and to remain committed to driving operational growth and creating long-term value for our shareholders.</a:t>
            </a:r>
            <a:endParaRPr lang="en-US" altLang="zh-TW" sz="1100" dirty="0">
              <a:highlight>
                <a:srgbClr val="FFFF00"/>
              </a:highlight>
            </a:endParaRPr>
          </a:p>
        </p:txBody>
      </p:sp>
      <p:sp>
        <p:nvSpPr>
          <p:cNvPr id="6" name="備忘稿版面配置區 2">
            <a:extLst>
              <a:ext uri="{FF2B5EF4-FFF2-40B4-BE49-F238E27FC236}">
                <a16:creationId xmlns:a16="http://schemas.microsoft.com/office/drawing/2014/main" id="{1525CDF9-0DAD-DC2B-D8D4-8E0DC130EEA9}"/>
              </a:ext>
            </a:extLst>
          </p:cNvPr>
          <p:cNvSpPr txBox="1">
            <a:spLocks/>
          </p:cNvSpPr>
          <p:nvPr/>
        </p:nvSpPr>
        <p:spPr bwMode="auto">
          <a:xfrm>
            <a:off x="446300" y="6677599"/>
            <a:ext cx="5538902" cy="2083890"/>
          </a:xfrm>
          <a:prstGeom prst="rect">
            <a:avLst/>
          </a:prstGeom>
          <a:noFill/>
          <a:ln w="9525">
            <a:noFill/>
            <a:miter lim="800000"/>
            <a:headEnd/>
            <a:tailEnd/>
          </a:ln>
          <a:effectLst/>
        </p:spPr>
        <p:txBody>
          <a:bodyPr vert="horz" wrap="square" lIns="95026" tIns="47518" rIns="95026" bIns="47518" numCol="1" anchor="t" anchorCtr="0" compatLnSpc="1">
            <a:prstTxWarp prst="textNoShape">
              <a:avLst/>
            </a:prstTxWarp>
          </a:bodyPr>
          <a:lstStyle>
            <a:lvl1pPr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marL="177441" indent="-177441">
              <a:buFont typeface="Wingdings" panose="05000000000000000000" pitchFamily="2" charset="2"/>
              <a:buChar char="u"/>
              <a:tabLst>
                <a:tab pos="558312" algn="l"/>
              </a:tabLst>
            </a:pPr>
            <a:r>
              <a:rPr lang="zh-TW" altLang="en-US" sz="1000" b="0" dirty="0">
                <a:solidFill>
                  <a:srgbClr val="000000"/>
                </a:solidFill>
                <a:ea typeface="標楷體" panose="03000509000000000000" pitchFamily="65" charset="-120"/>
              </a:rPr>
              <a:t>營業活動之</a:t>
            </a:r>
            <a:r>
              <a:rPr lang="zh-TW" altLang="en-US" sz="1000" b="0" dirty="0">
                <a:ea typeface="標楷體" panose="03000509000000000000" pitchFamily="65" charset="-120"/>
              </a:rPr>
              <a:t>現金流入減少</a:t>
            </a:r>
            <a:r>
              <a:rPr lang="en-US" altLang="zh-TW" sz="1000" b="0" dirty="0">
                <a:ea typeface="標楷體" panose="03000509000000000000" pitchFamily="65" charset="-120"/>
              </a:rPr>
              <a:t>6.1</a:t>
            </a:r>
            <a:r>
              <a:rPr lang="zh-TW" altLang="en-US" sz="1000" b="0" dirty="0">
                <a:ea typeface="標楷體" panose="03000509000000000000" pitchFamily="65" charset="-120"/>
              </a:rPr>
              <a:t>億元</a:t>
            </a:r>
            <a:r>
              <a:rPr lang="en-US" altLang="zh-TW" sz="1000" dirty="0">
                <a:solidFill>
                  <a:srgbClr val="FF0000"/>
                </a:solidFill>
                <a:ea typeface="標楷體" panose="03000509000000000000" pitchFamily="65" charset="-120"/>
              </a:rPr>
              <a:t>(-5.2%) </a:t>
            </a:r>
            <a:r>
              <a:rPr lang="zh-TW" altLang="en-US" sz="1000" b="0" dirty="0">
                <a:ea typeface="標楷體" panose="03000509000000000000" pitchFamily="65" charset="-120"/>
              </a:rPr>
              <a:t>，主要係因：</a:t>
            </a:r>
            <a:endParaRPr lang="en-US" altLang="zh-TW" sz="1000" b="0" dirty="0">
              <a:ea typeface="標楷體" panose="03000509000000000000" pitchFamily="65" charset="-120"/>
            </a:endParaRPr>
          </a:p>
          <a:p>
            <a:pPr marL="709762" lvl="1" indent="-236588">
              <a:buFont typeface="+mj-lt"/>
              <a:buAutoNum type="arabicParenR"/>
              <a:tabLst>
                <a:tab pos="558312" algn="l"/>
              </a:tabLst>
            </a:pPr>
            <a:r>
              <a:rPr lang="en-US" altLang="zh-TW" sz="1000" b="0" dirty="0">
                <a:ea typeface="標楷體" panose="03000509000000000000" pitchFamily="65" charset="-120"/>
              </a:rPr>
              <a:t>2023 3M</a:t>
            </a:r>
            <a:r>
              <a:rPr lang="zh-TW" altLang="en-US" sz="1000" b="0" dirty="0">
                <a:ea typeface="標楷體" panose="03000509000000000000" pitchFamily="65" charset="-120"/>
              </a:rPr>
              <a:t>稅前淨利較去年同期增加</a:t>
            </a:r>
            <a:r>
              <a:rPr lang="en-US" altLang="zh-TW" sz="1000" b="0" dirty="0">
                <a:ea typeface="標楷體" panose="03000509000000000000" pitchFamily="65" charset="-120"/>
              </a:rPr>
              <a:t>5.8</a:t>
            </a:r>
            <a:r>
              <a:rPr lang="zh-TW" altLang="en-US" sz="1000" b="0" dirty="0">
                <a:ea typeface="標楷體" panose="03000509000000000000" pitchFamily="65" charset="-120"/>
              </a:rPr>
              <a:t>億元。</a:t>
            </a:r>
            <a:endParaRPr lang="en-US" altLang="zh-TW" sz="1000" b="0" dirty="0">
              <a:ea typeface="標楷體" panose="03000509000000000000" pitchFamily="65" charset="-120"/>
            </a:endParaRPr>
          </a:p>
          <a:p>
            <a:pPr marL="709762" lvl="1" indent="-236588">
              <a:buFont typeface="+mj-lt"/>
              <a:buAutoNum type="arabicParenR"/>
              <a:tabLst>
                <a:tab pos="558312" algn="l"/>
              </a:tabLst>
            </a:pPr>
            <a:r>
              <a:rPr lang="en-US" altLang="zh-TW" sz="1000" b="0" dirty="0">
                <a:ea typeface="標楷體" panose="03000509000000000000" pitchFamily="65" charset="-120"/>
              </a:rPr>
              <a:t>2023 3M</a:t>
            </a:r>
            <a:r>
              <a:rPr lang="zh-TW" altLang="en-US" sz="1000" b="0" dirty="0">
                <a:ea typeface="標楷體" panose="03000509000000000000" pitchFamily="65" charset="-120"/>
              </a:rPr>
              <a:t>其他金融資產之現金淨流入較去年同期減少</a:t>
            </a:r>
            <a:r>
              <a:rPr lang="en-US" altLang="zh-TW" sz="1000" b="0" dirty="0">
                <a:ea typeface="標楷體" panose="03000509000000000000" pitchFamily="65" charset="-120"/>
              </a:rPr>
              <a:t>6.0</a:t>
            </a:r>
            <a:r>
              <a:rPr lang="zh-TW" altLang="en-US" sz="1000" b="0" dirty="0">
                <a:ea typeface="標楷體" panose="03000509000000000000" pitchFamily="65" charset="-120"/>
              </a:rPr>
              <a:t>億元，主係因本期取得其他金融資產－定期存款增加所致。</a:t>
            </a:r>
            <a:endParaRPr lang="en-US" altLang="zh-TW" sz="1000" b="0" dirty="0">
              <a:ea typeface="標楷體" panose="03000509000000000000" pitchFamily="65" charset="-120"/>
            </a:endParaRPr>
          </a:p>
          <a:p>
            <a:pPr marL="709762" lvl="1" indent="-236588">
              <a:buFont typeface="+mj-lt"/>
              <a:buAutoNum type="arabicParenR"/>
              <a:tabLst>
                <a:tab pos="558312" algn="l"/>
              </a:tabLst>
            </a:pPr>
            <a:r>
              <a:rPr lang="en-US" altLang="zh-TW" sz="1000" b="0" dirty="0">
                <a:ea typeface="標楷體" panose="03000509000000000000" pitchFamily="65" charset="-120"/>
              </a:rPr>
              <a:t>2023 3M</a:t>
            </a:r>
            <a:r>
              <a:rPr lang="zh-TW" altLang="en-US" sz="1000" b="0" dirty="0">
                <a:ea typeface="標楷體" panose="03000509000000000000" pitchFamily="65" charset="-120"/>
              </a:rPr>
              <a:t>其他應付款之現金淨流出較去年同期增加</a:t>
            </a:r>
            <a:r>
              <a:rPr lang="en-US" altLang="zh-TW" sz="1000" b="0" dirty="0">
                <a:ea typeface="標楷體" panose="03000509000000000000" pitchFamily="65" charset="-120"/>
              </a:rPr>
              <a:t>6.0</a:t>
            </a:r>
            <a:r>
              <a:rPr lang="zh-TW" altLang="en-US" sz="1000" b="0" dirty="0">
                <a:ea typeface="標楷體" panose="03000509000000000000" pitchFamily="65" charset="-120"/>
              </a:rPr>
              <a:t>億元，主係因本期支付應付薪獎、應付機線維護費及應付工程款較去年同期增加所致。</a:t>
            </a:r>
            <a:endParaRPr lang="en-US" altLang="zh-TW" sz="1000" b="0" dirty="0">
              <a:ea typeface="標楷體" panose="03000509000000000000" pitchFamily="65" charset="-120"/>
            </a:endParaRPr>
          </a:p>
          <a:p>
            <a:pPr marL="171160" indent="-171160">
              <a:buFont typeface="Wingdings" panose="05000000000000000000" pitchFamily="2" charset="2"/>
              <a:buChar char="u"/>
              <a:tabLst>
                <a:tab pos="538545" algn="l"/>
              </a:tabLst>
            </a:pPr>
            <a:r>
              <a:rPr lang="en-US" altLang="zh-TW" sz="1000" b="0" dirty="0">
                <a:solidFill>
                  <a:srgbClr val="FF0000"/>
                </a:solidFill>
                <a:ea typeface="標楷體" panose="03000509000000000000" pitchFamily="65" charset="-120"/>
              </a:rPr>
              <a:t>CAPEX</a:t>
            </a:r>
            <a:r>
              <a:rPr lang="zh-TW" altLang="en-US" sz="1000" b="0" dirty="0">
                <a:solidFill>
                  <a:srgbClr val="FF0000"/>
                </a:solidFill>
                <a:ea typeface="標楷體" panose="03000509000000000000" pitchFamily="65" charset="-120"/>
              </a:rPr>
              <a:t>兩期實績比較分析：</a:t>
            </a:r>
            <a:endParaRPr lang="en-US" altLang="zh-TW" sz="1000" b="0" dirty="0">
              <a:solidFill>
                <a:srgbClr val="FF0000"/>
              </a:solidFill>
              <a:ea typeface="標楷體" panose="03000509000000000000" pitchFamily="65" charset="-120"/>
            </a:endParaRPr>
          </a:p>
          <a:p>
            <a:pPr marL="684702" lvl="1" indent="-228235" algn="just">
              <a:buFont typeface="+mj-lt"/>
              <a:buAutoNum type="arabicParenR"/>
              <a:tabLst>
                <a:tab pos="538545" algn="l"/>
              </a:tabLst>
            </a:pPr>
            <a:r>
              <a:rPr lang="en-US" altLang="zh-TW" sz="1000" b="0" dirty="0">
                <a:ea typeface="標楷體" panose="03000509000000000000" pitchFamily="65" charset="-120"/>
              </a:rPr>
              <a:t>2023 Q1</a:t>
            </a:r>
            <a:r>
              <a:rPr lang="zh-TW" altLang="en-US" sz="1000" b="0" dirty="0">
                <a:ea typeface="標楷體" panose="03000509000000000000" pitchFamily="65" charset="-120"/>
              </a:rPr>
              <a:t>實際動支</a:t>
            </a:r>
            <a:r>
              <a:rPr lang="en-US" altLang="zh-TW" sz="1000" b="0" dirty="0">
                <a:ea typeface="標楷體" panose="03000509000000000000" pitchFamily="65" charset="-120"/>
              </a:rPr>
              <a:t>54.2</a:t>
            </a:r>
            <a:r>
              <a:rPr lang="zh-TW" altLang="en-US" sz="1000" b="0" dirty="0">
                <a:ea typeface="標楷體" panose="03000509000000000000" pitchFamily="65" charset="-120"/>
              </a:rPr>
              <a:t>億元與</a:t>
            </a:r>
            <a:r>
              <a:rPr lang="en-US" altLang="zh-TW" sz="1000" b="0" dirty="0">
                <a:ea typeface="標楷體" panose="03000509000000000000" pitchFamily="65" charset="-120"/>
              </a:rPr>
              <a:t>111</a:t>
            </a:r>
            <a:r>
              <a:rPr lang="zh-TW" altLang="en-US" sz="1000" b="0" dirty="0">
                <a:ea typeface="標楷體" panose="03000509000000000000" pitchFamily="65" charset="-120"/>
              </a:rPr>
              <a:t>年同期相比，增加支出</a:t>
            </a:r>
            <a:r>
              <a:rPr lang="en-US" altLang="zh-TW" sz="1000" b="0" dirty="0">
                <a:ea typeface="標楷體" panose="03000509000000000000" pitchFamily="65" charset="-120"/>
              </a:rPr>
              <a:t>1.9</a:t>
            </a:r>
            <a:r>
              <a:rPr lang="zh-TW" altLang="en-US" sz="1000" b="0" dirty="0">
                <a:ea typeface="標楷體" panose="03000509000000000000" pitchFamily="65" charset="-120"/>
              </a:rPr>
              <a:t>億元，其中行動減少</a:t>
            </a:r>
            <a:r>
              <a:rPr lang="en-US" altLang="zh-TW" sz="1000" b="0" dirty="0">
                <a:ea typeface="標楷體" panose="03000509000000000000" pitchFamily="65" charset="-120"/>
              </a:rPr>
              <a:t>7.8</a:t>
            </a:r>
            <a:r>
              <a:rPr lang="zh-TW" altLang="en-US" sz="1000" b="0" dirty="0">
                <a:ea typeface="標楷體" panose="03000509000000000000" pitchFamily="65" charset="-120"/>
              </a:rPr>
              <a:t>億元</a:t>
            </a:r>
            <a:r>
              <a:rPr lang="en-US" altLang="zh-TW" sz="1000" b="0" dirty="0">
                <a:ea typeface="標楷體" panose="03000509000000000000" pitchFamily="65" charset="-120"/>
              </a:rPr>
              <a:t>(</a:t>
            </a:r>
            <a:r>
              <a:rPr lang="zh-TW" altLang="en-US" sz="1000" b="0" dirty="0">
                <a:ea typeface="標楷體" panose="03000509000000000000" pitchFamily="65" charset="-120"/>
              </a:rPr>
              <a:t>主因</a:t>
            </a:r>
            <a:r>
              <a:rPr lang="en-US" altLang="zh-TW" sz="1000" b="0" dirty="0">
                <a:ea typeface="標楷體" panose="03000509000000000000" pitchFamily="65" charset="-120"/>
              </a:rPr>
              <a:t>110</a:t>
            </a:r>
            <a:r>
              <a:rPr lang="zh-TW" altLang="en-US" sz="1000" b="0" dirty="0">
                <a:ea typeface="標楷體" panose="03000509000000000000" pitchFamily="65" charset="-120"/>
              </a:rPr>
              <a:t>年是</a:t>
            </a:r>
            <a:r>
              <a:rPr lang="en-US" altLang="zh-TW" sz="1000" b="0" dirty="0">
                <a:ea typeface="標楷體" panose="03000509000000000000" pitchFamily="65" charset="-120"/>
              </a:rPr>
              <a:t>5G</a:t>
            </a:r>
            <a:r>
              <a:rPr lang="zh-TW" altLang="en-US" sz="1000" b="0" dirty="0">
                <a:ea typeface="標楷體" panose="03000509000000000000" pitchFamily="65" charset="-120"/>
              </a:rPr>
              <a:t>建設最高峰後，</a:t>
            </a:r>
            <a:r>
              <a:rPr lang="en-US" altLang="zh-TW" sz="1000" b="0" dirty="0">
                <a:ea typeface="標楷體" panose="03000509000000000000" pitchFamily="65" charset="-120"/>
              </a:rPr>
              <a:t>CAPEX</a:t>
            </a:r>
            <a:r>
              <a:rPr lang="zh-TW" altLang="en-US" sz="1000" b="0" dirty="0">
                <a:ea typeface="標楷體" panose="03000509000000000000" pitchFamily="65" charset="-120"/>
              </a:rPr>
              <a:t>逐年下降</a:t>
            </a:r>
            <a:r>
              <a:rPr lang="en-US" altLang="zh-TW" sz="1000" b="0" dirty="0">
                <a:ea typeface="標楷體" panose="03000509000000000000" pitchFamily="65" charset="-120"/>
              </a:rPr>
              <a:t>)</a:t>
            </a:r>
            <a:r>
              <a:rPr lang="zh-TW" altLang="en-US" sz="1000" b="0" dirty="0">
                <a:ea typeface="標楷體" panose="03000509000000000000" pitchFamily="65" charset="-120"/>
              </a:rPr>
              <a:t>，非行動增加</a:t>
            </a:r>
            <a:r>
              <a:rPr lang="en-US" altLang="zh-TW" sz="1000" b="0" dirty="0">
                <a:ea typeface="標楷體" panose="03000509000000000000" pitchFamily="65" charset="-120"/>
              </a:rPr>
              <a:t>9.7</a:t>
            </a:r>
            <a:r>
              <a:rPr lang="zh-TW" altLang="en-US" sz="1000" b="0" dirty="0">
                <a:ea typeface="標楷體" panose="03000509000000000000" pitchFamily="65" charset="-120"/>
              </a:rPr>
              <a:t>億元</a:t>
            </a:r>
            <a:r>
              <a:rPr lang="en-US" altLang="zh-TW" sz="1000" b="0" dirty="0">
                <a:ea typeface="標楷體" panose="03000509000000000000" pitchFamily="65" charset="-120"/>
              </a:rPr>
              <a:t>(</a:t>
            </a:r>
            <a:r>
              <a:rPr lang="zh-TW" altLang="en-US" sz="1000" b="0" dirty="0">
                <a:ea typeface="標楷體" panose="03000509000000000000" pitchFamily="65" charset="-120"/>
              </a:rPr>
              <a:t>主因板橋及愛國</a:t>
            </a:r>
            <a:r>
              <a:rPr lang="en-US" altLang="zh-TW" sz="1000" b="0" dirty="0">
                <a:ea typeface="標楷體" panose="03000509000000000000" pitchFamily="65" charset="-120"/>
              </a:rPr>
              <a:t>IDC</a:t>
            </a:r>
            <a:r>
              <a:rPr lang="zh-TW" altLang="en-US" sz="1000" b="0" dirty="0">
                <a:ea typeface="標楷體" panose="03000509000000000000" pitchFamily="65" charset="-120"/>
              </a:rPr>
              <a:t>之消防設備及營繕、南港新大樓營建等</a:t>
            </a:r>
            <a:r>
              <a:rPr lang="en-US" altLang="zh-TW" sz="1000" b="0" dirty="0">
                <a:ea typeface="標楷體" panose="03000509000000000000" pitchFamily="65" charset="-120"/>
              </a:rPr>
              <a:t>)</a:t>
            </a:r>
          </a:p>
        </p:txBody>
      </p:sp>
      <p:sp>
        <p:nvSpPr>
          <p:cNvPr id="8" name="備忘稿版面配置區 2">
            <a:extLst>
              <a:ext uri="{FF2B5EF4-FFF2-40B4-BE49-F238E27FC236}">
                <a16:creationId xmlns:a16="http://schemas.microsoft.com/office/drawing/2014/main" id="{81639EAA-29E5-BB8D-9061-27E6D821DE50}"/>
              </a:ext>
            </a:extLst>
          </p:cNvPr>
          <p:cNvSpPr txBox="1">
            <a:spLocks/>
          </p:cNvSpPr>
          <p:nvPr/>
        </p:nvSpPr>
        <p:spPr bwMode="auto">
          <a:xfrm>
            <a:off x="-5887444" y="5599726"/>
            <a:ext cx="5642761" cy="2241593"/>
          </a:xfrm>
          <a:prstGeom prst="rect">
            <a:avLst/>
          </a:prstGeom>
          <a:noFill/>
          <a:ln w="9525">
            <a:noFill/>
            <a:miter lim="800000"/>
            <a:headEnd/>
            <a:tailEnd/>
          </a:ln>
          <a:effectLst/>
        </p:spPr>
        <p:txBody>
          <a:bodyPr vert="horz" wrap="square" lIns="95026" tIns="47518" rIns="95026" bIns="47518" numCol="1" anchor="t" anchorCtr="0" compatLnSpc="1">
            <a:prstTxWarp prst="textNoShape">
              <a:avLst/>
            </a:prstTxWarp>
          </a:bodyPr>
          <a:lstStyle>
            <a:lvl1pPr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a:tabLst>
                <a:tab pos="538545" algn="l"/>
              </a:tabLst>
            </a:pPr>
            <a:r>
              <a:rPr lang="en-US" altLang="zh-TW" sz="1000" u="sng" dirty="0">
                <a:ea typeface="標楷體" panose="03000509000000000000" pitchFamily="65" charset="-120"/>
              </a:rPr>
              <a:t>CAPEX</a:t>
            </a:r>
            <a:r>
              <a:rPr lang="zh-TW" altLang="en-US" sz="1000" u="sng" dirty="0">
                <a:ea typeface="標楷體" panose="03000509000000000000" pitchFamily="65" charset="-120"/>
              </a:rPr>
              <a:t>分析</a:t>
            </a:r>
            <a:r>
              <a:rPr lang="en-US" altLang="zh-TW" sz="1000" u="sng" dirty="0">
                <a:solidFill>
                  <a:srgbClr val="0000FF"/>
                </a:solidFill>
                <a:ea typeface="標楷體" panose="03000509000000000000" pitchFamily="65" charset="-120"/>
              </a:rPr>
              <a:t>(From</a:t>
            </a:r>
            <a:r>
              <a:rPr lang="zh-TW" altLang="en-US" sz="1000" u="sng" dirty="0">
                <a:solidFill>
                  <a:srgbClr val="0000FF"/>
                </a:solidFill>
                <a:ea typeface="標楷體" panose="03000509000000000000" pitchFamily="65" charset="-120"/>
              </a:rPr>
              <a:t>經規</a:t>
            </a:r>
            <a:r>
              <a:rPr lang="en-US" altLang="zh-TW" sz="1000" u="sng" dirty="0">
                <a:solidFill>
                  <a:srgbClr val="0000FF"/>
                </a:solidFill>
                <a:ea typeface="標楷體" panose="03000509000000000000" pitchFamily="65" charset="-120"/>
              </a:rPr>
              <a:t>)</a:t>
            </a:r>
            <a:r>
              <a:rPr lang="zh-TW" altLang="en-US" sz="1000" u="sng" dirty="0">
                <a:ea typeface="標楷體" panose="03000509000000000000" pitchFamily="65" charset="-120"/>
              </a:rPr>
              <a:t> </a:t>
            </a:r>
            <a:endParaRPr lang="en-US" altLang="zh-TW" sz="1000" b="0" dirty="0">
              <a:ea typeface="標楷體" panose="03000509000000000000" pitchFamily="65" charset="-120"/>
            </a:endParaRPr>
          </a:p>
          <a:p>
            <a:pPr marL="171160" indent="-171160">
              <a:buFont typeface="Wingdings" panose="05000000000000000000" pitchFamily="2" charset="2"/>
              <a:buChar char="u"/>
              <a:tabLst>
                <a:tab pos="538545" algn="l"/>
              </a:tabLst>
            </a:pPr>
            <a:r>
              <a:rPr lang="en-US" altLang="zh-TW" sz="1000" b="0" dirty="0">
                <a:ea typeface="標楷體" panose="03000509000000000000" pitchFamily="65" charset="-120"/>
              </a:rPr>
              <a:t>CAPEX</a:t>
            </a:r>
            <a:r>
              <a:rPr lang="zh-TW" altLang="en-US" sz="1000" b="0" dirty="0">
                <a:ea typeface="標楷體" panose="03000509000000000000" pitchFamily="65" charset="-120"/>
              </a:rPr>
              <a:t>兩期實績比較分析：</a:t>
            </a:r>
            <a:endParaRPr lang="en-US" altLang="zh-TW" sz="1000" b="0" dirty="0">
              <a:ea typeface="標楷體" panose="03000509000000000000" pitchFamily="65" charset="-120"/>
            </a:endParaRPr>
          </a:p>
          <a:p>
            <a:pPr marL="684702" lvl="1" indent="-228235" algn="just">
              <a:buFont typeface="+mj-lt"/>
              <a:buAutoNum type="arabicParenR"/>
              <a:tabLst>
                <a:tab pos="538545" algn="l"/>
              </a:tabLst>
            </a:pPr>
            <a:r>
              <a:rPr lang="en-US" altLang="zh-TW" sz="1000" b="0" dirty="0">
                <a:ea typeface="標楷體" panose="03000509000000000000" pitchFamily="65" charset="-120"/>
              </a:rPr>
              <a:t>2023 Q1</a:t>
            </a:r>
            <a:r>
              <a:rPr lang="zh-TW" altLang="en-US" sz="1000" b="0" dirty="0">
                <a:ea typeface="標楷體" panose="03000509000000000000" pitchFamily="65" charset="-120"/>
              </a:rPr>
              <a:t>實際動支</a:t>
            </a:r>
            <a:r>
              <a:rPr lang="en-US" altLang="zh-TW" sz="1000" b="0" dirty="0">
                <a:ea typeface="標楷體" panose="03000509000000000000" pitchFamily="65" charset="-120"/>
              </a:rPr>
              <a:t>54.2</a:t>
            </a:r>
            <a:r>
              <a:rPr lang="zh-TW" altLang="en-US" sz="1000" b="0" dirty="0">
                <a:ea typeface="標楷體" panose="03000509000000000000" pitchFamily="65" charset="-120"/>
              </a:rPr>
              <a:t>億元與</a:t>
            </a:r>
            <a:r>
              <a:rPr lang="en-US" altLang="zh-TW" sz="1000" b="0" dirty="0">
                <a:ea typeface="標楷體" panose="03000509000000000000" pitchFamily="65" charset="-120"/>
              </a:rPr>
              <a:t>111</a:t>
            </a:r>
            <a:r>
              <a:rPr lang="zh-TW" altLang="en-US" sz="1000" b="0" dirty="0">
                <a:ea typeface="標楷體" panose="03000509000000000000" pitchFamily="65" charset="-120"/>
              </a:rPr>
              <a:t>年同期相比，增加支出</a:t>
            </a:r>
            <a:r>
              <a:rPr lang="en-US" altLang="zh-TW" sz="1000" b="0" dirty="0">
                <a:ea typeface="標楷體" panose="03000509000000000000" pitchFamily="65" charset="-120"/>
              </a:rPr>
              <a:t>1.9</a:t>
            </a:r>
            <a:r>
              <a:rPr lang="zh-TW" altLang="en-US" sz="1000" b="0" dirty="0">
                <a:ea typeface="標楷體" panose="03000509000000000000" pitchFamily="65" charset="-120"/>
              </a:rPr>
              <a:t>億元，其中行動減少</a:t>
            </a:r>
            <a:r>
              <a:rPr lang="en-US" altLang="zh-TW" sz="1000" b="0" dirty="0">
                <a:ea typeface="標楷體" panose="03000509000000000000" pitchFamily="65" charset="-120"/>
              </a:rPr>
              <a:t>7.8</a:t>
            </a:r>
            <a:r>
              <a:rPr lang="zh-TW" altLang="en-US" sz="1000" b="0" dirty="0">
                <a:ea typeface="標楷體" panose="03000509000000000000" pitchFamily="65" charset="-120"/>
              </a:rPr>
              <a:t>億元</a:t>
            </a:r>
            <a:r>
              <a:rPr lang="en-US" altLang="zh-TW" sz="1000" b="0" dirty="0">
                <a:ea typeface="標楷體" panose="03000509000000000000" pitchFamily="65" charset="-120"/>
              </a:rPr>
              <a:t>(</a:t>
            </a:r>
            <a:r>
              <a:rPr lang="zh-TW" altLang="en-US" sz="1000" b="0" dirty="0">
                <a:ea typeface="標楷體" panose="03000509000000000000" pitchFamily="65" charset="-120"/>
              </a:rPr>
              <a:t>主因</a:t>
            </a:r>
            <a:r>
              <a:rPr lang="en-US" altLang="zh-TW" sz="1000" b="0" dirty="0">
                <a:ea typeface="標楷體" panose="03000509000000000000" pitchFamily="65" charset="-120"/>
              </a:rPr>
              <a:t>110</a:t>
            </a:r>
            <a:r>
              <a:rPr lang="zh-TW" altLang="en-US" sz="1000" b="0" dirty="0">
                <a:ea typeface="標楷體" panose="03000509000000000000" pitchFamily="65" charset="-120"/>
              </a:rPr>
              <a:t>年是</a:t>
            </a:r>
            <a:r>
              <a:rPr lang="en-US" altLang="zh-TW" sz="1000" b="0" dirty="0">
                <a:ea typeface="標楷體" panose="03000509000000000000" pitchFamily="65" charset="-120"/>
              </a:rPr>
              <a:t>5G</a:t>
            </a:r>
            <a:r>
              <a:rPr lang="zh-TW" altLang="en-US" sz="1000" b="0" dirty="0">
                <a:ea typeface="標楷體" panose="03000509000000000000" pitchFamily="65" charset="-120"/>
              </a:rPr>
              <a:t>建設最高峰後，</a:t>
            </a:r>
            <a:r>
              <a:rPr lang="en-US" altLang="zh-TW" sz="1000" b="0" dirty="0">
                <a:ea typeface="標楷體" panose="03000509000000000000" pitchFamily="65" charset="-120"/>
              </a:rPr>
              <a:t>CAPEX</a:t>
            </a:r>
            <a:r>
              <a:rPr lang="zh-TW" altLang="en-US" sz="1000" b="0" dirty="0">
                <a:ea typeface="標楷體" panose="03000509000000000000" pitchFamily="65" charset="-120"/>
              </a:rPr>
              <a:t>逐年下降</a:t>
            </a:r>
            <a:r>
              <a:rPr lang="en-US" altLang="zh-TW" sz="1000" b="0" dirty="0">
                <a:ea typeface="標楷體" panose="03000509000000000000" pitchFamily="65" charset="-120"/>
              </a:rPr>
              <a:t>)</a:t>
            </a:r>
            <a:r>
              <a:rPr lang="zh-TW" altLang="en-US" sz="1000" b="0" dirty="0">
                <a:ea typeface="標楷體" panose="03000509000000000000" pitchFamily="65" charset="-120"/>
              </a:rPr>
              <a:t>，非行動增加</a:t>
            </a:r>
            <a:r>
              <a:rPr lang="en-US" altLang="zh-TW" sz="1000" b="0" dirty="0">
                <a:ea typeface="標楷體" panose="03000509000000000000" pitchFamily="65" charset="-120"/>
              </a:rPr>
              <a:t>9.7</a:t>
            </a:r>
            <a:r>
              <a:rPr lang="zh-TW" altLang="en-US" sz="1000" b="0" dirty="0">
                <a:ea typeface="標楷體" panose="03000509000000000000" pitchFamily="65" charset="-120"/>
              </a:rPr>
              <a:t>億元</a:t>
            </a:r>
            <a:r>
              <a:rPr lang="en-US" altLang="zh-TW" sz="1000" b="0" dirty="0">
                <a:ea typeface="標楷體" panose="03000509000000000000" pitchFamily="65" charset="-120"/>
              </a:rPr>
              <a:t>(</a:t>
            </a:r>
            <a:r>
              <a:rPr lang="zh-TW" altLang="en-US" sz="1000" b="0" dirty="0">
                <a:ea typeface="標楷體" panose="03000509000000000000" pitchFamily="65" charset="-120"/>
              </a:rPr>
              <a:t>主因板橋及愛國</a:t>
            </a:r>
            <a:r>
              <a:rPr lang="en-US" altLang="zh-TW" sz="1000" b="0" dirty="0">
                <a:ea typeface="標楷體" panose="03000509000000000000" pitchFamily="65" charset="-120"/>
              </a:rPr>
              <a:t>IDC</a:t>
            </a:r>
            <a:r>
              <a:rPr lang="zh-TW" altLang="en-US" sz="1000" b="0" dirty="0">
                <a:ea typeface="標楷體" panose="03000509000000000000" pitchFamily="65" charset="-120"/>
              </a:rPr>
              <a:t>之消防設備及營繕、南港新大樓營建等</a:t>
            </a:r>
            <a:r>
              <a:rPr lang="en-US" altLang="zh-TW" sz="1000" b="0" dirty="0">
                <a:ea typeface="標楷體" panose="03000509000000000000" pitchFamily="65" charset="-120"/>
              </a:rPr>
              <a:t>) </a:t>
            </a:r>
            <a:r>
              <a:rPr lang="zh-TW" altLang="en-US" sz="1000" b="0" dirty="0">
                <a:ea typeface="標楷體" panose="03000509000000000000" pitchFamily="65" charset="-120"/>
              </a:rPr>
              <a:t>。</a:t>
            </a:r>
            <a:endParaRPr lang="en-US" altLang="zh-TW" sz="1000" b="0" dirty="0">
              <a:ea typeface="標楷體" panose="03000509000000000000" pitchFamily="65" charset="-120"/>
            </a:endParaRPr>
          </a:p>
          <a:p>
            <a:pPr marL="171160" indent="-171160">
              <a:buFont typeface="Wingdings" panose="05000000000000000000" pitchFamily="2" charset="2"/>
              <a:buChar char="u"/>
              <a:tabLst>
                <a:tab pos="538545" algn="l"/>
              </a:tabLst>
            </a:pPr>
            <a:r>
              <a:rPr lang="en-US" altLang="zh-TW" sz="1000" b="0" dirty="0">
                <a:ea typeface="標楷體" panose="03000509000000000000" pitchFamily="65" charset="-120"/>
              </a:rPr>
              <a:t>CAPEX</a:t>
            </a:r>
            <a:r>
              <a:rPr lang="zh-TW" altLang="en-US" sz="1000" b="0" dirty="0">
                <a:ea typeface="標楷體" panose="03000509000000000000" pitchFamily="65" charset="-120"/>
              </a:rPr>
              <a:t>預算實績比較分析：</a:t>
            </a:r>
            <a:endParaRPr lang="en-US" altLang="zh-TW" sz="1000" b="0" dirty="0">
              <a:ea typeface="標楷體" panose="03000509000000000000" pitchFamily="65" charset="-120"/>
            </a:endParaRPr>
          </a:p>
          <a:p>
            <a:pPr marL="684632" lvl="1" indent="-228211" algn="just">
              <a:buFont typeface="+mj-lt"/>
              <a:buAutoNum type="arabicParenR"/>
              <a:tabLst>
                <a:tab pos="538545" algn="l"/>
              </a:tabLst>
            </a:pPr>
            <a:r>
              <a:rPr lang="en-US" altLang="zh-TW" sz="1000" b="0" dirty="0">
                <a:ea typeface="標楷體" panose="03000509000000000000" pitchFamily="65" charset="-120"/>
              </a:rPr>
              <a:t>2023 Q1</a:t>
            </a:r>
            <a:r>
              <a:rPr lang="zh-TW" altLang="en-US" sz="1000" b="0" dirty="0">
                <a:ea typeface="標楷體" panose="03000509000000000000" pitchFamily="65" charset="-120"/>
              </a:rPr>
              <a:t>資本支出動支實績</a:t>
            </a:r>
            <a:r>
              <a:rPr lang="en-US" altLang="zh-TW" sz="1000" b="0" dirty="0">
                <a:ea typeface="標楷體" panose="03000509000000000000" pitchFamily="65" charset="-120"/>
              </a:rPr>
              <a:t>54.2</a:t>
            </a:r>
            <a:r>
              <a:rPr lang="zh-TW" altLang="en-US" sz="1000" b="0" dirty="0">
                <a:ea typeface="標楷體" panose="03000509000000000000" pitchFamily="65" charset="-120"/>
              </a:rPr>
              <a:t>億元較預算</a:t>
            </a:r>
            <a:r>
              <a:rPr lang="en-US" altLang="zh-TW" sz="1000" b="0" dirty="0">
                <a:ea typeface="標楷體" panose="03000509000000000000" pitchFamily="65" charset="-120"/>
              </a:rPr>
              <a:t>42.3</a:t>
            </a:r>
            <a:r>
              <a:rPr lang="zh-TW" altLang="en-US" sz="1000" b="0" dirty="0">
                <a:ea typeface="標楷體" panose="03000509000000000000" pitchFamily="65" charset="-120"/>
              </a:rPr>
              <a:t>億元增加</a:t>
            </a:r>
            <a:r>
              <a:rPr lang="en-US" altLang="zh-TW" sz="1000" b="0" dirty="0">
                <a:ea typeface="標楷體" panose="03000509000000000000" pitchFamily="65" charset="-120"/>
              </a:rPr>
              <a:t>11.9</a:t>
            </a:r>
            <a:r>
              <a:rPr lang="zh-TW" altLang="en-US" sz="1000" b="0" dirty="0">
                <a:ea typeface="標楷體" panose="03000509000000000000" pitchFamily="65" charset="-120"/>
              </a:rPr>
              <a:t>億元，主要原因為光纖及管道建設配合公共工程及建設進度提前，較原規劃增加動支約</a:t>
            </a:r>
            <a:r>
              <a:rPr lang="en-US" altLang="zh-TW" sz="1000" b="0" dirty="0">
                <a:ea typeface="標楷體" panose="03000509000000000000" pitchFamily="65" charset="-120"/>
              </a:rPr>
              <a:t>4</a:t>
            </a:r>
            <a:r>
              <a:rPr lang="zh-TW" altLang="en-US" sz="1000" b="0" dirty="0">
                <a:ea typeface="標楷體" panose="03000509000000000000" pitchFamily="65" charset="-120"/>
              </a:rPr>
              <a:t>億元；</a:t>
            </a:r>
            <a:r>
              <a:rPr lang="en-US" altLang="zh-TW" sz="1000" b="0" dirty="0">
                <a:ea typeface="標楷體" panose="03000509000000000000" pitchFamily="65" charset="-120"/>
              </a:rPr>
              <a:t>IDC</a:t>
            </a:r>
            <a:r>
              <a:rPr lang="zh-TW" altLang="en-US" sz="1000" b="0" dirty="0">
                <a:ea typeface="標楷體" panose="03000509000000000000" pitchFamily="65" charset="-120"/>
              </a:rPr>
              <a:t>因建置工程順利及配合客戶業務需求增加動支約</a:t>
            </a:r>
            <a:r>
              <a:rPr lang="en-US" altLang="zh-TW" sz="1000" b="0" dirty="0">
                <a:ea typeface="標楷體" panose="03000509000000000000" pitchFamily="65" charset="-120"/>
              </a:rPr>
              <a:t>6</a:t>
            </a:r>
            <a:r>
              <a:rPr lang="zh-TW" altLang="en-US" sz="1000" b="0" dirty="0">
                <a:ea typeface="標楷體" panose="03000509000000000000" pitchFamily="65" charset="-120"/>
              </a:rPr>
              <a:t>億、並增加光世代子公司購置大樓容積</a:t>
            </a:r>
            <a:r>
              <a:rPr lang="en-US" altLang="zh-TW" sz="1000" b="0" dirty="0">
                <a:ea typeface="標楷體" panose="03000509000000000000" pitchFamily="65" charset="-120"/>
              </a:rPr>
              <a:t>(</a:t>
            </a:r>
            <a:r>
              <a:rPr lang="zh-TW" altLang="en-US" sz="1000" b="0" dirty="0">
                <a:ea typeface="標楷體" panose="03000509000000000000" pitchFamily="65" charset="-120"/>
              </a:rPr>
              <a:t>約</a:t>
            </a:r>
            <a:r>
              <a:rPr lang="en-US" altLang="zh-TW" sz="1000" b="0" dirty="0">
                <a:ea typeface="標楷體" panose="03000509000000000000" pitchFamily="65" charset="-120"/>
              </a:rPr>
              <a:t>1</a:t>
            </a:r>
            <a:r>
              <a:rPr lang="zh-TW" altLang="en-US" sz="1000" b="0" dirty="0">
                <a:ea typeface="標楷體" panose="03000509000000000000" pitchFamily="65" charset="-120"/>
              </a:rPr>
              <a:t>億</a:t>
            </a:r>
            <a:r>
              <a:rPr lang="en-US" altLang="zh-TW" sz="1000" b="0" dirty="0">
                <a:ea typeface="標楷體" panose="03000509000000000000" pitchFamily="65" charset="-120"/>
              </a:rPr>
              <a:t>)</a:t>
            </a:r>
            <a:r>
              <a:rPr lang="zh-TW" altLang="en-US" sz="1000" b="0" dirty="0">
                <a:ea typeface="標楷體" panose="03000509000000000000" pitchFamily="65" charset="-120"/>
              </a:rPr>
              <a:t>供是方子公司作</a:t>
            </a:r>
            <a:r>
              <a:rPr lang="en-US" altLang="zh-TW" sz="1000" b="0" dirty="0">
                <a:ea typeface="標楷體" panose="03000509000000000000" pitchFamily="65" charset="-120"/>
              </a:rPr>
              <a:t>IDC</a:t>
            </a:r>
            <a:r>
              <a:rPr lang="zh-TW" altLang="en-US" sz="1000" b="0" dirty="0">
                <a:ea typeface="標楷體" panose="03000509000000000000" pitchFamily="65" charset="-120"/>
              </a:rPr>
              <a:t>機房使用。</a:t>
            </a:r>
            <a:endParaRPr lang="en-US" altLang="zh-TW" sz="1000" b="0" dirty="0">
              <a:solidFill>
                <a:srgbClr val="000000"/>
              </a:solidFill>
              <a:ea typeface="標楷體" panose="03000509000000000000" pitchFamily="65" charset="-120"/>
            </a:endParaRPr>
          </a:p>
          <a:p>
            <a:pPr marL="684632" lvl="1" indent="-228211" algn="just">
              <a:buFont typeface="+mj-lt"/>
              <a:buAutoNum type="arabicParenR"/>
              <a:tabLst>
                <a:tab pos="538545" algn="l"/>
              </a:tabLst>
            </a:pPr>
            <a:r>
              <a:rPr lang="zh-TW" altLang="en-US" sz="1000" b="0" dirty="0">
                <a:solidFill>
                  <a:srgbClr val="000000"/>
                </a:solidFill>
                <a:ea typeface="標楷體" panose="03000509000000000000" pitchFamily="65" charset="-120"/>
              </a:rPr>
              <a:t>其他如</a:t>
            </a:r>
            <a:r>
              <a:rPr lang="en-US" altLang="zh-TW" sz="1000" b="0" dirty="0">
                <a:solidFill>
                  <a:srgbClr val="000000"/>
                </a:solidFill>
                <a:ea typeface="標楷體" panose="03000509000000000000" pitchFamily="65" charset="-120"/>
              </a:rPr>
              <a:t>5G</a:t>
            </a:r>
            <a:r>
              <a:rPr lang="zh-TW" altLang="en-US" sz="1000" b="0" dirty="0">
                <a:solidFill>
                  <a:srgbClr val="000000"/>
                </a:solidFill>
                <a:ea typeface="標楷體" panose="03000509000000000000" pitchFamily="65" charset="-120"/>
              </a:rPr>
              <a:t>、寬頻服務、傳輸網路設備、國際及國內新海纜建設、電力空調、</a:t>
            </a:r>
            <a:r>
              <a:rPr lang="en-US" altLang="zh-TW" sz="1000" b="0" dirty="0">
                <a:solidFill>
                  <a:srgbClr val="000000"/>
                </a:solidFill>
                <a:ea typeface="標楷體" panose="03000509000000000000" pitchFamily="65" charset="-120"/>
              </a:rPr>
              <a:t>MOD</a:t>
            </a:r>
            <a:r>
              <a:rPr lang="zh-TW" altLang="en-US" sz="1000" b="0" dirty="0">
                <a:solidFill>
                  <a:srgbClr val="000000"/>
                </a:solidFill>
                <a:ea typeface="標楷體" panose="03000509000000000000" pitchFamily="65" charset="-120"/>
              </a:rPr>
              <a:t>設備汰換、資訊設備等設備投資，依據建設規劃並考量業務實際需求機動調整，</a:t>
            </a:r>
            <a:r>
              <a:rPr lang="en-US" altLang="zh-TW" sz="1000" b="0" dirty="0">
                <a:solidFill>
                  <a:srgbClr val="000000"/>
                </a:solidFill>
                <a:ea typeface="標楷體" panose="03000509000000000000" pitchFamily="65" charset="-120"/>
              </a:rPr>
              <a:t>Q1</a:t>
            </a:r>
            <a:r>
              <a:rPr lang="zh-TW" altLang="en-US" sz="1000" b="0" dirty="0">
                <a:solidFill>
                  <a:srgbClr val="000000"/>
                </a:solidFill>
                <a:ea typeface="標楷體" panose="03000509000000000000" pitchFamily="65" charset="-120"/>
              </a:rPr>
              <a:t>大致依時程及配合業務需求動支。</a:t>
            </a:r>
            <a:endParaRPr lang="en-US" altLang="zh-TW" sz="1000" b="0" dirty="0">
              <a:solidFill>
                <a:srgbClr val="000000"/>
              </a:solidFill>
              <a:ea typeface="標楷體" panose="03000509000000000000" pitchFamily="65" charset="-120"/>
            </a:endParaRPr>
          </a:p>
        </p:txBody>
      </p:sp>
      <p:pic>
        <p:nvPicPr>
          <p:cNvPr id="10" name="圖片 9">
            <a:extLst>
              <a:ext uri="{FF2B5EF4-FFF2-40B4-BE49-F238E27FC236}">
                <a16:creationId xmlns:a16="http://schemas.microsoft.com/office/drawing/2014/main" id="{2E9A8B96-5CC8-E30F-A5D5-85E536E00151}"/>
              </a:ext>
            </a:extLst>
          </p:cNvPr>
          <p:cNvPicPr>
            <a:picLocks noChangeAspect="1"/>
          </p:cNvPicPr>
          <p:nvPr/>
        </p:nvPicPr>
        <p:blipFill>
          <a:blip r:embed="rId3"/>
          <a:stretch>
            <a:fillRect/>
          </a:stretch>
        </p:blipFill>
        <p:spPr>
          <a:xfrm>
            <a:off x="-5527571" y="8015252"/>
            <a:ext cx="5470052" cy="1608491"/>
          </a:xfrm>
          <a:prstGeom prst="rect">
            <a:avLst/>
          </a:prstGeom>
        </p:spPr>
      </p:pic>
    </p:spTree>
    <p:extLst>
      <p:ext uri="{BB962C8B-B14F-4D97-AF65-F5344CB8AC3E}">
        <p14:creationId xmlns:p14="http://schemas.microsoft.com/office/powerpoint/2010/main" val="5724342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4" name="頁尾版面配置區 3"/>
          <p:cNvSpPr>
            <a:spLocks noGrp="1"/>
          </p:cNvSpPr>
          <p:nvPr>
            <p:ph type="ftr" sz="quarter" idx="10"/>
          </p:nvPr>
        </p:nvSpPr>
        <p:spPr/>
        <p:txBody>
          <a:bodyPr/>
          <a:lstStyle/>
          <a:p>
            <a:pPr>
              <a:defRPr/>
            </a:pPr>
            <a:r>
              <a:rPr lang="en-US" altLang="zh-TW"/>
              <a:t>【CONFIDENTIAL】</a:t>
            </a:r>
            <a:r>
              <a:rPr lang="zh-TW" altLang="en-US"/>
              <a:t>法說會相關訊息不得於法說會召開前對特定人公開</a:t>
            </a:r>
            <a:endParaRPr lang="en-US" altLang="zh-TW"/>
          </a:p>
          <a:p>
            <a:pPr>
              <a:defRPr/>
            </a:pPr>
            <a:endParaRPr lang="en-US" altLang="zh-TW"/>
          </a:p>
        </p:txBody>
      </p:sp>
      <p:sp>
        <p:nvSpPr>
          <p:cNvPr id="5" name="投影片編號版面配置區 4"/>
          <p:cNvSpPr>
            <a:spLocks noGrp="1"/>
          </p:cNvSpPr>
          <p:nvPr>
            <p:ph type="sldNum" sz="quarter" idx="11"/>
          </p:nvPr>
        </p:nvSpPr>
        <p:spPr/>
        <p:txBody>
          <a:bodyPr/>
          <a:lstStyle/>
          <a:p>
            <a:pPr>
              <a:defRPr/>
            </a:pPr>
            <a:fld id="{AF3FA925-368F-49D9-83EB-285720D0F1C9}" type="slidenum">
              <a:rPr lang="zh-TW" altLang="en-US" smtClean="0"/>
              <a:pPr>
                <a:defRPr/>
              </a:pPr>
              <a:t>18</a:t>
            </a:fld>
            <a:endParaRPr lang="zh-TW" altLang="en-US"/>
          </a:p>
        </p:txBody>
      </p:sp>
      <p:sp>
        <p:nvSpPr>
          <p:cNvPr id="9" name="備忘稿版面配置區 2">
            <a:extLst>
              <a:ext uri="{FF2B5EF4-FFF2-40B4-BE49-F238E27FC236}">
                <a16:creationId xmlns:a16="http://schemas.microsoft.com/office/drawing/2014/main" id="{8E1ABA9E-304B-91FF-D138-45714C5019A0}"/>
              </a:ext>
            </a:extLst>
          </p:cNvPr>
          <p:cNvSpPr>
            <a:spLocks noGrp="1"/>
          </p:cNvSpPr>
          <p:nvPr>
            <p:ph type="body" idx="3"/>
          </p:nvPr>
        </p:nvSpPr>
        <p:spPr>
          <a:xfrm>
            <a:off x="86429" y="4521850"/>
            <a:ext cx="6706505" cy="1429667"/>
          </a:xfrm>
        </p:spPr>
        <p:txBody>
          <a:bodyPr/>
          <a:lstStyle/>
          <a:p>
            <a:pPr algn="just" defTabSz="912566">
              <a:spcBef>
                <a:spcPts val="599"/>
              </a:spcBef>
              <a:defRPr/>
            </a:pPr>
            <a:r>
              <a:rPr lang="en-US" altLang="zh-TW" sz="1100" dirty="0">
                <a:latin typeface="Arial" panose="020B0604020202020204" pitchFamily="34" charset="0"/>
                <a:cs typeface="Arial" panose="020B0604020202020204" pitchFamily="34" charset="0"/>
              </a:rPr>
              <a:t>On slide 17, the table reports financial results against our financial guidance.</a:t>
            </a:r>
          </a:p>
          <a:p>
            <a:pPr algn="just" defTabSz="912566">
              <a:spcBef>
                <a:spcPts val="599"/>
              </a:spcBef>
              <a:defRPr/>
            </a:pPr>
            <a:r>
              <a:rPr lang="en-US" altLang="zh-TW" sz="1100" dirty="0">
                <a:latin typeface="Arial" panose="020B0604020202020204" pitchFamily="34" charset="0"/>
                <a:cs typeface="Arial" panose="020B0604020202020204" pitchFamily="34" charset="0"/>
              </a:rPr>
              <a:t>In the first quarter of 2023, all performance measures, including revenue, income from operations, net income, EBITDA, and EBITDA margin exceeded our financial forecasts. Notably, profit-related performance measures, such as income from operations, net income and EBITDA beat our guidance by a modest margin, attributable to continuously strong performance in core and ICT businesses. </a:t>
            </a:r>
          </a:p>
          <a:p>
            <a:pPr algn="just" defTabSz="912566">
              <a:spcBef>
                <a:spcPts val="599"/>
              </a:spcBef>
              <a:defRPr/>
            </a:pPr>
            <a:r>
              <a:rPr lang="en-US" altLang="zh-TW" sz="1100" dirty="0">
                <a:latin typeface="Arial" panose="020B0604020202020204" pitchFamily="34" charset="0"/>
                <a:cs typeface="Arial" panose="020B0604020202020204" pitchFamily="34" charset="0"/>
              </a:rPr>
              <a:t>That concludes the overview of our Q1</a:t>
            </a:r>
            <a:r>
              <a:rPr lang="zh-TW" altLang="en-US" sz="1100" dirty="0">
                <a:latin typeface="Arial" panose="020B0604020202020204" pitchFamily="34" charset="0"/>
                <a:cs typeface="Arial" panose="020B0604020202020204" pitchFamily="34" charset="0"/>
              </a:rPr>
              <a:t> </a:t>
            </a:r>
            <a:r>
              <a:rPr lang="en-US" altLang="zh-TW" sz="1100" dirty="0">
                <a:latin typeface="Arial" panose="020B0604020202020204" pitchFamily="34" charset="0"/>
                <a:cs typeface="Arial" panose="020B0604020202020204" pitchFamily="34" charset="0"/>
              </a:rPr>
              <a:t>financial results. Let me turn the call over </a:t>
            </a:r>
            <a:r>
              <a:rPr lang="en-US" altLang="zh-TW" sz="1100" dirty="0" smtClean="0">
                <a:latin typeface="Arial" panose="020B0604020202020204" pitchFamily="34" charset="0"/>
                <a:cs typeface="Arial" panose="020B0604020202020204" pitchFamily="34" charset="0"/>
              </a:rPr>
              <a:t>to </a:t>
            </a:r>
            <a:r>
              <a:rPr lang="en-US" altLang="zh-TW" sz="1100" dirty="0">
                <a:latin typeface="Arial" panose="020B0604020202020204" pitchFamily="34" charset="0"/>
                <a:cs typeface="Arial" panose="020B0604020202020204" pitchFamily="34" charset="0"/>
              </a:rPr>
              <a:t>Harrison.</a:t>
            </a:r>
          </a:p>
          <a:p>
            <a:pPr defTabSz="913565">
              <a:defRPr/>
            </a:pPr>
            <a:endParaRPr lang="en-US" altLang="zh-TW" sz="1000" dirty="0">
              <a:solidFill>
                <a:srgbClr val="FF0000"/>
              </a:solidFill>
            </a:endParaRPr>
          </a:p>
          <a:p>
            <a:pPr defTabSz="915396">
              <a:defRPr/>
            </a:pPr>
            <a:endParaRPr lang="en-US" altLang="zh-TW" sz="1000" dirty="0">
              <a:latin typeface="Arial" panose="020B0604020202020204" pitchFamily="34" charset="0"/>
              <a:cs typeface="Arial" panose="020B0604020202020204" pitchFamily="34" charset="0"/>
            </a:endParaRPr>
          </a:p>
        </p:txBody>
      </p:sp>
      <p:sp>
        <p:nvSpPr>
          <p:cNvPr id="7" name="備忘稿版面配置區 2">
            <a:extLst>
              <a:ext uri="{FF2B5EF4-FFF2-40B4-BE49-F238E27FC236}">
                <a16:creationId xmlns:a16="http://schemas.microsoft.com/office/drawing/2014/main" id="{33A8C62C-2454-4DA8-FD77-89D440FC7C9E}"/>
              </a:ext>
            </a:extLst>
          </p:cNvPr>
          <p:cNvSpPr txBox="1">
            <a:spLocks/>
          </p:cNvSpPr>
          <p:nvPr/>
        </p:nvSpPr>
        <p:spPr bwMode="auto">
          <a:xfrm>
            <a:off x="-5803011" y="4415994"/>
            <a:ext cx="5649450" cy="5168575"/>
          </a:xfrm>
          <a:prstGeom prst="rect">
            <a:avLst/>
          </a:prstGeom>
          <a:noFill/>
          <a:ln w="9525">
            <a:noFill/>
            <a:miter lim="800000"/>
            <a:headEnd/>
            <a:tailEnd/>
          </a:ln>
          <a:effectLst/>
        </p:spPr>
        <p:txBody>
          <a:bodyPr vert="horz" wrap="square" lIns="95026" tIns="47518" rIns="95026" bIns="47518" numCol="1" anchor="t" anchorCtr="0" compatLnSpc="1">
            <a:prstTxWarp prst="textNoShape">
              <a:avLst/>
            </a:prstTxWarp>
          </a:bodyPr>
          <a:lstStyle>
            <a:lvl1pPr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marL="228211" indent="-228211" algn="just" defTabSz="912473">
              <a:spcBef>
                <a:spcPts val="599"/>
              </a:spcBef>
              <a:buFont typeface="+mj-lt"/>
              <a:buAutoNum type="arabicPeriod"/>
              <a:defRPr/>
            </a:pPr>
            <a:r>
              <a:rPr lang="en-US" altLang="zh-TW" sz="1000" dirty="0">
                <a:latin typeface="Arial" panose="020B0604020202020204" pitchFamily="34" charset="0"/>
                <a:cs typeface="Arial" panose="020B0604020202020204" pitchFamily="34" charset="0"/>
              </a:rPr>
              <a:t>The achievement rate of revenue is from </a:t>
            </a:r>
            <a:r>
              <a:rPr lang="en-US" altLang="zh-TW" sz="1000" dirty="0">
                <a:solidFill>
                  <a:srgbClr val="FF0000"/>
                </a:solidFill>
                <a:latin typeface="Arial" panose="020B0604020202020204" pitchFamily="34" charset="0"/>
                <a:cs typeface="Arial" panose="020B0604020202020204" pitchFamily="34" charset="0"/>
              </a:rPr>
              <a:t>103.0% to 103.8%</a:t>
            </a:r>
            <a:r>
              <a:rPr lang="zh-TW" altLang="en-US" sz="1000" dirty="0">
                <a:latin typeface="Arial" panose="020B0604020202020204" pitchFamily="34" charset="0"/>
                <a:cs typeface="Arial" panose="020B0604020202020204" pitchFamily="34" charset="0"/>
              </a:rPr>
              <a:t>：</a:t>
            </a:r>
            <a:endParaRPr lang="en-US" altLang="zh-TW" sz="1000" dirty="0">
              <a:latin typeface="Arial" panose="020B0604020202020204" pitchFamily="34" charset="0"/>
              <a:cs typeface="Arial" panose="020B0604020202020204" pitchFamily="34" charset="0"/>
            </a:endParaRPr>
          </a:p>
          <a:p>
            <a:pPr marL="627579" lvl="1" indent="-171160" algn="just" defTabSz="912473">
              <a:spcBef>
                <a:spcPts val="599"/>
              </a:spcBef>
              <a:buFont typeface="Wingdings" panose="05000000000000000000" pitchFamily="2" charset="2"/>
              <a:buChar char="n"/>
              <a:defRPr/>
            </a:pPr>
            <a:r>
              <a:rPr lang="en-US" altLang="zh-TW" sz="1000" dirty="0">
                <a:latin typeface="Arial" panose="020B0604020202020204" pitchFamily="34" charset="0"/>
                <a:cs typeface="Arial" panose="020B0604020202020204" pitchFamily="34" charset="0"/>
              </a:rPr>
              <a:t>Project and other business </a:t>
            </a:r>
            <a:r>
              <a:rPr lang="en-US" altLang="zh-TW" sz="1000" b="0" dirty="0">
                <a:latin typeface="Arial" panose="020B0604020202020204" pitchFamily="34" charset="0"/>
                <a:cs typeface="Arial" panose="020B0604020202020204" pitchFamily="34" charset="0"/>
              </a:rPr>
              <a:t>met guidance </a:t>
            </a:r>
            <a:r>
              <a:rPr lang="en-US" altLang="zh-TW" sz="1000" dirty="0">
                <a:latin typeface="Arial" panose="020B0604020202020204" pitchFamily="34" charset="0"/>
                <a:cs typeface="Arial" panose="020B0604020202020204" pitchFamily="34" charset="0"/>
              </a:rPr>
              <a:t>mainly attributable to our advantages with the 5G frequency allocation and cooperated with enterprise customers on 5G- and ICT- related businesses to drive sustainable revenue growth in ICT services;</a:t>
            </a:r>
            <a:r>
              <a:rPr lang="zh-TW" altLang="en-US" sz="1000" dirty="0">
                <a:latin typeface="Arial" panose="020B0604020202020204" pitchFamily="34" charset="0"/>
                <a:cs typeface="Arial" panose="020B0604020202020204" pitchFamily="34" charset="0"/>
              </a:rPr>
              <a:t> </a:t>
            </a:r>
            <a:r>
              <a:rPr lang="en-US" altLang="zh-TW" sz="1000" dirty="0"/>
              <a:t>benefited from government compensation related to ST-2</a:t>
            </a:r>
            <a:r>
              <a:rPr lang="en-US" altLang="zh-TW" sz="1000" dirty="0">
                <a:latin typeface="Arial" panose="020B0604020202020204" pitchFamily="34" charset="0"/>
                <a:cs typeface="Arial" panose="020B0604020202020204" pitchFamily="34" charset="0"/>
              </a:rPr>
              <a:t>. </a:t>
            </a:r>
          </a:p>
          <a:p>
            <a:pPr marL="627579" lvl="1" indent="-171160" algn="just" defTabSz="912473">
              <a:spcBef>
                <a:spcPts val="599"/>
              </a:spcBef>
              <a:buFont typeface="Wingdings" panose="05000000000000000000" pitchFamily="2" charset="2"/>
              <a:buChar char="n"/>
              <a:defRPr/>
            </a:pPr>
            <a:r>
              <a:rPr lang="en-US" altLang="zh-TW" sz="1000" dirty="0">
                <a:latin typeface="Arial" panose="020B0604020202020204" pitchFamily="34" charset="0"/>
                <a:cs typeface="Arial" panose="020B0604020202020204" pitchFamily="34" charset="0"/>
              </a:rPr>
              <a:t>Sales business lowered guidance </a:t>
            </a:r>
            <a:r>
              <a:rPr lang="en-US" altLang="zh-TW" sz="1000" dirty="0"/>
              <a:t>mainly due to CHPT's sales not meeting the expectations.</a:t>
            </a:r>
            <a:endParaRPr lang="en-US" altLang="zh-TW" sz="1000" dirty="0">
              <a:latin typeface="Arial" panose="020B0604020202020204" pitchFamily="34" charset="0"/>
              <a:cs typeface="Arial" panose="020B0604020202020204" pitchFamily="34" charset="0"/>
            </a:endParaRPr>
          </a:p>
          <a:p>
            <a:pPr marL="627579" lvl="1" indent="-171160" algn="just" defTabSz="912473">
              <a:spcBef>
                <a:spcPts val="599"/>
              </a:spcBef>
              <a:buFont typeface="Wingdings" panose="05000000000000000000" pitchFamily="2" charset="2"/>
              <a:buChar char="n"/>
              <a:defRPr/>
            </a:pPr>
            <a:r>
              <a:rPr lang="en-US" altLang="zh-TW" sz="1000" dirty="0">
                <a:latin typeface="Arial" panose="020B0604020202020204" pitchFamily="34" charset="0"/>
                <a:cs typeface="Arial" panose="020B0604020202020204" pitchFamily="34" charset="0"/>
              </a:rPr>
              <a:t>Telecommunications business </a:t>
            </a:r>
            <a:r>
              <a:rPr lang="en-US" altLang="zh-TW" sz="1000" b="0" dirty="0">
                <a:latin typeface="Arial" panose="020B0604020202020204" pitchFamily="34" charset="0"/>
                <a:cs typeface="Arial" panose="020B0604020202020204" pitchFamily="34" charset="0"/>
              </a:rPr>
              <a:t>met guidance </a:t>
            </a:r>
            <a:r>
              <a:rPr lang="en-US" altLang="zh-TW" sz="1000" dirty="0"/>
              <a:t>due to the increasing subscriber number of 5G service as well as an increase of international roaming revenue driven by the recovery of international business travels and tourism, which led to the growth in overall mobile service revenue.</a:t>
            </a:r>
            <a:endParaRPr lang="en-US" altLang="zh-TW" sz="1000" dirty="0">
              <a:latin typeface="Arial" panose="020B0604020202020204" pitchFamily="34" charset="0"/>
              <a:cs typeface="Arial" panose="020B0604020202020204" pitchFamily="34" charset="0"/>
            </a:endParaRPr>
          </a:p>
          <a:p>
            <a:pPr marL="228211" indent="-228211" algn="just" defTabSz="912473">
              <a:spcBef>
                <a:spcPts val="599"/>
              </a:spcBef>
              <a:buFont typeface="+mj-lt"/>
              <a:buAutoNum type="arabicPeriod" startAt="2"/>
              <a:defRPr/>
            </a:pPr>
            <a:r>
              <a:rPr lang="en-US" altLang="zh-TW" sz="1000" dirty="0">
                <a:latin typeface="Arial" panose="020B0604020202020204" pitchFamily="34" charset="0"/>
                <a:cs typeface="Arial" panose="020B0604020202020204" pitchFamily="34" charset="0"/>
              </a:rPr>
              <a:t>The achievement rate of operating costs and expenses is from </a:t>
            </a:r>
            <a:r>
              <a:rPr lang="en-US" altLang="zh-TW" sz="1000" dirty="0">
                <a:solidFill>
                  <a:srgbClr val="FF0000"/>
                </a:solidFill>
                <a:latin typeface="Arial" panose="020B0604020202020204" pitchFamily="34" charset="0"/>
                <a:cs typeface="Arial" panose="020B0604020202020204" pitchFamily="34" charset="0"/>
              </a:rPr>
              <a:t>100.9% to 101.4%</a:t>
            </a:r>
            <a:r>
              <a:rPr lang="zh-TW" altLang="en-US" sz="1000" dirty="0">
                <a:latin typeface="Arial" panose="020B0604020202020204" pitchFamily="34" charset="0"/>
                <a:cs typeface="Arial" panose="020B0604020202020204" pitchFamily="34" charset="0"/>
              </a:rPr>
              <a:t>：</a:t>
            </a:r>
            <a:endParaRPr lang="en-US" altLang="zh-TW" sz="1000" dirty="0">
              <a:latin typeface="Arial" panose="020B0604020202020204" pitchFamily="34" charset="0"/>
              <a:cs typeface="Arial" panose="020B0604020202020204" pitchFamily="34" charset="0"/>
            </a:endParaRPr>
          </a:p>
          <a:p>
            <a:pPr marL="627579" lvl="1" indent="-171160" algn="just" defTabSz="912473">
              <a:spcBef>
                <a:spcPts val="599"/>
              </a:spcBef>
              <a:buFont typeface="Wingdings" panose="05000000000000000000" pitchFamily="2" charset="2"/>
              <a:buChar char="n"/>
              <a:defRPr/>
            </a:pPr>
            <a:r>
              <a:rPr lang="en-US" altLang="zh-TW" sz="1000" dirty="0">
                <a:latin typeface="Arial" panose="020B0604020202020204" pitchFamily="34" charset="0"/>
                <a:cs typeface="Arial" panose="020B0604020202020204" pitchFamily="34" charset="0"/>
              </a:rPr>
              <a:t>higher ICT project costs.</a:t>
            </a:r>
          </a:p>
          <a:p>
            <a:pPr marL="627579" lvl="1" indent="-171160" algn="just" defTabSz="912473">
              <a:spcBef>
                <a:spcPts val="599"/>
              </a:spcBef>
              <a:buFont typeface="Wingdings" panose="05000000000000000000" pitchFamily="2" charset="2"/>
              <a:buChar char="n"/>
              <a:defRPr/>
            </a:pPr>
            <a:r>
              <a:rPr lang="en-US" altLang="zh-TW" sz="1000" dirty="0">
                <a:latin typeface="Arial" panose="020B0604020202020204" pitchFamily="34" charset="0"/>
                <a:cs typeface="Arial" panose="020B0604020202020204" pitchFamily="34" charset="0"/>
              </a:rPr>
              <a:t>Smartphone sales came in high expectations.</a:t>
            </a:r>
          </a:p>
          <a:p>
            <a:pPr marL="627579" lvl="1" indent="-171160" algn="just" defTabSz="912473">
              <a:spcBef>
                <a:spcPts val="599"/>
              </a:spcBef>
              <a:buFont typeface="Wingdings" panose="05000000000000000000" pitchFamily="2" charset="2"/>
              <a:buChar char="n"/>
              <a:defRPr/>
            </a:pPr>
            <a:r>
              <a:rPr lang="en-US" altLang="zh-TW" sz="1000" dirty="0"/>
              <a:t>Interconnection and service expenses were higher than guidance because of an increase in international roaming costs driven by the recovery of international business travel and tourism.</a:t>
            </a:r>
            <a:endParaRPr lang="en-US" altLang="zh-TW" sz="1000" dirty="0">
              <a:latin typeface="Arial" panose="020B0604020202020204" pitchFamily="34" charset="0"/>
              <a:cs typeface="Arial" panose="020B0604020202020204" pitchFamily="34" charset="0"/>
            </a:endParaRPr>
          </a:p>
          <a:p>
            <a:pPr marL="228211" indent="-228211" algn="just" defTabSz="912473">
              <a:spcBef>
                <a:spcPts val="599"/>
              </a:spcBef>
              <a:buFont typeface="+mj-lt"/>
              <a:buAutoNum type="arabicPeriod" startAt="3"/>
              <a:defRPr/>
            </a:pPr>
            <a:r>
              <a:rPr lang="en-US" altLang="zh-TW" sz="1000" dirty="0">
                <a:latin typeface="Arial" panose="020B0604020202020204" pitchFamily="34" charset="0"/>
                <a:cs typeface="Arial" panose="020B0604020202020204" pitchFamily="34" charset="0"/>
              </a:rPr>
              <a:t>The achievement rate of net income is from</a:t>
            </a:r>
            <a:r>
              <a:rPr lang="en-US" altLang="zh-TW" sz="1000" dirty="0">
                <a:solidFill>
                  <a:srgbClr val="FF0000"/>
                </a:solidFill>
                <a:latin typeface="Arial" panose="020B0604020202020204" pitchFamily="34" charset="0"/>
                <a:cs typeface="Arial" panose="020B0604020202020204" pitchFamily="34" charset="0"/>
              </a:rPr>
              <a:t> 112.5% to 115.6%</a:t>
            </a:r>
            <a:r>
              <a:rPr lang="zh-TW" altLang="en-US" sz="1000" dirty="0">
                <a:latin typeface="Arial" panose="020B0604020202020204" pitchFamily="34" charset="0"/>
                <a:cs typeface="Arial" panose="020B0604020202020204" pitchFamily="34" charset="0"/>
              </a:rPr>
              <a:t>：</a:t>
            </a:r>
            <a:r>
              <a:rPr lang="en-US" altLang="zh-TW" sz="1000" dirty="0">
                <a:latin typeface="Arial" panose="020B0604020202020204" pitchFamily="34" charset="0"/>
                <a:cs typeface="Arial" panose="020B0604020202020204" pitchFamily="34" charset="0"/>
              </a:rPr>
              <a:t>net income top our forecasts due to the steady growth of core businesses and improved profitability of emerging businesses</a:t>
            </a:r>
            <a:r>
              <a:rPr lang="en-US" altLang="zh-TW" sz="1000" b="0" dirty="0">
                <a:latin typeface="Arial" panose="020B0604020202020204" pitchFamily="34" charset="0"/>
                <a:cs typeface="Arial" panose="020B0604020202020204" pitchFamily="34" charset="0"/>
              </a:rPr>
              <a:t>.</a:t>
            </a:r>
            <a:endParaRPr lang="en-US" altLang="zh-TW" sz="1000" dirty="0">
              <a:latin typeface="Arial" panose="020B0604020202020204" pitchFamily="34" charset="0"/>
              <a:cs typeface="Arial" panose="020B0604020202020204" pitchFamily="34" charset="0"/>
            </a:endParaRPr>
          </a:p>
          <a:p>
            <a:pPr marL="228211" indent="-228211" algn="just" defTabSz="912473">
              <a:spcBef>
                <a:spcPts val="599"/>
              </a:spcBef>
              <a:buFont typeface="+mj-lt"/>
              <a:buAutoNum type="arabicPeriod" startAt="3"/>
              <a:defRPr/>
            </a:pPr>
            <a:r>
              <a:rPr lang="en-US" altLang="zh-TW" sz="1000" dirty="0">
                <a:latin typeface="Arial" panose="020B0604020202020204" pitchFamily="34" charset="0"/>
                <a:cs typeface="Arial" panose="020B0604020202020204" pitchFamily="34" charset="0"/>
              </a:rPr>
              <a:t>The achievement rate of EBITDA is from </a:t>
            </a:r>
            <a:r>
              <a:rPr lang="en-US" altLang="zh-TW" sz="1000" dirty="0">
                <a:solidFill>
                  <a:srgbClr val="FF0000"/>
                </a:solidFill>
                <a:latin typeface="Arial" panose="020B0604020202020204" pitchFamily="34" charset="0"/>
                <a:cs typeface="Arial" panose="020B0604020202020204" pitchFamily="34" charset="0"/>
              </a:rPr>
              <a:t>105.6% to 106.8%</a:t>
            </a:r>
            <a:r>
              <a:rPr lang="zh-TW" altLang="en-US" sz="1000" dirty="0">
                <a:latin typeface="Arial" panose="020B0604020202020204" pitchFamily="34" charset="0"/>
                <a:cs typeface="Arial" panose="020B0604020202020204" pitchFamily="34" charset="0"/>
              </a:rPr>
              <a:t>：</a:t>
            </a:r>
            <a:r>
              <a:rPr lang="en-US" altLang="zh-TW" sz="1000" b="0" dirty="0">
                <a:latin typeface="Arial" panose="020B0604020202020204" pitchFamily="34" charset="0"/>
                <a:cs typeface="Arial" panose="020B0604020202020204" pitchFamily="34" charset="0"/>
              </a:rPr>
              <a:t>EBITDA</a:t>
            </a:r>
            <a:r>
              <a:rPr lang="en-US" altLang="zh-TW" sz="1000" dirty="0">
                <a:latin typeface="Arial" panose="020B0604020202020204" pitchFamily="34" charset="0"/>
                <a:cs typeface="Arial" panose="020B0604020202020204" pitchFamily="34" charset="0"/>
              </a:rPr>
              <a:t> top our forecasts due to </a:t>
            </a:r>
            <a:r>
              <a:rPr lang="en-US" altLang="zh-TW" sz="1000" b="0" dirty="0">
                <a:latin typeface="Arial" panose="020B0604020202020204" pitchFamily="34" charset="0"/>
                <a:cs typeface="Arial" panose="020B0604020202020204" pitchFamily="34" charset="0"/>
              </a:rPr>
              <a:t>committed to promoting core business strategies and focused on developing 5G+AIoT.</a:t>
            </a:r>
            <a:endParaRPr lang="en-US" altLang="zh-TW" sz="1000" dirty="0">
              <a:latin typeface="Arial" panose="020B0604020202020204" pitchFamily="34" charset="0"/>
              <a:cs typeface="Arial" panose="020B0604020202020204" pitchFamily="34" charset="0"/>
            </a:endParaRPr>
          </a:p>
        </p:txBody>
      </p:sp>
      <p:sp>
        <p:nvSpPr>
          <p:cNvPr id="8" name="備忘稿版面配置區 2">
            <a:extLst>
              <a:ext uri="{FF2B5EF4-FFF2-40B4-BE49-F238E27FC236}">
                <a16:creationId xmlns:a16="http://schemas.microsoft.com/office/drawing/2014/main" id="{A526FC31-B0CF-A126-E19E-9BB26973DB4A}"/>
              </a:ext>
            </a:extLst>
          </p:cNvPr>
          <p:cNvSpPr txBox="1">
            <a:spLocks/>
          </p:cNvSpPr>
          <p:nvPr/>
        </p:nvSpPr>
        <p:spPr bwMode="auto">
          <a:xfrm>
            <a:off x="249301" y="5692836"/>
            <a:ext cx="6189797" cy="3730494"/>
          </a:xfrm>
          <a:prstGeom prst="rect">
            <a:avLst/>
          </a:prstGeom>
          <a:noFill/>
          <a:ln w="9525">
            <a:noFill/>
            <a:miter lim="800000"/>
            <a:headEnd/>
            <a:tailEnd/>
          </a:ln>
          <a:effectLst/>
        </p:spPr>
        <p:txBody>
          <a:bodyPr vert="horz" wrap="square" lIns="95026" tIns="47518" rIns="95026" bIns="47518" numCol="1" anchor="t" anchorCtr="0" compatLnSpc="1">
            <a:prstTxWarp prst="textNoShape">
              <a:avLst/>
            </a:prstTxWarp>
          </a:bodyPr>
          <a:lstStyle>
            <a:lvl1pPr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defTabSz="913566">
              <a:defRPr/>
            </a:pPr>
            <a:endParaRPr lang="en-US" altLang="zh-TW" sz="300" b="0" dirty="0">
              <a:solidFill>
                <a:srgbClr val="FF0000"/>
              </a:solidFill>
              <a:latin typeface="+mj-lt"/>
              <a:ea typeface="標楷體" panose="03000509000000000000" pitchFamily="65" charset="-120"/>
            </a:endParaRPr>
          </a:p>
          <a:p>
            <a:pPr defTabSz="948996">
              <a:defRPr/>
            </a:pPr>
            <a:r>
              <a:rPr lang="en-US" altLang="zh-TW" sz="1100" u="sng" dirty="0">
                <a:solidFill>
                  <a:srgbClr val="000000"/>
                </a:solidFill>
                <a:ea typeface="標楷體" panose="03000509000000000000" pitchFamily="65" charset="-120"/>
                <a:cs typeface="Arial" panose="020B0604020202020204" pitchFamily="34" charset="0"/>
              </a:rPr>
              <a:t>※ 2023 Q1 </a:t>
            </a:r>
            <a:r>
              <a:rPr lang="zh-TW" altLang="en-US" sz="1100" u="sng" dirty="0">
                <a:solidFill>
                  <a:srgbClr val="000000"/>
                </a:solidFill>
                <a:ea typeface="標楷體" panose="03000509000000000000" pitchFamily="65" charset="-120"/>
                <a:cs typeface="Arial" panose="020B0604020202020204" pitchFamily="34" charset="0"/>
              </a:rPr>
              <a:t>第一季財測測執行情形說明：</a:t>
            </a:r>
            <a:endParaRPr lang="en-US" altLang="zh-TW" sz="1100" u="sng" dirty="0">
              <a:solidFill>
                <a:srgbClr val="000000"/>
              </a:solidFill>
              <a:ea typeface="標楷體" panose="03000509000000000000" pitchFamily="65" charset="-120"/>
              <a:cs typeface="Arial" panose="020B0604020202020204" pitchFamily="34" charset="0"/>
            </a:endParaRPr>
          </a:p>
          <a:p>
            <a:pPr marL="374596" lvl="1" indent="-187299" defTabSz="946440">
              <a:buFont typeface="+mj-lt"/>
              <a:buAutoNum type="arabicPeriod"/>
              <a:tabLst>
                <a:tab pos="739335" algn="l"/>
              </a:tabLst>
              <a:defRPr/>
            </a:pPr>
            <a:r>
              <a:rPr lang="zh-TW" altLang="en-US" sz="1100" dirty="0">
                <a:solidFill>
                  <a:srgbClr val="000000"/>
                </a:solidFill>
                <a:ea typeface="標楷體" panose="03000509000000000000" pitchFamily="65" charset="-120"/>
                <a:cs typeface="Arial" panose="020B0604020202020204" pitchFamily="34" charset="0"/>
              </a:rPr>
              <a:t>營業收入之年度預算暨財測執行率</a:t>
            </a:r>
            <a:r>
              <a:rPr lang="en-US" altLang="zh-TW" sz="1100" dirty="0">
                <a:solidFill>
                  <a:srgbClr val="FF0000"/>
                </a:solidFill>
                <a:ea typeface="標楷體" panose="03000509000000000000" pitchFamily="65" charset="-120"/>
                <a:cs typeface="Arial" panose="020B0604020202020204" pitchFamily="34" charset="0"/>
              </a:rPr>
              <a:t>103.0~103.8%</a:t>
            </a:r>
            <a:r>
              <a:rPr lang="zh-TW" altLang="en-US" sz="1100" b="0" dirty="0">
                <a:solidFill>
                  <a:srgbClr val="000000"/>
                </a:solidFill>
                <a:ea typeface="標楷體" panose="03000509000000000000" pitchFamily="65" charset="-120"/>
                <a:cs typeface="Arial" panose="020B0604020202020204" pitchFamily="34" charset="0"/>
              </a:rPr>
              <a:t>，主要係因：</a:t>
            </a:r>
          </a:p>
          <a:p>
            <a:pPr marL="650615" lvl="2" indent="-187299" defTabSz="946440">
              <a:buFont typeface="+mj-lt"/>
              <a:buAutoNum type="arabicParenR"/>
              <a:tabLst>
                <a:tab pos="739335" algn="l"/>
              </a:tabLst>
              <a:defRPr/>
            </a:pPr>
            <a:r>
              <a:rPr lang="zh-TW" altLang="en-US" sz="1100" b="0" dirty="0">
                <a:ea typeface="標楷體" panose="03000509000000000000" pitchFamily="65" charset="-120"/>
                <a:cs typeface="Arial" panose="020B0604020202020204" pitchFamily="34" charset="0"/>
              </a:rPr>
              <a:t>資通訊及其他收入執行率符合預期，</a:t>
            </a:r>
            <a:r>
              <a:rPr lang="zh-TW" altLang="en-US" sz="1100" dirty="0">
                <a:ea typeface="標楷體" panose="03000509000000000000" pitchFamily="65" charset="-120"/>
                <a:cs typeface="Arial" panose="020B0604020202020204" pitchFamily="34" charset="0"/>
              </a:rPr>
              <a:t>因專標案執行較預期佳，致</a:t>
            </a:r>
            <a:r>
              <a:rPr lang="en-US" altLang="zh-TW" sz="1100" dirty="0">
                <a:ea typeface="標楷體" panose="03000509000000000000" pitchFamily="65" charset="-120"/>
                <a:cs typeface="Arial" panose="020B0604020202020204" pitchFamily="34" charset="0"/>
              </a:rPr>
              <a:t>ICT</a:t>
            </a:r>
            <a:r>
              <a:rPr lang="zh-TW" altLang="en-US" sz="1100" dirty="0">
                <a:ea typeface="標楷體" panose="03000509000000000000" pitchFamily="65" charset="-120"/>
                <a:cs typeface="Arial" panose="020B0604020202020204" pitchFamily="34" charset="0"/>
              </a:rPr>
              <a:t>及專標案收入優於目標，及認列中新二號衛星部分頻率停用所受損失之補償金</a:t>
            </a:r>
            <a:r>
              <a:rPr lang="zh-TW" altLang="en-US" sz="1100" b="0" dirty="0">
                <a:ea typeface="標楷體" panose="03000509000000000000" pitchFamily="65" charset="-120"/>
                <a:cs typeface="Arial" panose="020B0604020202020204" pitchFamily="34" charset="0"/>
              </a:rPr>
              <a:t>；</a:t>
            </a:r>
          </a:p>
          <a:p>
            <a:pPr marL="650615" lvl="2" indent="-187299" defTabSz="946440">
              <a:buFont typeface="+mj-lt"/>
              <a:buAutoNum type="arabicParenR"/>
              <a:tabLst>
                <a:tab pos="739335" algn="l"/>
              </a:tabLst>
              <a:defRPr/>
            </a:pPr>
            <a:r>
              <a:rPr lang="zh-TW" altLang="en-US" sz="1100" b="0" dirty="0">
                <a:ea typeface="標楷體" panose="03000509000000000000" pitchFamily="65" charset="-120"/>
                <a:cs typeface="Arial" panose="020B0604020202020204" pitchFamily="34" charset="0"/>
              </a:rPr>
              <a:t>銷貨收入執行率較低，</a:t>
            </a:r>
            <a:r>
              <a:rPr lang="zh-TW" altLang="en-US" sz="1100" dirty="0">
                <a:ea typeface="標楷體" panose="03000509000000000000" pitchFamily="65" charset="-120"/>
                <a:cs typeface="Arial" panose="020B0604020202020204" pitchFamily="34" charset="0"/>
              </a:rPr>
              <a:t>因子公司精測銷售不如預期</a:t>
            </a:r>
            <a:r>
              <a:rPr lang="zh-TW" altLang="en-US" sz="1100" b="0" dirty="0">
                <a:ea typeface="標楷體" panose="03000509000000000000" pitchFamily="65" charset="-120"/>
                <a:cs typeface="Arial" panose="020B0604020202020204" pitchFamily="34" charset="0"/>
              </a:rPr>
              <a:t>；</a:t>
            </a:r>
          </a:p>
          <a:p>
            <a:pPr marL="650615" lvl="2" indent="-187299" defTabSz="946440">
              <a:buFont typeface="+mj-lt"/>
              <a:buAutoNum type="arabicParenR"/>
              <a:tabLst>
                <a:tab pos="739335" algn="l"/>
              </a:tabLst>
              <a:defRPr/>
            </a:pPr>
            <a:r>
              <a:rPr lang="zh-TW" altLang="en-US" sz="1100" b="0" dirty="0">
                <a:ea typeface="標楷體" panose="03000509000000000000" pitchFamily="65" charset="-120"/>
                <a:cs typeface="Arial" panose="020B0604020202020204" pitchFamily="34" charset="0"/>
              </a:rPr>
              <a:t>電信收入符合預期，</a:t>
            </a:r>
            <a:r>
              <a:rPr lang="zh-TW" altLang="zh-TW" sz="1100" dirty="0">
                <a:ea typeface="標楷體" panose="03000509000000000000" pitchFamily="65" charset="-120"/>
                <a:cs typeface="Arial" panose="020B0604020202020204" pitchFamily="34" charset="0"/>
              </a:rPr>
              <a:t>因</a:t>
            </a:r>
            <a:r>
              <a:rPr lang="en-US" altLang="zh-TW" sz="1100" dirty="0">
                <a:ea typeface="標楷體" panose="03000509000000000000" pitchFamily="65" charset="-120"/>
                <a:cs typeface="Arial" panose="020B0604020202020204" pitchFamily="34" charset="0"/>
              </a:rPr>
              <a:t>5G</a:t>
            </a:r>
            <a:r>
              <a:rPr lang="zh-TW" altLang="zh-TW" sz="1100" dirty="0">
                <a:ea typeface="標楷體" panose="03000509000000000000" pitchFamily="65" charset="-120"/>
                <a:cs typeface="Arial" panose="020B0604020202020204" pitchFamily="34" charset="0"/>
              </a:rPr>
              <a:t>用戶數持續增加，加上國際商業活動及旅遊回溫，國際漫遊帶動行動數據營收</a:t>
            </a:r>
            <a:r>
              <a:rPr lang="zh-TW" altLang="zh-TW" sz="1100" b="0" dirty="0">
                <a:ea typeface="標楷體" panose="03000509000000000000" pitchFamily="65" charset="-120"/>
                <a:cs typeface="Arial" panose="020B0604020202020204" pitchFamily="34" charset="0"/>
              </a:rPr>
              <a:t>，</a:t>
            </a:r>
            <a:r>
              <a:rPr lang="zh-TW" altLang="en-US" sz="1100" b="0" dirty="0">
                <a:ea typeface="標楷體" panose="03000509000000000000" pitchFamily="65" charset="-120"/>
                <a:cs typeface="Arial" panose="020B0604020202020204" pitchFamily="34" charset="0"/>
              </a:rPr>
              <a:t>使</a:t>
            </a:r>
            <a:r>
              <a:rPr lang="zh-TW" altLang="zh-TW" sz="1100" b="0" dirty="0">
                <a:ea typeface="標楷體" panose="03000509000000000000" pitchFamily="65" charset="-120"/>
                <a:cs typeface="Arial" panose="020B0604020202020204" pitchFamily="34" charset="0"/>
              </a:rPr>
              <a:t>整體行動服務收</a:t>
            </a:r>
            <a:r>
              <a:rPr lang="zh-TW" altLang="en-US" sz="1100" b="0" dirty="0">
                <a:ea typeface="標楷體" panose="03000509000000000000" pitchFamily="65" charset="-120"/>
                <a:cs typeface="Arial" panose="020B0604020202020204" pitchFamily="34" charset="0"/>
              </a:rPr>
              <a:t>入成長。</a:t>
            </a:r>
            <a:endParaRPr lang="en-US" altLang="zh-TW" sz="1100" b="0" dirty="0">
              <a:ea typeface="標楷體" panose="03000509000000000000" pitchFamily="65" charset="-120"/>
              <a:cs typeface="Arial" panose="020B0604020202020204" pitchFamily="34" charset="0"/>
            </a:endParaRPr>
          </a:p>
          <a:p>
            <a:pPr marL="374596" lvl="1" indent="-187299" defTabSz="946440">
              <a:buFont typeface="+mj-lt"/>
              <a:buAutoNum type="arabicPeriod"/>
              <a:tabLst>
                <a:tab pos="739335" algn="l"/>
              </a:tabLst>
              <a:defRPr/>
            </a:pPr>
            <a:r>
              <a:rPr lang="zh-TW" altLang="en-US" sz="1100" dirty="0">
                <a:solidFill>
                  <a:srgbClr val="000000"/>
                </a:solidFill>
                <a:ea typeface="標楷體" panose="03000509000000000000" pitchFamily="65" charset="-120"/>
                <a:cs typeface="Arial" panose="020B0604020202020204" pitchFamily="34" charset="0"/>
              </a:rPr>
              <a:t>營業成本及費用之年度預算暨財測執行率</a:t>
            </a:r>
            <a:r>
              <a:rPr lang="en-US" altLang="zh-TW" sz="1100" dirty="0">
                <a:solidFill>
                  <a:srgbClr val="FF0000"/>
                </a:solidFill>
                <a:ea typeface="標楷體" panose="03000509000000000000" pitchFamily="65" charset="-120"/>
                <a:cs typeface="Arial" panose="020B0604020202020204" pitchFamily="34" charset="0"/>
              </a:rPr>
              <a:t>100.9~101.4% </a:t>
            </a:r>
            <a:r>
              <a:rPr lang="zh-TW" altLang="en-US" sz="1100" b="0" dirty="0">
                <a:solidFill>
                  <a:srgbClr val="000000"/>
                </a:solidFill>
                <a:ea typeface="標楷體" panose="03000509000000000000" pitchFamily="65" charset="-120"/>
                <a:cs typeface="Arial" panose="020B0604020202020204" pitchFamily="34" charset="0"/>
              </a:rPr>
              <a:t>，主要係因：</a:t>
            </a:r>
          </a:p>
          <a:p>
            <a:pPr marL="650615" lvl="2" indent="-187299" defTabSz="946440">
              <a:buFont typeface="+mj-lt"/>
              <a:buAutoNum type="arabicParenR"/>
              <a:tabLst>
                <a:tab pos="739335" algn="l"/>
              </a:tabLst>
              <a:defRPr/>
            </a:pPr>
            <a:r>
              <a:rPr lang="zh-TW" altLang="en-US" sz="1100" dirty="0">
                <a:solidFill>
                  <a:srgbClr val="000000"/>
                </a:solidFill>
                <a:ea typeface="標楷體" panose="03000509000000000000" pitchFamily="65" charset="-120"/>
                <a:cs typeface="Arial" panose="020B0604020202020204" pitchFamily="34" charset="0"/>
              </a:rPr>
              <a:t>大型資通訊專標案完工高於預期</a:t>
            </a:r>
            <a:r>
              <a:rPr lang="zh-TW" altLang="en-US" sz="1100" b="0" dirty="0">
                <a:solidFill>
                  <a:srgbClr val="000000"/>
                </a:solidFill>
                <a:ea typeface="標楷體" panose="03000509000000000000" pitchFamily="65" charset="-120"/>
                <a:cs typeface="Arial" panose="020B0604020202020204" pitchFamily="34" charset="0"/>
              </a:rPr>
              <a:t>，致相關成本及費用增加；</a:t>
            </a:r>
          </a:p>
          <a:p>
            <a:pPr marL="650615" lvl="2" indent="-187299" defTabSz="946440">
              <a:buFont typeface="+mj-lt"/>
              <a:buAutoNum type="arabicParenR"/>
              <a:tabLst>
                <a:tab pos="739335" algn="l"/>
              </a:tabLst>
              <a:defRPr/>
            </a:pPr>
            <a:r>
              <a:rPr lang="zh-TW" altLang="en-US" sz="1100" dirty="0">
                <a:solidFill>
                  <a:srgbClr val="000000"/>
                </a:solidFill>
                <a:ea typeface="標楷體" panose="03000509000000000000" pitchFamily="65" charset="-120"/>
                <a:cs typeface="Arial" panose="020B0604020202020204" pitchFamily="34" charset="0"/>
              </a:rPr>
              <a:t>銷貨成本增加因</a:t>
            </a:r>
            <a:r>
              <a:rPr lang="en-US" altLang="zh-TW" sz="1100" dirty="0">
                <a:ea typeface="標楷體" panose="03000509000000000000" pitchFamily="65" charset="-120"/>
                <a:cs typeface="Arial" panose="020B0604020202020204" pitchFamily="34" charset="0"/>
              </a:rPr>
              <a:t>iPhone</a:t>
            </a:r>
            <a:r>
              <a:rPr lang="zh-TW" altLang="en-US" sz="1100" dirty="0">
                <a:ea typeface="標楷體" panose="03000509000000000000" pitchFamily="65" charset="-120"/>
                <a:cs typeface="Arial" panose="020B0604020202020204" pitchFamily="34" charset="0"/>
              </a:rPr>
              <a:t>銷售數高於目標，且平均商品成本高於預期</a:t>
            </a:r>
            <a:r>
              <a:rPr lang="zh-TW" altLang="en-US" sz="1100" b="0" dirty="0">
                <a:ea typeface="標楷體" panose="03000509000000000000" pitchFamily="65" charset="-120"/>
                <a:cs typeface="Arial" panose="020B0604020202020204" pitchFamily="34" charset="0"/>
              </a:rPr>
              <a:t>，及子公司神腦非蘋手機銷量高於預期；抵銷子公司精測銷售不如預期；</a:t>
            </a:r>
          </a:p>
          <a:p>
            <a:pPr marL="650615" lvl="2" indent="-187299" defTabSz="946440">
              <a:buFont typeface="+mj-lt"/>
              <a:buAutoNum type="arabicParenR"/>
              <a:tabLst>
                <a:tab pos="739335" algn="l"/>
              </a:tabLst>
              <a:defRPr/>
            </a:pPr>
            <a:r>
              <a:rPr lang="zh-TW" altLang="en-US" sz="1100" b="0" dirty="0">
                <a:ea typeface="標楷體" panose="03000509000000000000" pitchFamily="65" charset="-120"/>
                <a:cs typeface="Arial" panose="020B0604020202020204" pitchFamily="34" charset="0"/>
              </a:rPr>
              <a:t>各項成本費用增加</a:t>
            </a:r>
            <a:r>
              <a:rPr lang="zh-TW" altLang="en-US" sz="1100" dirty="0">
                <a:ea typeface="標楷體" panose="03000509000000000000" pitchFamily="65" charset="-120"/>
                <a:cs typeface="Arial" panose="020B0604020202020204" pitchFamily="34" charset="0"/>
              </a:rPr>
              <a:t>因配合國際漫遊業務成長致網路互連及服務費高於預期</a:t>
            </a:r>
            <a:r>
              <a:rPr lang="zh-TW" altLang="en-US" sz="1100" b="0" dirty="0">
                <a:ea typeface="標楷體" panose="03000509000000000000" pitchFamily="65" charset="-120"/>
                <a:cs typeface="Arial" panose="020B0604020202020204" pitchFamily="34" charset="0"/>
              </a:rPr>
              <a:t>，</a:t>
            </a:r>
            <a:r>
              <a:rPr lang="zh-TW" altLang="en-US" sz="1100" b="0" dirty="0">
                <a:solidFill>
                  <a:srgbClr val="000000"/>
                </a:solidFill>
                <a:ea typeface="標楷體" panose="03000509000000000000" pitchFamily="65" charset="-120"/>
                <a:cs typeface="Arial" panose="020B0604020202020204" pitchFamily="34" charset="0"/>
              </a:rPr>
              <a:t>抵銷</a:t>
            </a:r>
            <a:r>
              <a:rPr lang="en-US" altLang="zh-TW" sz="1100" b="0" dirty="0">
                <a:solidFill>
                  <a:srgbClr val="000000"/>
                </a:solidFill>
                <a:ea typeface="標楷體" panose="03000509000000000000" pitchFamily="65" charset="-120"/>
                <a:cs typeface="Arial" panose="020B0604020202020204" pitchFamily="34" charset="0"/>
              </a:rPr>
              <a:t>PSTN IP</a:t>
            </a:r>
            <a:r>
              <a:rPr lang="zh-TW" altLang="en-US" sz="1100" b="0" dirty="0">
                <a:solidFill>
                  <a:srgbClr val="000000"/>
                </a:solidFill>
                <a:ea typeface="標楷體" panose="03000509000000000000" pitchFamily="65" charset="-120"/>
                <a:cs typeface="Arial" panose="020B0604020202020204" pitchFamily="34" charset="0"/>
              </a:rPr>
              <a:t>化效益致修理保養及材料費、水電費動支低於預期之影響，持續優化並管控成本費用支出合理性。</a:t>
            </a:r>
          </a:p>
          <a:p>
            <a:pPr marL="374596" lvl="1" indent="-187299" defTabSz="946440">
              <a:buFont typeface="+mj-lt"/>
              <a:buAutoNum type="arabicPeriod"/>
              <a:tabLst>
                <a:tab pos="739335" algn="l"/>
              </a:tabLst>
              <a:defRPr/>
            </a:pPr>
            <a:r>
              <a:rPr lang="zh-TW" altLang="en-US" sz="1100" dirty="0">
                <a:solidFill>
                  <a:srgbClr val="000000"/>
                </a:solidFill>
                <a:ea typeface="標楷體" panose="03000509000000000000" pitchFamily="65" charset="-120"/>
                <a:cs typeface="Arial" panose="020B0604020202020204" pitchFamily="34" charset="0"/>
              </a:rPr>
              <a:t>歸屬於母公司業主淨利之年度預算暨財測執行率</a:t>
            </a:r>
            <a:r>
              <a:rPr lang="en-US" altLang="zh-TW" sz="1100" dirty="0">
                <a:solidFill>
                  <a:srgbClr val="FF0000"/>
                </a:solidFill>
                <a:ea typeface="標楷體" panose="03000509000000000000" pitchFamily="65" charset="-120"/>
                <a:cs typeface="Arial" panose="020B0604020202020204" pitchFamily="34" charset="0"/>
              </a:rPr>
              <a:t>112.5~115.6%</a:t>
            </a:r>
            <a:r>
              <a:rPr lang="zh-TW" altLang="en-US" sz="1100" b="0" dirty="0">
                <a:solidFill>
                  <a:srgbClr val="000000"/>
                </a:solidFill>
                <a:ea typeface="標楷體" panose="03000509000000000000" pitchFamily="65" charset="-120"/>
                <a:cs typeface="Arial" panose="020B0604020202020204" pitchFamily="34" charset="0"/>
              </a:rPr>
              <a:t>，主要係因：核心業務穩定成長並積極衝刺資通訊新興業務，致電信業務淨利與整體專標案毛利額及毛利率優於目標。</a:t>
            </a:r>
          </a:p>
          <a:p>
            <a:pPr marL="374596" lvl="1" indent="-187299" defTabSz="946440">
              <a:buFont typeface="+mj-lt"/>
              <a:buAutoNum type="arabicPeriod"/>
              <a:tabLst>
                <a:tab pos="739335" algn="l"/>
              </a:tabLst>
              <a:defRPr/>
            </a:pPr>
            <a:r>
              <a:rPr lang="en-US" altLang="zh-TW" sz="1100" dirty="0">
                <a:solidFill>
                  <a:srgbClr val="000000"/>
                </a:solidFill>
                <a:ea typeface="標楷體" panose="03000509000000000000" pitchFamily="65" charset="-120"/>
                <a:cs typeface="Arial" panose="020B0604020202020204" pitchFamily="34" charset="0"/>
              </a:rPr>
              <a:t>EBITDA</a:t>
            </a:r>
            <a:r>
              <a:rPr lang="zh-TW" altLang="en-US" sz="1100" dirty="0">
                <a:solidFill>
                  <a:srgbClr val="000000"/>
                </a:solidFill>
                <a:ea typeface="標楷體" panose="03000509000000000000" pitchFamily="65" charset="-120"/>
                <a:cs typeface="Arial" panose="020B0604020202020204" pitchFamily="34" charset="0"/>
              </a:rPr>
              <a:t>之年度預算暨財測執行率</a:t>
            </a:r>
            <a:r>
              <a:rPr lang="en-US" altLang="zh-TW" sz="1100" dirty="0">
                <a:solidFill>
                  <a:srgbClr val="FF0000"/>
                </a:solidFill>
                <a:ea typeface="標楷體" panose="03000509000000000000" pitchFamily="65" charset="-120"/>
                <a:cs typeface="Arial" panose="020B0604020202020204" pitchFamily="34" charset="0"/>
              </a:rPr>
              <a:t>105.6~106.8%</a:t>
            </a:r>
            <a:r>
              <a:rPr lang="zh-TW" altLang="en-US" sz="1100" b="0" dirty="0">
                <a:solidFill>
                  <a:srgbClr val="000000"/>
                </a:solidFill>
                <a:ea typeface="標楷體" panose="03000509000000000000" pitchFamily="65" charset="-120"/>
                <a:cs typeface="Arial" panose="020B0604020202020204" pitchFamily="34" charset="0"/>
              </a:rPr>
              <a:t>，主要係因：電信核心業務收入成長，致電信業務淨利優於目標；以及全力發展</a:t>
            </a:r>
            <a:r>
              <a:rPr lang="en-US" altLang="zh-TW" sz="1100" b="0" dirty="0">
                <a:solidFill>
                  <a:srgbClr val="000000"/>
                </a:solidFill>
                <a:ea typeface="標楷體" panose="03000509000000000000" pitchFamily="65" charset="-120"/>
                <a:cs typeface="Arial" panose="020B0604020202020204" pitchFamily="34" charset="0"/>
              </a:rPr>
              <a:t>5G+AIoT</a:t>
            </a:r>
            <a:r>
              <a:rPr lang="zh-TW" altLang="en-US" sz="1100" b="0" dirty="0">
                <a:solidFill>
                  <a:srgbClr val="000000"/>
                </a:solidFill>
                <a:ea typeface="標楷體" panose="03000509000000000000" pitchFamily="65" charset="-120"/>
                <a:cs typeface="Arial" panose="020B0604020202020204" pitchFamily="34" charset="0"/>
              </a:rPr>
              <a:t>策略，帶動整體專標案毛利額及毛利率。</a:t>
            </a:r>
            <a:endParaRPr lang="en-US" altLang="zh-TW"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428030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a:xfrm>
            <a:off x="516930" y="4592960"/>
            <a:ext cx="5856365" cy="4817280"/>
          </a:xfrm>
        </p:spPr>
        <p:txBody>
          <a:bodyPr/>
          <a:lstStyle/>
          <a:p>
            <a:pPr defTabSz="912563">
              <a:spcBef>
                <a:spcPts val="600"/>
              </a:spcBef>
              <a:defRPr/>
            </a:pPr>
            <a:r>
              <a:rPr lang="en-US" altLang="zh-TW" dirty="0" smtClean="0"/>
              <a:t>Thank you, Vincent. On slide 18 is our awards and ESG recognitions received in the first quarter.</a:t>
            </a:r>
          </a:p>
          <a:p>
            <a:pPr defTabSz="912563">
              <a:spcBef>
                <a:spcPts val="600"/>
              </a:spcBef>
              <a:defRPr/>
            </a:pPr>
            <a:r>
              <a:rPr lang="en-US" altLang="zh-TW" dirty="0" smtClean="0"/>
              <a:t>In </a:t>
            </a:r>
            <a:r>
              <a:rPr lang="en-US" altLang="zh-TW" dirty="0"/>
              <a:t>the Sustainability Yearbook 2023, </a:t>
            </a:r>
            <a:r>
              <a:rPr lang="en-US" altLang="zh-TW" dirty="0" smtClean="0"/>
              <a:t>we </a:t>
            </a:r>
            <a:r>
              <a:rPr lang="en-US" altLang="zh-TW" dirty="0"/>
              <a:t>were awarded the prestigious Top 5% S&amp;P Global ESG Score, competing against over 7,800 companies worldwide. </a:t>
            </a:r>
            <a:r>
              <a:rPr lang="en-US" altLang="zh-TW" dirty="0" smtClean="0"/>
              <a:t>Our </a:t>
            </a:r>
            <a:r>
              <a:rPr lang="en-US" altLang="zh-TW" dirty="0"/>
              <a:t>impressive performance also placed us </a:t>
            </a:r>
            <a:r>
              <a:rPr lang="en-US" altLang="zh-TW" dirty="0" smtClean="0"/>
              <a:t>the </a:t>
            </a:r>
            <a:r>
              <a:rPr lang="en-US" altLang="zh-TW" dirty="0"/>
              <a:t>top 5% and the 3</a:t>
            </a:r>
            <a:r>
              <a:rPr lang="en-US" altLang="zh-TW" baseline="30000" dirty="0"/>
              <a:t>rd</a:t>
            </a:r>
            <a:r>
              <a:rPr lang="en-US" altLang="zh-TW" dirty="0"/>
              <a:t> ranking in the Telecommunications group. </a:t>
            </a:r>
            <a:endParaRPr lang="en-US" altLang="zh-TW" dirty="0" smtClean="0"/>
          </a:p>
          <a:p>
            <a:pPr defTabSz="912563">
              <a:spcBef>
                <a:spcPts val="600"/>
              </a:spcBef>
              <a:defRPr/>
            </a:pPr>
            <a:r>
              <a:rPr lang="en-US" altLang="zh-TW" dirty="0" smtClean="0"/>
              <a:t>At </a:t>
            </a:r>
            <a:r>
              <a:rPr lang="en-US" altLang="zh-TW" dirty="0"/>
              <a:t>the </a:t>
            </a:r>
            <a:r>
              <a:rPr lang="en-US" altLang="zh-TW" dirty="0" err="1"/>
              <a:t>FinanceAsia</a:t>
            </a:r>
            <a:r>
              <a:rPr lang="en-US" altLang="zh-TW" dirty="0"/>
              <a:t> Awards, we proudly received 3 </a:t>
            </a:r>
            <a:r>
              <a:rPr lang="en-US" altLang="zh-TW" dirty="0" smtClean="0"/>
              <a:t>Gold</a:t>
            </a:r>
            <a:r>
              <a:rPr lang="en-US" altLang="zh-TW" dirty="0"/>
              <a:t> </a:t>
            </a:r>
            <a:r>
              <a:rPr lang="en-US" altLang="zh-TW" dirty="0" smtClean="0"/>
              <a:t>Awards for Best </a:t>
            </a:r>
            <a:r>
              <a:rPr lang="en-US" altLang="zh-TW" dirty="0"/>
              <a:t>Overall Company, Best Telecommunications Company, and Best Corporate ESG Strategy. Additionally, we were honored with the Silver </a:t>
            </a:r>
            <a:r>
              <a:rPr lang="en-US" altLang="zh-TW" dirty="0" smtClean="0"/>
              <a:t>Award </a:t>
            </a:r>
            <a:r>
              <a:rPr lang="en-US" altLang="zh-TW" dirty="0"/>
              <a:t>for Best </a:t>
            </a:r>
            <a:r>
              <a:rPr lang="en-US" altLang="zh-TW" dirty="0" smtClean="0"/>
              <a:t>Large-cap, </a:t>
            </a:r>
            <a:r>
              <a:rPr lang="en-US" altLang="zh-TW" dirty="0"/>
              <a:t>and the Bronze </a:t>
            </a:r>
            <a:r>
              <a:rPr lang="en-US" altLang="zh-TW" dirty="0" smtClean="0"/>
              <a:t>Awards </a:t>
            </a:r>
            <a:r>
              <a:rPr lang="en-US" altLang="zh-TW" dirty="0"/>
              <a:t>for </a:t>
            </a:r>
            <a:r>
              <a:rPr lang="en-US" altLang="zh-TW" dirty="0" smtClean="0"/>
              <a:t>Best </a:t>
            </a:r>
            <a:r>
              <a:rPr lang="en-US" altLang="zh-TW" dirty="0" err="1" smtClean="0"/>
              <a:t>Best</a:t>
            </a:r>
            <a:r>
              <a:rPr lang="en-US" altLang="zh-TW" dirty="0" smtClean="0"/>
              <a:t> </a:t>
            </a:r>
            <a:r>
              <a:rPr lang="en-US" altLang="zh-TW" dirty="0"/>
              <a:t>Investor </a:t>
            </a:r>
            <a:r>
              <a:rPr lang="en-US" altLang="zh-TW" dirty="0" smtClean="0"/>
              <a:t>Relations and Best Diversity, Equation and Inclusion Awards. I’d like to thank investors again for your encouraging support.</a:t>
            </a:r>
          </a:p>
          <a:p>
            <a:pPr defTabSz="912563">
              <a:spcBef>
                <a:spcPts val="600"/>
              </a:spcBef>
              <a:defRPr/>
            </a:pPr>
            <a:r>
              <a:rPr lang="en-US" altLang="zh-TW" dirty="0" smtClean="0"/>
              <a:t>Moreover</a:t>
            </a:r>
            <a:r>
              <a:rPr lang="en-US" altLang="zh-TW" dirty="0"/>
              <a:t>, our commitment to corporate governance excellence was acknowledged by </a:t>
            </a:r>
            <a:r>
              <a:rPr lang="en-US" altLang="zh-TW" dirty="0" smtClean="0"/>
              <a:t>Taiwan Stock Exchange, </a:t>
            </a:r>
            <a:r>
              <a:rPr lang="en-US" altLang="zh-TW" dirty="0"/>
              <a:t>recognizing us as one of the TOP 5% companies. This marks our 8th </a:t>
            </a:r>
            <a:r>
              <a:rPr lang="en-US" altLang="zh-TW" dirty="0" smtClean="0"/>
              <a:t>time </a:t>
            </a:r>
            <a:r>
              <a:rPr lang="en-US" altLang="zh-TW" dirty="0"/>
              <a:t>receiving awards for best corporate governance </a:t>
            </a:r>
            <a:r>
              <a:rPr lang="en-US" altLang="zh-TW" dirty="0" smtClean="0"/>
              <a:t>Taiwanese </a:t>
            </a:r>
            <a:r>
              <a:rPr lang="en-US" altLang="zh-TW" dirty="0"/>
              <a:t>companies in 2022. Our subsidiaries, Chief Telecom and </a:t>
            </a:r>
            <a:r>
              <a:rPr lang="en-US" altLang="zh-TW" dirty="0" smtClean="0"/>
              <a:t>Chunghwa Precision Test, </a:t>
            </a:r>
            <a:r>
              <a:rPr lang="en-US" altLang="zh-TW" dirty="0"/>
              <a:t>also received the TOP 5% recognition for </a:t>
            </a:r>
            <a:r>
              <a:rPr lang="en-US" altLang="zh-TW" dirty="0" smtClean="0"/>
              <a:t>their corporate </a:t>
            </a:r>
            <a:r>
              <a:rPr lang="en-US" altLang="zh-TW" dirty="0"/>
              <a:t>governance, showcasing the consolidated strengths of the CHT Group. </a:t>
            </a:r>
            <a:endParaRPr lang="en-US" altLang="zh-TW" dirty="0" smtClean="0"/>
          </a:p>
          <a:p>
            <a:pPr defTabSz="912563">
              <a:spcBef>
                <a:spcPts val="600"/>
              </a:spcBef>
              <a:defRPr/>
            </a:pPr>
            <a:r>
              <a:rPr lang="en-US" altLang="zh-TW" dirty="0" smtClean="0"/>
              <a:t>These </a:t>
            </a:r>
            <a:r>
              <a:rPr lang="en-US" altLang="zh-TW" dirty="0"/>
              <a:t>achievements solidify our position as a leader in the telecommunications industry and exemplify our unwavering commitment to sustainability, ethical practices, and corporate excellence. Guided by responsible business principles, we remain dedicated to delivering long-term value for our </a:t>
            </a:r>
            <a:r>
              <a:rPr lang="en-US" altLang="zh-TW" dirty="0" smtClean="0"/>
              <a:t>stakeholders.</a:t>
            </a:r>
          </a:p>
          <a:p>
            <a:pPr defTabSz="912563">
              <a:spcBef>
                <a:spcPts val="600"/>
              </a:spcBef>
              <a:defRPr/>
            </a:pPr>
            <a:r>
              <a:rPr lang="en-US" altLang="zh-TW" dirty="0" smtClean="0"/>
              <a:t>This </a:t>
            </a:r>
            <a:r>
              <a:rPr lang="en-US" altLang="zh-TW" dirty="0"/>
              <a:t>concludes our prepared remarks, thank you for your attention. At this time, I would like to open up our conference call </a:t>
            </a:r>
            <a:r>
              <a:rPr lang="en-US" altLang="zh-TW"/>
              <a:t>for </a:t>
            </a:r>
            <a:r>
              <a:rPr lang="en-US" altLang="zh-TW" smtClean="0"/>
              <a:t>questions.</a:t>
            </a:r>
            <a:endParaRPr lang="en-US" altLang="zh-TW" dirty="0" smtClean="0"/>
          </a:p>
          <a:p>
            <a:pPr defTabSz="912563">
              <a:spcBef>
                <a:spcPts val="1199"/>
              </a:spcBef>
              <a:defRPr/>
            </a:pPr>
            <a:endParaRPr lang="en-US" altLang="zh-TW" dirty="0"/>
          </a:p>
        </p:txBody>
      </p:sp>
      <p:sp>
        <p:nvSpPr>
          <p:cNvPr id="4" name="頁尾版面配置區 3"/>
          <p:cNvSpPr>
            <a:spLocks noGrp="1"/>
          </p:cNvSpPr>
          <p:nvPr>
            <p:ph type="ftr" sz="quarter" idx="10"/>
          </p:nvPr>
        </p:nvSpPr>
        <p:spPr/>
        <p:txBody>
          <a:bodyPr/>
          <a:lstStyle/>
          <a:p>
            <a:pPr defTabSz="914026">
              <a:defRPr/>
            </a:pPr>
            <a:r>
              <a:rPr lang="en-US" altLang="zh-TW" dirty="0">
                <a:solidFill>
                  <a:srgbClr val="000000"/>
                </a:solidFill>
              </a:rPr>
              <a:t>【CONFIDENTIAL】</a:t>
            </a:r>
            <a:r>
              <a:rPr lang="zh-TW" altLang="en-US" dirty="0">
                <a:solidFill>
                  <a:srgbClr val="000000"/>
                </a:solidFill>
              </a:rPr>
              <a:t>法說會相關訊息不得於法說會召開前對特定人公開</a:t>
            </a:r>
            <a:endParaRPr lang="en-US" altLang="zh-TW" dirty="0">
              <a:solidFill>
                <a:srgbClr val="000000"/>
              </a:solidFill>
            </a:endParaRPr>
          </a:p>
          <a:p>
            <a:pPr defTabSz="914026">
              <a:defRPr/>
            </a:pPr>
            <a:endParaRPr lang="en-US" altLang="zh-TW" dirty="0">
              <a:solidFill>
                <a:srgbClr val="000000"/>
              </a:solidFill>
            </a:endParaRPr>
          </a:p>
        </p:txBody>
      </p:sp>
      <p:sp>
        <p:nvSpPr>
          <p:cNvPr id="5" name="投影片編號版面配置區 4"/>
          <p:cNvSpPr>
            <a:spLocks noGrp="1"/>
          </p:cNvSpPr>
          <p:nvPr>
            <p:ph type="sldNum" sz="quarter" idx="11"/>
          </p:nvPr>
        </p:nvSpPr>
        <p:spPr/>
        <p:txBody>
          <a:bodyPr/>
          <a:lstStyle/>
          <a:p>
            <a:pPr defTabSz="914026">
              <a:defRPr/>
            </a:pPr>
            <a:fld id="{AF3FA925-368F-49D9-83EB-285720D0F1C9}" type="slidenum">
              <a:rPr lang="zh-TW" altLang="en-US">
                <a:solidFill>
                  <a:srgbClr val="000000"/>
                </a:solidFill>
              </a:rPr>
              <a:pPr defTabSz="914026">
                <a:defRPr/>
              </a:pPr>
              <a:t>19</a:t>
            </a:fld>
            <a:endParaRPr lang="zh-TW" altLang="en-US">
              <a:solidFill>
                <a:srgbClr val="000000"/>
              </a:solidFill>
            </a:endParaRPr>
          </a:p>
        </p:txBody>
      </p:sp>
    </p:spTree>
    <p:extLst>
      <p:ext uri="{BB962C8B-B14F-4D97-AF65-F5344CB8AC3E}">
        <p14:creationId xmlns:p14="http://schemas.microsoft.com/office/powerpoint/2010/main" val="9423061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頁尾版面配置區 3"/>
          <p:cNvSpPr>
            <a:spLocks noGrp="1"/>
          </p:cNvSpPr>
          <p:nvPr>
            <p:ph type="ftr" sz="quarter" idx="10"/>
          </p:nvPr>
        </p:nvSpPr>
        <p:spPr/>
        <p:txBody>
          <a:bodyPr/>
          <a:lstStyle/>
          <a:p>
            <a:pPr>
              <a:defRPr/>
            </a:pPr>
            <a:r>
              <a:rPr lang="en-US" altLang="zh-TW"/>
              <a:t>【CONFIDENTIAL】</a:t>
            </a:r>
            <a:r>
              <a:rPr lang="zh-TW" altLang="en-US"/>
              <a:t>法說會相關訊息不得於法說會召開前對特定人公開</a:t>
            </a:r>
            <a:endParaRPr lang="en-US" altLang="zh-TW"/>
          </a:p>
          <a:p>
            <a:pPr>
              <a:defRPr/>
            </a:pPr>
            <a:endParaRPr lang="en-US" altLang="zh-TW"/>
          </a:p>
        </p:txBody>
      </p:sp>
      <p:sp>
        <p:nvSpPr>
          <p:cNvPr id="5" name="投影片編號版面配置區 4"/>
          <p:cNvSpPr>
            <a:spLocks noGrp="1"/>
          </p:cNvSpPr>
          <p:nvPr>
            <p:ph type="sldNum" sz="quarter" idx="11"/>
          </p:nvPr>
        </p:nvSpPr>
        <p:spPr/>
        <p:txBody>
          <a:bodyPr/>
          <a:lstStyle/>
          <a:p>
            <a:pPr>
              <a:defRPr/>
            </a:pPr>
            <a:fld id="{AF3FA925-368F-49D9-83EB-285720D0F1C9}" type="slidenum">
              <a:rPr lang="zh-TW" altLang="en-US" smtClean="0"/>
              <a:pPr>
                <a:defRPr/>
              </a:pPr>
              <a:t>2</a:t>
            </a:fld>
            <a:endParaRPr lang="zh-TW" altLang="en-US"/>
          </a:p>
        </p:txBody>
      </p:sp>
    </p:spTree>
    <p:extLst>
      <p:ext uri="{BB962C8B-B14F-4D97-AF65-F5344CB8AC3E}">
        <p14:creationId xmlns:p14="http://schemas.microsoft.com/office/powerpoint/2010/main" val="24333312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925513" y="790575"/>
            <a:ext cx="4943475" cy="3708400"/>
          </a:xfrm>
        </p:spPr>
      </p:sp>
      <p:sp>
        <p:nvSpPr>
          <p:cNvPr id="3" name="備忘稿版面配置區 2"/>
          <p:cNvSpPr>
            <a:spLocks noGrp="1"/>
          </p:cNvSpPr>
          <p:nvPr>
            <p:ph type="body" idx="1"/>
          </p:nvPr>
        </p:nvSpPr>
        <p:spPr/>
        <p:txBody>
          <a:bodyPr/>
          <a:lstStyle/>
          <a:p>
            <a:endParaRPr lang="zh-TW" altLang="en-US" dirty="0"/>
          </a:p>
        </p:txBody>
      </p:sp>
      <p:sp>
        <p:nvSpPr>
          <p:cNvPr id="4" name="頁尾版面配置區 3"/>
          <p:cNvSpPr>
            <a:spLocks noGrp="1"/>
          </p:cNvSpPr>
          <p:nvPr>
            <p:ph type="ftr" sz="quarter" idx="4"/>
          </p:nvPr>
        </p:nvSpPr>
        <p:spPr/>
        <p:txBody>
          <a:bodyPr/>
          <a:lstStyle/>
          <a:p>
            <a:pPr defTabSz="912377">
              <a:defRPr/>
            </a:pPr>
            <a:r>
              <a:rPr lang="en-US" altLang="zh-TW">
                <a:solidFill>
                  <a:srgbClr val="000000"/>
                </a:solidFill>
              </a:rPr>
              <a:t>【CONFIDENTIAL】</a:t>
            </a:r>
            <a:r>
              <a:rPr lang="zh-TW" altLang="en-US">
                <a:solidFill>
                  <a:srgbClr val="000000"/>
                </a:solidFill>
              </a:rPr>
              <a:t>法說會相關訊息不得於法說會召開前對特定人公開</a:t>
            </a:r>
            <a:endParaRPr lang="en-US" altLang="zh-TW">
              <a:solidFill>
                <a:srgbClr val="000000"/>
              </a:solidFill>
            </a:endParaRPr>
          </a:p>
          <a:p>
            <a:pPr defTabSz="912377">
              <a:defRPr/>
            </a:pPr>
            <a:endParaRPr lang="en-US" altLang="zh-TW">
              <a:solidFill>
                <a:srgbClr val="000000"/>
              </a:solidFill>
            </a:endParaRPr>
          </a:p>
        </p:txBody>
      </p:sp>
      <p:sp>
        <p:nvSpPr>
          <p:cNvPr id="5" name="投影片編號版面配置區 4"/>
          <p:cNvSpPr>
            <a:spLocks noGrp="1"/>
          </p:cNvSpPr>
          <p:nvPr>
            <p:ph type="sldNum" sz="quarter" idx="5"/>
          </p:nvPr>
        </p:nvSpPr>
        <p:spPr/>
        <p:txBody>
          <a:bodyPr/>
          <a:lstStyle/>
          <a:p>
            <a:pPr defTabSz="912377">
              <a:defRPr/>
            </a:pPr>
            <a:fld id="{AF3FA925-368F-49D9-83EB-285720D0F1C9}" type="slidenum">
              <a:rPr lang="zh-TW" altLang="en-US">
                <a:solidFill>
                  <a:srgbClr val="000000"/>
                </a:solidFill>
              </a:rPr>
              <a:pPr defTabSz="912377">
                <a:defRPr/>
              </a:pPr>
              <a:t>20</a:t>
            </a:fld>
            <a:endParaRPr lang="zh-TW" altLang="en-US">
              <a:solidFill>
                <a:srgbClr val="000000"/>
              </a:solidFill>
            </a:endParaRPr>
          </a:p>
        </p:txBody>
      </p:sp>
    </p:spTree>
    <p:extLst>
      <p:ext uri="{BB962C8B-B14F-4D97-AF65-F5344CB8AC3E}">
        <p14:creationId xmlns:p14="http://schemas.microsoft.com/office/powerpoint/2010/main" val="7775730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頁尾版面配置區 3"/>
          <p:cNvSpPr>
            <a:spLocks noGrp="1"/>
          </p:cNvSpPr>
          <p:nvPr>
            <p:ph type="ftr" sz="quarter" idx="4"/>
          </p:nvPr>
        </p:nvSpPr>
        <p:spPr/>
        <p:txBody>
          <a:bodyPr/>
          <a:lstStyle/>
          <a:p>
            <a:pPr defTabSz="912377">
              <a:defRPr/>
            </a:pPr>
            <a:r>
              <a:rPr lang="en-US" altLang="zh-TW">
                <a:solidFill>
                  <a:srgbClr val="000000"/>
                </a:solidFill>
              </a:rPr>
              <a:t>【CONFIDENTIAL】</a:t>
            </a:r>
            <a:r>
              <a:rPr lang="zh-TW" altLang="en-US">
                <a:solidFill>
                  <a:srgbClr val="000000"/>
                </a:solidFill>
              </a:rPr>
              <a:t>法說會相關訊息不得於法說會召開前對特定人公開</a:t>
            </a:r>
            <a:endParaRPr lang="en-US" altLang="zh-TW">
              <a:solidFill>
                <a:srgbClr val="000000"/>
              </a:solidFill>
            </a:endParaRPr>
          </a:p>
          <a:p>
            <a:pPr defTabSz="912377">
              <a:defRPr/>
            </a:pPr>
            <a:endParaRPr lang="en-US" altLang="zh-TW">
              <a:solidFill>
                <a:srgbClr val="000000"/>
              </a:solidFill>
            </a:endParaRPr>
          </a:p>
        </p:txBody>
      </p:sp>
      <p:sp>
        <p:nvSpPr>
          <p:cNvPr id="5" name="投影片編號版面配置區 4"/>
          <p:cNvSpPr>
            <a:spLocks noGrp="1"/>
          </p:cNvSpPr>
          <p:nvPr>
            <p:ph type="sldNum" sz="quarter" idx="5"/>
          </p:nvPr>
        </p:nvSpPr>
        <p:spPr/>
        <p:txBody>
          <a:bodyPr/>
          <a:lstStyle/>
          <a:p>
            <a:pPr defTabSz="912377">
              <a:defRPr/>
            </a:pPr>
            <a:fld id="{AF3FA925-368F-49D9-83EB-285720D0F1C9}" type="slidenum">
              <a:rPr lang="zh-TW" altLang="en-US">
                <a:solidFill>
                  <a:srgbClr val="000000"/>
                </a:solidFill>
              </a:rPr>
              <a:pPr defTabSz="912377">
                <a:defRPr/>
              </a:pPr>
              <a:t>3</a:t>
            </a:fld>
            <a:endParaRPr lang="zh-TW" altLang="en-US">
              <a:solidFill>
                <a:srgbClr val="000000"/>
              </a:solidFill>
            </a:endParaRPr>
          </a:p>
        </p:txBody>
      </p:sp>
    </p:spTree>
    <p:extLst>
      <p:ext uri="{BB962C8B-B14F-4D97-AF65-F5344CB8AC3E}">
        <p14:creationId xmlns:p14="http://schemas.microsoft.com/office/powerpoint/2010/main" val="18607574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4" name="頁尾版面配置區 3"/>
          <p:cNvSpPr>
            <a:spLocks noGrp="1"/>
          </p:cNvSpPr>
          <p:nvPr>
            <p:ph type="ftr" sz="quarter" idx="4"/>
          </p:nvPr>
        </p:nvSpPr>
        <p:spPr/>
        <p:txBody>
          <a:bodyPr/>
          <a:lstStyle/>
          <a:p>
            <a:pPr marL="0" marR="0" lvl="0" indent="0" algn="l" defTabSz="914215" rtl="0" eaLnBrk="1" fontAlgn="base" latinLnBrk="0" hangingPunct="1">
              <a:lnSpc>
                <a:spcPct val="100000"/>
              </a:lnSpc>
              <a:spcBef>
                <a:spcPct val="0"/>
              </a:spcBef>
              <a:spcAft>
                <a:spcPct val="0"/>
              </a:spcAft>
              <a:buClrTx/>
              <a:buSzTx/>
              <a:buFontTx/>
              <a:buNone/>
              <a:tabLst/>
              <a:defRPr/>
            </a:pPr>
            <a:r>
              <a:rPr kumimoji="1" lang="en-US" altLang="zh-TW" sz="1200" b="0" i="0" u="none" strike="noStrike" kern="1200" cap="none" spc="0" normalizeH="0" baseline="0" noProof="0">
                <a:ln>
                  <a:noFill/>
                </a:ln>
                <a:solidFill>
                  <a:srgbClr val="000000"/>
                </a:solidFill>
                <a:effectLst/>
                <a:uLnTx/>
                <a:uFillTx/>
                <a:latin typeface="Arial" pitchFamily="34" charset="0"/>
                <a:ea typeface="新細明體" pitchFamily="18" charset="-120"/>
                <a:cs typeface="+mn-cs"/>
              </a:rPr>
              <a:t>【CONFIDENTIAL】</a:t>
            </a:r>
            <a:r>
              <a:rPr kumimoji="1" lang="zh-TW" altLang="en-US" sz="1200" b="0" i="0" u="none" strike="noStrike" kern="1200" cap="none" spc="0" normalizeH="0" baseline="0" noProof="0">
                <a:ln>
                  <a:noFill/>
                </a:ln>
                <a:solidFill>
                  <a:srgbClr val="000000"/>
                </a:solidFill>
                <a:effectLst/>
                <a:uLnTx/>
                <a:uFillTx/>
                <a:latin typeface="Arial" pitchFamily="34" charset="0"/>
                <a:ea typeface="新細明體" pitchFamily="18" charset="-120"/>
                <a:cs typeface="+mn-cs"/>
              </a:rPr>
              <a:t>法說會相關訊息不得於法說會召開前對特定人公開</a:t>
            </a:r>
            <a:endParaRPr kumimoji="1" lang="en-US" altLang="zh-TW" sz="1200" b="0" i="0" u="none" strike="noStrike" kern="1200" cap="none" spc="0" normalizeH="0" baseline="0" noProof="0">
              <a:ln>
                <a:noFill/>
              </a:ln>
              <a:solidFill>
                <a:srgbClr val="000000"/>
              </a:solidFill>
              <a:effectLst/>
              <a:uLnTx/>
              <a:uFillTx/>
              <a:latin typeface="Arial" pitchFamily="34" charset="0"/>
              <a:ea typeface="新細明體" pitchFamily="18" charset="-120"/>
              <a:cs typeface="+mn-cs"/>
            </a:endParaRPr>
          </a:p>
          <a:p>
            <a:pPr marL="0" marR="0" lvl="0" indent="0" algn="l" defTabSz="914215" rtl="0" eaLnBrk="1" fontAlgn="base" latinLnBrk="0" hangingPunct="1">
              <a:lnSpc>
                <a:spcPct val="100000"/>
              </a:lnSpc>
              <a:spcBef>
                <a:spcPct val="0"/>
              </a:spcBef>
              <a:spcAft>
                <a:spcPct val="0"/>
              </a:spcAft>
              <a:buClrTx/>
              <a:buSzTx/>
              <a:buFontTx/>
              <a:buNone/>
              <a:tabLst/>
              <a:defRPr/>
            </a:pPr>
            <a:endParaRPr kumimoji="1" lang="en-US" altLang="zh-TW" sz="1200" b="0" i="0" u="none" strike="noStrike" kern="1200" cap="none" spc="0" normalizeH="0" baseline="0" noProof="0">
              <a:ln>
                <a:noFill/>
              </a:ln>
              <a:solidFill>
                <a:srgbClr val="000000"/>
              </a:solidFill>
              <a:effectLst/>
              <a:uLnTx/>
              <a:uFillTx/>
              <a:latin typeface="Arial" pitchFamily="34" charset="0"/>
              <a:ea typeface="新細明體" pitchFamily="18" charset="-120"/>
              <a:cs typeface="+mn-cs"/>
            </a:endParaRPr>
          </a:p>
        </p:txBody>
      </p:sp>
      <p:sp>
        <p:nvSpPr>
          <p:cNvPr id="5" name="投影片編號版面配置區 4"/>
          <p:cNvSpPr>
            <a:spLocks noGrp="1"/>
          </p:cNvSpPr>
          <p:nvPr>
            <p:ph type="sldNum" sz="quarter" idx="5"/>
          </p:nvPr>
        </p:nvSpPr>
        <p:spPr/>
        <p:txBody>
          <a:bodyPr/>
          <a:lstStyle/>
          <a:p>
            <a:pPr marL="0" marR="0" lvl="0" indent="0" algn="r" defTabSz="914215" rtl="0" eaLnBrk="1" fontAlgn="base" latinLnBrk="0" hangingPunct="1">
              <a:lnSpc>
                <a:spcPct val="100000"/>
              </a:lnSpc>
              <a:spcBef>
                <a:spcPct val="0"/>
              </a:spcBef>
              <a:spcAft>
                <a:spcPct val="0"/>
              </a:spcAft>
              <a:buClrTx/>
              <a:buSzTx/>
              <a:buFontTx/>
              <a:buNone/>
              <a:tabLst/>
              <a:defRPr/>
            </a:pPr>
            <a:fld id="{AF3FA925-368F-49D9-83EB-285720D0F1C9}" type="slidenum">
              <a:rPr kumimoji="1" lang="zh-TW" altLang="en-US" sz="1400" b="0" i="0" u="none" strike="noStrike" kern="1200" cap="none" spc="0" normalizeH="0" baseline="0" noProof="0">
                <a:ln>
                  <a:noFill/>
                </a:ln>
                <a:solidFill>
                  <a:srgbClr val="000000"/>
                </a:solidFill>
                <a:effectLst/>
                <a:uLnTx/>
                <a:uFillTx/>
                <a:latin typeface="Arial" pitchFamily="34" charset="0"/>
                <a:ea typeface="新細明體" pitchFamily="18" charset="-120"/>
                <a:cs typeface="+mn-cs"/>
              </a:rPr>
              <a:pPr marL="0" marR="0" lvl="0" indent="0" algn="r" defTabSz="914215" rtl="0" eaLnBrk="1" fontAlgn="base" latinLnBrk="0" hangingPunct="1">
                <a:lnSpc>
                  <a:spcPct val="100000"/>
                </a:lnSpc>
                <a:spcBef>
                  <a:spcPct val="0"/>
                </a:spcBef>
                <a:spcAft>
                  <a:spcPct val="0"/>
                </a:spcAft>
                <a:buClrTx/>
                <a:buSzTx/>
                <a:buFontTx/>
                <a:buNone/>
                <a:tabLst/>
                <a:defRPr/>
              </a:pPr>
              <a:t>4</a:t>
            </a:fld>
            <a:endParaRPr kumimoji="1" lang="zh-TW" altLang="en-US" sz="1400" b="0" i="0" u="none" strike="noStrike" kern="1200" cap="none" spc="0" normalizeH="0" baseline="0" noProof="0">
              <a:ln>
                <a:noFill/>
              </a:ln>
              <a:solidFill>
                <a:srgbClr val="000000"/>
              </a:solidFill>
              <a:effectLst/>
              <a:uLnTx/>
              <a:uFillTx/>
              <a:latin typeface="Arial" pitchFamily="34" charset="0"/>
              <a:ea typeface="新細明體" pitchFamily="18" charset="-120"/>
              <a:cs typeface="+mn-cs"/>
            </a:endParaRPr>
          </a:p>
        </p:txBody>
      </p:sp>
      <p:sp>
        <p:nvSpPr>
          <p:cNvPr id="9" name="投影片編號版面配置區 4"/>
          <p:cNvSpPr txBox="1">
            <a:spLocks/>
          </p:cNvSpPr>
          <p:nvPr/>
        </p:nvSpPr>
        <p:spPr>
          <a:xfrm>
            <a:off x="3849706" y="9431348"/>
            <a:ext cx="2946399" cy="495299"/>
          </a:xfrm>
          <a:prstGeom prst="rect">
            <a:avLst/>
          </a:prstGeom>
        </p:spPr>
        <p:txBody>
          <a:bodyPr vert="horz" lIns="87909" tIns="43951" rIns="87909" bIns="43951" rtlCol="0" anchor="b"/>
          <a:lstStyle>
            <a:defPPr>
              <a:defRPr lang="zh-TW"/>
            </a:defPPr>
            <a:lvl1pPr algn="r" rtl="0" fontAlgn="base">
              <a:spcBef>
                <a:spcPct val="0"/>
              </a:spcBef>
              <a:spcAft>
                <a:spcPct val="0"/>
              </a:spcAft>
              <a:defRPr kumimoji="1" sz="1400" b="0" kern="1200">
                <a:solidFill>
                  <a:schemeClr val="tx1"/>
                </a:solidFill>
                <a:latin typeface="Arial" pitchFamily="34" charset="0"/>
                <a:ea typeface="新細明體" pitchFamily="18" charset="-120"/>
                <a:cs typeface="+mn-cs"/>
              </a:defRPr>
            </a:lvl1pPr>
            <a:lvl2pPr marL="457200" algn="l" rtl="0" fontAlgn="base">
              <a:spcBef>
                <a:spcPct val="0"/>
              </a:spcBef>
              <a:spcAft>
                <a:spcPct val="0"/>
              </a:spcAft>
              <a:defRPr kumimoji="1" sz="1200" b="1" kern="1200">
                <a:solidFill>
                  <a:schemeClr val="tx1"/>
                </a:solidFill>
                <a:latin typeface="Arial" charset="0"/>
                <a:ea typeface="新細明體" charset="-120"/>
                <a:cs typeface="+mn-cs"/>
              </a:defRPr>
            </a:lvl2pPr>
            <a:lvl3pPr marL="914400" algn="l" rtl="0" fontAlgn="base">
              <a:spcBef>
                <a:spcPct val="0"/>
              </a:spcBef>
              <a:spcAft>
                <a:spcPct val="0"/>
              </a:spcAft>
              <a:defRPr kumimoji="1" sz="1200" b="1" kern="1200">
                <a:solidFill>
                  <a:schemeClr val="tx1"/>
                </a:solidFill>
                <a:latin typeface="Arial" charset="0"/>
                <a:ea typeface="新細明體" charset="-120"/>
                <a:cs typeface="+mn-cs"/>
              </a:defRPr>
            </a:lvl3pPr>
            <a:lvl4pPr marL="1371600" algn="l" rtl="0" fontAlgn="base">
              <a:spcBef>
                <a:spcPct val="0"/>
              </a:spcBef>
              <a:spcAft>
                <a:spcPct val="0"/>
              </a:spcAft>
              <a:defRPr kumimoji="1" sz="1200" b="1" kern="1200">
                <a:solidFill>
                  <a:schemeClr val="tx1"/>
                </a:solidFill>
                <a:latin typeface="Arial" charset="0"/>
                <a:ea typeface="新細明體" charset="-120"/>
                <a:cs typeface="+mn-cs"/>
              </a:defRPr>
            </a:lvl4pPr>
            <a:lvl5pPr marL="1828800" algn="l" rtl="0" fontAlgn="base">
              <a:spcBef>
                <a:spcPct val="0"/>
              </a:spcBef>
              <a:spcAft>
                <a:spcPct val="0"/>
              </a:spcAft>
              <a:defRPr kumimoji="1" sz="1200" b="1" kern="1200">
                <a:solidFill>
                  <a:schemeClr val="tx1"/>
                </a:solidFill>
                <a:latin typeface="Arial" charset="0"/>
                <a:ea typeface="新細明體" charset="-120"/>
                <a:cs typeface="+mn-cs"/>
              </a:defRPr>
            </a:lvl5pPr>
            <a:lvl6pPr marL="2286000" algn="l" defTabSz="914400" rtl="0" eaLnBrk="1" latinLnBrk="0" hangingPunct="1">
              <a:defRPr kumimoji="1" sz="1200" b="1" kern="1200">
                <a:solidFill>
                  <a:schemeClr val="tx1"/>
                </a:solidFill>
                <a:latin typeface="Arial" charset="0"/>
                <a:ea typeface="新細明體" charset="-120"/>
                <a:cs typeface="+mn-cs"/>
              </a:defRPr>
            </a:lvl6pPr>
            <a:lvl7pPr marL="2743200" algn="l" defTabSz="914400" rtl="0" eaLnBrk="1" latinLnBrk="0" hangingPunct="1">
              <a:defRPr kumimoji="1" sz="1200" b="1" kern="1200">
                <a:solidFill>
                  <a:schemeClr val="tx1"/>
                </a:solidFill>
                <a:latin typeface="Arial" charset="0"/>
                <a:ea typeface="新細明體" charset="-120"/>
                <a:cs typeface="+mn-cs"/>
              </a:defRPr>
            </a:lvl7pPr>
            <a:lvl8pPr marL="3200400" algn="l" defTabSz="914400" rtl="0" eaLnBrk="1" latinLnBrk="0" hangingPunct="1">
              <a:defRPr kumimoji="1" sz="1200" b="1" kern="1200">
                <a:solidFill>
                  <a:schemeClr val="tx1"/>
                </a:solidFill>
                <a:latin typeface="Arial" charset="0"/>
                <a:ea typeface="新細明體" charset="-120"/>
                <a:cs typeface="+mn-cs"/>
              </a:defRPr>
            </a:lvl8pPr>
            <a:lvl9pPr marL="3657600" algn="l" defTabSz="914400" rtl="0" eaLnBrk="1" latinLnBrk="0" hangingPunct="1">
              <a:defRPr kumimoji="1" sz="1200" b="1" kern="1200">
                <a:solidFill>
                  <a:schemeClr val="tx1"/>
                </a:solidFill>
                <a:latin typeface="Arial" charset="0"/>
                <a:ea typeface="新細明體" charset="-120"/>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F3FA925-368F-49D9-83EB-285720D0F1C9}" type="slidenum">
              <a:rPr kumimoji="1" lang="zh-TW" altLang="en-US" sz="1400" b="0" i="0" u="none" strike="noStrike" kern="1200" cap="none" spc="0" normalizeH="0" baseline="0" noProof="0" smtClean="0">
                <a:ln>
                  <a:noFill/>
                </a:ln>
                <a:solidFill>
                  <a:srgbClr val="000000"/>
                </a:solidFill>
                <a:effectLst/>
                <a:uLnTx/>
                <a:uFillTx/>
                <a:latin typeface="Arial" pitchFamily="34" charset="0"/>
                <a:ea typeface="新細明體" pitchFamily="18"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1" lang="zh-TW" altLang="en-US" sz="1400" b="0" i="0" u="none" strike="noStrike" kern="1200" cap="none" spc="0" normalizeH="0" baseline="0" noProof="0">
              <a:ln>
                <a:noFill/>
              </a:ln>
              <a:solidFill>
                <a:srgbClr val="000000"/>
              </a:solidFill>
              <a:effectLst/>
              <a:uLnTx/>
              <a:uFillTx/>
              <a:latin typeface="Arial" pitchFamily="34" charset="0"/>
              <a:ea typeface="新細明體" pitchFamily="18" charset="-120"/>
              <a:cs typeface="+mn-cs"/>
            </a:endParaRPr>
          </a:p>
        </p:txBody>
      </p:sp>
      <p:sp>
        <p:nvSpPr>
          <p:cNvPr id="13" name="矩形 12"/>
          <p:cNvSpPr/>
          <p:nvPr/>
        </p:nvSpPr>
        <p:spPr>
          <a:xfrm>
            <a:off x="7278179" y="5302704"/>
            <a:ext cx="3397250" cy="4949838"/>
          </a:xfrm>
          <a:prstGeom prst="rect">
            <a:avLst/>
          </a:prstGeom>
        </p:spPr>
        <p:txBody>
          <a:bodyPr lIns="91422" tIns="45710" rIns="91422" bIns="45710">
            <a:spAutoFit/>
          </a:bodyPr>
          <a:lstStyle/>
          <a:p>
            <a:pPr marL="171416" marR="0" lvl="0" indent="-171416" algn="l" defTabSz="914400" rtl="0" eaLnBrk="0" fontAlgn="base" latinLnBrk="0" hangingPunct="0">
              <a:lnSpc>
                <a:spcPct val="100000"/>
              </a:lnSpc>
              <a:spcBef>
                <a:spcPct val="30000"/>
              </a:spcBef>
              <a:spcAft>
                <a:spcPct val="0"/>
              </a:spcAft>
              <a:buClrTx/>
              <a:buSzTx/>
              <a:buFont typeface="Wingdings" panose="05000000000000000000" pitchFamily="2" charset="2"/>
              <a:buChar char="p"/>
              <a:tabLst/>
              <a:defRPr/>
            </a:pPr>
            <a:r>
              <a:rPr kumimoji="1" lang="zh-TW" altLang="en-US"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左圖計算定義行動營收市佔率 </a:t>
            </a:r>
            <a:r>
              <a:rPr kumimoji="1" lang="en-US" altLang="zh-TW"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 </a:t>
            </a:r>
            <a:r>
              <a:rPr kumimoji="1" lang="zh-TW" altLang="en-US"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行動寬頻營業總收入 </a:t>
            </a:r>
            <a:r>
              <a:rPr kumimoji="1" lang="en-US" altLang="zh-TW"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a:t>
            </a:r>
            <a:r>
              <a:rPr kumimoji="1" lang="zh-TW" altLang="en-US"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 </a:t>
            </a:r>
            <a:r>
              <a:rPr kumimoji="1" lang="en-US" altLang="zh-TW"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NCC</a:t>
            </a:r>
            <a:r>
              <a:rPr kumimoji="1" lang="zh-TW" altLang="en-US"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公布電信事業全市場行動市場營業收入營運實績</a:t>
            </a:r>
            <a:endParaRPr kumimoji="1" lang="en-US" altLang="zh-TW" sz="1200" b="0" i="0" u="none" strike="noStrike" kern="1200" cap="none" spc="0" normalizeH="0" baseline="0" noProof="0" dirty="0">
              <a:ln>
                <a:noFill/>
              </a:ln>
              <a:solidFill>
                <a:srgbClr val="000000"/>
              </a:solidFill>
              <a:effectLst/>
              <a:uLnTx/>
              <a:uFillTx/>
              <a:latin typeface="Arial" charset="0"/>
              <a:ea typeface="新細明體" pitchFamily="18" charset="-120"/>
              <a:cs typeface="+mn-cs"/>
            </a:endParaRPr>
          </a:p>
          <a:p>
            <a:pPr marL="628523" marR="0" lvl="1" indent="-171416" algn="l" defTabSz="914400" rtl="0" eaLnBrk="0" fontAlgn="base" latinLnBrk="0" hangingPunct="0">
              <a:lnSpc>
                <a:spcPct val="100000"/>
              </a:lnSpc>
              <a:spcBef>
                <a:spcPct val="30000"/>
              </a:spcBef>
              <a:spcAft>
                <a:spcPct val="0"/>
              </a:spcAft>
              <a:buClrTx/>
              <a:buSzTx/>
              <a:buFont typeface="Wingdings" panose="05000000000000000000" pitchFamily="2" charset="2"/>
              <a:buChar char="p"/>
              <a:tabLst/>
              <a:defRPr/>
            </a:pPr>
            <a:r>
              <a:rPr kumimoji="1" lang="en-US" altLang="zh-TW"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CHT</a:t>
            </a:r>
            <a:r>
              <a:rPr kumimoji="1" lang="zh-TW" altLang="en-US"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 </a:t>
            </a:r>
            <a:r>
              <a:rPr kumimoji="1" lang="en-US" altLang="zh-TW"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Mobile Service </a:t>
            </a:r>
            <a:r>
              <a:rPr kumimoji="1" lang="zh-TW" altLang="en-US"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行動營業收入：依照通傳會</a:t>
            </a:r>
            <a:r>
              <a:rPr kumimoji="1" lang="en-US" altLang="zh-TW"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NCC</a:t>
            </a:r>
            <a:r>
              <a:rPr kumimoji="1" lang="zh-TW" altLang="en-US"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規定，僅納入</a:t>
            </a:r>
            <a:r>
              <a:rPr kumimoji="1" lang="en-US" altLang="zh-TW"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4474</a:t>
            </a:r>
            <a:r>
              <a:rPr kumimoji="1" lang="zh-TW" altLang="en-US"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行動本業收入，且排除</a:t>
            </a:r>
            <a:r>
              <a:rPr kumimoji="1" lang="en-US" altLang="zh-TW"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040</a:t>
            </a:r>
            <a:r>
              <a:rPr kumimoji="1" lang="zh-TW" altLang="en-US"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營收←只含</a:t>
            </a:r>
            <a:r>
              <a:rPr kumimoji="1" lang="en-US" altLang="zh-TW"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090</a:t>
            </a:r>
            <a:r>
              <a:rPr kumimoji="1" lang="zh-TW" altLang="en-US"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門號，且不含</a:t>
            </a:r>
            <a:r>
              <a:rPr kumimoji="1" lang="en-US" altLang="zh-TW"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4609</a:t>
            </a:r>
            <a:r>
              <a:rPr kumimoji="1" lang="zh-TW" altLang="en-US"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等非本業收入</a:t>
            </a:r>
            <a:endParaRPr kumimoji="1" lang="en-US" altLang="zh-TW" sz="1200" b="0" i="0" u="none" strike="noStrike" kern="1200" cap="none" spc="0" normalizeH="0" baseline="0" noProof="0" dirty="0">
              <a:ln>
                <a:noFill/>
              </a:ln>
              <a:solidFill>
                <a:srgbClr val="000000"/>
              </a:solidFill>
              <a:effectLst/>
              <a:uLnTx/>
              <a:uFillTx/>
              <a:latin typeface="Arial" charset="0"/>
              <a:ea typeface="新細明體" pitchFamily="18" charset="-120"/>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1" lang="en-US" altLang="zh-TW" sz="1200" b="0" i="0" u="none" strike="noStrike" kern="1200" cap="none" spc="0" normalizeH="0" baseline="0" noProof="0" dirty="0">
              <a:ln>
                <a:noFill/>
              </a:ln>
              <a:solidFill>
                <a:srgbClr val="000000"/>
              </a:solidFill>
              <a:effectLst/>
              <a:uLnTx/>
              <a:uFillTx/>
              <a:latin typeface="Arial" charset="0"/>
              <a:ea typeface="新細明體" pitchFamily="18" charset="-120"/>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1" lang="en-US" altLang="zh-TW" sz="1200" b="0" i="0" u="none" strike="noStrike" kern="1200" cap="none" spc="0" normalizeH="0" baseline="0" noProof="0" dirty="0">
              <a:ln>
                <a:noFill/>
              </a:ln>
              <a:solidFill>
                <a:srgbClr val="000000"/>
              </a:solidFill>
              <a:effectLst/>
              <a:uLnTx/>
              <a:uFillTx/>
              <a:latin typeface="Arial" charset="0"/>
              <a:ea typeface="新細明體" pitchFamily="18" charset="-120"/>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altLang="zh-TW"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4/13 </a:t>
            </a:r>
            <a:r>
              <a:rPr kumimoji="1" lang="zh-TW" altLang="en-US"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紀錄：</a:t>
            </a:r>
            <a:endParaRPr kumimoji="1" lang="en-US" altLang="zh-TW" sz="1200" b="0" i="0" u="none" strike="noStrike" kern="1200" cap="none" spc="0" normalizeH="0" baseline="0" noProof="0" dirty="0">
              <a:ln>
                <a:noFill/>
              </a:ln>
              <a:solidFill>
                <a:srgbClr val="000000"/>
              </a:solidFill>
              <a:effectLst/>
              <a:uLnTx/>
              <a:uFillTx/>
              <a:latin typeface="Arial" charset="0"/>
              <a:ea typeface="新細明體" pitchFamily="18" charset="-120"/>
              <a:cs typeface="+mn-cs"/>
            </a:endParaRPr>
          </a:p>
          <a:p>
            <a:pPr marL="228554" marR="0" lvl="0" indent="-228554" algn="l" defTabSz="914400" rtl="0" eaLnBrk="0" fontAlgn="base" latinLnBrk="0" hangingPunct="0">
              <a:lnSpc>
                <a:spcPct val="100000"/>
              </a:lnSpc>
              <a:spcBef>
                <a:spcPct val="30000"/>
              </a:spcBef>
              <a:spcAft>
                <a:spcPct val="0"/>
              </a:spcAft>
              <a:buClrTx/>
              <a:buSzTx/>
              <a:buFont typeface="+mj-lt"/>
              <a:buAutoNum type="arabicPeriod"/>
              <a:tabLst/>
              <a:defRPr/>
            </a:pPr>
            <a:r>
              <a:rPr kumimoji="1" lang="zh-TW" altLang="en-US"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市場客戶數佔有率：順序台哥大台灣之星遠傳亞太</a:t>
            </a:r>
            <a:endParaRPr kumimoji="1" lang="en-US" altLang="zh-TW" sz="1200" b="0" i="0" u="none" strike="noStrike" kern="1200" cap="none" spc="0" normalizeH="0" baseline="0" noProof="0" dirty="0">
              <a:ln>
                <a:noFill/>
              </a:ln>
              <a:solidFill>
                <a:srgbClr val="000000"/>
              </a:solidFill>
              <a:effectLst/>
              <a:uLnTx/>
              <a:uFillTx/>
              <a:latin typeface="Arial" charset="0"/>
              <a:ea typeface="新細明體" pitchFamily="18" charset="-120"/>
              <a:cs typeface="+mn-cs"/>
            </a:endParaRPr>
          </a:p>
          <a:p>
            <a:pPr marL="228554" marR="0" lvl="0" indent="-228554" algn="l" defTabSz="914400" rtl="0" eaLnBrk="0" fontAlgn="base" latinLnBrk="0" hangingPunct="0">
              <a:lnSpc>
                <a:spcPct val="100000"/>
              </a:lnSpc>
              <a:spcBef>
                <a:spcPct val="30000"/>
              </a:spcBef>
              <a:spcAft>
                <a:spcPct val="0"/>
              </a:spcAft>
              <a:buClrTx/>
              <a:buSzTx/>
              <a:buFontTx/>
              <a:buAutoNum type="arabicPeriod"/>
              <a:tabLst/>
              <a:defRPr/>
            </a:pPr>
            <a:r>
              <a:rPr kumimoji="1" lang="en-US" altLang="zh-TW"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Mobile Service Revenue</a:t>
            </a:r>
            <a:r>
              <a:rPr kumimoji="1" lang="zh-TW" altLang="en-US"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 </a:t>
            </a:r>
            <a:r>
              <a:rPr kumimoji="1" lang="en-US" altLang="zh-TW"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YOY </a:t>
            </a:r>
            <a:r>
              <a:rPr kumimoji="1" lang="zh-TW" altLang="en-US"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定義，要有個標示：跟</a:t>
            </a:r>
            <a:r>
              <a:rPr kumimoji="1" lang="en-US" altLang="zh-TW"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Factsheet</a:t>
            </a:r>
            <a:r>
              <a:rPr kumimoji="1" lang="zh-TW" altLang="en-US"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相同；由</a:t>
            </a:r>
            <a:r>
              <a:rPr kumimoji="1" lang="en-US" altLang="zh-TW"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ARPU</a:t>
            </a:r>
            <a:r>
              <a:rPr kumimoji="1" lang="zh-TW" altLang="en-US"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反推才可以算出來整體中華電信行動服務營收。要把</a:t>
            </a:r>
            <a:r>
              <a:rPr kumimoji="1" lang="en-US" altLang="zh-TW"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NOTE</a:t>
            </a:r>
            <a:r>
              <a:rPr kumimoji="1" lang="zh-TW" altLang="en-US"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寫出來，計算基礎要註明。</a:t>
            </a:r>
            <a:endParaRPr kumimoji="1" lang="en-US" altLang="zh-TW" sz="1200" b="0" i="0" u="none" strike="noStrike" kern="1200" cap="none" spc="0" normalizeH="0" baseline="0" noProof="0" dirty="0">
              <a:ln>
                <a:noFill/>
              </a:ln>
              <a:solidFill>
                <a:srgbClr val="000000"/>
              </a:solidFill>
              <a:effectLst/>
              <a:uLnTx/>
              <a:uFillTx/>
              <a:latin typeface="Arial" charset="0"/>
              <a:ea typeface="新細明體" pitchFamily="18" charset="-120"/>
              <a:cs typeface="+mn-cs"/>
            </a:endParaRPr>
          </a:p>
          <a:p>
            <a:pPr marL="228554" marR="0" lvl="0" indent="-228554" algn="l" defTabSz="914400" rtl="0" eaLnBrk="0" fontAlgn="base" latinLnBrk="0" hangingPunct="0">
              <a:lnSpc>
                <a:spcPct val="100000"/>
              </a:lnSpc>
              <a:spcBef>
                <a:spcPct val="30000"/>
              </a:spcBef>
              <a:spcAft>
                <a:spcPct val="0"/>
              </a:spcAft>
              <a:buClrTx/>
              <a:buSzTx/>
              <a:buFontTx/>
              <a:buAutoNum type="arabicPeriod"/>
              <a:tabLst/>
              <a:defRPr/>
            </a:pPr>
            <a:r>
              <a:rPr kumimoji="1" lang="zh-TW" altLang="en-US"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左下圖 </a:t>
            </a:r>
            <a:r>
              <a:rPr kumimoji="1" lang="en-US" altLang="zh-TW"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Mobile Revenue</a:t>
            </a:r>
            <a:r>
              <a:rPr kumimoji="1" lang="zh-TW" altLang="en-US"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：管制會計，陳報給</a:t>
            </a:r>
            <a:r>
              <a:rPr kumimoji="1" lang="en-US" altLang="zh-TW"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NCC</a:t>
            </a:r>
            <a:r>
              <a:rPr kumimoji="1" lang="zh-TW" altLang="en-US"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的定義，要看行動部門營收</a:t>
            </a:r>
            <a:r>
              <a:rPr kumimoji="1" lang="en-US" altLang="zh-TW"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a:t>
            </a:r>
            <a:r>
              <a:rPr kumimoji="1" lang="zh-TW" altLang="en-US"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只能含本業</a:t>
            </a:r>
            <a:r>
              <a:rPr kumimoji="1" lang="en-US" altLang="zh-TW"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a:t>
            </a:r>
            <a:r>
              <a:rPr kumimoji="1" lang="zh-TW" altLang="en-US"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。註解：</a:t>
            </a:r>
            <a:r>
              <a:rPr kumimoji="1" lang="en-US" altLang="zh-TW"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ab</a:t>
            </a:r>
            <a:r>
              <a:rPr kumimoji="1" lang="zh-TW" altLang="en-US"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可以一起放</a:t>
            </a:r>
            <a:endParaRPr kumimoji="1" lang="en-US" altLang="zh-TW" sz="1200" b="0" i="0" u="none" strike="noStrike" kern="1200" cap="none" spc="0" normalizeH="0" baseline="0" noProof="0" dirty="0">
              <a:ln>
                <a:noFill/>
              </a:ln>
              <a:solidFill>
                <a:srgbClr val="000000"/>
              </a:solidFill>
              <a:effectLst/>
              <a:uLnTx/>
              <a:uFillTx/>
              <a:latin typeface="Arial" charset="0"/>
              <a:ea typeface="新細明體" pitchFamily="18" charset="-120"/>
              <a:cs typeface="+mn-cs"/>
            </a:endParaRPr>
          </a:p>
          <a:p>
            <a:pPr marL="228554" marR="0" lvl="0" indent="-228554" algn="l" defTabSz="914400" rtl="0" eaLnBrk="0" fontAlgn="base" latinLnBrk="0" hangingPunct="0">
              <a:lnSpc>
                <a:spcPct val="100000"/>
              </a:lnSpc>
              <a:spcBef>
                <a:spcPct val="30000"/>
              </a:spcBef>
              <a:spcAft>
                <a:spcPct val="0"/>
              </a:spcAft>
              <a:buClrTx/>
              <a:buSzTx/>
              <a:buFontTx/>
              <a:buAutoNum type="arabicPeriod"/>
              <a:tabLst/>
              <a:defRPr/>
            </a:pPr>
            <a:r>
              <a:rPr kumimoji="1" lang="zh-TW" altLang="en-US"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定義問題要給</a:t>
            </a:r>
            <a:r>
              <a:rPr kumimoji="1" lang="en-US" altLang="zh-TW"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QA</a:t>
            </a:r>
            <a:r>
              <a:rPr kumimoji="1" lang="zh-TW" altLang="en-US"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，兩個計算基礎不同之說明</a:t>
            </a:r>
            <a:endParaRPr kumimoji="1" lang="en-US" altLang="zh-TW" sz="1200" b="0" i="0" u="none" strike="noStrike" kern="1200" cap="none" spc="0" normalizeH="0" baseline="0" noProof="0" dirty="0">
              <a:ln>
                <a:noFill/>
              </a:ln>
              <a:solidFill>
                <a:srgbClr val="000000"/>
              </a:solidFill>
              <a:effectLst/>
              <a:uLnTx/>
              <a:uFillTx/>
              <a:latin typeface="Arial" charset="0"/>
              <a:ea typeface="新細明體" pitchFamily="18" charset="-120"/>
              <a:cs typeface="+mn-cs"/>
            </a:endParaRPr>
          </a:p>
          <a:p>
            <a:pPr marL="228554" marR="0" lvl="0" indent="-228554" algn="l" defTabSz="914400" rtl="0" eaLnBrk="0" fontAlgn="base" latinLnBrk="0" hangingPunct="0">
              <a:lnSpc>
                <a:spcPct val="100000"/>
              </a:lnSpc>
              <a:spcBef>
                <a:spcPct val="30000"/>
              </a:spcBef>
              <a:spcAft>
                <a:spcPct val="0"/>
              </a:spcAft>
              <a:buClrTx/>
              <a:buSzTx/>
              <a:buFontTx/>
              <a:buAutoNum type="arabicPeriod"/>
              <a:tabLst/>
              <a:defRPr/>
            </a:pPr>
            <a:r>
              <a:rPr kumimoji="1" lang="zh-TW" altLang="en-US"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註解</a:t>
            </a:r>
            <a:r>
              <a:rPr kumimoji="1" lang="en-US" altLang="zh-TW"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D</a:t>
            </a:r>
            <a:r>
              <a:rPr kumimoji="1" lang="zh-TW" altLang="en-US"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：更改為基於</a:t>
            </a:r>
            <a:r>
              <a:rPr kumimoji="1" lang="en-US" altLang="zh-TW"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NCC</a:t>
            </a:r>
            <a:r>
              <a:rPr kumimoji="1" lang="zh-TW" altLang="en-US"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的定義；</a:t>
            </a:r>
            <a:r>
              <a:rPr kumimoji="1" lang="en-US" altLang="zh-TW"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B</a:t>
            </a:r>
            <a:r>
              <a:rPr kumimoji="1" lang="zh-TW" altLang="en-US" sz="1200" b="0" i="0" u="none" strike="noStrike" kern="1200" cap="none" spc="0" normalizeH="0" baseline="0" noProof="0" dirty="0">
                <a:ln>
                  <a:noFill/>
                </a:ln>
                <a:solidFill>
                  <a:srgbClr val="000000"/>
                </a:solidFill>
                <a:effectLst/>
                <a:uLnTx/>
                <a:uFillTx/>
                <a:latin typeface="Arial" charset="0"/>
                <a:ea typeface="新細明體" pitchFamily="18" charset="-120"/>
                <a:cs typeface="+mn-cs"/>
              </a:rPr>
              <a:t>可刪除</a:t>
            </a:r>
            <a:endParaRPr kumimoji="1" lang="en-US" altLang="zh-TW" sz="1200" b="0" i="0" u="none" strike="noStrike" kern="1200" cap="none" spc="0" normalizeH="0" baseline="0" noProof="0" dirty="0">
              <a:ln>
                <a:noFill/>
              </a:ln>
              <a:solidFill>
                <a:srgbClr val="000000"/>
              </a:solidFill>
              <a:effectLst/>
              <a:uLnTx/>
              <a:uFillTx/>
              <a:latin typeface="Arial" charset="0"/>
              <a:ea typeface="新細明體" pitchFamily="18" charset="-120"/>
              <a:cs typeface="+mn-cs"/>
            </a:endParaRPr>
          </a:p>
          <a:p>
            <a:pPr marL="228554" marR="0" lvl="0" indent="-228554" algn="l" defTabSz="914400" rtl="0" eaLnBrk="0" fontAlgn="base" latinLnBrk="0" hangingPunct="0">
              <a:lnSpc>
                <a:spcPct val="100000"/>
              </a:lnSpc>
              <a:spcBef>
                <a:spcPct val="30000"/>
              </a:spcBef>
              <a:spcAft>
                <a:spcPct val="0"/>
              </a:spcAft>
              <a:buClrTx/>
              <a:buSzTx/>
              <a:buFontTx/>
              <a:buAutoNum type="arabicPeriod"/>
              <a:tabLst/>
              <a:defRPr/>
            </a:pPr>
            <a:endParaRPr kumimoji="1" lang="en-US" altLang="zh-TW" sz="1200" b="0" i="0" u="none" strike="noStrike" kern="1200" cap="none" spc="0" normalizeH="0" baseline="0" noProof="0" dirty="0">
              <a:ln>
                <a:noFill/>
              </a:ln>
              <a:solidFill>
                <a:srgbClr val="000000"/>
              </a:solidFill>
              <a:effectLst/>
              <a:uLnTx/>
              <a:uFillTx/>
              <a:latin typeface="Arial" charset="0"/>
              <a:ea typeface="新細明體" pitchFamily="18" charset="-120"/>
              <a:cs typeface="+mn-cs"/>
            </a:endParaRPr>
          </a:p>
          <a:p>
            <a:pPr marL="228554" marR="0" lvl="0" indent="-228554" algn="l" defTabSz="914400" rtl="0" eaLnBrk="0" fontAlgn="base" latinLnBrk="0" hangingPunct="0">
              <a:lnSpc>
                <a:spcPct val="100000"/>
              </a:lnSpc>
              <a:spcBef>
                <a:spcPct val="30000"/>
              </a:spcBef>
              <a:spcAft>
                <a:spcPct val="0"/>
              </a:spcAft>
              <a:buClrTx/>
              <a:buSzTx/>
              <a:buFontTx/>
              <a:buAutoNum type="arabicPeriod"/>
              <a:tabLst/>
              <a:defRPr/>
            </a:pPr>
            <a:endParaRPr kumimoji="1" lang="zh-TW" altLang="en-US" sz="1200" b="0" i="0" u="none" strike="noStrike" kern="1200" cap="none" spc="0" normalizeH="0" baseline="0" noProof="0" dirty="0">
              <a:ln>
                <a:noFill/>
              </a:ln>
              <a:solidFill>
                <a:srgbClr val="000000"/>
              </a:solidFill>
              <a:effectLst/>
              <a:uLnTx/>
              <a:uFillTx/>
              <a:latin typeface="Arial" charset="0"/>
              <a:ea typeface="新細明體" pitchFamily="18" charset="-120"/>
              <a:cs typeface="+mn-cs"/>
            </a:endParaRPr>
          </a:p>
        </p:txBody>
      </p:sp>
      <p:sp>
        <p:nvSpPr>
          <p:cNvPr id="11" name="矩形 10"/>
          <p:cNvSpPr/>
          <p:nvPr/>
        </p:nvSpPr>
        <p:spPr>
          <a:xfrm>
            <a:off x="115672" y="4676404"/>
            <a:ext cx="6566335" cy="3523902"/>
          </a:xfrm>
          <a:prstGeom prst="rect">
            <a:avLst/>
          </a:prstGeom>
          <a:ln>
            <a:solidFill>
              <a:schemeClr val="bg1"/>
            </a:solidFill>
          </a:ln>
        </p:spPr>
        <p:txBody>
          <a:bodyPr wrap="square" lIns="91303" tIns="45651" rIns="91303" bIns="45651">
            <a:spAutoFit/>
          </a:bodyPr>
          <a:lstStyle/>
          <a:p>
            <a:pPr marL="342420" marR="0" lvl="0" indent="-342420" algn="l" defTabSz="914400" rtl="0" eaLnBrk="1" fontAlgn="base" latinLnBrk="0" hangingPunct="1">
              <a:lnSpc>
                <a:spcPct val="100000"/>
              </a:lnSpc>
              <a:spcBef>
                <a:spcPct val="0"/>
              </a:spcBef>
              <a:spcAft>
                <a:spcPts val="0"/>
              </a:spcAft>
              <a:buClrTx/>
              <a:buSzTx/>
              <a:buFont typeface="+mj-lt"/>
              <a:buAutoNum type="arabicPeriod"/>
              <a:tabLst/>
              <a:defRPr/>
            </a:pPr>
            <a:r>
              <a:rPr kumimoji="1" lang="zh-TW" altLang="en-US" sz="1100" b="0" i="0" u="none" strike="noStrike" kern="1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累計至</a:t>
            </a:r>
            <a:r>
              <a:rPr kumimoji="1" lang="en-US" altLang="zh-TW" sz="1100" b="0" i="0" u="none" strike="noStrike" kern="1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2022</a:t>
            </a:r>
            <a:r>
              <a:rPr kumimoji="1" lang="zh-TW" altLang="en-US" sz="1100" b="0" i="0" u="none" strike="noStrike" kern="1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年</a:t>
            </a:r>
            <a:r>
              <a:rPr kumimoji="1" lang="en-US" altLang="zh-TW" sz="1100" b="0" i="0" u="none" strike="noStrike" kern="1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3</a:t>
            </a:r>
            <a:r>
              <a:rPr kumimoji="1" lang="zh-TW" altLang="en-US" sz="1100" b="0" i="0" u="none" strike="noStrike" kern="1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月，整體市場行動電話營業收入</a:t>
            </a:r>
            <a:r>
              <a:rPr kumimoji="1" lang="en-US" altLang="zh-TW" sz="1100" b="0" i="0" u="none" strike="noStrike" kern="1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(09</a:t>
            </a:r>
            <a:r>
              <a:rPr kumimoji="1" lang="zh-TW" altLang="en-US" sz="1100" b="0" i="0" u="none" strike="noStrike" kern="1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行動服務本業收入</a:t>
            </a:r>
            <a:r>
              <a:rPr kumimoji="1" lang="en-US" altLang="zh-TW" sz="1100" b="0" i="0" u="none" strike="noStrike" kern="1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1" lang="zh-TW" altLang="en-US" sz="1100" b="0" i="0" u="none" strike="noStrike" kern="1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共</a:t>
            </a:r>
            <a:r>
              <a:rPr kumimoji="1" lang="en-US" altLang="zh-TW" sz="1100" b="0" i="0" u="none" strike="noStrike" kern="1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393.4</a:t>
            </a:r>
            <a:r>
              <a:rPr kumimoji="1" lang="zh-TW" altLang="en-US" sz="1100" b="0" i="0" u="none" strike="noStrike" kern="1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億元，中華</a:t>
            </a:r>
            <a:r>
              <a:rPr kumimoji="1" lang="en-US" altLang="zh-TW" sz="1100" b="0" i="0" u="none" strike="noStrike" kern="1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153.8</a:t>
            </a:r>
            <a:r>
              <a:rPr kumimoji="1" lang="zh-TW" altLang="en-US" sz="1100" b="0" i="0" u="none" strike="noStrike" kern="1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億元，市佔率 </a:t>
            </a:r>
            <a:r>
              <a:rPr kumimoji="1" lang="en-US" altLang="zh-TW" sz="1100" b="0" i="0" u="none" strike="noStrike" kern="1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39.1%</a:t>
            </a:r>
            <a:r>
              <a:rPr kumimoji="1" lang="zh-TW" altLang="en-US" sz="1100" b="0" i="0" u="none" strike="noStrike" kern="1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，營收市佔率</a:t>
            </a:r>
            <a:r>
              <a:rPr kumimoji="1" lang="en-US" altLang="zh-TW" sz="1100" b="0" i="0" u="none" strike="noStrike" kern="1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YoY</a:t>
            </a:r>
            <a:r>
              <a:rPr kumimoji="1" lang="zh-TW" altLang="en-US" sz="1100" b="0" i="0" u="none" strike="noStrike" kern="1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略升（</a:t>
            </a:r>
            <a:r>
              <a:rPr kumimoji="1" lang="en-US" altLang="zh-TW" sz="1100" b="0" i="0" u="none" strike="noStrike" kern="1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38.7%→39.1%</a:t>
            </a:r>
            <a:r>
              <a:rPr kumimoji="1" lang="zh-TW" altLang="en-US" sz="1100" b="0" i="0" u="none" strike="noStrike" kern="1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p>
          <a:p>
            <a:pPr marL="342420" marR="0" lvl="0" indent="-342420" algn="l" defTabSz="914400" rtl="0" eaLnBrk="1" fontAlgn="base" latinLnBrk="0" hangingPunct="1">
              <a:lnSpc>
                <a:spcPct val="100000"/>
              </a:lnSpc>
              <a:spcBef>
                <a:spcPct val="0"/>
              </a:spcBef>
              <a:spcAft>
                <a:spcPts val="0"/>
              </a:spcAft>
              <a:buClrTx/>
              <a:buSzTx/>
              <a:buFont typeface="+mj-lt"/>
              <a:buAutoNum type="arabicPeriod"/>
              <a:tabLst/>
              <a:defRPr/>
            </a:pPr>
            <a:r>
              <a:rPr kumimoji="1" lang="en-US" altLang="zh-TW" sz="1100" b="0" i="0" u="none" strike="noStrike" kern="1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2022</a:t>
            </a:r>
            <a:r>
              <a:rPr kumimoji="1" lang="zh-TW" altLang="en-US" sz="1100" b="0" i="0" u="none" strike="noStrike" kern="1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年</a:t>
            </a:r>
            <a:r>
              <a:rPr kumimoji="1" lang="en-US" altLang="zh-TW" sz="1100" b="0" i="0" u="none" strike="noStrike" kern="1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3</a:t>
            </a:r>
            <a:r>
              <a:rPr kumimoji="1" lang="zh-TW" altLang="en-US" sz="1100" b="0" i="0" u="none" strike="noStrike" kern="1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月，整體市場</a:t>
            </a:r>
            <a:r>
              <a:rPr kumimoji="1" lang="en-US" altLang="zh-TW" sz="1100" b="0" i="0" u="none" strike="noStrike" kern="1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09</a:t>
            </a:r>
            <a:r>
              <a:rPr kumimoji="1" lang="zh-TW" altLang="en-US" sz="1100" b="0" i="0" u="none" strike="noStrike" kern="1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行動寬頻門號共</a:t>
            </a:r>
            <a:r>
              <a:rPr kumimoji="1" lang="en-US" altLang="zh-TW" sz="1100" b="0" i="0" u="none" strike="noStrike" kern="1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2,953.7</a:t>
            </a:r>
            <a:r>
              <a:rPr kumimoji="1" lang="zh-TW" altLang="en-US" sz="1100" b="0" i="0" u="none" strike="noStrike" kern="1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萬門，中華</a:t>
            </a:r>
            <a:r>
              <a:rPr kumimoji="1" lang="en-US" altLang="zh-TW" sz="1100" b="0" i="0" u="none" strike="noStrike" kern="1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1,064.4</a:t>
            </a:r>
            <a:r>
              <a:rPr kumimoji="1" lang="zh-TW" altLang="en-US" sz="1100" b="0" i="0" u="none" strike="noStrike" kern="1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萬門，市佔率 </a:t>
            </a:r>
            <a:r>
              <a:rPr kumimoji="1" lang="en-US" altLang="zh-TW" sz="1100" b="0" i="0" u="none" strike="noStrike" kern="1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36.04%</a:t>
            </a:r>
            <a:r>
              <a:rPr kumimoji="1" lang="zh-TW" altLang="en-US" sz="1100" b="0" i="0" u="none" strike="noStrike" kern="1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1" lang="en-US" altLang="zh-TW" sz="1100" b="0" i="0" u="none" strike="noStrike" kern="1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YoY</a:t>
            </a:r>
            <a:r>
              <a:rPr kumimoji="1" lang="zh-TW" altLang="en-US" sz="1100" b="0" i="0" u="none" strike="noStrike" kern="1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略升（</a:t>
            </a:r>
            <a:r>
              <a:rPr kumimoji="1" lang="en-US" altLang="zh-TW" sz="1100" b="0" i="0" u="none" strike="noStrike" kern="1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35.97%→36.04%</a:t>
            </a:r>
            <a:r>
              <a:rPr kumimoji="1" lang="zh-TW" altLang="en-US" sz="1100" b="0" i="0" u="none" strike="noStrike" kern="100" cap="none" spc="0" normalizeH="0" baseline="0" noProof="0" dirty="0">
                <a:ln>
                  <a:noFill/>
                </a:ln>
                <a:solidFill>
                  <a:srgbClr val="000000"/>
                </a:solidFill>
                <a:effectLst/>
                <a:uLnTx/>
                <a:uFillTx/>
                <a:latin typeface="Arial" panose="020B0604020202020204" pitchFamily="34" charset="0"/>
                <a:ea typeface="微軟正黑體" panose="020B0604030504040204" pitchFamily="34" charset="-120"/>
                <a:cs typeface="Arial" panose="020B0604020202020204" pitchFamily="34" charset="0"/>
              </a:rPr>
              <a:t>）。</a:t>
            </a:r>
            <a:endParaRPr kumimoji="1" lang="en-US" altLang="zh-TW" sz="1100" b="0" i="0" u="none" strike="noStrike" kern="100" cap="none" spc="0" normalizeH="0" baseline="0" noProof="0" dirty="0">
              <a:ln>
                <a:noFill/>
              </a:ln>
              <a:solidFill>
                <a:srgbClr val="000000"/>
              </a:solidFill>
              <a:effectLst/>
              <a:uLnTx/>
              <a:uFillTx/>
              <a:latin typeface="Calibri" panose="020F0502020204030204" pitchFamily="34" charset="0"/>
              <a:ea typeface="新細明體" panose="02020500000000000000" pitchFamily="18" charset="-120"/>
              <a:cs typeface="Times New Roman" panose="02020603050405020304" pitchFamily="18" charset="0"/>
            </a:endParaRPr>
          </a:p>
          <a:p>
            <a:pPr marL="342386" marR="0" lvl="0" indent="-342386" algn="l" defTabSz="914400" rtl="0" eaLnBrk="1" fontAlgn="base" latinLnBrk="0" hangingPunct="1">
              <a:lnSpc>
                <a:spcPct val="100000"/>
              </a:lnSpc>
              <a:spcBef>
                <a:spcPct val="0"/>
              </a:spcBef>
              <a:spcAft>
                <a:spcPts val="0"/>
              </a:spcAft>
              <a:buClrTx/>
              <a:buSzTx/>
              <a:buFont typeface="+mj-lt"/>
              <a:buAutoNum type="arabicPeriod"/>
              <a:tabLst/>
              <a:defRPr/>
            </a:pPr>
            <a:r>
              <a:rPr kumimoji="1" lang="en-US" altLang="zh-TW" sz="1100" b="0" i="0" u="none" strike="noStrike" kern="100" cap="none" spc="0" normalizeH="0" baseline="0" noProof="0" dirty="0">
                <a:ln>
                  <a:noFill/>
                </a:ln>
                <a:solidFill>
                  <a:srgbClr val="000000"/>
                </a:solidFill>
                <a:effectLst/>
                <a:uLnTx/>
                <a:uFillTx/>
                <a:latin typeface="Calibri" panose="020F0502020204030204" pitchFamily="34" charset="0"/>
                <a:ea typeface="新細明體" panose="02020500000000000000" pitchFamily="18" charset="-120"/>
                <a:cs typeface="Times New Roman" panose="02020603050405020304" pitchFamily="18" charset="0"/>
              </a:rPr>
              <a:t>5G</a:t>
            </a:r>
            <a:r>
              <a:rPr kumimoji="1" lang="zh-TW" altLang="zh-TW" sz="1100" b="0" i="0" u="none" strike="noStrike" kern="100" cap="none" spc="0" normalizeH="0" baseline="0" noProof="0" dirty="0">
                <a:ln>
                  <a:noFill/>
                </a:ln>
                <a:solidFill>
                  <a:srgbClr val="000000"/>
                </a:solidFill>
                <a:effectLst/>
                <a:uLnTx/>
                <a:uFillTx/>
                <a:latin typeface="Calibri" panose="020F0502020204030204" pitchFamily="34" charset="0"/>
                <a:ea typeface="新細明體" panose="02020500000000000000" pitchFamily="18" charset="-120"/>
                <a:cs typeface="Times New Roman" panose="02020603050405020304" pitchFamily="18" charset="0"/>
              </a:rPr>
              <a:t>基地台</a:t>
            </a:r>
            <a:r>
              <a:rPr kumimoji="1" lang="en-US" altLang="zh-TW" sz="1100" b="0" i="0" u="none" strike="noStrike" kern="100" cap="none" spc="0" normalizeH="0" baseline="0" noProof="0" dirty="0">
                <a:ln>
                  <a:noFill/>
                </a:ln>
                <a:solidFill>
                  <a:srgbClr val="000000"/>
                </a:solidFill>
                <a:effectLst/>
                <a:uLnTx/>
                <a:uFillTx/>
                <a:latin typeface="Calibri" panose="020F0502020204030204" pitchFamily="34" charset="0"/>
                <a:ea typeface="新細明體" panose="02020500000000000000" pitchFamily="18" charset="-120"/>
                <a:cs typeface="Times New Roman" panose="02020603050405020304" pitchFamily="18" charset="0"/>
              </a:rPr>
              <a:t>4Q</a:t>
            </a:r>
            <a:r>
              <a:rPr kumimoji="1" lang="zh-TW" altLang="zh-TW" sz="1100" b="0" i="0" u="none" strike="noStrike" kern="100" cap="none" spc="0" normalizeH="0" baseline="0" noProof="0" dirty="0">
                <a:ln>
                  <a:noFill/>
                </a:ln>
                <a:solidFill>
                  <a:srgbClr val="000000"/>
                </a:solidFill>
                <a:effectLst/>
                <a:uLnTx/>
                <a:uFillTx/>
                <a:latin typeface="Calibri" panose="020F0502020204030204" pitchFamily="34" charset="0"/>
                <a:ea typeface="新細明體" panose="02020500000000000000" pitchFamily="18" charset="-120"/>
                <a:cs typeface="Times New Roman" panose="02020603050405020304" pitchFamily="18" charset="0"/>
              </a:rPr>
              <a:t>累計超過</a:t>
            </a:r>
            <a:r>
              <a:rPr kumimoji="1" lang="en-US" altLang="zh-TW" sz="1100" b="0" i="0" u="none" strike="noStrike" kern="100" cap="none" spc="0" normalizeH="0" baseline="0" noProof="0" dirty="0">
                <a:ln>
                  <a:noFill/>
                </a:ln>
                <a:solidFill>
                  <a:srgbClr val="000000"/>
                </a:solidFill>
                <a:effectLst/>
                <a:uLnTx/>
                <a:uFillTx/>
                <a:latin typeface="Calibri" panose="020F0502020204030204" pitchFamily="34" charset="0"/>
                <a:ea typeface="新細明體" panose="02020500000000000000" pitchFamily="18" charset="-120"/>
                <a:cs typeface="Times New Roman" panose="02020603050405020304" pitchFamily="18" charset="0"/>
              </a:rPr>
              <a:t>12000</a:t>
            </a:r>
            <a:r>
              <a:rPr kumimoji="1" lang="zh-TW" altLang="zh-TW" sz="1100" b="0" i="0" u="none" strike="noStrike" kern="100" cap="none" spc="0" normalizeH="0" baseline="0" noProof="0" dirty="0">
                <a:ln>
                  <a:noFill/>
                </a:ln>
                <a:solidFill>
                  <a:srgbClr val="000000"/>
                </a:solidFill>
                <a:effectLst/>
                <a:uLnTx/>
                <a:uFillTx/>
                <a:latin typeface="Calibri" panose="020F0502020204030204" pitchFamily="34" charset="0"/>
                <a:ea typeface="新細明體" panose="02020500000000000000" pitchFamily="18" charset="-120"/>
                <a:cs typeface="Times New Roman" panose="02020603050405020304" pitchFamily="18" charset="0"/>
              </a:rPr>
              <a:t>座；</a:t>
            </a:r>
            <a:r>
              <a:rPr kumimoji="1" lang="en-US" altLang="zh-TW" sz="1100" b="0" i="0" u="none" strike="noStrike" kern="100" cap="none" spc="0" normalizeH="0" baseline="0" noProof="0" dirty="0">
                <a:ln>
                  <a:noFill/>
                </a:ln>
                <a:solidFill>
                  <a:srgbClr val="000000"/>
                </a:solidFill>
                <a:effectLst/>
                <a:uLnTx/>
                <a:uFillTx/>
                <a:latin typeface="Calibri" panose="020F0502020204030204" pitchFamily="34" charset="0"/>
                <a:ea typeface="新細明體" panose="02020500000000000000" pitchFamily="18" charset="-120"/>
                <a:cs typeface="Times New Roman" panose="02020603050405020304" pitchFamily="18" charset="0"/>
              </a:rPr>
              <a:t>2022</a:t>
            </a:r>
            <a:r>
              <a:rPr kumimoji="1" lang="zh-TW" altLang="zh-TW" sz="1100" b="0" i="0" u="none" strike="noStrike" kern="100" cap="none" spc="0" normalizeH="0" baseline="0" noProof="0" dirty="0">
                <a:ln>
                  <a:noFill/>
                </a:ln>
                <a:solidFill>
                  <a:srgbClr val="000000"/>
                </a:solidFill>
                <a:effectLst/>
                <a:uLnTx/>
                <a:uFillTx/>
                <a:latin typeface="Calibri" panose="020F0502020204030204" pitchFamily="34" charset="0"/>
                <a:ea typeface="新細明體" panose="02020500000000000000" pitchFamily="18" charset="-120"/>
                <a:cs typeface="Times New Roman" panose="02020603050405020304" pitchFamily="18" charset="0"/>
              </a:rPr>
              <a:t>年加速建設，年底暫估達</a:t>
            </a:r>
            <a:r>
              <a:rPr kumimoji="1" lang="en-US" altLang="zh-TW" sz="1100" b="0" i="0" u="none" strike="noStrike" kern="100" cap="none" spc="0" normalizeH="0" baseline="0" noProof="0" dirty="0">
                <a:ln>
                  <a:noFill/>
                </a:ln>
                <a:solidFill>
                  <a:srgbClr val="000000"/>
                </a:solidFill>
                <a:effectLst/>
                <a:uLnTx/>
                <a:uFillTx/>
                <a:latin typeface="Calibri" panose="020F0502020204030204" pitchFamily="34" charset="0"/>
                <a:ea typeface="新細明體" panose="02020500000000000000" pitchFamily="18" charset="-120"/>
                <a:cs typeface="Times New Roman" panose="02020603050405020304" pitchFamily="18" charset="0"/>
              </a:rPr>
              <a:t>16000</a:t>
            </a:r>
            <a:r>
              <a:rPr kumimoji="1" lang="zh-TW" altLang="zh-TW" sz="1100" b="0" i="0" u="none" strike="noStrike" kern="100" cap="none" spc="0" normalizeH="0" baseline="0" noProof="0" dirty="0">
                <a:ln>
                  <a:noFill/>
                </a:ln>
                <a:solidFill>
                  <a:srgbClr val="000000"/>
                </a:solidFill>
                <a:effectLst/>
                <a:uLnTx/>
                <a:uFillTx/>
                <a:latin typeface="Calibri" panose="020F0502020204030204" pitchFamily="34" charset="0"/>
                <a:ea typeface="新細明體" panose="02020500000000000000" pitchFamily="18" charset="-120"/>
                <a:cs typeface="Times New Roman" panose="02020603050405020304" pitchFamily="18" charset="0"/>
              </a:rPr>
              <a:t>座（不揭露）</a:t>
            </a:r>
          </a:p>
          <a:p>
            <a:pPr marL="0" marR="0" lvl="0" indent="0" algn="l" defTabSz="914400" rtl="0" eaLnBrk="1" fontAlgn="base" latinLnBrk="0" hangingPunct="1">
              <a:lnSpc>
                <a:spcPct val="100000"/>
              </a:lnSpc>
              <a:spcBef>
                <a:spcPct val="0"/>
              </a:spcBef>
              <a:spcAft>
                <a:spcPts val="0"/>
              </a:spcAft>
              <a:buClrTx/>
              <a:buSzTx/>
              <a:buFontTx/>
              <a:buNone/>
              <a:tabLst/>
              <a:defRPr/>
            </a:pPr>
            <a:r>
              <a:rPr kumimoji="1" lang="en-US" altLang="zh-TW" sz="1200" b="0" i="0" u="none" strike="noStrike" kern="100" cap="none" spc="0" normalizeH="0" baseline="0" noProof="0" dirty="0">
                <a:ln>
                  <a:noFill/>
                </a:ln>
                <a:solidFill>
                  <a:srgbClr val="000000"/>
                </a:solidFill>
                <a:effectLst/>
                <a:uLnTx/>
                <a:uFillTx/>
                <a:latin typeface="Calibri" panose="020F0502020204030204" pitchFamily="34" charset="0"/>
                <a:ea typeface="新細明體" panose="02020500000000000000" pitchFamily="18" charset="-120"/>
                <a:cs typeface="Times New Roman" panose="02020603050405020304" pitchFamily="18" charset="0"/>
              </a:rPr>
              <a:t> </a:t>
            </a:r>
            <a:endParaRPr kumimoji="1" lang="zh-TW" altLang="zh-TW" sz="1200" b="0" i="0" u="none" strike="noStrike" kern="100" cap="none" spc="0" normalizeH="0" baseline="0" noProof="0" dirty="0">
              <a:ln>
                <a:noFill/>
              </a:ln>
              <a:solidFill>
                <a:srgbClr val="000000"/>
              </a:solidFill>
              <a:effectLst/>
              <a:uLnTx/>
              <a:uFillTx/>
              <a:latin typeface="Calibri" panose="020F0502020204030204" pitchFamily="34" charset="0"/>
              <a:ea typeface="新細明體" panose="02020500000000000000" pitchFamily="18" charset="-120"/>
              <a:cs typeface="Times New Roman" panose="02020603050405020304" pitchFamily="18" charset="0"/>
            </a:endParaRPr>
          </a:p>
          <a:p>
            <a:pPr marL="0" marR="0" lvl="0" indent="0" algn="l" defTabSz="914400" rtl="0" eaLnBrk="1" fontAlgn="base" latinLnBrk="0" hangingPunct="1">
              <a:lnSpc>
                <a:spcPct val="100000"/>
              </a:lnSpc>
              <a:spcBef>
                <a:spcPct val="0"/>
              </a:spcBef>
              <a:spcAft>
                <a:spcPts val="0"/>
              </a:spcAft>
              <a:buClrTx/>
              <a:buSzTx/>
              <a:buFontTx/>
              <a:buNone/>
              <a:tabLst/>
              <a:defRPr/>
            </a:pPr>
            <a:r>
              <a:rPr kumimoji="1" lang="en-US" altLang="zh-TW" sz="1200" b="0" i="0" u="none" strike="noStrike" kern="100" cap="none" spc="0" normalizeH="0" baseline="0" noProof="0" dirty="0">
                <a:ln>
                  <a:noFill/>
                </a:ln>
                <a:solidFill>
                  <a:srgbClr val="000000"/>
                </a:solidFill>
                <a:effectLst/>
                <a:uLnTx/>
                <a:uFillTx/>
                <a:latin typeface="Calibri" panose="020F0502020204030204" pitchFamily="34" charset="0"/>
                <a:ea typeface="新細明體" panose="02020500000000000000" pitchFamily="18" charset="-120"/>
                <a:cs typeface="Times New Roman" panose="02020603050405020304" pitchFamily="18" charset="0"/>
              </a:rPr>
              <a:t>Thank you, Angela, and hello, everyone. Welcome to our first quarter 2022 earnings call. </a:t>
            </a:r>
          </a:p>
          <a:p>
            <a:pPr marL="0" marR="0" lvl="0" indent="0" algn="l" defTabSz="914400" rtl="0" eaLnBrk="1" fontAlgn="base" latinLnBrk="0" hangingPunct="1">
              <a:lnSpc>
                <a:spcPct val="100000"/>
              </a:lnSpc>
              <a:spcBef>
                <a:spcPct val="0"/>
              </a:spcBef>
              <a:spcAft>
                <a:spcPts val="0"/>
              </a:spcAft>
              <a:buClrTx/>
              <a:buSzTx/>
              <a:buFontTx/>
              <a:buNone/>
              <a:tabLst/>
              <a:defRPr/>
            </a:pPr>
            <a:endParaRPr kumimoji="1" lang="en-US" altLang="zh-TW" sz="1200" b="0" i="0" u="none" strike="noStrike" kern="100" cap="none" spc="0" normalizeH="0" baseline="0" noProof="0" dirty="0">
              <a:ln>
                <a:noFill/>
              </a:ln>
              <a:solidFill>
                <a:srgbClr val="000000"/>
              </a:solidFill>
              <a:effectLst/>
              <a:uLnTx/>
              <a:uFillTx/>
              <a:latin typeface="Calibri" panose="020F0502020204030204" pitchFamily="34" charset="0"/>
              <a:ea typeface="新細明體" panose="02020500000000000000" pitchFamily="18" charset="-120"/>
              <a:cs typeface="Times New Roman" panose="02020603050405020304" pitchFamily="18" charset="0"/>
            </a:endParaRPr>
          </a:p>
          <a:p>
            <a:pPr marL="0" marR="0" lvl="0" indent="0" algn="l" defTabSz="914400" rtl="0" eaLnBrk="1" fontAlgn="base" latinLnBrk="0" hangingPunct="1">
              <a:lnSpc>
                <a:spcPct val="100000"/>
              </a:lnSpc>
              <a:spcBef>
                <a:spcPct val="0"/>
              </a:spcBef>
              <a:spcAft>
                <a:spcPts val="0"/>
              </a:spcAft>
              <a:buClrTx/>
              <a:buSzTx/>
              <a:buFontTx/>
              <a:buNone/>
              <a:tabLst/>
              <a:defRPr/>
            </a:pPr>
            <a:r>
              <a:rPr kumimoji="1" lang="en-US" altLang="zh-TW" sz="1200" b="0" i="0" u="none" strike="noStrike" kern="100" cap="none" spc="0" normalizeH="0" baseline="0" noProof="0" dirty="0">
                <a:ln>
                  <a:noFill/>
                </a:ln>
                <a:solidFill>
                  <a:srgbClr val="FF0000"/>
                </a:solidFill>
                <a:effectLst/>
                <a:uLnTx/>
                <a:uFillTx/>
                <a:latin typeface="Calibri" panose="020F0502020204030204" pitchFamily="34" charset="0"/>
                <a:ea typeface="新細明體" panose="02020500000000000000" pitchFamily="18" charset="-120"/>
                <a:cs typeface="Times New Roman" panose="02020603050405020304" pitchFamily="18" charset="0"/>
              </a:rPr>
              <a:t>As an integrated telecom service provider, we achieved strong performance in the first quarter in terms of mobile, fixed-broadband and ICT businesses under our new corporate structure.</a:t>
            </a:r>
          </a:p>
          <a:p>
            <a:pPr marL="0" marR="0" lvl="0" indent="0" algn="l" defTabSz="914400" rtl="0" eaLnBrk="1" fontAlgn="base" latinLnBrk="0" hangingPunct="1">
              <a:lnSpc>
                <a:spcPct val="100000"/>
              </a:lnSpc>
              <a:spcBef>
                <a:spcPct val="0"/>
              </a:spcBef>
              <a:spcAft>
                <a:spcPts val="0"/>
              </a:spcAft>
              <a:buClrTx/>
              <a:buSzTx/>
              <a:buFontTx/>
              <a:buNone/>
              <a:tabLst/>
              <a:defRPr/>
            </a:pPr>
            <a:endParaRPr kumimoji="1" lang="en-US" altLang="zh-TW" sz="1200" b="0" i="0" u="none" strike="noStrike" kern="100" cap="none" spc="0" normalizeH="0" baseline="0" noProof="0" dirty="0">
              <a:ln>
                <a:noFill/>
              </a:ln>
              <a:solidFill>
                <a:srgbClr val="000000"/>
              </a:solidFill>
              <a:effectLst/>
              <a:uLnTx/>
              <a:uFillTx/>
              <a:latin typeface="Calibri" panose="020F0502020204030204" pitchFamily="34" charset="0"/>
              <a:ea typeface="新細明體" panose="02020500000000000000" pitchFamily="18" charset="-120"/>
              <a:cs typeface="Times New Roman" panose="02020603050405020304" pitchFamily="18" charset="0"/>
            </a:endParaRPr>
          </a:p>
          <a:p>
            <a:pPr marL="0" marR="0" lvl="0" indent="0" algn="l" defTabSz="914400" rtl="0" eaLnBrk="1" fontAlgn="base" latinLnBrk="0" hangingPunct="1">
              <a:lnSpc>
                <a:spcPct val="100000"/>
              </a:lnSpc>
              <a:spcBef>
                <a:spcPct val="0"/>
              </a:spcBef>
              <a:spcAft>
                <a:spcPts val="0"/>
              </a:spcAft>
              <a:buClrTx/>
              <a:buSzTx/>
              <a:buFontTx/>
              <a:buNone/>
              <a:tabLst/>
              <a:defRPr/>
            </a:pPr>
            <a:r>
              <a:rPr kumimoji="1" lang="en-US" altLang="zh-TW" sz="1200" b="0" i="0" u="none" strike="noStrike" kern="100" cap="none" spc="0" normalizeH="0" baseline="0" noProof="0" dirty="0">
                <a:ln>
                  <a:noFill/>
                </a:ln>
                <a:solidFill>
                  <a:srgbClr val="000000"/>
                </a:solidFill>
                <a:effectLst/>
                <a:uLnTx/>
                <a:uFillTx/>
                <a:latin typeface="Calibri" panose="020F0502020204030204" pitchFamily="34" charset="0"/>
                <a:ea typeface="新細明體" panose="02020500000000000000" pitchFamily="18" charset="-120"/>
                <a:cs typeface="Times New Roman" panose="02020603050405020304" pitchFamily="18" charset="0"/>
              </a:rPr>
              <a:t>Let’s begin on slide 4 for an overview of our business. In the first quarter, the mobile market in Taiwan remained steady, although the competitive landscape may change as our peers announce their merger plans. We were pleased to see the market consolidation and believe the new market structure could lead to healthier competition in Taiwan. For Chunghwa, with our most extensive networks for services, we are fully confident in maintaining our leading position in the mobile market going forward. </a:t>
            </a:r>
          </a:p>
          <a:p>
            <a:pPr marL="0" marR="0" lvl="0" indent="0" algn="l" defTabSz="914400" rtl="0" eaLnBrk="1" fontAlgn="base" latinLnBrk="0" hangingPunct="1">
              <a:lnSpc>
                <a:spcPct val="100000"/>
              </a:lnSpc>
              <a:spcBef>
                <a:spcPct val="0"/>
              </a:spcBef>
              <a:spcAft>
                <a:spcPts val="0"/>
              </a:spcAft>
              <a:buClrTx/>
              <a:buSzTx/>
              <a:buFontTx/>
              <a:buNone/>
              <a:tabLst/>
              <a:defRPr/>
            </a:pPr>
            <a:endParaRPr kumimoji="1" lang="en-US" altLang="zh-TW" sz="1200" b="0" i="0" u="none" strike="noStrike" kern="100" cap="none" spc="0" normalizeH="0" baseline="0" noProof="0" dirty="0">
              <a:ln>
                <a:noFill/>
              </a:ln>
              <a:solidFill>
                <a:srgbClr val="000000"/>
              </a:solidFill>
              <a:effectLst/>
              <a:uLnTx/>
              <a:uFillTx/>
              <a:latin typeface="Calibri" panose="020F0502020204030204" pitchFamily="34" charset="0"/>
              <a:ea typeface="新細明體" panose="02020500000000000000" pitchFamily="18" charset="-120"/>
              <a:cs typeface="Times New Roman" panose="02020603050405020304" pitchFamily="18" charset="0"/>
            </a:endParaRPr>
          </a:p>
          <a:p>
            <a:pPr marL="0" marR="0" lvl="0" indent="0" algn="l" defTabSz="914400" rtl="0" eaLnBrk="1" fontAlgn="base" latinLnBrk="0" hangingPunct="1">
              <a:lnSpc>
                <a:spcPct val="100000"/>
              </a:lnSpc>
              <a:spcBef>
                <a:spcPct val="0"/>
              </a:spcBef>
              <a:spcAft>
                <a:spcPts val="0"/>
              </a:spcAft>
              <a:buClrTx/>
              <a:buSzTx/>
              <a:buFontTx/>
              <a:buNone/>
              <a:tabLst/>
              <a:defRPr/>
            </a:pPr>
            <a:r>
              <a:rPr kumimoji="1" lang="en-US" altLang="zh-TW" sz="1200" b="0" i="0" u="none" strike="noStrike" kern="100" cap="none" spc="0" normalizeH="0" baseline="0" noProof="0" dirty="0">
                <a:ln>
                  <a:noFill/>
                </a:ln>
                <a:solidFill>
                  <a:srgbClr val="000000"/>
                </a:solidFill>
                <a:effectLst/>
                <a:uLnTx/>
                <a:uFillTx/>
                <a:latin typeface="Calibri" panose="020F0502020204030204" pitchFamily="34" charset="0"/>
                <a:ea typeface="新細明體" panose="02020500000000000000" pitchFamily="18" charset="-120"/>
                <a:cs typeface="Times New Roman" panose="02020603050405020304" pitchFamily="18" charset="0"/>
              </a:rPr>
              <a:t>Our revenue and subscriber market share, excluding </a:t>
            </a:r>
            <a:r>
              <a:rPr kumimoji="1" lang="en-US" altLang="zh-TW" sz="1200" b="0" i="0" u="none" strike="noStrike" kern="100" cap="none" spc="0" normalizeH="0" baseline="0" noProof="0" dirty="0" err="1">
                <a:ln>
                  <a:noFill/>
                </a:ln>
                <a:solidFill>
                  <a:srgbClr val="000000"/>
                </a:solidFill>
                <a:effectLst/>
                <a:uLnTx/>
                <a:uFillTx/>
                <a:latin typeface="Calibri" panose="020F0502020204030204" pitchFamily="34" charset="0"/>
                <a:ea typeface="新細明體" panose="02020500000000000000" pitchFamily="18" charset="-120"/>
                <a:cs typeface="Times New Roman" panose="02020603050405020304" pitchFamily="18" charset="0"/>
              </a:rPr>
              <a:t>IoT</a:t>
            </a:r>
            <a:r>
              <a:rPr kumimoji="1" lang="en-US" altLang="zh-TW" sz="1200" b="0" i="0" u="none" strike="noStrike" kern="100" cap="none" spc="0" normalizeH="0" baseline="0" noProof="0" dirty="0">
                <a:ln>
                  <a:noFill/>
                </a:ln>
                <a:solidFill>
                  <a:srgbClr val="000000"/>
                </a:solidFill>
                <a:effectLst/>
                <a:uLnTx/>
                <a:uFillTx/>
                <a:latin typeface="Calibri" panose="020F0502020204030204" pitchFamily="34" charset="0"/>
                <a:ea typeface="新細明體" panose="02020500000000000000" pitchFamily="18" charset="-120"/>
                <a:cs typeface="Times New Roman" panose="02020603050405020304" pitchFamily="18" charset="0"/>
              </a:rPr>
              <a:t> SIMs, continued to outperformed peers in the first quarter </a:t>
            </a:r>
            <a:r>
              <a:rPr kumimoji="1" lang="en-US" altLang="zh-TW" sz="1200" b="0" i="0" u="none" strike="noStrike" kern="100" cap="none" spc="0" normalizeH="0" baseline="0" noProof="0" dirty="0">
                <a:ln>
                  <a:noFill/>
                </a:ln>
                <a:solidFill>
                  <a:srgbClr val="FF0000"/>
                </a:solidFill>
                <a:effectLst/>
                <a:uLnTx/>
                <a:uFillTx/>
                <a:latin typeface="Calibri" panose="020F0502020204030204" pitchFamily="34" charset="0"/>
                <a:ea typeface="新細明體" panose="02020500000000000000" pitchFamily="18" charset="-120"/>
                <a:cs typeface="Times New Roman" panose="02020603050405020304" pitchFamily="18" charset="0"/>
              </a:rPr>
              <a:t>by reaching 39.1% and 36%, respectively,  currently in the leading status.</a:t>
            </a:r>
          </a:p>
        </p:txBody>
      </p:sp>
    </p:spTree>
    <p:extLst>
      <p:ext uri="{BB962C8B-B14F-4D97-AF65-F5344CB8AC3E}">
        <p14:creationId xmlns:p14="http://schemas.microsoft.com/office/powerpoint/2010/main" val="10224255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a:xfrm>
            <a:off x="446300" y="4521850"/>
            <a:ext cx="5829924" cy="5030080"/>
          </a:xfrm>
        </p:spPr>
        <p:txBody>
          <a:bodyPr/>
          <a:lstStyle/>
          <a:p>
            <a:pPr>
              <a:spcBef>
                <a:spcPts val="599"/>
              </a:spcBef>
            </a:pPr>
            <a:r>
              <a:rPr lang="en-US" altLang="zh-TW" sz="1100" dirty="0"/>
              <a:t>Thank you, Angela, and hello, everyone. Welcome to our first quarter results conference call. As this is the first time I am speaking to investors as the Chairman and CEO of Chunghwa, I would like to thank all our investors for your long-term support over the past years, and look forward to continuing our relationship going forward. Chunghwa Telecom is truly a trustworthy company with growth opportunities and strong corporate governance. </a:t>
            </a:r>
          </a:p>
          <a:p>
            <a:pPr>
              <a:spcBef>
                <a:spcPts val="599"/>
              </a:spcBef>
            </a:pPr>
            <a:r>
              <a:rPr lang="en-US" altLang="zh-TW" sz="1100" dirty="0"/>
              <a:t>Now, please flip to slide 4 for the highlights of the first-quarter. To begin with, we’d like to bring to your attentions that NCC, our regulator, gave its conditional approval of the mergers among our peers in the first quarter, </a:t>
            </a:r>
            <a:r>
              <a:rPr lang="en-US" altLang="zh-TW" sz="1100" dirty="0" smtClean="0"/>
              <a:t>which </a:t>
            </a:r>
            <a:r>
              <a:rPr lang="en-US" altLang="zh-TW" sz="1100" dirty="0"/>
              <a:t>we believe is a positive move for shaping healthy market competition in Taiwan. Based on the steady 5G penetration and the future industry landscape, we expect stable mobile market development that will further support our revenue growth momentum going forward.  </a:t>
            </a:r>
          </a:p>
          <a:p>
            <a:pPr>
              <a:spcBef>
                <a:spcPts val="599"/>
              </a:spcBef>
            </a:pPr>
            <a:r>
              <a:rPr lang="en-US" altLang="zh-TW" sz="1100" dirty="0"/>
              <a:t>For the results of the first quarter 2023, we were pleased that we beat all financial targets despite the uncertainties in the macro-economic context, thanks to the vibrant growth of our three business groups, which all delivered positive YoY increases in each segment’s revenue and profits. </a:t>
            </a:r>
          </a:p>
          <a:p>
            <a:pPr>
              <a:spcBef>
                <a:spcPts val="599"/>
              </a:spcBef>
            </a:pPr>
            <a:r>
              <a:rPr lang="en-US" altLang="zh-TW" sz="1100" dirty="0"/>
              <a:t>In addition, with our consistent business strategies that drive our mobile and broadband services, our telecom services continued to deliver robust performance in the first quarter, including our 6.6% YoY mobile service revenue growth that outperformed to lead the industry, as well as the encouraging fixed broadband high-speed 300Mbps and above service subscriptions exceeded the threshold of 1 million.</a:t>
            </a:r>
          </a:p>
          <a:p>
            <a:pPr>
              <a:spcBef>
                <a:spcPts val="599"/>
              </a:spcBef>
            </a:pPr>
            <a:r>
              <a:rPr lang="en-US" altLang="zh-TW" sz="1100" dirty="0"/>
              <a:t>Our technology capabilities also continued to fuel the performance of innovative applications. As a result, EBG’s emerging enterprise application revenue demonstrated strong growth and was up by more than 30% year over year. For CBG, subscription and advertisement revenue from MOD and Hami Video accelerated due to our 5G plus 4D multi-angle broadcasting capabilities utilized in the broadcasting of the World Baseball Classic during the quarter. </a:t>
            </a:r>
          </a:p>
        </p:txBody>
      </p:sp>
      <p:sp>
        <p:nvSpPr>
          <p:cNvPr id="4" name="頁尾版面配置區 3"/>
          <p:cNvSpPr>
            <a:spLocks noGrp="1"/>
          </p:cNvSpPr>
          <p:nvPr>
            <p:ph type="ftr" sz="quarter" idx="10"/>
          </p:nvPr>
        </p:nvSpPr>
        <p:spPr/>
        <p:txBody>
          <a:bodyPr/>
          <a:lstStyle/>
          <a:p>
            <a:pPr>
              <a:defRPr/>
            </a:pPr>
            <a:r>
              <a:rPr lang="en-US" altLang="zh-TW"/>
              <a:t>【CONFIDENTIAL】</a:t>
            </a:r>
            <a:r>
              <a:rPr lang="zh-TW" altLang="en-US"/>
              <a:t>法說會相關訊息不得於法說會召開前對特定人公開</a:t>
            </a:r>
            <a:endParaRPr lang="en-US" altLang="zh-TW"/>
          </a:p>
          <a:p>
            <a:pPr>
              <a:defRPr/>
            </a:pPr>
            <a:endParaRPr lang="en-US" altLang="zh-TW"/>
          </a:p>
        </p:txBody>
      </p:sp>
      <p:sp>
        <p:nvSpPr>
          <p:cNvPr id="5" name="投影片編號版面配置區 4"/>
          <p:cNvSpPr>
            <a:spLocks noGrp="1"/>
          </p:cNvSpPr>
          <p:nvPr>
            <p:ph type="sldNum" sz="quarter" idx="11"/>
          </p:nvPr>
        </p:nvSpPr>
        <p:spPr/>
        <p:txBody>
          <a:bodyPr/>
          <a:lstStyle/>
          <a:p>
            <a:pPr>
              <a:defRPr/>
            </a:pPr>
            <a:fld id="{AF3FA925-368F-49D9-83EB-285720D0F1C9}" type="slidenum">
              <a:rPr lang="zh-TW" altLang="en-US" smtClean="0"/>
              <a:pPr>
                <a:defRPr/>
              </a:pPr>
              <a:t>5</a:t>
            </a:fld>
            <a:endParaRPr lang="zh-TW" altLang="en-US"/>
          </a:p>
        </p:txBody>
      </p:sp>
    </p:spTree>
    <p:extLst>
      <p:ext uri="{BB962C8B-B14F-4D97-AF65-F5344CB8AC3E}">
        <p14:creationId xmlns:p14="http://schemas.microsoft.com/office/powerpoint/2010/main" val="36794894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4" name="頁尾版面配置區 3"/>
          <p:cNvSpPr>
            <a:spLocks noGrp="1"/>
          </p:cNvSpPr>
          <p:nvPr>
            <p:ph type="ftr" sz="quarter" idx="4"/>
          </p:nvPr>
        </p:nvSpPr>
        <p:spPr/>
        <p:txBody>
          <a:bodyPr/>
          <a:lstStyle/>
          <a:p>
            <a:pPr defTabSz="912377">
              <a:defRPr/>
            </a:pPr>
            <a:r>
              <a:rPr lang="en-US" altLang="zh-TW" dirty="0">
                <a:solidFill>
                  <a:srgbClr val="000000"/>
                </a:solidFill>
                <a:ea typeface="微軟正黑體" panose="020B0604030504040204" pitchFamily="34" charset="-120"/>
              </a:rPr>
              <a:t>【CONFIDENTIAL】</a:t>
            </a:r>
            <a:r>
              <a:rPr lang="zh-TW" altLang="en-US" dirty="0">
                <a:solidFill>
                  <a:srgbClr val="000000"/>
                </a:solidFill>
                <a:ea typeface="微軟正黑體" panose="020B0604030504040204" pitchFamily="34" charset="-120"/>
              </a:rPr>
              <a:t>法說會相關訊息不得於法說會召開前對特定人公開</a:t>
            </a:r>
            <a:endParaRPr lang="en-US" altLang="zh-TW" dirty="0">
              <a:solidFill>
                <a:srgbClr val="000000"/>
              </a:solidFill>
              <a:ea typeface="微軟正黑體" panose="020B0604030504040204" pitchFamily="34" charset="-120"/>
            </a:endParaRPr>
          </a:p>
        </p:txBody>
      </p:sp>
      <p:sp>
        <p:nvSpPr>
          <p:cNvPr id="5" name="投影片編號版面配置區 4"/>
          <p:cNvSpPr>
            <a:spLocks noGrp="1"/>
          </p:cNvSpPr>
          <p:nvPr>
            <p:ph type="sldNum" sz="quarter" idx="5"/>
          </p:nvPr>
        </p:nvSpPr>
        <p:spPr/>
        <p:txBody>
          <a:bodyPr/>
          <a:lstStyle/>
          <a:p>
            <a:pPr defTabSz="912377">
              <a:defRPr/>
            </a:pPr>
            <a:fld id="{AF3FA925-368F-49D9-83EB-285720D0F1C9}" type="slidenum">
              <a:rPr lang="zh-TW" altLang="en-US">
                <a:solidFill>
                  <a:srgbClr val="000000"/>
                </a:solidFill>
              </a:rPr>
              <a:pPr defTabSz="912377">
                <a:defRPr/>
              </a:pPr>
              <a:t>6</a:t>
            </a:fld>
            <a:endParaRPr lang="zh-TW" altLang="en-US" dirty="0">
              <a:solidFill>
                <a:srgbClr val="000000"/>
              </a:solidFill>
            </a:endParaRPr>
          </a:p>
        </p:txBody>
      </p:sp>
      <p:sp>
        <p:nvSpPr>
          <p:cNvPr id="13" name="Rectangle 1">
            <a:extLst>
              <a:ext uri="{FF2B5EF4-FFF2-40B4-BE49-F238E27FC236}">
                <a16:creationId xmlns:a16="http://schemas.microsoft.com/office/drawing/2014/main" id="{6DCE9CDC-4321-4B44-A01F-3253C8171CA9}"/>
              </a:ext>
            </a:extLst>
          </p:cNvPr>
          <p:cNvSpPr>
            <a:spLocks noChangeArrowheads="1"/>
          </p:cNvSpPr>
          <p:nvPr/>
        </p:nvSpPr>
        <p:spPr bwMode="auto">
          <a:xfrm>
            <a:off x="-6031394" y="6151485"/>
            <a:ext cx="5110180" cy="26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221" tIns="45607" rIns="91221" bIns="45607" numCol="1" anchor="ctr" anchorCtr="0" compatLnSpc="1">
            <a:prstTxWarp prst="textNoShape">
              <a:avLst/>
            </a:prstTxWarp>
            <a:spAutoFit/>
          </a:bodyPr>
          <a:lstStyle/>
          <a:p>
            <a:pPr defTabSz="912194" eaLnBrk="0" hangingPunct="0">
              <a:defRPr/>
            </a:pPr>
            <a:r>
              <a:rPr kumimoji="0" lang="zh-TW" altLang="zh-TW" sz="1100" b="0" dirty="0">
                <a:solidFill>
                  <a:srgbClr val="000000"/>
                </a:solidFill>
                <a:latin typeface="微軟正黑體" panose="020B0604030504040204" pitchFamily="34" charset="-120"/>
                <a:ea typeface="微軟正黑體" panose="020B0604030504040204" pitchFamily="34" charset="-120"/>
                <a:cs typeface="Calibri" panose="020F0502020204030204" pitchFamily="34" charset="0"/>
              </a:rPr>
              <a:t>近五季</a:t>
            </a:r>
            <a:r>
              <a:rPr kumimoji="0" lang="zh-TW" altLang="zh-TW" sz="1100" b="0" u="sng" dirty="0">
                <a:solidFill>
                  <a:srgbClr val="000000"/>
                </a:solidFill>
                <a:latin typeface="微軟正黑體" panose="020B0604030504040204" pitchFamily="34" charset="-120"/>
                <a:ea typeface="微軟正黑體" panose="020B0604030504040204" pitchFamily="34" charset="-120"/>
                <a:cs typeface="Calibri" panose="020F0502020204030204" pitchFamily="34" charset="0"/>
              </a:rPr>
              <a:t>行動月租</a:t>
            </a:r>
            <a:r>
              <a:rPr kumimoji="0" lang="en-US" altLang="zh-TW" sz="1100" b="0" u="sng" dirty="0">
                <a:solidFill>
                  <a:srgbClr val="000000"/>
                </a:solidFill>
                <a:latin typeface="微軟正黑體" panose="020B0604030504040204" pitchFamily="34" charset="-120"/>
                <a:ea typeface="微軟正黑體" panose="020B0604030504040204" pitchFamily="34" charset="-120"/>
                <a:cs typeface="Calibri" panose="020F0502020204030204" pitchFamily="34" charset="0"/>
              </a:rPr>
              <a:t>(</a:t>
            </a:r>
            <a:r>
              <a:rPr kumimoji="0" lang="zh-TW" altLang="en-US" sz="1100" b="0" u="sng" dirty="0">
                <a:solidFill>
                  <a:srgbClr val="000000"/>
                </a:solidFill>
                <a:latin typeface="微軟正黑體" panose="020B0604030504040204" pitchFamily="34" charset="-120"/>
                <a:ea typeface="微軟正黑體" panose="020B0604030504040204" pitchFamily="34" charset="-120"/>
                <a:cs typeface="Calibri" panose="020F0502020204030204" pitchFamily="34" charset="0"/>
              </a:rPr>
              <a:t>排除物聯網客戶</a:t>
            </a:r>
            <a:r>
              <a:rPr kumimoji="0" lang="en-US" altLang="zh-TW" sz="1100" b="0" u="sng" dirty="0">
                <a:solidFill>
                  <a:srgbClr val="000000"/>
                </a:solidFill>
                <a:latin typeface="微軟正黑體" panose="020B0604030504040204" pitchFamily="34" charset="-120"/>
                <a:ea typeface="微軟正黑體" panose="020B0604030504040204" pitchFamily="34" charset="-120"/>
                <a:cs typeface="Calibri" panose="020F0502020204030204" pitchFamily="34" charset="0"/>
              </a:rPr>
              <a:t>)</a:t>
            </a:r>
            <a:r>
              <a:rPr kumimoji="0" lang="zh-TW" altLang="en-US" sz="1100" b="0" u="sng" dirty="0">
                <a:solidFill>
                  <a:srgbClr val="000000"/>
                </a:solidFill>
                <a:latin typeface="微軟正黑體" panose="020B0604030504040204" pitchFamily="34" charset="-120"/>
                <a:ea typeface="微軟正黑體" panose="020B0604030504040204" pitchFamily="34" charset="-120"/>
                <a:cs typeface="Calibri" panose="020F0502020204030204" pitchFamily="34" charset="0"/>
              </a:rPr>
              <a:t>合併</a:t>
            </a:r>
            <a:r>
              <a:rPr kumimoji="0" lang="en-US" altLang="zh-TW" sz="1100" b="0" u="sng" dirty="0">
                <a:solidFill>
                  <a:srgbClr val="000000"/>
                </a:solidFill>
                <a:latin typeface="微軟正黑體" panose="020B0604030504040204" pitchFamily="34" charset="-120"/>
                <a:ea typeface="微軟正黑體" panose="020B0604030504040204" pitchFamily="34" charset="-120"/>
                <a:cs typeface="Calibri" panose="020F0502020204030204" pitchFamily="34" charset="0"/>
              </a:rPr>
              <a:t>ARPU</a:t>
            </a:r>
            <a:r>
              <a:rPr kumimoji="0" lang="zh-TW" altLang="en-US" sz="1100" b="0" u="sng" dirty="0">
                <a:solidFill>
                  <a:srgbClr val="000000"/>
                </a:solidFill>
                <a:latin typeface="微軟正黑體" panose="020B0604030504040204" pitchFamily="34" charset="-120"/>
                <a:ea typeface="微軟正黑體" panose="020B0604030504040204" pitchFamily="34" charset="-120"/>
                <a:cs typeface="Calibri" panose="020F0502020204030204" pitchFamily="34" charset="0"/>
              </a:rPr>
              <a:t> </a:t>
            </a:r>
            <a:r>
              <a:rPr kumimoji="0" lang="en-US" altLang="zh-TW" sz="1100" b="0" dirty="0">
                <a:solidFill>
                  <a:srgbClr val="000000"/>
                </a:solidFill>
                <a:latin typeface="微軟正黑體" panose="020B0604030504040204" pitchFamily="34" charset="-120"/>
                <a:ea typeface="微軟正黑體" panose="020B0604030504040204" pitchFamily="34" charset="-120"/>
                <a:cs typeface="Calibri" panose="020F0502020204030204" pitchFamily="34" charset="0"/>
              </a:rPr>
              <a:t>(</a:t>
            </a:r>
            <a:r>
              <a:rPr kumimoji="0" lang="zh-TW" altLang="en-US" sz="1100" b="0" dirty="0">
                <a:solidFill>
                  <a:srgbClr val="000000"/>
                </a:solidFill>
                <a:latin typeface="微軟正黑體" panose="020B0604030504040204" pitchFamily="34" charset="-120"/>
                <a:ea typeface="微軟正黑體" panose="020B0604030504040204" pitchFamily="34" charset="-120"/>
                <a:cs typeface="Calibri" panose="020F0502020204030204" pitchFamily="34" charset="0"/>
              </a:rPr>
              <a:t>不含</a:t>
            </a:r>
            <a:r>
              <a:rPr kumimoji="0" lang="en-US" altLang="zh-TW" sz="1100" b="0" dirty="0">
                <a:solidFill>
                  <a:srgbClr val="000000"/>
                </a:solidFill>
                <a:latin typeface="微軟正黑體" panose="020B0604030504040204" pitchFamily="34" charset="-120"/>
                <a:ea typeface="微軟正黑體" panose="020B0604030504040204" pitchFamily="34" charset="-120"/>
                <a:cs typeface="Calibri" panose="020F0502020204030204" pitchFamily="34" charset="0"/>
              </a:rPr>
              <a:t>040</a:t>
            </a:r>
            <a:r>
              <a:rPr kumimoji="0" lang="zh-TW" altLang="en-US" sz="1100" b="0" dirty="0">
                <a:solidFill>
                  <a:srgbClr val="000000"/>
                </a:solidFill>
                <a:latin typeface="微軟正黑體" panose="020B0604030504040204" pitchFamily="34" charset="-120"/>
                <a:ea typeface="微軟正黑體" panose="020B0604030504040204" pitchFamily="34" charset="-120"/>
                <a:cs typeface="Calibri" panose="020F0502020204030204" pitchFamily="34" charset="0"/>
              </a:rPr>
              <a:t>客戶及所有預付卡客戶</a:t>
            </a:r>
            <a:r>
              <a:rPr kumimoji="0" lang="en-US" altLang="zh-TW" sz="1100" b="0" dirty="0">
                <a:solidFill>
                  <a:srgbClr val="000000"/>
                </a:solidFill>
                <a:latin typeface="微軟正黑體" panose="020B0604030504040204" pitchFamily="34" charset="-120"/>
                <a:ea typeface="微軟正黑體" panose="020B0604030504040204" pitchFamily="34" charset="-120"/>
                <a:cs typeface="Calibri" panose="020F0502020204030204" pitchFamily="34" charset="0"/>
              </a:rPr>
              <a:t>)</a:t>
            </a:r>
            <a:endParaRPr kumimoji="0" lang="zh-TW" altLang="en-US" sz="1400" b="0" dirty="0">
              <a:solidFill>
                <a:srgbClr val="000000"/>
              </a:solidFill>
              <a:latin typeface="Arial" panose="020B0604020202020204" pitchFamily="34" charset="0"/>
              <a:ea typeface="微軟正黑體" panose="020B0604030504040204" pitchFamily="34" charset="-120"/>
            </a:endParaRPr>
          </a:p>
        </p:txBody>
      </p:sp>
      <p:graphicFrame>
        <p:nvGraphicFramePr>
          <p:cNvPr id="10" name="表格 9">
            <a:extLst>
              <a:ext uri="{FF2B5EF4-FFF2-40B4-BE49-F238E27FC236}">
                <a16:creationId xmlns:a16="http://schemas.microsoft.com/office/drawing/2014/main" id="{BC458C08-373B-4874-A85A-136628E48F7F}"/>
              </a:ext>
            </a:extLst>
          </p:cNvPr>
          <p:cNvGraphicFramePr>
            <a:graphicFrameLocks noGrp="1"/>
          </p:cNvGraphicFramePr>
          <p:nvPr/>
        </p:nvGraphicFramePr>
        <p:xfrm>
          <a:off x="7211894" y="5634562"/>
          <a:ext cx="6792886" cy="897987"/>
        </p:xfrm>
        <a:graphic>
          <a:graphicData uri="http://schemas.openxmlformats.org/drawingml/2006/table">
            <a:tbl>
              <a:tblPr firstRow="1" firstCol="1" bandRow="1"/>
              <a:tblGrid>
                <a:gridCol w="1046116">
                  <a:extLst>
                    <a:ext uri="{9D8B030D-6E8A-4147-A177-3AD203B41FA5}">
                      <a16:colId xmlns:a16="http://schemas.microsoft.com/office/drawing/2014/main" val="359988353"/>
                    </a:ext>
                  </a:extLst>
                </a:gridCol>
                <a:gridCol w="638530">
                  <a:extLst>
                    <a:ext uri="{9D8B030D-6E8A-4147-A177-3AD203B41FA5}">
                      <a16:colId xmlns:a16="http://schemas.microsoft.com/office/drawing/2014/main" val="350889290"/>
                    </a:ext>
                  </a:extLst>
                </a:gridCol>
                <a:gridCol w="638530">
                  <a:extLst>
                    <a:ext uri="{9D8B030D-6E8A-4147-A177-3AD203B41FA5}">
                      <a16:colId xmlns:a16="http://schemas.microsoft.com/office/drawing/2014/main" val="617445928"/>
                    </a:ext>
                  </a:extLst>
                </a:gridCol>
                <a:gridCol w="638530">
                  <a:extLst>
                    <a:ext uri="{9D8B030D-6E8A-4147-A177-3AD203B41FA5}">
                      <a16:colId xmlns:a16="http://schemas.microsoft.com/office/drawing/2014/main" val="4125990227"/>
                    </a:ext>
                  </a:extLst>
                </a:gridCol>
                <a:gridCol w="638530">
                  <a:extLst>
                    <a:ext uri="{9D8B030D-6E8A-4147-A177-3AD203B41FA5}">
                      <a16:colId xmlns:a16="http://schemas.microsoft.com/office/drawing/2014/main" val="3708582468"/>
                    </a:ext>
                  </a:extLst>
                </a:gridCol>
                <a:gridCol w="638530">
                  <a:extLst>
                    <a:ext uri="{9D8B030D-6E8A-4147-A177-3AD203B41FA5}">
                      <a16:colId xmlns:a16="http://schemas.microsoft.com/office/drawing/2014/main" val="3782557740"/>
                    </a:ext>
                  </a:extLst>
                </a:gridCol>
                <a:gridCol w="638530">
                  <a:extLst>
                    <a:ext uri="{9D8B030D-6E8A-4147-A177-3AD203B41FA5}">
                      <a16:colId xmlns:a16="http://schemas.microsoft.com/office/drawing/2014/main" val="2117613084"/>
                    </a:ext>
                  </a:extLst>
                </a:gridCol>
                <a:gridCol w="638530">
                  <a:extLst>
                    <a:ext uri="{9D8B030D-6E8A-4147-A177-3AD203B41FA5}">
                      <a16:colId xmlns:a16="http://schemas.microsoft.com/office/drawing/2014/main" val="3859319092"/>
                    </a:ext>
                  </a:extLst>
                </a:gridCol>
                <a:gridCol w="638530">
                  <a:extLst>
                    <a:ext uri="{9D8B030D-6E8A-4147-A177-3AD203B41FA5}">
                      <a16:colId xmlns:a16="http://schemas.microsoft.com/office/drawing/2014/main" val="3718603656"/>
                    </a:ext>
                  </a:extLst>
                </a:gridCol>
                <a:gridCol w="638530">
                  <a:extLst>
                    <a:ext uri="{9D8B030D-6E8A-4147-A177-3AD203B41FA5}">
                      <a16:colId xmlns:a16="http://schemas.microsoft.com/office/drawing/2014/main" val="3515552975"/>
                    </a:ext>
                  </a:extLst>
                </a:gridCol>
              </a:tblGrid>
              <a:tr h="365819">
                <a:tc>
                  <a:txBody>
                    <a:bodyPr/>
                    <a:lstStyle/>
                    <a:p>
                      <a:pPr algn="ctr">
                        <a:spcAft>
                          <a:spcPts val="0"/>
                        </a:spcAft>
                      </a:pPr>
                      <a:r>
                        <a:rPr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整體客戶數</a:t>
                      </a:r>
                      <a:endParaRPr lang="en-US" alt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p>
                      <a:pPr algn="ctr">
                        <a:spcAft>
                          <a:spcPts val="0"/>
                        </a:spcAft>
                      </a:pPr>
                      <a:r>
                        <a:rPr lang="en-US" alt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a:t>
                      </a:r>
                      <a:r>
                        <a:rPr lang="zh-TW" altLang="en-US"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單位：千門</a:t>
                      </a:r>
                      <a:r>
                        <a:rPr lang="en-US" alt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a:t>
                      </a:r>
                      <a:endParaRPr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17748" marR="1774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2Q21</a:t>
                      </a:r>
                      <a:endParaRPr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17748" marR="1774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3Q21</a:t>
                      </a:r>
                      <a:endParaRPr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17748" marR="1774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alt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4Q21</a:t>
                      </a:r>
                      <a:endParaRPr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17748" marR="1774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alt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1Q22</a:t>
                      </a:r>
                      <a:endParaRPr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17748" marR="1774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alt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2Q22</a:t>
                      </a:r>
                      <a:endParaRPr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17748" marR="1774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alt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3Q22</a:t>
                      </a:r>
                      <a:endParaRPr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17748" marR="1774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alt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4Q22</a:t>
                      </a:r>
                      <a:endParaRPr lang="zh-TW" alt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17748" marR="1774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1Q23</a:t>
                      </a:r>
                      <a:endParaRPr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17748" marR="1774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zh-TW" altLang="en-US"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淨增</a:t>
                      </a:r>
                      <a:endParaRPr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17748" marR="1774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87679213"/>
                  </a:ext>
                </a:extLst>
              </a:tr>
              <a:tr h="266084">
                <a:tc>
                  <a:txBody>
                    <a:bodyPr/>
                    <a:lstStyle/>
                    <a:p>
                      <a:pPr>
                        <a:spcAft>
                          <a:spcPts val="0"/>
                        </a:spcAft>
                      </a:pPr>
                      <a:r>
                        <a:rPr lang="en-US" sz="1200" b="0"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rPr>
                        <a:t>CHT(</a:t>
                      </a:r>
                      <a:r>
                        <a:rPr lang="zh-TW" sz="1200" b="0"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rPr>
                        <a:t>含</a:t>
                      </a:r>
                      <a:r>
                        <a:rPr lang="en-US" sz="1200" b="0"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rPr>
                        <a:t>040)</a:t>
                      </a:r>
                      <a:endParaRPr lang="zh-TW" sz="1200" b="0" kern="10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17748" marR="1774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11,494 </a:t>
                      </a:r>
                      <a:endParaRPr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359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11,740</a:t>
                      </a:r>
                      <a:endParaRPr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359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base">
                        <a:spcBef>
                          <a:spcPct val="0"/>
                        </a:spcBef>
                        <a:spcAft>
                          <a:spcPts val="0"/>
                        </a:spcAft>
                      </a:pPr>
                      <a:r>
                        <a:rPr kumimoji="1" lang="en-US" alt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11,916</a:t>
                      </a:r>
                      <a:endParaRPr kumimoji="1"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359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base">
                        <a:spcBef>
                          <a:spcPct val="0"/>
                        </a:spcBef>
                        <a:spcAft>
                          <a:spcPts val="0"/>
                        </a:spcAft>
                      </a:pPr>
                      <a:r>
                        <a:rPr kumimoji="1" lang="en-US" alt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11,982</a:t>
                      </a:r>
                      <a:endParaRPr kumimoji="1"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359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base">
                        <a:spcBef>
                          <a:spcPct val="0"/>
                        </a:spcBef>
                        <a:spcAft>
                          <a:spcPts val="0"/>
                        </a:spcAft>
                      </a:pPr>
                      <a:r>
                        <a:rPr kumimoji="1" lang="en-US" alt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12,227</a:t>
                      </a:r>
                      <a:endParaRPr kumimoji="1"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359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base">
                        <a:spcBef>
                          <a:spcPct val="0"/>
                        </a:spcBef>
                        <a:spcAft>
                          <a:spcPts val="0"/>
                        </a:spcAft>
                      </a:pPr>
                      <a:r>
                        <a:rPr kumimoji="1" lang="en-US" alt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12,419</a:t>
                      </a:r>
                      <a:endParaRPr kumimoji="1"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359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base">
                        <a:spcBef>
                          <a:spcPct val="0"/>
                        </a:spcBef>
                        <a:spcAft>
                          <a:spcPts val="0"/>
                        </a:spcAft>
                      </a:pPr>
                      <a:r>
                        <a:rPr kumimoji="1" lang="en-US" alt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12,621</a:t>
                      </a:r>
                      <a:endParaRPr kumimoji="1"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359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alt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12,707</a:t>
                      </a:r>
                      <a:endParaRPr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359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86.4 </a:t>
                      </a:r>
                      <a:endParaRPr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359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04617594"/>
                  </a:ext>
                </a:extLst>
              </a:tr>
              <a:tr h="266084">
                <a:tc>
                  <a:txBody>
                    <a:bodyPr/>
                    <a:lstStyle/>
                    <a:p>
                      <a:pPr>
                        <a:spcAft>
                          <a:spcPts val="0"/>
                        </a:spcAft>
                      </a:pPr>
                      <a:r>
                        <a:rPr lang="en-US"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CHT(09)</a:t>
                      </a:r>
                      <a:endParaRPr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17748" marR="1774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10,634 </a:t>
                      </a:r>
                      <a:endParaRPr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359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10,654</a:t>
                      </a:r>
                      <a:endParaRPr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359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base">
                        <a:spcBef>
                          <a:spcPct val="0"/>
                        </a:spcBef>
                        <a:spcAft>
                          <a:spcPts val="0"/>
                        </a:spcAft>
                      </a:pPr>
                      <a:r>
                        <a:rPr kumimoji="1" lang="en-US" alt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10,669</a:t>
                      </a:r>
                      <a:endParaRPr kumimoji="1"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359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base">
                        <a:spcBef>
                          <a:spcPct val="0"/>
                        </a:spcBef>
                        <a:spcAft>
                          <a:spcPts val="0"/>
                        </a:spcAft>
                      </a:pPr>
                      <a:r>
                        <a:rPr kumimoji="1" lang="en-US" alt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10,644</a:t>
                      </a:r>
                      <a:endParaRPr kumimoji="1"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359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base">
                        <a:spcBef>
                          <a:spcPct val="0"/>
                        </a:spcBef>
                        <a:spcAft>
                          <a:spcPts val="0"/>
                        </a:spcAft>
                      </a:pPr>
                      <a:r>
                        <a:rPr kumimoji="1" lang="en-US" alt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10,802</a:t>
                      </a:r>
                      <a:endParaRPr kumimoji="1"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359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base">
                        <a:spcBef>
                          <a:spcPct val="0"/>
                        </a:spcBef>
                        <a:spcAft>
                          <a:spcPts val="0"/>
                        </a:spcAft>
                      </a:pPr>
                      <a:r>
                        <a:rPr kumimoji="1" lang="en-US" alt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10,930</a:t>
                      </a:r>
                      <a:endParaRPr kumimoji="1"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359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0" fontAlgn="base">
                        <a:spcBef>
                          <a:spcPct val="0"/>
                        </a:spcBef>
                        <a:spcAft>
                          <a:spcPts val="0"/>
                        </a:spcAft>
                      </a:pPr>
                      <a:r>
                        <a:rPr kumimoji="1" lang="en-US" alt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11,039</a:t>
                      </a:r>
                      <a:endParaRPr kumimoji="1"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359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11,086</a:t>
                      </a:r>
                      <a:endParaRPr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359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en-US" alt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47.7</a:t>
                      </a:r>
                      <a:endParaRPr lang="zh-TW" sz="1200" b="0" kern="1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3598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93133863"/>
                  </a:ext>
                </a:extLst>
              </a:tr>
            </a:tbl>
          </a:graphicData>
        </a:graphic>
      </p:graphicFrame>
      <p:sp>
        <p:nvSpPr>
          <p:cNvPr id="3" name="備忘稿版面配置區 2">
            <a:extLst>
              <a:ext uri="{FF2B5EF4-FFF2-40B4-BE49-F238E27FC236}">
                <a16:creationId xmlns:a16="http://schemas.microsoft.com/office/drawing/2014/main" id="{3ADDCBBC-8EA5-468A-94CD-0EF0F96B329D}"/>
              </a:ext>
            </a:extLst>
          </p:cNvPr>
          <p:cNvSpPr>
            <a:spLocks noGrp="1"/>
          </p:cNvSpPr>
          <p:nvPr>
            <p:ph type="body" idx="1"/>
          </p:nvPr>
        </p:nvSpPr>
        <p:spPr>
          <a:xfrm>
            <a:off x="147368" y="4502166"/>
            <a:ext cx="6499764" cy="5122128"/>
          </a:xfrm>
        </p:spPr>
        <p:txBody>
          <a:bodyPr/>
          <a:lstStyle/>
          <a:p>
            <a:pPr marL="182470" indent="-182470" defTabSz="913933">
              <a:lnSpc>
                <a:spcPts val="1198"/>
              </a:lnSpc>
              <a:spcBef>
                <a:spcPts val="0"/>
              </a:spcBef>
              <a:spcAft>
                <a:spcPts val="0"/>
              </a:spcAft>
              <a:buFont typeface="+mj-lt"/>
              <a:buAutoNum type="arabicPeriod"/>
              <a:tabLst>
                <a:tab pos="456965" algn="l"/>
              </a:tabLst>
              <a:defRPr/>
            </a:pPr>
            <a:r>
              <a:rPr lang="en-US" altLang="zh-TW" sz="10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1Q23 09</a:t>
            </a:r>
            <a:r>
              <a:rPr lang="zh-TW" altLang="en-US" sz="10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行動本業營收市占率</a:t>
            </a:r>
            <a:r>
              <a:rPr lang="en-US" altLang="zh-TW" sz="10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39.7%</a:t>
            </a:r>
            <a:r>
              <a:rPr lang="zh-TW" altLang="en-US" sz="10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0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YoY(39.1%→39.7%)</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及</a:t>
            </a:r>
            <a:r>
              <a:rPr lang="en-US" altLang="zh-TW" sz="1000" kern="100" dirty="0" err="1">
                <a:solidFill>
                  <a:srgbClr val="FF0000"/>
                </a:solidFill>
                <a:latin typeface="Arial" panose="020B0604020202020204" pitchFamily="34" charset="0"/>
                <a:ea typeface="微軟正黑體" panose="020B0604030504040204" pitchFamily="34" charset="-120"/>
                <a:cs typeface="Arial" panose="020B0604020202020204" pitchFamily="34" charset="0"/>
              </a:rPr>
              <a:t>QoQ</a:t>
            </a:r>
            <a:r>
              <a:rPr lang="en-US" altLang="zh-TW" sz="10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(39.5%→39.7</a:t>
            </a:r>
            <a:r>
              <a:rPr lang="zh-TW" altLang="en-US" sz="10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0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雙升；</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09</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行動門號市占率</a:t>
            </a:r>
            <a:r>
              <a:rPr lang="en-US" altLang="zh-TW" sz="10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36.8%</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YoY (36.0%→</a:t>
            </a:r>
            <a:r>
              <a:rPr lang="en-US" altLang="zh-TW" sz="10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36.8%</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與</a:t>
            </a:r>
            <a:r>
              <a:rPr lang="en-US" altLang="zh-TW" sz="1000" kern="100" dirty="0" err="1">
                <a:latin typeface="Arial" panose="020B0604020202020204" pitchFamily="34" charset="0"/>
                <a:ea typeface="微軟正黑體" panose="020B0604030504040204" pitchFamily="34" charset="-120"/>
                <a:cs typeface="Arial" panose="020B0604020202020204" pitchFamily="34" charset="0"/>
              </a:rPr>
              <a:t>QoQ</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(36.6%→</a:t>
            </a:r>
            <a:r>
              <a:rPr lang="en-US" altLang="zh-TW" sz="10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36.8</a:t>
            </a:r>
            <a:r>
              <a:rPr lang="zh-TW" altLang="en-US" sz="10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0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雙升。</a:t>
            </a:r>
          </a:p>
          <a:p>
            <a:pPr marL="182470" indent="-182470" defTabSz="913933">
              <a:lnSpc>
                <a:spcPts val="1198"/>
              </a:lnSpc>
              <a:spcBef>
                <a:spcPts val="0"/>
              </a:spcBef>
              <a:spcAft>
                <a:spcPts val="0"/>
              </a:spcAft>
              <a:buFont typeface="+mj-lt"/>
              <a:buAutoNum type="arabicPeriod"/>
              <a:tabLst>
                <a:tab pos="456965" algn="l"/>
              </a:tabLst>
              <a:defRPr/>
            </a:pPr>
            <a:r>
              <a:rPr lang="en-US" altLang="zh-TW" sz="1000" kern="100" dirty="0">
                <a:latin typeface="Arial" panose="020B0604020202020204" pitchFamily="34" charset="0"/>
                <a:ea typeface="微軟正黑體" panose="020B0604030504040204" pitchFamily="34" charset="-120"/>
                <a:cs typeface="Arial" panose="020B0604020202020204" pitchFamily="34" charset="0"/>
              </a:rPr>
              <a:t>2022</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年底</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5G</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全區基地台逾</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1.68</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萬台，人口涵蓋率達</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94%</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2023</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年預計超過</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1.9</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萬台，涵蓋率</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96% (</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不公開</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a:t>
            </a:r>
          </a:p>
          <a:p>
            <a:pPr marL="182470" indent="-182470" defTabSz="913933">
              <a:lnSpc>
                <a:spcPts val="1198"/>
              </a:lnSpc>
              <a:spcBef>
                <a:spcPts val="0"/>
              </a:spcBef>
              <a:spcAft>
                <a:spcPts val="0"/>
              </a:spcAft>
              <a:buFont typeface="+mj-lt"/>
              <a:buAutoNum type="arabicPeriod"/>
              <a:tabLst>
                <a:tab pos="456965" algn="l"/>
              </a:tabLst>
              <a:defRPr/>
            </a:pPr>
            <a:r>
              <a:rPr lang="zh-TW" altLang="en-US" sz="1000" kern="100" dirty="0">
                <a:latin typeface="Arial" panose="020B0604020202020204" pitchFamily="34" charset="0"/>
                <a:ea typeface="微軟正黑體" panose="020B0604030504040204" pitchFamily="34" charset="-120"/>
                <a:cs typeface="Arial" panose="020B0604020202020204" pitchFamily="34" charset="0"/>
              </a:rPr>
              <a:t>預計</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2023</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年市場合併後，三業者</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5G</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滲透率趨於一致；專注加速</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5G</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滲透、行動服務營收成長與價值競爭。</a:t>
            </a:r>
          </a:p>
          <a:p>
            <a:pPr marL="182470" indent="-182470" defTabSz="913933">
              <a:lnSpc>
                <a:spcPts val="1198"/>
              </a:lnSpc>
              <a:spcBef>
                <a:spcPts val="0"/>
              </a:spcBef>
              <a:spcAft>
                <a:spcPts val="0"/>
              </a:spcAft>
              <a:buFont typeface="+mj-lt"/>
              <a:buAutoNum type="arabicPeriod"/>
              <a:tabLst>
                <a:tab pos="456965" algn="l"/>
              </a:tabLst>
              <a:defRPr/>
            </a:pPr>
            <a:r>
              <a:rPr lang="zh-TW" altLang="en-US" sz="1000" kern="100" dirty="0">
                <a:latin typeface="Arial" panose="020B0604020202020204" pitchFamily="34" charset="0"/>
                <a:ea typeface="微軟正黑體" panose="020B0604030504040204" pitchFamily="34" charset="-120"/>
                <a:cs typeface="Arial" panose="020B0604020202020204" pitchFamily="34" charset="0"/>
              </a:rPr>
              <a:t>行動服務營收</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含</a:t>
            </a:r>
            <a:r>
              <a:rPr lang="en-US" altLang="zh-TW" sz="1000" kern="100" dirty="0" err="1">
                <a:latin typeface="Arial" panose="020B0604020202020204" pitchFamily="34" charset="0"/>
                <a:ea typeface="微軟正黑體" panose="020B0604030504040204" pitchFamily="34" charset="-120"/>
                <a:cs typeface="Arial" panose="020B0604020202020204" pitchFamily="34" charset="0"/>
              </a:rPr>
              <a:t>IoT</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)YoY+6.6%</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：行動月租</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YoY+5.7%</a:t>
            </a:r>
            <a:r>
              <a:rPr lang="en-US" altLang="zh-TW" sz="10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(+7.3</a:t>
            </a:r>
            <a:r>
              <a:rPr lang="zh-TW" altLang="en-US" sz="10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億</a:t>
            </a:r>
            <a:r>
              <a:rPr lang="en-US" altLang="zh-TW" sz="10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，主因升</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5G</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約</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Upsell</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及客戶數成長，價差</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YoY+5.06</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億、量差</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YoY+2.99</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億；行動數據</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YoY+111.4%(+3.9</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億</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，主因漫遊及預付卡成長；行動加值</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YoY</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持平；疫情趨緩使行動語音</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YoY-8.7%(-0.5</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億</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、簡訊</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YoY-14.7%(-0.8</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億</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1Q22 NCC</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防疫簡訊營收亦墊高基期。</a:t>
            </a:r>
          </a:p>
          <a:p>
            <a:pPr marL="182470" indent="-182470" defTabSz="913933">
              <a:lnSpc>
                <a:spcPts val="1198"/>
              </a:lnSpc>
              <a:spcBef>
                <a:spcPts val="0"/>
              </a:spcBef>
              <a:spcAft>
                <a:spcPts val="0"/>
              </a:spcAft>
              <a:buFont typeface="+mj-lt"/>
              <a:buAutoNum type="arabicPeriod"/>
              <a:tabLst>
                <a:tab pos="456965" algn="l"/>
              </a:tabLst>
              <a:defRPr/>
            </a:pPr>
            <a:r>
              <a:rPr lang="en-US" altLang="zh-TW" sz="1000" kern="100" dirty="0">
                <a:latin typeface="Arial" panose="020B0604020202020204" pitchFamily="34" charset="0"/>
                <a:ea typeface="微軟正黑體" panose="020B0604030504040204" pitchFamily="34" charset="-120"/>
                <a:cs typeface="Arial" panose="020B0604020202020204" pitchFamily="34" charset="0"/>
              </a:rPr>
              <a:t>3</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月中華</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09</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門號</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1108.6</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萬門、</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YoY+4.2% </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09</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月租型門號</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960.1</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萬門、 </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YoY+1.9%</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a:t>
            </a:r>
          </a:p>
          <a:p>
            <a:pPr marL="182470" indent="-182470" defTabSz="913933">
              <a:lnSpc>
                <a:spcPts val="1198"/>
              </a:lnSpc>
              <a:spcBef>
                <a:spcPts val="0"/>
              </a:spcBef>
              <a:spcAft>
                <a:spcPts val="0"/>
              </a:spcAft>
              <a:buFont typeface="+mj-lt"/>
              <a:buAutoNum type="arabicPeriod"/>
              <a:tabLst>
                <a:tab pos="456965" algn="l"/>
              </a:tabLst>
              <a:defRPr/>
            </a:pPr>
            <a:r>
              <a:rPr lang="en-US" altLang="zh-TW" sz="1000" kern="100" dirty="0">
                <a:latin typeface="Arial" panose="020B0604020202020204" pitchFamily="34" charset="0"/>
                <a:ea typeface="微軟正黑體" panose="020B0604030504040204" pitchFamily="34" charset="-120"/>
                <a:cs typeface="Arial" panose="020B0604020202020204" pitchFamily="34" charset="0"/>
              </a:rPr>
              <a:t>1Q23</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4G</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升</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5G</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約」平均月繳金額提升</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+43%(588</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元→</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842</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元、</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+254</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元</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；惟</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5G</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續</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5G</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平均月繳金額</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-0.7%(1021</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元→</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1014</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元</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a:t>
            </a:r>
          </a:p>
          <a:p>
            <a:pPr marL="182470" indent="-182470" defTabSz="913933">
              <a:lnSpc>
                <a:spcPts val="1198"/>
              </a:lnSpc>
              <a:spcBef>
                <a:spcPts val="0"/>
              </a:spcBef>
              <a:spcAft>
                <a:spcPts val="0"/>
              </a:spcAft>
              <a:buFont typeface="+mj-lt"/>
              <a:buAutoNum type="arabicPeriod"/>
              <a:tabLst>
                <a:tab pos="456965" algn="l"/>
              </a:tabLst>
              <a:defRPr/>
            </a:pPr>
            <a:r>
              <a:rPr lang="en-US" altLang="zh-TW" sz="1000" kern="100" dirty="0">
                <a:latin typeface="Arial" panose="020B0604020202020204" pitchFamily="34" charset="0"/>
                <a:ea typeface="微軟正黑體" panose="020B0604030504040204" pitchFamily="34" charset="-120"/>
                <a:cs typeface="Arial" panose="020B0604020202020204" pitchFamily="34" charset="0"/>
              </a:rPr>
              <a:t>09</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門號</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Post-paid ARPU YoY+4.0%</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或</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21</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元</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(515→536)</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a:t>
            </a:r>
            <a:r>
              <a:rPr lang="en-US" altLang="zh-TW" sz="10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QoQ+3</a:t>
            </a:r>
            <a:r>
              <a:rPr lang="zh-TW" altLang="en-US" sz="10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元</a:t>
            </a:r>
            <a:r>
              <a:rPr lang="en-US" altLang="zh-TW" sz="10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(533</a:t>
            </a:r>
            <a:r>
              <a:rPr lang="zh-TW" altLang="en-US" sz="10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a:t>
            </a:r>
            <a:r>
              <a:rPr lang="en-US" altLang="zh-TW" sz="1000"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536)</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，因行動月租</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(YoY+16.7</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元</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及數據通信</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(YoY+9.6</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元</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成長，彌補語音</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(YoY-2.2</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元</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、簡訊及加值營收減少</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(YoY</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共</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-3.5</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元</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a:t>
            </a:r>
          </a:p>
          <a:p>
            <a:pPr marL="182470" indent="-182470" defTabSz="913933">
              <a:lnSpc>
                <a:spcPts val="1198"/>
              </a:lnSpc>
              <a:spcBef>
                <a:spcPts val="0"/>
              </a:spcBef>
              <a:spcAft>
                <a:spcPts val="0"/>
              </a:spcAft>
              <a:buFont typeface="+mj-lt"/>
              <a:buAutoNum type="arabicPeriod"/>
              <a:tabLst>
                <a:tab pos="456965" algn="l"/>
              </a:tabLst>
              <a:defRPr/>
            </a:pPr>
            <a:r>
              <a:rPr lang="zh-TW" altLang="en-US" sz="1000" kern="100" dirty="0">
                <a:latin typeface="Arial" panose="020B0604020202020204" pitchFamily="34" charset="0"/>
                <a:ea typeface="微軟正黑體" panose="020B0604030504040204" pitchFamily="34" charset="-120"/>
                <a:cs typeface="Arial" panose="020B0604020202020204" pitchFamily="34" charset="0"/>
              </a:rPr>
              <a:t>四月合作</a:t>
            </a:r>
            <a:r>
              <a:rPr lang="en-US" altLang="zh-TW" sz="1000" kern="100" dirty="0">
                <a:latin typeface="Arial" panose="020B0604020202020204" pitchFamily="34" charset="0"/>
                <a:ea typeface="微軟正黑體" panose="020B0604030504040204" pitchFamily="34" charset="-120"/>
                <a:cs typeface="Arial" panose="020B0604020202020204" pitchFamily="34" charset="0"/>
              </a:rPr>
              <a:t>Line Mobile 5G</a:t>
            </a:r>
            <a:r>
              <a:rPr lang="zh-TW" altLang="en-US" sz="1000" kern="100" dirty="0">
                <a:latin typeface="Arial" panose="020B0604020202020204" pitchFamily="34" charset="0"/>
                <a:ea typeface="微軟正黑體" panose="020B0604030504040204" pitchFamily="34" charset="-120"/>
                <a:cs typeface="Arial" panose="020B0604020202020204" pitchFamily="34" charset="0"/>
              </a:rPr>
              <a:t>，強強攜手、合作雙贏，為客戶創造更多價值。</a:t>
            </a:r>
            <a:endParaRPr lang="en-US" altLang="zh-TW" sz="1100" dirty="0"/>
          </a:p>
          <a:p>
            <a:pPr>
              <a:lnSpc>
                <a:spcPts val="1198"/>
              </a:lnSpc>
              <a:spcBef>
                <a:spcPts val="599"/>
              </a:spcBef>
            </a:pPr>
            <a:r>
              <a:rPr lang="en-US" altLang="zh-TW" sz="1100" dirty="0"/>
              <a:t>Now, let’s move onto a closer look at our mobile business on slide 5.</a:t>
            </a:r>
          </a:p>
          <a:p>
            <a:pPr>
              <a:lnSpc>
                <a:spcPts val="1198"/>
              </a:lnSpc>
              <a:spcBef>
                <a:spcPts val="599"/>
              </a:spcBef>
            </a:pPr>
            <a:r>
              <a:rPr lang="en-US" altLang="zh-TW" sz="1100" dirty="0"/>
              <a:t>In the first quarter, we were delighted to report that we expanded our leadership in subscriber share and revenue share in Taiwan’s mobile market, climbing to </a:t>
            </a:r>
            <a:r>
              <a:rPr lang="en-US" altLang="zh-TW" sz="1100" dirty="0">
                <a:solidFill>
                  <a:srgbClr val="FF0000"/>
                </a:solidFill>
              </a:rPr>
              <a:t>36.8% and 39.7%, </a:t>
            </a:r>
            <a:r>
              <a:rPr lang="en-US" altLang="zh-TW" sz="1100" dirty="0"/>
              <a:t>respectively, with growth on a YoY and </a:t>
            </a:r>
            <a:r>
              <a:rPr lang="en-US" altLang="zh-TW" sz="1100" dirty="0" err="1"/>
              <a:t>QoQ</a:t>
            </a:r>
            <a:r>
              <a:rPr lang="en-US" altLang="zh-TW" sz="1100" dirty="0"/>
              <a:t> basis, affirming our sustainable leading position in Taiwan. We are even more pleased to see our revenue share exceeded our subscriber share by </a:t>
            </a:r>
            <a:r>
              <a:rPr lang="en-US" altLang="zh-TW" sz="1100" dirty="0">
                <a:solidFill>
                  <a:srgbClr val="FF0000"/>
                </a:solidFill>
              </a:rPr>
              <a:t>2.9%</a:t>
            </a:r>
            <a:r>
              <a:rPr lang="en-US" altLang="zh-TW" sz="1100" dirty="0"/>
              <a:t>, reflecting a healthier subscriber structure compared to our peers.</a:t>
            </a:r>
          </a:p>
          <a:p>
            <a:pPr>
              <a:lnSpc>
                <a:spcPts val="1198"/>
              </a:lnSpc>
              <a:spcBef>
                <a:spcPts val="599"/>
              </a:spcBef>
            </a:pPr>
            <a:r>
              <a:rPr lang="en-US" altLang="zh-TW" sz="1100" dirty="0"/>
              <a:t>Our mobile service revenue also took the lead in the industry with a 6.6% increase, maintaining its growth for 21 consecutive months on a year-over-year basis, owing to the upsells resulting from 5G migration and the increase of post-paid subscriber numbers. For those who migrate from our 4G to 5G, we observed an average 43% uplift in their mobile monthly fees. Additionally, owing to the revitalized cross-border activities, we see our roaming revenue and pre-paid revenue continued to ramp up in the first quarter. Total mobile subscriber numbers, excluding </a:t>
            </a:r>
            <a:r>
              <a:rPr lang="en-US" altLang="zh-TW" sz="1100" dirty="0" err="1"/>
              <a:t>IoT</a:t>
            </a:r>
            <a:r>
              <a:rPr lang="en-US" altLang="zh-TW" sz="1100" dirty="0"/>
              <a:t> SIMs, was up by 4.2% year-over-year  backed by the increasing pre-paid and postpaid subscriber numbers, maintaining its upward trajectory for the 8th consecutive quarter. </a:t>
            </a:r>
          </a:p>
          <a:p>
            <a:pPr>
              <a:lnSpc>
                <a:spcPts val="1198"/>
              </a:lnSpc>
              <a:spcBef>
                <a:spcPts val="599"/>
              </a:spcBef>
            </a:pPr>
            <a:r>
              <a:rPr lang="en-US" altLang="zh-TW" sz="1100" dirty="0"/>
              <a:t>In April, we teamed up with Line Mobile Taiwan to leverage digital capabilities on both sides that jointly increase better quality of customer service. We will continue our value creation strategy to expand our ecosystems going forward.</a:t>
            </a:r>
          </a:p>
        </p:txBody>
      </p:sp>
      <p:graphicFrame>
        <p:nvGraphicFramePr>
          <p:cNvPr id="11" name="表格 10"/>
          <p:cNvGraphicFramePr>
            <a:graphicFrameLocks noGrp="1"/>
          </p:cNvGraphicFramePr>
          <p:nvPr>
            <p:extLst>
              <p:ext uri="{D42A27DB-BD31-4B8C-83A1-F6EECF244321}">
                <p14:modId xmlns:p14="http://schemas.microsoft.com/office/powerpoint/2010/main" val="840379622"/>
              </p:ext>
            </p:extLst>
          </p:nvPr>
        </p:nvGraphicFramePr>
        <p:xfrm>
          <a:off x="-5687835" y="2797253"/>
          <a:ext cx="4766622" cy="1055076"/>
        </p:xfrm>
        <a:graphic>
          <a:graphicData uri="http://schemas.openxmlformats.org/drawingml/2006/table">
            <a:tbl>
              <a:tblPr firstRow="1" firstCol="1" bandRow="1">
                <a:tableStyleId>{5C22544A-7EE6-4342-B048-85BDC9FD1C3A}</a:tableStyleId>
              </a:tblPr>
              <a:tblGrid>
                <a:gridCol w="2441223">
                  <a:extLst>
                    <a:ext uri="{9D8B030D-6E8A-4147-A177-3AD203B41FA5}">
                      <a16:colId xmlns:a16="http://schemas.microsoft.com/office/drawing/2014/main" val="429040741"/>
                    </a:ext>
                  </a:extLst>
                </a:gridCol>
                <a:gridCol w="2325399">
                  <a:extLst>
                    <a:ext uri="{9D8B030D-6E8A-4147-A177-3AD203B41FA5}">
                      <a16:colId xmlns:a16="http://schemas.microsoft.com/office/drawing/2014/main" val="3574254732"/>
                    </a:ext>
                  </a:extLst>
                </a:gridCol>
              </a:tblGrid>
              <a:tr h="209114">
                <a:tc>
                  <a:txBody>
                    <a:bodyPr/>
                    <a:lstStyle/>
                    <a:p>
                      <a:pPr>
                        <a:spcAft>
                          <a:spcPts val="0"/>
                        </a:spcAft>
                      </a:pPr>
                      <a:r>
                        <a:rPr lang="en-US" sz="1200" dirty="0">
                          <a:solidFill>
                            <a:sysClr val="windowText" lastClr="000000"/>
                          </a:solidFill>
                          <a:effectLst/>
                        </a:rPr>
                        <a:t>112Q1 vs 111Q1</a:t>
                      </a:r>
                      <a:r>
                        <a:rPr lang="zh-TW" altLang="en-US" sz="1200" dirty="0">
                          <a:solidFill>
                            <a:sysClr val="windowText" lastClr="000000"/>
                          </a:solidFill>
                          <a:effectLst/>
                        </a:rPr>
                        <a:t> </a:t>
                      </a:r>
                      <a:r>
                        <a:rPr lang="en-US" altLang="zh-TW" sz="1200" dirty="0">
                          <a:solidFill>
                            <a:sysClr val="windowText" lastClr="000000"/>
                          </a:solidFill>
                          <a:effectLst/>
                        </a:rPr>
                        <a:t>(</a:t>
                      </a:r>
                      <a:r>
                        <a:rPr lang="zh-TW" altLang="en-US" sz="1200" dirty="0">
                          <a:solidFill>
                            <a:sysClr val="windowText" lastClr="000000"/>
                          </a:solidFill>
                          <a:effectLst/>
                        </a:rPr>
                        <a:t>會計提供</a:t>
                      </a:r>
                      <a:r>
                        <a:rPr lang="en-US" altLang="zh-TW" sz="1200" dirty="0">
                          <a:solidFill>
                            <a:sysClr val="windowText" lastClr="000000"/>
                          </a:solidFill>
                          <a:effectLst/>
                        </a:rPr>
                        <a:t>)</a:t>
                      </a:r>
                      <a:endParaRPr lang="zh-TW" sz="1200" dirty="0">
                        <a:solidFill>
                          <a:sysClr val="windowText" lastClr="000000"/>
                        </a:solidFill>
                        <a:effectLst/>
                        <a:latin typeface="Calibri" panose="020F0502020204030204" pitchFamily="34" charset="0"/>
                        <a:ea typeface="新細明體" panose="02020500000000000000" pitchFamily="18" charset="-120"/>
                      </a:endParaRPr>
                    </a:p>
                  </a:txBody>
                  <a:tcPr marL="17772" marR="1777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200">
                          <a:solidFill>
                            <a:sysClr val="windowText" lastClr="000000"/>
                          </a:solidFill>
                          <a:effectLst/>
                        </a:rPr>
                        <a:t>NT$ million </a:t>
                      </a:r>
                      <a:endParaRPr lang="zh-TW" sz="1200">
                        <a:solidFill>
                          <a:sysClr val="windowText" lastClr="000000"/>
                        </a:solidFill>
                        <a:effectLst/>
                        <a:latin typeface="Calibri" panose="020F0502020204030204" pitchFamily="34" charset="0"/>
                        <a:ea typeface="新細明體" panose="02020500000000000000" pitchFamily="18" charset="-120"/>
                      </a:endParaRPr>
                    </a:p>
                  </a:txBody>
                  <a:tcPr marL="17772" marR="1777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47704259"/>
                  </a:ext>
                </a:extLst>
              </a:tr>
              <a:tr h="209114">
                <a:tc>
                  <a:txBody>
                    <a:bodyPr/>
                    <a:lstStyle/>
                    <a:p>
                      <a:pPr>
                        <a:spcAft>
                          <a:spcPts val="0"/>
                        </a:spcAft>
                      </a:pPr>
                      <a:r>
                        <a:rPr lang="zh-TW" sz="1200" dirty="0">
                          <a:solidFill>
                            <a:sysClr val="windowText" lastClr="000000"/>
                          </a:solidFill>
                          <a:effectLst/>
                        </a:rPr>
                        <a:t>行動服務營收差異</a:t>
                      </a:r>
                      <a:endParaRPr lang="zh-TW" sz="1200" dirty="0">
                        <a:solidFill>
                          <a:sysClr val="windowText" lastClr="000000"/>
                        </a:solidFill>
                        <a:effectLst/>
                        <a:latin typeface="Calibri" panose="020F0502020204030204" pitchFamily="34" charset="0"/>
                        <a:ea typeface="新細明體" panose="02020500000000000000" pitchFamily="18" charset="-120"/>
                      </a:endParaRPr>
                    </a:p>
                  </a:txBody>
                  <a:tcPr marL="17772" marR="1777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200">
                          <a:solidFill>
                            <a:sysClr val="windowText" lastClr="000000"/>
                          </a:solidFill>
                          <a:effectLst/>
                        </a:rPr>
                        <a:t>                 928.2 </a:t>
                      </a:r>
                      <a:endParaRPr lang="zh-TW" sz="1200">
                        <a:solidFill>
                          <a:sysClr val="windowText" lastClr="000000"/>
                        </a:solidFill>
                        <a:effectLst/>
                        <a:latin typeface="Calibri" panose="020F0502020204030204" pitchFamily="34" charset="0"/>
                        <a:ea typeface="新細明體" panose="02020500000000000000" pitchFamily="18" charset="-120"/>
                      </a:endParaRPr>
                    </a:p>
                  </a:txBody>
                  <a:tcPr marL="17772" marR="1777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76763819"/>
                  </a:ext>
                </a:extLst>
              </a:tr>
              <a:tr h="209114">
                <a:tc>
                  <a:txBody>
                    <a:bodyPr/>
                    <a:lstStyle/>
                    <a:p>
                      <a:pPr indent="152400">
                        <a:spcAft>
                          <a:spcPts val="0"/>
                        </a:spcAft>
                      </a:pPr>
                      <a:r>
                        <a:rPr lang="zh-TW" sz="1200" dirty="0">
                          <a:solidFill>
                            <a:sysClr val="windowText" lastClr="000000"/>
                          </a:solidFill>
                          <a:effectLst/>
                        </a:rPr>
                        <a:t>一般月租型營收差異</a:t>
                      </a:r>
                      <a:endParaRPr lang="zh-TW" sz="1200" dirty="0">
                        <a:solidFill>
                          <a:sysClr val="windowText" lastClr="000000"/>
                        </a:solidFill>
                        <a:effectLst/>
                        <a:latin typeface="Calibri" panose="020F0502020204030204" pitchFamily="34" charset="0"/>
                        <a:ea typeface="新細明體" panose="02020500000000000000" pitchFamily="18" charset="-120"/>
                      </a:endParaRPr>
                    </a:p>
                  </a:txBody>
                  <a:tcPr marL="17772" marR="1777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200">
                          <a:solidFill>
                            <a:sysClr val="windowText" lastClr="000000"/>
                          </a:solidFill>
                          <a:effectLst/>
                        </a:rPr>
                        <a:t>                 816.0 </a:t>
                      </a:r>
                      <a:endParaRPr lang="zh-TW" sz="1200">
                        <a:solidFill>
                          <a:sysClr val="windowText" lastClr="000000"/>
                        </a:solidFill>
                        <a:effectLst/>
                        <a:latin typeface="Calibri" panose="020F0502020204030204" pitchFamily="34" charset="0"/>
                        <a:ea typeface="新細明體" panose="02020500000000000000" pitchFamily="18" charset="-120"/>
                      </a:endParaRPr>
                    </a:p>
                  </a:txBody>
                  <a:tcPr marL="17772" marR="1777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80403620"/>
                  </a:ext>
                </a:extLst>
              </a:tr>
              <a:tr h="209114">
                <a:tc>
                  <a:txBody>
                    <a:bodyPr/>
                    <a:lstStyle/>
                    <a:p>
                      <a:pPr indent="304800">
                        <a:spcAft>
                          <a:spcPts val="0"/>
                        </a:spcAft>
                      </a:pPr>
                      <a:r>
                        <a:rPr lang="zh-TW" sz="1200" dirty="0">
                          <a:solidFill>
                            <a:sysClr val="windowText" lastClr="000000"/>
                          </a:solidFill>
                          <a:effectLst/>
                        </a:rPr>
                        <a:t>一般月租型價差</a:t>
                      </a:r>
                      <a:endParaRPr lang="zh-TW" sz="1200" dirty="0">
                        <a:solidFill>
                          <a:sysClr val="windowText" lastClr="000000"/>
                        </a:solidFill>
                        <a:effectLst/>
                        <a:latin typeface="Calibri" panose="020F0502020204030204" pitchFamily="34" charset="0"/>
                        <a:ea typeface="新細明體" panose="02020500000000000000" pitchFamily="18" charset="-120"/>
                      </a:endParaRPr>
                    </a:p>
                  </a:txBody>
                  <a:tcPr marL="17772" marR="1777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200">
                          <a:solidFill>
                            <a:sysClr val="windowText" lastClr="000000"/>
                          </a:solidFill>
                          <a:effectLst/>
                        </a:rPr>
                        <a:t>                 506.4 </a:t>
                      </a:r>
                      <a:endParaRPr lang="zh-TW" sz="1200">
                        <a:solidFill>
                          <a:sysClr val="windowText" lastClr="000000"/>
                        </a:solidFill>
                        <a:effectLst/>
                        <a:latin typeface="Calibri" panose="020F0502020204030204" pitchFamily="34" charset="0"/>
                        <a:ea typeface="新細明體" panose="02020500000000000000" pitchFamily="18" charset="-120"/>
                      </a:endParaRPr>
                    </a:p>
                  </a:txBody>
                  <a:tcPr marL="17772" marR="1777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48799966"/>
                  </a:ext>
                </a:extLst>
              </a:tr>
              <a:tr h="218620">
                <a:tc>
                  <a:txBody>
                    <a:bodyPr/>
                    <a:lstStyle/>
                    <a:p>
                      <a:pPr indent="304800">
                        <a:spcAft>
                          <a:spcPts val="0"/>
                        </a:spcAft>
                      </a:pPr>
                      <a:r>
                        <a:rPr lang="zh-TW" sz="1200" dirty="0">
                          <a:solidFill>
                            <a:sysClr val="windowText" lastClr="000000"/>
                          </a:solidFill>
                          <a:effectLst/>
                        </a:rPr>
                        <a:t>一般月租型量差</a:t>
                      </a:r>
                      <a:endParaRPr lang="zh-TW" sz="1200" dirty="0">
                        <a:solidFill>
                          <a:sysClr val="windowText" lastClr="000000"/>
                        </a:solidFill>
                        <a:effectLst/>
                        <a:latin typeface="Calibri" panose="020F0502020204030204" pitchFamily="34" charset="0"/>
                        <a:ea typeface="新細明體" panose="02020500000000000000" pitchFamily="18" charset="-120"/>
                      </a:endParaRPr>
                    </a:p>
                  </a:txBody>
                  <a:tcPr marL="17772" marR="1777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Aft>
                          <a:spcPts val="0"/>
                        </a:spcAft>
                      </a:pPr>
                      <a:r>
                        <a:rPr lang="en-US" sz="1200" dirty="0">
                          <a:solidFill>
                            <a:sysClr val="windowText" lastClr="000000"/>
                          </a:solidFill>
                          <a:effectLst/>
                        </a:rPr>
                        <a:t>                 299.0 </a:t>
                      </a:r>
                      <a:endParaRPr lang="zh-TW" sz="1200" dirty="0">
                        <a:solidFill>
                          <a:sysClr val="windowText" lastClr="000000"/>
                        </a:solidFill>
                        <a:effectLst/>
                        <a:latin typeface="Calibri" panose="020F0502020204030204" pitchFamily="34" charset="0"/>
                        <a:ea typeface="新細明體" panose="02020500000000000000" pitchFamily="18" charset="-120"/>
                      </a:endParaRPr>
                    </a:p>
                  </a:txBody>
                  <a:tcPr marL="17772" marR="1777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87986267"/>
                  </a:ext>
                </a:extLst>
              </a:tr>
            </a:tbl>
          </a:graphicData>
        </a:graphic>
      </p:graphicFrame>
      <p:graphicFrame>
        <p:nvGraphicFramePr>
          <p:cNvPr id="12" name="表格 11">
            <a:extLst>
              <a:ext uri="{FF2B5EF4-FFF2-40B4-BE49-F238E27FC236}">
                <a16:creationId xmlns:a16="http://schemas.microsoft.com/office/drawing/2014/main" id="{D77EE3C8-A81C-4A6E-BF0E-9B4B0747DA34}"/>
              </a:ext>
            </a:extLst>
          </p:cNvPr>
          <p:cNvGraphicFramePr>
            <a:graphicFrameLocks noGrp="1"/>
          </p:cNvGraphicFramePr>
          <p:nvPr/>
        </p:nvGraphicFramePr>
        <p:xfrm>
          <a:off x="-6031393" y="5169366"/>
          <a:ext cx="5470051" cy="730112"/>
        </p:xfrm>
        <a:graphic>
          <a:graphicData uri="http://schemas.openxmlformats.org/drawingml/2006/table">
            <a:tbl>
              <a:tblPr firstRow="1" firstCol="1">
                <a:tableStyleId>{5940675A-B579-460E-94D1-54222C63F5DA}</a:tableStyleId>
              </a:tblPr>
              <a:tblGrid>
                <a:gridCol w="1263506">
                  <a:extLst>
                    <a:ext uri="{9D8B030D-6E8A-4147-A177-3AD203B41FA5}">
                      <a16:colId xmlns:a16="http://schemas.microsoft.com/office/drawing/2014/main" val="3413709394"/>
                    </a:ext>
                  </a:extLst>
                </a:gridCol>
                <a:gridCol w="600935">
                  <a:extLst>
                    <a:ext uri="{9D8B030D-6E8A-4147-A177-3AD203B41FA5}">
                      <a16:colId xmlns:a16="http://schemas.microsoft.com/office/drawing/2014/main" val="4273275385"/>
                    </a:ext>
                  </a:extLst>
                </a:gridCol>
                <a:gridCol w="600935">
                  <a:extLst>
                    <a:ext uri="{9D8B030D-6E8A-4147-A177-3AD203B41FA5}">
                      <a16:colId xmlns:a16="http://schemas.microsoft.com/office/drawing/2014/main" val="1737858982"/>
                    </a:ext>
                  </a:extLst>
                </a:gridCol>
                <a:gridCol w="600935">
                  <a:extLst>
                    <a:ext uri="{9D8B030D-6E8A-4147-A177-3AD203B41FA5}">
                      <a16:colId xmlns:a16="http://schemas.microsoft.com/office/drawing/2014/main" val="145437861"/>
                    </a:ext>
                  </a:extLst>
                </a:gridCol>
                <a:gridCol w="600935">
                  <a:extLst>
                    <a:ext uri="{9D8B030D-6E8A-4147-A177-3AD203B41FA5}">
                      <a16:colId xmlns:a16="http://schemas.microsoft.com/office/drawing/2014/main" val="466028184"/>
                    </a:ext>
                  </a:extLst>
                </a:gridCol>
                <a:gridCol w="600935">
                  <a:extLst>
                    <a:ext uri="{9D8B030D-6E8A-4147-A177-3AD203B41FA5}">
                      <a16:colId xmlns:a16="http://schemas.microsoft.com/office/drawing/2014/main" val="1838455955"/>
                    </a:ext>
                  </a:extLst>
                </a:gridCol>
                <a:gridCol w="600935">
                  <a:extLst>
                    <a:ext uri="{9D8B030D-6E8A-4147-A177-3AD203B41FA5}">
                      <a16:colId xmlns:a16="http://schemas.microsoft.com/office/drawing/2014/main" val="3988944494"/>
                    </a:ext>
                  </a:extLst>
                </a:gridCol>
                <a:gridCol w="600935">
                  <a:extLst>
                    <a:ext uri="{9D8B030D-6E8A-4147-A177-3AD203B41FA5}">
                      <a16:colId xmlns:a16="http://schemas.microsoft.com/office/drawing/2014/main" val="3414643273"/>
                    </a:ext>
                  </a:extLst>
                </a:gridCol>
              </a:tblGrid>
              <a:tr h="365056">
                <a:tc>
                  <a:txBody>
                    <a:bodyPr/>
                    <a:lstStyle/>
                    <a:p>
                      <a:pPr algn="l" rtl="0" fontAlgn="ctr">
                        <a:spcBef>
                          <a:spcPct val="0"/>
                        </a:spcBef>
                        <a:spcAft>
                          <a:spcPct val="0"/>
                        </a:spcAft>
                      </a:pPr>
                      <a:r>
                        <a:rPr kumimoji="1" lang="zh-TW" altLang="en-US" sz="1200" b="0" u="none" strike="noStrike" kern="1200" dirty="0">
                          <a:solidFill>
                            <a:srgbClr val="000000"/>
                          </a:solidFill>
                          <a:effectLst/>
                          <a:latin typeface="微軟正黑體" panose="020B0604030504040204" pitchFamily="34" charset="-120"/>
                          <a:ea typeface="微軟正黑體" panose="020B0604030504040204" pitchFamily="34" charset="-120"/>
                        </a:rPr>
                        <a:t>行動</a:t>
                      </a:r>
                      <a:r>
                        <a:rPr kumimoji="1" lang="zh-TW" sz="1200" b="0" u="none" strike="noStrike" kern="1200" dirty="0">
                          <a:solidFill>
                            <a:srgbClr val="000000"/>
                          </a:solidFill>
                          <a:effectLst/>
                          <a:latin typeface="微軟正黑體" panose="020B0604030504040204" pitchFamily="34" charset="-120"/>
                          <a:ea typeface="微軟正黑體" panose="020B0604030504040204" pitchFamily="34" charset="-120"/>
                        </a:rPr>
                        <a:t>合併營收</a:t>
                      </a:r>
                      <a:endParaRPr kumimoji="1" lang="zh-TW" sz="1200" b="0" i="0" u="none" strike="noStrike" kern="1200" dirty="0">
                        <a:solidFill>
                          <a:srgbClr val="000000"/>
                        </a:solidFill>
                        <a:effectLst/>
                        <a:latin typeface="微軟正黑體" panose="020B0604030504040204" pitchFamily="34" charset="-120"/>
                        <a:ea typeface="微軟正黑體" panose="020B0604030504040204" pitchFamily="34" charset="-120"/>
                        <a:cs typeface="+mn-cs"/>
                      </a:endParaRPr>
                    </a:p>
                  </a:txBody>
                  <a:tcPr marL="17760" marR="17760" marT="0" marB="0" anchor="ctr"/>
                </a:tc>
                <a:tc>
                  <a:txBody>
                    <a:bodyPr/>
                    <a:lstStyle/>
                    <a:p>
                      <a:pPr algn="ctr" rtl="0" fontAlgn="ctr">
                        <a:spcBef>
                          <a:spcPct val="0"/>
                        </a:spcBef>
                        <a:spcAft>
                          <a:spcPct val="0"/>
                        </a:spcAft>
                      </a:pPr>
                      <a:r>
                        <a:rPr kumimoji="1" lang="en-US" altLang="zh-TW" sz="1200" b="0" i="0" u="none" strike="noStrike"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3Q21</a:t>
                      </a:r>
                      <a:endParaRPr kumimoji="1" lang="zh-TW" altLang="en-US" sz="1200" b="0" i="0" u="none" strike="noStrike"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17760" marR="17760" marT="0" marB="0" anchor="ctr"/>
                </a:tc>
                <a:tc>
                  <a:txBody>
                    <a:bodyPr/>
                    <a:lstStyle/>
                    <a:p>
                      <a:pPr algn="ctr" rtl="0" fontAlgn="ctr">
                        <a:spcBef>
                          <a:spcPct val="0"/>
                        </a:spcBef>
                        <a:spcAft>
                          <a:spcPct val="0"/>
                        </a:spcAft>
                      </a:pPr>
                      <a:r>
                        <a:rPr kumimoji="1" lang="en-US" altLang="zh-TW" sz="1200" b="0" i="0" u="none" strike="noStrike"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4Q21</a:t>
                      </a:r>
                      <a:endParaRPr kumimoji="1" lang="zh-TW" altLang="en-US" sz="1200" b="0" i="0" u="none" strike="noStrike"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17760" marR="17760" marT="0" marB="0" anchor="ctr"/>
                </a:tc>
                <a:tc>
                  <a:txBody>
                    <a:bodyPr/>
                    <a:lstStyle/>
                    <a:p>
                      <a:pPr algn="ctr" rtl="0" fontAlgn="ctr">
                        <a:spcBef>
                          <a:spcPct val="0"/>
                        </a:spcBef>
                        <a:spcAft>
                          <a:spcPct val="0"/>
                        </a:spcAft>
                      </a:pPr>
                      <a:r>
                        <a:rPr kumimoji="1" lang="en-US" altLang="zh-TW" sz="1200" b="0" i="0" u="none" strike="noStrike"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1Q22</a:t>
                      </a:r>
                      <a:endParaRPr kumimoji="1" lang="zh-TW" altLang="en-US" sz="1200" b="0" i="0" u="none" strike="noStrike"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17760" marR="17760" marT="0" marB="0" anchor="ctr"/>
                </a:tc>
                <a:tc>
                  <a:txBody>
                    <a:bodyPr/>
                    <a:lstStyle/>
                    <a:p>
                      <a:pPr algn="ctr" rtl="0" fontAlgn="ctr">
                        <a:spcBef>
                          <a:spcPct val="0"/>
                        </a:spcBef>
                        <a:spcAft>
                          <a:spcPct val="0"/>
                        </a:spcAft>
                      </a:pPr>
                      <a:r>
                        <a:rPr kumimoji="1" lang="en-US" altLang="zh-TW" sz="1200" b="0" i="0" u="none" strike="noStrike"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2Q22</a:t>
                      </a:r>
                      <a:endParaRPr kumimoji="1" lang="zh-TW" altLang="en-US" sz="1200" b="0" i="0" u="none" strike="noStrike"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17760" marR="17760" marT="0" marB="0" anchor="ctr"/>
                </a:tc>
                <a:tc>
                  <a:txBody>
                    <a:bodyPr/>
                    <a:lstStyle/>
                    <a:p>
                      <a:pPr algn="ctr" rtl="0" fontAlgn="ctr">
                        <a:spcBef>
                          <a:spcPct val="0"/>
                        </a:spcBef>
                        <a:spcAft>
                          <a:spcPct val="0"/>
                        </a:spcAft>
                      </a:pPr>
                      <a:r>
                        <a:rPr kumimoji="1" lang="en-US" altLang="zh-TW" sz="1200" b="0" i="0" u="none" strike="noStrike"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3Q22</a:t>
                      </a:r>
                      <a:endParaRPr kumimoji="1" lang="zh-TW" altLang="en-US" sz="1200" b="0" i="0" u="none" strike="noStrike"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17760" marR="17760" marT="0" marB="0" anchor="ctr"/>
                </a:tc>
                <a:tc>
                  <a:txBody>
                    <a:bodyPr/>
                    <a:lstStyle/>
                    <a:p>
                      <a:pPr algn="ctr" rtl="0" fontAlgn="ctr">
                        <a:spcBef>
                          <a:spcPct val="0"/>
                        </a:spcBef>
                        <a:spcAft>
                          <a:spcPct val="0"/>
                        </a:spcAft>
                      </a:pPr>
                      <a:r>
                        <a:rPr kumimoji="1" lang="en-US" altLang="zh-TW" sz="1200" b="0" i="0" u="none" strike="noStrike"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4Q22</a:t>
                      </a:r>
                      <a:endParaRPr kumimoji="1" lang="zh-TW" altLang="en-US" sz="1200" b="0" i="0" u="none" strike="noStrike"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17760" marR="17760" marT="0" marB="0" anchor="ctr"/>
                </a:tc>
                <a:tc>
                  <a:txBody>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1" lang="en-US" altLang="zh-TW" sz="1200" b="0" i="0" u="none" strike="noStrike"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1Q23</a:t>
                      </a:r>
                      <a:endParaRPr kumimoji="1" lang="zh-TW" altLang="en-US" sz="1200" b="0" i="0" u="none" strike="noStrike"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17760" marR="17760" marT="0" marB="0" anchor="ctr"/>
                </a:tc>
                <a:extLst>
                  <a:ext uri="{0D108BD9-81ED-4DB2-BD59-A6C34878D82A}">
                    <a16:rowId xmlns:a16="http://schemas.microsoft.com/office/drawing/2014/main" val="150022631"/>
                  </a:ext>
                </a:extLst>
              </a:tr>
              <a:tr h="365056">
                <a:tc>
                  <a:txBody>
                    <a:bodyPr/>
                    <a:lstStyle/>
                    <a:p>
                      <a:pPr algn="l" rtl="0" fontAlgn="ctr">
                        <a:spcBef>
                          <a:spcPct val="0"/>
                        </a:spcBef>
                        <a:spcAft>
                          <a:spcPct val="0"/>
                        </a:spcAft>
                      </a:pPr>
                      <a:r>
                        <a:rPr kumimoji="1" lang="zh-TW" sz="1200" b="0" u="none" strike="noStrike" kern="1200" dirty="0">
                          <a:solidFill>
                            <a:srgbClr val="000000"/>
                          </a:solidFill>
                          <a:effectLst/>
                          <a:latin typeface="微軟正黑體" panose="020B0604030504040204" pitchFamily="34" charset="-120"/>
                          <a:ea typeface="微軟正黑體" panose="020B0604030504040204" pitchFamily="34" charset="-120"/>
                        </a:rPr>
                        <a:t>行動月租</a:t>
                      </a:r>
                      <a:r>
                        <a:rPr kumimoji="1" lang="en-US" sz="1200" b="0" u="none" strike="noStrike" kern="1200" dirty="0">
                          <a:solidFill>
                            <a:srgbClr val="000000"/>
                          </a:solidFill>
                          <a:effectLst/>
                          <a:latin typeface="微軟正黑體" panose="020B0604030504040204" pitchFamily="34" charset="-120"/>
                          <a:ea typeface="微軟正黑體" panose="020B0604030504040204" pitchFamily="34" charset="-120"/>
                        </a:rPr>
                        <a:t>ARPU</a:t>
                      </a:r>
                      <a:endParaRPr kumimoji="1" lang="zh-TW" sz="1200" b="0" i="0" u="none" strike="noStrike" kern="1200" dirty="0">
                        <a:solidFill>
                          <a:srgbClr val="000000"/>
                        </a:solidFill>
                        <a:effectLst/>
                        <a:latin typeface="微軟正黑體" panose="020B0604030504040204" pitchFamily="34" charset="-120"/>
                        <a:ea typeface="微軟正黑體" panose="020B0604030504040204" pitchFamily="34" charset="-120"/>
                        <a:cs typeface="+mn-cs"/>
                      </a:endParaRPr>
                    </a:p>
                  </a:txBody>
                  <a:tcPr marL="17760" marR="17760" marT="0" marB="0" anchor="ctr"/>
                </a:tc>
                <a:tc>
                  <a:txBody>
                    <a:bodyPr/>
                    <a:lstStyle/>
                    <a:p>
                      <a:pPr algn="ctr" fontAlgn="ctr"/>
                      <a:r>
                        <a:rPr lang="en-US" altLang="zh-TW" sz="1200" b="0" i="1" u="none" strike="noStrike"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516</a:t>
                      </a:r>
                    </a:p>
                  </a:txBody>
                  <a:tcPr marL="0" marR="35983" marT="0" marB="0" anchor="ctr"/>
                </a:tc>
                <a:tc>
                  <a:txBody>
                    <a:bodyPr/>
                    <a:lstStyle/>
                    <a:p>
                      <a:pPr algn="ctr" rtl="0" fontAlgn="ctr">
                        <a:spcBef>
                          <a:spcPct val="0"/>
                        </a:spcBef>
                        <a:spcAft>
                          <a:spcPct val="0"/>
                        </a:spcAft>
                      </a:pPr>
                      <a:r>
                        <a:rPr kumimoji="1" lang="en-US" altLang="zh-TW" sz="1200" b="0" i="1" u="none" strike="noStrike"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516</a:t>
                      </a:r>
                    </a:p>
                  </a:txBody>
                  <a:tcPr marL="0" marR="35983" marT="0" marB="0" anchor="ctr"/>
                </a:tc>
                <a:tc>
                  <a:txBody>
                    <a:bodyPr/>
                    <a:lstStyle/>
                    <a:p>
                      <a:pPr algn="ctr" fontAlgn="ctr"/>
                      <a:r>
                        <a:rPr lang="en-US" altLang="zh-TW" sz="1200" b="0" i="1" u="none" strike="noStrike"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515</a:t>
                      </a:r>
                    </a:p>
                  </a:txBody>
                  <a:tcPr marL="0" marR="35983" marT="0" marB="0" anchor="ctr"/>
                </a:tc>
                <a:tc>
                  <a:txBody>
                    <a:bodyPr/>
                    <a:lstStyle/>
                    <a:p>
                      <a:pPr algn="ctr" fontAlgn="ctr"/>
                      <a:r>
                        <a:rPr lang="en-US" altLang="zh-TW" sz="1200" b="0" i="1" u="none" strike="noStrike"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524</a:t>
                      </a:r>
                    </a:p>
                  </a:txBody>
                  <a:tcPr marL="0" marR="35983" marT="0" marB="0" anchor="ctr"/>
                </a:tc>
                <a:tc>
                  <a:txBody>
                    <a:bodyPr/>
                    <a:lstStyle/>
                    <a:p>
                      <a:pPr algn="ctr" fontAlgn="ctr"/>
                      <a:r>
                        <a:rPr lang="en-US" altLang="zh-TW" sz="1200" b="0" i="1" u="none" strike="noStrike"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526</a:t>
                      </a:r>
                    </a:p>
                  </a:txBody>
                  <a:tcPr marL="0" marR="35983" marT="0" marB="0" anchor="ctr"/>
                </a:tc>
                <a:tc>
                  <a:txBody>
                    <a:bodyPr/>
                    <a:lstStyle/>
                    <a:p>
                      <a:pPr algn="ctr" fontAlgn="ctr"/>
                      <a:r>
                        <a:rPr lang="en-US" altLang="zh-TW" sz="1200" b="0" i="1" u="none" strike="noStrike"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533</a:t>
                      </a:r>
                    </a:p>
                  </a:txBody>
                  <a:tcPr marL="0" marR="35983" marT="0" marB="0" anchor="ctr"/>
                </a:tc>
                <a:tc>
                  <a:txBody>
                    <a:bodyPr/>
                    <a:lstStyle/>
                    <a:p>
                      <a:pPr algn="ctr" fontAlgn="ctr"/>
                      <a:r>
                        <a:rPr lang="en-US" altLang="zh-TW" sz="1200" b="0" i="1" u="none" strike="noStrike"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536</a:t>
                      </a:r>
                    </a:p>
                  </a:txBody>
                  <a:tcPr marL="0" marR="35983" marT="0" marB="0" anchor="ctr"/>
                </a:tc>
                <a:extLst>
                  <a:ext uri="{0D108BD9-81ED-4DB2-BD59-A6C34878D82A}">
                    <a16:rowId xmlns:a16="http://schemas.microsoft.com/office/drawing/2014/main" val="2232623876"/>
                  </a:ext>
                </a:extLst>
              </a:tr>
            </a:tbl>
          </a:graphicData>
        </a:graphic>
      </p:graphicFrame>
      <p:sp>
        <p:nvSpPr>
          <p:cNvPr id="6" name="文字方塊 5"/>
          <p:cNvSpPr txBox="1"/>
          <p:nvPr/>
        </p:nvSpPr>
        <p:spPr>
          <a:xfrm>
            <a:off x="7159930" y="4449995"/>
            <a:ext cx="6864859" cy="1013551"/>
          </a:xfrm>
          <a:prstGeom prst="rect">
            <a:avLst/>
          </a:prstGeom>
          <a:noFill/>
        </p:spPr>
        <p:txBody>
          <a:bodyPr wrap="square" lIns="91294" tIns="45646" rIns="91294" bIns="45646" rtlCol="0">
            <a:spAutoFit/>
          </a:bodyPr>
          <a:lstStyle/>
          <a:p>
            <a:r>
              <a:rPr lang="zh-TW" altLang="zh-TW" kern="100" dirty="0">
                <a:latin typeface="微軟正黑體" panose="020B0604030504040204" pitchFamily="34" charset="-120"/>
                <a:ea typeface="微軟正黑體" panose="020B0604030504040204" pitchFamily="34" charset="-120"/>
                <a:cs typeface="Times New Roman" panose="02020603050405020304" pitchFamily="18" charset="0"/>
              </a:rPr>
              <a:t>註</a:t>
            </a:r>
            <a:r>
              <a:rPr lang="en-US" altLang="zh-TW" kern="100" dirty="0">
                <a:latin typeface="微軟正黑體" panose="020B0604030504040204" pitchFamily="34" charset="-120"/>
                <a:ea typeface="微軟正黑體" panose="020B0604030504040204" pitchFamily="34" charset="-120"/>
                <a:cs typeface="Times New Roman" panose="02020603050405020304" pitchFamily="18" charset="0"/>
              </a:rPr>
              <a:t>1</a:t>
            </a:r>
            <a:r>
              <a:rPr lang="zh-TW" altLang="zh-TW" kern="10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dirty="0">
                <a:latin typeface="微軟正黑體" panose="020B0604030504040204" pitchFamily="34" charset="-120"/>
                <a:ea typeface="微軟正黑體" panose="020B0604030504040204" pitchFamily="34" charset="-120"/>
              </a:rPr>
              <a:t>NCC 2023/3/31</a:t>
            </a:r>
            <a:r>
              <a:rPr lang="zh-TW" altLang="en-US" dirty="0">
                <a:latin typeface="微軟正黑體" panose="020B0604030504040204" pitchFamily="34" charset="-120"/>
                <a:ea typeface="微軟正黑體" panose="020B0604030504040204" pitchFamily="34" charset="-120"/>
              </a:rPr>
              <a:t>最新公布</a:t>
            </a:r>
            <a:r>
              <a:rPr lang="en-US" altLang="zh-TW" dirty="0">
                <a:latin typeface="微軟正黑體" panose="020B0604030504040204" pitchFamily="34" charset="-120"/>
                <a:ea typeface="微軟正黑體" panose="020B0604030504040204" pitchFamily="34" charset="-120"/>
              </a:rPr>
              <a:t>2023</a:t>
            </a:r>
            <a:r>
              <a:rPr lang="zh-TW" altLang="en-US" dirty="0">
                <a:latin typeface="微軟正黑體" panose="020B0604030504040204" pitchFamily="34" charset="-120"/>
                <a:ea typeface="微軟正黑體" panose="020B0604030504040204" pitchFamily="34" charset="-120"/>
              </a:rPr>
              <a:t>年</a:t>
            </a:r>
            <a:r>
              <a:rPr lang="en-US" altLang="zh-TW" dirty="0">
                <a:latin typeface="微軟正黑體" panose="020B0604030504040204" pitchFamily="34" charset="-120"/>
                <a:ea typeface="微軟正黑體" panose="020B0604030504040204" pitchFamily="34" charset="-120"/>
              </a:rPr>
              <a:t>2</a:t>
            </a:r>
            <a:r>
              <a:rPr lang="zh-TW" altLang="en-US" dirty="0">
                <a:latin typeface="微軟正黑體" panose="020B0604030504040204" pitchFamily="34" charset="-120"/>
                <a:ea typeface="微軟正黑體" panose="020B0604030504040204" pitchFamily="34" charset="-120"/>
              </a:rPr>
              <a:t>月行動寬頻用戶數，預計</a:t>
            </a:r>
            <a:r>
              <a:rPr lang="en-US" altLang="zh-TW" dirty="0">
                <a:latin typeface="微軟正黑體" panose="020B0604030504040204" pitchFamily="34" charset="-120"/>
                <a:ea typeface="微軟正黑體" panose="020B0604030504040204" pitchFamily="34" charset="-120"/>
              </a:rPr>
              <a:t>2023</a:t>
            </a:r>
            <a:r>
              <a:rPr lang="zh-TW" altLang="en-US" dirty="0">
                <a:latin typeface="微軟正黑體" panose="020B0604030504040204" pitchFamily="34" charset="-120"/>
                <a:ea typeface="微軟正黑體" panose="020B0604030504040204" pitchFamily="34" charset="-120"/>
              </a:rPr>
              <a:t>年</a:t>
            </a:r>
            <a:r>
              <a:rPr lang="en-US" altLang="zh-TW" dirty="0">
                <a:latin typeface="微軟正黑體" panose="020B0604030504040204" pitchFamily="34" charset="-120"/>
                <a:ea typeface="微軟正黑體" panose="020B0604030504040204" pitchFamily="34" charset="-120"/>
              </a:rPr>
              <a:t>4/28</a:t>
            </a:r>
            <a:r>
              <a:rPr lang="zh-TW" altLang="en-US" dirty="0">
                <a:latin typeface="微軟正黑體" panose="020B0604030504040204" pitchFamily="34" charset="-120"/>
                <a:ea typeface="微軟正黑體" panose="020B0604030504040204" pitchFamily="34" charset="-120"/>
              </a:rPr>
              <a:t>後才公布</a:t>
            </a:r>
            <a:r>
              <a:rPr lang="en-US" altLang="zh-TW" dirty="0">
                <a:latin typeface="微軟正黑體" panose="020B0604030504040204" pitchFamily="34" charset="-120"/>
                <a:ea typeface="微軟正黑體" panose="020B0604030504040204" pitchFamily="34" charset="-120"/>
              </a:rPr>
              <a:t>2023</a:t>
            </a:r>
            <a:r>
              <a:rPr lang="zh-TW" altLang="en-US" dirty="0">
                <a:latin typeface="微軟正黑體" panose="020B0604030504040204" pitchFamily="34" charset="-120"/>
                <a:ea typeface="微軟正黑體" panose="020B0604030504040204" pitchFamily="34" charset="-120"/>
              </a:rPr>
              <a:t>年</a:t>
            </a:r>
            <a:r>
              <a:rPr lang="en-US" altLang="zh-TW" dirty="0">
                <a:latin typeface="微軟正黑體" panose="020B0604030504040204" pitchFamily="34" charset="-120"/>
                <a:ea typeface="微軟正黑體" panose="020B0604030504040204" pitchFamily="34" charset="-120"/>
              </a:rPr>
              <a:t>3</a:t>
            </a:r>
            <a:r>
              <a:rPr lang="zh-TW" altLang="en-US" dirty="0">
                <a:latin typeface="微軟正黑體" panose="020B0604030504040204" pitchFamily="34" charset="-120"/>
                <a:ea typeface="微軟正黑體" panose="020B0604030504040204" pitchFamily="34" charset="-120"/>
              </a:rPr>
              <a:t>月行動寬頻用戶數；</a:t>
            </a:r>
            <a:endParaRPr lang="en-US" altLang="zh-TW" dirty="0">
              <a:latin typeface="微軟正黑體" panose="020B0604030504040204" pitchFamily="34" charset="-120"/>
              <a:ea typeface="微軟正黑體" panose="020B0604030504040204" pitchFamily="34" charset="-120"/>
            </a:endParaRPr>
          </a:p>
          <a:p>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註</a:t>
            </a:r>
            <a:r>
              <a:rPr lang="en-US" altLang="zh-TW" dirty="0">
                <a:latin typeface="微軟正黑體" panose="020B0604030504040204" pitchFamily="34" charset="-120"/>
                <a:ea typeface="微軟正黑體" panose="020B0604030504040204" pitchFamily="34" charset="-120"/>
              </a:rPr>
              <a:t>2</a:t>
            </a:r>
            <a:r>
              <a:rPr lang="zh-TW" altLang="en-US" dirty="0">
                <a:latin typeface="微軟正黑體" panose="020B0604030504040204" pitchFamily="34" charset="-120"/>
                <a:ea typeface="微軟正黑體" panose="020B0604030504040204" pitchFamily="34" charset="-120"/>
              </a:rPr>
              <a:t>：</a:t>
            </a:r>
            <a:r>
              <a:rPr lang="en-US" altLang="zh-TW" dirty="0">
                <a:latin typeface="微軟正黑體" panose="020B0604030504040204" pitchFamily="34" charset="-120"/>
                <a:ea typeface="微軟正黑體" panose="020B0604030504040204" pitchFamily="34" charset="-120"/>
              </a:rPr>
              <a:t>4G</a:t>
            </a:r>
            <a:r>
              <a:rPr lang="zh-TW" altLang="en-US" dirty="0">
                <a:latin typeface="微軟正黑體" panose="020B0604030504040204" pitchFamily="34" charset="-120"/>
                <a:ea typeface="微軟正黑體" panose="020B0604030504040204" pitchFamily="34" charset="-120"/>
              </a:rPr>
              <a:t>升</a:t>
            </a:r>
            <a:r>
              <a:rPr lang="en-US" altLang="zh-TW" dirty="0">
                <a:latin typeface="微軟正黑體" panose="020B0604030504040204" pitchFamily="34" charset="-120"/>
                <a:ea typeface="微軟正黑體" panose="020B0604030504040204" pitchFamily="34" charset="-120"/>
              </a:rPr>
              <a:t>5G</a:t>
            </a:r>
            <a:r>
              <a:rPr lang="zh-TW" altLang="en-US" dirty="0">
                <a:latin typeface="微軟正黑體" panose="020B0604030504040204" pitchFamily="34" charset="-120"/>
                <a:ea typeface="微軟正黑體" panose="020B0604030504040204" pitchFamily="34" charset="-120"/>
              </a:rPr>
              <a:t>分成兩群① </a:t>
            </a:r>
            <a:r>
              <a:rPr lang="en-US" altLang="zh-TW" dirty="0">
                <a:latin typeface="微軟正黑體" panose="020B0604030504040204" pitchFamily="34" charset="-120"/>
                <a:ea typeface="微軟正黑體" panose="020B0604030504040204" pitchFamily="34" charset="-120"/>
              </a:rPr>
              <a:t>4G</a:t>
            </a:r>
            <a:r>
              <a:rPr lang="zh-TW" altLang="en-US" dirty="0">
                <a:latin typeface="微軟正黑體" panose="020B0604030504040204" pitchFamily="34" charset="-120"/>
                <a:ea typeface="微軟正黑體" panose="020B0604030504040204" pitchFamily="34" charset="-120"/>
              </a:rPr>
              <a:t>續</a:t>
            </a:r>
            <a:r>
              <a:rPr lang="en-US" altLang="zh-TW" dirty="0">
                <a:latin typeface="微軟正黑體" panose="020B0604030504040204" pitchFamily="34" charset="-120"/>
                <a:ea typeface="微軟正黑體" panose="020B0604030504040204" pitchFamily="34" charset="-120"/>
              </a:rPr>
              <a:t>5G</a:t>
            </a:r>
            <a:r>
              <a:rPr lang="zh-TW" altLang="en-US" dirty="0">
                <a:latin typeface="微軟正黑體" panose="020B0604030504040204" pitchFamily="34" charset="-120"/>
                <a:ea typeface="微軟正黑體" panose="020B0604030504040204" pitchFamily="34" charset="-120"/>
              </a:rPr>
              <a:t>約：原</a:t>
            </a:r>
            <a:r>
              <a:rPr lang="en-US" altLang="zh-TW" dirty="0">
                <a:latin typeface="微軟正黑體" panose="020B0604030504040204" pitchFamily="34" charset="-120"/>
                <a:ea typeface="微軟正黑體" panose="020B0604030504040204" pitchFamily="34" charset="-120"/>
              </a:rPr>
              <a:t>4G</a:t>
            </a:r>
            <a:r>
              <a:rPr lang="zh-TW" altLang="en-US" dirty="0">
                <a:latin typeface="微軟正黑體" panose="020B0604030504040204" pitchFamily="34" charset="-120"/>
                <a:ea typeface="微軟正黑體" panose="020B0604030504040204" pitchFamily="34" charset="-120"/>
              </a:rPr>
              <a:t>資費用戶因續約</a:t>
            </a:r>
            <a:r>
              <a:rPr lang="en-US" altLang="zh-TW" dirty="0">
                <a:latin typeface="微軟正黑體" panose="020B0604030504040204" pitchFamily="34" charset="-120"/>
                <a:ea typeface="微軟正黑體" panose="020B0604030504040204" pitchFamily="34" charset="-120"/>
              </a:rPr>
              <a:t>5G</a:t>
            </a:r>
            <a:r>
              <a:rPr lang="zh-TW" altLang="en-US" dirty="0">
                <a:latin typeface="微軟正黑體" panose="020B0604030504040204" pitchFamily="34" charset="-120"/>
                <a:ea typeface="微軟正黑體" panose="020B0604030504040204" pitchFamily="34" charset="-120"/>
              </a:rPr>
              <a:t>，資費提升為</a:t>
            </a:r>
            <a:r>
              <a:rPr lang="en-US" altLang="zh-TW" dirty="0">
                <a:latin typeface="微軟正黑體" panose="020B0604030504040204" pitchFamily="34" charset="-120"/>
                <a:ea typeface="微軟正黑體" panose="020B0604030504040204" pitchFamily="34" charset="-120"/>
              </a:rPr>
              <a:t>5G</a:t>
            </a:r>
            <a:r>
              <a:rPr lang="zh-TW" altLang="en-US" dirty="0">
                <a:latin typeface="微軟正黑體" panose="020B0604030504040204" pitchFamily="34" charset="-120"/>
                <a:ea typeface="微軟正黑體" panose="020B0604030504040204" pitchFamily="34" charset="-120"/>
              </a:rPr>
              <a:t>；②</a:t>
            </a:r>
            <a:r>
              <a:rPr lang="en-US" altLang="zh-TW" dirty="0">
                <a:latin typeface="微軟正黑體" panose="020B0604030504040204" pitchFamily="34" charset="-120"/>
                <a:ea typeface="微軟正黑體" panose="020B0604030504040204" pitchFamily="34" charset="-120"/>
              </a:rPr>
              <a:t>4G</a:t>
            </a:r>
            <a:r>
              <a:rPr lang="zh-TW" altLang="en-US" dirty="0">
                <a:latin typeface="微軟正黑體" panose="020B0604030504040204" pitchFamily="34" charset="-120"/>
                <a:ea typeface="微軟正黑體" panose="020B0604030504040204" pitchFamily="34" charset="-120"/>
              </a:rPr>
              <a:t>更</a:t>
            </a:r>
            <a:r>
              <a:rPr lang="en-US" altLang="zh-TW" dirty="0">
                <a:latin typeface="微軟正黑體" panose="020B0604030504040204" pitchFamily="34" charset="-120"/>
                <a:ea typeface="微軟正黑體" panose="020B0604030504040204" pitchFamily="34" charset="-120"/>
              </a:rPr>
              <a:t>5G</a:t>
            </a:r>
            <a:r>
              <a:rPr lang="zh-TW" altLang="en-US" dirty="0">
                <a:latin typeface="微軟正黑體" panose="020B0604030504040204" pitchFamily="34" charset="-120"/>
                <a:ea typeface="微軟正黑體" panose="020B0604030504040204" pitchFamily="34" charset="-120"/>
              </a:rPr>
              <a:t>資費：原</a:t>
            </a:r>
            <a:r>
              <a:rPr lang="en-US" altLang="zh-TW" dirty="0">
                <a:latin typeface="微軟正黑體" panose="020B0604030504040204" pitchFamily="34" charset="-120"/>
                <a:ea typeface="微軟正黑體" panose="020B0604030504040204" pitchFamily="34" charset="-120"/>
              </a:rPr>
              <a:t>4G</a:t>
            </a:r>
            <a:r>
              <a:rPr lang="zh-TW" altLang="en-US" dirty="0">
                <a:latin typeface="微軟正黑體" panose="020B0604030504040204" pitchFamily="34" charset="-120"/>
                <a:ea typeface="微軟正黑體" panose="020B0604030504040204" pitchFamily="34" charset="-120"/>
              </a:rPr>
              <a:t>資費用戶，綁約狀態不變狀態之下（亦即無合約或仍綁</a:t>
            </a:r>
            <a:r>
              <a:rPr lang="en-US" altLang="zh-TW" dirty="0">
                <a:latin typeface="微軟正黑體" panose="020B0604030504040204" pitchFamily="34" charset="-120"/>
                <a:ea typeface="微軟正黑體" panose="020B0604030504040204" pitchFamily="34" charset="-120"/>
              </a:rPr>
              <a:t>4G</a:t>
            </a:r>
            <a:r>
              <a:rPr lang="zh-TW" altLang="en-US" dirty="0">
                <a:latin typeface="微軟正黑體" panose="020B0604030504040204" pitchFamily="34" charset="-120"/>
                <a:ea typeface="微軟正黑體" panose="020B0604030504040204" pitchFamily="34" charset="-120"/>
              </a:rPr>
              <a:t>方案），直接變更資費為</a:t>
            </a:r>
            <a:r>
              <a:rPr lang="en-US" altLang="zh-TW" dirty="0">
                <a:latin typeface="微軟正黑體" panose="020B0604030504040204" pitchFamily="34" charset="-120"/>
                <a:ea typeface="微軟正黑體" panose="020B0604030504040204" pitchFamily="34" charset="-120"/>
              </a:rPr>
              <a:t>5G</a:t>
            </a:r>
            <a:r>
              <a:rPr lang="zh-TW" altLang="en-US" dirty="0">
                <a:latin typeface="微軟正黑體" panose="020B0604030504040204" pitchFamily="34" charset="-120"/>
                <a:ea typeface="微軟正黑體" panose="020B0604030504040204" pitchFamily="34" charset="-120"/>
              </a:rPr>
              <a:t>。</a:t>
            </a:r>
          </a:p>
        </p:txBody>
      </p:sp>
    </p:spTree>
    <p:extLst>
      <p:ext uri="{BB962C8B-B14F-4D97-AF65-F5344CB8AC3E}">
        <p14:creationId xmlns:p14="http://schemas.microsoft.com/office/powerpoint/2010/main" val="582864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備忘稿版面配置區 8">
            <a:extLst>
              <a:ext uri="{FF2B5EF4-FFF2-40B4-BE49-F238E27FC236}">
                <a16:creationId xmlns:a16="http://schemas.microsoft.com/office/drawing/2014/main" id="{BE1A068E-E528-42D2-94E9-FAFED99C6329}"/>
              </a:ext>
            </a:extLst>
          </p:cNvPr>
          <p:cNvSpPr>
            <a:spLocks noGrp="1"/>
          </p:cNvSpPr>
          <p:nvPr>
            <p:ph type="body" sz="quarter" idx="3"/>
          </p:nvPr>
        </p:nvSpPr>
        <p:spPr>
          <a:xfrm>
            <a:off x="158404" y="4454770"/>
            <a:ext cx="6477693" cy="4955468"/>
          </a:xfrm>
        </p:spPr>
        <p:txBody>
          <a:bodyPr bIns="0"/>
          <a:lstStyle/>
          <a:p>
            <a:pPr marL="228257" indent="-228257" algn="just" defTabSz="912563">
              <a:lnSpc>
                <a:spcPts val="1498"/>
              </a:lnSpc>
              <a:spcBef>
                <a:spcPts val="0"/>
              </a:spcBef>
              <a:spcAft>
                <a:spcPts val="0"/>
              </a:spcAft>
              <a:buFont typeface="+mj-lt"/>
              <a:buAutoNum type="arabicPeriod"/>
              <a:tabLst>
                <a:tab pos="455598" algn="l"/>
              </a:tabLst>
              <a:defRPr/>
            </a:pPr>
            <a:r>
              <a:rPr lang="en-US" altLang="zh-TW" kern="100" dirty="0" smtClean="0">
                <a:latin typeface="Arial" panose="020B0604020202020204" pitchFamily="34" charset="0"/>
                <a:ea typeface="微軟正黑體" panose="020B0604030504040204" pitchFamily="34" charset="-120"/>
                <a:cs typeface="Arial" panose="020B0604020202020204" pitchFamily="34" charset="0"/>
              </a:rPr>
              <a:t>2023</a:t>
            </a:r>
            <a:r>
              <a:rPr lang="zh-TW" altLang="en-US" kern="100" dirty="0" smtClean="0">
                <a:latin typeface="Arial" panose="020B0604020202020204" pitchFamily="34" charset="0"/>
                <a:ea typeface="微軟正黑體" panose="020B0604030504040204" pitchFamily="34" charset="-120"/>
                <a:cs typeface="Arial" panose="020B0604020202020204" pitchFamily="34" charset="0"/>
              </a:rPr>
              <a:t>年主推</a:t>
            </a:r>
            <a:r>
              <a:rPr lang="en-US" altLang="zh-TW" kern="100" dirty="0" smtClean="0">
                <a:latin typeface="Arial" panose="020B0604020202020204" pitchFamily="34" charset="0"/>
                <a:ea typeface="微軟正黑體" panose="020B0604030504040204" pitchFamily="34" charset="-120"/>
                <a:cs typeface="Arial" panose="020B0604020202020204" pitchFamily="34" charset="0"/>
              </a:rPr>
              <a:t>Wi-Fi 6</a:t>
            </a:r>
            <a:r>
              <a:rPr lang="zh-TW" altLang="en-US" kern="100" dirty="0" smtClean="0">
                <a:latin typeface="Arial" panose="020B0604020202020204" pitchFamily="34" charset="0"/>
                <a:ea typeface="微軟正黑體" panose="020B0604030504040204" pitchFamily="34" charset="-120"/>
                <a:cs typeface="Arial" panose="020B0604020202020204" pitchFamily="34" charset="0"/>
              </a:rPr>
              <a:t>。</a:t>
            </a:r>
            <a:endParaRPr lang="en-US" altLang="zh-TW" dirty="0" smtClean="0">
              <a:solidFill>
                <a:srgbClr val="000000"/>
              </a:solidFill>
              <a:latin typeface="Arial" panose="020B0604020202020204" pitchFamily="34" charset="0"/>
              <a:ea typeface="微軟正黑體" panose="020B0604030504040204" pitchFamily="34" charset="-120"/>
              <a:cs typeface="Arial" panose="020B0604020202020204" pitchFamily="34" charset="0"/>
            </a:endParaRPr>
          </a:p>
          <a:p>
            <a:pPr marL="228257" indent="-228257" algn="just" defTabSz="912563">
              <a:lnSpc>
                <a:spcPts val="1498"/>
              </a:lnSpc>
              <a:spcBef>
                <a:spcPts val="0"/>
              </a:spcBef>
              <a:spcAft>
                <a:spcPts val="0"/>
              </a:spcAft>
              <a:buFont typeface="+mj-lt"/>
              <a:buAutoNum type="arabicPeriod"/>
              <a:tabLst>
                <a:tab pos="455598" algn="l"/>
              </a:tabLst>
              <a:defRPr/>
            </a:pPr>
            <a:r>
              <a:rPr lang="zh-TW" altLang="en-US" kern="100" dirty="0" smtClean="0">
                <a:latin typeface="Arial" panose="020B0604020202020204" pitchFamily="34" charset="0"/>
                <a:ea typeface="微軟正黑體" panose="020B0604030504040204" pitchFamily="34" charset="-120"/>
                <a:cs typeface="Arial" panose="020B0604020202020204" pitchFamily="34" charset="0"/>
              </a:rPr>
              <a:t>重視</a:t>
            </a:r>
            <a:r>
              <a:rPr lang="zh-TW" altLang="en-US" kern="100" dirty="0">
                <a:latin typeface="Arial" panose="020B0604020202020204" pitchFamily="34" charset="0"/>
                <a:ea typeface="微軟正黑體" panose="020B0604030504040204" pitchFamily="34" charset="-120"/>
                <a:cs typeface="Arial" panose="020B0604020202020204" pitchFamily="34" charset="0"/>
              </a:rPr>
              <a:t>高速客戶成長數。</a:t>
            </a:r>
            <a:endParaRPr lang="en-US" altLang="zh-TW" kern="100" dirty="0">
              <a:latin typeface="Arial" panose="020B0604020202020204" pitchFamily="34" charset="0"/>
              <a:ea typeface="微軟正黑體" panose="020B0604030504040204" pitchFamily="34" charset="-120"/>
              <a:cs typeface="Arial" panose="020B0604020202020204" pitchFamily="34" charset="0"/>
            </a:endParaRPr>
          </a:p>
          <a:p>
            <a:pPr marL="228257" indent="-228257" algn="just" defTabSz="912563">
              <a:lnSpc>
                <a:spcPts val="1498"/>
              </a:lnSpc>
              <a:spcBef>
                <a:spcPts val="0"/>
              </a:spcBef>
              <a:spcAft>
                <a:spcPts val="0"/>
              </a:spcAft>
              <a:buFont typeface="+mj-lt"/>
              <a:buAutoNum type="arabicPeriod"/>
              <a:tabLst>
                <a:tab pos="455598" algn="l"/>
              </a:tabLst>
              <a:defRPr/>
            </a:pPr>
            <a:r>
              <a:rPr lang="en-US" altLang="zh-TW" dirty="0">
                <a:latin typeface="Arial" panose="020B0604020202020204" pitchFamily="34" charset="0"/>
                <a:ea typeface="微軟正黑體" panose="020B0604030504040204" pitchFamily="34" charset="-120"/>
                <a:cs typeface="Arial" panose="020B0604020202020204" pitchFamily="34" charset="0"/>
              </a:rPr>
              <a:t>1Q23</a:t>
            </a:r>
            <a:r>
              <a:rPr lang="zh-TW" altLang="en-US" dirty="0">
                <a:latin typeface="Arial" panose="020B0604020202020204" pitchFamily="34" charset="0"/>
                <a:ea typeface="微軟正黑體" panose="020B0604030504040204" pitchFamily="34" charset="-120"/>
                <a:cs typeface="Arial" panose="020B0604020202020204" pitchFamily="34" charset="0"/>
              </a:rPr>
              <a:t>固網寬頻客戶數</a:t>
            </a:r>
            <a:r>
              <a:rPr lang="en-US" altLang="zh-TW" dirty="0">
                <a:latin typeface="Arial" panose="020B0604020202020204" pitchFamily="34" charset="0"/>
                <a:ea typeface="微軟正黑體" panose="020B0604030504040204" pitchFamily="34" charset="-120"/>
                <a:cs typeface="Arial" panose="020B0604020202020204" pitchFamily="34" charset="0"/>
              </a:rPr>
              <a:t>YoY+0.6%(+2.7</a:t>
            </a:r>
            <a:r>
              <a:rPr lang="zh-TW" altLang="en-US" dirty="0">
                <a:latin typeface="Arial" panose="020B0604020202020204" pitchFamily="34" charset="0"/>
                <a:ea typeface="微軟正黑體" panose="020B0604030504040204" pitchFamily="34" charset="-120"/>
                <a:cs typeface="Arial" panose="020B0604020202020204" pitchFamily="34" charset="0"/>
              </a:rPr>
              <a:t>萬戶</a:t>
            </a:r>
            <a:r>
              <a:rPr lang="en-US" altLang="zh-TW" dirty="0">
                <a:latin typeface="Arial" panose="020B0604020202020204" pitchFamily="34" charset="0"/>
                <a:ea typeface="微軟正黑體" panose="020B0604030504040204" pitchFamily="34" charset="-120"/>
                <a:cs typeface="Arial" panose="020B0604020202020204" pitchFamily="34" charset="0"/>
              </a:rPr>
              <a:t>)</a:t>
            </a:r>
            <a:r>
              <a:rPr lang="zh-TW" altLang="en-US" dirty="0">
                <a:latin typeface="Arial" panose="020B0604020202020204" pitchFamily="34" charset="0"/>
                <a:ea typeface="微軟正黑體" panose="020B0604030504040204" pitchFamily="34" charset="-120"/>
                <a:cs typeface="Arial" panose="020B0604020202020204" pitchFamily="34" charset="0"/>
              </a:rPr>
              <a:t>；</a:t>
            </a:r>
            <a:r>
              <a:rPr lang="en-US" altLang="zh-TW" dirty="0" err="1">
                <a:latin typeface="Arial" panose="020B0604020202020204" pitchFamily="34" charset="0"/>
                <a:ea typeface="微軟正黑體" panose="020B0604030504040204" pitchFamily="34" charset="-120"/>
                <a:cs typeface="Arial" panose="020B0604020202020204" pitchFamily="34" charset="0"/>
              </a:rPr>
              <a:t>HiNet</a:t>
            </a:r>
            <a:r>
              <a:rPr lang="zh-TW" altLang="en-US" dirty="0">
                <a:latin typeface="Arial" panose="020B0604020202020204" pitchFamily="34" charset="0"/>
                <a:ea typeface="微軟正黑體" panose="020B0604030504040204" pitchFamily="34" charset="-120"/>
                <a:cs typeface="Arial" panose="020B0604020202020204" pitchFamily="34" charset="0"/>
              </a:rPr>
              <a:t>寬頻客戶數</a:t>
            </a:r>
            <a:r>
              <a:rPr lang="en-US" altLang="zh-TW" dirty="0">
                <a:latin typeface="Arial" panose="020B0604020202020204" pitchFamily="34" charset="0"/>
                <a:ea typeface="微軟正黑體" panose="020B0604030504040204" pitchFamily="34" charset="-120"/>
                <a:cs typeface="Arial" panose="020B0604020202020204" pitchFamily="34" charset="0"/>
              </a:rPr>
              <a:t>YoY+1.2% (+4.5</a:t>
            </a:r>
            <a:r>
              <a:rPr lang="zh-TW" altLang="en-US" dirty="0">
                <a:latin typeface="Arial" panose="020B0604020202020204" pitchFamily="34" charset="0"/>
                <a:ea typeface="微軟正黑體" panose="020B0604030504040204" pitchFamily="34" charset="-120"/>
                <a:cs typeface="Arial" panose="020B0604020202020204" pitchFamily="34" charset="0"/>
              </a:rPr>
              <a:t>萬戶</a:t>
            </a:r>
            <a:r>
              <a:rPr lang="en-US" altLang="zh-TW" dirty="0">
                <a:latin typeface="Arial" panose="020B0604020202020204" pitchFamily="34" charset="0"/>
                <a:ea typeface="微軟正黑體" panose="020B0604030504040204" pitchFamily="34" charset="-120"/>
                <a:cs typeface="Arial" panose="020B0604020202020204" pitchFamily="34" charset="0"/>
              </a:rPr>
              <a:t>)</a:t>
            </a:r>
            <a:r>
              <a:rPr lang="zh-TW" altLang="en-US" dirty="0">
                <a:latin typeface="Arial" panose="020B0604020202020204" pitchFamily="34" charset="0"/>
                <a:ea typeface="微軟正黑體" panose="020B0604030504040204" pitchFamily="34" charset="-120"/>
                <a:cs typeface="Arial" panose="020B0604020202020204" pitchFamily="34" charset="0"/>
              </a:rPr>
              <a:t>，</a:t>
            </a:r>
            <a:r>
              <a:rPr lang="en-US" altLang="zh-TW" dirty="0" err="1">
                <a:latin typeface="Arial" panose="020B0604020202020204" pitchFamily="34" charset="0"/>
                <a:ea typeface="微軟正黑體" panose="020B0604030504040204" pitchFamily="34" charset="-120"/>
                <a:cs typeface="Arial" panose="020B0604020202020204" pitchFamily="34" charset="0"/>
              </a:rPr>
              <a:t>QoQ</a:t>
            </a:r>
            <a:r>
              <a:rPr lang="en-US" altLang="zh-TW" dirty="0">
                <a:latin typeface="Arial" panose="020B0604020202020204" pitchFamily="34" charset="0"/>
                <a:ea typeface="微軟正黑體" panose="020B0604030504040204" pitchFamily="34" charset="-120"/>
                <a:cs typeface="Arial" panose="020B0604020202020204" pitchFamily="34" charset="0"/>
              </a:rPr>
              <a:t> -0.03% (-1</a:t>
            </a:r>
            <a:r>
              <a:rPr lang="zh-TW" altLang="en-US" dirty="0">
                <a:latin typeface="Arial" panose="020B0604020202020204" pitchFamily="34" charset="0"/>
                <a:ea typeface="微軟正黑體" panose="020B0604030504040204" pitchFamily="34" charset="-120"/>
                <a:cs typeface="Arial" panose="020B0604020202020204" pitchFamily="34" charset="0"/>
              </a:rPr>
              <a:t>千戶</a:t>
            </a:r>
            <a:r>
              <a:rPr lang="en-US" altLang="zh-TW" dirty="0">
                <a:latin typeface="Arial" panose="020B0604020202020204" pitchFamily="34" charset="0"/>
                <a:ea typeface="微軟正黑體" panose="020B0604030504040204" pitchFamily="34" charset="-120"/>
                <a:cs typeface="Arial" panose="020B0604020202020204" pitchFamily="34" charset="0"/>
              </a:rPr>
              <a:t>)</a:t>
            </a:r>
            <a:r>
              <a:rPr lang="zh-TW" altLang="en-US" dirty="0">
                <a:latin typeface="Arial" panose="020B0604020202020204" pitchFamily="34" charset="0"/>
                <a:ea typeface="微軟正黑體" panose="020B0604030504040204" pitchFamily="34" charset="-120"/>
                <a:cs typeface="Arial" panose="020B0604020202020204" pitchFamily="34" charset="0"/>
              </a:rPr>
              <a:t>，主因疫情趨緩，疫情紅利降溫。</a:t>
            </a:r>
            <a:endParaRPr lang="en-US" altLang="zh-TW" dirty="0">
              <a:latin typeface="Arial" panose="020B0604020202020204" pitchFamily="34" charset="0"/>
              <a:ea typeface="微軟正黑體" panose="020B0604030504040204" pitchFamily="34" charset="-120"/>
              <a:cs typeface="Arial" panose="020B0604020202020204" pitchFamily="34" charset="0"/>
            </a:endParaRPr>
          </a:p>
          <a:p>
            <a:pPr marL="228257" indent="-228257" algn="just" defTabSz="912563">
              <a:lnSpc>
                <a:spcPts val="1498"/>
              </a:lnSpc>
              <a:spcBef>
                <a:spcPts val="0"/>
              </a:spcBef>
              <a:spcAft>
                <a:spcPts val="0"/>
              </a:spcAft>
              <a:buFont typeface="+mj-lt"/>
              <a:buAutoNum type="arabicPeriod"/>
              <a:tabLst>
                <a:tab pos="455598" algn="l"/>
              </a:tabLst>
              <a:defRPr/>
            </a:pPr>
            <a:r>
              <a:rPr lang="zh-TW" altLang="en-US" kern="100" dirty="0">
                <a:latin typeface="Arial" panose="020B0604020202020204" pitchFamily="34" charset="0"/>
                <a:ea typeface="微軟正黑體" panose="020B0604030504040204" pitchFamily="34" charset="-120"/>
                <a:cs typeface="Arial" panose="020B0604020202020204" pitchFamily="34" charset="0"/>
              </a:rPr>
              <a:t>累計至</a:t>
            </a:r>
            <a:r>
              <a:rPr lang="en-US" altLang="zh-TW" dirty="0">
                <a:latin typeface="Arial" panose="020B0604020202020204" pitchFamily="34" charset="0"/>
                <a:ea typeface="微軟正黑體" panose="020B0604030504040204" pitchFamily="34" charset="-120"/>
                <a:cs typeface="Arial" panose="020B0604020202020204" pitchFamily="34" charset="0"/>
              </a:rPr>
              <a:t>1Q23</a:t>
            </a:r>
            <a:r>
              <a:rPr lang="zh-TW" altLang="en-US" dirty="0">
                <a:latin typeface="Arial" panose="020B0604020202020204" pitchFamily="34" charset="0"/>
                <a:ea typeface="微軟正黑體" panose="020B0604030504040204" pitchFamily="34" charset="-120"/>
                <a:cs typeface="Arial" panose="020B0604020202020204" pitchFamily="34" charset="0"/>
              </a:rPr>
              <a:t>，</a:t>
            </a:r>
            <a:r>
              <a:rPr lang="en-US" altLang="zh-TW" dirty="0">
                <a:latin typeface="Arial" panose="020B0604020202020204" pitchFamily="34" charset="0"/>
                <a:ea typeface="微軟正黑體" panose="020B0604030504040204" pitchFamily="34" charset="-120"/>
                <a:cs typeface="Arial" panose="020B0604020202020204" pitchFamily="34" charset="0"/>
              </a:rPr>
              <a:t>100M</a:t>
            </a:r>
            <a:r>
              <a:rPr lang="zh-TW" altLang="en-US" dirty="0">
                <a:latin typeface="Arial" panose="020B0604020202020204" pitchFamily="34" charset="0"/>
                <a:ea typeface="微軟正黑體" panose="020B0604030504040204" pitchFamily="34" charset="-120"/>
                <a:cs typeface="Arial" panose="020B0604020202020204" pitchFamily="34" charset="0"/>
              </a:rPr>
              <a:t>以上達</a:t>
            </a:r>
            <a:r>
              <a:rPr lang="en-US" altLang="zh-TW" dirty="0">
                <a:latin typeface="Arial" panose="020B0604020202020204" pitchFamily="34" charset="0"/>
                <a:ea typeface="微軟正黑體" panose="020B0604030504040204" pitchFamily="34" charset="-120"/>
                <a:cs typeface="Arial" panose="020B0604020202020204" pitchFamily="34" charset="0"/>
              </a:rPr>
              <a:t>225.2</a:t>
            </a:r>
            <a:r>
              <a:rPr lang="zh-TW" altLang="en-US" dirty="0">
                <a:latin typeface="Arial" panose="020B0604020202020204" pitchFamily="34" charset="0"/>
                <a:ea typeface="微軟正黑體" panose="020B0604030504040204" pitchFamily="34" charset="-120"/>
                <a:cs typeface="Arial" panose="020B0604020202020204" pitchFamily="34" charset="0"/>
              </a:rPr>
              <a:t>萬戶，</a:t>
            </a:r>
            <a:r>
              <a:rPr lang="en-US" altLang="zh-TW" dirty="0">
                <a:latin typeface="Arial" panose="020B0604020202020204" pitchFamily="34" charset="0"/>
                <a:ea typeface="微軟正黑體" panose="020B0604030504040204" pitchFamily="34" charset="-120"/>
                <a:cs typeface="Arial" panose="020B0604020202020204" pitchFamily="34" charset="0"/>
              </a:rPr>
              <a:t>YoY+9.9%(+20.3</a:t>
            </a:r>
            <a:r>
              <a:rPr lang="zh-TW" altLang="en-US" dirty="0">
                <a:latin typeface="Arial" panose="020B0604020202020204" pitchFamily="34" charset="0"/>
                <a:ea typeface="微軟正黑體" panose="020B0604030504040204" pitchFamily="34" charset="-120"/>
                <a:cs typeface="Arial" panose="020B0604020202020204" pitchFamily="34" charset="0"/>
              </a:rPr>
              <a:t>萬戶</a:t>
            </a:r>
            <a:r>
              <a:rPr lang="en-US" altLang="zh-TW" dirty="0">
                <a:latin typeface="Arial" panose="020B0604020202020204" pitchFamily="34" charset="0"/>
                <a:ea typeface="微軟正黑體" panose="020B0604030504040204" pitchFamily="34" charset="-120"/>
                <a:cs typeface="Arial" panose="020B0604020202020204" pitchFamily="34" charset="0"/>
              </a:rPr>
              <a:t>)</a:t>
            </a:r>
            <a:r>
              <a:rPr lang="zh-TW" altLang="en-US" dirty="0">
                <a:latin typeface="Arial" panose="020B0604020202020204" pitchFamily="34" charset="0"/>
                <a:ea typeface="微軟正黑體" panose="020B0604030504040204" pitchFamily="34" charset="-120"/>
                <a:cs typeface="Arial" panose="020B0604020202020204" pitchFamily="34" charset="0"/>
              </a:rPr>
              <a:t>；</a:t>
            </a:r>
            <a:r>
              <a:rPr lang="en-US" altLang="zh-TW" dirty="0">
                <a:latin typeface="Arial" panose="020B0604020202020204" pitchFamily="34" charset="0"/>
                <a:ea typeface="微軟正黑體" panose="020B0604030504040204" pitchFamily="34" charset="-120"/>
                <a:cs typeface="Arial" panose="020B0604020202020204" pitchFamily="34" charset="0"/>
              </a:rPr>
              <a:t>300M(</a:t>
            </a:r>
            <a:r>
              <a:rPr lang="zh-TW" altLang="en-US" dirty="0">
                <a:latin typeface="Arial" panose="020B0604020202020204" pitchFamily="34" charset="0"/>
                <a:ea typeface="微軟正黑體" panose="020B0604030504040204" pitchFamily="34" charset="-120"/>
                <a:cs typeface="Arial" panose="020B0604020202020204" pitchFamily="34" charset="0"/>
              </a:rPr>
              <a:t>含</a:t>
            </a:r>
            <a:r>
              <a:rPr lang="en-US" altLang="zh-TW" dirty="0">
                <a:latin typeface="Arial" panose="020B0604020202020204" pitchFamily="34" charset="0"/>
                <a:ea typeface="微軟正黑體" panose="020B0604030504040204" pitchFamily="34" charset="-120"/>
                <a:cs typeface="Arial" panose="020B0604020202020204" pitchFamily="34" charset="0"/>
              </a:rPr>
              <a:t>)</a:t>
            </a:r>
            <a:r>
              <a:rPr lang="zh-TW" altLang="en-US" dirty="0">
                <a:latin typeface="Arial" panose="020B0604020202020204" pitchFamily="34" charset="0"/>
                <a:ea typeface="微軟正黑體" panose="020B0604030504040204" pitchFamily="34" charset="-120"/>
                <a:cs typeface="Arial" panose="020B0604020202020204" pitchFamily="34" charset="0"/>
              </a:rPr>
              <a:t>以上達</a:t>
            </a:r>
            <a:r>
              <a:rPr lang="en-US" altLang="zh-TW" dirty="0">
                <a:latin typeface="Arial" panose="020B0604020202020204" pitchFamily="34" charset="0"/>
                <a:ea typeface="微軟正黑體" panose="020B0604030504040204" pitchFamily="34" charset="-120"/>
                <a:cs typeface="Arial" panose="020B0604020202020204" pitchFamily="34" charset="0"/>
              </a:rPr>
              <a:t>105.3</a:t>
            </a:r>
            <a:r>
              <a:rPr lang="zh-TW" altLang="en-US" dirty="0">
                <a:latin typeface="Arial" panose="020B0604020202020204" pitchFamily="34" charset="0"/>
                <a:ea typeface="微軟正黑體" panose="020B0604030504040204" pitchFamily="34" charset="-120"/>
                <a:cs typeface="Arial" panose="020B0604020202020204" pitchFamily="34" charset="0"/>
              </a:rPr>
              <a:t>萬戶，</a:t>
            </a:r>
            <a:r>
              <a:rPr lang="en-US" altLang="zh-TW" dirty="0">
                <a:latin typeface="Arial" panose="020B0604020202020204" pitchFamily="34" charset="0"/>
                <a:ea typeface="微軟正黑體" panose="020B0604030504040204" pitchFamily="34" charset="-120"/>
                <a:cs typeface="Arial" panose="020B0604020202020204" pitchFamily="34" charset="0"/>
              </a:rPr>
              <a:t>YoY+54% (+36.9</a:t>
            </a:r>
            <a:r>
              <a:rPr lang="zh-TW" altLang="en-US" dirty="0">
                <a:latin typeface="Arial" panose="020B0604020202020204" pitchFamily="34" charset="0"/>
                <a:ea typeface="微軟正黑體" panose="020B0604030504040204" pitchFamily="34" charset="-120"/>
                <a:cs typeface="Arial" panose="020B0604020202020204" pitchFamily="34" charset="0"/>
              </a:rPr>
              <a:t>萬戶</a:t>
            </a:r>
            <a:r>
              <a:rPr lang="en-US" altLang="zh-TW" dirty="0">
                <a:latin typeface="Arial" panose="020B0604020202020204" pitchFamily="34" charset="0"/>
                <a:ea typeface="微軟正黑體" panose="020B0604030504040204" pitchFamily="34" charset="-120"/>
                <a:cs typeface="Arial" panose="020B0604020202020204" pitchFamily="34" charset="0"/>
              </a:rPr>
              <a:t>)</a:t>
            </a:r>
            <a:r>
              <a:rPr lang="zh-TW" altLang="en-US" dirty="0">
                <a:latin typeface="Arial" panose="020B0604020202020204" pitchFamily="34" charset="0"/>
                <a:ea typeface="微軟正黑體" panose="020B0604030504040204" pitchFamily="34" charset="-120"/>
                <a:cs typeface="Arial" panose="020B0604020202020204" pitchFamily="34" charset="0"/>
              </a:rPr>
              <a:t>，主要來自於</a:t>
            </a:r>
            <a:r>
              <a:rPr lang="en-US" altLang="zh-TW" dirty="0">
                <a:latin typeface="Arial" panose="020B0604020202020204" pitchFamily="34" charset="0"/>
                <a:ea typeface="微軟正黑體" panose="020B0604030504040204" pitchFamily="34" charset="-120"/>
                <a:cs typeface="Arial" panose="020B0604020202020204" pitchFamily="34" charset="0"/>
              </a:rPr>
              <a:t>60M</a:t>
            </a:r>
            <a:r>
              <a:rPr lang="zh-TW" altLang="en-US" dirty="0">
                <a:latin typeface="Arial" panose="020B0604020202020204" pitchFamily="34" charset="0"/>
                <a:ea typeface="微軟正黑體" panose="020B0604030504040204" pitchFamily="34" charset="-120"/>
                <a:cs typeface="Arial" panose="020B0604020202020204" pitchFamily="34" charset="0"/>
              </a:rPr>
              <a:t>及</a:t>
            </a:r>
            <a:r>
              <a:rPr lang="en-US" altLang="zh-TW" dirty="0">
                <a:latin typeface="Arial" panose="020B0604020202020204" pitchFamily="34" charset="0"/>
                <a:ea typeface="微軟正黑體" panose="020B0604030504040204" pitchFamily="34" charset="-120"/>
                <a:cs typeface="Arial" panose="020B0604020202020204" pitchFamily="34" charset="0"/>
              </a:rPr>
              <a:t>100M</a:t>
            </a:r>
            <a:r>
              <a:rPr lang="zh-TW" altLang="en-US" dirty="0">
                <a:latin typeface="Arial" panose="020B0604020202020204" pitchFamily="34" charset="0"/>
                <a:ea typeface="微軟正黑體" panose="020B0604030504040204" pitchFamily="34" charset="-120"/>
                <a:cs typeface="Arial" panose="020B0604020202020204" pitchFamily="34" charset="0"/>
              </a:rPr>
              <a:t>客戶升速</a:t>
            </a:r>
            <a:r>
              <a:rPr lang="zh-TW" altLang="en-US" kern="100" dirty="0">
                <a:latin typeface="Arial" panose="020B0604020202020204" pitchFamily="34" charset="0"/>
                <a:ea typeface="微軟正黑體" panose="020B0604030504040204" pitchFamily="34" charset="-120"/>
                <a:cs typeface="Arial" panose="020B0604020202020204" pitchFamily="34" charset="0"/>
              </a:rPr>
              <a:t>。</a:t>
            </a:r>
          </a:p>
          <a:p>
            <a:pPr marL="228257" indent="-228257" algn="just" defTabSz="912563">
              <a:lnSpc>
                <a:spcPts val="1498"/>
              </a:lnSpc>
              <a:spcBef>
                <a:spcPts val="0"/>
              </a:spcBef>
              <a:spcAft>
                <a:spcPts val="0"/>
              </a:spcAft>
              <a:buFont typeface="+mj-lt"/>
              <a:buAutoNum type="arabicPeriod"/>
              <a:tabLst>
                <a:tab pos="455598" algn="l"/>
              </a:tabLst>
              <a:defRPr/>
            </a:pPr>
            <a:r>
              <a:rPr lang="en-US" altLang="zh-TW" dirty="0">
                <a:latin typeface="Arial" panose="020B0604020202020204" pitchFamily="34" charset="0"/>
                <a:ea typeface="微軟正黑體" panose="020B0604030504040204" pitchFamily="34" charset="-120"/>
                <a:cs typeface="Arial" panose="020B0604020202020204" pitchFamily="34" charset="0"/>
              </a:rPr>
              <a:t>1Q23</a:t>
            </a:r>
            <a:r>
              <a:rPr lang="zh-TW" altLang="en-US" kern="100" dirty="0">
                <a:latin typeface="Arial" panose="020B0604020202020204" pitchFamily="34" charset="0"/>
                <a:ea typeface="微軟正黑體" panose="020B0604030504040204" pitchFamily="34" charset="-120"/>
                <a:cs typeface="Arial" panose="020B0604020202020204" pitchFamily="34" charset="0"/>
              </a:rPr>
              <a:t>網寬頻合併營收</a:t>
            </a:r>
            <a:r>
              <a:rPr lang="en-US" altLang="zh-TW" kern="100" dirty="0">
                <a:latin typeface="Arial" panose="020B0604020202020204" pitchFamily="34" charset="0"/>
                <a:ea typeface="微軟正黑體" panose="020B0604030504040204" pitchFamily="34" charset="-120"/>
                <a:cs typeface="Arial" panose="020B0604020202020204" pitchFamily="34" charset="0"/>
              </a:rPr>
              <a:t>YoY+2.5%(QoQ-0.6%</a:t>
            </a:r>
            <a:r>
              <a:rPr lang="zh-TW" altLang="en-US" kern="100" dirty="0">
                <a:latin typeface="Arial" panose="020B0604020202020204" pitchFamily="34" charset="0"/>
                <a:ea typeface="微軟正黑體" panose="020B0604030504040204" pitchFamily="34" charset="-120"/>
                <a:cs typeface="Arial" panose="020B0604020202020204" pitchFamily="34" charset="0"/>
              </a:rPr>
              <a:t>為牌價降價影響</a:t>
            </a:r>
            <a:r>
              <a:rPr lang="en-US" altLang="zh-TW" kern="100" dirty="0">
                <a:latin typeface="Arial" panose="020B0604020202020204" pitchFamily="34" charset="0"/>
                <a:ea typeface="微軟正黑體" panose="020B0604030504040204" pitchFamily="34" charset="-120"/>
                <a:cs typeface="Arial" panose="020B0604020202020204" pitchFamily="34" charset="0"/>
              </a:rPr>
              <a:t>)</a:t>
            </a:r>
            <a:r>
              <a:rPr lang="zh-TW" altLang="en-US" kern="100" dirty="0">
                <a:latin typeface="Arial" panose="020B0604020202020204" pitchFamily="34" charset="0"/>
                <a:ea typeface="微軟正黑體" panose="020B0604030504040204" pitchFamily="34" charset="-120"/>
                <a:cs typeface="Arial" panose="020B0604020202020204" pitchFamily="34" charset="0"/>
              </a:rPr>
              <a:t>；寬頻</a:t>
            </a:r>
            <a:r>
              <a:rPr lang="en-US" altLang="zh-TW" kern="100" dirty="0">
                <a:latin typeface="Arial" panose="020B0604020202020204" pitchFamily="34" charset="0"/>
                <a:ea typeface="微軟正黑體" panose="020B0604030504040204" pitchFamily="34" charset="-120"/>
                <a:cs typeface="Arial" panose="020B0604020202020204" pitchFamily="34" charset="0"/>
              </a:rPr>
              <a:t>ARPU 766</a:t>
            </a:r>
            <a:r>
              <a:rPr lang="zh-TW" altLang="en-US" kern="100" dirty="0">
                <a:latin typeface="Arial" panose="020B0604020202020204" pitchFamily="34" charset="0"/>
                <a:ea typeface="微軟正黑體" panose="020B0604030504040204" pitchFamily="34" charset="-120"/>
                <a:cs typeface="Arial" panose="020B0604020202020204" pitchFamily="34" charset="0"/>
              </a:rPr>
              <a:t>元</a:t>
            </a:r>
            <a:r>
              <a:rPr lang="en-US" altLang="zh-TW" kern="100" dirty="0">
                <a:latin typeface="Arial" panose="020B0604020202020204" pitchFamily="34" charset="0"/>
                <a:ea typeface="微軟正黑體" panose="020B0604030504040204" pitchFamily="34" charset="-120"/>
                <a:cs typeface="Arial" panose="020B0604020202020204" pitchFamily="34" charset="0"/>
              </a:rPr>
              <a:t>(</a:t>
            </a:r>
            <a:r>
              <a:rPr lang="en-US" altLang="zh-TW" kern="100" dirty="0" smtClean="0">
                <a:latin typeface="Arial" panose="020B0604020202020204" pitchFamily="34" charset="0"/>
                <a:ea typeface="微軟正黑體" panose="020B0604030504040204" pitchFamily="34" charset="-120"/>
                <a:cs typeface="Arial" panose="020B0604020202020204" pitchFamily="34" charset="0"/>
              </a:rPr>
              <a:t>QoQ-0.7%</a:t>
            </a:r>
            <a:r>
              <a:rPr lang="zh-TW" altLang="en-US" kern="100" dirty="0" smtClean="0">
                <a:latin typeface="Arial" panose="020B0604020202020204" pitchFamily="34" charset="0"/>
                <a:ea typeface="微軟正黑體" panose="020B0604030504040204" pitchFamily="34" charset="-120"/>
                <a:cs typeface="Arial" panose="020B0604020202020204" pitchFamily="34" charset="0"/>
              </a:rPr>
              <a:t>主因</a:t>
            </a:r>
            <a:r>
              <a:rPr lang="en-US" altLang="zh-TW" kern="100" dirty="0" smtClean="0">
                <a:latin typeface="Arial" panose="020B0604020202020204" pitchFamily="34" charset="0"/>
                <a:ea typeface="微軟正黑體" panose="020B0604030504040204" pitchFamily="34" charset="-120"/>
                <a:cs typeface="Arial" panose="020B0604020202020204" pitchFamily="34" charset="0"/>
              </a:rPr>
              <a:t>4Q22</a:t>
            </a:r>
            <a:r>
              <a:rPr lang="zh-TW" altLang="en-US" kern="1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企</a:t>
            </a:r>
            <a:r>
              <a:rPr lang="zh-TW" altLang="en-US" kern="100" dirty="0">
                <a:solidFill>
                  <a:srgbClr val="FF0000"/>
                </a:solidFill>
                <a:latin typeface="Arial" panose="020B0604020202020204" pitchFamily="34" charset="0"/>
                <a:ea typeface="微軟正黑體" panose="020B0604030504040204" pitchFamily="34" charset="-120"/>
                <a:cs typeface="Arial" panose="020B0604020202020204" pitchFamily="34" charset="0"/>
              </a:rPr>
              <a:t>客</a:t>
            </a:r>
            <a:r>
              <a:rPr lang="zh-TW" altLang="en-US" kern="100"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專案基期較高及本季續約不連貫</a:t>
            </a:r>
            <a:r>
              <a:rPr lang="zh-TW" altLang="en-US" kern="100" dirty="0" smtClean="0">
                <a:latin typeface="Arial" panose="020B0604020202020204" pitchFamily="34" charset="0"/>
                <a:ea typeface="微軟正黑體" panose="020B0604030504040204" pitchFamily="34" charset="-120"/>
                <a:cs typeface="Arial" panose="020B0604020202020204" pitchFamily="34" charset="0"/>
              </a:rPr>
              <a:t>及本公司</a:t>
            </a:r>
            <a:r>
              <a:rPr lang="en-US" altLang="zh-TW" kern="100" dirty="0" smtClean="0">
                <a:latin typeface="Arial" panose="020B0604020202020204" pitchFamily="34" charset="0"/>
                <a:ea typeface="微軟正黑體" panose="020B0604030504040204" pitchFamily="34" charset="-120"/>
                <a:cs typeface="Arial" panose="020B0604020202020204" pitchFamily="34" charset="0"/>
              </a:rPr>
              <a:t>1</a:t>
            </a:r>
            <a:r>
              <a:rPr lang="zh-TW" altLang="en-US" kern="100" dirty="0" smtClean="0">
                <a:latin typeface="Arial" panose="020B0604020202020204" pitchFamily="34" charset="0"/>
                <a:ea typeface="微軟正黑體" panose="020B0604030504040204" pitchFamily="34" charset="-120"/>
                <a:cs typeface="Arial" panose="020B0604020202020204" pitchFamily="34" charset="0"/>
              </a:rPr>
              <a:t>月主動降牌告之影響</a:t>
            </a:r>
            <a:r>
              <a:rPr lang="en-US" altLang="zh-TW" kern="100" dirty="0">
                <a:latin typeface="Arial" panose="020B0604020202020204" pitchFamily="34" charset="0"/>
                <a:ea typeface="微軟正黑體" panose="020B0604030504040204" pitchFamily="34" charset="-120"/>
                <a:cs typeface="Arial" panose="020B0604020202020204" pitchFamily="34" charset="0"/>
              </a:rPr>
              <a:t>)</a:t>
            </a:r>
            <a:r>
              <a:rPr lang="zh-TW" altLang="en-US" kern="100" dirty="0">
                <a:latin typeface="Arial" panose="020B0604020202020204" pitchFamily="34" charset="0"/>
                <a:ea typeface="微軟正黑體" panose="020B0604030504040204" pitchFamily="34" charset="-120"/>
                <a:cs typeface="Arial" panose="020B0604020202020204" pitchFamily="34" charset="0"/>
              </a:rPr>
              <a:t>，</a:t>
            </a:r>
            <a:r>
              <a:rPr lang="en-US" altLang="zh-TW" kern="100" dirty="0">
                <a:latin typeface="Arial" panose="020B0604020202020204" pitchFamily="34" charset="0"/>
                <a:ea typeface="微軟正黑體" panose="020B0604030504040204" pitchFamily="34" charset="-120"/>
                <a:cs typeface="Arial" panose="020B0604020202020204" pitchFamily="34" charset="0"/>
              </a:rPr>
              <a:t>YoY +0.8%</a:t>
            </a:r>
            <a:r>
              <a:rPr lang="zh-TW" altLang="en-US" kern="100" dirty="0">
                <a:latin typeface="Arial" panose="020B0604020202020204" pitchFamily="34" charset="0"/>
                <a:ea typeface="微軟正黑體" panose="020B0604030504040204" pitchFamily="34" charset="-120"/>
                <a:cs typeface="Arial" panose="020B0604020202020204" pitchFamily="34" charset="0"/>
              </a:rPr>
              <a:t>。</a:t>
            </a:r>
          </a:p>
          <a:p>
            <a:pPr algn="just" defTabSz="912563">
              <a:spcBef>
                <a:spcPts val="0"/>
              </a:spcBef>
              <a:spcAft>
                <a:spcPts val="0"/>
              </a:spcAft>
              <a:tabLst>
                <a:tab pos="455598" algn="l"/>
              </a:tabLst>
              <a:defRPr/>
            </a:pPr>
            <a:endParaRPr lang="en-US" altLang="zh-TW" dirty="0">
              <a:solidFill>
                <a:srgbClr val="000000"/>
              </a:solidFill>
            </a:endParaRPr>
          </a:p>
          <a:p>
            <a:pPr algn="just" defTabSz="912563">
              <a:spcBef>
                <a:spcPts val="0"/>
              </a:spcBef>
              <a:spcAft>
                <a:spcPts val="0"/>
              </a:spcAft>
              <a:tabLst>
                <a:tab pos="455598" algn="l"/>
              </a:tabLst>
              <a:defRPr/>
            </a:pPr>
            <a:endParaRPr lang="en-US" altLang="zh-TW" dirty="0">
              <a:solidFill>
                <a:srgbClr val="000000"/>
              </a:solidFill>
            </a:endParaRPr>
          </a:p>
          <a:p>
            <a:pPr algn="just" defTabSz="912563">
              <a:spcBef>
                <a:spcPts val="600"/>
              </a:spcBef>
              <a:defRPr/>
            </a:pPr>
            <a:endParaRPr lang="en-US" altLang="zh-TW" dirty="0">
              <a:solidFill>
                <a:srgbClr val="000000"/>
              </a:solidFill>
            </a:endParaRPr>
          </a:p>
          <a:p>
            <a:pPr defTabSz="912563">
              <a:spcBef>
                <a:spcPts val="600"/>
              </a:spcBef>
              <a:defRPr/>
            </a:pPr>
            <a:r>
              <a:rPr lang="en-US" altLang="zh-TW" dirty="0" smtClean="0">
                <a:solidFill>
                  <a:srgbClr val="000000"/>
                </a:solidFill>
              </a:rPr>
              <a:t>Moving </a:t>
            </a:r>
            <a:r>
              <a:rPr lang="en-US" altLang="zh-TW" dirty="0">
                <a:solidFill>
                  <a:srgbClr val="000000"/>
                </a:solidFill>
              </a:rPr>
              <a:t>on to slide 6, you may find an update of our fixed broadband business.</a:t>
            </a:r>
          </a:p>
          <a:p>
            <a:pPr defTabSz="912563">
              <a:spcBef>
                <a:spcPts val="600"/>
              </a:spcBef>
              <a:defRPr/>
            </a:pPr>
            <a:r>
              <a:rPr lang="en-US" altLang="zh-TW" dirty="0" smtClean="0">
                <a:solidFill>
                  <a:srgbClr val="000000"/>
                </a:solidFill>
              </a:rPr>
              <a:t>We rolled out speed upgrade promotion </a:t>
            </a:r>
            <a:r>
              <a:rPr lang="en-US" altLang="zh-TW" dirty="0">
                <a:solidFill>
                  <a:srgbClr val="000000"/>
                </a:solidFill>
              </a:rPr>
              <a:t>package in the second half of </a:t>
            </a:r>
            <a:r>
              <a:rPr lang="en-US" altLang="zh-TW" dirty="0" smtClean="0">
                <a:solidFill>
                  <a:srgbClr val="000000"/>
                </a:solidFill>
              </a:rPr>
              <a:t>2022, which was very well-received and </a:t>
            </a:r>
            <a:r>
              <a:rPr lang="en-US" altLang="zh-TW" smtClean="0">
                <a:solidFill>
                  <a:srgbClr val="000000"/>
                </a:solidFill>
              </a:rPr>
              <a:t>beyond our </a:t>
            </a:r>
            <a:r>
              <a:rPr lang="en-US" altLang="zh-TW" dirty="0" smtClean="0">
                <a:solidFill>
                  <a:srgbClr val="000000"/>
                </a:solidFill>
              </a:rPr>
              <a:t>expectation. Following the speed upgrading momentum, we are delighted to announce that our </a:t>
            </a:r>
            <a:r>
              <a:rPr lang="en-US" altLang="zh-TW" dirty="0">
                <a:solidFill>
                  <a:srgbClr val="000000"/>
                </a:solidFill>
              </a:rPr>
              <a:t>accumulated subscribers adopting 300Mpbs and above passed the threshold of 1 million in the first quarter. This success affirmed our strategy of focused resource allocation on attracting high speed service adoption. Going forward, we will follow the success and tilt our resources to grow 300Mbps, 500Mbps and Giga-level subscriptions.</a:t>
            </a:r>
          </a:p>
          <a:p>
            <a:pPr defTabSz="912563">
              <a:spcBef>
                <a:spcPts val="600"/>
              </a:spcBef>
              <a:defRPr/>
            </a:pPr>
            <a:r>
              <a:rPr lang="en-US" altLang="zh-TW" dirty="0">
                <a:solidFill>
                  <a:srgbClr val="000000"/>
                </a:solidFill>
              </a:rPr>
              <a:t>In the first quarter, total fixed broadband revenue increased by 2.5% year over year driven by the digital trend and its opportunities. Fixed broadband ARPU also continued its growth trend for the 14th consecutive quarter, increasing by 0.8% year over year.</a:t>
            </a:r>
          </a:p>
          <a:p>
            <a:pPr defTabSz="912563">
              <a:spcBef>
                <a:spcPts val="600"/>
              </a:spcBef>
              <a:defRPr/>
            </a:pPr>
            <a:r>
              <a:rPr lang="en-US" altLang="zh-TW" dirty="0">
                <a:solidFill>
                  <a:srgbClr val="000000"/>
                </a:solidFill>
              </a:rPr>
              <a:t>Now, let’s move on to the performance of our customer-centric business groups.</a:t>
            </a:r>
          </a:p>
        </p:txBody>
      </p:sp>
      <p:sp>
        <p:nvSpPr>
          <p:cNvPr id="2" name="投影片影像版面配置區 1"/>
          <p:cNvSpPr>
            <a:spLocks noGrp="1" noRot="1" noChangeAspect="1"/>
          </p:cNvSpPr>
          <p:nvPr>
            <p:ph type="sldImg"/>
          </p:nvPr>
        </p:nvSpPr>
        <p:spPr/>
      </p:sp>
      <p:sp>
        <p:nvSpPr>
          <p:cNvPr id="4" name="頁尾版面配置區 3"/>
          <p:cNvSpPr>
            <a:spLocks noGrp="1"/>
          </p:cNvSpPr>
          <p:nvPr>
            <p:ph type="ftr" sz="quarter" idx="4"/>
          </p:nvPr>
        </p:nvSpPr>
        <p:spPr/>
        <p:txBody>
          <a:bodyPr/>
          <a:lstStyle/>
          <a:p>
            <a:pPr defTabSz="912377">
              <a:defRPr/>
            </a:pPr>
            <a:r>
              <a:rPr lang="en-US" altLang="zh-TW" dirty="0">
                <a:solidFill>
                  <a:srgbClr val="000000"/>
                </a:solidFill>
                <a:ea typeface="微軟正黑體" panose="020B0604030504040204" pitchFamily="34" charset="-120"/>
              </a:rPr>
              <a:t>【CONFIDENTIAL】</a:t>
            </a:r>
            <a:r>
              <a:rPr lang="zh-TW" altLang="en-US" dirty="0">
                <a:solidFill>
                  <a:srgbClr val="000000"/>
                </a:solidFill>
                <a:ea typeface="微軟正黑體" panose="020B0604030504040204" pitchFamily="34" charset="-120"/>
              </a:rPr>
              <a:t>法說會相關訊息不得於法說會召開前對特定人公開</a:t>
            </a:r>
            <a:endParaRPr lang="en-US" altLang="zh-TW" dirty="0">
              <a:solidFill>
                <a:srgbClr val="000000"/>
              </a:solidFill>
              <a:ea typeface="微軟正黑體" panose="020B0604030504040204" pitchFamily="34" charset="-120"/>
            </a:endParaRPr>
          </a:p>
          <a:p>
            <a:pPr defTabSz="912377">
              <a:defRPr/>
            </a:pPr>
            <a:endParaRPr lang="en-US" altLang="zh-TW" dirty="0">
              <a:solidFill>
                <a:srgbClr val="000000"/>
              </a:solidFill>
              <a:ea typeface="微軟正黑體" panose="020B0604030504040204" pitchFamily="34" charset="-120"/>
            </a:endParaRPr>
          </a:p>
        </p:txBody>
      </p:sp>
      <p:sp>
        <p:nvSpPr>
          <p:cNvPr id="5" name="投影片編號版面配置區 4"/>
          <p:cNvSpPr>
            <a:spLocks noGrp="1"/>
          </p:cNvSpPr>
          <p:nvPr>
            <p:ph type="sldNum" sz="quarter" idx="5"/>
          </p:nvPr>
        </p:nvSpPr>
        <p:spPr/>
        <p:txBody>
          <a:bodyPr/>
          <a:lstStyle/>
          <a:p>
            <a:pPr defTabSz="912377">
              <a:defRPr/>
            </a:pPr>
            <a:fld id="{AF3FA925-368F-49D9-83EB-285720D0F1C9}" type="slidenum">
              <a:rPr lang="zh-TW" altLang="en-US">
                <a:solidFill>
                  <a:srgbClr val="000000"/>
                </a:solidFill>
              </a:rPr>
              <a:pPr defTabSz="912377">
                <a:defRPr/>
              </a:pPr>
              <a:t>7</a:t>
            </a:fld>
            <a:endParaRPr lang="zh-TW" altLang="en-US" dirty="0">
              <a:solidFill>
                <a:srgbClr val="000000"/>
              </a:solidFill>
            </a:endParaRPr>
          </a:p>
        </p:txBody>
      </p:sp>
      <p:graphicFrame>
        <p:nvGraphicFramePr>
          <p:cNvPr id="9" name="表格 8"/>
          <p:cNvGraphicFramePr>
            <a:graphicFrameLocks noGrp="1"/>
          </p:cNvGraphicFramePr>
          <p:nvPr>
            <p:extLst>
              <p:ext uri="{D42A27DB-BD31-4B8C-83A1-F6EECF244321}">
                <p14:modId xmlns:p14="http://schemas.microsoft.com/office/powerpoint/2010/main" val="1545248037"/>
              </p:ext>
            </p:extLst>
          </p:nvPr>
        </p:nvGraphicFramePr>
        <p:xfrm>
          <a:off x="374327" y="6246449"/>
          <a:ext cx="5755570" cy="548363"/>
        </p:xfrm>
        <a:graphic>
          <a:graphicData uri="http://schemas.openxmlformats.org/drawingml/2006/table">
            <a:tbl>
              <a:tblPr firstRow="1" bandRow="1">
                <a:tableStyleId>{5C22544A-7EE6-4342-B048-85BDC9FD1C3A}</a:tableStyleId>
              </a:tblPr>
              <a:tblGrid>
                <a:gridCol w="1656265">
                  <a:extLst>
                    <a:ext uri="{9D8B030D-6E8A-4147-A177-3AD203B41FA5}">
                      <a16:colId xmlns:a16="http://schemas.microsoft.com/office/drawing/2014/main" val="910459596"/>
                    </a:ext>
                  </a:extLst>
                </a:gridCol>
                <a:gridCol w="819861">
                  <a:extLst>
                    <a:ext uri="{9D8B030D-6E8A-4147-A177-3AD203B41FA5}">
                      <a16:colId xmlns:a16="http://schemas.microsoft.com/office/drawing/2014/main" val="2111240287"/>
                    </a:ext>
                  </a:extLst>
                </a:gridCol>
                <a:gridCol w="819861">
                  <a:extLst>
                    <a:ext uri="{9D8B030D-6E8A-4147-A177-3AD203B41FA5}">
                      <a16:colId xmlns:a16="http://schemas.microsoft.com/office/drawing/2014/main" val="517044044"/>
                    </a:ext>
                  </a:extLst>
                </a:gridCol>
                <a:gridCol w="819861">
                  <a:extLst>
                    <a:ext uri="{9D8B030D-6E8A-4147-A177-3AD203B41FA5}">
                      <a16:colId xmlns:a16="http://schemas.microsoft.com/office/drawing/2014/main" val="3589301808"/>
                    </a:ext>
                  </a:extLst>
                </a:gridCol>
                <a:gridCol w="819861">
                  <a:extLst>
                    <a:ext uri="{9D8B030D-6E8A-4147-A177-3AD203B41FA5}">
                      <a16:colId xmlns:a16="http://schemas.microsoft.com/office/drawing/2014/main" val="1914075208"/>
                    </a:ext>
                  </a:extLst>
                </a:gridCol>
                <a:gridCol w="819861">
                  <a:extLst>
                    <a:ext uri="{9D8B030D-6E8A-4147-A177-3AD203B41FA5}">
                      <a16:colId xmlns:a16="http://schemas.microsoft.com/office/drawing/2014/main" val="3783138985"/>
                    </a:ext>
                  </a:extLst>
                </a:gridCol>
              </a:tblGrid>
              <a:tr h="274042">
                <a:tc>
                  <a:txBody>
                    <a:bodyPr/>
                    <a:lstStyle/>
                    <a:p>
                      <a:pPr algn="ctr" fontAlgn="ctr"/>
                      <a:r>
                        <a:rPr lang="zh-TW" altLang="en-US" sz="900" b="0"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固寬市占率</a:t>
                      </a:r>
                    </a:p>
                  </a:txBody>
                  <a:tcPr marL="0" marR="0" marT="0" marB="0" anchor="ctr"/>
                </a:tc>
                <a:tc>
                  <a:txBody>
                    <a:bodyPr/>
                    <a:lstStyle/>
                    <a:p>
                      <a:pPr algn="ctr" fontAlgn="ctr"/>
                      <a:r>
                        <a:rPr kumimoji="1" lang="en-US" altLang="zh-TW" sz="1200" b="0" i="0" u="none" strike="noStrike"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a:t>
                      </a:r>
                      <a:r>
                        <a:rPr kumimoji="1" lang="en-US" sz="1200" b="0" i="0" u="none" strike="noStrike"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Q</a:t>
                      </a:r>
                      <a:r>
                        <a:rPr kumimoji="1" lang="en-US" altLang="zh-TW" sz="1200" b="0" i="0" u="none" strike="noStrike"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22</a:t>
                      </a:r>
                    </a:p>
                  </a:txBody>
                  <a:tcPr marL="0" marR="0" marT="0" marB="0" anchor="ctr"/>
                </a:tc>
                <a:tc>
                  <a:txBody>
                    <a:bodyPr/>
                    <a:lstStyle/>
                    <a:p>
                      <a:pPr algn="ctr" fontAlgn="ctr"/>
                      <a:r>
                        <a:rPr kumimoji="1" lang="en-US" altLang="zh-TW" sz="1200" b="0" i="0" u="none" strike="noStrike"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2Q22</a:t>
                      </a:r>
                    </a:p>
                  </a:txBody>
                  <a:tcPr marL="0" marR="0" marT="0" marB="0" anchor="ctr"/>
                </a:tc>
                <a:tc>
                  <a:txBody>
                    <a:bodyPr/>
                    <a:lstStyle/>
                    <a:p>
                      <a:pPr algn="ctr" fontAlgn="ctr"/>
                      <a:r>
                        <a:rPr kumimoji="1" lang="en-US" altLang="zh-TW" sz="1200" b="0" i="0" u="none" strike="noStrike"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3Q22</a:t>
                      </a:r>
                    </a:p>
                  </a:txBody>
                  <a:tcPr marL="0" marR="0" marT="0" marB="0" anchor="ctr"/>
                </a:tc>
                <a:tc>
                  <a:txBody>
                    <a:bodyPr/>
                    <a:lstStyle/>
                    <a:p>
                      <a:pPr algn="ctr" fontAlgn="ctr"/>
                      <a:r>
                        <a:rPr kumimoji="1" lang="en-US" altLang="zh-TW" sz="1200" b="0" i="0" u="none" strike="noStrike"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4Q22</a:t>
                      </a:r>
                    </a:p>
                  </a:txBody>
                  <a:tcPr marL="0" marR="0" marT="0" marB="0" anchor="ctr"/>
                </a:tc>
                <a:tc>
                  <a:txBody>
                    <a:bodyPr/>
                    <a:lstStyle/>
                    <a:p>
                      <a:pPr algn="ctr" fontAlgn="ctr"/>
                      <a:r>
                        <a:rPr kumimoji="1" lang="en-US" altLang="zh-TW" sz="1200" b="0" i="0" u="none" strike="noStrike"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1Q23</a:t>
                      </a:r>
                    </a:p>
                  </a:txBody>
                  <a:tcPr marL="0" marR="0" marT="0" marB="0" anchor="ctr"/>
                </a:tc>
                <a:extLst>
                  <a:ext uri="{0D108BD9-81ED-4DB2-BD59-A6C34878D82A}">
                    <a16:rowId xmlns:a16="http://schemas.microsoft.com/office/drawing/2014/main" val="1276179194"/>
                  </a:ext>
                </a:extLst>
              </a:tr>
              <a:tr h="274321">
                <a:tc>
                  <a:txBody>
                    <a:bodyPr/>
                    <a:lstStyle/>
                    <a:p>
                      <a:pPr algn="ctr" fontAlgn="ctr"/>
                      <a:r>
                        <a:rPr lang="zh-TW" altLang="en-US" sz="900" b="0"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中華固網</a:t>
                      </a:r>
                      <a:r>
                        <a:rPr lang="en-US" altLang="zh-TW" sz="900" b="0"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lang="zh-TW" altLang="en-US" sz="900" b="0"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有線</a:t>
                      </a:r>
                      <a:r>
                        <a:rPr lang="en-US" altLang="zh-TW" sz="900" b="0"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r>
                        <a:rPr lang="zh-TW" altLang="en-US" sz="900" b="0"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寬頻帳號數</a:t>
                      </a:r>
                      <a:r>
                        <a:rPr lang="en-US" altLang="zh-TW" sz="900" b="0" i="0" u="none" strike="noStrike" dirty="0">
                          <a:solidFill>
                            <a:srgbClr val="000000"/>
                          </a:solidFill>
                          <a:effectLst/>
                          <a:latin typeface="Arial" panose="020B0604020202020204" pitchFamily="34" charset="0"/>
                          <a:ea typeface="微軟正黑體" panose="020B0604030504040204" pitchFamily="34" charset="-120"/>
                          <a:cs typeface="Arial" panose="020B0604020202020204" pitchFamily="34" charset="0"/>
                        </a:rPr>
                        <a:t>(%)</a:t>
                      </a:r>
                    </a:p>
                  </a:txBody>
                  <a:tcPr marL="0" marR="0" marT="0" marB="0" anchor="ctr"/>
                </a:tc>
                <a:tc>
                  <a:txBody>
                    <a:bodyPr/>
                    <a:lstStyle/>
                    <a:p>
                      <a:pPr algn="r" latinLnBrk="0"/>
                      <a:r>
                        <a:rPr kumimoji="1" lang="en-US" altLang="zh-TW" sz="1200" b="0" i="0" u="none" strike="noStrike"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61.2</a:t>
                      </a:r>
                      <a:endParaRPr kumimoji="1" lang="zh-TW" altLang="en-US" sz="1200" b="0" i="0" u="none" strike="noStrike"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91397" marR="91397" marT="45625" marB="45625" anchor="ctr"/>
                </a:tc>
                <a:tc>
                  <a:txBody>
                    <a:bodyPr/>
                    <a:lstStyle/>
                    <a:p>
                      <a:pPr algn="r" latinLnBrk="0"/>
                      <a:r>
                        <a:rPr kumimoji="1" lang="en-US" altLang="zh-TW" sz="1200" b="0" i="0" u="none" strike="noStrike"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60.5</a:t>
                      </a:r>
                      <a:endParaRPr kumimoji="1" lang="zh-TW" altLang="en-US" sz="1200" b="0" i="0" u="none" strike="noStrike"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91397" marR="91397" marT="45625" marB="45625" anchor="ctr"/>
                </a:tc>
                <a:tc>
                  <a:txBody>
                    <a:bodyPr/>
                    <a:lstStyle/>
                    <a:p>
                      <a:pPr algn="r" latinLnBrk="0"/>
                      <a:r>
                        <a:rPr kumimoji="1" lang="en-US" altLang="zh-TW" sz="1200" b="0" i="0" u="none" strike="noStrike"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59.9</a:t>
                      </a:r>
                      <a:endParaRPr kumimoji="1" lang="zh-TW" altLang="en-US" sz="1200" b="0" i="0" u="none" strike="noStrike"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91397" marR="91397" marT="45625" marB="45625" anchor="ctr"/>
                </a:tc>
                <a:tc>
                  <a:txBody>
                    <a:bodyPr/>
                    <a:lstStyle/>
                    <a:p>
                      <a:pPr algn="r" latinLnBrk="0"/>
                      <a:r>
                        <a:rPr kumimoji="1" lang="en-US" altLang="zh-TW" sz="1200" b="0" i="0" u="none" strike="noStrike"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59.5</a:t>
                      </a:r>
                      <a:endParaRPr kumimoji="1" lang="zh-TW" altLang="en-US" sz="1200" b="0" i="0" u="none" strike="noStrike"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91397" marR="91397" marT="45625" marB="45625" anchor="ctr"/>
                </a:tc>
                <a:tc>
                  <a:txBody>
                    <a:bodyPr/>
                    <a:lstStyle/>
                    <a:p>
                      <a:pPr algn="r" latinLnBrk="0"/>
                      <a:r>
                        <a:rPr kumimoji="1" lang="en-US" altLang="zh-TW" sz="1200" b="0" i="0" u="none" strike="noStrike"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rPr>
                        <a:t>58.9</a:t>
                      </a:r>
                      <a:endParaRPr kumimoji="1" lang="zh-TW" altLang="en-US" sz="1200" b="0" i="0" u="none" strike="noStrike" kern="1200" dirty="0">
                        <a:solidFill>
                          <a:schemeClr val="tx1"/>
                        </a:solidFill>
                        <a:effectLst/>
                        <a:latin typeface="Arial" panose="020B0604020202020204" pitchFamily="34" charset="0"/>
                        <a:ea typeface="微軟正黑體" panose="020B0604030504040204" pitchFamily="34" charset="-120"/>
                        <a:cs typeface="Arial" panose="020B0604020202020204" pitchFamily="34" charset="0"/>
                      </a:endParaRPr>
                    </a:p>
                  </a:txBody>
                  <a:tcPr marL="91397" marR="91397" marT="45625" marB="45625" anchor="ctr"/>
                </a:tc>
                <a:extLst>
                  <a:ext uri="{0D108BD9-81ED-4DB2-BD59-A6C34878D82A}">
                    <a16:rowId xmlns:a16="http://schemas.microsoft.com/office/drawing/2014/main" val="583818112"/>
                  </a:ext>
                </a:extLst>
              </a:tr>
            </a:tbl>
          </a:graphicData>
        </a:graphic>
      </p:graphicFrame>
    </p:spTree>
    <p:extLst>
      <p:ext uri="{BB962C8B-B14F-4D97-AF65-F5344CB8AC3E}">
        <p14:creationId xmlns:p14="http://schemas.microsoft.com/office/powerpoint/2010/main" val="41982456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頁尾版面配置區 3"/>
          <p:cNvSpPr>
            <a:spLocks noGrp="1"/>
          </p:cNvSpPr>
          <p:nvPr>
            <p:ph type="ftr" sz="quarter" idx="4"/>
          </p:nvPr>
        </p:nvSpPr>
        <p:spPr/>
        <p:txBody>
          <a:bodyPr/>
          <a:lstStyle/>
          <a:p>
            <a:pPr defTabSz="912377">
              <a:defRPr/>
            </a:pPr>
            <a:r>
              <a:rPr lang="en-US" altLang="zh-TW">
                <a:solidFill>
                  <a:srgbClr val="000000"/>
                </a:solidFill>
              </a:rPr>
              <a:t>【CONFIDENTIAL】</a:t>
            </a:r>
            <a:r>
              <a:rPr lang="zh-TW" altLang="en-US">
                <a:solidFill>
                  <a:srgbClr val="000000"/>
                </a:solidFill>
              </a:rPr>
              <a:t>法說會相關訊息不得於法說會召開前對特定人公開</a:t>
            </a:r>
            <a:endParaRPr lang="en-US" altLang="zh-TW">
              <a:solidFill>
                <a:srgbClr val="000000"/>
              </a:solidFill>
            </a:endParaRPr>
          </a:p>
          <a:p>
            <a:pPr defTabSz="912377">
              <a:defRPr/>
            </a:pPr>
            <a:endParaRPr lang="en-US" altLang="zh-TW">
              <a:solidFill>
                <a:srgbClr val="000000"/>
              </a:solidFill>
            </a:endParaRPr>
          </a:p>
        </p:txBody>
      </p:sp>
      <p:sp>
        <p:nvSpPr>
          <p:cNvPr id="5" name="投影片編號版面配置區 4"/>
          <p:cNvSpPr>
            <a:spLocks noGrp="1"/>
          </p:cNvSpPr>
          <p:nvPr>
            <p:ph type="sldNum" sz="quarter" idx="5"/>
          </p:nvPr>
        </p:nvSpPr>
        <p:spPr/>
        <p:txBody>
          <a:bodyPr/>
          <a:lstStyle/>
          <a:p>
            <a:pPr defTabSz="912377">
              <a:defRPr/>
            </a:pPr>
            <a:fld id="{AF3FA925-368F-49D9-83EB-285720D0F1C9}" type="slidenum">
              <a:rPr lang="zh-TW" altLang="en-US">
                <a:solidFill>
                  <a:srgbClr val="000000"/>
                </a:solidFill>
              </a:rPr>
              <a:pPr defTabSz="912377">
                <a:defRPr/>
              </a:pPr>
              <a:t>8</a:t>
            </a:fld>
            <a:endParaRPr lang="zh-TW" altLang="en-US">
              <a:solidFill>
                <a:srgbClr val="000000"/>
              </a:solidFill>
            </a:endParaRPr>
          </a:p>
        </p:txBody>
      </p:sp>
    </p:spTree>
    <p:extLst>
      <p:ext uri="{BB962C8B-B14F-4D97-AF65-F5344CB8AC3E}">
        <p14:creationId xmlns:p14="http://schemas.microsoft.com/office/powerpoint/2010/main" val="27929782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4" name="頁尾版面配置區 3"/>
          <p:cNvSpPr>
            <a:spLocks noGrp="1"/>
          </p:cNvSpPr>
          <p:nvPr>
            <p:ph type="ftr" sz="quarter" idx="4"/>
          </p:nvPr>
        </p:nvSpPr>
        <p:spPr/>
        <p:txBody>
          <a:bodyPr/>
          <a:lstStyle/>
          <a:p>
            <a:pPr defTabSz="912377">
              <a:defRPr/>
            </a:pPr>
            <a:r>
              <a:rPr lang="en-US" altLang="zh-TW" dirty="0">
                <a:solidFill>
                  <a:srgbClr val="000000"/>
                </a:solidFill>
                <a:ea typeface="微軟正黑體" panose="020B0604030504040204" pitchFamily="34" charset="-120"/>
              </a:rPr>
              <a:t>【CONFIDENTIAL】</a:t>
            </a:r>
            <a:r>
              <a:rPr lang="zh-TW" altLang="en-US" dirty="0">
                <a:solidFill>
                  <a:srgbClr val="000000"/>
                </a:solidFill>
                <a:ea typeface="微軟正黑體" panose="020B0604030504040204" pitchFamily="34" charset="-120"/>
              </a:rPr>
              <a:t>法說會相關訊息不得於法說會召開前對特定人公開</a:t>
            </a:r>
            <a:endParaRPr lang="en-US" altLang="zh-TW" dirty="0">
              <a:solidFill>
                <a:srgbClr val="000000"/>
              </a:solidFill>
              <a:ea typeface="微軟正黑體" panose="020B0604030504040204" pitchFamily="34" charset="-120"/>
            </a:endParaRPr>
          </a:p>
          <a:p>
            <a:pPr defTabSz="912377">
              <a:defRPr/>
            </a:pPr>
            <a:endParaRPr lang="en-US" altLang="zh-TW" dirty="0">
              <a:solidFill>
                <a:srgbClr val="000000"/>
              </a:solidFill>
              <a:ea typeface="微軟正黑體" panose="020B0604030504040204" pitchFamily="34" charset="-120"/>
            </a:endParaRPr>
          </a:p>
        </p:txBody>
      </p:sp>
      <p:sp>
        <p:nvSpPr>
          <p:cNvPr id="5" name="投影片編號版面配置區 4"/>
          <p:cNvSpPr>
            <a:spLocks noGrp="1"/>
          </p:cNvSpPr>
          <p:nvPr>
            <p:ph type="sldNum" sz="quarter" idx="5"/>
          </p:nvPr>
        </p:nvSpPr>
        <p:spPr/>
        <p:txBody>
          <a:bodyPr/>
          <a:lstStyle/>
          <a:p>
            <a:pPr defTabSz="912377">
              <a:defRPr/>
            </a:pPr>
            <a:fld id="{AF3FA925-368F-49D9-83EB-285720D0F1C9}" type="slidenum">
              <a:rPr lang="zh-TW" altLang="en-US">
                <a:solidFill>
                  <a:srgbClr val="000000"/>
                </a:solidFill>
              </a:rPr>
              <a:pPr defTabSz="912377">
                <a:defRPr/>
              </a:pPr>
              <a:t>9</a:t>
            </a:fld>
            <a:endParaRPr lang="zh-TW" altLang="en-US">
              <a:solidFill>
                <a:srgbClr val="000000"/>
              </a:solidFill>
            </a:endParaRPr>
          </a:p>
        </p:txBody>
      </p:sp>
      <p:sp>
        <p:nvSpPr>
          <p:cNvPr id="8" name="備忘稿版面配置區 7">
            <a:extLst>
              <a:ext uri="{FF2B5EF4-FFF2-40B4-BE49-F238E27FC236}">
                <a16:creationId xmlns:a16="http://schemas.microsoft.com/office/drawing/2014/main" id="{EFE23041-7948-426D-8194-1CBCDD22EFAF}"/>
              </a:ext>
            </a:extLst>
          </p:cNvPr>
          <p:cNvSpPr>
            <a:spLocks noGrp="1"/>
          </p:cNvSpPr>
          <p:nvPr>
            <p:ph type="body" sz="quarter" idx="3"/>
          </p:nvPr>
        </p:nvSpPr>
        <p:spPr>
          <a:xfrm>
            <a:off x="301261" y="4581078"/>
            <a:ext cx="6191983" cy="4639485"/>
          </a:xfrm>
          <a:noFill/>
          <a:ln>
            <a:noFill/>
          </a:ln>
        </p:spPr>
        <p:txBody>
          <a:bodyPr/>
          <a:lstStyle/>
          <a:p>
            <a:pPr marL="228234" indent="-228234" defTabSz="912563">
              <a:lnSpc>
                <a:spcPts val="1598"/>
              </a:lnSpc>
              <a:spcBef>
                <a:spcPts val="0"/>
              </a:spcBef>
              <a:buFont typeface="+mj-lt"/>
              <a:buAutoNum type="arabicPeriod"/>
              <a:defRPr/>
            </a:pPr>
            <a:r>
              <a:rPr lang="en-US" altLang="zh-TW" dirty="0">
                <a:latin typeface="Arial" panose="020B0604020202020204" pitchFamily="34" charset="0"/>
                <a:ea typeface="微軟正黑體" panose="020B0604030504040204" pitchFamily="34" charset="-120"/>
                <a:cs typeface="Arial" panose="020B0604020202020204" pitchFamily="34" charset="0"/>
              </a:rPr>
              <a:t>CBG</a:t>
            </a:r>
            <a:r>
              <a:rPr lang="zh-TW" altLang="en-US" dirty="0">
                <a:latin typeface="Arial" panose="020B0604020202020204" pitchFamily="34" charset="0"/>
                <a:ea typeface="微軟正黑體" panose="020B0604030504040204" pitchFamily="34" charset="-120"/>
                <a:cs typeface="Arial" panose="020B0604020202020204" pitchFamily="34" charset="0"/>
              </a:rPr>
              <a:t>稅前淨利本期</a:t>
            </a:r>
            <a:r>
              <a:rPr lang="en-US" altLang="zh-TW" dirty="0">
                <a:latin typeface="Arial" panose="020B0604020202020204" pitchFamily="34" charset="0"/>
                <a:ea typeface="微軟正黑體" panose="020B0604030504040204" pitchFamily="34" charset="-120"/>
                <a:cs typeface="Arial" panose="020B0604020202020204" pitchFamily="34" charset="0"/>
              </a:rPr>
              <a:t>74.7</a:t>
            </a:r>
            <a:r>
              <a:rPr lang="zh-TW" altLang="en-US" dirty="0">
                <a:latin typeface="Arial" panose="020B0604020202020204" pitchFamily="34" charset="0"/>
                <a:ea typeface="微軟正黑體" panose="020B0604030504040204" pitchFamily="34" charset="-120"/>
                <a:cs typeface="Arial" panose="020B0604020202020204" pitchFamily="34" charset="0"/>
              </a:rPr>
              <a:t>億元，較去年同期</a:t>
            </a:r>
            <a:r>
              <a:rPr lang="en-US" altLang="zh-TW" dirty="0">
                <a:latin typeface="Arial" panose="020B0604020202020204" pitchFamily="34" charset="0"/>
                <a:ea typeface="微軟正黑體" panose="020B0604030504040204" pitchFamily="34" charset="-120"/>
                <a:cs typeface="Arial" panose="020B0604020202020204" pitchFamily="34" charset="0"/>
              </a:rPr>
              <a:t>72.3</a:t>
            </a:r>
            <a:r>
              <a:rPr lang="zh-TW" altLang="en-US" dirty="0">
                <a:latin typeface="Arial" panose="020B0604020202020204" pitchFamily="34" charset="0"/>
                <a:ea typeface="微軟正黑體" panose="020B0604030504040204" pitchFamily="34" charset="-120"/>
                <a:cs typeface="Arial" panose="020B0604020202020204" pitchFamily="34" charset="0"/>
              </a:rPr>
              <a:t>億元，</a:t>
            </a:r>
            <a:r>
              <a:rPr lang="en-US" altLang="zh-TW" dirty="0">
                <a:latin typeface="Arial" panose="020B0604020202020204" pitchFamily="34" charset="0"/>
                <a:ea typeface="微軟正黑體" panose="020B0604030504040204" pitchFamily="34" charset="-120"/>
                <a:cs typeface="Arial" panose="020B0604020202020204" pitchFamily="34" charset="0"/>
              </a:rPr>
              <a:t>YoY +3.3%(+2.4</a:t>
            </a:r>
            <a:r>
              <a:rPr lang="zh-TW" altLang="en-US" dirty="0">
                <a:latin typeface="Arial" panose="020B0604020202020204" pitchFamily="34" charset="0"/>
                <a:ea typeface="微軟正黑體" panose="020B0604030504040204" pitchFamily="34" charset="-120"/>
                <a:cs typeface="Arial" panose="020B0604020202020204" pitchFamily="34" charset="0"/>
              </a:rPr>
              <a:t>億</a:t>
            </a:r>
            <a:r>
              <a:rPr lang="en-US" altLang="zh-TW" dirty="0">
                <a:latin typeface="Arial" panose="020B0604020202020204" pitchFamily="34" charset="0"/>
                <a:ea typeface="微軟正黑體" panose="020B0604030504040204" pitchFamily="34" charset="-120"/>
                <a:cs typeface="Arial" panose="020B0604020202020204" pitchFamily="34" charset="0"/>
              </a:rPr>
              <a:t>)</a:t>
            </a:r>
            <a:r>
              <a:rPr lang="zh-TW" altLang="en-US" dirty="0">
                <a:latin typeface="Arial" panose="020B0604020202020204" pitchFamily="34" charset="0"/>
                <a:ea typeface="微軟正黑體" panose="020B0604030504040204" pitchFamily="34" charset="-120"/>
                <a:cs typeface="Arial" panose="020B0604020202020204" pitchFamily="34" charset="0"/>
              </a:rPr>
              <a:t>。</a:t>
            </a:r>
            <a:endParaRPr lang="en-US" altLang="zh-TW" dirty="0">
              <a:latin typeface="Arial" panose="020B0604020202020204" pitchFamily="34" charset="0"/>
              <a:ea typeface="微軟正黑體" panose="020B0604030504040204" pitchFamily="34" charset="-120"/>
              <a:cs typeface="Arial" panose="020B0604020202020204" pitchFamily="34" charset="0"/>
            </a:endParaRPr>
          </a:p>
          <a:p>
            <a:pPr marL="361370" lvl="1" indent="-171176" defTabSz="912563">
              <a:lnSpc>
                <a:spcPts val="1598"/>
              </a:lnSpc>
              <a:spcBef>
                <a:spcPts val="0"/>
              </a:spcBef>
              <a:buFont typeface="+mj-lt"/>
              <a:buAutoNum type="arabicParenR"/>
              <a:defRPr/>
            </a:pPr>
            <a:r>
              <a:rPr lang="zh-TW" altLang="en-US" dirty="0">
                <a:latin typeface="Arial" panose="020B0604020202020204" pitchFamily="34" charset="0"/>
                <a:ea typeface="微軟正黑體" panose="020B0604030504040204" pitchFamily="34" charset="-120"/>
                <a:cs typeface="Arial" panose="020B0604020202020204" pitchFamily="34" charset="0"/>
              </a:rPr>
              <a:t>電信利潤增加</a:t>
            </a:r>
            <a:r>
              <a:rPr lang="en-US" altLang="zh-TW" dirty="0">
                <a:latin typeface="Arial" panose="020B0604020202020204" pitchFamily="34" charset="0"/>
                <a:ea typeface="微軟正黑體" panose="020B0604030504040204" pitchFamily="34" charset="-120"/>
                <a:cs typeface="Arial" panose="020B0604020202020204" pitchFamily="34" charset="0"/>
              </a:rPr>
              <a:t>1.5</a:t>
            </a:r>
            <a:r>
              <a:rPr lang="zh-TW" altLang="en-US" dirty="0">
                <a:latin typeface="Arial" panose="020B0604020202020204" pitchFamily="34" charset="0"/>
                <a:ea typeface="微軟正黑體" panose="020B0604030504040204" pitchFamily="34" charset="-120"/>
                <a:cs typeface="Arial" panose="020B0604020202020204" pitchFamily="34" charset="0"/>
              </a:rPr>
              <a:t>億</a:t>
            </a:r>
            <a:r>
              <a:rPr lang="zh-TW" altLang="en-US" dirty="0" smtClean="0">
                <a:latin typeface="Arial" panose="020B0604020202020204" pitchFamily="34" charset="0"/>
                <a:ea typeface="微軟正黑體" panose="020B0604030504040204" pitchFamily="34" charset="-120"/>
                <a:cs typeface="Arial" panose="020B0604020202020204" pitchFamily="34" charset="0"/>
              </a:rPr>
              <a:t>元</a:t>
            </a:r>
            <a:r>
              <a:rPr lang="en-US" altLang="zh-TW" dirty="0" smtClean="0">
                <a:latin typeface="Arial" panose="020B0604020202020204" pitchFamily="34" charset="0"/>
                <a:ea typeface="微軟正黑體" panose="020B0604030504040204" pitchFamily="34" charset="-120"/>
                <a:cs typeface="Arial" panose="020B0604020202020204" pitchFamily="34" charset="0"/>
              </a:rPr>
              <a:t>:</a:t>
            </a:r>
            <a:r>
              <a:rPr lang="zh-TW" altLang="en-US"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主因行動</a:t>
            </a:r>
            <a:r>
              <a:rPr lang="zh-TW" altLang="en-US" dirty="0">
                <a:solidFill>
                  <a:srgbClr val="FF0000"/>
                </a:solidFill>
                <a:latin typeface="Arial" panose="020B0604020202020204" pitchFamily="34" charset="0"/>
                <a:ea typeface="微軟正黑體" panose="020B0604030504040204" pitchFamily="34" charset="-120"/>
                <a:cs typeface="Arial" panose="020B0604020202020204" pitchFamily="34" charset="0"/>
              </a:rPr>
              <a:t>業務收入增加</a:t>
            </a:r>
            <a:r>
              <a:rPr lang="zh-TW" altLang="en-US"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；但配合</a:t>
            </a:r>
            <a:r>
              <a:rPr lang="zh-TW" altLang="en-US" dirty="0">
                <a:solidFill>
                  <a:srgbClr val="FF0000"/>
                </a:solidFill>
                <a:latin typeface="Arial" panose="020B0604020202020204" pitchFamily="34" charset="0"/>
                <a:ea typeface="微軟正黑體" panose="020B0604030504040204" pitchFamily="34" charset="-120"/>
                <a:cs typeface="Arial" panose="020B0604020202020204" pitchFamily="34" charset="0"/>
              </a:rPr>
              <a:t>核心業務</a:t>
            </a:r>
            <a:r>
              <a:rPr lang="zh-TW" altLang="en-US"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成長之持續建設使線路</a:t>
            </a:r>
            <a:r>
              <a:rPr lang="zh-TW" altLang="en-US" dirty="0">
                <a:solidFill>
                  <a:srgbClr val="FF0000"/>
                </a:solidFill>
                <a:latin typeface="Arial" panose="020B0604020202020204" pitchFamily="34" charset="0"/>
                <a:ea typeface="微軟正黑體" panose="020B0604030504040204" pitchFamily="34" charset="-120"/>
                <a:cs typeface="Arial" panose="020B0604020202020204" pitchFamily="34" charset="0"/>
              </a:rPr>
              <a:t>維護、折舊及攤銷等成本</a:t>
            </a:r>
            <a:r>
              <a:rPr lang="zh-TW" altLang="en-US"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增加，加上網路互連費用及外</a:t>
            </a:r>
            <a:r>
              <a:rPr lang="zh-TW" altLang="en-US" dirty="0">
                <a:solidFill>
                  <a:srgbClr val="FF0000"/>
                </a:solidFill>
                <a:latin typeface="Arial" panose="020B0604020202020204" pitchFamily="34" charset="0"/>
                <a:ea typeface="微軟正黑體" panose="020B0604030504040204" pitchFamily="34" charset="-120"/>
                <a:cs typeface="Arial" panose="020B0604020202020204" pitchFamily="34" charset="0"/>
              </a:rPr>
              <a:t>包費用</a:t>
            </a:r>
            <a:r>
              <a:rPr lang="zh-TW" altLang="en-US"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增加，抵銷營收成長</a:t>
            </a:r>
            <a:endParaRPr lang="zh-TW" altLang="en-US"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a:p>
            <a:pPr marL="361370" lvl="1" indent="-171176" defTabSz="912563">
              <a:lnSpc>
                <a:spcPts val="1598"/>
              </a:lnSpc>
              <a:spcBef>
                <a:spcPts val="0"/>
              </a:spcBef>
              <a:buFont typeface="+mj-lt"/>
              <a:buAutoNum type="arabicParenR"/>
              <a:defRPr/>
            </a:pPr>
            <a:r>
              <a:rPr lang="zh-TW" altLang="en-US" dirty="0">
                <a:latin typeface="Arial" panose="020B0604020202020204" pitchFamily="34" charset="0"/>
                <a:ea typeface="微軟正黑體" panose="020B0604030504040204" pitchFamily="34" charset="-120"/>
                <a:cs typeface="Arial" panose="020B0604020202020204" pitchFamily="34" charset="0"/>
              </a:rPr>
              <a:t>資通訊及其他業務利潤增加</a:t>
            </a:r>
            <a:r>
              <a:rPr lang="en-US" altLang="zh-TW" dirty="0">
                <a:latin typeface="Arial" panose="020B0604020202020204" pitchFamily="34" charset="0"/>
                <a:ea typeface="微軟正黑體" panose="020B0604030504040204" pitchFamily="34" charset="-120"/>
                <a:cs typeface="Arial" panose="020B0604020202020204" pitchFamily="34" charset="0"/>
              </a:rPr>
              <a:t>1.2</a:t>
            </a:r>
            <a:r>
              <a:rPr lang="zh-TW" altLang="en-US" dirty="0">
                <a:latin typeface="Arial" panose="020B0604020202020204" pitchFamily="34" charset="0"/>
                <a:ea typeface="微軟正黑體" panose="020B0604030504040204" pitchFamily="34" charset="-120"/>
                <a:cs typeface="Arial" panose="020B0604020202020204" pitchFamily="34" charset="0"/>
              </a:rPr>
              <a:t>億元</a:t>
            </a:r>
            <a:r>
              <a:rPr lang="zh-TW" altLang="en-US" dirty="0">
                <a:solidFill>
                  <a:srgbClr val="FF0000"/>
                </a:solidFill>
                <a:latin typeface="Arial" panose="020B0604020202020204" pitchFamily="34" charset="0"/>
                <a:ea typeface="微軟正黑體" panose="020B0604030504040204" pitchFamily="34" charset="-120"/>
                <a:cs typeface="Arial" panose="020B0604020202020204" pitchFamily="34" charset="0"/>
              </a:rPr>
              <a:t>，主</a:t>
            </a:r>
            <a:r>
              <a:rPr lang="zh-TW" altLang="en-US"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因政府</a:t>
            </a:r>
            <a:r>
              <a:rPr lang="zh-TW" altLang="en-US" dirty="0">
                <a:solidFill>
                  <a:srgbClr val="FF0000"/>
                </a:solidFill>
                <a:latin typeface="Arial" panose="020B0604020202020204" pitchFamily="34" charset="0"/>
                <a:ea typeface="微軟正黑體" panose="020B0604030504040204" pitchFamily="34" charset="-120"/>
                <a:cs typeface="Arial" panose="020B0604020202020204" pitchFamily="34" charset="0"/>
              </a:rPr>
              <a:t>補助收入</a:t>
            </a:r>
            <a:r>
              <a:rPr lang="zh-TW" altLang="en-US" dirty="0" smtClean="0">
                <a:solidFill>
                  <a:srgbClr val="FF0000"/>
                </a:solidFill>
                <a:latin typeface="Arial" panose="020B0604020202020204" pitchFamily="34" charset="0"/>
                <a:ea typeface="微軟正黑體" panose="020B0604030504040204" pitchFamily="34" charset="-120"/>
                <a:cs typeface="Arial" panose="020B0604020202020204" pitchFamily="34" charset="0"/>
              </a:rPr>
              <a:t>增加所致</a:t>
            </a:r>
            <a:endParaRPr lang="zh-TW" altLang="zh-TW" dirty="0">
              <a:solidFill>
                <a:srgbClr val="FF0000"/>
              </a:solidFill>
              <a:latin typeface="Arial" panose="020B0604020202020204" pitchFamily="34" charset="0"/>
              <a:ea typeface="微軟正黑體" panose="020B0604030504040204" pitchFamily="34" charset="-120"/>
              <a:cs typeface="Arial" panose="020B0604020202020204" pitchFamily="34" charset="0"/>
            </a:endParaRPr>
          </a:p>
          <a:p>
            <a:pPr marL="228234" indent="-228234" defTabSz="912563">
              <a:lnSpc>
                <a:spcPts val="1598"/>
              </a:lnSpc>
              <a:spcBef>
                <a:spcPts val="0"/>
              </a:spcBef>
              <a:buFont typeface="+mj-lt"/>
              <a:buAutoNum type="arabicPeriod"/>
              <a:defRPr/>
            </a:pPr>
            <a:r>
              <a:rPr lang="en-US" altLang="zh-TW" dirty="0">
                <a:latin typeface="Arial" panose="020B0604020202020204" pitchFamily="34" charset="0"/>
                <a:ea typeface="微軟正黑體" panose="020B0604030504040204" pitchFamily="34" charset="-120"/>
                <a:cs typeface="Arial" panose="020B0604020202020204" pitchFamily="34" charset="0"/>
              </a:rPr>
              <a:t>CBG</a:t>
            </a:r>
            <a:r>
              <a:rPr lang="zh-TW" altLang="zh-TW" dirty="0">
                <a:latin typeface="Arial" panose="020B0604020202020204" pitchFamily="34" charset="0"/>
                <a:ea typeface="微軟正黑體" panose="020B0604030504040204" pitchFamily="34" charset="-120"/>
                <a:cs typeface="Arial" panose="020B0604020202020204" pitchFamily="34" charset="0"/>
              </a:rPr>
              <a:t>營收</a:t>
            </a:r>
            <a:r>
              <a:rPr lang="en-US" altLang="zh-TW" dirty="0">
                <a:latin typeface="Arial" panose="020B0604020202020204" pitchFamily="34" charset="0"/>
                <a:ea typeface="微軟正黑體" panose="020B0604030504040204" pitchFamily="34" charset="-120"/>
                <a:cs typeface="Arial" panose="020B0604020202020204" pitchFamily="34" charset="0"/>
              </a:rPr>
              <a:t>YoY +4.1%</a:t>
            </a:r>
            <a:r>
              <a:rPr lang="zh-TW" altLang="zh-TW" dirty="0">
                <a:latin typeface="Arial" panose="020B0604020202020204" pitchFamily="34" charset="0"/>
                <a:ea typeface="微軟正黑體" panose="020B0604030504040204" pitchFamily="34" charset="-120"/>
                <a:cs typeface="Arial" panose="020B0604020202020204" pitchFamily="34" charset="0"/>
              </a:rPr>
              <a:t>；</a:t>
            </a:r>
          </a:p>
          <a:p>
            <a:pPr marL="358201" lvl="1" indent="-137892" defTabSz="912563">
              <a:lnSpc>
                <a:spcPts val="1598"/>
              </a:lnSpc>
              <a:spcBef>
                <a:spcPts val="0"/>
              </a:spcBef>
              <a:buFont typeface="+mj-lt"/>
              <a:buAutoNum type="arabicParenR"/>
              <a:defRPr/>
            </a:pPr>
            <a:r>
              <a:rPr lang="zh-TW" altLang="en-US" dirty="0">
                <a:latin typeface="Arial" panose="020B0604020202020204" pitchFamily="34" charset="0"/>
                <a:ea typeface="微軟正黑體" panose="020B0604030504040204" pitchFamily="34" charset="-120"/>
                <a:cs typeface="Arial" panose="020B0604020202020204" pitchFamily="34" charset="0"/>
              </a:rPr>
              <a:t>行動服務營收</a:t>
            </a:r>
            <a:r>
              <a:rPr lang="en-US" altLang="zh-TW" dirty="0">
                <a:latin typeface="Arial" panose="020B0604020202020204" pitchFamily="34" charset="0"/>
                <a:ea typeface="微軟正黑體" panose="020B0604030504040204" pitchFamily="34" charset="-120"/>
                <a:cs typeface="Arial" panose="020B0604020202020204" pitchFamily="34" charset="0"/>
              </a:rPr>
              <a:t>YoY +7.2% (+9.04</a:t>
            </a:r>
            <a:r>
              <a:rPr lang="zh-TW" altLang="en-US" dirty="0">
                <a:latin typeface="Arial" panose="020B0604020202020204" pitchFamily="34" charset="0"/>
                <a:ea typeface="微軟正黑體" panose="020B0604030504040204" pitchFamily="34" charset="-120"/>
                <a:cs typeface="Arial" panose="020B0604020202020204" pitchFamily="34" charset="0"/>
              </a:rPr>
              <a:t>億</a:t>
            </a:r>
            <a:r>
              <a:rPr lang="en-US" altLang="zh-TW" dirty="0">
                <a:latin typeface="Arial" panose="020B0604020202020204" pitchFamily="34" charset="0"/>
                <a:ea typeface="微軟正黑體" panose="020B0604030504040204" pitchFamily="34" charset="-120"/>
                <a:cs typeface="Arial" panose="020B0604020202020204" pitchFamily="34" charset="0"/>
              </a:rPr>
              <a:t>)</a:t>
            </a:r>
            <a:r>
              <a:rPr lang="zh-TW" altLang="en-US" dirty="0">
                <a:latin typeface="Arial" panose="020B0604020202020204" pitchFamily="34" charset="0"/>
                <a:ea typeface="微軟正黑體" panose="020B0604030504040204" pitchFamily="34" charset="-120"/>
                <a:cs typeface="Arial" panose="020B0604020202020204" pitchFamily="34" charset="0"/>
              </a:rPr>
              <a:t>，主因</a:t>
            </a:r>
            <a:r>
              <a:rPr lang="en-US" altLang="zh-TW" dirty="0">
                <a:latin typeface="Arial" panose="020B0604020202020204" pitchFamily="34" charset="0"/>
                <a:ea typeface="微軟正黑體" panose="020B0604030504040204" pitchFamily="34" charset="-120"/>
                <a:cs typeface="Arial" panose="020B0604020202020204" pitchFamily="34" charset="0"/>
              </a:rPr>
              <a:t>4G</a:t>
            </a:r>
            <a:r>
              <a:rPr lang="zh-TW" altLang="en-US" dirty="0">
                <a:latin typeface="Arial" panose="020B0604020202020204" pitchFamily="34" charset="0"/>
                <a:ea typeface="微軟正黑體" panose="020B0604030504040204" pitchFamily="34" charset="-120"/>
                <a:cs typeface="Arial" panose="020B0604020202020204" pitchFamily="34" charset="0"/>
              </a:rPr>
              <a:t>續</a:t>
            </a:r>
            <a:r>
              <a:rPr lang="en-US" altLang="zh-TW" dirty="0">
                <a:latin typeface="Arial" panose="020B0604020202020204" pitchFamily="34" charset="0"/>
                <a:ea typeface="微軟正黑體" panose="020B0604030504040204" pitchFamily="34" charset="-120"/>
                <a:cs typeface="Arial" panose="020B0604020202020204" pitchFamily="34" charset="0"/>
              </a:rPr>
              <a:t>5G</a:t>
            </a:r>
            <a:r>
              <a:rPr lang="zh-TW" altLang="en-US" dirty="0">
                <a:latin typeface="Arial" panose="020B0604020202020204" pitchFamily="34" charset="0"/>
                <a:ea typeface="微軟正黑體" panose="020B0604030504040204" pitchFamily="34" charset="-120"/>
                <a:cs typeface="Arial" panose="020B0604020202020204" pitchFamily="34" charset="0"/>
              </a:rPr>
              <a:t>約</a:t>
            </a:r>
            <a:r>
              <a:rPr lang="en-US" altLang="zh-TW" dirty="0">
                <a:latin typeface="Arial" panose="020B0604020202020204" pitchFamily="34" charset="0"/>
                <a:ea typeface="微軟正黑體" panose="020B0604030504040204" pitchFamily="34" charset="-120"/>
                <a:cs typeface="Arial" panose="020B0604020202020204" pitchFamily="34" charset="0"/>
              </a:rPr>
              <a:t>Upsell</a:t>
            </a:r>
            <a:r>
              <a:rPr lang="zh-TW" altLang="en-US" dirty="0">
                <a:latin typeface="Arial" panose="020B0604020202020204" pitchFamily="34" charset="0"/>
                <a:ea typeface="微軟正黑體" panose="020B0604030504040204" pitchFamily="34" charset="-120"/>
                <a:cs typeface="Arial" panose="020B0604020202020204" pitchFamily="34" charset="0"/>
              </a:rPr>
              <a:t>及</a:t>
            </a:r>
            <a:r>
              <a:rPr lang="en-US" altLang="zh-TW" dirty="0">
                <a:latin typeface="Arial" panose="020B0604020202020204" pitchFamily="34" charset="0"/>
                <a:ea typeface="微軟正黑體" panose="020B0604030504040204" pitchFamily="34" charset="-120"/>
                <a:cs typeface="Arial" panose="020B0604020202020204" pitchFamily="34" charset="0"/>
              </a:rPr>
              <a:t>09</a:t>
            </a:r>
            <a:r>
              <a:rPr lang="zh-TW" altLang="en-US" dirty="0">
                <a:latin typeface="Arial" panose="020B0604020202020204" pitchFamily="34" charset="0"/>
                <a:ea typeface="微軟正黑體" panose="020B0604030504040204" pitchFamily="34" charset="-120"/>
                <a:cs typeface="Arial" panose="020B0604020202020204" pitchFamily="34" charset="0"/>
              </a:rPr>
              <a:t>門號數成長所帶動。</a:t>
            </a:r>
          </a:p>
          <a:p>
            <a:pPr marL="358201" lvl="1" indent="-137892" defTabSz="912563">
              <a:lnSpc>
                <a:spcPts val="1598"/>
              </a:lnSpc>
              <a:spcBef>
                <a:spcPts val="0"/>
              </a:spcBef>
              <a:buFont typeface="+mj-lt"/>
              <a:buAutoNum type="arabicParenR"/>
              <a:defRPr/>
            </a:pPr>
            <a:r>
              <a:rPr lang="zh-TW" altLang="en-US" dirty="0">
                <a:latin typeface="Arial" panose="020B0604020202020204" pitchFamily="34" charset="0"/>
                <a:ea typeface="微軟正黑體" panose="020B0604030504040204" pitchFamily="34" charset="-120"/>
                <a:cs typeface="Arial" panose="020B0604020202020204" pitchFamily="34" charset="0"/>
              </a:rPr>
              <a:t>固網服務營收</a:t>
            </a:r>
            <a:r>
              <a:rPr lang="en-US" altLang="zh-TW" dirty="0">
                <a:latin typeface="Arial" panose="020B0604020202020204" pitchFamily="34" charset="0"/>
                <a:ea typeface="微軟正黑體" panose="020B0604030504040204" pitchFamily="34" charset="-120"/>
                <a:cs typeface="Arial" panose="020B0604020202020204" pitchFamily="34" charset="0"/>
              </a:rPr>
              <a:t>YoY -0.2% (-0.21</a:t>
            </a:r>
            <a:r>
              <a:rPr lang="zh-TW" altLang="en-US" dirty="0">
                <a:latin typeface="Arial" panose="020B0604020202020204" pitchFamily="34" charset="0"/>
                <a:ea typeface="微軟正黑體" panose="020B0604030504040204" pitchFamily="34" charset="-120"/>
                <a:cs typeface="Arial" panose="020B0604020202020204" pitchFamily="34" charset="0"/>
              </a:rPr>
              <a:t>億</a:t>
            </a:r>
            <a:r>
              <a:rPr lang="en-US" altLang="zh-TW" dirty="0">
                <a:latin typeface="Arial" panose="020B0604020202020204" pitchFamily="34" charset="0"/>
                <a:ea typeface="微軟正黑體" panose="020B0604030504040204" pitchFamily="34" charset="-120"/>
                <a:cs typeface="Arial" panose="020B0604020202020204" pitchFamily="34" charset="0"/>
              </a:rPr>
              <a:t>) </a:t>
            </a:r>
            <a:r>
              <a:rPr lang="zh-TW" altLang="en-US" dirty="0">
                <a:latin typeface="Arial" panose="020B0604020202020204" pitchFamily="34" charset="0"/>
                <a:ea typeface="微軟正黑體" panose="020B0604030504040204" pitchFamily="34" charset="-120"/>
                <a:cs typeface="Arial" panose="020B0604020202020204" pitchFamily="34" charset="0"/>
              </a:rPr>
              <a:t>，主因固網語音下跌抵銷固網寬頻成長。</a:t>
            </a:r>
          </a:p>
          <a:p>
            <a:pPr marL="358201" lvl="1" indent="-137892" defTabSz="912563">
              <a:lnSpc>
                <a:spcPts val="1598"/>
              </a:lnSpc>
              <a:spcBef>
                <a:spcPts val="0"/>
              </a:spcBef>
              <a:buFont typeface="+mj-lt"/>
              <a:buAutoNum type="arabicParenR"/>
              <a:defRPr/>
            </a:pPr>
            <a:r>
              <a:rPr lang="zh-TW" altLang="en-US" dirty="0">
                <a:latin typeface="Arial" panose="020B0604020202020204" pitchFamily="34" charset="0"/>
                <a:ea typeface="微軟正黑體" panose="020B0604030504040204" pitchFamily="34" charset="-120"/>
                <a:cs typeface="Arial" panose="020B0604020202020204" pitchFamily="34" charset="0"/>
              </a:rPr>
              <a:t>銷貨收入</a:t>
            </a:r>
            <a:r>
              <a:rPr lang="en-US" altLang="zh-TW" dirty="0">
                <a:latin typeface="Arial" panose="020B0604020202020204" pitchFamily="34" charset="0"/>
                <a:ea typeface="微軟正黑體" panose="020B0604030504040204" pitchFamily="34" charset="-120"/>
                <a:cs typeface="Arial" panose="020B0604020202020204" pitchFamily="34" charset="0"/>
              </a:rPr>
              <a:t>YoY +4.4% (+3.96</a:t>
            </a:r>
            <a:r>
              <a:rPr lang="zh-TW" altLang="en-US" dirty="0">
                <a:latin typeface="Arial" panose="020B0604020202020204" pitchFamily="34" charset="0"/>
                <a:ea typeface="微軟正黑體" panose="020B0604030504040204" pitchFamily="34" charset="-120"/>
                <a:cs typeface="Arial" panose="020B0604020202020204" pitchFamily="34" charset="0"/>
              </a:rPr>
              <a:t>億</a:t>
            </a:r>
            <a:r>
              <a:rPr lang="en-US" altLang="zh-TW" dirty="0">
                <a:latin typeface="Arial" panose="020B0604020202020204" pitchFamily="34" charset="0"/>
                <a:ea typeface="微軟正黑體" panose="020B0604030504040204" pitchFamily="34" charset="-120"/>
                <a:cs typeface="Arial" panose="020B0604020202020204" pitchFamily="34" charset="0"/>
              </a:rPr>
              <a:t>)</a:t>
            </a:r>
            <a:r>
              <a:rPr lang="zh-TW" altLang="en-US" dirty="0">
                <a:latin typeface="Arial" panose="020B0604020202020204" pitchFamily="34" charset="0"/>
                <a:ea typeface="微軟正黑體" panose="020B0604030504040204" pitchFamily="34" charset="-120"/>
                <a:cs typeface="Arial" panose="020B0604020202020204" pitchFamily="34" charset="0"/>
              </a:rPr>
              <a:t>，主因</a:t>
            </a:r>
            <a:r>
              <a:rPr lang="en-US" altLang="zh-TW" dirty="0">
                <a:latin typeface="Arial" panose="020B0604020202020204" pitchFamily="34" charset="0"/>
                <a:ea typeface="微軟正黑體" panose="020B0604030504040204" pitchFamily="34" charset="-120"/>
                <a:cs typeface="Arial" panose="020B0604020202020204" pitchFamily="34" charset="0"/>
              </a:rPr>
              <a:t>iPhone</a:t>
            </a:r>
            <a:r>
              <a:rPr lang="zh-TW" altLang="en-US" dirty="0">
                <a:latin typeface="Arial" panose="020B0604020202020204" pitchFamily="34" charset="0"/>
                <a:ea typeface="微軟正黑體" panose="020B0604030504040204" pitchFamily="34" charset="-120"/>
                <a:cs typeface="Arial" panose="020B0604020202020204" pitchFamily="34" charset="0"/>
              </a:rPr>
              <a:t>旗艦新機供貨恢復穩定，智慧通訊</a:t>
            </a:r>
            <a:r>
              <a:rPr lang="en-US" altLang="zh-TW" dirty="0">
                <a:latin typeface="Arial" panose="020B0604020202020204" pitchFamily="34" charset="0"/>
                <a:ea typeface="微軟正黑體" panose="020B0604030504040204" pitchFamily="34" charset="-120"/>
                <a:cs typeface="Arial" panose="020B0604020202020204" pitchFamily="34" charset="0"/>
              </a:rPr>
              <a:t>(</a:t>
            </a:r>
            <a:r>
              <a:rPr lang="zh-TW" altLang="en-US" dirty="0">
                <a:latin typeface="Arial" panose="020B0604020202020204" pitchFamily="34" charset="0"/>
                <a:ea typeface="微軟正黑體" panose="020B0604030504040204" pitchFamily="34" charset="-120"/>
                <a:cs typeface="Arial" panose="020B0604020202020204" pitchFamily="34" charset="0"/>
              </a:rPr>
              <a:t>手機終端</a:t>
            </a:r>
            <a:r>
              <a:rPr lang="en-US" altLang="zh-TW" dirty="0">
                <a:latin typeface="Arial" panose="020B0604020202020204" pitchFamily="34" charset="0"/>
                <a:ea typeface="微軟正黑體" panose="020B0604030504040204" pitchFamily="34" charset="-120"/>
                <a:cs typeface="Arial" panose="020B0604020202020204" pitchFamily="34" charset="0"/>
              </a:rPr>
              <a:t>)</a:t>
            </a:r>
            <a:r>
              <a:rPr lang="zh-TW" altLang="en-US" dirty="0">
                <a:latin typeface="Arial" panose="020B0604020202020204" pitchFamily="34" charset="0"/>
                <a:ea typeface="微軟正黑體" panose="020B0604030504040204" pitchFamily="34" charset="-120"/>
                <a:cs typeface="Arial" panose="020B0604020202020204" pitchFamily="34" charset="0"/>
              </a:rPr>
              <a:t>營收較去年同期成長。</a:t>
            </a:r>
            <a:endParaRPr lang="en-US" altLang="zh-TW" dirty="0">
              <a:latin typeface="Arial" panose="020B0604020202020204" pitchFamily="34" charset="0"/>
              <a:ea typeface="微軟正黑體" panose="020B0604030504040204" pitchFamily="34" charset="-120"/>
              <a:cs typeface="Arial" panose="020B0604020202020204" pitchFamily="34" charset="0"/>
            </a:endParaRPr>
          </a:p>
          <a:p>
            <a:pPr defTabSz="912563">
              <a:defRPr/>
            </a:pPr>
            <a:endParaRPr lang="en-US" altLang="zh-TW" dirty="0">
              <a:latin typeface="Arial" panose="020B0604020202020204" pitchFamily="34" charset="0"/>
              <a:cs typeface="Arial" panose="020B0604020202020204" pitchFamily="34" charset="0"/>
            </a:endParaRPr>
          </a:p>
          <a:p>
            <a:pPr defTabSz="912563">
              <a:spcBef>
                <a:spcPts val="599"/>
              </a:spcBef>
              <a:defRPr/>
            </a:pPr>
            <a:r>
              <a:rPr lang="en-US" altLang="zh-TW" dirty="0">
                <a:latin typeface="Arial" panose="020B0604020202020204" pitchFamily="34" charset="0"/>
                <a:cs typeface="Arial" panose="020B0604020202020204" pitchFamily="34" charset="0"/>
              </a:rPr>
              <a:t>Slide 8 presents the performance of our CBG group.</a:t>
            </a:r>
          </a:p>
          <a:p>
            <a:pPr defTabSz="912563">
              <a:spcBef>
                <a:spcPts val="599"/>
              </a:spcBef>
              <a:defRPr/>
            </a:pPr>
            <a:r>
              <a:rPr lang="en-US" altLang="zh-TW" dirty="0">
                <a:latin typeface="Arial" panose="020B0604020202020204" pitchFamily="34" charset="0"/>
                <a:cs typeface="Arial" panose="020B0604020202020204" pitchFamily="34" charset="0"/>
              </a:rPr>
              <a:t>In the first quarter, income before tax of CBG increased by 3.3% year-over-year mainly due to the enduring growth of telecom services. Total revenue of CBG increased by 4.1% year-over-year while mobile service revenue grew by 7.2% year-over-year propelled by stable 5G </a:t>
            </a:r>
            <a:r>
              <a:rPr lang="en-US" altLang="zh-TW" dirty="0" smtClean="0">
                <a:latin typeface="Arial" panose="020B0604020202020204" pitchFamily="34" charset="0"/>
                <a:cs typeface="Arial" panose="020B0604020202020204" pitchFamily="34" charset="0"/>
              </a:rPr>
              <a:t>migration and the </a:t>
            </a:r>
            <a:r>
              <a:rPr lang="en-US" altLang="zh-TW" dirty="0">
                <a:latin typeface="Arial" panose="020B0604020202020204" pitchFamily="34" charset="0"/>
                <a:cs typeface="Arial" panose="020B0604020202020204" pitchFamily="34" charset="0"/>
              </a:rPr>
              <a:t>increase of postpaid subscriber </a:t>
            </a:r>
            <a:r>
              <a:rPr lang="en-US" altLang="zh-TW" dirty="0" smtClean="0">
                <a:latin typeface="Arial" panose="020B0604020202020204" pitchFamily="34" charset="0"/>
                <a:cs typeface="Arial" panose="020B0604020202020204" pitchFamily="34" charset="0"/>
              </a:rPr>
              <a:t>numbers. </a:t>
            </a:r>
            <a:r>
              <a:rPr lang="en-US" altLang="zh-TW" dirty="0">
                <a:latin typeface="Arial" panose="020B0604020202020204" pitchFamily="34" charset="0"/>
                <a:cs typeface="Arial" panose="020B0604020202020204" pitchFamily="34" charset="0"/>
              </a:rPr>
              <a:t>Fixed-line service revenue was flat while fixed broadband revenue maintained its upward trend owing to the successful upsell along with the speed upgrade and strong growth of home Wi-Fi services. Sales revenue increased by 4.4% year-over-year mainly due to the stabilized iPhone supply during the quarter.</a:t>
            </a:r>
          </a:p>
          <a:p>
            <a:pPr defTabSz="912563">
              <a:defRPr/>
            </a:pPr>
            <a:endParaRPr lang="en-US" altLang="zh-TW" dirty="0">
              <a:latin typeface="Arial" panose="020B0604020202020204" pitchFamily="34" charset="0"/>
              <a:cs typeface="Arial" panose="020B0604020202020204" pitchFamily="34" charset="0"/>
            </a:endParaRPr>
          </a:p>
        </p:txBody>
      </p:sp>
      <p:sp>
        <p:nvSpPr>
          <p:cNvPr id="6" name="備忘稿版面配置區 7">
            <a:extLst>
              <a:ext uri="{FF2B5EF4-FFF2-40B4-BE49-F238E27FC236}">
                <a16:creationId xmlns:a16="http://schemas.microsoft.com/office/drawing/2014/main" id="{EFE23041-7948-426D-8194-1CBCDD22EFAF}"/>
              </a:ext>
            </a:extLst>
          </p:cNvPr>
          <p:cNvSpPr txBox="1">
            <a:spLocks/>
          </p:cNvSpPr>
          <p:nvPr/>
        </p:nvSpPr>
        <p:spPr bwMode="auto">
          <a:xfrm>
            <a:off x="-3944136" y="4463848"/>
            <a:ext cx="3672880" cy="3076052"/>
          </a:xfrm>
          <a:prstGeom prst="rect">
            <a:avLst/>
          </a:prstGeom>
          <a:noFill/>
          <a:ln w="9525">
            <a:noFill/>
            <a:miter lim="800000"/>
            <a:headEnd/>
            <a:tailEnd/>
          </a:ln>
          <a:effectLst/>
        </p:spPr>
        <p:txBody>
          <a:bodyPr vert="horz" wrap="square" lIns="95026" tIns="47518" rIns="95026" bIns="47518" numCol="1" anchor="t" anchorCtr="0" compatLnSpc="1">
            <a:prstTxWarp prst="textNoShape">
              <a:avLst/>
            </a:prstTxWarp>
          </a:bodyPr>
          <a:lstStyle>
            <a:lvl1pPr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marL="228234" indent="-228234" defTabSz="912563">
              <a:lnSpc>
                <a:spcPts val="1598"/>
              </a:lnSpc>
              <a:spcBef>
                <a:spcPts val="0"/>
              </a:spcBef>
              <a:buFont typeface="+mj-lt"/>
              <a:buAutoNum type="arabicPeriod"/>
              <a:defRPr/>
            </a:pPr>
            <a:r>
              <a:rPr lang="zh-TW" altLang="en-US" dirty="0">
                <a:latin typeface="Arial" panose="020B0604020202020204" pitchFamily="34" charset="0"/>
                <a:ea typeface="微軟正黑體" panose="020B0604030504040204" pitchFamily="34" charset="-120"/>
                <a:cs typeface="Arial" panose="020B0604020202020204" pitchFamily="34" charset="0"/>
              </a:rPr>
              <a:t>個人家庭部門稅前淨利本期</a:t>
            </a:r>
            <a:r>
              <a:rPr lang="en-US" altLang="zh-TW" dirty="0">
                <a:latin typeface="Arial" panose="020B0604020202020204" pitchFamily="34" charset="0"/>
                <a:ea typeface="微軟正黑體" panose="020B0604030504040204" pitchFamily="34" charset="-120"/>
                <a:cs typeface="Arial" panose="020B0604020202020204" pitchFamily="34" charset="0"/>
              </a:rPr>
              <a:t>74.7</a:t>
            </a:r>
            <a:r>
              <a:rPr lang="zh-TW" altLang="en-US" dirty="0">
                <a:latin typeface="Arial" panose="020B0604020202020204" pitchFamily="34" charset="0"/>
                <a:ea typeface="微軟正黑體" panose="020B0604030504040204" pitchFamily="34" charset="-120"/>
                <a:cs typeface="Arial" panose="020B0604020202020204" pitchFamily="34" charset="0"/>
              </a:rPr>
              <a:t>億元較去年同期</a:t>
            </a:r>
            <a:r>
              <a:rPr lang="en-US" altLang="zh-TW" dirty="0">
                <a:latin typeface="Arial" panose="020B0604020202020204" pitchFamily="34" charset="0"/>
                <a:ea typeface="微軟正黑體" panose="020B0604030504040204" pitchFamily="34" charset="-120"/>
                <a:cs typeface="Arial" panose="020B0604020202020204" pitchFamily="34" charset="0"/>
              </a:rPr>
              <a:t>72.3</a:t>
            </a:r>
            <a:r>
              <a:rPr lang="zh-TW" altLang="en-US" dirty="0">
                <a:latin typeface="Arial" panose="020B0604020202020204" pitchFamily="34" charset="0"/>
                <a:ea typeface="微軟正黑體" panose="020B0604030504040204" pitchFamily="34" charset="-120"/>
                <a:cs typeface="Arial" panose="020B0604020202020204" pitchFamily="34" charset="0"/>
              </a:rPr>
              <a:t>億元，增加</a:t>
            </a:r>
            <a:r>
              <a:rPr lang="en-US" altLang="zh-TW" dirty="0">
                <a:latin typeface="Arial" panose="020B0604020202020204" pitchFamily="34" charset="0"/>
                <a:ea typeface="微軟正黑體" panose="020B0604030504040204" pitchFamily="34" charset="-120"/>
                <a:cs typeface="Arial" panose="020B0604020202020204" pitchFamily="34" charset="0"/>
              </a:rPr>
              <a:t>2.4</a:t>
            </a:r>
            <a:r>
              <a:rPr lang="zh-TW" altLang="en-US" dirty="0">
                <a:latin typeface="Arial" panose="020B0604020202020204" pitchFamily="34" charset="0"/>
                <a:ea typeface="微軟正黑體" panose="020B0604030504040204" pitchFamily="34" charset="-120"/>
                <a:cs typeface="Arial" panose="020B0604020202020204" pitchFamily="34" charset="0"/>
              </a:rPr>
              <a:t>億元。</a:t>
            </a:r>
            <a:endParaRPr lang="en-US" altLang="zh-TW" dirty="0">
              <a:latin typeface="Arial" panose="020B0604020202020204" pitchFamily="34" charset="0"/>
              <a:ea typeface="微軟正黑體" panose="020B0604030504040204" pitchFamily="34" charset="-120"/>
              <a:cs typeface="Arial" panose="020B0604020202020204" pitchFamily="34" charset="0"/>
            </a:endParaRPr>
          </a:p>
          <a:p>
            <a:pPr marL="684701" lvl="1" indent="-228234" defTabSz="912563">
              <a:lnSpc>
                <a:spcPts val="1598"/>
              </a:lnSpc>
              <a:spcBef>
                <a:spcPts val="0"/>
              </a:spcBef>
              <a:buFont typeface="+mj-lt"/>
              <a:buAutoNum type="arabicParenR"/>
              <a:defRPr/>
            </a:pPr>
            <a:r>
              <a:rPr lang="zh-TW" altLang="en-US" dirty="0">
                <a:latin typeface="Arial" panose="020B0604020202020204" pitchFamily="34" charset="0"/>
                <a:ea typeface="微軟正黑體" panose="020B0604030504040204" pitchFamily="34" charset="-120"/>
                <a:cs typeface="Arial" panose="020B0604020202020204" pitchFamily="34" charset="0"/>
              </a:rPr>
              <a:t>電信利潤增加</a:t>
            </a:r>
            <a:r>
              <a:rPr lang="en-US" altLang="zh-TW" dirty="0">
                <a:latin typeface="Arial" panose="020B0604020202020204" pitchFamily="34" charset="0"/>
                <a:ea typeface="微軟正黑體" panose="020B0604030504040204" pitchFamily="34" charset="-120"/>
                <a:cs typeface="Arial" panose="020B0604020202020204" pitchFamily="34" charset="0"/>
              </a:rPr>
              <a:t>1.5</a:t>
            </a:r>
            <a:r>
              <a:rPr lang="zh-TW" altLang="en-US" dirty="0">
                <a:latin typeface="Arial" panose="020B0604020202020204" pitchFamily="34" charset="0"/>
                <a:ea typeface="微軟正黑體" panose="020B0604030504040204" pitchFamily="34" charset="-120"/>
                <a:cs typeface="Arial" panose="020B0604020202020204" pitchFamily="34" charset="0"/>
              </a:rPr>
              <a:t>億元：</a:t>
            </a:r>
          </a:p>
          <a:p>
            <a:pPr marL="1141170" lvl="2" indent="-228235" defTabSz="912564">
              <a:lnSpc>
                <a:spcPts val="1598"/>
              </a:lnSpc>
              <a:spcBef>
                <a:spcPts val="0"/>
              </a:spcBef>
              <a:buFont typeface="+mj-lt"/>
              <a:buAutoNum type="alphaUcPeriod"/>
              <a:defRPr/>
            </a:pPr>
            <a:r>
              <a:rPr lang="zh-TW" altLang="en-US" dirty="0">
                <a:latin typeface="Arial" panose="020B0604020202020204" pitchFamily="34" charset="0"/>
                <a:ea typeface="微軟正黑體" panose="020B0604030504040204" pitchFamily="34" charset="-120"/>
                <a:cs typeface="Arial" panose="020B0604020202020204" pitchFamily="34" charset="0"/>
              </a:rPr>
              <a:t>電信收入增加</a:t>
            </a:r>
            <a:r>
              <a:rPr lang="en-US" altLang="zh-TW" dirty="0">
                <a:latin typeface="Arial" panose="020B0604020202020204" pitchFamily="34" charset="0"/>
                <a:ea typeface="微軟正黑體" panose="020B0604030504040204" pitchFamily="34" charset="-120"/>
                <a:cs typeface="Arial" panose="020B0604020202020204" pitchFamily="34" charset="0"/>
              </a:rPr>
              <a:t>8.1</a:t>
            </a:r>
            <a:r>
              <a:rPr lang="zh-TW" altLang="en-US" dirty="0">
                <a:latin typeface="Arial" panose="020B0604020202020204" pitchFamily="34" charset="0"/>
                <a:ea typeface="微軟正黑體" panose="020B0604030504040204" pitchFamily="34" charset="-120"/>
                <a:cs typeface="Arial" panose="020B0604020202020204" pitchFamily="34" charset="0"/>
              </a:rPr>
              <a:t>億元，主因係行動業務收入增加；推動高速寬頻促案致網際網路及加值收入增加，抵銷市內及長途網路業務收入減少。</a:t>
            </a:r>
          </a:p>
          <a:p>
            <a:pPr marL="1141170" lvl="2" indent="-228235" defTabSz="912564">
              <a:lnSpc>
                <a:spcPts val="1598"/>
              </a:lnSpc>
              <a:spcBef>
                <a:spcPts val="0"/>
              </a:spcBef>
              <a:buFont typeface="+mj-lt"/>
              <a:buAutoNum type="alphaUcPeriod"/>
              <a:defRPr/>
            </a:pPr>
            <a:r>
              <a:rPr lang="zh-TW" altLang="en-US" dirty="0">
                <a:latin typeface="Arial" panose="020B0604020202020204" pitchFamily="34" charset="0"/>
                <a:ea typeface="微軟正黑體" panose="020B0604030504040204" pitchFamily="34" charset="-120"/>
                <a:cs typeface="Arial" panose="020B0604020202020204" pitchFamily="34" charset="0"/>
              </a:rPr>
              <a:t>電信成本及費用增加</a:t>
            </a:r>
            <a:r>
              <a:rPr lang="en-US" altLang="zh-TW" dirty="0">
                <a:latin typeface="Arial" panose="020B0604020202020204" pitchFamily="34" charset="0"/>
                <a:ea typeface="微軟正黑體" panose="020B0604030504040204" pitchFamily="34" charset="-120"/>
                <a:cs typeface="Arial" panose="020B0604020202020204" pitchFamily="34" charset="0"/>
              </a:rPr>
              <a:t>6.6</a:t>
            </a:r>
            <a:r>
              <a:rPr lang="zh-TW" altLang="en-US" dirty="0">
                <a:latin typeface="Arial" panose="020B0604020202020204" pitchFamily="34" charset="0"/>
                <a:ea typeface="微軟正黑體" panose="020B0604030504040204" pitchFamily="34" charset="-120"/>
                <a:cs typeface="Arial" panose="020B0604020202020204" pitchFamily="34" charset="0"/>
              </a:rPr>
              <a:t>億元，主因係配合核心業務成長而持續建設，致線路維護、折舊及攤銷等成本增加、網路互連服務等費用增加及外包費用增加。</a:t>
            </a:r>
          </a:p>
          <a:p>
            <a:pPr marL="684702" lvl="1" indent="-228235" defTabSz="912564">
              <a:lnSpc>
                <a:spcPts val="1598"/>
              </a:lnSpc>
              <a:spcBef>
                <a:spcPts val="0"/>
              </a:spcBef>
              <a:buFont typeface="+mj-lt"/>
              <a:buAutoNum type="arabicParenR"/>
              <a:defRPr/>
            </a:pPr>
            <a:r>
              <a:rPr lang="zh-TW" altLang="en-US" dirty="0">
                <a:latin typeface="Arial" panose="020B0604020202020204" pitchFamily="34" charset="0"/>
                <a:ea typeface="微軟正黑體" panose="020B0604030504040204" pitchFamily="34" charset="-120"/>
                <a:cs typeface="Arial" panose="020B0604020202020204" pitchFamily="34" charset="0"/>
              </a:rPr>
              <a:t>資通訊及其他業務利潤增加</a:t>
            </a:r>
            <a:r>
              <a:rPr lang="en-US" altLang="zh-TW" dirty="0">
                <a:latin typeface="Arial" panose="020B0604020202020204" pitchFamily="34" charset="0"/>
                <a:ea typeface="微軟正黑體" panose="020B0604030504040204" pitchFamily="34" charset="-120"/>
                <a:cs typeface="Arial" panose="020B0604020202020204" pitchFamily="34" charset="0"/>
              </a:rPr>
              <a:t>1.2</a:t>
            </a:r>
            <a:r>
              <a:rPr lang="zh-TW" altLang="en-US" dirty="0">
                <a:latin typeface="Arial" panose="020B0604020202020204" pitchFamily="34" charset="0"/>
                <a:ea typeface="微軟正黑體" panose="020B0604030504040204" pitchFamily="34" charset="-120"/>
                <a:cs typeface="Arial" panose="020B0604020202020204" pitchFamily="34" charset="0"/>
              </a:rPr>
              <a:t>億元，主因係政府補助收入增加所致。</a:t>
            </a:r>
          </a:p>
          <a:p>
            <a:pPr marL="228234" indent="-228234" defTabSz="912563">
              <a:lnSpc>
                <a:spcPts val="1598"/>
              </a:lnSpc>
              <a:spcBef>
                <a:spcPts val="0"/>
              </a:spcBef>
              <a:buFont typeface="+mj-lt"/>
              <a:buAutoNum type="arabicPeriod"/>
              <a:defRPr/>
            </a:pPr>
            <a:endParaRPr lang="zh-TW" altLang="zh-TW" b="0" dirty="0">
              <a:latin typeface="Arial" panose="020B0604020202020204" pitchFamily="34" charset="0"/>
              <a:ea typeface="微軟正黑體" panose="020B0604030504040204" pitchFamily="34" charset="-120"/>
              <a:cs typeface="Arial" panose="020B0604020202020204" pitchFamily="34" charset="0"/>
            </a:endParaRPr>
          </a:p>
          <a:p>
            <a:pPr defTabSz="912563">
              <a:defRPr/>
            </a:pPr>
            <a:endParaRPr lang="en-US" altLang="zh-TW"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80651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7"/>
            <a:ext cx="7772400" cy="1470025"/>
          </a:xfrm>
          <a:prstGeom prst="rect">
            <a:avLst/>
          </a:prstGeom>
        </p:spPr>
        <p:txBody>
          <a:bodyPr/>
          <a:lstStyle>
            <a:lvl1pPr>
              <a:defRPr sz="2400">
                <a:latin typeface="+mj-lt"/>
              </a:defRPr>
            </a:lvl1pPr>
          </a:lstStyle>
          <a:p>
            <a:r>
              <a:rPr lang="zh-TW" altLang="en-US" dirty="0"/>
              <a:t>按一下以編輯母片標題樣式</a:t>
            </a:r>
          </a:p>
        </p:txBody>
      </p:sp>
      <p:sp>
        <p:nvSpPr>
          <p:cNvPr id="3" name="副標題 2"/>
          <p:cNvSpPr>
            <a:spLocks noGrp="1"/>
          </p:cNvSpPr>
          <p:nvPr>
            <p:ph type="subTitle" idx="1"/>
          </p:nvPr>
        </p:nvSpPr>
        <p:spPr>
          <a:xfrm>
            <a:off x="1371600" y="3886200"/>
            <a:ext cx="6400800" cy="1752600"/>
          </a:xfrm>
          <a:prstGeom prst="rect">
            <a:avLst/>
          </a:prstGeom>
        </p:spPr>
        <p:txBody>
          <a:bodyPr/>
          <a:lstStyle>
            <a:lvl1pPr marL="0" indent="0" algn="ctr">
              <a:buNone/>
              <a:defRPr sz="1800">
                <a:latin typeface="+mn-lt"/>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zh-TW" altLang="en-US" dirty="0"/>
              <a:t>按一下以編輯母片副標題樣式</a:t>
            </a:r>
          </a:p>
        </p:txBody>
      </p:sp>
      <p:sp>
        <p:nvSpPr>
          <p:cNvPr id="4" name="投影片編號版面配置區 2"/>
          <p:cNvSpPr txBox="1">
            <a:spLocks noGrp="1"/>
          </p:cNvSpPr>
          <p:nvPr userDrawn="1"/>
        </p:nvSpPr>
        <p:spPr bwMode="auto">
          <a:xfrm>
            <a:off x="4402138" y="6237405"/>
            <a:ext cx="4741863" cy="620712"/>
          </a:xfrm>
          <a:prstGeom prst="rect">
            <a:avLst/>
          </a:prstGeom>
          <a:noFill/>
          <a:ln>
            <a:noFill/>
          </a:ln>
        </p:spPr>
        <p:txBody>
          <a:bodyPr anchor="ctr"/>
          <a:lstStyle>
            <a:lvl1pPr>
              <a:defRPr sz="1200" i="1">
                <a:solidFill>
                  <a:schemeClr val="tx1"/>
                </a:solidFill>
                <a:latin typeface="Verdana" pitchFamily="34" charset="0"/>
                <a:ea typeface="SimSun" pitchFamily="2" charset="-122"/>
              </a:defRPr>
            </a:lvl1pPr>
            <a:lvl2pPr marL="742950" indent="-285750">
              <a:defRPr sz="1200" i="1">
                <a:solidFill>
                  <a:schemeClr val="tx1"/>
                </a:solidFill>
                <a:latin typeface="Verdana" pitchFamily="34" charset="0"/>
                <a:ea typeface="SimSun" pitchFamily="2" charset="-122"/>
              </a:defRPr>
            </a:lvl2pPr>
            <a:lvl3pPr marL="1143000" indent="-228600">
              <a:defRPr sz="1200" i="1">
                <a:solidFill>
                  <a:schemeClr val="tx1"/>
                </a:solidFill>
                <a:latin typeface="Verdana" pitchFamily="34" charset="0"/>
                <a:ea typeface="SimSun" pitchFamily="2" charset="-122"/>
              </a:defRPr>
            </a:lvl3pPr>
            <a:lvl4pPr marL="1600200" indent="-228600">
              <a:defRPr sz="1200" i="1">
                <a:solidFill>
                  <a:schemeClr val="tx1"/>
                </a:solidFill>
                <a:latin typeface="Verdana" pitchFamily="34" charset="0"/>
                <a:ea typeface="SimSun" pitchFamily="2" charset="-122"/>
              </a:defRPr>
            </a:lvl4pPr>
            <a:lvl5pPr marL="2057400" indent="-228600">
              <a:defRPr sz="1200" i="1">
                <a:solidFill>
                  <a:schemeClr val="tx1"/>
                </a:solidFill>
                <a:latin typeface="Verdana" pitchFamily="34" charset="0"/>
                <a:ea typeface="SimSun" pitchFamily="2" charset="-122"/>
              </a:defRPr>
            </a:lvl5pPr>
            <a:lvl6pPr marL="2514600" indent="-228600" eaLnBrk="0" fontAlgn="base" hangingPunct="0">
              <a:spcBef>
                <a:spcPct val="30000"/>
              </a:spcBef>
              <a:spcAft>
                <a:spcPct val="0"/>
              </a:spcAft>
              <a:defRPr sz="1200" i="1">
                <a:solidFill>
                  <a:schemeClr val="tx1"/>
                </a:solidFill>
                <a:latin typeface="Verdana" pitchFamily="34" charset="0"/>
                <a:ea typeface="SimSun" pitchFamily="2" charset="-122"/>
              </a:defRPr>
            </a:lvl6pPr>
            <a:lvl7pPr marL="2971800" indent="-228600" eaLnBrk="0" fontAlgn="base" hangingPunct="0">
              <a:spcBef>
                <a:spcPct val="30000"/>
              </a:spcBef>
              <a:spcAft>
                <a:spcPct val="0"/>
              </a:spcAft>
              <a:defRPr sz="1200" i="1">
                <a:solidFill>
                  <a:schemeClr val="tx1"/>
                </a:solidFill>
                <a:latin typeface="Verdana" pitchFamily="34" charset="0"/>
                <a:ea typeface="SimSun" pitchFamily="2" charset="-122"/>
              </a:defRPr>
            </a:lvl7pPr>
            <a:lvl8pPr marL="3429000" indent="-228600" eaLnBrk="0" fontAlgn="base" hangingPunct="0">
              <a:spcBef>
                <a:spcPct val="30000"/>
              </a:spcBef>
              <a:spcAft>
                <a:spcPct val="0"/>
              </a:spcAft>
              <a:defRPr sz="1200" i="1">
                <a:solidFill>
                  <a:schemeClr val="tx1"/>
                </a:solidFill>
                <a:latin typeface="Verdana" pitchFamily="34" charset="0"/>
                <a:ea typeface="SimSun" pitchFamily="2" charset="-122"/>
              </a:defRPr>
            </a:lvl8pPr>
            <a:lvl9pPr marL="3886200" indent="-228600" eaLnBrk="0" fontAlgn="base" hangingPunct="0">
              <a:spcBef>
                <a:spcPct val="30000"/>
              </a:spcBef>
              <a:spcAft>
                <a:spcPct val="0"/>
              </a:spcAft>
              <a:defRPr sz="1200" i="1">
                <a:solidFill>
                  <a:schemeClr val="tx1"/>
                </a:solidFill>
                <a:latin typeface="Verdana" pitchFamily="34" charset="0"/>
                <a:ea typeface="SimSun"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3703EF9-C576-4A34-843A-51D9BD3268C0}" type="slidenum">
              <a:rPr kumimoji="1" lang="en-US" altLang="zh-TW" sz="1200" b="0" i="0" u="none" strike="noStrike" kern="1200" cap="none" spc="0" normalizeH="0" baseline="0" noProof="0" smtClean="0">
                <a:ln>
                  <a:noFill/>
                </a:ln>
                <a:solidFill>
                  <a:srgbClr val="0000FF"/>
                </a:solidFill>
                <a:effectLst/>
                <a:uLnTx/>
                <a:uFillTx/>
                <a:latin typeface="Verdana" pitchFamily="34" charset="0"/>
                <a:ea typeface="新細明體" pitchFamily="18" charset="-12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en-US" altLang="zh-TW" sz="1200" b="0" i="0" u="none" strike="noStrike" kern="1200" cap="none" spc="0" normalizeH="0" baseline="0" noProof="0" dirty="0">
              <a:ln>
                <a:noFill/>
              </a:ln>
              <a:solidFill>
                <a:srgbClr val="0000FF"/>
              </a:solidFill>
              <a:effectLst/>
              <a:uLnTx/>
              <a:uFillTx/>
              <a:latin typeface="Verdana" pitchFamily="34" charset="0"/>
              <a:ea typeface="新細明體" pitchFamily="18" charset="-120"/>
            </a:endParaRPr>
          </a:p>
        </p:txBody>
      </p:sp>
    </p:spTree>
    <p:extLst>
      <p:ext uri="{BB962C8B-B14F-4D97-AF65-F5344CB8AC3E}">
        <p14:creationId xmlns:p14="http://schemas.microsoft.com/office/powerpoint/2010/main" val="19880756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比對">
    <p:spTree>
      <p:nvGrpSpPr>
        <p:cNvPr id="1" name=""/>
        <p:cNvGrpSpPr/>
        <p:nvPr/>
      </p:nvGrpSpPr>
      <p:grpSpPr>
        <a:xfrm>
          <a:off x="0" y="0"/>
          <a:ext cx="0" cy="0"/>
          <a:chOff x="0" y="0"/>
          <a:chExt cx="0" cy="0"/>
        </a:xfrm>
      </p:grpSpPr>
      <p:sp>
        <p:nvSpPr>
          <p:cNvPr id="12" name="投影片編號版面配置區 2"/>
          <p:cNvSpPr txBox="1">
            <a:spLocks noGrp="1"/>
          </p:cNvSpPr>
          <p:nvPr/>
        </p:nvSpPr>
        <p:spPr bwMode="auto">
          <a:xfrm>
            <a:off x="4402138" y="6237405"/>
            <a:ext cx="4741863" cy="620712"/>
          </a:xfrm>
          <a:prstGeom prst="rect">
            <a:avLst/>
          </a:prstGeom>
          <a:noFill/>
          <a:ln>
            <a:noFill/>
          </a:ln>
        </p:spPr>
        <p:txBody>
          <a:bodyPr anchor="ctr"/>
          <a:lstStyle>
            <a:lvl1pPr>
              <a:defRPr sz="1200" i="1">
                <a:solidFill>
                  <a:schemeClr val="tx1"/>
                </a:solidFill>
                <a:latin typeface="Verdana" pitchFamily="34" charset="0"/>
                <a:ea typeface="SimSun" pitchFamily="2" charset="-122"/>
              </a:defRPr>
            </a:lvl1pPr>
            <a:lvl2pPr marL="742950" indent="-285750">
              <a:defRPr sz="1200" i="1">
                <a:solidFill>
                  <a:schemeClr val="tx1"/>
                </a:solidFill>
                <a:latin typeface="Verdana" pitchFamily="34" charset="0"/>
                <a:ea typeface="SimSun" pitchFamily="2" charset="-122"/>
              </a:defRPr>
            </a:lvl2pPr>
            <a:lvl3pPr marL="1143000" indent="-228600">
              <a:defRPr sz="1200" i="1">
                <a:solidFill>
                  <a:schemeClr val="tx1"/>
                </a:solidFill>
                <a:latin typeface="Verdana" pitchFamily="34" charset="0"/>
                <a:ea typeface="SimSun" pitchFamily="2" charset="-122"/>
              </a:defRPr>
            </a:lvl3pPr>
            <a:lvl4pPr marL="1600200" indent="-228600">
              <a:defRPr sz="1200" i="1">
                <a:solidFill>
                  <a:schemeClr val="tx1"/>
                </a:solidFill>
                <a:latin typeface="Verdana" pitchFamily="34" charset="0"/>
                <a:ea typeface="SimSun" pitchFamily="2" charset="-122"/>
              </a:defRPr>
            </a:lvl4pPr>
            <a:lvl5pPr marL="2057400" indent="-228600">
              <a:defRPr sz="1200" i="1">
                <a:solidFill>
                  <a:schemeClr val="tx1"/>
                </a:solidFill>
                <a:latin typeface="Verdana" pitchFamily="34" charset="0"/>
                <a:ea typeface="SimSun" pitchFamily="2" charset="-122"/>
              </a:defRPr>
            </a:lvl5pPr>
            <a:lvl6pPr marL="2514600" indent="-228600" eaLnBrk="0" fontAlgn="base" hangingPunct="0">
              <a:spcBef>
                <a:spcPct val="30000"/>
              </a:spcBef>
              <a:spcAft>
                <a:spcPct val="0"/>
              </a:spcAft>
              <a:defRPr sz="1200" i="1">
                <a:solidFill>
                  <a:schemeClr val="tx1"/>
                </a:solidFill>
                <a:latin typeface="Verdana" pitchFamily="34" charset="0"/>
                <a:ea typeface="SimSun" pitchFamily="2" charset="-122"/>
              </a:defRPr>
            </a:lvl6pPr>
            <a:lvl7pPr marL="2971800" indent="-228600" eaLnBrk="0" fontAlgn="base" hangingPunct="0">
              <a:spcBef>
                <a:spcPct val="30000"/>
              </a:spcBef>
              <a:spcAft>
                <a:spcPct val="0"/>
              </a:spcAft>
              <a:defRPr sz="1200" i="1">
                <a:solidFill>
                  <a:schemeClr val="tx1"/>
                </a:solidFill>
                <a:latin typeface="Verdana" pitchFamily="34" charset="0"/>
                <a:ea typeface="SimSun" pitchFamily="2" charset="-122"/>
              </a:defRPr>
            </a:lvl7pPr>
            <a:lvl8pPr marL="3429000" indent="-228600" eaLnBrk="0" fontAlgn="base" hangingPunct="0">
              <a:spcBef>
                <a:spcPct val="30000"/>
              </a:spcBef>
              <a:spcAft>
                <a:spcPct val="0"/>
              </a:spcAft>
              <a:defRPr sz="1200" i="1">
                <a:solidFill>
                  <a:schemeClr val="tx1"/>
                </a:solidFill>
                <a:latin typeface="Verdana" pitchFamily="34" charset="0"/>
                <a:ea typeface="SimSun" pitchFamily="2" charset="-122"/>
              </a:defRPr>
            </a:lvl8pPr>
            <a:lvl9pPr marL="3886200" indent="-228600" eaLnBrk="0" fontAlgn="base" hangingPunct="0">
              <a:spcBef>
                <a:spcPct val="30000"/>
              </a:spcBef>
              <a:spcAft>
                <a:spcPct val="0"/>
              </a:spcAft>
              <a:defRPr sz="1200" i="1">
                <a:solidFill>
                  <a:schemeClr val="tx1"/>
                </a:solidFill>
                <a:latin typeface="Verdana" pitchFamily="34" charset="0"/>
                <a:ea typeface="SimSun" pitchFamily="2" charset="-122"/>
              </a:defRPr>
            </a:lvl9pPr>
          </a:lstStyle>
          <a:p>
            <a:pPr algn="r">
              <a:defRPr/>
            </a:pPr>
            <a:fld id="{42F07D80-A47B-4C21-9AC3-2BAE06BEADF3}" type="slidenum">
              <a:rPr lang="en-US" altLang="zh-TW" sz="1200" b="0" i="0" smtClean="0">
                <a:solidFill>
                  <a:srgbClr val="0000FF"/>
                </a:solidFill>
                <a:ea typeface="新細明體" pitchFamily="18" charset="-120"/>
              </a:rPr>
              <a:pPr algn="r">
                <a:defRPr/>
              </a:pPr>
              <a:t>‹#›</a:t>
            </a:fld>
            <a:endParaRPr lang="en-US" altLang="zh-TW" sz="1200" b="0" i="0" dirty="0">
              <a:solidFill>
                <a:srgbClr val="0000FF"/>
              </a:solidFill>
              <a:ea typeface="新細明體" pitchFamily="18" charset="-120"/>
            </a:endParaRPr>
          </a:p>
        </p:txBody>
      </p:sp>
      <p:sp>
        <p:nvSpPr>
          <p:cNvPr id="4" name="內容版面配置區 3"/>
          <p:cNvSpPr>
            <a:spLocks noGrp="1"/>
          </p:cNvSpPr>
          <p:nvPr>
            <p:ph sz="half" idx="2"/>
          </p:nvPr>
        </p:nvSpPr>
        <p:spPr>
          <a:xfrm>
            <a:off x="457200" y="1412776"/>
            <a:ext cx="4040188" cy="2088232"/>
          </a:xfrm>
        </p:spPr>
        <p:txBody>
          <a:bodyPr/>
          <a:lstStyle>
            <a:lvl1pPr>
              <a:defRPr sz="13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內容版面配置區 5"/>
          <p:cNvSpPr>
            <a:spLocks noGrp="1"/>
          </p:cNvSpPr>
          <p:nvPr>
            <p:ph sz="quarter" idx="4"/>
          </p:nvPr>
        </p:nvSpPr>
        <p:spPr>
          <a:xfrm>
            <a:off x="4645026" y="1412777"/>
            <a:ext cx="4041775" cy="2088232"/>
          </a:xfrm>
        </p:spPr>
        <p:txBody>
          <a:bodyPr/>
          <a:lstStyle>
            <a:lvl1pPr>
              <a:defRPr sz="13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10" name="標題 1"/>
          <p:cNvSpPr>
            <a:spLocks noGrp="1"/>
          </p:cNvSpPr>
          <p:nvPr>
            <p:ph type="title"/>
          </p:nvPr>
        </p:nvSpPr>
        <p:spPr>
          <a:xfrm>
            <a:off x="457200" y="116632"/>
            <a:ext cx="8229600" cy="720080"/>
          </a:xfrm>
          <a:gradFill flip="none" rotWithShape="1">
            <a:gsLst>
              <a:gs pos="89000">
                <a:srgbClr val="97DAEC">
                  <a:lumMod val="77000"/>
                  <a:lumOff val="23000"/>
                </a:srgbClr>
              </a:gs>
              <a:gs pos="75000">
                <a:srgbClr val="76D1F2"/>
              </a:gs>
              <a:gs pos="2000">
                <a:srgbClr val="00B0F0"/>
              </a:gs>
              <a:gs pos="39000">
                <a:schemeClr val="accent1">
                  <a:shade val="67500"/>
                  <a:satMod val="115000"/>
                  <a:lumMod val="20000"/>
                  <a:lumOff val="80000"/>
                </a:schemeClr>
              </a:gs>
              <a:gs pos="97000">
                <a:schemeClr val="accent1">
                  <a:shade val="100000"/>
                  <a:satMod val="115000"/>
                </a:schemeClr>
              </a:gs>
            </a:gsLst>
            <a:path path="rect">
              <a:fillToRect l="100000" t="100000"/>
            </a:path>
            <a:tileRect/>
          </a:gradFill>
        </p:spPr>
        <p:txBody>
          <a:bodyPr/>
          <a:lstStyle>
            <a:lvl1pPr>
              <a:defRPr sz="1800">
                <a:latin typeface="Verdana" pitchFamily="34" charset="0"/>
              </a:defRPr>
            </a:lvl1pPr>
          </a:lstStyle>
          <a:p>
            <a:r>
              <a:rPr lang="zh-TW" altLang="en-US" dirty="0"/>
              <a:t>按一下以編輯母片標題樣式</a:t>
            </a:r>
          </a:p>
        </p:txBody>
      </p:sp>
      <p:sp>
        <p:nvSpPr>
          <p:cNvPr id="11" name="內容版面配置區 3"/>
          <p:cNvSpPr>
            <a:spLocks noGrp="1"/>
          </p:cNvSpPr>
          <p:nvPr>
            <p:ph sz="half" idx="11"/>
          </p:nvPr>
        </p:nvSpPr>
        <p:spPr>
          <a:xfrm>
            <a:off x="467544" y="4077072"/>
            <a:ext cx="4040188" cy="2088232"/>
          </a:xfrm>
        </p:spPr>
        <p:txBody>
          <a:bodyPr/>
          <a:lstStyle>
            <a:lvl1pPr>
              <a:defRPr sz="13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13" name="內容版面配置區 5"/>
          <p:cNvSpPr>
            <a:spLocks noGrp="1"/>
          </p:cNvSpPr>
          <p:nvPr>
            <p:ph sz="quarter" idx="13"/>
          </p:nvPr>
        </p:nvSpPr>
        <p:spPr>
          <a:xfrm>
            <a:off x="4644009" y="4077072"/>
            <a:ext cx="4041775" cy="2088232"/>
          </a:xfrm>
        </p:spPr>
        <p:txBody>
          <a:bodyPr/>
          <a:lstStyle>
            <a:lvl1pPr>
              <a:defRPr sz="13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14" name="文字版面配置區 2"/>
          <p:cNvSpPr>
            <a:spLocks noGrp="1"/>
          </p:cNvSpPr>
          <p:nvPr>
            <p:ph type="body" idx="1"/>
          </p:nvPr>
        </p:nvSpPr>
        <p:spPr>
          <a:xfrm>
            <a:off x="467544" y="908720"/>
            <a:ext cx="4040188" cy="423738"/>
          </a:xfrm>
          <a:gradFill>
            <a:gsLst>
              <a:gs pos="0">
                <a:srgbClr val="03D4A8"/>
              </a:gs>
              <a:gs pos="25000">
                <a:srgbClr val="21D6E0"/>
              </a:gs>
              <a:gs pos="75000">
                <a:srgbClr val="0087E6"/>
              </a:gs>
              <a:gs pos="100000">
                <a:srgbClr val="005CBF"/>
              </a:gs>
            </a:gsLst>
            <a:lin ang="5400000" scaled="0"/>
          </a:gradFill>
          <a:ln>
            <a:solidFill>
              <a:schemeClr val="accent1"/>
            </a:solidFill>
          </a:ln>
        </p:spPr>
        <p:txBody>
          <a:bodyPr anchor="b"/>
          <a:lstStyle>
            <a:lvl1pPr marL="0" indent="0" algn="ctr">
              <a:buNone/>
              <a:defRPr sz="1200" b="1">
                <a:solidFill>
                  <a:schemeClr val="bg1"/>
                </a:solidFill>
                <a:latin typeface="Verdana"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dirty="0"/>
              <a:t>按一下以編輯母片文字樣式</a:t>
            </a:r>
          </a:p>
        </p:txBody>
      </p:sp>
      <p:sp>
        <p:nvSpPr>
          <p:cNvPr id="15" name="文字版面配置區 2"/>
          <p:cNvSpPr>
            <a:spLocks noGrp="1"/>
          </p:cNvSpPr>
          <p:nvPr>
            <p:ph type="body" idx="14"/>
          </p:nvPr>
        </p:nvSpPr>
        <p:spPr>
          <a:xfrm>
            <a:off x="4644009" y="908720"/>
            <a:ext cx="4040188" cy="423738"/>
          </a:xfrm>
          <a:gradFill>
            <a:gsLst>
              <a:gs pos="0">
                <a:srgbClr val="03D4A8"/>
              </a:gs>
              <a:gs pos="25000">
                <a:srgbClr val="21D6E0"/>
              </a:gs>
              <a:gs pos="75000">
                <a:srgbClr val="0087E6"/>
              </a:gs>
              <a:gs pos="100000">
                <a:srgbClr val="005CBF"/>
              </a:gs>
            </a:gsLst>
            <a:lin ang="5400000" scaled="0"/>
          </a:gradFill>
          <a:ln>
            <a:solidFill>
              <a:schemeClr val="accent1"/>
            </a:solidFill>
          </a:ln>
        </p:spPr>
        <p:txBody>
          <a:bodyPr anchor="b"/>
          <a:lstStyle>
            <a:lvl1pPr marL="0" indent="0" algn="ctr">
              <a:buNone/>
              <a:defRPr sz="1200" b="1">
                <a:solidFill>
                  <a:schemeClr val="bg1"/>
                </a:solidFill>
                <a:latin typeface="Verdana"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dirty="0"/>
              <a:t>按一下以編輯母片文字樣式</a:t>
            </a:r>
          </a:p>
        </p:txBody>
      </p:sp>
      <p:sp>
        <p:nvSpPr>
          <p:cNvPr id="16" name="文字版面配置區 2"/>
          <p:cNvSpPr>
            <a:spLocks noGrp="1"/>
          </p:cNvSpPr>
          <p:nvPr>
            <p:ph type="body" idx="15"/>
          </p:nvPr>
        </p:nvSpPr>
        <p:spPr>
          <a:xfrm>
            <a:off x="467544" y="3573016"/>
            <a:ext cx="4040188" cy="423738"/>
          </a:xfrm>
          <a:gradFill>
            <a:gsLst>
              <a:gs pos="0">
                <a:srgbClr val="03D4A8"/>
              </a:gs>
              <a:gs pos="25000">
                <a:srgbClr val="21D6E0"/>
              </a:gs>
              <a:gs pos="75000">
                <a:srgbClr val="0087E6"/>
              </a:gs>
              <a:gs pos="100000">
                <a:srgbClr val="005CBF"/>
              </a:gs>
            </a:gsLst>
            <a:lin ang="5400000" scaled="0"/>
          </a:gradFill>
          <a:ln>
            <a:solidFill>
              <a:schemeClr val="accent1"/>
            </a:solidFill>
          </a:ln>
        </p:spPr>
        <p:txBody>
          <a:bodyPr anchor="b"/>
          <a:lstStyle>
            <a:lvl1pPr marL="0" indent="0" algn="ctr">
              <a:buNone/>
              <a:defRPr sz="1200" b="1">
                <a:solidFill>
                  <a:schemeClr val="bg1"/>
                </a:solidFill>
                <a:latin typeface="Verdana"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dirty="0"/>
              <a:t>按一下以編輯母片文字樣式</a:t>
            </a:r>
          </a:p>
        </p:txBody>
      </p:sp>
      <p:sp>
        <p:nvSpPr>
          <p:cNvPr id="17" name="文字版面配置區 2"/>
          <p:cNvSpPr>
            <a:spLocks noGrp="1"/>
          </p:cNvSpPr>
          <p:nvPr>
            <p:ph type="body" idx="16"/>
          </p:nvPr>
        </p:nvSpPr>
        <p:spPr>
          <a:xfrm>
            <a:off x="4644009" y="3573016"/>
            <a:ext cx="4040188" cy="423738"/>
          </a:xfrm>
          <a:gradFill>
            <a:gsLst>
              <a:gs pos="0">
                <a:srgbClr val="03D4A8"/>
              </a:gs>
              <a:gs pos="25000">
                <a:srgbClr val="21D6E0"/>
              </a:gs>
              <a:gs pos="75000">
                <a:srgbClr val="0087E6"/>
              </a:gs>
              <a:gs pos="100000">
                <a:srgbClr val="005CBF"/>
              </a:gs>
            </a:gsLst>
            <a:lin ang="5400000" scaled="0"/>
          </a:gradFill>
          <a:ln>
            <a:solidFill>
              <a:schemeClr val="accent1"/>
            </a:solidFill>
          </a:ln>
        </p:spPr>
        <p:txBody>
          <a:bodyPr anchor="b"/>
          <a:lstStyle>
            <a:lvl1pPr marL="0" indent="0" algn="ctr">
              <a:buNone/>
              <a:defRPr sz="1200" b="1">
                <a:solidFill>
                  <a:schemeClr val="bg1"/>
                </a:solidFill>
                <a:latin typeface="Verdana"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dirty="0"/>
              <a:t>按一下以編輯母片文字樣式</a:t>
            </a:r>
          </a:p>
        </p:txBody>
      </p:sp>
    </p:spTree>
    <p:extLst>
      <p:ext uri="{BB962C8B-B14F-4D97-AF65-F5344CB8AC3E}">
        <p14:creationId xmlns:p14="http://schemas.microsoft.com/office/powerpoint/2010/main" val="3927324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區段標題">
    <p:spTree>
      <p:nvGrpSpPr>
        <p:cNvPr id="1" name=""/>
        <p:cNvGrpSpPr/>
        <p:nvPr/>
      </p:nvGrpSpPr>
      <p:grpSpPr>
        <a:xfrm>
          <a:off x="0" y="0"/>
          <a:ext cx="0" cy="0"/>
          <a:chOff x="0" y="0"/>
          <a:chExt cx="0" cy="0"/>
        </a:xfrm>
      </p:grpSpPr>
      <p:sp>
        <p:nvSpPr>
          <p:cNvPr id="4" name="投影片編號版面配置區 2"/>
          <p:cNvSpPr txBox="1">
            <a:spLocks noGrp="1"/>
          </p:cNvSpPr>
          <p:nvPr userDrawn="1"/>
        </p:nvSpPr>
        <p:spPr bwMode="auto">
          <a:xfrm>
            <a:off x="4382061" y="6453336"/>
            <a:ext cx="4741863" cy="620712"/>
          </a:xfrm>
          <a:prstGeom prst="rect">
            <a:avLst/>
          </a:prstGeom>
          <a:noFill/>
          <a:ln>
            <a:noFill/>
          </a:ln>
        </p:spPr>
        <p:txBody>
          <a:bodyPr anchor="ctr"/>
          <a:lstStyle>
            <a:lvl1pPr>
              <a:defRPr sz="1200" i="1">
                <a:solidFill>
                  <a:schemeClr val="tx1"/>
                </a:solidFill>
                <a:latin typeface="Verdana" pitchFamily="34" charset="0"/>
                <a:ea typeface="SimSun" pitchFamily="2" charset="-122"/>
              </a:defRPr>
            </a:lvl1pPr>
            <a:lvl2pPr marL="742950" indent="-285750">
              <a:defRPr sz="1200" i="1">
                <a:solidFill>
                  <a:schemeClr val="tx1"/>
                </a:solidFill>
                <a:latin typeface="Verdana" pitchFamily="34" charset="0"/>
                <a:ea typeface="SimSun" pitchFamily="2" charset="-122"/>
              </a:defRPr>
            </a:lvl2pPr>
            <a:lvl3pPr marL="1143000" indent="-228600">
              <a:defRPr sz="1200" i="1">
                <a:solidFill>
                  <a:schemeClr val="tx1"/>
                </a:solidFill>
                <a:latin typeface="Verdana" pitchFamily="34" charset="0"/>
                <a:ea typeface="SimSun" pitchFamily="2" charset="-122"/>
              </a:defRPr>
            </a:lvl3pPr>
            <a:lvl4pPr marL="1600200" indent="-228600">
              <a:defRPr sz="1200" i="1">
                <a:solidFill>
                  <a:schemeClr val="tx1"/>
                </a:solidFill>
                <a:latin typeface="Verdana" pitchFamily="34" charset="0"/>
                <a:ea typeface="SimSun" pitchFamily="2" charset="-122"/>
              </a:defRPr>
            </a:lvl4pPr>
            <a:lvl5pPr marL="2057400" indent="-228600">
              <a:defRPr sz="1200" i="1">
                <a:solidFill>
                  <a:schemeClr val="tx1"/>
                </a:solidFill>
                <a:latin typeface="Verdana" pitchFamily="34" charset="0"/>
                <a:ea typeface="SimSun" pitchFamily="2" charset="-122"/>
              </a:defRPr>
            </a:lvl5pPr>
            <a:lvl6pPr marL="2514600" indent="-228600" eaLnBrk="0" fontAlgn="base" hangingPunct="0">
              <a:spcBef>
                <a:spcPct val="30000"/>
              </a:spcBef>
              <a:spcAft>
                <a:spcPct val="0"/>
              </a:spcAft>
              <a:defRPr sz="1200" i="1">
                <a:solidFill>
                  <a:schemeClr val="tx1"/>
                </a:solidFill>
                <a:latin typeface="Verdana" pitchFamily="34" charset="0"/>
                <a:ea typeface="SimSun" pitchFamily="2" charset="-122"/>
              </a:defRPr>
            </a:lvl6pPr>
            <a:lvl7pPr marL="2971800" indent="-228600" eaLnBrk="0" fontAlgn="base" hangingPunct="0">
              <a:spcBef>
                <a:spcPct val="30000"/>
              </a:spcBef>
              <a:spcAft>
                <a:spcPct val="0"/>
              </a:spcAft>
              <a:defRPr sz="1200" i="1">
                <a:solidFill>
                  <a:schemeClr val="tx1"/>
                </a:solidFill>
                <a:latin typeface="Verdana" pitchFamily="34" charset="0"/>
                <a:ea typeface="SimSun" pitchFamily="2" charset="-122"/>
              </a:defRPr>
            </a:lvl7pPr>
            <a:lvl8pPr marL="3429000" indent="-228600" eaLnBrk="0" fontAlgn="base" hangingPunct="0">
              <a:spcBef>
                <a:spcPct val="30000"/>
              </a:spcBef>
              <a:spcAft>
                <a:spcPct val="0"/>
              </a:spcAft>
              <a:defRPr sz="1200" i="1">
                <a:solidFill>
                  <a:schemeClr val="tx1"/>
                </a:solidFill>
                <a:latin typeface="Verdana" pitchFamily="34" charset="0"/>
                <a:ea typeface="SimSun" pitchFamily="2" charset="-122"/>
              </a:defRPr>
            </a:lvl8pPr>
            <a:lvl9pPr marL="3886200" indent="-228600" eaLnBrk="0" fontAlgn="base" hangingPunct="0">
              <a:spcBef>
                <a:spcPct val="30000"/>
              </a:spcBef>
              <a:spcAft>
                <a:spcPct val="0"/>
              </a:spcAft>
              <a:defRPr sz="1200" i="1">
                <a:solidFill>
                  <a:schemeClr val="tx1"/>
                </a:solidFill>
                <a:latin typeface="Verdana" pitchFamily="34" charset="0"/>
                <a:ea typeface="SimSun"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3703EF9-C576-4A34-843A-51D9BD3268C0}" type="slidenum">
              <a:rPr kumimoji="1" lang="en-US" altLang="zh-TW" sz="1200" b="0" i="0" u="none" strike="noStrike" kern="1200" cap="none" spc="0" normalizeH="0" baseline="0" noProof="0" smtClean="0">
                <a:ln>
                  <a:noFill/>
                </a:ln>
                <a:solidFill>
                  <a:schemeClr val="bg2">
                    <a:lumMod val="75000"/>
                  </a:schemeClr>
                </a:solidFill>
                <a:effectLst/>
                <a:uLnTx/>
                <a:uFillTx/>
                <a:latin typeface="Verdana" pitchFamily="34" charset="0"/>
                <a:ea typeface="新細明體" pitchFamily="18" charset="-12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en-US" altLang="zh-TW" sz="1200" b="0" i="0" u="none" strike="noStrike" kern="1200" cap="none" spc="0" normalizeH="0" baseline="0" noProof="0" dirty="0">
              <a:ln>
                <a:noFill/>
              </a:ln>
              <a:solidFill>
                <a:schemeClr val="bg2">
                  <a:lumMod val="75000"/>
                </a:schemeClr>
              </a:solidFill>
              <a:effectLst/>
              <a:uLnTx/>
              <a:uFillTx/>
              <a:latin typeface="Verdana" pitchFamily="34" charset="0"/>
              <a:ea typeface="新細明體" pitchFamily="18" charset="-120"/>
            </a:endParaRPr>
          </a:p>
        </p:txBody>
      </p:sp>
    </p:spTree>
    <p:extLst>
      <p:ext uri="{BB962C8B-B14F-4D97-AF65-F5344CB8AC3E}">
        <p14:creationId xmlns:p14="http://schemas.microsoft.com/office/powerpoint/2010/main" val="27504445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7"/>
            <a:ext cx="7772400" cy="1470025"/>
          </a:xfrm>
          <a:prstGeom prst="rect">
            <a:avLst/>
          </a:prstGeom>
        </p:spPr>
        <p:txBody>
          <a:bodyPr/>
          <a:lstStyle>
            <a:lvl1pPr>
              <a:defRPr sz="2400">
                <a:latin typeface="+mj-lt"/>
              </a:defRPr>
            </a:lvl1pPr>
          </a:lstStyle>
          <a:p>
            <a:r>
              <a:rPr lang="zh-TW" altLang="en-US" dirty="0"/>
              <a:t>按一下以編輯母片標題樣式</a:t>
            </a:r>
          </a:p>
        </p:txBody>
      </p:sp>
      <p:sp>
        <p:nvSpPr>
          <p:cNvPr id="3" name="副標題 2"/>
          <p:cNvSpPr>
            <a:spLocks noGrp="1"/>
          </p:cNvSpPr>
          <p:nvPr>
            <p:ph type="subTitle" idx="1"/>
          </p:nvPr>
        </p:nvSpPr>
        <p:spPr>
          <a:xfrm>
            <a:off x="1371600" y="3886200"/>
            <a:ext cx="6400800" cy="1752600"/>
          </a:xfrm>
          <a:prstGeom prst="rect">
            <a:avLst/>
          </a:prstGeom>
        </p:spPr>
        <p:txBody>
          <a:bodyPr/>
          <a:lstStyle>
            <a:lvl1pPr marL="0" indent="0" algn="ctr">
              <a:buNone/>
              <a:defRPr sz="1800">
                <a:latin typeface="+mn-lt"/>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zh-TW" altLang="en-US" dirty="0"/>
              <a:t>按一下以編輯母片副標題樣式</a:t>
            </a:r>
          </a:p>
        </p:txBody>
      </p:sp>
      <p:sp>
        <p:nvSpPr>
          <p:cNvPr id="4" name="投影片編號版面配置區 2"/>
          <p:cNvSpPr txBox="1">
            <a:spLocks noGrp="1"/>
          </p:cNvSpPr>
          <p:nvPr userDrawn="1"/>
        </p:nvSpPr>
        <p:spPr bwMode="auto">
          <a:xfrm>
            <a:off x="4402138" y="6237405"/>
            <a:ext cx="4741863" cy="620712"/>
          </a:xfrm>
          <a:prstGeom prst="rect">
            <a:avLst/>
          </a:prstGeom>
          <a:noFill/>
          <a:ln>
            <a:noFill/>
          </a:ln>
        </p:spPr>
        <p:txBody>
          <a:bodyPr anchor="ctr"/>
          <a:lstStyle>
            <a:lvl1pPr>
              <a:defRPr sz="1200" i="1">
                <a:solidFill>
                  <a:schemeClr val="tx1"/>
                </a:solidFill>
                <a:latin typeface="Verdana" pitchFamily="34" charset="0"/>
                <a:ea typeface="SimSun" pitchFamily="2" charset="-122"/>
              </a:defRPr>
            </a:lvl1pPr>
            <a:lvl2pPr marL="742950" indent="-285750">
              <a:defRPr sz="1200" i="1">
                <a:solidFill>
                  <a:schemeClr val="tx1"/>
                </a:solidFill>
                <a:latin typeface="Verdana" pitchFamily="34" charset="0"/>
                <a:ea typeface="SimSun" pitchFamily="2" charset="-122"/>
              </a:defRPr>
            </a:lvl2pPr>
            <a:lvl3pPr marL="1143000" indent="-228600">
              <a:defRPr sz="1200" i="1">
                <a:solidFill>
                  <a:schemeClr val="tx1"/>
                </a:solidFill>
                <a:latin typeface="Verdana" pitchFamily="34" charset="0"/>
                <a:ea typeface="SimSun" pitchFamily="2" charset="-122"/>
              </a:defRPr>
            </a:lvl3pPr>
            <a:lvl4pPr marL="1600200" indent="-228600">
              <a:defRPr sz="1200" i="1">
                <a:solidFill>
                  <a:schemeClr val="tx1"/>
                </a:solidFill>
                <a:latin typeface="Verdana" pitchFamily="34" charset="0"/>
                <a:ea typeface="SimSun" pitchFamily="2" charset="-122"/>
              </a:defRPr>
            </a:lvl4pPr>
            <a:lvl5pPr marL="2057400" indent="-228600">
              <a:defRPr sz="1200" i="1">
                <a:solidFill>
                  <a:schemeClr val="tx1"/>
                </a:solidFill>
                <a:latin typeface="Verdana" pitchFamily="34" charset="0"/>
                <a:ea typeface="SimSun" pitchFamily="2" charset="-122"/>
              </a:defRPr>
            </a:lvl5pPr>
            <a:lvl6pPr marL="2514600" indent="-228600" eaLnBrk="0" fontAlgn="base" hangingPunct="0">
              <a:spcBef>
                <a:spcPct val="30000"/>
              </a:spcBef>
              <a:spcAft>
                <a:spcPct val="0"/>
              </a:spcAft>
              <a:defRPr sz="1200" i="1">
                <a:solidFill>
                  <a:schemeClr val="tx1"/>
                </a:solidFill>
                <a:latin typeface="Verdana" pitchFamily="34" charset="0"/>
                <a:ea typeface="SimSun" pitchFamily="2" charset="-122"/>
              </a:defRPr>
            </a:lvl6pPr>
            <a:lvl7pPr marL="2971800" indent="-228600" eaLnBrk="0" fontAlgn="base" hangingPunct="0">
              <a:spcBef>
                <a:spcPct val="30000"/>
              </a:spcBef>
              <a:spcAft>
                <a:spcPct val="0"/>
              </a:spcAft>
              <a:defRPr sz="1200" i="1">
                <a:solidFill>
                  <a:schemeClr val="tx1"/>
                </a:solidFill>
                <a:latin typeface="Verdana" pitchFamily="34" charset="0"/>
                <a:ea typeface="SimSun" pitchFamily="2" charset="-122"/>
              </a:defRPr>
            </a:lvl7pPr>
            <a:lvl8pPr marL="3429000" indent="-228600" eaLnBrk="0" fontAlgn="base" hangingPunct="0">
              <a:spcBef>
                <a:spcPct val="30000"/>
              </a:spcBef>
              <a:spcAft>
                <a:spcPct val="0"/>
              </a:spcAft>
              <a:defRPr sz="1200" i="1">
                <a:solidFill>
                  <a:schemeClr val="tx1"/>
                </a:solidFill>
                <a:latin typeface="Verdana" pitchFamily="34" charset="0"/>
                <a:ea typeface="SimSun" pitchFamily="2" charset="-122"/>
              </a:defRPr>
            </a:lvl8pPr>
            <a:lvl9pPr marL="3886200" indent="-228600" eaLnBrk="0" fontAlgn="base" hangingPunct="0">
              <a:spcBef>
                <a:spcPct val="30000"/>
              </a:spcBef>
              <a:spcAft>
                <a:spcPct val="0"/>
              </a:spcAft>
              <a:defRPr sz="1200" i="1">
                <a:solidFill>
                  <a:schemeClr val="tx1"/>
                </a:solidFill>
                <a:latin typeface="Verdana" pitchFamily="34" charset="0"/>
                <a:ea typeface="SimSun" pitchFamily="2" charset="-122"/>
              </a:defRPr>
            </a:lvl9pPr>
          </a:lstStyle>
          <a:p>
            <a:pPr algn="r" fontAlgn="base">
              <a:spcBef>
                <a:spcPct val="0"/>
              </a:spcBef>
              <a:spcAft>
                <a:spcPct val="0"/>
              </a:spcAft>
              <a:defRPr/>
            </a:pPr>
            <a:fld id="{73703EF9-C576-4A34-843A-51D9BD3268C0}" type="slidenum">
              <a:rPr kumimoji="1" lang="en-US" altLang="zh-TW" i="0" smtClean="0">
                <a:solidFill>
                  <a:srgbClr val="0000FF"/>
                </a:solidFill>
                <a:ea typeface="新細明體" pitchFamily="18" charset="-120"/>
              </a:rPr>
              <a:pPr algn="r" fontAlgn="base">
                <a:spcBef>
                  <a:spcPct val="0"/>
                </a:spcBef>
                <a:spcAft>
                  <a:spcPct val="0"/>
                </a:spcAft>
                <a:defRPr/>
              </a:pPr>
              <a:t>‹#›</a:t>
            </a:fld>
            <a:endParaRPr kumimoji="1" lang="en-US" altLang="zh-TW" i="0" dirty="0">
              <a:solidFill>
                <a:srgbClr val="0000FF"/>
              </a:solidFill>
              <a:ea typeface="新細明體" pitchFamily="18" charset="-120"/>
            </a:endParaRPr>
          </a:p>
        </p:txBody>
      </p:sp>
    </p:spTree>
    <p:extLst>
      <p:ext uri="{BB962C8B-B14F-4D97-AF65-F5344CB8AC3E}">
        <p14:creationId xmlns:p14="http://schemas.microsoft.com/office/powerpoint/2010/main" val="8414996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標題及物件">
    <p:spTree>
      <p:nvGrpSpPr>
        <p:cNvPr id="1" name=""/>
        <p:cNvGrpSpPr/>
        <p:nvPr/>
      </p:nvGrpSpPr>
      <p:grpSpPr>
        <a:xfrm>
          <a:off x="0" y="0"/>
          <a:ext cx="0" cy="0"/>
          <a:chOff x="0" y="0"/>
          <a:chExt cx="0" cy="0"/>
        </a:xfrm>
      </p:grpSpPr>
      <p:sp>
        <p:nvSpPr>
          <p:cNvPr id="4" name="投影片編號版面配置區 2"/>
          <p:cNvSpPr txBox="1">
            <a:spLocks noGrp="1"/>
          </p:cNvSpPr>
          <p:nvPr/>
        </p:nvSpPr>
        <p:spPr bwMode="auto">
          <a:xfrm>
            <a:off x="4402138" y="6237405"/>
            <a:ext cx="4741863" cy="620712"/>
          </a:xfrm>
          <a:prstGeom prst="rect">
            <a:avLst/>
          </a:prstGeom>
          <a:noFill/>
          <a:ln>
            <a:noFill/>
          </a:ln>
        </p:spPr>
        <p:txBody>
          <a:bodyPr anchor="ctr"/>
          <a:lstStyle>
            <a:lvl1pPr>
              <a:defRPr sz="1200" i="1">
                <a:solidFill>
                  <a:schemeClr val="tx1"/>
                </a:solidFill>
                <a:latin typeface="Verdana" pitchFamily="34" charset="0"/>
                <a:ea typeface="SimSun" pitchFamily="2" charset="-122"/>
              </a:defRPr>
            </a:lvl1pPr>
            <a:lvl2pPr marL="742950" indent="-285750">
              <a:defRPr sz="1200" i="1">
                <a:solidFill>
                  <a:schemeClr val="tx1"/>
                </a:solidFill>
                <a:latin typeface="Verdana" pitchFamily="34" charset="0"/>
                <a:ea typeface="SimSun" pitchFamily="2" charset="-122"/>
              </a:defRPr>
            </a:lvl2pPr>
            <a:lvl3pPr marL="1143000" indent="-228600">
              <a:defRPr sz="1200" i="1">
                <a:solidFill>
                  <a:schemeClr val="tx1"/>
                </a:solidFill>
                <a:latin typeface="Verdana" pitchFamily="34" charset="0"/>
                <a:ea typeface="SimSun" pitchFamily="2" charset="-122"/>
              </a:defRPr>
            </a:lvl3pPr>
            <a:lvl4pPr marL="1600200" indent="-228600">
              <a:defRPr sz="1200" i="1">
                <a:solidFill>
                  <a:schemeClr val="tx1"/>
                </a:solidFill>
                <a:latin typeface="Verdana" pitchFamily="34" charset="0"/>
                <a:ea typeface="SimSun" pitchFamily="2" charset="-122"/>
              </a:defRPr>
            </a:lvl4pPr>
            <a:lvl5pPr marL="2057400" indent="-228600">
              <a:defRPr sz="1200" i="1">
                <a:solidFill>
                  <a:schemeClr val="tx1"/>
                </a:solidFill>
                <a:latin typeface="Verdana" pitchFamily="34" charset="0"/>
                <a:ea typeface="SimSun" pitchFamily="2" charset="-122"/>
              </a:defRPr>
            </a:lvl5pPr>
            <a:lvl6pPr marL="2514600" indent="-228600" eaLnBrk="0" fontAlgn="base" hangingPunct="0">
              <a:spcBef>
                <a:spcPct val="30000"/>
              </a:spcBef>
              <a:spcAft>
                <a:spcPct val="0"/>
              </a:spcAft>
              <a:defRPr sz="1200" i="1">
                <a:solidFill>
                  <a:schemeClr val="tx1"/>
                </a:solidFill>
                <a:latin typeface="Verdana" pitchFamily="34" charset="0"/>
                <a:ea typeface="SimSun" pitchFamily="2" charset="-122"/>
              </a:defRPr>
            </a:lvl6pPr>
            <a:lvl7pPr marL="2971800" indent="-228600" eaLnBrk="0" fontAlgn="base" hangingPunct="0">
              <a:spcBef>
                <a:spcPct val="30000"/>
              </a:spcBef>
              <a:spcAft>
                <a:spcPct val="0"/>
              </a:spcAft>
              <a:defRPr sz="1200" i="1">
                <a:solidFill>
                  <a:schemeClr val="tx1"/>
                </a:solidFill>
                <a:latin typeface="Verdana" pitchFamily="34" charset="0"/>
                <a:ea typeface="SimSun" pitchFamily="2" charset="-122"/>
              </a:defRPr>
            </a:lvl7pPr>
            <a:lvl8pPr marL="3429000" indent="-228600" eaLnBrk="0" fontAlgn="base" hangingPunct="0">
              <a:spcBef>
                <a:spcPct val="30000"/>
              </a:spcBef>
              <a:spcAft>
                <a:spcPct val="0"/>
              </a:spcAft>
              <a:defRPr sz="1200" i="1">
                <a:solidFill>
                  <a:schemeClr val="tx1"/>
                </a:solidFill>
                <a:latin typeface="Verdana" pitchFamily="34" charset="0"/>
                <a:ea typeface="SimSun" pitchFamily="2" charset="-122"/>
              </a:defRPr>
            </a:lvl8pPr>
            <a:lvl9pPr marL="3886200" indent="-228600" eaLnBrk="0" fontAlgn="base" hangingPunct="0">
              <a:spcBef>
                <a:spcPct val="30000"/>
              </a:spcBef>
              <a:spcAft>
                <a:spcPct val="0"/>
              </a:spcAft>
              <a:defRPr sz="1200" i="1">
                <a:solidFill>
                  <a:schemeClr val="tx1"/>
                </a:solidFill>
                <a:latin typeface="Verdana" pitchFamily="34" charset="0"/>
                <a:ea typeface="SimSun" pitchFamily="2" charset="-122"/>
              </a:defRPr>
            </a:lvl9pPr>
          </a:lstStyle>
          <a:p>
            <a:pPr algn="r" fontAlgn="base">
              <a:spcBef>
                <a:spcPct val="0"/>
              </a:spcBef>
              <a:spcAft>
                <a:spcPct val="0"/>
              </a:spcAft>
              <a:defRPr/>
            </a:pPr>
            <a:fld id="{73703EF9-C576-4A34-843A-51D9BD3268C0}" type="slidenum">
              <a:rPr kumimoji="1" lang="en-US" altLang="zh-TW" i="0" smtClean="0">
                <a:solidFill>
                  <a:srgbClr val="0000FF"/>
                </a:solidFill>
                <a:ea typeface="新細明體" pitchFamily="18" charset="-120"/>
              </a:rPr>
              <a:pPr algn="r" fontAlgn="base">
                <a:spcBef>
                  <a:spcPct val="0"/>
                </a:spcBef>
                <a:spcAft>
                  <a:spcPct val="0"/>
                </a:spcAft>
                <a:defRPr/>
              </a:pPr>
              <a:t>‹#›</a:t>
            </a:fld>
            <a:endParaRPr kumimoji="1" lang="en-US" altLang="zh-TW" i="0" dirty="0">
              <a:solidFill>
                <a:srgbClr val="0000FF"/>
              </a:solidFill>
              <a:ea typeface="新細明體" pitchFamily="18" charset="-120"/>
            </a:endParaRPr>
          </a:p>
        </p:txBody>
      </p:sp>
      <p:sp>
        <p:nvSpPr>
          <p:cNvPr id="3" name="內容版面配置區 2"/>
          <p:cNvSpPr>
            <a:spLocks noGrp="1"/>
          </p:cNvSpPr>
          <p:nvPr>
            <p:ph idx="1"/>
          </p:nvPr>
        </p:nvSpPr>
        <p:spPr>
          <a:xfrm>
            <a:off x="457200" y="908722"/>
            <a:ext cx="8229600" cy="4968205"/>
          </a:xfrm>
          <a:prstGeom prst="rect">
            <a:avLst/>
          </a:prstGeom>
        </p:spPr>
        <p:txBody>
          <a:bodyPr/>
          <a:lstStyle>
            <a:lvl1pPr>
              <a:defRPr sz="1200"/>
            </a:lvl1pPr>
            <a:lvl2pPr>
              <a:defRPr sz="1050"/>
            </a:lvl2pPr>
            <a:lvl3pPr>
              <a:defRPr sz="1050"/>
            </a:lvl3pPr>
            <a:lvl4pPr>
              <a:defRPr sz="1050"/>
            </a:lvl4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標題 1"/>
          <p:cNvSpPr>
            <a:spLocks noGrp="1"/>
          </p:cNvSpPr>
          <p:nvPr>
            <p:ph type="title"/>
          </p:nvPr>
        </p:nvSpPr>
        <p:spPr>
          <a:xfrm>
            <a:off x="457200" y="116632"/>
            <a:ext cx="8229600" cy="720080"/>
          </a:xfrm>
          <a:prstGeom prst="rect">
            <a:avLst/>
          </a:prstGeom>
          <a:gradFill flip="none" rotWithShape="1">
            <a:gsLst>
              <a:gs pos="89000">
                <a:srgbClr val="97DAEC">
                  <a:lumMod val="77000"/>
                  <a:lumOff val="23000"/>
                </a:srgbClr>
              </a:gs>
              <a:gs pos="75000">
                <a:srgbClr val="76D1F2"/>
              </a:gs>
              <a:gs pos="2000">
                <a:srgbClr val="00B0F0"/>
              </a:gs>
              <a:gs pos="39000">
                <a:schemeClr val="accent1">
                  <a:shade val="67500"/>
                  <a:satMod val="115000"/>
                  <a:lumMod val="20000"/>
                  <a:lumOff val="80000"/>
                </a:schemeClr>
              </a:gs>
              <a:gs pos="97000">
                <a:schemeClr val="accent1">
                  <a:shade val="100000"/>
                  <a:satMod val="115000"/>
                </a:schemeClr>
              </a:gs>
            </a:gsLst>
            <a:path path="rect">
              <a:fillToRect l="100000" t="100000"/>
            </a:path>
            <a:tileRect/>
          </a:gradFill>
        </p:spPr>
        <p:txBody>
          <a:bodyPr/>
          <a:lstStyle>
            <a:lvl1pPr>
              <a:defRPr sz="1800">
                <a:latin typeface="Verdana" pitchFamily="34" charset="0"/>
              </a:defRPr>
            </a:lvl1pPr>
          </a:lstStyle>
          <a:p>
            <a:r>
              <a:rPr lang="zh-TW" altLang="en-US" dirty="0"/>
              <a:t>按一下以編輯母片標題樣式</a:t>
            </a:r>
          </a:p>
        </p:txBody>
      </p:sp>
    </p:spTree>
    <p:extLst>
      <p:ext uri="{BB962C8B-B14F-4D97-AF65-F5344CB8AC3E}">
        <p14:creationId xmlns:p14="http://schemas.microsoft.com/office/powerpoint/2010/main" val="32095139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區段標題">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722313" y="2906713"/>
            <a:ext cx="7772400" cy="1500187"/>
          </a:xfrm>
          <a:prstGeom prst="rect">
            <a:avLst/>
          </a:prstGeom>
        </p:spPr>
        <p:txBody>
          <a:bodyPr anchor="b"/>
          <a:lstStyle>
            <a:lvl1pPr marL="0" indent="0">
              <a:buNone/>
              <a:defRPr sz="2100">
                <a:latin typeface="+mj-lt"/>
              </a:defRPr>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TW" altLang="en-US" dirty="0"/>
              <a:t>按一下以編輯母片文字樣式</a:t>
            </a:r>
          </a:p>
        </p:txBody>
      </p:sp>
      <p:sp>
        <p:nvSpPr>
          <p:cNvPr id="4" name="投影片編號版面配置區 2"/>
          <p:cNvSpPr txBox="1">
            <a:spLocks noGrp="1"/>
          </p:cNvSpPr>
          <p:nvPr userDrawn="1"/>
        </p:nvSpPr>
        <p:spPr bwMode="auto">
          <a:xfrm>
            <a:off x="4402138" y="6237312"/>
            <a:ext cx="4741863" cy="620712"/>
          </a:xfrm>
          <a:prstGeom prst="rect">
            <a:avLst/>
          </a:prstGeom>
          <a:noFill/>
          <a:ln>
            <a:noFill/>
          </a:ln>
        </p:spPr>
        <p:txBody>
          <a:bodyPr anchor="ctr"/>
          <a:lstStyle>
            <a:lvl1pPr>
              <a:defRPr sz="1200" i="1">
                <a:solidFill>
                  <a:schemeClr val="tx1"/>
                </a:solidFill>
                <a:latin typeface="Verdana" pitchFamily="34" charset="0"/>
                <a:ea typeface="SimSun" pitchFamily="2" charset="-122"/>
              </a:defRPr>
            </a:lvl1pPr>
            <a:lvl2pPr marL="742950" indent="-285750">
              <a:defRPr sz="1200" i="1">
                <a:solidFill>
                  <a:schemeClr val="tx1"/>
                </a:solidFill>
                <a:latin typeface="Verdana" pitchFamily="34" charset="0"/>
                <a:ea typeface="SimSun" pitchFamily="2" charset="-122"/>
              </a:defRPr>
            </a:lvl2pPr>
            <a:lvl3pPr marL="1143000" indent="-228600">
              <a:defRPr sz="1200" i="1">
                <a:solidFill>
                  <a:schemeClr val="tx1"/>
                </a:solidFill>
                <a:latin typeface="Verdana" pitchFamily="34" charset="0"/>
                <a:ea typeface="SimSun" pitchFamily="2" charset="-122"/>
              </a:defRPr>
            </a:lvl3pPr>
            <a:lvl4pPr marL="1600200" indent="-228600">
              <a:defRPr sz="1200" i="1">
                <a:solidFill>
                  <a:schemeClr val="tx1"/>
                </a:solidFill>
                <a:latin typeface="Verdana" pitchFamily="34" charset="0"/>
                <a:ea typeface="SimSun" pitchFamily="2" charset="-122"/>
              </a:defRPr>
            </a:lvl4pPr>
            <a:lvl5pPr marL="2057400" indent="-228600">
              <a:defRPr sz="1200" i="1">
                <a:solidFill>
                  <a:schemeClr val="tx1"/>
                </a:solidFill>
                <a:latin typeface="Verdana" pitchFamily="34" charset="0"/>
                <a:ea typeface="SimSun" pitchFamily="2" charset="-122"/>
              </a:defRPr>
            </a:lvl5pPr>
            <a:lvl6pPr marL="2514600" indent="-228600" eaLnBrk="0" fontAlgn="base" hangingPunct="0">
              <a:spcBef>
                <a:spcPct val="30000"/>
              </a:spcBef>
              <a:spcAft>
                <a:spcPct val="0"/>
              </a:spcAft>
              <a:defRPr sz="1200" i="1">
                <a:solidFill>
                  <a:schemeClr val="tx1"/>
                </a:solidFill>
                <a:latin typeface="Verdana" pitchFamily="34" charset="0"/>
                <a:ea typeface="SimSun" pitchFamily="2" charset="-122"/>
              </a:defRPr>
            </a:lvl6pPr>
            <a:lvl7pPr marL="2971800" indent="-228600" eaLnBrk="0" fontAlgn="base" hangingPunct="0">
              <a:spcBef>
                <a:spcPct val="30000"/>
              </a:spcBef>
              <a:spcAft>
                <a:spcPct val="0"/>
              </a:spcAft>
              <a:defRPr sz="1200" i="1">
                <a:solidFill>
                  <a:schemeClr val="tx1"/>
                </a:solidFill>
                <a:latin typeface="Verdana" pitchFamily="34" charset="0"/>
                <a:ea typeface="SimSun" pitchFamily="2" charset="-122"/>
              </a:defRPr>
            </a:lvl7pPr>
            <a:lvl8pPr marL="3429000" indent="-228600" eaLnBrk="0" fontAlgn="base" hangingPunct="0">
              <a:spcBef>
                <a:spcPct val="30000"/>
              </a:spcBef>
              <a:spcAft>
                <a:spcPct val="0"/>
              </a:spcAft>
              <a:defRPr sz="1200" i="1">
                <a:solidFill>
                  <a:schemeClr val="tx1"/>
                </a:solidFill>
                <a:latin typeface="Verdana" pitchFamily="34" charset="0"/>
                <a:ea typeface="SimSun" pitchFamily="2" charset="-122"/>
              </a:defRPr>
            </a:lvl8pPr>
            <a:lvl9pPr marL="3886200" indent="-228600" eaLnBrk="0" fontAlgn="base" hangingPunct="0">
              <a:spcBef>
                <a:spcPct val="30000"/>
              </a:spcBef>
              <a:spcAft>
                <a:spcPct val="0"/>
              </a:spcAft>
              <a:defRPr sz="1200" i="1">
                <a:solidFill>
                  <a:schemeClr val="tx1"/>
                </a:solidFill>
                <a:latin typeface="Verdana" pitchFamily="34" charset="0"/>
                <a:ea typeface="SimSun" pitchFamily="2" charset="-122"/>
              </a:defRPr>
            </a:lvl9pPr>
          </a:lstStyle>
          <a:p>
            <a:pPr algn="r" fontAlgn="base">
              <a:spcBef>
                <a:spcPct val="0"/>
              </a:spcBef>
              <a:spcAft>
                <a:spcPct val="0"/>
              </a:spcAft>
              <a:defRPr/>
            </a:pPr>
            <a:fld id="{73703EF9-C576-4A34-843A-51D9BD3268C0}" type="slidenum">
              <a:rPr kumimoji="1" lang="en-US" altLang="zh-TW" i="0" smtClean="0">
                <a:solidFill>
                  <a:srgbClr val="0000FF"/>
                </a:solidFill>
                <a:ea typeface="新細明體" pitchFamily="18" charset="-120"/>
              </a:rPr>
              <a:pPr algn="r" fontAlgn="base">
                <a:spcBef>
                  <a:spcPct val="0"/>
                </a:spcBef>
                <a:spcAft>
                  <a:spcPct val="0"/>
                </a:spcAft>
                <a:defRPr/>
              </a:pPr>
              <a:t>‹#›</a:t>
            </a:fld>
            <a:endParaRPr kumimoji="1" lang="en-US" altLang="zh-TW" i="0" dirty="0">
              <a:solidFill>
                <a:srgbClr val="0000FF"/>
              </a:solidFill>
              <a:ea typeface="新細明體" pitchFamily="18" charset="-120"/>
            </a:endParaRPr>
          </a:p>
        </p:txBody>
      </p:sp>
    </p:spTree>
    <p:extLst>
      <p:ext uri="{BB962C8B-B14F-4D97-AF65-F5344CB8AC3E}">
        <p14:creationId xmlns:p14="http://schemas.microsoft.com/office/powerpoint/2010/main" val="26544461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比對">
    <p:spTree>
      <p:nvGrpSpPr>
        <p:cNvPr id="1" name=""/>
        <p:cNvGrpSpPr/>
        <p:nvPr/>
      </p:nvGrpSpPr>
      <p:grpSpPr>
        <a:xfrm>
          <a:off x="0" y="0"/>
          <a:ext cx="0" cy="0"/>
          <a:chOff x="0" y="0"/>
          <a:chExt cx="0" cy="0"/>
        </a:xfrm>
      </p:grpSpPr>
      <p:sp>
        <p:nvSpPr>
          <p:cNvPr id="7" name="投影片編號版面配置區 2"/>
          <p:cNvSpPr txBox="1">
            <a:spLocks noGrp="1"/>
          </p:cNvSpPr>
          <p:nvPr/>
        </p:nvSpPr>
        <p:spPr bwMode="auto">
          <a:xfrm>
            <a:off x="4412852" y="6237288"/>
            <a:ext cx="4741863" cy="620712"/>
          </a:xfrm>
          <a:prstGeom prst="rect">
            <a:avLst/>
          </a:prstGeom>
          <a:noFill/>
          <a:ln>
            <a:noFill/>
          </a:ln>
        </p:spPr>
        <p:txBody>
          <a:bodyPr anchor="ctr"/>
          <a:lstStyle>
            <a:lvl1pPr>
              <a:defRPr sz="1200" i="1">
                <a:solidFill>
                  <a:schemeClr val="tx1"/>
                </a:solidFill>
                <a:latin typeface="Verdana" pitchFamily="34" charset="0"/>
                <a:ea typeface="SimSun" pitchFamily="2" charset="-122"/>
              </a:defRPr>
            </a:lvl1pPr>
            <a:lvl2pPr marL="742950" indent="-285750">
              <a:defRPr sz="1200" i="1">
                <a:solidFill>
                  <a:schemeClr val="tx1"/>
                </a:solidFill>
                <a:latin typeface="Verdana" pitchFamily="34" charset="0"/>
                <a:ea typeface="SimSun" pitchFamily="2" charset="-122"/>
              </a:defRPr>
            </a:lvl2pPr>
            <a:lvl3pPr marL="1143000" indent="-228600">
              <a:defRPr sz="1200" i="1">
                <a:solidFill>
                  <a:schemeClr val="tx1"/>
                </a:solidFill>
                <a:latin typeface="Verdana" pitchFamily="34" charset="0"/>
                <a:ea typeface="SimSun" pitchFamily="2" charset="-122"/>
              </a:defRPr>
            </a:lvl3pPr>
            <a:lvl4pPr marL="1600200" indent="-228600">
              <a:defRPr sz="1200" i="1">
                <a:solidFill>
                  <a:schemeClr val="tx1"/>
                </a:solidFill>
                <a:latin typeface="Verdana" pitchFamily="34" charset="0"/>
                <a:ea typeface="SimSun" pitchFamily="2" charset="-122"/>
              </a:defRPr>
            </a:lvl4pPr>
            <a:lvl5pPr marL="2057400" indent="-228600">
              <a:defRPr sz="1200" i="1">
                <a:solidFill>
                  <a:schemeClr val="tx1"/>
                </a:solidFill>
                <a:latin typeface="Verdana" pitchFamily="34" charset="0"/>
                <a:ea typeface="SimSun" pitchFamily="2" charset="-122"/>
              </a:defRPr>
            </a:lvl5pPr>
            <a:lvl6pPr marL="2514600" indent="-228600" eaLnBrk="0" fontAlgn="base" hangingPunct="0">
              <a:spcBef>
                <a:spcPct val="30000"/>
              </a:spcBef>
              <a:spcAft>
                <a:spcPct val="0"/>
              </a:spcAft>
              <a:defRPr sz="1200" i="1">
                <a:solidFill>
                  <a:schemeClr val="tx1"/>
                </a:solidFill>
                <a:latin typeface="Verdana" pitchFamily="34" charset="0"/>
                <a:ea typeface="SimSun" pitchFamily="2" charset="-122"/>
              </a:defRPr>
            </a:lvl6pPr>
            <a:lvl7pPr marL="2971800" indent="-228600" eaLnBrk="0" fontAlgn="base" hangingPunct="0">
              <a:spcBef>
                <a:spcPct val="30000"/>
              </a:spcBef>
              <a:spcAft>
                <a:spcPct val="0"/>
              </a:spcAft>
              <a:defRPr sz="1200" i="1">
                <a:solidFill>
                  <a:schemeClr val="tx1"/>
                </a:solidFill>
                <a:latin typeface="Verdana" pitchFamily="34" charset="0"/>
                <a:ea typeface="SimSun" pitchFamily="2" charset="-122"/>
              </a:defRPr>
            </a:lvl7pPr>
            <a:lvl8pPr marL="3429000" indent="-228600" eaLnBrk="0" fontAlgn="base" hangingPunct="0">
              <a:spcBef>
                <a:spcPct val="30000"/>
              </a:spcBef>
              <a:spcAft>
                <a:spcPct val="0"/>
              </a:spcAft>
              <a:defRPr sz="1200" i="1">
                <a:solidFill>
                  <a:schemeClr val="tx1"/>
                </a:solidFill>
                <a:latin typeface="Verdana" pitchFamily="34" charset="0"/>
                <a:ea typeface="SimSun" pitchFamily="2" charset="-122"/>
              </a:defRPr>
            </a:lvl8pPr>
            <a:lvl9pPr marL="3886200" indent="-228600" eaLnBrk="0" fontAlgn="base" hangingPunct="0">
              <a:spcBef>
                <a:spcPct val="30000"/>
              </a:spcBef>
              <a:spcAft>
                <a:spcPct val="0"/>
              </a:spcAft>
              <a:defRPr sz="1200" i="1">
                <a:solidFill>
                  <a:schemeClr val="tx1"/>
                </a:solidFill>
                <a:latin typeface="Verdana" pitchFamily="34" charset="0"/>
                <a:ea typeface="SimSun" pitchFamily="2" charset="-122"/>
              </a:defRPr>
            </a:lvl9pPr>
          </a:lstStyle>
          <a:p>
            <a:pPr algn="r" fontAlgn="base">
              <a:spcBef>
                <a:spcPct val="0"/>
              </a:spcBef>
              <a:spcAft>
                <a:spcPct val="0"/>
              </a:spcAft>
              <a:defRPr/>
            </a:pPr>
            <a:fld id="{9F30D930-3EFB-4588-9F98-C876279086CA}" type="slidenum">
              <a:rPr kumimoji="1" lang="en-US" altLang="zh-TW" i="0" smtClean="0">
                <a:solidFill>
                  <a:srgbClr val="0000FF"/>
                </a:solidFill>
                <a:ea typeface="新細明體" pitchFamily="18" charset="-120"/>
              </a:rPr>
              <a:pPr algn="r" fontAlgn="base">
                <a:spcBef>
                  <a:spcPct val="0"/>
                </a:spcBef>
                <a:spcAft>
                  <a:spcPct val="0"/>
                </a:spcAft>
                <a:defRPr/>
              </a:pPr>
              <a:t>‹#›</a:t>
            </a:fld>
            <a:endParaRPr kumimoji="1" lang="en-US" altLang="zh-TW" i="0" dirty="0">
              <a:solidFill>
                <a:srgbClr val="0000FF"/>
              </a:solidFill>
              <a:ea typeface="新細明體" pitchFamily="18" charset="-120"/>
            </a:endParaRPr>
          </a:p>
        </p:txBody>
      </p:sp>
      <p:sp>
        <p:nvSpPr>
          <p:cNvPr id="3" name="文字版面配置區 2"/>
          <p:cNvSpPr>
            <a:spLocks noGrp="1"/>
          </p:cNvSpPr>
          <p:nvPr>
            <p:ph type="body" idx="1"/>
          </p:nvPr>
        </p:nvSpPr>
        <p:spPr>
          <a:xfrm>
            <a:off x="467544" y="1124744"/>
            <a:ext cx="4040188" cy="423738"/>
          </a:xfrm>
          <a:prstGeom prst="rect">
            <a:avLst/>
          </a:prstGeom>
          <a:gradFill>
            <a:gsLst>
              <a:gs pos="0">
                <a:srgbClr val="03D4A8"/>
              </a:gs>
              <a:gs pos="25000">
                <a:srgbClr val="21D6E0"/>
              </a:gs>
              <a:gs pos="75000">
                <a:srgbClr val="0087E6"/>
              </a:gs>
              <a:gs pos="100000">
                <a:srgbClr val="005CBF"/>
              </a:gs>
            </a:gsLst>
            <a:lin ang="5400000" scaled="0"/>
          </a:gradFill>
          <a:ln>
            <a:solidFill>
              <a:schemeClr val="accent1"/>
            </a:solidFill>
          </a:ln>
        </p:spPr>
        <p:txBody>
          <a:bodyPr anchor="b"/>
          <a:lstStyle>
            <a:lvl1pPr marL="0" indent="0" algn="ctr">
              <a:buNone/>
              <a:defRPr sz="1350" b="1">
                <a:solidFill>
                  <a:schemeClr val="bg1"/>
                </a:solidFill>
                <a:latin typeface="Verdana"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dirty="0"/>
              <a:t>按一下以編輯母片文字樣式</a:t>
            </a:r>
          </a:p>
        </p:txBody>
      </p:sp>
      <p:sp>
        <p:nvSpPr>
          <p:cNvPr id="4" name="內容版面配置區 3"/>
          <p:cNvSpPr>
            <a:spLocks noGrp="1"/>
          </p:cNvSpPr>
          <p:nvPr>
            <p:ph sz="half" idx="2"/>
          </p:nvPr>
        </p:nvSpPr>
        <p:spPr>
          <a:xfrm>
            <a:off x="457200" y="1628802"/>
            <a:ext cx="4040188" cy="4497363"/>
          </a:xfrm>
          <a:prstGeom prst="rect">
            <a:avLst/>
          </a:prstGeom>
        </p:spPr>
        <p:txBody>
          <a:bodyPr/>
          <a:lstStyle>
            <a:lvl1pPr>
              <a:defRPr sz="13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內容版面配置區 5"/>
          <p:cNvSpPr>
            <a:spLocks noGrp="1"/>
          </p:cNvSpPr>
          <p:nvPr>
            <p:ph sz="quarter" idx="4"/>
          </p:nvPr>
        </p:nvSpPr>
        <p:spPr>
          <a:xfrm>
            <a:off x="4645026" y="1628802"/>
            <a:ext cx="4041775" cy="4497363"/>
          </a:xfrm>
          <a:prstGeom prst="rect">
            <a:avLst/>
          </a:prstGeom>
        </p:spPr>
        <p:txBody>
          <a:bodyPr/>
          <a:lstStyle>
            <a:lvl1pPr>
              <a:defRPr sz="13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10" name="標題 1"/>
          <p:cNvSpPr>
            <a:spLocks noGrp="1"/>
          </p:cNvSpPr>
          <p:nvPr>
            <p:ph type="title"/>
          </p:nvPr>
        </p:nvSpPr>
        <p:spPr>
          <a:xfrm>
            <a:off x="457200" y="116632"/>
            <a:ext cx="8229600" cy="720080"/>
          </a:xfrm>
          <a:prstGeom prst="rect">
            <a:avLst/>
          </a:prstGeom>
          <a:gradFill flip="none" rotWithShape="1">
            <a:gsLst>
              <a:gs pos="89000">
                <a:srgbClr val="97DAEC">
                  <a:lumMod val="77000"/>
                  <a:lumOff val="23000"/>
                </a:srgbClr>
              </a:gs>
              <a:gs pos="75000">
                <a:srgbClr val="76D1F2"/>
              </a:gs>
              <a:gs pos="2000">
                <a:srgbClr val="00B0F0"/>
              </a:gs>
              <a:gs pos="39000">
                <a:schemeClr val="accent1">
                  <a:shade val="67500"/>
                  <a:satMod val="115000"/>
                  <a:lumMod val="20000"/>
                  <a:lumOff val="80000"/>
                </a:schemeClr>
              </a:gs>
              <a:gs pos="97000">
                <a:schemeClr val="accent1">
                  <a:shade val="100000"/>
                  <a:satMod val="115000"/>
                </a:schemeClr>
              </a:gs>
            </a:gsLst>
            <a:path path="rect">
              <a:fillToRect l="100000" t="100000"/>
            </a:path>
            <a:tileRect/>
          </a:gradFill>
        </p:spPr>
        <p:txBody>
          <a:bodyPr/>
          <a:lstStyle>
            <a:lvl1pPr>
              <a:defRPr sz="1800">
                <a:latin typeface="Verdana" pitchFamily="34" charset="0"/>
              </a:defRPr>
            </a:lvl1pPr>
          </a:lstStyle>
          <a:p>
            <a:r>
              <a:rPr lang="zh-TW" altLang="en-US" dirty="0"/>
              <a:t>按一下以編輯母片標題樣式</a:t>
            </a:r>
          </a:p>
        </p:txBody>
      </p:sp>
      <p:sp>
        <p:nvSpPr>
          <p:cNvPr id="11" name="文字版面配置區 2"/>
          <p:cNvSpPr>
            <a:spLocks noGrp="1"/>
          </p:cNvSpPr>
          <p:nvPr>
            <p:ph type="body" idx="10"/>
          </p:nvPr>
        </p:nvSpPr>
        <p:spPr>
          <a:xfrm>
            <a:off x="4644009" y="1124744"/>
            <a:ext cx="4040188" cy="423738"/>
          </a:xfrm>
          <a:prstGeom prst="rect">
            <a:avLst/>
          </a:prstGeom>
          <a:gradFill>
            <a:gsLst>
              <a:gs pos="0">
                <a:srgbClr val="03D4A8"/>
              </a:gs>
              <a:gs pos="25000">
                <a:srgbClr val="21D6E0"/>
              </a:gs>
              <a:gs pos="75000">
                <a:srgbClr val="0087E6"/>
              </a:gs>
              <a:gs pos="100000">
                <a:srgbClr val="005CBF"/>
              </a:gs>
            </a:gsLst>
            <a:lin ang="5400000" scaled="0"/>
          </a:gradFill>
          <a:ln>
            <a:solidFill>
              <a:schemeClr val="accent1"/>
            </a:solidFill>
          </a:ln>
        </p:spPr>
        <p:txBody>
          <a:bodyPr anchor="b"/>
          <a:lstStyle>
            <a:lvl1pPr marL="0" indent="0" algn="ctr">
              <a:buNone/>
              <a:defRPr sz="1350" b="1">
                <a:solidFill>
                  <a:schemeClr val="bg1"/>
                </a:solidFill>
                <a:latin typeface="Verdana"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dirty="0"/>
              <a:t>按一下以編輯母片文字樣式</a:t>
            </a:r>
          </a:p>
        </p:txBody>
      </p:sp>
    </p:spTree>
    <p:extLst>
      <p:ext uri="{BB962C8B-B14F-4D97-AF65-F5344CB8AC3E}">
        <p14:creationId xmlns:p14="http://schemas.microsoft.com/office/powerpoint/2010/main" val="13428770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比對">
    <p:spTree>
      <p:nvGrpSpPr>
        <p:cNvPr id="1" name=""/>
        <p:cNvGrpSpPr/>
        <p:nvPr/>
      </p:nvGrpSpPr>
      <p:grpSpPr>
        <a:xfrm>
          <a:off x="0" y="0"/>
          <a:ext cx="0" cy="0"/>
          <a:chOff x="0" y="0"/>
          <a:chExt cx="0" cy="0"/>
        </a:xfrm>
      </p:grpSpPr>
      <p:sp>
        <p:nvSpPr>
          <p:cNvPr id="4" name="內容版面配置區 3"/>
          <p:cNvSpPr>
            <a:spLocks noGrp="1"/>
          </p:cNvSpPr>
          <p:nvPr>
            <p:ph sz="half" idx="2"/>
          </p:nvPr>
        </p:nvSpPr>
        <p:spPr>
          <a:xfrm>
            <a:off x="457200" y="1412776"/>
            <a:ext cx="4040188" cy="2088232"/>
          </a:xfrm>
          <a:prstGeom prst="rect">
            <a:avLst/>
          </a:prstGeom>
        </p:spPr>
        <p:txBody>
          <a:bodyPr/>
          <a:lstStyle>
            <a:lvl1pPr>
              <a:defRPr sz="13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內容版面配置區 5"/>
          <p:cNvSpPr>
            <a:spLocks noGrp="1"/>
          </p:cNvSpPr>
          <p:nvPr>
            <p:ph sz="quarter" idx="4"/>
          </p:nvPr>
        </p:nvSpPr>
        <p:spPr>
          <a:xfrm>
            <a:off x="4645026" y="1412777"/>
            <a:ext cx="4041775" cy="2088232"/>
          </a:xfrm>
          <a:prstGeom prst="rect">
            <a:avLst/>
          </a:prstGeom>
        </p:spPr>
        <p:txBody>
          <a:bodyPr/>
          <a:lstStyle>
            <a:lvl1pPr>
              <a:defRPr sz="13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10" name="標題 1"/>
          <p:cNvSpPr>
            <a:spLocks noGrp="1"/>
          </p:cNvSpPr>
          <p:nvPr>
            <p:ph type="title"/>
          </p:nvPr>
        </p:nvSpPr>
        <p:spPr>
          <a:xfrm>
            <a:off x="457200" y="116632"/>
            <a:ext cx="8229600" cy="720080"/>
          </a:xfrm>
          <a:prstGeom prst="rect">
            <a:avLst/>
          </a:prstGeom>
          <a:gradFill flip="none" rotWithShape="1">
            <a:gsLst>
              <a:gs pos="89000">
                <a:srgbClr val="97DAEC">
                  <a:lumMod val="77000"/>
                  <a:lumOff val="23000"/>
                </a:srgbClr>
              </a:gs>
              <a:gs pos="75000">
                <a:srgbClr val="76D1F2"/>
              </a:gs>
              <a:gs pos="2000">
                <a:srgbClr val="00B0F0"/>
              </a:gs>
              <a:gs pos="39000">
                <a:schemeClr val="accent1">
                  <a:shade val="67500"/>
                  <a:satMod val="115000"/>
                  <a:lumMod val="20000"/>
                  <a:lumOff val="80000"/>
                </a:schemeClr>
              </a:gs>
              <a:gs pos="97000">
                <a:schemeClr val="accent1">
                  <a:shade val="100000"/>
                  <a:satMod val="115000"/>
                </a:schemeClr>
              </a:gs>
            </a:gsLst>
            <a:path path="rect">
              <a:fillToRect l="100000" t="100000"/>
            </a:path>
            <a:tileRect/>
          </a:gradFill>
        </p:spPr>
        <p:txBody>
          <a:bodyPr/>
          <a:lstStyle>
            <a:lvl1pPr>
              <a:defRPr sz="1800">
                <a:latin typeface="Verdana" pitchFamily="34" charset="0"/>
              </a:defRPr>
            </a:lvl1pPr>
          </a:lstStyle>
          <a:p>
            <a:r>
              <a:rPr lang="zh-TW" altLang="en-US" dirty="0"/>
              <a:t>按一下以編輯母片標題樣式</a:t>
            </a:r>
          </a:p>
        </p:txBody>
      </p:sp>
      <p:sp>
        <p:nvSpPr>
          <p:cNvPr id="11" name="內容版面配置區 3"/>
          <p:cNvSpPr>
            <a:spLocks noGrp="1"/>
          </p:cNvSpPr>
          <p:nvPr>
            <p:ph sz="half" idx="11"/>
          </p:nvPr>
        </p:nvSpPr>
        <p:spPr>
          <a:xfrm>
            <a:off x="467544" y="4077072"/>
            <a:ext cx="4040188" cy="2088232"/>
          </a:xfrm>
          <a:prstGeom prst="rect">
            <a:avLst/>
          </a:prstGeom>
        </p:spPr>
        <p:txBody>
          <a:bodyPr/>
          <a:lstStyle>
            <a:lvl1pPr>
              <a:defRPr sz="13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13" name="內容版面配置區 5"/>
          <p:cNvSpPr>
            <a:spLocks noGrp="1"/>
          </p:cNvSpPr>
          <p:nvPr>
            <p:ph sz="quarter" idx="13"/>
          </p:nvPr>
        </p:nvSpPr>
        <p:spPr>
          <a:xfrm>
            <a:off x="4644009" y="4077072"/>
            <a:ext cx="4041775" cy="2088232"/>
          </a:xfrm>
          <a:prstGeom prst="rect">
            <a:avLst/>
          </a:prstGeom>
        </p:spPr>
        <p:txBody>
          <a:bodyPr/>
          <a:lstStyle>
            <a:lvl1pPr>
              <a:defRPr sz="13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14" name="文字版面配置區 2"/>
          <p:cNvSpPr>
            <a:spLocks noGrp="1"/>
          </p:cNvSpPr>
          <p:nvPr>
            <p:ph type="body" idx="1"/>
          </p:nvPr>
        </p:nvSpPr>
        <p:spPr>
          <a:xfrm>
            <a:off x="467544" y="908720"/>
            <a:ext cx="4040188" cy="423738"/>
          </a:xfrm>
          <a:prstGeom prst="rect">
            <a:avLst/>
          </a:prstGeom>
          <a:gradFill>
            <a:gsLst>
              <a:gs pos="0">
                <a:srgbClr val="03D4A8"/>
              </a:gs>
              <a:gs pos="25000">
                <a:srgbClr val="21D6E0"/>
              </a:gs>
              <a:gs pos="75000">
                <a:srgbClr val="0087E6"/>
              </a:gs>
              <a:gs pos="100000">
                <a:srgbClr val="005CBF"/>
              </a:gs>
            </a:gsLst>
            <a:lin ang="5400000" scaled="0"/>
          </a:gradFill>
          <a:ln>
            <a:solidFill>
              <a:schemeClr val="accent1"/>
            </a:solidFill>
          </a:ln>
        </p:spPr>
        <p:txBody>
          <a:bodyPr anchor="b"/>
          <a:lstStyle>
            <a:lvl1pPr marL="0" indent="0" algn="ctr">
              <a:buNone/>
              <a:defRPr sz="1200" b="1">
                <a:solidFill>
                  <a:schemeClr val="bg1"/>
                </a:solidFill>
                <a:latin typeface="Verdana"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dirty="0"/>
              <a:t>按一下以編輯母片文字樣式</a:t>
            </a:r>
          </a:p>
        </p:txBody>
      </p:sp>
      <p:sp>
        <p:nvSpPr>
          <p:cNvPr id="15" name="文字版面配置區 2"/>
          <p:cNvSpPr>
            <a:spLocks noGrp="1"/>
          </p:cNvSpPr>
          <p:nvPr>
            <p:ph type="body" idx="14"/>
          </p:nvPr>
        </p:nvSpPr>
        <p:spPr>
          <a:xfrm>
            <a:off x="4644009" y="908720"/>
            <a:ext cx="4040188" cy="423738"/>
          </a:xfrm>
          <a:prstGeom prst="rect">
            <a:avLst/>
          </a:prstGeom>
          <a:gradFill>
            <a:gsLst>
              <a:gs pos="0">
                <a:srgbClr val="03D4A8"/>
              </a:gs>
              <a:gs pos="25000">
                <a:srgbClr val="21D6E0"/>
              </a:gs>
              <a:gs pos="75000">
                <a:srgbClr val="0087E6"/>
              </a:gs>
              <a:gs pos="100000">
                <a:srgbClr val="005CBF"/>
              </a:gs>
            </a:gsLst>
            <a:lin ang="5400000" scaled="0"/>
          </a:gradFill>
          <a:ln>
            <a:solidFill>
              <a:schemeClr val="accent1"/>
            </a:solidFill>
          </a:ln>
        </p:spPr>
        <p:txBody>
          <a:bodyPr anchor="b"/>
          <a:lstStyle>
            <a:lvl1pPr marL="0" indent="0" algn="ctr">
              <a:buNone/>
              <a:defRPr sz="1200" b="1">
                <a:solidFill>
                  <a:schemeClr val="bg1"/>
                </a:solidFill>
                <a:latin typeface="Verdana"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dirty="0"/>
              <a:t>按一下以編輯母片文字樣式</a:t>
            </a:r>
          </a:p>
        </p:txBody>
      </p:sp>
      <p:sp>
        <p:nvSpPr>
          <p:cNvPr id="16" name="文字版面配置區 2"/>
          <p:cNvSpPr>
            <a:spLocks noGrp="1"/>
          </p:cNvSpPr>
          <p:nvPr>
            <p:ph type="body" idx="15"/>
          </p:nvPr>
        </p:nvSpPr>
        <p:spPr>
          <a:xfrm>
            <a:off x="467544" y="3573016"/>
            <a:ext cx="4040188" cy="423738"/>
          </a:xfrm>
          <a:prstGeom prst="rect">
            <a:avLst/>
          </a:prstGeom>
          <a:gradFill>
            <a:gsLst>
              <a:gs pos="0">
                <a:srgbClr val="03D4A8"/>
              </a:gs>
              <a:gs pos="25000">
                <a:srgbClr val="21D6E0"/>
              </a:gs>
              <a:gs pos="75000">
                <a:srgbClr val="0087E6"/>
              </a:gs>
              <a:gs pos="100000">
                <a:srgbClr val="005CBF"/>
              </a:gs>
            </a:gsLst>
            <a:lin ang="5400000" scaled="0"/>
          </a:gradFill>
          <a:ln>
            <a:solidFill>
              <a:schemeClr val="accent1"/>
            </a:solidFill>
          </a:ln>
        </p:spPr>
        <p:txBody>
          <a:bodyPr anchor="b"/>
          <a:lstStyle>
            <a:lvl1pPr marL="0" indent="0" algn="ctr">
              <a:buNone/>
              <a:defRPr sz="1200" b="1">
                <a:solidFill>
                  <a:schemeClr val="bg1"/>
                </a:solidFill>
                <a:latin typeface="Verdana"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dirty="0"/>
              <a:t>按一下以編輯母片文字樣式</a:t>
            </a:r>
          </a:p>
        </p:txBody>
      </p:sp>
      <p:sp>
        <p:nvSpPr>
          <p:cNvPr id="17" name="文字版面配置區 2"/>
          <p:cNvSpPr>
            <a:spLocks noGrp="1"/>
          </p:cNvSpPr>
          <p:nvPr>
            <p:ph type="body" idx="16"/>
          </p:nvPr>
        </p:nvSpPr>
        <p:spPr>
          <a:xfrm>
            <a:off x="4644009" y="3573016"/>
            <a:ext cx="4040188" cy="423738"/>
          </a:xfrm>
          <a:prstGeom prst="rect">
            <a:avLst/>
          </a:prstGeom>
          <a:gradFill>
            <a:gsLst>
              <a:gs pos="0">
                <a:srgbClr val="03D4A8"/>
              </a:gs>
              <a:gs pos="25000">
                <a:srgbClr val="21D6E0"/>
              </a:gs>
              <a:gs pos="75000">
                <a:srgbClr val="0087E6"/>
              </a:gs>
              <a:gs pos="100000">
                <a:srgbClr val="005CBF"/>
              </a:gs>
            </a:gsLst>
            <a:lin ang="5400000" scaled="0"/>
          </a:gradFill>
          <a:ln>
            <a:solidFill>
              <a:schemeClr val="accent1"/>
            </a:solidFill>
          </a:ln>
        </p:spPr>
        <p:txBody>
          <a:bodyPr anchor="b"/>
          <a:lstStyle>
            <a:lvl1pPr marL="0" indent="0" algn="ctr">
              <a:buNone/>
              <a:defRPr sz="1200" b="1">
                <a:solidFill>
                  <a:schemeClr val="bg1"/>
                </a:solidFill>
                <a:latin typeface="Verdana"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dirty="0"/>
              <a:t>按一下以編輯母片文字樣式</a:t>
            </a:r>
          </a:p>
        </p:txBody>
      </p:sp>
    </p:spTree>
    <p:extLst>
      <p:ext uri="{BB962C8B-B14F-4D97-AF65-F5344CB8AC3E}">
        <p14:creationId xmlns:p14="http://schemas.microsoft.com/office/powerpoint/2010/main" val="25472289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1_標題投影片">
    <p:spTree>
      <p:nvGrpSpPr>
        <p:cNvPr id="1" name=""/>
        <p:cNvGrpSpPr/>
        <p:nvPr/>
      </p:nvGrpSpPr>
      <p:grpSpPr>
        <a:xfrm>
          <a:off x="0" y="0"/>
          <a:ext cx="0" cy="0"/>
          <a:chOff x="0" y="0"/>
          <a:chExt cx="0" cy="0"/>
        </a:xfrm>
      </p:grpSpPr>
      <p:pic>
        <p:nvPicPr>
          <p:cNvPr id="4" name="圖片 4" descr="LOGO3色帶.jp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2636840"/>
            <a:ext cx="9144000"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899275" y="6070600"/>
            <a:ext cx="22098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標題 1"/>
          <p:cNvSpPr>
            <a:spLocks noGrp="1"/>
          </p:cNvSpPr>
          <p:nvPr>
            <p:ph type="ctrTitle"/>
          </p:nvPr>
        </p:nvSpPr>
        <p:spPr>
          <a:xfrm>
            <a:off x="0" y="1759737"/>
            <a:ext cx="9144000" cy="864096"/>
          </a:xfrm>
          <a:prstGeom prst="rect">
            <a:avLst/>
          </a:prstGeom>
        </p:spPr>
        <p:txBody>
          <a:bodyPr/>
          <a:lstStyle>
            <a:lvl1pPr algn="ctr">
              <a:defRPr sz="3600" b="1">
                <a:solidFill>
                  <a:schemeClr val="accent4">
                    <a:lumMod val="75000"/>
                    <a:lumOff val="25000"/>
                  </a:schemeClr>
                </a:solidFill>
                <a:effectLst>
                  <a:outerShdw blurRad="38100" dist="38100" dir="2700000" algn="tl">
                    <a:srgbClr val="000000">
                      <a:alpha val="43137"/>
                    </a:srgbClr>
                  </a:outerShdw>
                </a:effectLst>
              </a:defRPr>
            </a:lvl1pPr>
          </a:lstStyle>
          <a:p>
            <a:r>
              <a:rPr lang="zh-TW" altLang="en-US" dirty="0"/>
              <a:t>按一下以編輯母片標題樣式</a:t>
            </a:r>
          </a:p>
        </p:txBody>
      </p:sp>
      <p:sp>
        <p:nvSpPr>
          <p:cNvPr id="3" name="副標題 2"/>
          <p:cNvSpPr>
            <a:spLocks noGrp="1"/>
          </p:cNvSpPr>
          <p:nvPr>
            <p:ph type="subTitle" idx="1"/>
          </p:nvPr>
        </p:nvSpPr>
        <p:spPr>
          <a:xfrm>
            <a:off x="539553" y="5683696"/>
            <a:ext cx="6112768" cy="481608"/>
          </a:xfrm>
        </p:spPr>
        <p:txBody>
          <a:bodyPr/>
          <a:lstStyle>
            <a:lvl1pPr marL="0" indent="0" algn="l">
              <a:buNone/>
              <a:defRPr b="1">
                <a:solidFill>
                  <a:schemeClr val="accent4">
                    <a:lumMod val="90000"/>
                    <a:lumOff val="10000"/>
                  </a:schemeClr>
                </a:solidFill>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zh-TW" altLang="en-US" dirty="0"/>
              <a:t>按一下以編輯母片副標題樣式</a:t>
            </a:r>
          </a:p>
        </p:txBody>
      </p:sp>
    </p:spTree>
    <p:extLst>
      <p:ext uri="{BB962C8B-B14F-4D97-AF65-F5344CB8AC3E}">
        <p14:creationId xmlns:p14="http://schemas.microsoft.com/office/powerpoint/2010/main" val="24565070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bwMode="gray">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771800" y="2425824"/>
            <a:ext cx="5832648" cy="1435224"/>
          </a:xfrm>
          <a:prstGeom prst="rect">
            <a:avLst/>
          </a:prstGeom>
          <a:noFill/>
          <a:ln w="9525">
            <a:noFill/>
            <a:miter lim="800000"/>
            <a:headEnd/>
            <a:tailEnd/>
          </a:ln>
          <a:effectLst/>
        </p:spPr>
        <p:txBody>
          <a:bodyPr anchor="ctr"/>
          <a:lstStyle>
            <a:lvl1pPr algn="l">
              <a:defRPr lang="en-US" altLang="zh-TW" sz="4050" b="1" dirty="0">
                <a:gradFill flip="none" rotWithShape="1">
                  <a:gsLst>
                    <a:gs pos="0">
                      <a:schemeClr val="tx2">
                        <a:shade val="30000"/>
                        <a:satMod val="115000"/>
                      </a:schemeClr>
                    </a:gs>
                    <a:gs pos="50000">
                      <a:schemeClr val="tx2">
                        <a:shade val="67500"/>
                        <a:satMod val="115000"/>
                      </a:schemeClr>
                    </a:gs>
                    <a:gs pos="100000">
                      <a:schemeClr val="tx2">
                        <a:shade val="100000"/>
                        <a:satMod val="115000"/>
                      </a:schemeClr>
                    </a:gs>
                  </a:gsLst>
                  <a:lin ang="5400000" scaled="1"/>
                  <a:tileRect/>
                </a:gradFill>
                <a:effectLst>
                  <a:outerShdw blurRad="38100" dist="38100" dir="2700000" algn="tl">
                    <a:srgbClr val="000000">
                      <a:alpha val="43137"/>
                    </a:srgbClr>
                  </a:outerShdw>
                  <a:reflection blurRad="6350" stA="55000" endA="300" endPos="45500" dir="5400000" sy="-100000" algn="bl" rotWithShape="0"/>
                </a:effectLst>
                <a:latin typeface="微軟正黑體" pitchFamily="34" charset="-120"/>
                <a:ea typeface="微軟正黑體" pitchFamily="34" charset="-120"/>
                <a:cs typeface="+mj-cs"/>
              </a:defRPr>
            </a:lvl1pPr>
          </a:lstStyle>
          <a:p>
            <a:pPr lvl="0"/>
            <a:r>
              <a:rPr lang="zh-TW" altLang="en-US" dirty="0"/>
              <a:t>按一下以編輯母片標題樣式</a:t>
            </a:r>
            <a:endParaRPr lang="en-US" altLang="zh-TW" dirty="0"/>
          </a:p>
        </p:txBody>
      </p:sp>
      <p:sp>
        <p:nvSpPr>
          <p:cNvPr id="3075" name="Rectangle 3"/>
          <p:cNvSpPr>
            <a:spLocks noGrp="1" noChangeArrowheads="1"/>
          </p:cNvSpPr>
          <p:nvPr>
            <p:ph type="subTitle" idx="1"/>
          </p:nvPr>
        </p:nvSpPr>
        <p:spPr>
          <a:xfrm>
            <a:off x="4067944" y="4488160"/>
            <a:ext cx="4536504" cy="381000"/>
          </a:xfrm>
        </p:spPr>
        <p:txBody>
          <a:bodyPr/>
          <a:lstStyle>
            <a:lvl1pPr marL="0" indent="0" algn="r">
              <a:buFont typeface="Wingdings" pitchFamily="2" charset="2"/>
              <a:buNone/>
              <a:defRPr sz="2400" b="1">
                <a:solidFill>
                  <a:schemeClr val="tx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defRPr>
            </a:lvl1pPr>
          </a:lstStyle>
          <a:p>
            <a:r>
              <a:rPr lang="zh-TW" altLang="en-US" dirty="0"/>
              <a:t>按一下以編輯母片副標題樣式</a:t>
            </a:r>
            <a:endParaRPr lang="en-US" altLang="zh-TW" dirty="0"/>
          </a:p>
        </p:txBody>
      </p:sp>
    </p:spTree>
    <p:extLst>
      <p:ext uri="{BB962C8B-B14F-4D97-AF65-F5344CB8AC3E}">
        <p14:creationId xmlns:p14="http://schemas.microsoft.com/office/powerpoint/2010/main" val="10954978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539776" y="188566"/>
            <a:ext cx="6840537" cy="792162"/>
          </a:xfrm>
          <a:prstGeom prst="rect">
            <a:avLst/>
          </a:prstGeom>
        </p:spPr>
        <p:txBody>
          <a:bodyPr/>
          <a:lstStyle>
            <a:lvl1pPr>
              <a:defRPr>
                <a:effectLst>
                  <a:outerShdw blurRad="38100" dist="38100" dir="2700000" algn="tl">
                    <a:srgbClr val="000000">
                      <a:alpha val="43137"/>
                    </a:srgbClr>
                  </a:outerShdw>
                  <a:reflection blurRad="6350" stA="55000" endA="300" endPos="45500" dir="5400000" sy="-100000" algn="bl" rotWithShape="0"/>
                </a:effectLst>
                <a:latin typeface="微軟正黑體" pitchFamily="34" charset="-120"/>
                <a:ea typeface="微軟正黑體" pitchFamily="34" charset="-120"/>
              </a:defRPr>
            </a:lvl1pPr>
          </a:lstStyle>
          <a:p>
            <a:r>
              <a:rPr lang="zh-TW" altLang="en-US" dirty="0"/>
              <a:t>按一下以編輯母片標題樣式</a:t>
            </a:r>
          </a:p>
        </p:txBody>
      </p:sp>
    </p:spTree>
    <p:extLst>
      <p:ext uri="{BB962C8B-B14F-4D97-AF65-F5344CB8AC3E}">
        <p14:creationId xmlns:p14="http://schemas.microsoft.com/office/powerpoint/2010/main" val="4796632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標題及物件">
    <p:spTree>
      <p:nvGrpSpPr>
        <p:cNvPr id="1" name=""/>
        <p:cNvGrpSpPr/>
        <p:nvPr/>
      </p:nvGrpSpPr>
      <p:grpSpPr>
        <a:xfrm>
          <a:off x="0" y="0"/>
          <a:ext cx="0" cy="0"/>
          <a:chOff x="0" y="0"/>
          <a:chExt cx="0" cy="0"/>
        </a:xfrm>
      </p:grpSpPr>
      <p:sp>
        <p:nvSpPr>
          <p:cNvPr id="4" name="投影片編號版面配置區 2"/>
          <p:cNvSpPr txBox="1">
            <a:spLocks noGrp="1"/>
          </p:cNvSpPr>
          <p:nvPr/>
        </p:nvSpPr>
        <p:spPr bwMode="auto">
          <a:xfrm>
            <a:off x="4402138" y="6237405"/>
            <a:ext cx="4741863" cy="620712"/>
          </a:xfrm>
          <a:prstGeom prst="rect">
            <a:avLst/>
          </a:prstGeom>
          <a:noFill/>
          <a:ln>
            <a:noFill/>
          </a:ln>
        </p:spPr>
        <p:txBody>
          <a:bodyPr anchor="ctr"/>
          <a:lstStyle>
            <a:lvl1pPr>
              <a:defRPr sz="1200" i="1">
                <a:solidFill>
                  <a:schemeClr val="tx1"/>
                </a:solidFill>
                <a:latin typeface="Verdana" pitchFamily="34" charset="0"/>
                <a:ea typeface="SimSun" pitchFamily="2" charset="-122"/>
              </a:defRPr>
            </a:lvl1pPr>
            <a:lvl2pPr marL="742950" indent="-285750">
              <a:defRPr sz="1200" i="1">
                <a:solidFill>
                  <a:schemeClr val="tx1"/>
                </a:solidFill>
                <a:latin typeface="Verdana" pitchFamily="34" charset="0"/>
                <a:ea typeface="SimSun" pitchFamily="2" charset="-122"/>
              </a:defRPr>
            </a:lvl2pPr>
            <a:lvl3pPr marL="1143000" indent="-228600">
              <a:defRPr sz="1200" i="1">
                <a:solidFill>
                  <a:schemeClr val="tx1"/>
                </a:solidFill>
                <a:latin typeface="Verdana" pitchFamily="34" charset="0"/>
                <a:ea typeface="SimSun" pitchFamily="2" charset="-122"/>
              </a:defRPr>
            </a:lvl3pPr>
            <a:lvl4pPr marL="1600200" indent="-228600">
              <a:defRPr sz="1200" i="1">
                <a:solidFill>
                  <a:schemeClr val="tx1"/>
                </a:solidFill>
                <a:latin typeface="Verdana" pitchFamily="34" charset="0"/>
                <a:ea typeface="SimSun" pitchFamily="2" charset="-122"/>
              </a:defRPr>
            </a:lvl4pPr>
            <a:lvl5pPr marL="2057400" indent="-228600">
              <a:defRPr sz="1200" i="1">
                <a:solidFill>
                  <a:schemeClr val="tx1"/>
                </a:solidFill>
                <a:latin typeface="Verdana" pitchFamily="34" charset="0"/>
                <a:ea typeface="SimSun" pitchFamily="2" charset="-122"/>
              </a:defRPr>
            </a:lvl5pPr>
            <a:lvl6pPr marL="2514600" indent="-228600" eaLnBrk="0" fontAlgn="base" hangingPunct="0">
              <a:spcBef>
                <a:spcPct val="30000"/>
              </a:spcBef>
              <a:spcAft>
                <a:spcPct val="0"/>
              </a:spcAft>
              <a:defRPr sz="1200" i="1">
                <a:solidFill>
                  <a:schemeClr val="tx1"/>
                </a:solidFill>
                <a:latin typeface="Verdana" pitchFamily="34" charset="0"/>
                <a:ea typeface="SimSun" pitchFamily="2" charset="-122"/>
              </a:defRPr>
            </a:lvl6pPr>
            <a:lvl7pPr marL="2971800" indent="-228600" eaLnBrk="0" fontAlgn="base" hangingPunct="0">
              <a:spcBef>
                <a:spcPct val="30000"/>
              </a:spcBef>
              <a:spcAft>
                <a:spcPct val="0"/>
              </a:spcAft>
              <a:defRPr sz="1200" i="1">
                <a:solidFill>
                  <a:schemeClr val="tx1"/>
                </a:solidFill>
                <a:latin typeface="Verdana" pitchFamily="34" charset="0"/>
                <a:ea typeface="SimSun" pitchFamily="2" charset="-122"/>
              </a:defRPr>
            </a:lvl7pPr>
            <a:lvl8pPr marL="3429000" indent="-228600" eaLnBrk="0" fontAlgn="base" hangingPunct="0">
              <a:spcBef>
                <a:spcPct val="30000"/>
              </a:spcBef>
              <a:spcAft>
                <a:spcPct val="0"/>
              </a:spcAft>
              <a:defRPr sz="1200" i="1">
                <a:solidFill>
                  <a:schemeClr val="tx1"/>
                </a:solidFill>
                <a:latin typeface="Verdana" pitchFamily="34" charset="0"/>
                <a:ea typeface="SimSun" pitchFamily="2" charset="-122"/>
              </a:defRPr>
            </a:lvl8pPr>
            <a:lvl9pPr marL="3886200" indent="-228600" eaLnBrk="0" fontAlgn="base" hangingPunct="0">
              <a:spcBef>
                <a:spcPct val="30000"/>
              </a:spcBef>
              <a:spcAft>
                <a:spcPct val="0"/>
              </a:spcAft>
              <a:defRPr sz="1200" i="1">
                <a:solidFill>
                  <a:schemeClr val="tx1"/>
                </a:solidFill>
                <a:latin typeface="Verdana" pitchFamily="34" charset="0"/>
                <a:ea typeface="SimSun"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3703EF9-C576-4A34-843A-51D9BD3268C0}" type="slidenum">
              <a:rPr kumimoji="1" lang="en-US" altLang="zh-TW" sz="1200" b="0" i="0" u="none" strike="noStrike" kern="1200" cap="none" spc="0" normalizeH="0" baseline="0" noProof="0" smtClean="0">
                <a:ln>
                  <a:noFill/>
                </a:ln>
                <a:solidFill>
                  <a:srgbClr val="0000FF"/>
                </a:solidFill>
                <a:effectLst/>
                <a:uLnTx/>
                <a:uFillTx/>
                <a:latin typeface="Verdana" pitchFamily="34" charset="0"/>
                <a:ea typeface="新細明體" pitchFamily="18" charset="-12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en-US" altLang="zh-TW" sz="1200" b="0" i="0" u="none" strike="noStrike" kern="1200" cap="none" spc="0" normalizeH="0" baseline="0" noProof="0" dirty="0">
              <a:ln>
                <a:noFill/>
              </a:ln>
              <a:solidFill>
                <a:srgbClr val="0000FF"/>
              </a:solidFill>
              <a:effectLst/>
              <a:uLnTx/>
              <a:uFillTx/>
              <a:latin typeface="Verdana" pitchFamily="34" charset="0"/>
              <a:ea typeface="新細明體" pitchFamily="18" charset="-120"/>
            </a:endParaRPr>
          </a:p>
        </p:txBody>
      </p:sp>
      <p:sp>
        <p:nvSpPr>
          <p:cNvPr id="3" name="內容版面配置區 2"/>
          <p:cNvSpPr>
            <a:spLocks noGrp="1"/>
          </p:cNvSpPr>
          <p:nvPr>
            <p:ph idx="1"/>
          </p:nvPr>
        </p:nvSpPr>
        <p:spPr>
          <a:xfrm>
            <a:off x="457200" y="908722"/>
            <a:ext cx="8229600" cy="4968205"/>
          </a:xfrm>
          <a:prstGeom prst="rect">
            <a:avLst/>
          </a:prstGeom>
        </p:spPr>
        <p:txBody>
          <a:bodyPr/>
          <a:lstStyle>
            <a:lvl1pPr>
              <a:defRPr sz="1200"/>
            </a:lvl1pPr>
            <a:lvl2pPr>
              <a:defRPr sz="1050"/>
            </a:lvl2pPr>
            <a:lvl3pPr>
              <a:defRPr sz="1050"/>
            </a:lvl3pPr>
            <a:lvl4pPr>
              <a:defRPr sz="1050"/>
            </a:lvl4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標題 1"/>
          <p:cNvSpPr>
            <a:spLocks noGrp="1"/>
          </p:cNvSpPr>
          <p:nvPr>
            <p:ph type="title"/>
          </p:nvPr>
        </p:nvSpPr>
        <p:spPr>
          <a:xfrm>
            <a:off x="457200" y="116632"/>
            <a:ext cx="8229600" cy="720080"/>
          </a:xfrm>
          <a:prstGeom prst="rect">
            <a:avLst/>
          </a:prstGeom>
          <a:gradFill flip="none" rotWithShape="1">
            <a:gsLst>
              <a:gs pos="89000">
                <a:srgbClr val="97DAEC">
                  <a:lumMod val="77000"/>
                  <a:lumOff val="23000"/>
                </a:srgbClr>
              </a:gs>
              <a:gs pos="75000">
                <a:srgbClr val="76D1F2"/>
              </a:gs>
              <a:gs pos="2000">
                <a:srgbClr val="00B0F0"/>
              </a:gs>
              <a:gs pos="39000">
                <a:schemeClr val="accent1">
                  <a:shade val="67500"/>
                  <a:satMod val="115000"/>
                  <a:lumMod val="20000"/>
                  <a:lumOff val="80000"/>
                </a:schemeClr>
              </a:gs>
              <a:gs pos="97000">
                <a:schemeClr val="accent1">
                  <a:shade val="100000"/>
                  <a:satMod val="115000"/>
                </a:schemeClr>
              </a:gs>
            </a:gsLst>
            <a:path path="rect">
              <a:fillToRect l="100000" t="100000"/>
            </a:path>
            <a:tileRect/>
          </a:gradFill>
        </p:spPr>
        <p:txBody>
          <a:bodyPr/>
          <a:lstStyle>
            <a:lvl1pPr>
              <a:defRPr sz="1800">
                <a:latin typeface="Verdana" pitchFamily="34" charset="0"/>
              </a:defRPr>
            </a:lvl1pPr>
          </a:lstStyle>
          <a:p>
            <a:r>
              <a:rPr lang="zh-TW" altLang="en-US" dirty="0"/>
              <a:t>按一下以編輯母片標題樣式</a:t>
            </a:r>
          </a:p>
        </p:txBody>
      </p:sp>
    </p:spTree>
    <p:extLst>
      <p:ext uri="{BB962C8B-B14F-4D97-AF65-F5344CB8AC3E}">
        <p14:creationId xmlns:p14="http://schemas.microsoft.com/office/powerpoint/2010/main" val="41487309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1_標題及物件">
    <p:bg>
      <p:bgPr>
        <a:blipFill dpi="0" rotWithShape="1">
          <a:blip r:embed="rId2" cstate="print">
            <a:lum/>
          </a:blip>
          <a:srcRect/>
          <a:stretch>
            <a:fillRect t="-1000" b="-1000"/>
          </a:stretch>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539776" y="188566"/>
            <a:ext cx="6840537" cy="792162"/>
          </a:xfrm>
          <a:prstGeom prst="rect">
            <a:avLst/>
          </a:prstGeo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內容版面配置區 2"/>
          <p:cNvSpPr>
            <a:spLocks noGrp="1"/>
          </p:cNvSpPr>
          <p:nvPr>
            <p:ph idx="1"/>
          </p:nvPr>
        </p:nvSpPr>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Tree>
    <p:extLst>
      <p:ext uri="{BB962C8B-B14F-4D97-AF65-F5344CB8AC3E}">
        <p14:creationId xmlns:p14="http://schemas.microsoft.com/office/powerpoint/2010/main" val="38217319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1_自訂版面配置">
    <p:spTree>
      <p:nvGrpSpPr>
        <p:cNvPr id="1" name=""/>
        <p:cNvGrpSpPr/>
        <p:nvPr/>
      </p:nvGrpSpPr>
      <p:grpSpPr>
        <a:xfrm>
          <a:off x="0" y="0"/>
          <a:ext cx="0" cy="0"/>
          <a:chOff x="0" y="0"/>
          <a:chExt cx="0" cy="0"/>
        </a:xfrm>
      </p:grpSpPr>
      <p:sp>
        <p:nvSpPr>
          <p:cNvPr id="2" name="標題 1"/>
          <p:cNvSpPr>
            <a:spLocks noGrp="1"/>
          </p:cNvSpPr>
          <p:nvPr>
            <p:ph type="title"/>
          </p:nvPr>
        </p:nvSpPr>
        <p:spPr>
          <a:xfrm>
            <a:off x="539776" y="188566"/>
            <a:ext cx="6840537" cy="792162"/>
          </a:xfrm>
          <a:prstGeom prst="rect">
            <a:avLst/>
          </a:prstGeom>
        </p:spPr>
        <p:txBody>
          <a:bodyPr/>
          <a:lstStyle/>
          <a:p>
            <a:r>
              <a:rPr lang="zh-TW" altLang="en-US"/>
              <a:t>按一下以編輯母片標題樣式</a:t>
            </a:r>
          </a:p>
        </p:txBody>
      </p:sp>
      <p:sp>
        <p:nvSpPr>
          <p:cNvPr id="3" name="日期版面配置區 2"/>
          <p:cNvSpPr>
            <a:spLocks noGrp="1"/>
          </p:cNvSpPr>
          <p:nvPr>
            <p:ph type="dt" sz="half" idx="10"/>
          </p:nvPr>
        </p:nvSpPr>
        <p:spPr>
          <a:xfrm>
            <a:off x="457200" y="6356352"/>
            <a:ext cx="2133600" cy="365125"/>
          </a:xfrm>
          <a:prstGeom prst="rect">
            <a:avLst/>
          </a:prstGeom>
        </p:spPr>
        <p:txBody>
          <a:bodyPr/>
          <a:lstStyle/>
          <a:p>
            <a:pPr defTabSz="685800">
              <a:defRPr/>
            </a:pPr>
            <a:fld id="{1BBDB350-D8F0-4DF5-B7C0-DCCB1F573D41}" type="datetimeFigureOut">
              <a:rPr lang="zh-TW" altLang="en-US" smtClean="0">
                <a:solidFill>
                  <a:srgbClr val="0B1749"/>
                </a:solidFill>
              </a:rPr>
              <a:pPr defTabSz="685800">
                <a:defRPr/>
              </a:pPr>
              <a:t>2023/5/30</a:t>
            </a:fld>
            <a:endParaRPr lang="zh-TW" altLang="en-US">
              <a:solidFill>
                <a:srgbClr val="0B1749"/>
              </a:solidFill>
            </a:endParaRPr>
          </a:p>
        </p:txBody>
      </p:sp>
      <p:sp>
        <p:nvSpPr>
          <p:cNvPr id="4" name="頁尾版面配置區 3"/>
          <p:cNvSpPr>
            <a:spLocks noGrp="1"/>
          </p:cNvSpPr>
          <p:nvPr>
            <p:ph type="ftr" sz="quarter" idx="11"/>
          </p:nvPr>
        </p:nvSpPr>
        <p:spPr>
          <a:xfrm>
            <a:off x="3124200" y="6356352"/>
            <a:ext cx="2895600" cy="365125"/>
          </a:xfrm>
          <a:prstGeom prst="rect">
            <a:avLst/>
          </a:prstGeom>
        </p:spPr>
        <p:txBody>
          <a:bodyPr/>
          <a:lstStyle/>
          <a:p>
            <a:pPr defTabSz="685800">
              <a:defRPr/>
            </a:pPr>
            <a:endParaRPr lang="zh-TW" altLang="en-US">
              <a:solidFill>
                <a:srgbClr val="0B1749"/>
              </a:solidFill>
            </a:endParaRPr>
          </a:p>
        </p:txBody>
      </p:sp>
      <p:sp>
        <p:nvSpPr>
          <p:cNvPr id="5" name="投影片編號版面配置區 4"/>
          <p:cNvSpPr>
            <a:spLocks noGrp="1"/>
          </p:cNvSpPr>
          <p:nvPr>
            <p:ph type="sldNum" sz="quarter" idx="12"/>
          </p:nvPr>
        </p:nvSpPr>
        <p:spPr>
          <a:xfrm>
            <a:off x="6553200" y="6356352"/>
            <a:ext cx="2133600" cy="365125"/>
          </a:xfrm>
          <a:prstGeom prst="rect">
            <a:avLst/>
          </a:prstGeom>
        </p:spPr>
        <p:txBody>
          <a:bodyPr/>
          <a:lstStyle/>
          <a:p>
            <a:pPr defTabSz="685800">
              <a:defRPr/>
            </a:pPr>
            <a:fld id="{77832373-4BE1-4743-B6CB-3E6800638442}" type="slidenum">
              <a:rPr lang="zh-TW" altLang="en-US" smtClean="0">
                <a:solidFill>
                  <a:srgbClr val="0B1749"/>
                </a:solidFill>
              </a:rPr>
              <a:pPr defTabSz="685800">
                <a:defRPr/>
              </a:pPr>
              <a:t>‹#›</a:t>
            </a:fld>
            <a:endParaRPr lang="zh-TW" altLang="en-US">
              <a:solidFill>
                <a:srgbClr val="0B1749"/>
              </a:solidFill>
            </a:endParaRPr>
          </a:p>
        </p:txBody>
      </p:sp>
    </p:spTree>
    <p:extLst>
      <p:ext uri="{BB962C8B-B14F-4D97-AF65-F5344CB8AC3E}">
        <p14:creationId xmlns:p14="http://schemas.microsoft.com/office/powerpoint/2010/main" val="39099456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457200" y="6356352"/>
            <a:ext cx="2133600" cy="365125"/>
          </a:xfrm>
          <a:prstGeom prst="rect">
            <a:avLst/>
          </a:prstGeom>
        </p:spPr>
        <p:txBody>
          <a:bodyPr/>
          <a:lstStyle/>
          <a:p>
            <a:pPr defTabSz="685800">
              <a:defRPr/>
            </a:pPr>
            <a:fld id="{15FA45A7-DDAE-4147-BCD4-5E458B6667A4}" type="datetimeFigureOut">
              <a:rPr lang="zh-TW" altLang="en-US" smtClean="0">
                <a:solidFill>
                  <a:srgbClr val="0B1749"/>
                </a:solidFill>
              </a:rPr>
              <a:pPr defTabSz="685800">
                <a:defRPr/>
              </a:pPr>
              <a:t>2023/5/30</a:t>
            </a:fld>
            <a:endParaRPr lang="zh-TW" altLang="en-US">
              <a:solidFill>
                <a:srgbClr val="0B1749"/>
              </a:solidFill>
            </a:endParaRPr>
          </a:p>
        </p:txBody>
      </p:sp>
      <p:sp>
        <p:nvSpPr>
          <p:cNvPr id="3" name="頁尾版面配置區 2"/>
          <p:cNvSpPr>
            <a:spLocks noGrp="1"/>
          </p:cNvSpPr>
          <p:nvPr>
            <p:ph type="ftr" sz="quarter" idx="11"/>
          </p:nvPr>
        </p:nvSpPr>
        <p:spPr>
          <a:xfrm>
            <a:off x="3124200" y="6356352"/>
            <a:ext cx="2895600" cy="365125"/>
          </a:xfrm>
          <a:prstGeom prst="rect">
            <a:avLst/>
          </a:prstGeom>
        </p:spPr>
        <p:txBody>
          <a:bodyPr/>
          <a:lstStyle/>
          <a:p>
            <a:pPr defTabSz="685800">
              <a:defRPr/>
            </a:pPr>
            <a:endParaRPr lang="zh-TW" altLang="en-US">
              <a:solidFill>
                <a:srgbClr val="0B1749"/>
              </a:solidFill>
            </a:endParaRPr>
          </a:p>
        </p:txBody>
      </p:sp>
      <p:sp>
        <p:nvSpPr>
          <p:cNvPr id="4" name="投影片編號版面配置區 3"/>
          <p:cNvSpPr>
            <a:spLocks noGrp="1"/>
          </p:cNvSpPr>
          <p:nvPr>
            <p:ph type="sldNum" sz="quarter" idx="12"/>
          </p:nvPr>
        </p:nvSpPr>
        <p:spPr>
          <a:xfrm>
            <a:off x="6553200" y="6356352"/>
            <a:ext cx="2133600" cy="365125"/>
          </a:xfrm>
          <a:prstGeom prst="rect">
            <a:avLst/>
          </a:prstGeom>
        </p:spPr>
        <p:txBody>
          <a:bodyPr/>
          <a:lstStyle/>
          <a:p>
            <a:pPr defTabSz="685800">
              <a:defRPr/>
            </a:pPr>
            <a:fld id="{5C494E95-573C-451F-9C92-894A3A8BED93}" type="slidenum">
              <a:rPr lang="zh-TW" altLang="en-US" smtClean="0">
                <a:solidFill>
                  <a:srgbClr val="0B1749"/>
                </a:solidFill>
              </a:rPr>
              <a:pPr defTabSz="685800">
                <a:defRPr/>
              </a:pPr>
              <a:t>‹#›</a:t>
            </a:fld>
            <a:endParaRPr lang="zh-TW" altLang="en-US">
              <a:solidFill>
                <a:srgbClr val="0B1749"/>
              </a:solidFill>
            </a:endParaRPr>
          </a:p>
        </p:txBody>
      </p:sp>
    </p:spTree>
    <p:extLst>
      <p:ext uri="{BB962C8B-B14F-4D97-AF65-F5344CB8AC3E}">
        <p14:creationId xmlns:p14="http://schemas.microsoft.com/office/powerpoint/2010/main" val="24219335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31"/>
            <a:ext cx="7772400" cy="1470025"/>
          </a:xfrm>
        </p:spPr>
        <p:txBody>
          <a:bodyPr/>
          <a:lstStyle>
            <a:lvl1pPr>
              <a:defRPr sz="2400">
                <a:latin typeface="+mj-lt"/>
              </a:defRPr>
            </a:lvl1pPr>
          </a:lstStyle>
          <a:p>
            <a:r>
              <a:rPr lang="zh-TW" altLang="en-US" dirty="0"/>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sz="1800">
                <a:latin typeface="+mn-lt"/>
              </a:defRPr>
            </a:lvl1pPr>
            <a:lvl2pPr marL="342891" indent="0" algn="ctr">
              <a:buNone/>
              <a:defRPr/>
            </a:lvl2pPr>
            <a:lvl3pPr marL="685783" indent="0" algn="ctr">
              <a:buNone/>
              <a:defRPr/>
            </a:lvl3pPr>
            <a:lvl4pPr marL="1028674" indent="0" algn="ctr">
              <a:buNone/>
              <a:defRPr/>
            </a:lvl4pPr>
            <a:lvl5pPr marL="1371566" indent="0" algn="ctr">
              <a:buNone/>
              <a:defRPr/>
            </a:lvl5pPr>
            <a:lvl6pPr marL="1714457" indent="0" algn="ctr">
              <a:buNone/>
              <a:defRPr/>
            </a:lvl6pPr>
            <a:lvl7pPr marL="2057349" indent="0" algn="ctr">
              <a:buNone/>
              <a:defRPr/>
            </a:lvl7pPr>
            <a:lvl8pPr marL="2400240" indent="0" algn="ctr">
              <a:buNone/>
              <a:defRPr/>
            </a:lvl8pPr>
            <a:lvl9pPr marL="2743131" indent="0" algn="ctr">
              <a:buNone/>
              <a:defRPr/>
            </a:lvl9pPr>
          </a:lstStyle>
          <a:p>
            <a:r>
              <a:rPr lang="zh-TW" altLang="en-US" dirty="0"/>
              <a:t>按一下以編輯母片副標題樣式</a:t>
            </a:r>
          </a:p>
        </p:txBody>
      </p:sp>
      <p:sp>
        <p:nvSpPr>
          <p:cNvPr id="4" name="投影片編號版面配置區 2"/>
          <p:cNvSpPr txBox="1">
            <a:spLocks noGrp="1"/>
          </p:cNvSpPr>
          <p:nvPr userDrawn="1"/>
        </p:nvSpPr>
        <p:spPr bwMode="auto">
          <a:xfrm>
            <a:off x="4402139" y="6237405"/>
            <a:ext cx="4741863" cy="620712"/>
          </a:xfrm>
          <a:prstGeom prst="rect">
            <a:avLst/>
          </a:prstGeom>
          <a:noFill/>
          <a:ln>
            <a:noFill/>
          </a:ln>
        </p:spPr>
        <p:txBody>
          <a:bodyPr anchor="ctr"/>
          <a:lstStyle>
            <a:lvl1pPr>
              <a:defRPr sz="1200" i="1">
                <a:solidFill>
                  <a:schemeClr val="tx1"/>
                </a:solidFill>
                <a:latin typeface="Verdana" pitchFamily="34" charset="0"/>
                <a:ea typeface="SimSun" pitchFamily="2" charset="-122"/>
              </a:defRPr>
            </a:lvl1pPr>
            <a:lvl2pPr marL="742950" indent="-285750">
              <a:defRPr sz="1200" i="1">
                <a:solidFill>
                  <a:schemeClr val="tx1"/>
                </a:solidFill>
                <a:latin typeface="Verdana" pitchFamily="34" charset="0"/>
                <a:ea typeface="SimSun" pitchFamily="2" charset="-122"/>
              </a:defRPr>
            </a:lvl2pPr>
            <a:lvl3pPr marL="1143000" indent="-228600">
              <a:defRPr sz="1200" i="1">
                <a:solidFill>
                  <a:schemeClr val="tx1"/>
                </a:solidFill>
                <a:latin typeface="Verdana" pitchFamily="34" charset="0"/>
                <a:ea typeface="SimSun" pitchFamily="2" charset="-122"/>
              </a:defRPr>
            </a:lvl3pPr>
            <a:lvl4pPr marL="1600200" indent="-228600">
              <a:defRPr sz="1200" i="1">
                <a:solidFill>
                  <a:schemeClr val="tx1"/>
                </a:solidFill>
                <a:latin typeface="Verdana" pitchFamily="34" charset="0"/>
                <a:ea typeface="SimSun" pitchFamily="2" charset="-122"/>
              </a:defRPr>
            </a:lvl4pPr>
            <a:lvl5pPr marL="2057400" indent="-228600">
              <a:defRPr sz="1200" i="1">
                <a:solidFill>
                  <a:schemeClr val="tx1"/>
                </a:solidFill>
                <a:latin typeface="Verdana" pitchFamily="34" charset="0"/>
                <a:ea typeface="SimSun" pitchFamily="2" charset="-122"/>
              </a:defRPr>
            </a:lvl5pPr>
            <a:lvl6pPr marL="2514600" indent="-228600" eaLnBrk="0" fontAlgn="base" hangingPunct="0">
              <a:spcBef>
                <a:spcPct val="30000"/>
              </a:spcBef>
              <a:spcAft>
                <a:spcPct val="0"/>
              </a:spcAft>
              <a:defRPr sz="1200" i="1">
                <a:solidFill>
                  <a:schemeClr val="tx1"/>
                </a:solidFill>
                <a:latin typeface="Verdana" pitchFamily="34" charset="0"/>
                <a:ea typeface="SimSun" pitchFamily="2" charset="-122"/>
              </a:defRPr>
            </a:lvl6pPr>
            <a:lvl7pPr marL="2971800" indent="-228600" eaLnBrk="0" fontAlgn="base" hangingPunct="0">
              <a:spcBef>
                <a:spcPct val="30000"/>
              </a:spcBef>
              <a:spcAft>
                <a:spcPct val="0"/>
              </a:spcAft>
              <a:defRPr sz="1200" i="1">
                <a:solidFill>
                  <a:schemeClr val="tx1"/>
                </a:solidFill>
                <a:latin typeface="Verdana" pitchFamily="34" charset="0"/>
                <a:ea typeface="SimSun" pitchFamily="2" charset="-122"/>
              </a:defRPr>
            </a:lvl7pPr>
            <a:lvl8pPr marL="3429000" indent="-228600" eaLnBrk="0" fontAlgn="base" hangingPunct="0">
              <a:spcBef>
                <a:spcPct val="30000"/>
              </a:spcBef>
              <a:spcAft>
                <a:spcPct val="0"/>
              </a:spcAft>
              <a:defRPr sz="1200" i="1">
                <a:solidFill>
                  <a:schemeClr val="tx1"/>
                </a:solidFill>
                <a:latin typeface="Verdana" pitchFamily="34" charset="0"/>
                <a:ea typeface="SimSun" pitchFamily="2" charset="-122"/>
              </a:defRPr>
            </a:lvl8pPr>
            <a:lvl9pPr marL="3886200" indent="-228600" eaLnBrk="0" fontAlgn="base" hangingPunct="0">
              <a:spcBef>
                <a:spcPct val="30000"/>
              </a:spcBef>
              <a:spcAft>
                <a:spcPct val="0"/>
              </a:spcAft>
              <a:defRPr sz="1200" i="1">
                <a:solidFill>
                  <a:schemeClr val="tx1"/>
                </a:solidFill>
                <a:latin typeface="Verdana" pitchFamily="34" charset="0"/>
                <a:ea typeface="SimSun" pitchFamily="2" charset="-122"/>
              </a:defRPr>
            </a:lvl9pPr>
          </a:lstStyle>
          <a:p>
            <a:pPr algn="r">
              <a:defRPr/>
            </a:pPr>
            <a:fld id="{73703EF9-C576-4A34-843A-51D9BD3268C0}" type="slidenum">
              <a:rPr lang="en-US" altLang="zh-TW" sz="1200" b="0" i="0" smtClean="0">
                <a:solidFill>
                  <a:srgbClr val="0000FF"/>
                </a:solidFill>
                <a:ea typeface="新細明體" pitchFamily="18" charset="-120"/>
              </a:rPr>
              <a:pPr algn="r">
                <a:defRPr/>
              </a:pPr>
              <a:t>‹#›</a:t>
            </a:fld>
            <a:endParaRPr lang="en-US" altLang="zh-TW" sz="1200" b="0" i="0" dirty="0">
              <a:solidFill>
                <a:srgbClr val="0000FF"/>
              </a:solidFill>
              <a:ea typeface="新細明體" pitchFamily="18" charset="-120"/>
            </a:endParaRPr>
          </a:p>
        </p:txBody>
      </p:sp>
    </p:spTree>
    <p:extLst>
      <p:ext uri="{BB962C8B-B14F-4D97-AF65-F5344CB8AC3E}">
        <p14:creationId xmlns:p14="http://schemas.microsoft.com/office/powerpoint/2010/main" val="26986594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標題及物件">
    <p:spTree>
      <p:nvGrpSpPr>
        <p:cNvPr id="1" name=""/>
        <p:cNvGrpSpPr/>
        <p:nvPr/>
      </p:nvGrpSpPr>
      <p:grpSpPr>
        <a:xfrm>
          <a:off x="0" y="0"/>
          <a:ext cx="0" cy="0"/>
          <a:chOff x="0" y="0"/>
          <a:chExt cx="0" cy="0"/>
        </a:xfrm>
      </p:grpSpPr>
      <p:sp>
        <p:nvSpPr>
          <p:cNvPr id="4" name="投影片編號版面配置區 2"/>
          <p:cNvSpPr txBox="1">
            <a:spLocks noGrp="1"/>
          </p:cNvSpPr>
          <p:nvPr/>
        </p:nvSpPr>
        <p:spPr bwMode="auto">
          <a:xfrm>
            <a:off x="4402139" y="6237405"/>
            <a:ext cx="4741863" cy="620712"/>
          </a:xfrm>
          <a:prstGeom prst="rect">
            <a:avLst/>
          </a:prstGeom>
          <a:noFill/>
          <a:ln>
            <a:noFill/>
          </a:ln>
        </p:spPr>
        <p:txBody>
          <a:bodyPr anchor="ctr"/>
          <a:lstStyle>
            <a:lvl1pPr>
              <a:defRPr sz="1200" i="1">
                <a:solidFill>
                  <a:schemeClr val="tx1"/>
                </a:solidFill>
                <a:latin typeface="Verdana" pitchFamily="34" charset="0"/>
                <a:ea typeface="SimSun" pitchFamily="2" charset="-122"/>
              </a:defRPr>
            </a:lvl1pPr>
            <a:lvl2pPr marL="742950" indent="-285750">
              <a:defRPr sz="1200" i="1">
                <a:solidFill>
                  <a:schemeClr val="tx1"/>
                </a:solidFill>
                <a:latin typeface="Verdana" pitchFamily="34" charset="0"/>
                <a:ea typeface="SimSun" pitchFamily="2" charset="-122"/>
              </a:defRPr>
            </a:lvl2pPr>
            <a:lvl3pPr marL="1143000" indent="-228600">
              <a:defRPr sz="1200" i="1">
                <a:solidFill>
                  <a:schemeClr val="tx1"/>
                </a:solidFill>
                <a:latin typeface="Verdana" pitchFamily="34" charset="0"/>
                <a:ea typeface="SimSun" pitchFamily="2" charset="-122"/>
              </a:defRPr>
            </a:lvl3pPr>
            <a:lvl4pPr marL="1600200" indent="-228600">
              <a:defRPr sz="1200" i="1">
                <a:solidFill>
                  <a:schemeClr val="tx1"/>
                </a:solidFill>
                <a:latin typeface="Verdana" pitchFamily="34" charset="0"/>
                <a:ea typeface="SimSun" pitchFamily="2" charset="-122"/>
              </a:defRPr>
            </a:lvl4pPr>
            <a:lvl5pPr marL="2057400" indent="-228600">
              <a:defRPr sz="1200" i="1">
                <a:solidFill>
                  <a:schemeClr val="tx1"/>
                </a:solidFill>
                <a:latin typeface="Verdana" pitchFamily="34" charset="0"/>
                <a:ea typeface="SimSun" pitchFamily="2" charset="-122"/>
              </a:defRPr>
            </a:lvl5pPr>
            <a:lvl6pPr marL="2514600" indent="-228600" eaLnBrk="0" fontAlgn="base" hangingPunct="0">
              <a:spcBef>
                <a:spcPct val="30000"/>
              </a:spcBef>
              <a:spcAft>
                <a:spcPct val="0"/>
              </a:spcAft>
              <a:defRPr sz="1200" i="1">
                <a:solidFill>
                  <a:schemeClr val="tx1"/>
                </a:solidFill>
                <a:latin typeface="Verdana" pitchFamily="34" charset="0"/>
                <a:ea typeface="SimSun" pitchFamily="2" charset="-122"/>
              </a:defRPr>
            </a:lvl6pPr>
            <a:lvl7pPr marL="2971800" indent="-228600" eaLnBrk="0" fontAlgn="base" hangingPunct="0">
              <a:spcBef>
                <a:spcPct val="30000"/>
              </a:spcBef>
              <a:spcAft>
                <a:spcPct val="0"/>
              </a:spcAft>
              <a:defRPr sz="1200" i="1">
                <a:solidFill>
                  <a:schemeClr val="tx1"/>
                </a:solidFill>
                <a:latin typeface="Verdana" pitchFamily="34" charset="0"/>
                <a:ea typeface="SimSun" pitchFamily="2" charset="-122"/>
              </a:defRPr>
            </a:lvl7pPr>
            <a:lvl8pPr marL="3429000" indent="-228600" eaLnBrk="0" fontAlgn="base" hangingPunct="0">
              <a:spcBef>
                <a:spcPct val="30000"/>
              </a:spcBef>
              <a:spcAft>
                <a:spcPct val="0"/>
              </a:spcAft>
              <a:defRPr sz="1200" i="1">
                <a:solidFill>
                  <a:schemeClr val="tx1"/>
                </a:solidFill>
                <a:latin typeface="Verdana" pitchFamily="34" charset="0"/>
                <a:ea typeface="SimSun" pitchFamily="2" charset="-122"/>
              </a:defRPr>
            </a:lvl8pPr>
            <a:lvl9pPr marL="3886200" indent="-228600" eaLnBrk="0" fontAlgn="base" hangingPunct="0">
              <a:spcBef>
                <a:spcPct val="30000"/>
              </a:spcBef>
              <a:spcAft>
                <a:spcPct val="0"/>
              </a:spcAft>
              <a:defRPr sz="1200" i="1">
                <a:solidFill>
                  <a:schemeClr val="tx1"/>
                </a:solidFill>
                <a:latin typeface="Verdana" pitchFamily="34" charset="0"/>
                <a:ea typeface="SimSun" pitchFamily="2" charset="-122"/>
              </a:defRPr>
            </a:lvl9pPr>
          </a:lstStyle>
          <a:p>
            <a:pPr algn="r">
              <a:defRPr/>
            </a:pPr>
            <a:fld id="{73703EF9-C576-4A34-843A-51D9BD3268C0}" type="slidenum">
              <a:rPr lang="en-US" altLang="zh-TW" sz="1200" b="0" i="0" smtClean="0">
                <a:solidFill>
                  <a:srgbClr val="0000FF"/>
                </a:solidFill>
                <a:ea typeface="新細明體" pitchFamily="18" charset="-120"/>
              </a:rPr>
              <a:pPr algn="r">
                <a:defRPr/>
              </a:pPr>
              <a:t>‹#›</a:t>
            </a:fld>
            <a:endParaRPr lang="en-US" altLang="zh-TW" sz="1200" b="0" i="0" dirty="0">
              <a:solidFill>
                <a:srgbClr val="0000FF"/>
              </a:solidFill>
              <a:ea typeface="新細明體" pitchFamily="18" charset="-120"/>
            </a:endParaRPr>
          </a:p>
        </p:txBody>
      </p:sp>
      <p:sp>
        <p:nvSpPr>
          <p:cNvPr id="3" name="內容版面配置區 2"/>
          <p:cNvSpPr>
            <a:spLocks noGrp="1"/>
          </p:cNvSpPr>
          <p:nvPr>
            <p:ph idx="1"/>
          </p:nvPr>
        </p:nvSpPr>
        <p:spPr>
          <a:xfrm>
            <a:off x="457200" y="908726"/>
            <a:ext cx="8229600" cy="4968205"/>
          </a:xfrm>
        </p:spPr>
        <p:txBody>
          <a:bodyPr/>
          <a:lstStyle>
            <a:lvl1pPr>
              <a:defRPr sz="1200"/>
            </a:lvl1pPr>
            <a:lvl2pPr>
              <a:defRPr sz="1051"/>
            </a:lvl2pPr>
            <a:lvl3pPr>
              <a:defRPr sz="1051"/>
            </a:lvl3pPr>
            <a:lvl4pPr>
              <a:defRPr sz="1051"/>
            </a:lvl4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標題 1"/>
          <p:cNvSpPr>
            <a:spLocks noGrp="1"/>
          </p:cNvSpPr>
          <p:nvPr>
            <p:ph type="title"/>
          </p:nvPr>
        </p:nvSpPr>
        <p:spPr>
          <a:xfrm>
            <a:off x="457200" y="116632"/>
            <a:ext cx="8229600" cy="720080"/>
          </a:xfrm>
          <a:gradFill flip="none" rotWithShape="1">
            <a:gsLst>
              <a:gs pos="89000">
                <a:srgbClr val="97DAEC">
                  <a:lumMod val="77000"/>
                  <a:lumOff val="23000"/>
                </a:srgbClr>
              </a:gs>
              <a:gs pos="75000">
                <a:srgbClr val="76D1F2"/>
              </a:gs>
              <a:gs pos="2000">
                <a:srgbClr val="00B0F0"/>
              </a:gs>
              <a:gs pos="39000">
                <a:schemeClr val="accent1">
                  <a:shade val="67500"/>
                  <a:satMod val="115000"/>
                  <a:lumMod val="20000"/>
                  <a:lumOff val="80000"/>
                </a:schemeClr>
              </a:gs>
              <a:gs pos="97000">
                <a:schemeClr val="accent1">
                  <a:shade val="100000"/>
                  <a:satMod val="115000"/>
                </a:schemeClr>
              </a:gs>
            </a:gsLst>
            <a:path path="rect">
              <a:fillToRect l="100000" t="100000"/>
            </a:path>
            <a:tileRect/>
          </a:gradFill>
        </p:spPr>
        <p:txBody>
          <a:bodyPr/>
          <a:lstStyle>
            <a:lvl1pPr>
              <a:defRPr sz="1800">
                <a:latin typeface="Verdana" pitchFamily="34" charset="0"/>
              </a:defRPr>
            </a:lvl1pPr>
          </a:lstStyle>
          <a:p>
            <a:r>
              <a:rPr lang="zh-TW" altLang="en-US" dirty="0"/>
              <a:t>按一下以編輯母片標題樣式</a:t>
            </a:r>
          </a:p>
        </p:txBody>
      </p:sp>
    </p:spTree>
    <p:extLst>
      <p:ext uri="{BB962C8B-B14F-4D97-AF65-F5344CB8AC3E}">
        <p14:creationId xmlns:p14="http://schemas.microsoft.com/office/powerpoint/2010/main" val="10633526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區段標題">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722313" y="2906713"/>
            <a:ext cx="7772400" cy="1500187"/>
          </a:xfrm>
        </p:spPr>
        <p:txBody>
          <a:bodyPr anchor="b"/>
          <a:lstStyle>
            <a:lvl1pPr marL="0" indent="0">
              <a:buNone/>
              <a:defRPr sz="2100">
                <a:latin typeface="+mj-lt"/>
              </a:defRPr>
            </a:lvl1pPr>
            <a:lvl2pPr marL="342891" indent="0">
              <a:buNone/>
              <a:defRPr sz="1351"/>
            </a:lvl2pPr>
            <a:lvl3pPr marL="685783" indent="0">
              <a:buNone/>
              <a:defRPr sz="1200"/>
            </a:lvl3pPr>
            <a:lvl4pPr marL="1028674" indent="0">
              <a:buNone/>
              <a:defRPr sz="1051"/>
            </a:lvl4pPr>
            <a:lvl5pPr marL="1371566" indent="0">
              <a:buNone/>
              <a:defRPr sz="1051"/>
            </a:lvl5pPr>
            <a:lvl6pPr marL="1714457" indent="0">
              <a:buNone/>
              <a:defRPr sz="1051"/>
            </a:lvl6pPr>
            <a:lvl7pPr marL="2057349" indent="0">
              <a:buNone/>
              <a:defRPr sz="1051"/>
            </a:lvl7pPr>
            <a:lvl8pPr marL="2400240" indent="0">
              <a:buNone/>
              <a:defRPr sz="1051"/>
            </a:lvl8pPr>
            <a:lvl9pPr marL="2743131" indent="0">
              <a:buNone/>
              <a:defRPr sz="1051"/>
            </a:lvl9pPr>
          </a:lstStyle>
          <a:p>
            <a:pPr lvl="0"/>
            <a:r>
              <a:rPr lang="zh-TW" altLang="en-US" dirty="0"/>
              <a:t>按一下以編輯母片文字樣式</a:t>
            </a:r>
          </a:p>
        </p:txBody>
      </p:sp>
      <p:sp>
        <p:nvSpPr>
          <p:cNvPr id="4" name="投影片編號版面配置區 2"/>
          <p:cNvSpPr txBox="1">
            <a:spLocks noGrp="1"/>
          </p:cNvSpPr>
          <p:nvPr userDrawn="1"/>
        </p:nvSpPr>
        <p:spPr bwMode="auto">
          <a:xfrm>
            <a:off x="4211960" y="6212345"/>
            <a:ext cx="4741863" cy="620712"/>
          </a:xfrm>
          <a:prstGeom prst="rect">
            <a:avLst/>
          </a:prstGeom>
          <a:noFill/>
          <a:ln>
            <a:noFill/>
          </a:ln>
        </p:spPr>
        <p:txBody>
          <a:bodyPr anchor="ctr"/>
          <a:lstStyle>
            <a:lvl1pPr>
              <a:defRPr sz="1200" i="1">
                <a:solidFill>
                  <a:schemeClr val="tx1"/>
                </a:solidFill>
                <a:latin typeface="Verdana" pitchFamily="34" charset="0"/>
                <a:ea typeface="SimSun" pitchFamily="2" charset="-122"/>
              </a:defRPr>
            </a:lvl1pPr>
            <a:lvl2pPr marL="742950" indent="-285750">
              <a:defRPr sz="1200" i="1">
                <a:solidFill>
                  <a:schemeClr val="tx1"/>
                </a:solidFill>
                <a:latin typeface="Verdana" pitchFamily="34" charset="0"/>
                <a:ea typeface="SimSun" pitchFamily="2" charset="-122"/>
              </a:defRPr>
            </a:lvl2pPr>
            <a:lvl3pPr marL="1143000" indent="-228600">
              <a:defRPr sz="1200" i="1">
                <a:solidFill>
                  <a:schemeClr val="tx1"/>
                </a:solidFill>
                <a:latin typeface="Verdana" pitchFamily="34" charset="0"/>
                <a:ea typeface="SimSun" pitchFamily="2" charset="-122"/>
              </a:defRPr>
            </a:lvl3pPr>
            <a:lvl4pPr marL="1600200" indent="-228600">
              <a:defRPr sz="1200" i="1">
                <a:solidFill>
                  <a:schemeClr val="tx1"/>
                </a:solidFill>
                <a:latin typeface="Verdana" pitchFamily="34" charset="0"/>
                <a:ea typeface="SimSun" pitchFamily="2" charset="-122"/>
              </a:defRPr>
            </a:lvl4pPr>
            <a:lvl5pPr marL="2057400" indent="-228600">
              <a:defRPr sz="1200" i="1">
                <a:solidFill>
                  <a:schemeClr val="tx1"/>
                </a:solidFill>
                <a:latin typeface="Verdana" pitchFamily="34" charset="0"/>
                <a:ea typeface="SimSun" pitchFamily="2" charset="-122"/>
              </a:defRPr>
            </a:lvl5pPr>
            <a:lvl6pPr marL="2514600" indent="-228600" eaLnBrk="0" fontAlgn="base" hangingPunct="0">
              <a:spcBef>
                <a:spcPct val="30000"/>
              </a:spcBef>
              <a:spcAft>
                <a:spcPct val="0"/>
              </a:spcAft>
              <a:defRPr sz="1200" i="1">
                <a:solidFill>
                  <a:schemeClr val="tx1"/>
                </a:solidFill>
                <a:latin typeface="Verdana" pitchFamily="34" charset="0"/>
                <a:ea typeface="SimSun" pitchFamily="2" charset="-122"/>
              </a:defRPr>
            </a:lvl6pPr>
            <a:lvl7pPr marL="2971800" indent="-228600" eaLnBrk="0" fontAlgn="base" hangingPunct="0">
              <a:spcBef>
                <a:spcPct val="30000"/>
              </a:spcBef>
              <a:spcAft>
                <a:spcPct val="0"/>
              </a:spcAft>
              <a:defRPr sz="1200" i="1">
                <a:solidFill>
                  <a:schemeClr val="tx1"/>
                </a:solidFill>
                <a:latin typeface="Verdana" pitchFamily="34" charset="0"/>
                <a:ea typeface="SimSun" pitchFamily="2" charset="-122"/>
              </a:defRPr>
            </a:lvl7pPr>
            <a:lvl8pPr marL="3429000" indent="-228600" eaLnBrk="0" fontAlgn="base" hangingPunct="0">
              <a:spcBef>
                <a:spcPct val="30000"/>
              </a:spcBef>
              <a:spcAft>
                <a:spcPct val="0"/>
              </a:spcAft>
              <a:defRPr sz="1200" i="1">
                <a:solidFill>
                  <a:schemeClr val="tx1"/>
                </a:solidFill>
                <a:latin typeface="Verdana" pitchFamily="34" charset="0"/>
                <a:ea typeface="SimSun" pitchFamily="2" charset="-122"/>
              </a:defRPr>
            </a:lvl8pPr>
            <a:lvl9pPr marL="3886200" indent="-228600" eaLnBrk="0" fontAlgn="base" hangingPunct="0">
              <a:spcBef>
                <a:spcPct val="30000"/>
              </a:spcBef>
              <a:spcAft>
                <a:spcPct val="0"/>
              </a:spcAft>
              <a:defRPr sz="1200" i="1">
                <a:solidFill>
                  <a:schemeClr val="tx1"/>
                </a:solidFill>
                <a:latin typeface="Verdana" pitchFamily="34" charset="0"/>
                <a:ea typeface="SimSun" pitchFamily="2" charset="-122"/>
              </a:defRPr>
            </a:lvl9pPr>
          </a:lstStyle>
          <a:p>
            <a:pPr algn="r">
              <a:defRPr/>
            </a:pPr>
            <a:fld id="{73703EF9-C576-4A34-843A-51D9BD3268C0}" type="slidenum">
              <a:rPr lang="en-US" altLang="zh-TW" sz="1200" b="0" i="0" smtClean="0">
                <a:solidFill>
                  <a:srgbClr val="0000FF"/>
                </a:solidFill>
                <a:ea typeface="新細明體" pitchFamily="18" charset="-120"/>
              </a:rPr>
              <a:pPr algn="r">
                <a:defRPr/>
              </a:pPr>
              <a:t>‹#›</a:t>
            </a:fld>
            <a:endParaRPr lang="en-US" altLang="zh-TW" sz="1200" b="0" i="0" dirty="0">
              <a:solidFill>
                <a:srgbClr val="0000FF"/>
              </a:solidFill>
              <a:ea typeface="新細明體" pitchFamily="18" charset="-120"/>
            </a:endParaRPr>
          </a:p>
        </p:txBody>
      </p:sp>
    </p:spTree>
    <p:extLst>
      <p:ext uri="{BB962C8B-B14F-4D97-AF65-F5344CB8AC3E}">
        <p14:creationId xmlns:p14="http://schemas.microsoft.com/office/powerpoint/2010/main" val="9348627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比對">
    <p:spTree>
      <p:nvGrpSpPr>
        <p:cNvPr id="1" name=""/>
        <p:cNvGrpSpPr/>
        <p:nvPr/>
      </p:nvGrpSpPr>
      <p:grpSpPr>
        <a:xfrm>
          <a:off x="0" y="0"/>
          <a:ext cx="0" cy="0"/>
          <a:chOff x="0" y="0"/>
          <a:chExt cx="0" cy="0"/>
        </a:xfrm>
      </p:grpSpPr>
      <p:sp>
        <p:nvSpPr>
          <p:cNvPr id="7" name="投影片編號版面配置區 2"/>
          <p:cNvSpPr txBox="1">
            <a:spLocks noGrp="1"/>
          </p:cNvSpPr>
          <p:nvPr/>
        </p:nvSpPr>
        <p:spPr bwMode="auto">
          <a:xfrm>
            <a:off x="4412852" y="6237288"/>
            <a:ext cx="4741863" cy="620712"/>
          </a:xfrm>
          <a:prstGeom prst="rect">
            <a:avLst/>
          </a:prstGeom>
          <a:noFill/>
          <a:ln>
            <a:noFill/>
          </a:ln>
        </p:spPr>
        <p:txBody>
          <a:bodyPr anchor="ctr"/>
          <a:lstStyle>
            <a:lvl1pPr>
              <a:defRPr sz="1200" i="1">
                <a:solidFill>
                  <a:schemeClr val="tx1"/>
                </a:solidFill>
                <a:latin typeface="Verdana" pitchFamily="34" charset="0"/>
                <a:ea typeface="SimSun" pitchFamily="2" charset="-122"/>
              </a:defRPr>
            </a:lvl1pPr>
            <a:lvl2pPr marL="742950" indent="-285750">
              <a:defRPr sz="1200" i="1">
                <a:solidFill>
                  <a:schemeClr val="tx1"/>
                </a:solidFill>
                <a:latin typeface="Verdana" pitchFamily="34" charset="0"/>
                <a:ea typeface="SimSun" pitchFamily="2" charset="-122"/>
              </a:defRPr>
            </a:lvl2pPr>
            <a:lvl3pPr marL="1143000" indent="-228600">
              <a:defRPr sz="1200" i="1">
                <a:solidFill>
                  <a:schemeClr val="tx1"/>
                </a:solidFill>
                <a:latin typeface="Verdana" pitchFamily="34" charset="0"/>
                <a:ea typeface="SimSun" pitchFamily="2" charset="-122"/>
              </a:defRPr>
            </a:lvl3pPr>
            <a:lvl4pPr marL="1600200" indent="-228600">
              <a:defRPr sz="1200" i="1">
                <a:solidFill>
                  <a:schemeClr val="tx1"/>
                </a:solidFill>
                <a:latin typeface="Verdana" pitchFamily="34" charset="0"/>
                <a:ea typeface="SimSun" pitchFamily="2" charset="-122"/>
              </a:defRPr>
            </a:lvl4pPr>
            <a:lvl5pPr marL="2057400" indent="-228600">
              <a:defRPr sz="1200" i="1">
                <a:solidFill>
                  <a:schemeClr val="tx1"/>
                </a:solidFill>
                <a:latin typeface="Verdana" pitchFamily="34" charset="0"/>
                <a:ea typeface="SimSun" pitchFamily="2" charset="-122"/>
              </a:defRPr>
            </a:lvl5pPr>
            <a:lvl6pPr marL="2514600" indent="-228600" eaLnBrk="0" fontAlgn="base" hangingPunct="0">
              <a:spcBef>
                <a:spcPct val="30000"/>
              </a:spcBef>
              <a:spcAft>
                <a:spcPct val="0"/>
              </a:spcAft>
              <a:defRPr sz="1200" i="1">
                <a:solidFill>
                  <a:schemeClr val="tx1"/>
                </a:solidFill>
                <a:latin typeface="Verdana" pitchFamily="34" charset="0"/>
                <a:ea typeface="SimSun" pitchFamily="2" charset="-122"/>
              </a:defRPr>
            </a:lvl6pPr>
            <a:lvl7pPr marL="2971800" indent="-228600" eaLnBrk="0" fontAlgn="base" hangingPunct="0">
              <a:spcBef>
                <a:spcPct val="30000"/>
              </a:spcBef>
              <a:spcAft>
                <a:spcPct val="0"/>
              </a:spcAft>
              <a:defRPr sz="1200" i="1">
                <a:solidFill>
                  <a:schemeClr val="tx1"/>
                </a:solidFill>
                <a:latin typeface="Verdana" pitchFamily="34" charset="0"/>
                <a:ea typeface="SimSun" pitchFamily="2" charset="-122"/>
              </a:defRPr>
            </a:lvl7pPr>
            <a:lvl8pPr marL="3429000" indent="-228600" eaLnBrk="0" fontAlgn="base" hangingPunct="0">
              <a:spcBef>
                <a:spcPct val="30000"/>
              </a:spcBef>
              <a:spcAft>
                <a:spcPct val="0"/>
              </a:spcAft>
              <a:defRPr sz="1200" i="1">
                <a:solidFill>
                  <a:schemeClr val="tx1"/>
                </a:solidFill>
                <a:latin typeface="Verdana" pitchFamily="34" charset="0"/>
                <a:ea typeface="SimSun" pitchFamily="2" charset="-122"/>
              </a:defRPr>
            </a:lvl8pPr>
            <a:lvl9pPr marL="3886200" indent="-228600" eaLnBrk="0" fontAlgn="base" hangingPunct="0">
              <a:spcBef>
                <a:spcPct val="30000"/>
              </a:spcBef>
              <a:spcAft>
                <a:spcPct val="0"/>
              </a:spcAft>
              <a:defRPr sz="1200" i="1">
                <a:solidFill>
                  <a:schemeClr val="tx1"/>
                </a:solidFill>
                <a:latin typeface="Verdana" pitchFamily="34" charset="0"/>
                <a:ea typeface="SimSun" pitchFamily="2" charset="-122"/>
              </a:defRPr>
            </a:lvl9pPr>
          </a:lstStyle>
          <a:p>
            <a:pPr algn="r">
              <a:defRPr/>
            </a:pPr>
            <a:fld id="{9F30D930-3EFB-4588-9F98-C876279086CA}" type="slidenum">
              <a:rPr lang="en-US" altLang="zh-TW" sz="1200" b="0" i="0" smtClean="0">
                <a:solidFill>
                  <a:srgbClr val="0000FF"/>
                </a:solidFill>
                <a:ea typeface="新細明體" pitchFamily="18" charset="-120"/>
              </a:rPr>
              <a:pPr algn="r">
                <a:defRPr/>
              </a:pPr>
              <a:t>‹#›</a:t>
            </a:fld>
            <a:endParaRPr lang="en-US" altLang="zh-TW" sz="1200" b="0" i="0" dirty="0">
              <a:solidFill>
                <a:srgbClr val="0000FF"/>
              </a:solidFill>
              <a:ea typeface="新細明體" pitchFamily="18" charset="-120"/>
            </a:endParaRPr>
          </a:p>
        </p:txBody>
      </p:sp>
      <p:sp>
        <p:nvSpPr>
          <p:cNvPr id="3" name="文字版面配置區 2"/>
          <p:cNvSpPr>
            <a:spLocks noGrp="1"/>
          </p:cNvSpPr>
          <p:nvPr>
            <p:ph type="body" idx="1"/>
          </p:nvPr>
        </p:nvSpPr>
        <p:spPr>
          <a:xfrm>
            <a:off x="467544" y="1124744"/>
            <a:ext cx="4040188" cy="423738"/>
          </a:xfrm>
          <a:gradFill>
            <a:gsLst>
              <a:gs pos="0">
                <a:srgbClr val="03D4A8"/>
              </a:gs>
              <a:gs pos="25000">
                <a:srgbClr val="21D6E0"/>
              </a:gs>
              <a:gs pos="75000">
                <a:srgbClr val="0087E6"/>
              </a:gs>
              <a:gs pos="100000">
                <a:srgbClr val="005CBF"/>
              </a:gs>
            </a:gsLst>
            <a:lin ang="5400000" scaled="0"/>
          </a:gradFill>
          <a:ln>
            <a:solidFill>
              <a:schemeClr val="accent1"/>
            </a:solidFill>
          </a:ln>
        </p:spPr>
        <p:txBody>
          <a:bodyPr anchor="b"/>
          <a:lstStyle>
            <a:lvl1pPr marL="0" indent="0" algn="ctr">
              <a:buNone/>
              <a:defRPr sz="1351" b="1">
                <a:solidFill>
                  <a:schemeClr val="bg1"/>
                </a:solidFill>
                <a:latin typeface="Verdana" pitchFamily="34" charset="0"/>
              </a:defRPr>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zh-TW" altLang="en-US" dirty="0"/>
              <a:t>按一下以編輯母片文字樣式</a:t>
            </a:r>
          </a:p>
        </p:txBody>
      </p:sp>
      <p:sp>
        <p:nvSpPr>
          <p:cNvPr id="4" name="內容版面配置區 3"/>
          <p:cNvSpPr>
            <a:spLocks noGrp="1"/>
          </p:cNvSpPr>
          <p:nvPr>
            <p:ph sz="half" idx="2"/>
          </p:nvPr>
        </p:nvSpPr>
        <p:spPr>
          <a:xfrm>
            <a:off x="457200" y="1628802"/>
            <a:ext cx="4040188" cy="4497363"/>
          </a:xfrm>
        </p:spPr>
        <p:txBody>
          <a:bodyPr/>
          <a:lstStyle>
            <a:lvl1pPr>
              <a:defRPr sz="1351"/>
            </a:lvl1pPr>
            <a:lvl2pPr>
              <a:defRPr sz="1500"/>
            </a:lvl2pPr>
            <a:lvl3pPr>
              <a:defRPr sz="1351"/>
            </a:lvl3pPr>
            <a:lvl4pPr>
              <a:defRPr sz="1200"/>
            </a:lvl4pPr>
            <a:lvl5pPr>
              <a:defRPr sz="1200"/>
            </a:lvl5pPr>
            <a:lvl6pPr>
              <a:defRPr sz="1200"/>
            </a:lvl6pPr>
            <a:lvl7pPr>
              <a:defRPr sz="1200"/>
            </a:lvl7pPr>
            <a:lvl8pPr>
              <a:defRPr sz="1200"/>
            </a:lvl8pPr>
            <a:lvl9pPr>
              <a:defRPr sz="12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內容版面配置區 5"/>
          <p:cNvSpPr>
            <a:spLocks noGrp="1"/>
          </p:cNvSpPr>
          <p:nvPr>
            <p:ph sz="quarter" idx="4"/>
          </p:nvPr>
        </p:nvSpPr>
        <p:spPr>
          <a:xfrm>
            <a:off x="4645028" y="1628802"/>
            <a:ext cx="4041775" cy="4497363"/>
          </a:xfrm>
        </p:spPr>
        <p:txBody>
          <a:bodyPr/>
          <a:lstStyle>
            <a:lvl1pPr>
              <a:defRPr sz="1351"/>
            </a:lvl1pPr>
            <a:lvl2pPr>
              <a:defRPr sz="1500"/>
            </a:lvl2pPr>
            <a:lvl3pPr>
              <a:defRPr sz="1351"/>
            </a:lvl3pPr>
            <a:lvl4pPr>
              <a:defRPr sz="1200"/>
            </a:lvl4pPr>
            <a:lvl5pPr>
              <a:defRPr sz="1200"/>
            </a:lvl5pPr>
            <a:lvl6pPr>
              <a:defRPr sz="1200"/>
            </a:lvl6pPr>
            <a:lvl7pPr>
              <a:defRPr sz="1200"/>
            </a:lvl7pPr>
            <a:lvl8pPr>
              <a:defRPr sz="1200"/>
            </a:lvl8pPr>
            <a:lvl9pPr>
              <a:defRPr sz="12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10" name="標題 1"/>
          <p:cNvSpPr>
            <a:spLocks noGrp="1"/>
          </p:cNvSpPr>
          <p:nvPr>
            <p:ph type="title"/>
          </p:nvPr>
        </p:nvSpPr>
        <p:spPr>
          <a:xfrm>
            <a:off x="457200" y="116632"/>
            <a:ext cx="8229600" cy="720080"/>
          </a:xfrm>
          <a:gradFill flip="none" rotWithShape="1">
            <a:gsLst>
              <a:gs pos="89000">
                <a:srgbClr val="97DAEC">
                  <a:lumMod val="77000"/>
                  <a:lumOff val="23000"/>
                </a:srgbClr>
              </a:gs>
              <a:gs pos="75000">
                <a:srgbClr val="76D1F2"/>
              </a:gs>
              <a:gs pos="2000">
                <a:srgbClr val="00B0F0"/>
              </a:gs>
              <a:gs pos="39000">
                <a:schemeClr val="accent1">
                  <a:shade val="67500"/>
                  <a:satMod val="115000"/>
                  <a:lumMod val="20000"/>
                  <a:lumOff val="80000"/>
                </a:schemeClr>
              </a:gs>
              <a:gs pos="97000">
                <a:schemeClr val="accent1">
                  <a:shade val="100000"/>
                  <a:satMod val="115000"/>
                </a:schemeClr>
              </a:gs>
            </a:gsLst>
            <a:path path="rect">
              <a:fillToRect l="100000" t="100000"/>
            </a:path>
            <a:tileRect/>
          </a:gradFill>
        </p:spPr>
        <p:txBody>
          <a:bodyPr/>
          <a:lstStyle>
            <a:lvl1pPr>
              <a:defRPr sz="1800">
                <a:latin typeface="Verdana" pitchFamily="34" charset="0"/>
              </a:defRPr>
            </a:lvl1pPr>
          </a:lstStyle>
          <a:p>
            <a:r>
              <a:rPr lang="zh-TW" altLang="en-US" dirty="0"/>
              <a:t>按一下以編輯母片標題樣式</a:t>
            </a:r>
          </a:p>
        </p:txBody>
      </p:sp>
      <p:sp>
        <p:nvSpPr>
          <p:cNvPr id="11" name="文字版面配置區 2"/>
          <p:cNvSpPr>
            <a:spLocks noGrp="1"/>
          </p:cNvSpPr>
          <p:nvPr>
            <p:ph type="body" idx="10"/>
          </p:nvPr>
        </p:nvSpPr>
        <p:spPr>
          <a:xfrm>
            <a:off x="4644009" y="1124744"/>
            <a:ext cx="4040188" cy="423738"/>
          </a:xfrm>
          <a:gradFill>
            <a:gsLst>
              <a:gs pos="0">
                <a:srgbClr val="03D4A8"/>
              </a:gs>
              <a:gs pos="25000">
                <a:srgbClr val="21D6E0"/>
              </a:gs>
              <a:gs pos="75000">
                <a:srgbClr val="0087E6"/>
              </a:gs>
              <a:gs pos="100000">
                <a:srgbClr val="005CBF"/>
              </a:gs>
            </a:gsLst>
            <a:lin ang="5400000" scaled="0"/>
          </a:gradFill>
          <a:ln>
            <a:solidFill>
              <a:schemeClr val="accent1"/>
            </a:solidFill>
          </a:ln>
        </p:spPr>
        <p:txBody>
          <a:bodyPr anchor="b"/>
          <a:lstStyle>
            <a:lvl1pPr marL="0" indent="0" algn="ctr">
              <a:buNone/>
              <a:defRPr sz="1351" b="1">
                <a:solidFill>
                  <a:schemeClr val="bg1"/>
                </a:solidFill>
                <a:latin typeface="Verdana" pitchFamily="34" charset="0"/>
              </a:defRPr>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zh-TW" altLang="en-US" dirty="0"/>
              <a:t>按一下以編輯母片文字樣式</a:t>
            </a:r>
          </a:p>
        </p:txBody>
      </p:sp>
    </p:spTree>
    <p:extLst>
      <p:ext uri="{BB962C8B-B14F-4D97-AF65-F5344CB8AC3E}">
        <p14:creationId xmlns:p14="http://schemas.microsoft.com/office/powerpoint/2010/main" val="33241833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比對">
    <p:spTree>
      <p:nvGrpSpPr>
        <p:cNvPr id="1" name=""/>
        <p:cNvGrpSpPr/>
        <p:nvPr/>
      </p:nvGrpSpPr>
      <p:grpSpPr>
        <a:xfrm>
          <a:off x="0" y="0"/>
          <a:ext cx="0" cy="0"/>
          <a:chOff x="0" y="0"/>
          <a:chExt cx="0" cy="0"/>
        </a:xfrm>
      </p:grpSpPr>
      <p:sp>
        <p:nvSpPr>
          <p:cNvPr id="12" name="投影片編號版面配置區 2"/>
          <p:cNvSpPr txBox="1">
            <a:spLocks noGrp="1"/>
          </p:cNvSpPr>
          <p:nvPr/>
        </p:nvSpPr>
        <p:spPr bwMode="auto">
          <a:xfrm>
            <a:off x="4402139" y="6237405"/>
            <a:ext cx="4741863" cy="620712"/>
          </a:xfrm>
          <a:prstGeom prst="rect">
            <a:avLst/>
          </a:prstGeom>
          <a:noFill/>
          <a:ln>
            <a:noFill/>
          </a:ln>
        </p:spPr>
        <p:txBody>
          <a:bodyPr anchor="ctr"/>
          <a:lstStyle>
            <a:lvl1pPr>
              <a:defRPr sz="1200" i="1">
                <a:solidFill>
                  <a:schemeClr val="tx1"/>
                </a:solidFill>
                <a:latin typeface="Verdana" pitchFamily="34" charset="0"/>
                <a:ea typeface="SimSun" pitchFamily="2" charset="-122"/>
              </a:defRPr>
            </a:lvl1pPr>
            <a:lvl2pPr marL="742950" indent="-285750">
              <a:defRPr sz="1200" i="1">
                <a:solidFill>
                  <a:schemeClr val="tx1"/>
                </a:solidFill>
                <a:latin typeface="Verdana" pitchFamily="34" charset="0"/>
                <a:ea typeface="SimSun" pitchFamily="2" charset="-122"/>
              </a:defRPr>
            </a:lvl2pPr>
            <a:lvl3pPr marL="1143000" indent="-228600">
              <a:defRPr sz="1200" i="1">
                <a:solidFill>
                  <a:schemeClr val="tx1"/>
                </a:solidFill>
                <a:latin typeface="Verdana" pitchFamily="34" charset="0"/>
                <a:ea typeface="SimSun" pitchFamily="2" charset="-122"/>
              </a:defRPr>
            </a:lvl3pPr>
            <a:lvl4pPr marL="1600200" indent="-228600">
              <a:defRPr sz="1200" i="1">
                <a:solidFill>
                  <a:schemeClr val="tx1"/>
                </a:solidFill>
                <a:latin typeface="Verdana" pitchFamily="34" charset="0"/>
                <a:ea typeface="SimSun" pitchFamily="2" charset="-122"/>
              </a:defRPr>
            </a:lvl4pPr>
            <a:lvl5pPr marL="2057400" indent="-228600">
              <a:defRPr sz="1200" i="1">
                <a:solidFill>
                  <a:schemeClr val="tx1"/>
                </a:solidFill>
                <a:latin typeface="Verdana" pitchFamily="34" charset="0"/>
                <a:ea typeface="SimSun" pitchFamily="2" charset="-122"/>
              </a:defRPr>
            </a:lvl5pPr>
            <a:lvl6pPr marL="2514600" indent="-228600" eaLnBrk="0" fontAlgn="base" hangingPunct="0">
              <a:spcBef>
                <a:spcPct val="30000"/>
              </a:spcBef>
              <a:spcAft>
                <a:spcPct val="0"/>
              </a:spcAft>
              <a:defRPr sz="1200" i="1">
                <a:solidFill>
                  <a:schemeClr val="tx1"/>
                </a:solidFill>
                <a:latin typeface="Verdana" pitchFamily="34" charset="0"/>
                <a:ea typeface="SimSun" pitchFamily="2" charset="-122"/>
              </a:defRPr>
            </a:lvl6pPr>
            <a:lvl7pPr marL="2971800" indent="-228600" eaLnBrk="0" fontAlgn="base" hangingPunct="0">
              <a:spcBef>
                <a:spcPct val="30000"/>
              </a:spcBef>
              <a:spcAft>
                <a:spcPct val="0"/>
              </a:spcAft>
              <a:defRPr sz="1200" i="1">
                <a:solidFill>
                  <a:schemeClr val="tx1"/>
                </a:solidFill>
                <a:latin typeface="Verdana" pitchFamily="34" charset="0"/>
                <a:ea typeface="SimSun" pitchFamily="2" charset="-122"/>
              </a:defRPr>
            </a:lvl7pPr>
            <a:lvl8pPr marL="3429000" indent="-228600" eaLnBrk="0" fontAlgn="base" hangingPunct="0">
              <a:spcBef>
                <a:spcPct val="30000"/>
              </a:spcBef>
              <a:spcAft>
                <a:spcPct val="0"/>
              </a:spcAft>
              <a:defRPr sz="1200" i="1">
                <a:solidFill>
                  <a:schemeClr val="tx1"/>
                </a:solidFill>
                <a:latin typeface="Verdana" pitchFamily="34" charset="0"/>
                <a:ea typeface="SimSun" pitchFamily="2" charset="-122"/>
              </a:defRPr>
            </a:lvl8pPr>
            <a:lvl9pPr marL="3886200" indent="-228600" eaLnBrk="0" fontAlgn="base" hangingPunct="0">
              <a:spcBef>
                <a:spcPct val="30000"/>
              </a:spcBef>
              <a:spcAft>
                <a:spcPct val="0"/>
              </a:spcAft>
              <a:defRPr sz="1200" i="1">
                <a:solidFill>
                  <a:schemeClr val="tx1"/>
                </a:solidFill>
                <a:latin typeface="Verdana" pitchFamily="34" charset="0"/>
                <a:ea typeface="SimSun" pitchFamily="2" charset="-122"/>
              </a:defRPr>
            </a:lvl9pPr>
          </a:lstStyle>
          <a:p>
            <a:pPr algn="r">
              <a:defRPr/>
            </a:pPr>
            <a:fld id="{42F07D80-A47B-4C21-9AC3-2BAE06BEADF3}" type="slidenum">
              <a:rPr lang="en-US" altLang="zh-TW" sz="1200" b="0" i="0" smtClean="0">
                <a:solidFill>
                  <a:srgbClr val="0000FF"/>
                </a:solidFill>
                <a:ea typeface="新細明體" pitchFamily="18" charset="-120"/>
              </a:rPr>
              <a:pPr algn="r">
                <a:defRPr/>
              </a:pPr>
              <a:t>‹#›</a:t>
            </a:fld>
            <a:endParaRPr lang="en-US" altLang="zh-TW" sz="1200" b="0" i="0" dirty="0">
              <a:solidFill>
                <a:srgbClr val="0000FF"/>
              </a:solidFill>
              <a:ea typeface="新細明體" pitchFamily="18" charset="-120"/>
            </a:endParaRPr>
          </a:p>
        </p:txBody>
      </p:sp>
      <p:sp>
        <p:nvSpPr>
          <p:cNvPr id="4" name="內容版面配置區 3"/>
          <p:cNvSpPr>
            <a:spLocks noGrp="1"/>
          </p:cNvSpPr>
          <p:nvPr>
            <p:ph sz="half" idx="2"/>
          </p:nvPr>
        </p:nvSpPr>
        <p:spPr>
          <a:xfrm>
            <a:off x="457200" y="1412776"/>
            <a:ext cx="4040188" cy="2088232"/>
          </a:xfrm>
        </p:spPr>
        <p:txBody>
          <a:bodyPr/>
          <a:lstStyle>
            <a:lvl1pPr>
              <a:defRPr sz="1351"/>
            </a:lvl1pPr>
            <a:lvl2pPr>
              <a:defRPr sz="1500"/>
            </a:lvl2pPr>
            <a:lvl3pPr>
              <a:defRPr sz="1351"/>
            </a:lvl3pPr>
            <a:lvl4pPr>
              <a:defRPr sz="1200"/>
            </a:lvl4pPr>
            <a:lvl5pPr>
              <a:defRPr sz="1200"/>
            </a:lvl5pPr>
            <a:lvl6pPr>
              <a:defRPr sz="1200"/>
            </a:lvl6pPr>
            <a:lvl7pPr>
              <a:defRPr sz="1200"/>
            </a:lvl7pPr>
            <a:lvl8pPr>
              <a:defRPr sz="1200"/>
            </a:lvl8pPr>
            <a:lvl9pPr>
              <a:defRPr sz="12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內容版面配置區 5"/>
          <p:cNvSpPr>
            <a:spLocks noGrp="1"/>
          </p:cNvSpPr>
          <p:nvPr>
            <p:ph sz="quarter" idx="4"/>
          </p:nvPr>
        </p:nvSpPr>
        <p:spPr>
          <a:xfrm>
            <a:off x="4645028" y="1412777"/>
            <a:ext cx="4041775" cy="2088232"/>
          </a:xfrm>
        </p:spPr>
        <p:txBody>
          <a:bodyPr/>
          <a:lstStyle>
            <a:lvl1pPr>
              <a:defRPr sz="1351"/>
            </a:lvl1pPr>
            <a:lvl2pPr>
              <a:defRPr sz="1500"/>
            </a:lvl2pPr>
            <a:lvl3pPr>
              <a:defRPr sz="1351"/>
            </a:lvl3pPr>
            <a:lvl4pPr>
              <a:defRPr sz="1200"/>
            </a:lvl4pPr>
            <a:lvl5pPr>
              <a:defRPr sz="1200"/>
            </a:lvl5pPr>
            <a:lvl6pPr>
              <a:defRPr sz="1200"/>
            </a:lvl6pPr>
            <a:lvl7pPr>
              <a:defRPr sz="1200"/>
            </a:lvl7pPr>
            <a:lvl8pPr>
              <a:defRPr sz="1200"/>
            </a:lvl8pPr>
            <a:lvl9pPr>
              <a:defRPr sz="12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10" name="標題 1"/>
          <p:cNvSpPr>
            <a:spLocks noGrp="1"/>
          </p:cNvSpPr>
          <p:nvPr>
            <p:ph type="title"/>
          </p:nvPr>
        </p:nvSpPr>
        <p:spPr>
          <a:xfrm>
            <a:off x="457200" y="116632"/>
            <a:ext cx="8229600" cy="720080"/>
          </a:xfrm>
          <a:gradFill flip="none" rotWithShape="1">
            <a:gsLst>
              <a:gs pos="89000">
                <a:srgbClr val="97DAEC">
                  <a:lumMod val="77000"/>
                  <a:lumOff val="23000"/>
                </a:srgbClr>
              </a:gs>
              <a:gs pos="75000">
                <a:srgbClr val="76D1F2"/>
              </a:gs>
              <a:gs pos="2000">
                <a:srgbClr val="00B0F0"/>
              </a:gs>
              <a:gs pos="39000">
                <a:schemeClr val="accent1">
                  <a:shade val="67500"/>
                  <a:satMod val="115000"/>
                  <a:lumMod val="20000"/>
                  <a:lumOff val="80000"/>
                </a:schemeClr>
              </a:gs>
              <a:gs pos="97000">
                <a:schemeClr val="accent1">
                  <a:shade val="100000"/>
                  <a:satMod val="115000"/>
                </a:schemeClr>
              </a:gs>
            </a:gsLst>
            <a:path path="rect">
              <a:fillToRect l="100000" t="100000"/>
            </a:path>
            <a:tileRect/>
          </a:gradFill>
        </p:spPr>
        <p:txBody>
          <a:bodyPr/>
          <a:lstStyle>
            <a:lvl1pPr>
              <a:defRPr sz="1800">
                <a:latin typeface="Verdana" pitchFamily="34" charset="0"/>
              </a:defRPr>
            </a:lvl1pPr>
          </a:lstStyle>
          <a:p>
            <a:r>
              <a:rPr lang="zh-TW" altLang="en-US" dirty="0"/>
              <a:t>按一下以編輯母片標題樣式</a:t>
            </a:r>
          </a:p>
        </p:txBody>
      </p:sp>
      <p:sp>
        <p:nvSpPr>
          <p:cNvPr id="11" name="內容版面配置區 3"/>
          <p:cNvSpPr>
            <a:spLocks noGrp="1"/>
          </p:cNvSpPr>
          <p:nvPr>
            <p:ph sz="half" idx="11"/>
          </p:nvPr>
        </p:nvSpPr>
        <p:spPr>
          <a:xfrm>
            <a:off x="467544" y="4077072"/>
            <a:ext cx="4040188" cy="2088232"/>
          </a:xfrm>
        </p:spPr>
        <p:txBody>
          <a:bodyPr/>
          <a:lstStyle>
            <a:lvl1pPr>
              <a:defRPr sz="1351"/>
            </a:lvl1pPr>
            <a:lvl2pPr>
              <a:defRPr sz="1500"/>
            </a:lvl2pPr>
            <a:lvl3pPr>
              <a:defRPr sz="1351"/>
            </a:lvl3pPr>
            <a:lvl4pPr>
              <a:defRPr sz="1200"/>
            </a:lvl4pPr>
            <a:lvl5pPr>
              <a:defRPr sz="1200"/>
            </a:lvl5pPr>
            <a:lvl6pPr>
              <a:defRPr sz="1200"/>
            </a:lvl6pPr>
            <a:lvl7pPr>
              <a:defRPr sz="1200"/>
            </a:lvl7pPr>
            <a:lvl8pPr>
              <a:defRPr sz="1200"/>
            </a:lvl8pPr>
            <a:lvl9pPr>
              <a:defRPr sz="12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13" name="內容版面配置區 5"/>
          <p:cNvSpPr>
            <a:spLocks noGrp="1"/>
          </p:cNvSpPr>
          <p:nvPr>
            <p:ph sz="quarter" idx="13"/>
          </p:nvPr>
        </p:nvSpPr>
        <p:spPr>
          <a:xfrm>
            <a:off x="4644011" y="4077072"/>
            <a:ext cx="4041775" cy="2088232"/>
          </a:xfrm>
        </p:spPr>
        <p:txBody>
          <a:bodyPr/>
          <a:lstStyle>
            <a:lvl1pPr>
              <a:defRPr sz="1351"/>
            </a:lvl1pPr>
            <a:lvl2pPr>
              <a:defRPr sz="1500"/>
            </a:lvl2pPr>
            <a:lvl3pPr>
              <a:defRPr sz="1351"/>
            </a:lvl3pPr>
            <a:lvl4pPr>
              <a:defRPr sz="1200"/>
            </a:lvl4pPr>
            <a:lvl5pPr>
              <a:defRPr sz="1200"/>
            </a:lvl5pPr>
            <a:lvl6pPr>
              <a:defRPr sz="1200"/>
            </a:lvl6pPr>
            <a:lvl7pPr>
              <a:defRPr sz="1200"/>
            </a:lvl7pPr>
            <a:lvl8pPr>
              <a:defRPr sz="1200"/>
            </a:lvl8pPr>
            <a:lvl9pPr>
              <a:defRPr sz="12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14" name="文字版面配置區 2"/>
          <p:cNvSpPr>
            <a:spLocks noGrp="1"/>
          </p:cNvSpPr>
          <p:nvPr>
            <p:ph type="body" idx="1"/>
          </p:nvPr>
        </p:nvSpPr>
        <p:spPr>
          <a:xfrm>
            <a:off x="467544" y="908720"/>
            <a:ext cx="4040188" cy="423738"/>
          </a:xfrm>
          <a:gradFill>
            <a:gsLst>
              <a:gs pos="0">
                <a:srgbClr val="03D4A8"/>
              </a:gs>
              <a:gs pos="25000">
                <a:srgbClr val="21D6E0"/>
              </a:gs>
              <a:gs pos="75000">
                <a:srgbClr val="0087E6"/>
              </a:gs>
              <a:gs pos="100000">
                <a:srgbClr val="005CBF"/>
              </a:gs>
            </a:gsLst>
            <a:lin ang="5400000" scaled="0"/>
          </a:gradFill>
          <a:ln>
            <a:solidFill>
              <a:schemeClr val="accent1"/>
            </a:solidFill>
          </a:ln>
        </p:spPr>
        <p:txBody>
          <a:bodyPr anchor="b"/>
          <a:lstStyle>
            <a:lvl1pPr marL="0" indent="0" algn="ctr">
              <a:buNone/>
              <a:defRPr sz="1200" b="1">
                <a:solidFill>
                  <a:schemeClr val="bg1"/>
                </a:solidFill>
                <a:latin typeface="Verdana" pitchFamily="34" charset="0"/>
              </a:defRPr>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zh-TW" altLang="en-US" dirty="0"/>
              <a:t>按一下以編輯母片文字樣式</a:t>
            </a:r>
          </a:p>
        </p:txBody>
      </p:sp>
      <p:sp>
        <p:nvSpPr>
          <p:cNvPr id="15" name="文字版面配置區 2"/>
          <p:cNvSpPr>
            <a:spLocks noGrp="1"/>
          </p:cNvSpPr>
          <p:nvPr>
            <p:ph type="body" idx="14"/>
          </p:nvPr>
        </p:nvSpPr>
        <p:spPr>
          <a:xfrm>
            <a:off x="4644009" y="908720"/>
            <a:ext cx="4040188" cy="423738"/>
          </a:xfrm>
          <a:gradFill>
            <a:gsLst>
              <a:gs pos="0">
                <a:srgbClr val="03D4A8"/>
              </a:gs>
              <a:gs pos="25000">
                <a:srgbClr val="21D6E0"/>
              </a:gs>
              <a:gs pos="75000">
                <a:srgbClr val="0087E6"/>
              </a:gs>
              <a:gs pos="100000">
                <a:srgbClr val="005CBF"/>
              </a:gs>
            </a:gsLst>
            <a:lin ang="5400000" scaled="0"/>
          </a:gradFill>
          <a:ln>
            <a:solidFill>
              <a:schemeClr val="accent1"/>
            </a:solidFill>
          </a:ln>
        </p:spPr>
        <p:txBody>
          <a:bodyPr anchor="b"/>
          <a:lstStyle>
            <a:lvl1pPr marL="0" indent="0" algn="ctr">
              <a:buNone/>
              <a:defRPr sz="1200" b="1">
                <a:solidFill>
                  <a:schemeClr val="bg1"/>
                </a:solidFill>
                <a:latin typeface="Verdana" pitchFamily="34" charset="0"/>
              </a:defRPr>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zh-TW" altLang="en-US" dirty="0"/>
              <a:t>按一下以編輯母片文字樣式</a:t>
            </a:r>
          </a:p>
        </p:txBody>
      </p:sp>
      <p:sp>
        <p:nvSpPr>
          <p:cNvPr id="16" name="文字版面配置區 2"/>
          <p:cNvSpPr>
            <a:spLocks noGrp="1"/>
          </p:cNvSpPr>
          <p:nvPr>
            <p:ph type="body" idx="15"/>
          </p:nvPr>
        </p:nvSpPr>
        <p:spPr>
          <a:xfrm>
            <a:off x="467544" y="3573016"/>
            <a:ext cx="4040188" cy="423738"/>
          </a:xfrm>
          <a:gradFill>
            <a:gsLst>
              <a:gs pos="0">
                <a:srgbClr val="03D4A8"/>
              </a:gs>
              <a:gs pos="25000">
                <a:srgbClr val="21D6E0"/>
              </a:gs>
              <a:gs pos="75000">
                <a:srgbClr val="0087E6"/>
              </a:gs>
              <a:gs pos="100000">
                <a:srgbClr val="005CBF"/>
              </a:gs>
            </a:gsLst>
            <a:lin ang="5400000" scaled="0"/>
          </a:gradFill>
          <a:ln>
            <a:solidFill>
              <a:schemeClr val="accent1"/>
            </a:solidFill>
          </a:ln>
        </p:spPr>
        <p:txBody>
          <a:bodyPr anchor="b"/>
          <a:lstStyle>
            <a:lvl1pPr marL="0" indent="0" algn="ctr">
              <a:buNone/>
              <a:defRPr sz="1200" b="1">
                <a:solidFill>
                  <a:schemeClr val="bg1"/>
                </a:solidFill>
                <a:latin typeface="Verdana" pitchFamily="34" charset="0"/>
              </a:defRPr>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zh-TW" altLang="en-US" dirty="0"/>
              <a:t>按一下以編輯母片文字樣式</a:t>
            </a:r>
          </a:p>
        </p:txBody>
      </p:sp>
      <p:sp>
        <p:nvSpPr>
          <p:cNvPr id="17" name="文字版面配置區 2"/>
          <p:cNvSpPr>
            <a:spLocks noGrp="1"/>
          </p:cNvSpPr>
          <p:nvPr>
            <p:ph type="body" idx="16"/>
          </p:nvPr>
        </p:nvSpPr>
        <p:spPr>
          <a:xfrm>
            <a:off x="4644009" y="3573016"/>
            <a:ext cx="4040188" cy="423738"/>
          </a:xfrm>
          <a:gradFill>
            <a:gsLst>
              <a:gs pos="0">
                <a:srgbClr val="03D4A8"/>
              </a:gs>
              <a:gs pos="25000">
                <a:srgbClr val="21D6E0"/>
              </a:gs>
              <a:gs pos="75000">
                <a:srgbClr val="0087E6"/>
              </a:gs>
              <a:gs pos="100000">
                <a:srgbClr val="005CBF"/>
              </a:gs>
            </a:gsLst>
            <a:lin ang="5400000" scaled="0"/>
          </a:gradFill>
          <a:ln>
            <a:solidFill>
              <a:schemeClr val="accent1"/>
            </a:solidFill>
          </a:ln>
        </p:spPr>
        <p:txBody>
          <a:bodyPr anchor="b"/>
          <a:lstStyle>
            <a:lvl1pPr marL="0" indent="0" algn="ctr">
              <a:buNone/>
              <a:defRPr sz="1200" b="1">
                <a:solidFill>
                  <a:schemeClr val="bg1"/>
                </a:solidFill>
                <a:latin typeface="Verdana" pitchFamily="34" charset="0"/>
              </a:defRPr>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zh-TW" altLang="en-US" dirty="0"/>
              <a:t>按一下以編輯母片文字樣式</a:t>
            </a:r>
          </a:p>
        </p:txBody>
      </p:sp>
    </p:spTree>
    <p:extLst>
      <p:ext uri="{BB962C8B-B14F-4D97-AF65-F5344CB8AC3E}">
        <p14:creationId xmlns:p14="http://schemas.microsoft.com/office/powerpoint/2010/main" val="17507373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7"/>
            <a:ext cx="7772400" cy="1470025"/>
          </a:xfrm>
        </p:spPr>
        <p:txBody>
          <a:bodyPr/>
          <a:lstStyle>
            <a:lvl1pPr>
              <a:defRPr sz="2400">
                <a:latin typeface="+mj-lt"/>
              </a:defRPr>
            </a:lvl1pPr>
          </a:lstStyle>
          <a:p>
            <a:r>
              <a:rPr lang="zh-TW" altLang="en-US" dirty="0"/>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sz="1800">
                <a:latin typeface="+mn-lt"/>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zh-TW" altLang="en-US" dirty="0"/>
              <a:t>按一下以編輯母片副標題樣式</a:t>
            </a:r>
          </a:p>
        </p:txBody>
      </p:sp>
      <p:sp>
        <p:nvSpPr>
          <p:cNvPr id="4" name="投影片編號版面配置區 2"/>
          <p:cNvSpPr txBox="1">
            <a:spLocks noGrp="1"/>
          </p:cNvSpPr>
          <p:nvPr userDrawn="1"/>
        </p:nvSpPr>
        <p:spPr bwMode="auto">
          <a:xfrm>
            <a:off x="4402138" y="6237405"/>
            <a:ext cx="4741863" cy="620712"/>
          </a:xfrm>
          <a:prstGeom prst="rect">
            <a:avLst/>
          </a:prstGeom>
          <a:noFill/>
          <a:ln>
            <a:noFill/>
          </a:ln>
        </p:spPr>
        <p:txBody>
          <a:bodyPr anchor="ctr"/>
          <a:lstStyle>
            <a:lvl1pPr>
              <a:defRPr sz="1200" i="1">
                <a:solidFill>
                  <a:schemeClr val="tx1"/>
                </a:solidFill>
                <a:latin typeface="Verdana" pitchFamily="34" charset="0"/>
                <a:ea typeface="SimSun" pitchFamily="2" charset="-122"/>
              </a:defRPr>
            </a:lvl1pPr>
            <a:lvl2pPr marL="742950" indent="-285750">
              <a:defRPr sz="1200" i="1">
                <a:solidFill>
                  <a:schemeClr val="tx1"/>
                </a:solidFill>
                <a:latin typeface="Verdana" pitchFamily="34" charset="0"/>
                <a:ea typeface="SimSun" pitchFamily="2" charset="-122"/>
              </a:defRPr>
            </a:lvl2pPr>
            <a:lvl3pPr marL="1143000" indent="-228600">
              <a:defRPr sz="1200" i="1">
                <a:solidFill>
                  <a:schemeClr val="tx1"/>
                </a:solidFill>
                <a:latin typeface="Verdana" pitchFamily="34" charset="0"/>
                <a:ea typeface="SimSun" pitchFamily="2" charset="-122"/>
              </a:defRPr>
            </a:lvl3pPr>
            <a:lvl4pPr marL="1600200" indent="-228600">
              <a:defRPr sz="1200" i="1">
                <a:solidFill>
                  <a:schemeClr val="tx1"/>
                </a:solidFill>
                <a:latin typeface="Verdana" pitchFamily="34" charset="0"/>
                <a:ea typeface="SimSun" pitchFamily="2" charset="-122"/>
              </a:defRPr>
            </a:lvl4pPr>
            <a:lvl5pPr marL="2057400" indent="-228600">
              <a:defRPr sz="1200" i="1">
                <a:solidFill>
                  <a:schemeClr val="tx1"/>
                </a:solidFill>
                <a:latin typeface="Verdana" pitchFamily="34" charset="0"/>
                <a:ea typeface="SimSun" pitchFamily="2" charset="-122"/>
              </a:defRPr>
            </a:lvl5pPr>
            <a:lvl6pPr marL="2514600" indent="-228600" eaLnBrk="0" fontAlgn="base" hangingPunct="0">
              <a:spcBef>
                <a:spcPct val="30000"/>
              </a:spcBef>
              <a:spcAft>
                <a:spcPct val="0"/>
              </a:spcAft>
              <a:defRPr sz="1200" i="1">
                <a:solidFill>
                  <a:schemeClr val="tx1"/>
                </a:solidFill>
                <a:latin typeface="Verdana" pitchFamily="34" charset="0"/>
                <a:ea typeface="SimSun" pitchFamily="2" charset="-122"/>
              </a:defRPr>
            </a:lvl6pPr>
            <a:lvl7pPr marL="2971800" indent="-228600" eaLnBrk="0" fontAlgn="base" hangingPunct="0">
              <a:spcBef>
                <a:spcPct val="30000"/>
              </a:spcBef>
              <a:spcAft>
                <a:spcPct val="0"/>
              </a:spcAft>
              <a:defRPr sz="1200" i="1">
                <a:solidFill>
                  <a:schemeClr val="tx1"/>
                </a:solidFill>
                <a:latin typeface="Verdana" pitchFamily="34" charset="0"/>
                <a:ea typeface="SimSun" pitchFamily="2" charset="-122"/>
              </a:defRPr>
            </a:lvl7pPr>
            <a:lvl8pPr marL="3429000" indent="-228600" eaLnBrk="0" fontAlgn="base" hangingPunct="0">
              <a:spcBef>
                <a:spcPct val="30000"/>
              </a:spcBef>
              <a:spcAft>
                <a:spcPct val="0"/>
              </a:spcAft>
              <a:defRPr sz="1200" i="1">
                <a:solidFill>
                  <a:schemeClr val="tx1"/>
                </a:solidFill>
                <a:latin typeface="Verdana" pitchFamily="34" charset="0"/>
                <a:ea typeface="SimSun" pitchFamily="2" charset="-122"/>
              </a:defRPr>
            </a:lvl8pPr>
            <a:lvl9pPr marL="3886200" indent="-228600" eaLnBrk="0" fontAlgn="base" hangingPunct="0">
              <a:spcBef>
                <a:spcPct val="30000"/>
              </a:spcBef>
              <a:spcAft>
                <a:spcPct val="0"/>
              </a:spcAft>
              <a:defRPr sz="1200" i="1">
                <a:solidFill>
                  <a:schemeClr val="tx1"/>
                </a:solidFill>
                <a:latin typeface="Verdana" pitchFamily="34" charset="0"/>
                <a:ea typeface="SimSun" pitchFamily="2" charset="-122"/>
              </a:defRPr>
            </a:lvl9pPr>
          </a:lstStyle>
          <a:p>
            <a:pPr algn="r">
              <a:defRPr/>
            </a:pPr>
            <a:fld id="{73703EF9-C576-4A34-843A-51D9BD3268C0}" type="slidenum">
              <a:rPr lang="en-US" altLang="zh-TW" sz="1200" b="0" i="0" smtClean="0">
                <a:solidFill>
                  <a:srgbClr val="0000FF"/>
                </a:solidFill>
                <a:ea typeface="新細明體" pitchFamily="18" charset="-120"/>
              </a:rPr>
              <a:pPr algn="r">
                <a:defRPr/>
              </a:pPr>
              <a:t>‹#›</a:t>
            </a:fld>
            <a:endParaRPr lang="en-US" altLang="zh-TW" sz="1200" b="0" i="0" dirty="0">
              <a:solidFill>
                <a:srgbClr val="0000FF"/>
              </a:solidFill>
              <a:ea typeface="新細明體" pitchFamily="18" charset="-120"/>
            </a:endParaRPr>
          </a:p>
        </p:txBody>
      </p:sp>
    </p:spTree>
    <p:extLst>
      <p:ext uri="{BB962C8B-B14F-4D97-AF65-F5344CB8AC3E}">
        <p14:creationId xmlns:p14="http://schemas.microsoft.com/office/powerpoint/2010/main" val="12037025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標題及物件">
    <p:spTree>
      <p:nvGrpSpPr>
        <p:cNvPr id="1" name=""/>
        <p:cNvGrpSpPr/>
        <p:nvPr/>
      </p:nvGrpSpPr>
      <p:grpSpPr>
        <a:xfrm>
          <a:off x="0" y="0"/>
          <a:ext cx="0" cy="0"/>
          <a:chOff x="0" y="0"/>
          <a:chExt cx="0" cy="0"/>
        </a:xfrm>
      </p:grpSpPr>
      <p:sp>
        <p:nvSpPr>
          <p:cNvPr id="4" name="投影片編號版面配置區 2"/>
          <p:cNvSpPr txBox="1">
            <a:spLocks noGrp="1"/>
          </p:cNvSpPr>
          <p:nvPr/>
        </p:nvSpPr>
        <p:spPr bwMode="auto">
          <a:xfrm>
            <a:off x="4402138" y="6237405"/>
            <a:ext cx="4741863" cy="620712"/>
          </a:xfrm>
          <a:prstGeom prst="rect">
            <a:avLst/>
          </a:prstGeom>
          <a:noFill/>
          <a:ln>
            <a:noFill/>
          </a:ln>
        </p:spPr>
        <p:txBody>
          <a:bodyPr anchor="ctr"/>
          <a:lstStyle>
            <a:lvl1pPr>
              <a:defRPr sz="1200" i="1">
                <a:solidFill>
                  <a:schemeClr val="tx1"/>
                </a:solidFill>
                <a:latin typeface="Verdana" pitchFamily="34" charset="0"/>
                <a:ea typeface="SimSun" pitchFamily="2" charset="-122"/>
              </a:defRPr>
            </a:lvl1pPr>
            <a:lvl2pPr marL="742950" indent="-285750">
              <a:defRPr sz="1200" i="1">
                <a:solidFill>
                  <a:schemeClr val="tx1"/>
                </a:solidFill>
                <a:latin typeface="Verdana" pitchFamily="34" charset="0"/>
                <a:ea typeface="SimSun" pitchFamily="2" charset="-122"/>
              </a:defRPr>
            </a:lvl2pPr>
            <a:lvl3pPr marL="1143000" indent="-228600">
              <a:defRPr sz="1200" i="1">
                <a:solidFill>
                  <a:schemeClr val="tx1"/>
                </a:solidFill>
                <a:latin typeface="Verdana" pitchFamily="34" charset="0"/>
                <a:ea typeface="SimSun" pitchFamily="2" charset="-122"/>
              </a:defRPr>
            </a:lvl3pPr>
            <a:lvl4pPr marL="1600200" indent="-228600">
              <a:defRPr sz="1200" i="1">
                <a:solidFill>
                  <a:schemeClr val="tx1"/>
                </a:solidFill>
                <a:latin typeface="Verdana" pitchFamily="34" charset="0"/>
                <a:ea typeface="SimSun" pitchFamily="2" charset="-122"/>
              </a:defRPr>
            </a:lvl4pPr>
            <a:lvl5pPr marL="2057400" indent="-228600">
              <a:defRPr sz="1200" i="1">
                <a:solidFill>
                  <a:schemeClr val="tx1"/>
                </a:solidFill>
                <a:latin typeface="Verdana" pitchFamily="34" charset="0"/>
                <a:ea typeface="SimSun" pitchFamily="2" charset="-122"/>
              </a:defRPr>
            </a:lvl5pPr>
            <a:lvl6pPr marL="2514600" indent="-228600" eaLnBrk="0" fontAlgn="base" hangingPunct="0">
              <a:spcBef>
                <a:spcPct val="30000"/>
              </a:spcBef>
              <a:spcAft>
                <a:spcPct val="0"/>
              </a:spcAft>
              <a:defRPr sz="1200" i="1">
                <a:solidFill>
                  <a:schemeClr val="tx1"/>
                </a:solidFill>
                <a:latin typeface="Verdana" pitchFamily="34" charset="0"/>
                <a:ea typeface="SimSun" pitchFamily="2" charset="-122"/>
              </a:defRPr>
            </a:lvl6pPr>
            <a:lvl7pPr marL="2971800" indent="-228600" eaLnBrk="0" fontAlgn="base" hangingPunct="0">
              <a:spcBef>
                <a:spcPct val="30000"/>
              </a:spcBef>
              <a:spcAft>
                <a:spcPct val="0"/>
              </a:spcAft>
              <a:defRPr sz="1200" i="1">
                <a:solidFill>
                  <a:schemeClr val="tx1"/>
                </a:solidFill>
                <a:latin typeface="Verdana" pitchFamily="34" charset="0"/>
                <a:ea typeface="SimSun" pitchFamily="2" charset="-122"/>
              </a:defRPr>
            </a:lvl7pPr>
            <a:lvl8pPr marL="3429000" indent="-228600" eaLnBrk="0" fontAlgn="base" hangingPunct="0">
              <a:spcBef>
                <a:spcPct val="30000"/>
              </a:spcBef>
              <a:spcAft>
                <a:spcPct val="0"/>
              </a:spcAft>
              <a:defRPr sz="1200" i="1">
                <a:solidFill>
                  <a:schemeClr val="tx1"/>
                </a:solidFill>
                <a:latin typeface="Verdana" pitchFamily="34" charset="0"/>
                <a:ea typeface="SimSun" pitchFamily="2" charset="-122"/>
              </a:defRPr>
            </a:lvl8pPr>
            <a:lvl9pPr marL="3886200" indent="-228600" eaLnBrk="0" fontAlgn="base" hangingPunct="0">
              <a:spcBef>
                <a:spcPct val="30000"/>
              </a:spcBef>
              <a:spcAft>
                <a:spcPct val="0"/>
              </a:spcAft>
              <a:defRPr sz="1200" i="1">
                <a:solidFill>
                  <a:schemeClr val="tx1"/>
                </a:solidFill>
                <a:latin typeface="Verdana" pitchFamily="34" charset="0"/>
                <a:ea typeface="SimSun" pitchFamily="2" charset="-122"/>
              </a:defRPr>
            </a:lvl9pPr>
          </a:lstStyle>
          <a:p>
            <a:pPr algn="r">
              <a:defRPr/>
            </a:pPr>
            <a:fld id="{73703EF9-C576-4A34-843A-51D9BD3268C0}" type="slidenum">
              <a:rPr lang="en-US" altLang="zh-TW" sz="1200" b="0" i="0" smtClean="0">
                <a:solidFill>
                  <a:srgbClr val="0000FF"/>
                </a:solidFill>
                <a:ea typeface="新細明體" pitchFamily="18" charset="-120"/>
              </a:rPr>
              <a:pPr algn="r">
                <a:defRPr/>
              </a:pPr>
              <a:t>‹#›</a:t>
            </a:fld>
            <a:endParaRPr lang="en-US" altLang="zh-TW" sz="1200" b="0" i="0" dirty="0">
              <a:solidFill>
                <a:srgbClr val="0000FF"/>
              </a:solidFill>
              <a:ea typeface="新細明體" pitchFamily="18" charset="-120"/>
            </a:endParaRPr>
          </a:p>
        </p:txBody>
      </p:sp>
      <p:sp>
        <p:nvSpPr>
          <p:cNvPr id="3" name="內容版面配置區 2"/>
          <p:cNvSpPr>
            <a:spLocks noGrp="1"/>
          </p:cNvSpPr>
          <p:nvPr>
            <p:ph idx="1"/>
          </p:nvPr>
        </p:nvSpPr>
        <p:spPr>
          <a:xfrm>
            <a:off x="457200" y="908722"/>
            <a:ext cx="8229600" cy="4968205"/>
          </a:xfrm>
        </p:spPr>
        <p:txBody>
          <a:bodyPr/>
          <a:lstStyle>
            <a:lvl1pPr>
              <a:defRPr sz="1200"/>
            </a:lvl1pPr>
            <a:lvl2pPr>
              <a:defRPr sz="1050"/>
            </a:lvl2pPr>
            <a:lvl3pPr>
              <a:defRPr sz="1050"/>
            </a:lvl3pPr>
            <a:lvl4pPr>
              <a:defRPr sz="1050"/>
            </a:lvl4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標題 1"/>
          <p:cNvSpPr>
            <a:spLocks noGrp="1"/>
          </p:cNvSpPr>
          <p:nvPr>
            <p:ph type="title"/>
          </p:nvPr>
        </p:nvSpPr>
        <p:spPr>
          <a:xfrm>
            <a:off x="457200" y="116632"/>
            <a:ext cx="8229600" cy="720080"/>
          </a:xfrm>
          <a:gradFill flip="none" rotWithShape="1">
            <a:gsLst>
              <a:gs pos="89000">
                <a:srgbClr val="97DAEC">
                  <a:lumMod val="77000"/>
                  <a:lumOff val="23000"/>
                </a:srgbClr>
              </a:gs>
              <a:gs pos="75000">
                <a:srgbClr val="76D1F2"/>
              </a:gs>
              <a:gs pos="2000">
                <a:srgbClr val="00B0F0"/>
              </a:gs>
              <a:gs pos="39000">
                <a:schemeClr val="accent1">
                  <a:shade val="67500"/>
                  <a:satMod val="115000"/>
                  <a:lumMod val="20000"/>
                  <a:lumOff val="80000"/>
                </a:schemeClr>
              </a:gs>
              <a:gs pos="97000">
                <a:schemeClr val="accent1">
                  <a:shade val="100000"/>
                  <a:satMod val="115000"/>
                </a:schemeClr>
              </a:gs>
            </a:gsLst>
            <a:path path="rect">
              <a:fillToRect l="100000" t="100000"/>
            </a:path>
            <a:tileRect/>
          </a:gradFill>
        </p:spPr>
        <p:txBody>
          <a:bodyPr/>
          <a:lstStyle>
            <a:lvl1pPr>
              <a:defRPr sz="1800">
                <a:latin typeface="Verdana" pitchFamily="34" charset="0"/>
              </a:defRPr>
            </a:lvl1pPr>
          </a:lstStyle>
          <a:p>
            <a:r>
              <a:rPr lang="zh-TW" altLang="en-US" dirty="0"/>
              <a:t>按一下以編輯母片標題樣式</a:t>
            </a:r>
          </a:p>
        </p:txBody>
      </p:sp>
    </p:spTree>
    <p:extLst>
      <p:ext uri="{BB962C8B-B14F-4D97-AF65-F5344CB8AC3E}">
        <p14:creationId xmlns:p14="http://schemas.microsoft.com/office/powerpoint/2010/main" val="1137775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區段標題">
    <p:spTree>
      <p:nvGrpSpPr>
        <p:cNvPr id="1" name=""/>
        <p:cNvGrpSpPr/>
        <p:nvPr/>
      </p:nvGrpSpPr>
      <p:grpSpPr>
        <a:xfrm>
          <a:off x="0" y="0"/>
          <a:ext cx="0" cy="0"/>
          <a:chOff x="0" y="0"/>
          <a:chExt cx="0" cy="0"/>
        </a:xfrm>
      </p:grpSpPr>
      <p:sp>
        <p:nvSpPr>
          <p:cNvPr id="4" name="投影片編號版面配置區 2"/>
          <p:cNvSpPr txBox="1">
            <a:spLocks noGrp="1"/>
          </p:cNvSpPr>
          <p:nvPr userDrawn="1"/>
        </p:nvSpPr>
        <p:spPr bwMode="auto">
          <a:xfrm>
            <a:off x="4402138" y="6237312"/>
            <a:ext cx="4741863" cy="620712"/>
          </a:xfrm>
          <a:prstGeom prst="rect">
            <a:avLst/>
          </a:prstGeom>
          <a:noFill/>
          <a:ln>
            <a:noFill/>
          </a:ln>
        </p:spPr>
        <p:txBody>
          <a:bodyPr anchor="ctr"/>
          <a:lstStyle>
            <a:lvl1pPr>
              <a:defRPr sz="1200" i="1">
                <a:solidFill>
                  <a:schemeClr val="tx1"/>
                </a:solidFill>
                <a:latin typeface="Verdana" pitchFamily="34" charset="0"/>
                <a:ea typeface="SimSun" pitchFamily="2" charset="-122"/>
              </a:defRPr>
            </a:lvl1pPr>
            <a:lvl2pPr marL="742950" indent="-285750">
              <a:defRPr sz="1200" i="1">
                <a:solidFill>
                  <a:schemeClr val="tx1"/>
                </a:solidFill>
                <a:latin typeface="Verdana" pitchFamily="34" charset="0"/>
                <a:ea typeface="SimSun" pitchFamily="2" charset="-122"/>
              </a:defRPr>
            </a:lvl2pPr>
            <a:lvl3pPr marL="1143000" indent="-228600">
              <a:defRPr sz="1200" i="1">
                <a:solidFill>
                  <a:schemeClr val="tx1"/>
                </a:solidFill>
                <a:latin typeface="Verdana" pitchFamily="34" charset="0"/>
                <a:ea typeface="SimSun" pitchFamily="2" charset="-122"/>
              </a:defRPr>
            </a:lvl3pPr>
            <a:lvl4pPr marL="1600200" indent="-228600">
              <a:defRPr sz="1200" i="1">
                <a:solidFill>
                  <a:schemeClr val="tx1"/>
                </a:solidFill>
                <a:latin typeface="Verdana" pitchFamily="34" charset="0"/>
                <a:ea typeface="SimSun" pitchFamily="2" charset="-122"/>
              </a:defRPr>
            </a:lvl4pPr>
            <a:lvl5pPr marL="2057400" indent="-228600">
              <a:defRPr sz="1200" i="1">
                <a:solidFill>
                  <a:schemeClr val="tx1"/>
                </a:solidFill>
                <a:latin typeface="Verdana" pitchFamily="34" charset="0"/>
                <a:ea typeface="SimSun" pitchFamily="2" charset="-122"/>
              </a:defRPr>
            </a:lvl5pPr>
            <a:lvl6pPr marL="2514600" indent="-228600" eaLnBrk="0" fontAlgn="base" hangingPunct="0">
              <a:spcBef>
                <a:spcPct val="30000"/>
              </a:spcBef>
              <a:spcAft>
                <a:spcPct val="0"/>
              </a:spcAft>
              <a:defRPr sz="1200" i="1">
                <a:solidFill>
                  <a:schemeClr val="tx1"/>
                </a:solidFill>
                <a:latin typeface="Verdana" pitchFamily="34" charset="0"/>
                <a:ea typeface="SimSun" pitchFamily="2" charset="-122"/>
              </a:defRPr>
            </a:lvl6pPr>
            <a:lvl7pPr marL="2971800" indent="-228600" eaLnBrk="0" fontAlgn="base" hangingPunct="0">
              <a:spcBef>
                <a:spcPct val="30000"/>
              </a:spcBef>
              <a:spcAft>
                <a:spcPct val="0"/>
              </a:spcAft>
              <a:defRPr sz="1200" i="1">
                <a:solidFill>
                  <a:schemeClr val="tx1"/>
                </a:solidFill>
                <a:latin typeface="Verdana" pitchFamily="34" charset="0"/>
                <a:ea typeface="SimSun" pitchFamily="2" charset="-122"/>
              </a:defRPr>
            </a:lvl7pPr>
            <a:lvl8pPr marL="3429000" indent="-228600" eaLnBrk="0" fontAlgn="base" hangingPunct="0">
              <a:spcBef>
                <a:spcPct val="30000"/>
              </a:spcBef>
              <a:spcAft>
                <a:spcPct val="0"/>
              </a:spcAft>
              <a:defRPr sz="1200" i="1">
                <a:solidFill>
                  <a:schemeClr val="tx1"/>
                </a:solidFill>
                <a:latin typeface="Verdana" pitchFamily="34" charset="0"/>
                <a:ea typeface="SimSun" pitchFamily="2" charset="-122"/>
              </a:defRPr>
            </a:lvl8pPr>
            <a:lvl9pPr marL="3886200" indent="-228600" eaLnBrk="0" fontAlgn="base" hangingPunct="0">
              <a:spcBef>
                <a:spcPct val="30000"/>
              </a:spcBef>
              <a:spcAft>
                <a:spcPct val="0"/>
              </a:spcAft>
              <a:defRPr sz="1200" i="1">
                <a:solidFill>
                  <a:schemeClr val="tx1"/>
                </a:solidFill>
                <a:latin typeface="Verdana" pitchFamily="34" charset="0"/>
                <a:ea typeface="SimSun"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3703EF9-C576-4A34-843A-51D9BD3268C0}" type="slidenum">
              <a:rPr kumimoji="1" lang="en-US" altLang="zh-TW" sz="1200" b="0" i="0" u="none" strike="noStrike" kern="1200" cap="none" spc="0" normalizeH="0" baseline="0" noProof="0" smtClean="0">
                <a:ln>
                  <a:noFill/>
                </a:ln>
                <a:solidFill>
                  <a:srgbClr val="0000FF"/>
                </a:solidFill>
                <a:effectLst/>
                <a:uLnTx/>
                <a:uFillTx/>
                <a:latin typeface="Verdana" pitchFamily="34" charset="0"/>
                <a:ea typeface="新細明體" pitchFamily="18" charset="-12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en-US" altLang="zh-TW" sz="1200" b="0" i="0" u="none" strike="noStrike" kern="1200" cap="none" spc="0" normalizeH="0" baseline="0" noProof="0" dirty="0">
              <a:ln>
                <a:noFill/>
              </a:ln>
              <a:solidFill>
                <a:srgbClr val="0000FF"/>
              </a:solidFill>
              <a:effectLst/>
              <a:uLnTx/>
              <a:uFillTx/>
              <a:latin typeface="Verdana" pitchFamily="34" charset="0"/>
              <a:ea typeface="新細明體" pitchFamily="18" charset="-120"/>
            </a:endParaRPr>
          </a:p>
        </p:txBody>
      </p:sp>
    </p:spTree>
    <p:extLst>
      <p:ext uri="{BB962C8B-B14F-4D97-AF65-F5344CB8AC3E}">
        <p14:creationId xmlns:p14="http://schemas.microsoft.com/office/powerpoint/2010/main" val="37400006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區段標題">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722313" y="2906713"/>
            <a:ext cx="7772400" cy="1500187"/>
          </a:xfrm>
        </p:spPr>
        <p:txBody>
          <a:bodyPr anchor="b"/>
          <a:lstStyle>
            <a:lvl1pPr marL="0" indent="0">
              <a:buNone/>
              <a:defRPr sz="2100">
                <a:latin typeface="+mj-lt"/>
              </a:defRPr>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TW" altLang="en-US" dirty="0"/>
              <a:t>按一下以編輯母片文字樣式</a:t>
            </a:r>
          </a:p>
        </p:txBody>
      </p:sp>
      <p:pic>
        <p:nvPicPr>
          <p:cNvPr id="5" name="圖片 4">
            <a:extLst>
              <a:ext uri="{FF2B5EF4-FFF2-40B4-BE49-F238E27FC236}">
                <a16:creationId xmlns:a16="http://schemas.microsoft.com/office/drawing/2014/main" id="{0A837003-DAE8-496B-9C1D-F9996421B4BF}"/>
              </a:ext>
            </a:extLst>
          </p:cNvPr>
          <p:cNvPicPr>
            <a:picLocks noChangeAspect="1"/>
          </p:cNvPicPr>
          <p:nvPr userDrawn="1"/>
        </p:nvPicPr>
        <p:blipFill rotWithShape="1">
          <a:blip r:embed="rId3" cstate="print"/>
          <a:srcRect l="68709" t="88746" r="12661" b="6093"/>
          <a:stretch/>
        </p:blipFill>
        <p:spPr>
          <a:xfrm>
            <a:off x="6872749" y="6447546"/>
            <a:ext cx="2271251" cy="383450"/>
          </a:xfrm>
          <a:prstGeom prst="rect">
            <a:avLst/>
          </a:prstGeom>
        </p:spPr>
      </p:pic>
      <p:sp>
        <p:nvSpPr>
          <p:cNvPr id="4" name="投影片編號版面配置區 2"/>
          <p:cNvSpPr txBox="1">
            <a:spLocks noGrp="1"/>
          </p:cNvSpPr>
          <p:nvPr userDrawn="1"/>
        </p:nvSpPr>
        <p:spPr bwMode="auto">
          <a:xfrm>
            <a:off x="4402137" y="6264672"/>
            <a:ext cx="4741863" cy="620712"/>
          </a:xfrm>
          <a:prstGeom prst="rect">
            <a:avLst/>
          </a:prstGeom>
          <a:noFill/>
          <a:ln>
            <a:noFill/>
          </a:ln>
        </p:spPr>
        <p:txBody>
          <a:bodyPr anchor="ctr"/>
          <a:lstStyle>
            <a:lvl1pPr>
              <a:defRPr sz="1200" i="1">
                <a:solidFill>
                  <a:schemeClr val="tx1"/>
                </a:solidFill>
                <a:latin typeface="Verdana" pitchFamily="34" charset="0"/>
                <a:ea typeface="SimSun" pitchFamily="2" charset="-122"/>
              </a:defRPr>
            </a:lvl1pPr>
            <a:lvl2pPr marL="742950" indent="-285750">
              <a:defRPr sz="1200" i="1">
                <a:solidFill>
                  <a:schemeClr val="tx1"/>
                </a:solidFill>
                <a:latin typeface="Verdana" pitchFamily="34" charset="0"/>
                <a:ea typeface="SimSun" pitchFamily="2" charset="-122"/>
              </a:defRPr>
            </a:lvl2pPr>
            <a:lvl3pPr marL="1143000" indent="-228600">
              <a:defRPr sz="1200" i="1">
                <a:solidFill>
                  <a:schemeClr val="tx1"/>
                </a:solidFill>
                <a:latin typeface="Verdana" pitchFamily="34" charset="0"/>
                <a:ea typeface="SimSun" pitchFamily="2" charset="-122"/>
              </a:defRPr>
            </a:lvl3pPr>
            <a:lvl4pPr marL="1600200" indent="-228600">
              <a:defRPr sz="1200" i="1">
                <a:solidFill>
                  <a:schemeClr val="tx1"/>
                </a:solidFill>
                <a:latin typeface="Verdana" pitchFamily="34" charset="0"/>
                <a:ea typeface="SimSun" pitchFamily="2" charset="-122"/>
              </a:defRPr>
            </a:lvl4pPr>
            <a:lvl5pPr marL="2057400" indent="-228600">
              <a:defRPr sz="1200" i="1">
                <a:solidFill>
                  <a:schemeClr val="tx1"/>
                </a:solidFill>
                <a:latin typeface="Verdana" pitchFamily="34" charset="0"/>
                <a:ea typeface="SimSun" pitchFamily="2" charset="-122"/>
              </a:defRPr>
            </a:lvl5pPr>
            <a:lvl6pPr marL="2514600" indent="-228600" eaLnBrk="0" fontAlgn="base" hangingPunct="0">
              <a:spcBef>
                <a:spcPct val="30000"/>
              </a:spcBef>
              <a:spcAft>
                <a:spcPct val="0"/>
              </a:spcAft>
              <a:defRPr sz="1200" i="1">
                <a:solidFill>
                  <a:schemeClr val="tx1"/>
                </a:solidFill>
                <a:latin typeface="Verdana" pitchFamily="34" charset="0"/>
                <a:ea typeface="SimSun" pitchFamily="2" charset="-122"/>
              </a:defRPr>
            </a:lvl6pPr>
            <a:lvl7pPr marL="2971800" indent="-228600" eaLnBrk="0" fontAlgn="base" hangingPunct="0">
              <a:spcBef>
                <a:spcPct val="30000"/>
              </a:spcBef>
              <a:spcAft>
                <a:spcPct val="0"/>
              </a:spcAft>
              <a:defRPr sz="1200" i="1">
                <a:solidFill>
                  <a:schemeClr val="tx1"/>
                </a:solidFill>
                <a:latin typeface="Verdana" pitchFamily="34" charset="0"/>
                <a:ea typeface="SimSun" pitchFamily="2" charset="-122"/>
              </a:defRPr>
            </a:lvl7pPr>
            <a:lvl8pPr marL="3429000" indent="-228600" eaLnBrk="0" fontAlgn="base" hangingPunct="0">
              <a:spcBef>
                <a:spcPct val="30000"/>
              </a:spcBef>
              <a:spcAft>
                <a:spcPct val="0"/>
              </a:spcAft>
              <a:defRPr sz="1200" i="1">
                <a:solidFill>
                  <a:schemeClr val="tx1"/>
                </a:solidFill>
                <a:latin typeface="Verdana" pitchFamily="34" charset="0"/>
                <a:ea typeface="SimSun" pitchFamily="2" charset="-122"/>
              </a:defRPr>
            </a:lvl8pPr>
            <a:lvl9pPr marL="3886200" indent="-228600" eaLnBrk="0" fontAlgn="base" hangingPunct="0">
              <a:spcBef>
                <a:spcPct val="30000"/>
              </a:spcBef>
              <a:spcAft>
                <a:spcPct val="0"/>
              </a:spcAft>
              <a:defRPr sz="1200" i="1">
                <a:solidFill>
                  <a:schemeClr val="tx1"/>
                </a:solidFill>
                <a:latin typeface="Verdana" pitchFamily="34" charset="0"/>
                <a:ea typeface="SimSun" pitchFamily="2" charset="-122"/>
              </a:defRPr>
            </a:lvl9pPr>
          </a:lstStyle>
          <a:p>
            <a:pPr algn="r">
              <a:defRPr/>
            </a:pPr>
            <a:fld id="{73703EF9-C576-4A34-843A-51D9BD3268C0}" type="slidenum">
              <a:rPr lang="en-US" altLang="zh-TW" sz="1200" b="0" i="0" smtClean="0">
                <a:solidFill>
                  <a:schemeClr val="bg2">
                    <a:lumMod val="75000"/>
                  </a:schemeClr>
                </a:solidFill>
                <a:ea typeface="新細明體" pitchFamily="18" charset="-120"/>
              </a:rPr>
              <a:pPr algn="r">
                <a:defRPr/>
              </a:pPr>
              <a:t>‹#›</a:t>
            </a:fld>
            <a:endParaRPr lang="en-US" altLang="zh-TW" sz="1200" b="0" i="0" dirty="0">
              <a:solidFill>
                <a:schemeClr val="bg2">
                  <a:lumMod val="75000"/>
                </a:schemeClr>
              </a:solidFill>
              <a:ea typeface="新細明體" pitchFamily="18" charset="-120"/>
            </a:endParaRPr>
          </a:p>
        </p:txBody>
      </p:sp>
    </p:spTree>
    <p:extLst>
      <p:ext uri="{BB962C8B-B14F-4D97-AF65-F5344CB8AC3E}">
        <p14:creationId xmlns:p14="http://schemas.microsoft.com/office/powerpoint/2010/main" val="27169028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比對">
    <p:spTree>
      <p:nvGrpSpPr>
        <p:cNvPr id="1" name=""/>
        <p:cNvGrpSpPr/>
        <p:nvPr/>
      </p:nvGrpSpPr>
      <p:grpSpPr>
        <a:xfrm>
          <a:off x="0" y="0"/>
          <a:ext cx="0" cy="0"/>
          <a:chOff x="0" y="0"/>
          <a:chExt cx="0" cy="0"/>
        </a:xfrm>
      </p:grpSpPr>
      <p:sp>
        <p:nvSpPr>
          <p:cNvPr id="7" name="投影片編號版面配置區 2"/>
          <p:cNvSpPr txBox="1">
            <a:spLocks noGrp="1"/>
          </p:cNvSpPr>
          <p:nvPr/>
        </p:nvSpPr>
        <p:spPr bwMode="auto">
          <a:xfrm>
            <a:off x="4412852" y="6237288"/>
            <a:ext cx="4741863" cy="620712"/>
          </a:xfrm>
          <a:prstGeom prst="rect">
            <a:avLst/>
          </a:prstGeom>
          <a:noFill/>
          <a:ln>
            <a:noFill/>
          </a:ln>
        </p:spPr>
        <p:txBody>
          <a:bodyPr anchor="ctr"/>
          <a:lstStyle>
            <a:lvl1pPr>
              <a:defRPr sz="1200" i="1">
                <a:solidFill>
                  <a:schemeClr val="tx1"/>
                </a:solidFill>
                <a:latin typeface="Verdana" pitchFamily="34" charset="0"/>
                <a:ea typeface="SimSun" pitchFamily="2" charset="-122"/>
              </a:defRPr>
            </a:lvl1pPr>
            <a:lvl2pPr marL="742950" indent="-285750">
              <a:defRPr sz="1200" i="1">
                <a:solidFill>
                  <a:schemeClr val="tx1"/>
                </a:solidFill>
                <a:latin typeface="Verdana" pitchFamily="34" charset="0"/>
                <a:ea typeface="SimSun" pitchFamily="2" charset="-122"/>
              </a:defRPr>
            </a:lvl2pPr>
            <a:lvl3pPr marL="1143000" indent="-228600">
              <a:defRPr sz="1200" i="1">
                <a:solidFill>
                  <a:schemeClr val="tx1"/>
                </a:solidFill>
                <a:latin typeface="Verdana" pitchFamily="34" charset="0"/>
                <a:ea typeface="SimSun" pitchFamily="2" charset="-122"/>
              </a:defRPr>
            </a:lvl3pPr>
            <a:lvl4pPr marL="1600200" indent="-228600">
              <a:defRPr sz="1200" i="1">
                <a:solidFill>
                  <a:schemeClr val="tx1"/>
                </a:solidFill>
                <a:latin typeface="Verdana" pitchFamily="34" charset="0"/>
                <a:ea typeface="SimSun" pitchFamily="2" charset="-122"/>
              </a:defRPr>
            </a:lvl4pPr>
            <a:lvl5pPr marL="2057400" indent="-228600">
              <a:defRPr sz="1200" i="1">
                <a:solidFill>
                  <a:schemeClr val="tx1"/>
                </a:solidFill>
                <a:latin typeface="Verdana" pitchFamily="34" charset="0"/>
                <a:ea typeface="SimSun" pitchFamily="2" charset="-122"/>
              </a:defRPr>
            </a:lvl5pPr>
            <a:lvl6pPr marL="2514600" indent="-228600" eaLnBrk="0" fontAlgn="base" hangingPunct="0">
              <a:spcBef>
                <a:spcPct val="30000"/>
              </a:spcBef>
              <a:spcAft>
                <a:spcPct val="0"/>
              </a:spcAft>
              <a:defRPr sz="1200" i="1">
                <a:solidFill>
                  <a:schemeClr val="tx1"/>
                </a:solidFill>
                <a:latin typeface="Verdana" pitchFamily="34" charset="0"/>
                <a:ea typeface="SimSun" pitchFamily="2" charset="-122"/>
              </a:defRPr>
            </a:lvl6pPr>
            <a:lvl7pPr marL="2971800" indent="-228600" eaLnBrk="0" fontAlgn="base" hangingPunct="0">
              <a:spcBef>
                <a:spcPct val="30000"/>
              </a:spcBef>
              <a:spcAft>
                <a:spcPct val="0"/>
              </a:spcAft>
              <a:defRPr sz="1200" i="1">
                <a:solidFill>
                  <a:schemeClr val="tx1"/>
                </a:solidFill>
                <a:latin typeface="Verdana" pitchFamily="34" charset="0"/>
                <a:ea typeface="SimSun" pitchFamily="2" charset="-122"/>
              </a:defRPr>
            </a:lvl7pPr>
            <a:lvl8pPr marL="3429000" indent="-228600" eaLnBrk="0" fontAlgn="base" hangingPunct="0">
              <a:spcBef>
                <a:spcPct val="30000"/>
              </a:spcBef>
              <a:spcAft>
                <a:spcPct val="0"/>
              </a:spcAft>
              <a:defRPr sz="1200" i="1">
                <a:solidFill>
                  <a:schemeClr val="tx1"/>
                </a:solidFill>
                <a:latin typeface="Verdana" pitchFamily="34" charset="0"/>
                <a:ea typeface="SimSun" pitchFamily="2" charset="-122"/>
              </a:defRPr>
            </a:lvl8pPr>
            <a:lvl9pPr marL="3886200" indent="-228600" eaLnBrk="0" fontAlgn="base" hangingPunct="0">
              <a:spcBef>
                <a:spcPct val="30000"/>
              </a:spcBef>
              <a:spcAft>
                <a:spcPct val="0"/>
              </a:spcAft>
              <a:defRPr sz="1200" i="1">
                <a:solidFill>
                  <a:schemeClr val="tx1"/>
                </a:solidFill>
                <a:latin typeface="Verdana" pitchFamily="34" charset="0"/>
                <a:ea typeface="SimSun" pitchFamily="2" charset="-122"/>
              </a:defRPr>
            </a:lvl9pPr>
          </a:lstStyle>
          <a:p>
            <a:pPr algn="r">
              <a:defRPr/>
            </a:pPr>
            <a:fld id="{9F30D930-3EFB-4588-9F98-C876279086CA}" type="slidenum">
              <a:rPr lang="en-US" altLang="zh-TW" sz="1200" b="0" i="0" smtClean="0">
                <a:solidFill>
                  <a:srgbClr val="0000FF"/>
                </a:solidFill>
                <a:ea typeface="新細明體" pitchFamily="18" charset="-120"/>
              </a:rPr>
              <a:pPr algn="r">
                <a:defRPr/>
              </a:pPr>
              <a:t>‹#›</a:t>
            </a:fld>
            <a:endParaRPr lang="en-US" altLang="zh-TW" sz="1200" b="0" i="0" dirty="0">
              <a:solidFill>
                <a:srgbClr val="0000FF"/>
              </a:solidFill>
              <a:ea typeface="新細明體" pitchFamily="18" charset="-120"/>
            </a:endParaRPr>
          </a:p>
        </p:txBody>
      </p:sp>
      <p:sp>
        <p:nvSpPr>
          <p:cNvPr id="3" name="文字版面配置區 2"/>
          <p:cNvSpPr>
            <a:spLocks noGrp="1"/>
          </p:cNvSpPr>
          <p:nvPr>
            <p:ph type="body" idx="1"/>
          </p:nvPr>
        </p:nvSpPr>
        <p:spPr>
          <a:xfrm>
            <a:off x="467544" y="1124744"/>
            <a:ext cx="4040188" cy="423738"/>
          </a:xfrm>
          <a:gradFill>
            <a:gsLst>
              <a:gs pos="0">
                <a:srgbClr val="03D4A8"/>
              </a:gs>
              <a:gs pos="25000">
                <a:srgbClr val="21D6E0"/>
              </a:gs>
              <a:gs pos="75000">
                <a:srgbClr val="0087E6"/>
              </a:gs>
              <a:gs pos="100000">
                <a:srgbClr val="005CBF"/>
              </a:gs>
            </a:gsLst>
            <a:lin ang="5400000" scaled="0"/>
          </a:gradFill>
          <a:ln>
            <a:solidFill>
              <a:schemeClr val="accent1"/>
            </a:solidFill>
          </a:ln>
        </p:spPr>
        <p:txBody>
          <a:bodyPr anchor="b"/>
          <a:lstStyle>
            <a:lvl1pPr marL="0" indent="0" algn="ctr">
              <a:buNone/>
              <a:defRPr sz="1350" b="1">
                <a:solidFill>
                  <a:schemeClr val="bg1"/>
                </a:solidFill>
                <a:latin typeface="Verdana"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dirty="0"/>
              <a:t>按一下以編輯母片文字樣式</a:t>
            </a:r>
          </a:p>
        </p:txBody>
      </p:sp>
      <p:sp>
        <p:nvSpPr>
          <p:cNvPr id="4" name="內容版面配置區 3"/>
          <p:cNvSpPr>
            <a:spLocks noGrp="1"/>
          </p:cNvSpPr>
          <p:nvPr>
            <p:ph sz="half" idx="2"/>
          </p:nvPr>
        </p:nvSpPr>
        <p:spPr>
          <a:xfrm>
            <a:off x="457200" y="1628802"/>
            <a:ext cx="4040188" cy="4497363"/>
          </a:xfrm>
        </p:spPr>
        <p:txBody>
          <a:bodyPr/>
          <a:lstStyle>
            <a:lvl1pPr>
              <a:defRPr sz="13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內容版面配置區 5"/>
          <p:cNvSpPr>
            <a:spLocks noGrp="1"/>
          </p:cNvSpPr>
          <p:nvPr>
            <p:ph sz="quarter" idx="4"/>
          </p:nvPr>
        </p:nvSpPr>
        <p:spPr>
          <a:xfrm>
            <a:off x="4645026" y="1628802"/>
            <a:ext cx="4041775" cy="4497363"/>
          </a:xfrm>
        </p:spPr>
        <p:txBody>
          <a:bodyPr/>
          <a:lstStyle>
            <a:lvl1pPr>
              <a:defRPr sz="13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10" name="標題 1"/>
          <p:cNvSpPr>
            <a:spLocks noGrp="1"/>
          </p:cNvSpPr>
          <p:nvPr>
            <p:ph type="title"/>
          </p:nvPr>
        </p:nvSpPr>
        <p:spPr>
          <a:xfrm>
            <a:off x="457200" y="116632"/>
            <a:ext cx="8229600" cy="720080"/>
          </a:xfrm>
          <a:gradFill flip="none" rotWithShape="1">
            <a:gsLst>
              <a:gs pos="89000">
                <a:srgbClr val="97DAEC">
                  <a:lumMod val="77000"/>
                  <a:lumOff val="23000"/>
                </a:srgbClr>
              </a:gs>
              <a:gs pos="75000">
                <a:srgbClr val="76D1F2"/>
              </a:gs>
              <a:gs pos="2000">
                <a:srgbClr val="00B0F0"/>
              </a:gs>
              <a:gs pos="39000">
                <a:schemeClr val="accent1">
                  <a:shade val="67500"/>
                  <a:satMod val="115000"/>
                  <a:lumMod val="20000"/>
                  <a:lumOff val="80000"/>
                </a:schemeClr>
              </a:gs>
              <a:gs pos="97000">
                <a:schemeClr val="accent1">
                  <a:shade val="100000"/>
                  <a:satMod val="115000"/>
                </a:schemeClr>
              </a:gs>
            </a:gsLst>
            <a:path path="rect">
              <a:fillToRect l="100000" t="100000"/>
            </a:path>
            <a:tileRect/>
          </a:gradFill>
        </p:spPr>
        <p:txBody>
          <a:bodyPr/>
          <a:lstStyle>
            <a:lvl1pPr>
              <a:defRPr sz="1800">
                <a:latin typeface="Verdana" pitchFamily="34" charset="0"/>
              </a:defRPr>
            </a:lvl1pPr>
          </a:lstStyle>
          <a:p>
            <a:r>
              <a:rPr lang="zh-TW" altLang="en-US" dirty="0"/>
              <a:t>按一下以編輯母片標題樣式</a:t>
            </a:r>
          </a:p>
        </p:txBody>
      </p:sp>
      <p:sp>
        <p:nvSpPr>
          <p:cNvPr id="11" name="文字版面配置區 2"/>
          <p:cNvSpPr>
            <a:spLocks noGrp="1"/>
          </p:cNvSpPr>
          <p:nvPr>
            <p:ph type="body" idx="10"/>
          </p:nvPr>
        </p:nvSpPr>
        <p:spPr>
          <a:xfrm>
            <a:off x="4644009" y="1124744"/>
            <a:ext cx="4040188" cy="423738"/>
          </a:xfrm>
          <a:gradFill>
            <a:gsLst>
              <a:gs pos="0">
                <a:srgbClr val="03D4A8"/>
              </a:gs>
              <a:gs pos="25000">
                <a:srgbClr val="21D6E0"/>
              </a:gs>
              <a:gs pos="75000">
                <a:srgbClr val="0087E6"/>
              </a:gs>
              <a:gs pos="100000">
                <a:srgbClr val="005CBF"/>
              </a:gs>
            </a:gsLst>
            <a:lin ang="5400000" scaled="0"/>
          </a:gradFill>
          <a:ln>
            <a:solidFill>
              <a:schemeClr val="accent1"/>
            </a:solidFill>
          </a:ln>
        </p:spPr>
        <p:txBody>
          <a:bodyPr anchor="b"/>
          <a:lstStyle>
            <a:lvl1pPr marL="0" indent="0" algn="ctr">
              <a:buNone/>
              <a:defRPr sz="1350" b="1">
                <a:solidFill>
                  <a:schemeClr val="bg1"/>
                </a:solidFill>
                <a:latin typeface="Verdana"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dirty="0"/>
              <a:t>按一下以編輯母片文字樣式</a:t>
            </a:r>
          </a:p>
        </p:txBody>
      </p:sp>
    </p:spTree>
    <p:extLst>
      <p:ext uri="{BB962C8B-B14F-4D97-AF65-F5344CB8AC3E}">
        <p14:creationId xmlns:p14="http://schemas.microsoft.com/office/powerpoint/2010/main" val="36592200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比對">
    <p:spTree>
      <p:nvGrpSpPr>
        <p:cNvPr id="1" name=""/>
        <p:cNvGrpSpPr/>
        <p:nvPr/>
      </p:nvGrpSpPr>
      <p:grpSpPr>
        <a:xfrm>
          <a:off x="0" y="0"/>
          <a:ext cx="0" cy="0"/>
          <a:chOff x="0" y="0"/>
          <a:chExt cx="0" cy="0"/>
        </a:xfrm>
      </p:grpSpPr>
      <p:sp>
        <p:nvSpPr>
          <p:cNvPr id="12" name="投影片編號版面配置區 2"/>
          <p:cNvSpPr txBox="1">
            <a:spLocks noGrp="1"/>
          </p:cNvSpPr>
          <p:nvPr/>
        </p:nvSpPr>
        <p:spPr bwMode="auto">
          <a:xfrm>
            <a:off x="4402138" y="6237405"/>
            <a:ext cx="4741863" cy="620712"/>
          </a:xfrm>
          <a:prstGeom prst="rect">
            <a:avLst/>
          </a:prstGeom>
          <a:noFill/>
          <a:ln>
            <a:noFill/>
          </a:ln>
        </p:spPr>
        <p:txBody>
          <a:bodyPr anchor="ctr"/>
          <a:lstStyle>
            <a:lvl1pPr>
              <a:defRPr sz="1200" i="1">
                <a:solidFill>
                  <a:schemeClr val="tx1"/>
                </a:solidFill>
                <a:latin typeface="Verdana" pitchFamily="34" charset="0"/>
                <a:ea typeface="SimSun" pitchFamily="2" charset="-122"/>
              </a:defRPr>
            </a:lvl1pPr>
            <a:lvl2pPr marL="742950" indent="-285750">
              <a:defRPr sz="1200" i="1">
                <a:solidFill>
                  <a:schemeClr val="tx1"/>
                </a:solidFill>
                <a:latin typeface="Verdana" pitchFamily="34" charset="0"/>
                <a:ea typeface="SimSun" pitchFamily="2" charset="-122"/>
              </a:defRPr>
            </a:lvl2pPr>
            <a:lvl3pPr marL="1143000" indent="-228600">
              <a:defRPr sz="1200" i="1">
                <a:solidFill>
                  <a:schemeClr val="tx1"/>
                </a:solidFill>
                <a:latin typeface="Verdana" pitchFamily="34" charset="0"/>
                <a:ea typeface="SimSun" pitchFamily="2" charset="-122"/>
              </a:defRPr>
            </a:lvl3pPr>
            <a:lvl4pPr marL="1600200" indent="-228600">
              <a:defRPr sz="1200" i="1">
                <a:solidFill>
                  <a:schemeClr val="tx1"/>
                </a:solidFill>
                <a:latin typeface="Verdana" pitchFamily="34" charset="0"/>
                <a:ea typeface="SimSun" pitchFamily="2" charset="-122"/>
              </a:defRPr>
            </a:lvl4pPr>
            <a:lvl5pPr marL="2057400" indent="-228600">
              <a:defRPr sz="1200" i="1">
                <a:solidFill>
                  <a:schemeClr val="tx1"/>
                </a:solidFill>
                <a:latin typeface="Verdana" pitchFamily="34" charset="0"/>
                <a:ea typeface="SimSun" pitchFamily="2" charset="-122"/>
              </a:defRPr>
            </a:lvl5pPr>
            <a:lvl6pPr marL="2514600" indent="-228600" eaLnBrk="0" fontAlgn="base" hangingPunct="0">
              <a:spcBef>
                <a:spcPct val="30000"/>
              </a:spcBef>
              <a:spcAft>
                <a:spcPct val="0"/>
              </a:spcAft>
              <a:defRPr sz="1200" i="1">
                <a:solidFill>
                  <a:schemeClr val="tx1"/>
                </a:solidFill>
                <a:latin typeface="Verdana" pitchFamily="34" charset="0"/>
                <a:ea typeface="SimSun" pitchFamily="2" charset="-122"/>
              </a:defRPr>
            </a:lvl6pPr>
            <a:lvl7pPr marL="2971800" indent="-228600" eaLnBrk="0" fontAlgn="base" hangingPunct="0">
              <a:spcBef>
                <a:spcPct val="30000"/>
              </a:spcBef>
              <a:spcAft>
                <a:spcPct val="0"/>
              </a:spcAft>
              <a:defRPr sz="1200" i="1">
                <a:solidFill>
                  <a:schemeClr val="tx1"/>
                </a:solidFill>
                <a:latin typeface="Verdana" pitchFamily="34" charset="0"/>
                <a:ea typeface="SimSun" pitchFamily="2" charset="-122"/>
              </a:defRPr>
            </a:lvl7pPr>
            <a:lvl8pPr marL="3429000" indent="-228600" eaLnBrk="0" fontAlgn="base" hangingPunct="0">
              <a:spcBef>
                <a:spcPct val="30000"/>
              </a:spcBef>
              <a:spcAft>
                <a:spcPct val="0"/>
              </a:spcAft>
              <a:defRPr sz="1200" i="1">
                <a:solidFill>
                  <a:schemeClr val="tx1"/>
                </a:solidFill>
                <a:latin typeface="Verdana" pitchFamily="34" charset="0"/>
                <a:ea typeface="SimSun" pitchFamily="2" charset="-122"/>
              </a:defRPr>
            </a:lvl8pPr>
            <a:lvl9pPr marL="3886200" indent="-228600" eaLnBrk="0" fontAlgn="base" hangingPunct="0">
              <a:spcBef>
                <a:spcPct val="30000"/>
              </a:spcBef>
              <a:spcAft>
                <a:spcPct val="0"/>
              </a:spcAft>
              <a:defRPr sz="1200" i="1">
                <a:solidFill>
                  <a:schemeClr val="tx1"/>
                </a:solidFill>
                <a:latin typeface="Verdana" pitchFamily="34" charset="0"/>
                <a:ea typeface="SimSun" pitchFamily="2" charset="-122"/>
              </a:defRPr>
            </a:lvl9pPr>
          </a:lstStyle>
          <a:p>
            <a:pPr algn="r">
              <a:defRPr/>
            </a:pPr>
            <a:fld id="{42F07D80-A47B-4C21-9AC3-2BAE06BEADF3}" type="slidenum">
              <a:rPr lang="en-US" altLang="zh-TW" sz="1200" b="0" i="0" smtClean="0">
                <a:solidFill>
                  <a:srgbClr val="0000FF"/>
                </a:solidFill>
                <a:ea typeface="新細明體" pitchFamily="18" charset="-120"/>
              </a:rPr>
              <a:pPr algn="r">
                <a:defRPr/>
              </a:pPr>
              <a:t>‹#›</a:t>
            </a:fld>
            <a:endParaRPr lang="en-US" altLang="zh-TW" sz="1200" b="0" i="0" dirty="0">
              <a:solidFill>
                <a:srgbClr val="0000FF"/>
              </a:solidFill>
              <a:ea typeface="新細明體" pitchFamily="18" charset="-120"/>
            </a:endParaRPr>
          </a:p>
        </p:txBody>
      </p:sp>
      <p:sp>
        <p:nvSpPr>
          <p:cNvPr id="4" name="內容版面配置區 3"/>
          <p:cNvSpPr>
            <a:spLocks noGrp="1"/>
          </p:cNvSpPr>
          <p:nvPr>
            <p:ph sz="half" idx="2"/>
          </p:nvPr>
        </p:nvSpPr>
        <p:spPr>
          <a:xfrm>
            <a:off x="457200" y="1412776"/>
            <a:ext cx="4040188" cy="2088232"/>
          </a:xfrm>
        </p:spPr>
        <p:txBody>
          <a:bodyPr/>
          <a:lstStyle>
            <a:lvl1pPr>
              <a:defRPr sz="13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內容版面配置區 5"/>
          <p:cNvSpPr>
            <a:spLocks noGrp="1"/>
          </p:cNvSpPr>
          <p:nvPr>
            <p:ph sz="quarter" idx="4"/>
          </p:nvPr>
        </p:nvSpPr>
        <p:spPr>
          <a:xfrm>
            <a:off x="4645026" y="1412777"/>
            <a:ext cx="4041775" cy="2088232"/>
          </a:xfrm>
        </p:spPr>
        <p:txBody>
          <a:bodyPr/>
          <a:lstStyle>
            <a:lvl1pPr>
              <a:defRPr sz="13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10" name="標題 1"/>
          <p:cNvSpPr>
            <a:spLocks noGrp="1"/>
          </p:cNvSpPr>
          <p:nvPr>
            <p:ph type="title"/>
          </p:nvPr>
        </p:nvSpPr>
        <p:spPr>
          <a:xfrm>
            <a:off x="457200" y="116632"/>
            <a:ext cx="8229600" cy="720080"/>
          </a:xfrm>
          <a:gradFill flip="none" rotWithShape="1">
            <a:gsLst>
              <a:gs pos="89000">
                <a:srgbClr val="97DAEC">
                  <a:lumMod val="77000"/>
                  <a:lumOff val="23000"/>
                </a:srgbClr>
              </a:gs>
              <a:gs pos="75000">
                <a:srgbClr val="76D1F2"/>
              </a:gs>
              <a:gs pos="2000">
                <a:srgbClr val="00B0F0"/>
              </a:gs>
              <a:gs pos="39000">
                <a:schemeClr val="accent1">
                  <a:shade val="67500"/>
                  <a:satMod val="115000"/>
                  <a:lumMod val="20000"/>
                  <a:lumOff val="80000"/>
                </a:schemeClr>
              </a:gs>
              <a:gs pos="97000">
                <a:schemeClr val="accent1">
                  <a:shade val="100000"/>
                  <a:satMod val="115000"/>
                </a:schemeClr>
              </a:gs>
            </a:gsLst>
            <a:path path="rect">
              <a:fillToRect l="100000" t="100000"/>
            </a:path>
            <a:tileRect/>
          </a:gradFill>
        </p:spPr>
        <p:txBody>
          <a:bodyPr/>
          <a:lstStyle>
            <a:lvl1pPr>
              <a:defRPr sz="1800">
                <a:latin typeface="Verdana" pitchFamily="34" charset="0"/>
              </a:defRPr>
            </a:lvl1pPr>
          </a:lstStyle>
          <a:p>
            <a:r>
              <a:rPr lang="zh-TW" altLang="en-US" dirty="0"/>
              <a:t>按一下以編輯母片標題樣式</a:t>
            </a:r>
          </a:p>
        </p:txBody>
      </p:sp>
      <p:sp>
        <p:nvSpPr>
          <p:cNvPr id="11" name="內容版面配置區 3"/>
          <p:cNvSpPr>
            <a:spLocks noGrp="1"/>
          </p:cNvSpPr>
          <p:nvPr>
            <p:ph sz="half" idx="11"/>
          </p:nvPr>
        </p:nvSpPr>
        <p:spPr>
          <a:xfrm>
            <a:off x="467544" y="4077072"/>
            <a:ext cx="4040188" cy="2088232"/>
          </a:xfrm>
        </p:spPr>
        <p:txBody>
          <a:bodyPr/>
          <a:lstStyle>
            <a:lvl1pPr>
              <a:defRPr sz="13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13" name="內容版面配置區 5"/>
          <p:cNvSpPr>
            <a:spLocks noGrp="1"/>
          </p:cNvSpPr>
          <p:nvPr>
            <p:ph sz="quarter" idx="13"/>
          </p:nvPr>
        </p:nvSpPr>
        <p:spPr>
          <a:xfrm>
            <a:off x="4644009" y="4077072"/>
            <a:ext cx="4041775" cy="2088232"/>
          </a:xfrm>
        </p:spPr>
        <p:txBody>
          <a:bodyPr/>
          <a:lstStyle>
            <a:lvl1pPr>
              <a:defRPr sz="13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14" name="文字版面配置區 2"/>
          <p:cNvSpPr>
            <a:spLocks noGrp="1"/>
          </p:cNvSpPr>
          <p:nvPr>
            <p:ph type="body" idx="1"/>
          </p:nvPr>
        </p:nvSpPr>
        <p:spPr>
          <a:xfrm>
            <a:off x="467544" y="908720"/>
            <a:ext cx="4040188" cy="423738"/>
          </a:xfrm>
          <a:gradFill>
            <a:gsLst>
              <a:gs pos="0">
                <a:srgbClr val="03D4A8"/>
              </a:gs>
              <a:gs pos="25000">
                <a:srgbClr val="21D6E0"/>
              </a:gs>
              <a:gs pos="75000">
                <a:srgbClr val="0087E6"/>
              </a:gs>
              <a:gs pos="100000">
                <a:srgbClr val="005CBF"/>
              </a:gs>
            </a:gsLst>
            <a:lin ang="5400000" scaled="0"/>
          </a:gradFill>
          <a:ln>
            <a:solidFill>
              <a:schemeClr val="accent1"/>
            </a:solidFill>
          </a:ln>
        </p:spPr>
        <p:txBody>
          <a:bodyPr anchor="b"/>
          <a:lstStyle>
            <a:lvl1pPr marL="0" indent="0" algn="ctr">
              <a:buNone/>
              <a:defRPr sz="1200" b="1">
                <a:solidFill>
                  <a:schemeClr val="bg1"/>
                </a:solidFill>
                <a:latin typeface="Verdana"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dirty="0"/>
              <a:t>按一下以編輯母片文字樣式</a:t>
            </a:r>
          </a:p>
        </p:txBody>
      </p:sp>
      <p:sp>
        <p:nvSpPr>
          <p:cNvPr id="15" name="文字版面配置區 2"/>
          <p:cNvSpPr>
            <a:spLocks noGrp="1"/>
          </p:cNvSpPr>
          <p:nvPr>
            <p:ph type="body" idx="14"/>
          </p:nvPr>
        </p:nvSpPr>
        <p:spPr>
          <a:xfrm>
            <a:off x="4644009" y="908720"/>
            <a:ext cx="4040188" cy="423738"/>
          </a:xfrm>
          <a:gradFill>
            <a:gsLst>
              <a:gs pos="0">
                <a:srgbClr val="03D4A8"/>
              </a:gs>
              <a:gs pos="25000">
                <a:srgbClr val="21D6E0"/>
              </a:gs>
              <a:gs pos="75000">
                <a:srgbClr val="0087E6"/>
              </a:gs>
              <a:gs pos="100000">
                <a:srgbClr val="005CBF"/>
              </a:gs>
            </a:gsLst>
            <a:lin ang="5400000" scaled="0"/>
          </a:gradFill>
          <a:ln>
            <a:solidFill>
              <a:schemeClr val="accent1"/>
            </a:solidFill>
          </a:ln>
        </p:spPr>
        <p:txBody>
          <a:bodyPr anchor="b"/>
          <a:lstStyle>
            <a:lvl1pPr marL="0" indent="0" algn="ctr">
              <a:buNone/>
              <a:defRPr sz="1200" b="1">
                <a:solidFill>
                  <a:schemeClr val="bg1"/>
                </a:solidFill>
                <a:latin typeface="Verdana"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dirty="0"/>
              <a:t>按一下以編輯母片文字樣式</a:t>
            </a:r>
          </a:p>
        </p:txBody>
      </p:sp>
      <p:sp>
        <p:nvSpPr>
          <p:cNvPr id="16" name="文字版面配置區 2"/>
          <p:cNvSpPr>
            <a:spLocks noGrp="1"/>
          </p:cNvSpPr>
          <p:nvPr>
            <p:ph type="body" idx="15"/>
          </p:nvPr>
        </p:nvSpPr>
        <p:spPr>
          <a:xfrm>
            <a:off x="467544" y="3573016"/>
            <a:ext cx="4040188" cy="423738"/>
          </a:xfrm>
          <a:gradFill>
            <a:gsLst>
              <a:gs pos="0">
                <a:srgbClr val="03D4A8"/>
              </a:gs>
              <a:gs pos="25000">
                <a:srgbClr val="21D6E0"/>
              </a:gs>
              <a:gs pos="75000">
                <a:srgbClr val="0087E6"/>
              </a:gs>
              <a:gs pos="100000">
                <a:srgbClr val="005CBF"/>
              </a:gs>
            </a:gsLst>
            <a:lin ang="5400000" scaled="0"/>
          </a:gradFill>
          <a:ln>
            <a:solidFill>
              <a:schemeClr val="accent1"/>
            </a:solidFill>
          </a:ln>
        </p:spPr>
        <p:txBody>
          <a:bodyPr anchor="b"/>
          <a:lstStyle>
            <a:lvl1pPr marL="0" indent="0" algn="ctr">
              <a:buNone/>
              <a:defRPr sz="1200" b="1">
                <a:solidFill>
                  <a:schemeClr val="bg1"/>
                </a:solidFill>
                <a:latin typeface="Verdana"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dirty="0"/>
              <a:t>按一下以編輯母片文字樣式</a:t>
            </a:r>
          </a:p>
        </p:txBody>
      </p:sp>
      <p:sp>
        <p:nvSpPr>
          <p:cNvPr id="17" name="文字版面配置區 2"/>
          <p:cNvSpPr>
            <a:spLocks noGrp="1"/>
          </p:cNvSpPr>
          <p:nvPr>
            <p:ph type="body" idx="16"/>
          </p:nvPr>
        </p:nvSpPr>
        <p:spPr>
          <a:xfrm>
            <a:off x="4644009" y="3573016"/>
            <a:ext cx="4040188" cy="423738"/>
          </a:xfrm>
          <a:gradFill>
            <a:gsLst>
              <a:gs pos="0">
                <a:srgbClr val="03D4A8"/>
              </a:gs>
              <a:gs pos="25000">
                <a:srgbClr val="21D6E0"/>
              </a:gs>
              <a:gs pos="75000">
                <a:srgbClr val="0087E6"/>
              </a:gs>
              <a:gs pos="100000">
                <a:srgbClr val="005CBF"/>
              </a:gs>
            </a:gsLst>
            <a:lin ang="5400000" scaled="0"/>
          </a:gradFill>
          <a:ln>
            <a:solidFill>
              <a:schemeClr val="accent1"/>
            </a:solidFill>
          </a:ln>
        </p:spPr>
        <p:txBody>
          <a:bodyPr anchor="b"/>
          <a:lstStyle>
            <a:lvl1pPr marL="0" indent="0" algn="ctr">
              <a:buNone/>
              <a:defRPr sz="1200" b="1">
                <a:solidFill>
                  <a:schemeClr val="bg1"/>
                </a:solidFill>
                <a:latin typeface="Verdana"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dirty="0"/>
              <a:t>按一下以編輯母片文字樣式</a:t>
            </a:r>
          </a:p>
        </p:txBody>
      </p:sp>
    </p:spTree>
    <p:extLst>
      <p:ext uri="{BB962C8B-B14F-4D97-AF65-F5344CB8AC3E}">
        <p14:creationId xmlns:p14="http://schemas.microsoft.com/office/powerpoint/2010/main" val="22140608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區段標題">
    <p:spTree>
      <p:nvGrpSpPr>
        <p:cNvPr id="1" name=""/>
        <p:cNvGrpSpPr/>
        <p:nvPr/>
      </p:nvGrpSpPr>
      <p:grpSpPr>
        <a:xfrm>
          <a:off x="0" y="0"/>
          <a:ext cx="0" cy="0"/>
          <a:chOff x="0" y="0"/>
          <a:chExt cx="0" cy="0"/>
        </a:xfrm>
      </p:grpSpPr>
      <p:sp>
        <p:nvSpPr>
          <p:cNvPr id="4" name="投影片編號版面配置區 2"/>
          <p:cNvSpPr txBox="1">
            <a:spLocks noGrp="1"/>
          </p:cNvSpPr>
          <p:nvPr userDrawn="1"/>
        </p:nvSpPr>
        <p:spPr bwMode="auto">
          <a:xfrm>
            <a:off x="4382061" y="6453336"/>
            <a:ext cx="4741863" cy="620712"/>
          </a:xfrm>
          <a:prstGeom prst="rect">
            <a:avLst/>
          </a:prstGeom>
          <a:noFill/>
          <a:ln>
            <a:noFill/>
          </a:ln>
        </p:spPr>
        <p:txBody>
          <a:bodyPr anchor="ctr"/>
          <a:lstStyle>
            <a:lvl1pPr>
              <a:defRPr sz="1200" i="1">
                <a:solidFill>
                  <a:schemeClr val="tx1"/>
                </a:solidFill>
                <a:latin typeface="Verdana" pitchFamily="34" charset="0"/>
                <a:ea typeface="SimSun" pitchFamily="2" charset="-122"/>
              </a:defRPr>
            </a:lvl1pPr>
            <a:lvl2pPr marL="742950" indent="-285750">
              <a:defRPr sz="1200" i="1">
                <a:solidFill>
                  <a:schemeClr val="tx1"/>
                </a:solidFill>
                <a:latin typeface="Verdana" pitchFamily="34" charset="0"/>
                <a:ea typeface="SimSun" pitchFamily="2" charset="-122"/>
              </a:defRPr>
            </a:lvl2pPr>
            <a:lvl3pPr marL="1143000" indent="-228600">
              <a:defRPr sz="1200" i="1">
                <a:solidFill>
                  <a:schemeClr val="tx1"/>
                </a:solidFill>
                <a:latin typeface="Verdana" pitchFamily="34" charset="0"/>
                <a:ea typeface="SimSun" pitchFamily="2" charset="-122"/>
              </a:defRPr>
            </a:lvl3pPr>
            <a:lvl4pPr marL="1600200" indent="-228600">
              <a:defRPr sz="1200" i="1">
                <a:solidFill>
                  <a:schemeClr val="tx1"/>
                </a:solidFill>
                <a:latin typeface="Verdana" pitchFamily="34" charset="0"/>
                <a:ea typeface="SimSun" pitchFamily="2" charset="-122"/>
              </a:defRPr>
            </a:lvl4pPr>
            <a:lvl5pPr marL="2057400" indent="-228600">
              <a:defRPr sz="1200" i="1">
                <a:solidFill>
                  <a:schemeClr val="tx1"/>
                </a:solidFill>
                <a:latin typeface="Verdana" pitchFamily="34" charset="0"/>
                <a:ea typeface="SimSun" pitchFamily="2" charset="-122"/>
              </a:defRPr>
            </a:lvl5pPr>
            <a:lvl6pPr marL="2514600" indent="-228600" eaLnBrk="0" fontAlgn="base" hangingPunct="0">
              <a:spcBef>
                <a:spcPct val="30000"/>
              </a:spcBef>
              <a:spcAft>
                <a:spcPct val="0"/>
              </a:spcAft>
              <a:defRPr sz="1200" i="1">
                <a:solidFill>
                  <a:schemeClr val="tx1"/>
                </a:solidFill>
                <a:latin typeface="Verdana" pitchFamily="34" charset="0"/>
                <a:ea typeface="SimSun" pitchFamily="2" charset="-122"/>
              </a:defRPr>
            </a:lvl6pPr>
            <a:lvl7pPr marL="2971800" indent="-228600" eaLnBrk="0" fontAlgn="base" hangingPunct="0">
              <a:spcBef>
                <a:spcPct val="30000"/>
              </a:spcBef>
              <a:spcAft>
                <a:spcPct val="0"/>
              </a:spcAft>
              <a:defRPr sz="1200" i="1">
                <a:solidFill>
                  <a:schemeClr val="tx1"/>
                </a:solidFill>
                <a:latin typeface="Verdana" pitchFamily="34" charset="0"/>
                <a:ea typeface="SimSun" pitchFamily="2" charset="-122"/>
              </a:defRPr>
            </a:lvl7pPr>
            <a:lvl8pPr marL="3429000" indent="-228600" eaLnBrk="0" fontAlgn="base" hangingPunct="0">
              <a:spcBef>
                <a:spcPct val="30000"/>
              </a:spcBef>
              <a:spcAft>
                <a:spcPct val="0"/>
              </a:spcAft>
              <a:defRPr sz="1200" i="1">
                <a:solidFill>
                  <a:schemeClr val="tx1"/>
                </a:solidFill>
                <a:latin typeface="Verdana" pitchFamily="34" charset="0"/>
                <a:ea typeface="SimSun" pitchFamily="2" charset="-122"/>
              </a:defRPr>
            </a:lvl8pPr>
            <a:lvl9pPr marL="3886200" indent="-228600" eaLnBrk="0" fontAlgn="base" hangingPunct="0">
              <a:spcBef>
                <a:spcPct val="30000"/>
              </a:spcBef>
              <a:spcAft>
                <a:spcPct val="0"/>
              </a:spcAft>
              <a:defRPr sz="1200" i="1">
                <a:solidFill>
                  <a:schemeClr val="tx1"/>
                </a:solidFill>
                <a:latin typeface="Verdana" pitchFamily="34" charset="0"/>
                <a:ea typeface="SimSun"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3703EF9-C576-4A34-843A-51D9BD3268C0}" type="slidenum">
              <a:rPr kumimoji="1" lang="en-US" altLang="zh-TW" sz="1200" b="0" i="0" u="none" strike="noStrike" kern="1200" cap="none" spc="0" normalizeH="0" baseline="0" noProof="0" smtClean="0">
                <a:ln>
                  <a:noFill/>
                </a:ln>
                <a:solidFill>
                  <a:schemeClr val="bg2">
                    <a:lumMod val="75000"/>
                  </a:schemeClr>
                </a:solidFill>
                <a:effectLst/>
                <a:uLnTx/>
                <a:uFillTx/>
                <a:latin typeface="Verdana" pitchFamily="34" charset="0"/>
                <a:ea typeface="新細明體" pitchFamily="18" charset="-12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en-US" altLang="zh-TW" sz="1200" b="0" i="0" u="none" strike="noStrike" kern="1200" cap="none" spc="0" normalizeH="0" baseline="0" noProof="0" dirty="0">
              <a:ln>
                <a:noFill/>
              </a:ln>
              <a:solidFill>
                <a:schemeClr val="bg2">
                  <a:lumMod val="75000"/>
                </a:schemeClr>
              </a:solidFill>
              <a:effectLst/>
              <a:uLnTx/>
              <a:uFillTx/>
              <a:latin typeface="Verdana" pitchFamily="34" charset="0"/>
              <a:ea typeface="新細明體" pitchFamily="18" charset="-120"/>
            </a:endParaRPr>
          </a:p>
        </p:txBody>
      </p:sp>
    </p:spTree>
    <p:extLst>
      <p:ext uri="{BB962C8B-B14F-4D97-AF65-F5344CB8AC3E}">
        <p14:creationId xmlns:p14="http://schemas.microsoft.com/office/powerpoint/2010/main" val="422729849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7"/>
            <a:ext cx="7772400" cy="1470025"/>
          </a:xfrm>
        </p:spPr>
        <p:txBody>
          <a:bodyPr/>
          <a:lstStyle>
            <a:lvl1pPr>
              <a:defRPr sz="2400">
                <a:latin typeface="+mj-lt"/>
              </a:defRPr>
            </a:lvl1pPr>
          </a:lstStyle>
          <a:p>
            <a:r>
              <a:rPr lang="zh-TW" altLang="en-US" dirty="0"/>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sz="1800">
                <a:latin typeface="+mn-lt"/>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zh-TW" altLang="en-US" dirty="0"/>
              <a:t>按一下以編輯母片副標題樣式</a:t>
            </a:r>
          </a:p>
        </p:txBody>
      </p:sp>
      <p:sp>
        <p:nvSpPr>
          <p:cNvPr id="4" name="投影片編號版面配置區 2"/>
          <p:cNvSpPr txBox="1">
            <a:spLocks noGrp="1"/>
          </p:cNvSpPr>
          <p:nvPr userDrawn="1"/>
        </p:nvSpPr>
        <p:spPr bwMode="auto">
          <a:xfrm>
            <a:off x="4402138" y="6237405"/>
            <a:ext cx="4741863" cy="620712"/>
          </a:xfrm>
          <a:prstGeom prst="rect">
            <a:avLst/>
          </a:prstGeom>
          <a:noFill/>
          <a:ln>
            <a:noFill/>
          </a:ln>
        </p:spPr>
        <p:txBody>
          <a:bodyPr anchor="ctr"/>
          <a:lstStyle>
            <a:lvl1pPr>
              <a:defRPr sz="1200" i="1">
                <a:solidFill>
                  <a:schemeClr val="tx1"/>
                </a:solidFill>
                <a:latin typeface="Verdana" pitchFamily="34" charset="0"/>
                <a:ea typeface="SimSun" pitchFamily="2" charset="-122"/>
              </a:defRPr>
            </a:lvl1pPr>
            <a:lvl2pPr marL="742950" indent="-285750">
              <a:defRPr sz="1200" i="1">
                <a:solidFill>
                  <a:schemeClr val="tx1"/>
                </a:solidFill>
                <a:latin typeface="Verdana" pitchFamily="34" charset="0"/>
                <a:ea typeface="SimSun" pitchFamily="2" charset="-122"/>
              </a:defRPr>
            </a:lvl2pPr>
            <a:lvl3pPr marL="1143000" indent="-228600">
              <a:defRPr sz="1200" i="1">
                <a:solidFill>
                  <a:schemeClr val="tx1"/>
                </a:solidFill>
                <a:latin typeface="Verdana" pitchFamily="34" charset="0"/>
                <a:ea typeface="SimSun" pitchFamily="2" charset="-122"/>
              </a:defRPr>
            </a:lvl3pPr>
            <a:lvl4pPr marL="1600200" indent="-228600">
              <a:defRPr sz="1200" i="1">
                <a:solidFill>
                  <a:schemeClr val="tx1"/>
                </a:solidFill>
                <a:latin typeface="Verdana" pitchFamily="34" charset="0"/>
                <a:ea typeface="SimSun" pitchFamily="2" charset="-122"/>
              </a:defRPr>
            </a:lvl4pPr>
            <a:lvl5pPr marL="2057400" indent="-228600">
              <a:defRPr sz="1200" i="1">
                <a:solidFill>
                  <a:schemeClr val="tx1"/>
                </a:solidFill>
                <a:latin typeface="Verdana" pitchFamily="34" charset="0"/>
                <a:ea typeface="SimSun" pitchFamily="2" charset="-122"/>
              </a:defRPr>
            </a:lvl5pPr>
            <a:lvl6pPr marL="2514600" indent="-228600" eaLnBrk="0" fontAlgn="base" hangingPunct="0">
              <a:spcBef>
                <a:spcPct val="30000"/>
              </a:spcBef>
              <a:spcAft>
                <a:spcPct val="0"/>
              </a:spcAft>
              <a:defRPr sz="1200" i="1">
                <a:solidFill>
                  <a:schemeClr val="tx1"/>
                </a:solidFill>
                <a:latin typeface="Verdana" pitchFamily="34" charset="0"/>
                <a:ea typeface="SimSun" pitchFamily="2" charset="-122"/>
              </a:defRPr>
            </a:lvl6pPr>
            <a:lvl7pPr marL="2971800" indent="-228600" eaLnBrk="0" fontAlgn="base" hangingPunct="0">
              <a:spcBef>
                <a:spcPct val="30000"/>
              </a:spcBef>
              <a:spcAft>
                <a:spcPct val="0"/>
              </a:spcAft>
              <a:defRPr sz="1200" i="1">
                <a:solidFill>
                  <a:schemeClr val="tx1"/>
                </a:solidFill>
                <a:latin typeface="Verdana" pitchFamily="34" charset="0"/>
                <a:ea typeface="SimSun" pitchFamily="2" charset="-122"/>
              </a:defRPr>
            </a:lvl7pPr>
            <a:lvl8pPr marL="3429000" indent="-228600" eaLnBrk="0" fontAlgn="base" hangingPunct="0">
              <a:spcBef>
                <a:spcPct val="30000"/>
              </a:spcBef>
              <a:spcAft>
                <a:spcPct val="0"/>
              </a:spcAft>
              <a:defRPr sz="1200" i="1">
                <a:solidFill>
                  <a:schemeClr val="tx1"/>
                </a:solidFill>
                <a:latin typeface="Verdana" pitchFamily="34" charset="0"/>
                <a:ea typeface="SimSun" pitchFamily="2" charset="-122"/>
              </a:defRPr>
            </a:lvl8pPr>
            <a:lvl9pPr marL="3886200" indent="-228600" eaLnBrk="0" fontAlgn="base" hangingPunct="0">
              <a:spcBef>
                <a:spcPct val="30000"/>
              </a:spcBef>
              <a:spcAft>
                <a:spcPct val="0"/>
              </a:spcAft>
              <a:defRPr sz="1200" i="1">
                <a:solidFill>
                  <a:schemeClr val="tx1"/>
                </a:solidFill>
                <a:latin typeface="Verdana" pitchFamily="34" charset="0"/>
                <a:ea typeface="SimSun" pitchFamily="2" charset="-122"/>
              </a:defRPr>
            </a:lvl9pPr>
          </a:lstStyle>
          <a:p>
            <a:pPr algn="r">
              <a:defRPr/>
            </a:pPr>
            <a:fld id="{73703EF9-C576-4A34-843A-51D9BD3268C0}" type="slidenum">
              <a:rPr lang="en-US" altLang="zh-TW" sz="1200" b="0" i="0" smtClean="0">
                <a:solidFill>
                  <a:srgbClr val="0000FF"/>
                </a:solidFill>
                <a:ea typeface="新細明體" pitchFamily="18" charset="-120"/>
              </a:rPr>
              <a:pPr algn="r">
                <a:defRPr/>
              </a:pPr>
              <a:t>‹#›</a:t>
            </a:fld>
            <a:endParaRPr lang="en-US" altLang="zh-TW" sz="1200" b="0" i="0" dirty="0">
              <a:solidFill>
                <a:srgbClr val="0000FF"/>
              </a:solidFill>
              <a:ea typeface="新細明體" pitchFamily="18" charset="-120"/>
            </a:endParaRPr>
          </a:p>
        </p:txBody>
      </p:sp>
    </p:spTree>
    <p:extLst>
      <p:ext uri="{BB962C8B-B14F-4D97-AF65-F5344CB8AC3E}">
        <p14:creationId xmlns:p14="http://schemas.microsoft.com/office/powerpoint/2010/main" val="563092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標題及物件">
    <p:spTree>
      <p:nvGrpSpPr>
        <p:cNvPr id="1" name=""/>
        <p:cNvGrpSpPr/>
        <p:nvPr/>
      </p:nvGrpSpPr>
      <p:grpSpPr>
        <a:xfrm>
          <a:off x="0" y="0"/>
          <a:ext cx="0" cy="0"/>
          <a:chOff x="0" y="0"/>
          <a:chExt cx="0" cy="0"/>
        </a:xfrm>
      </p:grpSpPr>
      <p:sp>
        <p:nvSpPr>
          <p:cNvPr id="4" name="投影片編號版面配置區 2"/>
          <p:cNvSpPr txBox="1">
            <a:spLocks noGrp="1"/>
          </p:cNvSpPr>
          <p:nvPr/>
        </p:nvSpPr>
        <p:spPr bwMode="auto">
          <a:xfrm>
            <a:off x="4402138" y="6237405"/>
            <a:ext cx="4741863" cy="620712"/>
          </a:xfrm>
          <a:prstGeom prst="rect">
            <a:avLst/>
          </a:prstGeom>
          <a:noFill/>
          <a:ln>
            <a:noFill/>
          </a:ln>
        </p:spPr>
        <p:txBody>
          <a:bodyPr anchor="ctr"/>
          <a:lstStyle>
            <a:lvl1pPr>
              <a:defRPr sz="1200" i="1">
                <a:solidFill>
                  <a:schemeClr val="tx1"/>
                </a:solidFill>
                <a:latin typeface="Verdana" pitchFamily="34" charset="0"/>
                <a:ea typeface="SimSun" pitchFamily="2" charset="-122"/>
              </a:defRPr>
            </a:lvl1pPr>
            <a:lvl2pPr marL="742950" indent="-285750">
              <a:defRPr sz="1200" i="1">
                <a:solidFill>
                  <a:schemeClr val="tx1"/>
                </a:solidFill>
                <a:latin typeface="Verdana" pitchFamily="34" charset="0"/>
                <a:ea typeface="SimSun" pitchFamily="2" charset="-122"/>
              </a:defRPr>
            </a:lvl2pPr>
            <a:lvl3pPr marL="1143000" indent="-228600">
              <a:defRPr sz="1200" i="1">
                <a:solidFill>
                  <a:schemeClr val="tx1"/>
                </a:solidFill>
                <a:latin typeface="Verdana" pitchFamily="34" charset="0"/>
                <a:ea typeface="SimSun" pitchFamily="2" charset="-122"/>
              </a:defRPr>
            </a:lvl3pPr>
            <a:lvl4pPr marL="1600200" indent="-228600">
              <a:defRPr sz="1200" i="1">
                <a:solidFill>
                  <a:schemeClr val="tx1"/>
                </a:solidFill>
                <a:latin typeface="Verdana" pitchFamily="34" charset="0"/>
                <a:ea typeface="SimSun" pitchFamily="2" charset="-122"/>
              </a:defRPr>
            </a:lvl4pPr>
            <a:lvl5pPr marL="2057400" indent="-228600">
              <a:defRPr sz="1200" i="1">
                <a:solidFill>
                  <a:schemeClr val="tx1"/>
                </a:solidFill>
                <a:latin typeface="Verdana" pitchFamily="34" charset="0"/>
                <a:ea typeface="SimSun" pitchFamily="2" charset="-122"/>
              </a:defRPr>
            </a:lvl5pPr>
            <a:lvl6pPr marL="2514600" indent="-228600" eaLnBrk="0" fontAlgn="base" hangingPunct="0">
              <a:spcBef>
                <a:spcPct val="30000"/>
              </a:spcBef>
              <a:spcAft>
                <a:spcPct val="0"/>
              </a:spcAft>
              <a:defRPr sz="1200" i="1">
                <a:solidFill>
                  <a:schemeClr val="tx1"/>
                </a:solidFill>
                <a:latin typeface="Verdana" pitchFamily="34" charset="0"/>
                <a:ea typeface="SimSun" pitchFamily="2" charset="-122"/>
              </a:defRPr>
            </a:lvl6pPr>
            <a:lvl7pPr marL="2971800" indent="-228600" eaLnBrk="0" fontAlgn="base" hangingPunct="0">
              <a:spcBef>
                <a:spcPct val="30000"/>
              </a:spcBef>
              <a:spcAft>
                <a:spcPct val="0"/>
              </a:spcAft>
              <a:defRPr sz="1200" i="1">
                <a:solidFill>
                  <a:schemeClr val="tx1"/>
                </a:solidFill>
                <a:latin typeface="Verdana" pitchFamily="34" charset="0"/>
                <a:ea typeface="SimSun" pitchFamily="2" charset="-122"/>
              </a:defRPr>
            </a:lvl7pPr>
            <a:lvl8pPr marL="3429000" indent="-228600" eaLnBrk="0" fontAlgn="base" hangingPunct="0">
              <a:spcBef>
                <a:spcPct val="30000"/>
              </a:spcBef>
              <a:spcAft>
                <a:spcPct val="0"/>
              </a:spcAft>
              <a:defRPr sz="1200" i="1">
                <a:solidFill>
                  <a:schemeClr val="tx1"/>
                </a:solidFill>
                <a:latin typeface="Verdana" pitchFamily="34" charset="0"/>
                <a:ea typeface="SimSun" pitchFamily="2" charset="-122"/>
              </a:defRPr>
            </a:lvl8pPr>
            <a:lvl9pPr marL="3886200" indent="-228600" eaLnBrk="0" fontAlgn="base" hangingPunct="0">
              <a:spcBef>
                <a:spcPct val="30000"/>
              </a:spcBef>
              <a:spcAft>
                <a:spcPct val="0"/>
              </a:spcAft>
              <a:defRPr sz="1200" i="1">
                <a:solidFill>
                  <a:schemeClr val="tx1"/>
                </a:solidFill>
                <a:latin typeface="Verdana" pitchFamily="34" charset="0"/>
                <a:ea typeface="SimSun" pitchFamily="2" charset="-122"/>
              </a:defRPr>
            </a:lvl9pPr>
          </a:lstStyle>
          <a:p>
            <a:pPr algn="r">
              <a:defRPr/>
            </a:pPr>
            <a:fld id="{73703EF9-C576-4A34-843A-51D9BD3268C0}" type="slidenum">
              <a:rPr lang="en-US" altLang="zh-TW" sz="1200" b="0" i="0" smtClean="0">
                <a:solidFill>
                  <a:srgbClr val="0000FF"/>
                </a:solidFill>
                <a:ea typeface="新細明體" pitchFamily="18" charset="-120"/>
              </a:rPr>
              <a:pPr algn="r">
                <a:defRPr/>
              </a:pPr>
              <a:t>‹#›</a:t>
            </a:fld>
            <a:endParaRPr lang="en-US" altLang="zh-TW" sz="1200" b="0" i="0" dirty="0">
              <a:solidFill>
                <a:srgbClr val="0000FF"/>
              </a:solidFill>
              <a:ea typeface="新細明體" pitchFamily="18" charset="-120"/>
            </a:endParaRPr>
          </a:p>
        </p:txBody>
      </p:sp>
      <p:sp>
        <p:nvSpPr>
          <p:cNvPr id="3" name="內容版面配置區 2"/>
          <p:cNvSpPr>
            <a:spLocks noGrp="1"/>
          </p:cNvSpPr>
          <p:nvPr>
            <p:ph idx="1"/>
          </p:nvPr>
        </p:nvSpPr>
        <p:spPr>
          <a:xfrm>
            <a:off x="457200" y="908722"/>
            <a:ext cx="8229600" cy="4968205"/>
          </a:xfrm>
        </p:spPr>
        <p:txBody>
          <a:bodyPr/>
          <a:lstStyle>
            <a:lvl1pPr>
              <a:defRPr sz="1200"/>
            </a:lvl1pPr>
            <a:lvl2pPr>
              <a:defRPr sz="1050"/>
            </a:lvl2pPr>
            <a:lvl3pPr>
              <a:defRPr sz="1050"/>
            </a:lvl3pPr>
            <a:lvl4pPr>
              <a:defRPr sz="1050"/>
            </a:lvl4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標題 1"/>
          <p:cNvSpPr>
            <a:spLocks noGrp="1"/>
          </p:cNvSpPr>
          <p:nvPr>
            <p:ph type="title"/>
          </p:nvPr>
        </p:nvSpPr>
        <p:spPr>
          <a:xfrm>
            <a:off x="457200" y="116632"/>
            <a:ext cx="8229600" cy="720080"/>
          </a:xfrm>
          <a:gradFill flip="none" rotWithShape="1">
            <a:gsLst>
              <a:gs pos="89000">
                <a:srgbClr val="97DAEC">
                  <a:lumMod val="77000"/>
                  <a:lumOff val="23000"/>
                </a:srgbClr>
              </a:gs>
              <a:gs pos="75000">
                <a:srgbClr val="76D1F2"/>
              </a:gs>
              <a:gs pos="2000">
                <a:srgbClr val="00B0F0"/>
              </a:gs>
              <a:gs pos="39000">
                <a:schemeClr val="accent1">
                  <a:shade val="67500"/>
                  <a:satMod val="115000"/>
                  <a:lumMod val="20000"/>
                  <a:lumOff val="80000"/>
                </a:schemeClr>
              </a:gs>
              <a:gs pos="97000">
                <a:schemeClr val="accent1">
                  <a:shade val="100000"/>
                  <a:satMod val="115000"/>
                </a:schemeClr>
              </a:gs>
            </a:gsLst>
            <a:path path="rect">
              <a:fillToRect l="100000" t="100000"/>
            </a:path>
            <a:tileRect/>
          </a:gradFill>
        </p:spPr>
        <p:txBody>
          <a:bodyPr/>
          <a:lstStyle>
            <a:lvl1pPr>
              <a:defRPr sz="1800">
                <a:latin typeface="Verdana" pitchFamily="34" charset="0"/>
              </a:defRPr>
            </a:lvl1pPr>
          </a:lstStyle>
          <a:p>
            <a:r>
              <a:rPr lang="zh-TW" altLang="en-US" dirty="0"/>
              <a:t>按一下以編輯母片標題樣式</a:t>
            </a:r>
          </a:p>
        </p:txBody>
      </p:sp>
    </p:spTree>
    <p:extLst>
      <p:ext uri="{BB962C8B-B14F-4D97-AF65-F5344CB8AC3E}">
        <p14:creationId xmlns:p14="http://schemas.microsoft.com/office/powerpoint/2010/main" val="228042570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區段標題">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722313" y="2906713"/>
            <a:ext cx="7772400" cy="1500187"/>
          </a:xfrm>
        </p:spPr>
        <p:txBody>
          <a:bodyPr anchor="b"/>
          <a:lstStyle>
            <a:lvl1pPr marL="0" indent="0">
              <a:buNone/>
              <a:defRPr sz="2100">
                <a:latin typeface="+mj-lt"/>
              </a:defRPr>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TW" altLang="en-US" dirty="0"/>
              <a:t>按一下以編輯母片文字樣式</a:t>
            </a:r>
          </a:p>
        </p:txBody>
      </p:sp>
      <p:sp>
        <p:nvSpPr>
          <p:cNvPr id="4" name="投影片編號版面配置區 2"/>
          <p:cNvSpPr txBox="1">
            <a:spLocks noGrp="1"/>
          </p:cNvSpPr>
          <p:nvPr userDrawn="1"/>
        </p:nvSpPr>
        <p:spPr bwMode="auto">
          <a:xfrm>
            <a:off x="4211960" y="6212345"/>
            <a:ext cx="4741863" cy="620712"/>
          </a:xfrm>
          <a:prstGeom prst="rect">
            <a:avLst/>
          </a:prstGeom>
          <a:noFill/>
          <a:ln>
            <a:noFill/>
          </a:ln>
        </p:spPr>
        <p:txBody>
          <a:bodyPr anchor="ctr"/>
          <a:lstStyle>
            <a:lvl1pPr>
              <a:defRPr sz="1200" i="1">
                <a:solidFill>
                  <a:schemeClr val="tx1"/>
                </a:solidFill>
                <a:latin typeface="Verdana" pitchFamily="34" charset="0"/>
                <a:ea typeface="SimSun" pitchFamily="2" charset="-122"/>
              </a:defRPr>
            </a:lvl1pPr>
            <a:lvl2pPr marL="742950" indent="-285750">
              <a:defRPr sz="1200" i="1">
                <a:solidFill>
                  <a:schemeClr val="tx1"/>
                </a:solidFill>
                <a:latin typeface="Verdana" pitchFamily="34" charset="0"/>
                <a:ea typeface="SimSun" pitchFamily="2" charset="-122"/>
              </a:defRPr>
            </a:lvl2pPr>
            <a:lvl3pPr marL="1143000" indent="-228600">
              <a:defRPr sz="1200" i="1">
                <a:solidFill>
                  <a:schemeClr val="tx1"/>
                </a:solidFill>
                <a:latin typeface="Verdana" pitchFamily="34" charset="0"/>
                <a:ea typeface="SimSun" pitchFamily="2" charset="-122"/>
              </a:defRPr>
            </a:lvl3pPr>
            <a:lvl4pPr marL="1600200" indent="-228600">
              <a:defRPr sz="1200" i="1">
                <a:solidFill>
                  <a:schemeClr val="tx1"/>
                </a:solidFill>
                <a:latin typeface="Verdana" pitchFamily="34" charset="0"/>
                <a:ea typeface="SimSun" pitchFamily="2" charset="-122"/>
              </a:defRPr>
            </a:lvl4pPr>
            <a:lvl5pPr marL="2057400" indent="-228600">
              <a:defRPr sz="1200" i="1">
                <a:solidFill>
                  <a:schemeClr val="tx1"/>
                </a:solidFill>
                <a:latin typeface="Verdana" pitchFamily="34" charset="0"/>
                <a:ea typeface="SimSun" pitchFamily="2" charset="-122"/>
              </a:defRPr>
            </a:lvl5pPr>
            <a:lvl6pPr marL="2514600" indent="-228600" eaLnBrk="0" fontAlgn="base" hangingPunct="0">
              <a:spcBef>
                <a:spcPct val="30000"/>
              </a:spcBef>
              <a:spcAft>
                <a:spcPct val="0"/>
              </a:spcAft>
              <a:defRPr sz="1200" i="1">
                <a:solidFill>
                  <a:schemeClr val="tx1"/>
                </a:solidFill>
                <a:latin typeface="Verdana" pitchFamily="34" charset="0"/>
                <a:ea typeface="SimSun" pitchFamily="2" charset="-122"/>
              </a:defRPr>
            </a:lvl6pPr>
            <a:lvl7pPr marL="2971800" indent="-228600" eaLnBrk="0" fontAlgn="base" hangingPunct="0">
              <a:spcBef>
                <a:spcPct val="30000"/>
              </a:spcBef>
              <a:spcAft>
                <a:spcPct val="0"/>
              </a:spcAft>
              <a:defRPr sz="1200" i="1">
                <a:solidFill>
                  <a:schemeClr val="tx1"/>
                </a:solidFill>
                <a:latin typeface="Verdana" pitchFamily="34" charset="0"/>
                <a:ea typeface="SimSun" pitchFamily="2" charset="-122"/>
              </a:defRPr>
            </a:lvl7pPr>
            <a:lvl8pPr marL="3429000" indent="-228600" eaLnBrk="0" fontAlgn="base" hangingPunct="0">
              <a:spcBef>
                <a:spcPct val="30000"/>
              </a:spcBef>
              <a:spcAft>
                <a:spcPct val="0"/>
              </a:spcAft>
              <a:defRPr sz="1200" i="1">
                <a:solidFill>
                  <a:schemeClr val="tx1"/>
                </a:solidFill>
                <a:latin typeface="Verdana" pitchFamily="34" charset="0"/>
                <a:ea typeface="SimSun" pitchFamily="2" charset="-122"/>
              </a:defRPr>
            </a:lvl8pPr>
            <a:lvl9pPr marL="3886200" indent="-228600" eaLnBrk="0" fontAlgn="base" hangingPunct="0">
              <a:spcBef>
                <a:spcPct val="30000"/>
              </a:spcBef>
              <a:spcAft>
                <a:spcPct val="0"/>
              </a:spcAft>
              <a:defRPr sz="1200" i="1">
                <a:solidFill>
                  <a:schemeClr val="tx1"/>
                </a:solidFill>
                <a:latin typeface="Verdana" pitchFamily="34" charset="0"/>
                <a:ea typeface="SimSun" pitchFamily="2" charset="-122"/>
              </a:defRPr>
            </a:lvl9pPr>
          </a:lstStyle>
          <a:p>
            <a:pPr algn="r">
              <a:defRPr/>
            </a:pPr>
            <a:fld id="{73703EF9-C576-4A34-843A-51D9BD3268C0}" type="slidenum">
              <a:rPr lang="en-US" altLang="zh-TW" sz="1200" b="0" i="0" smtClean="0">
                <a:solidFill>
                  <a:srgbClr val="0000FF"/>
                </a:solidFill>
                <a:ea typeface="新細明體" pitchFamily="18" charset="-120"/>
              </a:rPr>
              <a:pPr algn="r">
                <a:defRPr/>
              </a:pPr>
              <a:t>‹#›</a:t>
            </a:fld>
            <a:endParaRPr lang="en-US" altLang="zh-TW" sz="1200" b="0" i="0" dirty="0">
              <a:solidFill>
                <a:srgbClr val="0000FF"/>
              </a:solidFill>
              <a:ea typeface="新細明體" pitchFamily="18" charset="-120"/>
            </a:endParaRPr>
          </a:p>
        </p:txBody>
      </p:sp>
    </p:spTree>
    <p:extLst>
      <p:ext uri="{BB962C8B-B14F-4D97-AF65-F5344CB8AC3E}">
        <p14:creationId xmlns:p14="http://schemas.microsoft.com/office/powerpoint/2010/main" val="404984724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比對">
    <p:spTree>
      <p:nvGrpSpPr>
        <p:cNvPr id="1" name=""/>
        <p:cNvGrpSpPr/>
        <p:nvPr/>
      </p:nvGrpSpPr>
      <p:grpSpPr>
        <a:xfrm>
          <a:off x="0" y="0"/>
          <a:ext cx="0" cy="0"/>
          <a:chOff x="0" y="0"/>
          <a:chExt cx="0" cy="0"/>
        </a:xfrm>
      </p:grpSpPr>
      <p:sp>
        <p:nvSpPr>
          <p:cNvPr id="7" name="投影片編號版面配置區 2"/>
          <p:cNvSpPr txBox="1">
            <a:spLocks noGrp="1"/>
          </p:cNvSpPr>
          <p:nvPr/>
        </p:nvSpPr>
        <p:spPr bwMode="auto">
          <a:xfrm>
            <a:off x="4412852" y="6237288"/>
            <a:ext cx="4741863" cy="620712"/>
          </a:xfrm>
          <a:prstGeom prst="rect">
            <a:avLst/>
          </a:prstGeom>
          <a:noFill/>
          <a:ln>
            <a:noFill/>
          </a:ln>
        </p:spPr>
        <p:txBody>
          <a:bodyPr anchor="ctr"/>
          <a:lstStyle>
            <a:lvl1pPr>
              <a:defRPr sz="1200" i="1">
                <a:solidFill>
                  <a:schemeClr val="tx1"/>
                </a:solidFill>
                <a:latin typeface="Verdana" pitchFamily="34" charset="0"/>
                <a:ea typeface="SimSun" pitchFamily="2" charset="-122"/>
              </a:defRPr>
            </a:lvl1pPr>
            <a:lvl2pPr marL="742950" indent="-285750">
              <a:defRPr sz="1200" i="1">
                <a:solidFill>
                  <a:schemeClr val="tx1"/>
                </a:solidFill>
                <a:latin typeface="Verdana" pitchFamily="34" charset="0"/>
                <a:ea typeface="SimSun" pitchFamily="2" charset="-122"/>
              </a:defRPr>
            </a:lvl2pPr>
            <a:lvl3pPr marL="1143000" indent="-228600">
              <a:defRPr sz="1200" i="1">
                <a:solidFill>
                  <a:schemeClr val="tx1"/>
                </a:solidFill>
                <a:latin typeface="Verdana" pitchFamily="34" charset="0"/>
                <a:ea typeface="SimSun" pitchFamily="2" charset="-122"/>
              </a:defRPr>
            </a:lvl3pPr>
            <a:lvl4pPr marL="1600200" indent="-228600">
              <a:defRPr sz="1200" i="1">
                <a:solidFill>
                  <a:schemeClr val="tx1"/>
                </a:solidFill>
                <a:latin typeface="Verdana" pitchFamily="34" charset="0"/>
                <a:ea typeface="SimSun" pitchFamily="2" charset="-122"/>
              </a:defRPr>
            </a:lvl4pPr>
            <a:lvl5pPr marL="2057400" indent="-228600">
              <a:defRPr sz="1200" i="1">
                <a:solidFill>
                  <a:schemeClr val="tx1"/>
                </a:solidFill>
                <a:latin typeface="Verdana" pitchFamily="34" charset="0"/>
                <a:ea typeface="SimSun" pitchFamily="2" charset="-122"/>
              </a:defRPr>
            </a:lvl5pPr>
            <a:lvl6pPr marL="2514600" indent="-228600" eaLnBrk="0" fontAlgn="base" hangingPunct="0">
              <a:spcBef>
                <a:spcPct val="30000"/>
              </a:spcBef>
              <a:spcAft>
                <a:spcPct val="0"/>
              </a:spcAft>
              <a:defRPr sz="1200" i="1">
                <a:solidFill>
                  <a:schemeClr val="tx1"/>
                </a:solidFill>
                <a:latin typeface="Verdana" pitchFamily="34" charset="0"/>
                <a:ea typeface="SimSun" pitchFamily="2" charset="-122"/>
              </a:defRPr>
            </a:lvl6pPr>
            <a:lvl7pPr marL="2971800" indent="-228600" eaLnBrk="0" fontAlgn="base" hangingPunct="0">
              <a:spcBef>
                <a:spcPct val="30000"/>
              </a:spcBef>
              <a:spcAft>
                <a:spcPct val="0"/>
              </a:spcAft>
              <a:defRPr sz="1200" i="1">
                <a:solidFill>
                  <a:schemeClr val="tx1"/>
                </a:solidFill>
                <a:latin typeface="Verdana" pitchFamily="34" charset="0"/>
                <a:ea typeface="SimSun" pitchFamily="2" charset="-122"/>
              </a:defRPr>
            </a:lvl7pPr>
            <a:lvl8pPr marL="3429000" indent="-228600" eaLnBrk="0" fontAlgn="base" hangingPunct="0">
              <a:spcBef>
                <a:spcPct val="30000"/>
              </a:spcBef>
              <a:spcAft>
                <a:spcPct val="0"/>
              </a:spcAft>
              <a:defRPr sz="1200" i="1">
                <a:solidFill>
                  <a:schemeClr val="tx1"/>
                </a:solidFill>
                <a:latin typeface="Verdana" pitchFamily="34" charset="0"/>
                <a:ea typeface="SimSun" pitchFamily="2" charset="-122"/>
              </a:defRPr>
            </a:lvl8pPr>
            <a:lvl9pPr marL="3886200" indent="-228600" eaLnBrk="0" fontAlgn="base" hangingPunct="0">
              <a:spcBef>
                <a:spcPct val="30000"/>
              </a:spcBef>
              <a:spcAft>
                <a:spcPct val="0"/>
              </a:spcAft>
              <a:defRPr sz="1200" i="1">
                <a:solidFill>
                  <a:schemeClr val="tx1"/>
                </a:solidFill>
                <a:latin typeface="Verdana" pitchFamily="34" charset="0"/>
                <a:ea typeface="SimSun" pitchFamily="2" charset="-122"/>
              </a:defRPr>
            </a:lvl9pPr>
          </a:lstStyle>
          <a:p>
            <a:pPr algn="r">
              <a:defRPr/>
            </a:pPr>
            <a:fld id="{9F30D930-3EFB-4588-9F98-C876279086CA}" type="slidenum">
              <a:rPr lang="en-US" altLang="zh-TW" sz="1200" b="0" i="0" smtClean="0">
                <a:solidFill>
                  <a:srgbClr val="0000FF"/>
                </a:solidFill>
                <a:ea typeface="新細明體" pitchFamily="18" charset="-120"/>
              </a:rPr>
              <a:pPr algn="r">
                <a:defRPr/>
              </a:pPr>
              <a:t>‹#›</a:t>
            </a:fld>
            <a:endParaRPr lang="en-US" altLang="zh-TW" sz="1200" b="0" i="0" dirty="0">
              <a:solidFill>
                <a:srgbClr val="0000FF"/>
              </a:solidFill>
              <a:ea typeface="新細明體" pitchFamily="18" charset="-120"/>
            </a:endParaRPr>
          </a:p>
        </p:txBody>
      </p:sp>
      <p:sp>
        <p:nvSpPr>
          <p:cNvPr id="3" name="文字版面配置區 2"/>
          <p:cNvSpPr>
            <a:spLocks noGrp="1"/>
          </p:cNvSpPr>
          <p:nvPr>
            <p:ph type="body" idx="1"/>
          </p:nvPr>
        </p:nvSpPr>
        <p:spPr>
          <a:xfrm>
            <a:off x="467544" y="1124744"/>
            <a:ext cx="4040188" cy="423738"/>
          </a:xfrm>
          <a:gradFill>
            <a:gsLst>
              <a:gs pos="0">
                <a:srgbClr val="03D4A8"/>
              </a:gs>
              <a:gs pos="25000">
                <a:srgbClr val="21D6E0"/>
              </a:gs>
              <a:gs pos="75000">
                <a:srgbClr val="0087E6"/>
              </a:gs>
              <a:gs pos="100000">
                <a:srgbClr val="005CBF"/>
              </a:gs>
            </a:gsLst>
            <a:lin ang="5400000" scaled="0"/>
          </a:gradFill>
          <a:ln>
            <a:solidFill>
              <a:schemeClr val="accent1"/>
            </a:solidFill>
          </a:ln>
        </p:spPr>
        <p:txBody>
          <a:bodyPr anchor="b"/>
          <a:lstStyle>
            <a:lvl1pPr marL="0" indent="0" algn="ctr">
              <a:buNone/>
              <a:defRPr sz="1350" b="1">
                <a:solidFill>
                  <a:schemeClr val="bg1"/>
                </a:solidFill>
                <a:latin typeface="Verdana"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dirty="0"/>
              <a:t>按一下以編輯母片文字樣式</a:t>
            </a:r>
          </a:p>
        </p:txBody>
      </p:sp>
      <p:sp>
        <p:nvSpPr>
          <p:cNvPr id="4" name="內容版面配置區 3"/>
          <p:cNvSpPr>
            <a:spLocks noGrp="1"/>
          </p:cNvSpPr>
          <p:nvPr>
            <p:ph sz="half" idx="2"/>
          </p:nvPr>
        </p:nvSpPr>
        <p:spPr>
          <a:xfrm>
            <a:off x="457200" y="1628802"/>
            <a:ext cx="4040188" cy="4497363"/>
          </a:xfrm>
        </p:spPr>
        <p:txBody>
          <a:bodyPr/>
          <a:lstStyle>
            <a:lvl1pPr>
              <a:defRPr sz="13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內容版面配置區 5"/>
          <p:cNvSpPr>
            <a:spLocks noGrp="1"/>
          </p:cNvSpPr>
          <p:nvPr>
            <p:ph sz="quarter" idx="4"/>
          </p:nvPr>
        </p:nvSpPr>
        <p:spPr>
          <a:xfrm>
            <a:off x="4645026" y="1628802"/>
            <a:ext cx="4041775" cy="4497363"/>
          </a:xfrm>
        </p:spPr>
        <p:txBody>
          <a:bodyPr/>
          <a:lstStyle>
            <a:lvl1pPr>
              <a:defRPr sz="13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10" name="標題 1"/>
          <p:cNvSpPr>
            <a:spLocks noGrp="1"/>
          </p:cNvSpPr>
          <p:nvPr>
            <p:ph type="title"/>
          </p:nvPr>
        </p:nvSpPr>
        <p:spPr>
          <a:xfrm>
            <a:off x="457200" y="116632"/>
            <a:ext cx="8229600" cy="720080"/>
          </a:xfrm>
          <a:gradFill flip="none" rotWithShape="1">
            <a:gsLst>
              <a:gs pos="89000">
                <a:srgbClr val="97DAEC">
                  <a:lumMod val="77000"/>
                  <a:lumOff val="23000"/>
                </a:srgbClr>
              </a:gs>
              <a:gs pos="75000">
                <a:srgbClr val="76D1F2"/>
              </a:gs>
              <a:gs pos="2000">
                <a:srgbClr val="00B0F0"/>
              </a:gs>
              <a:gs pos="39000">
                <a:schemeClr val="accent1">
                  <a:shade val="67500"/>
                  <a:satMod val="115000"/>
                  <a:lumMod val="20000"/>
                  <a:lumOff val="80000"/>
                </a:schemeClr>
              </a:gs>
              <a:gs pos="97000">
                <a:schemeClr val="accent1">
                  <a:shade val="100000"/>
                  <a:satMod val="115000"/>
                </a:schemeClr>
              </a:gs>
            </a:gsLst>
            <a:path path="rect">
              <a:fillToRect l="100000" t="100000"/>
            </a:path>
            <a:tileRect/>
          </a:gradFill>
        </p:spPr>
        <p:txBody>
          <a:bodyPr/>
          <a:lstStyle>
            <a:lvl1pPr>
              <a:defRPr sz="1800">
                <a:latin typeface="Verdana" pitchFamily="34" charset="0"/>
              </a:defRPr>
            </a:lvl1pPr>
          </a:lstStyle>
          <a:p>
            <a:r>
              <a:rPr lang="zh-TW" altLang="en-US" dirty="0"/>
              <a:t>按一下以編輯母片標題樣式</a:t>
            </a:r>
          </a:p>
        </p:txBody>
      </p:sp>
      <p:sp>
        <p:nvSpPr>
          <p:cNvPr id="11" name="文字版面配置區 2"/>
          <p:cNvSpPr>
            <a:spLocks noGrp="1"/>
          </p:cNvSpPr>
          <p:nvPr>
            <p:ph type="body" idx="10"/>
          </p:nvPr>
        </p:nvSpPr>
        <p:spPr>
          <a:xfrm>
            <a:off x="4644009" y="1124744"/>
            <a:ext cx="4040188" cy="423738"/>
          </a:xfrm>
          <a:gradFill>
            <a:gsLst>
              <a:gs pos="0">
                <a:srgbClr val="03D4A8"/>
              </a:gs>
              <a:gs pos="25000">
                <a:srgbClr val="21D6E0"/>
              </a:gs>
              <a:gs pos="75000">
                <a:srgbClr val="0087E6"/>
              </a:gs>
              <a:gs pos="100000">
                <a:srgbClr val="005CBF"/>
              </a:gs>
            </a:gsLst>
            <a:lin ang="5400000" scaled="0"/>
          </a:gradFill>
          <a:ln>
            <a:solidFill>
              <a:schemeClr val="accent1"/>
            </a:solidFill>
          </a:ln>
        </p:spPr>
        <p:txBody>
          <a:bodyPr anchor="b"/>
          <a:lstStyle>
            <a:lvl1pPr marL="0" indent="0" algn="ctr">
              <a:buNone/>
              <a:defRPr sz="1350" b="1">
                <a:solidFill>
                  <a:schemeClr val="bg1"/>
                </a:solidFill>
                <a:latin typeface="Verdana"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dirty="0"/>
              <a:t>按一下以編輯母片文字樣式</a:t>
            </a:r>
          </a:p>
        </p:txBody>
      </p:sp>
    </p:spTree>
    <p:extLst>
      <p:ext uri="{BB962C8B-B14F-4D97-AF65-F5344CB8AC3E}">
        <p14:creationId xmlns:p14="http://schemas.microsoft.com/office/powerpoint/2010/main" val="116708705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比對">
    <p:spTree>
      <p:nvGrpSpPr>
        <p:cNvPr id="1" name=""/>
        <p:cNvGrpSpPr/>
        <p:nvPr/>
      </p:nvGrpSpPr>
      <p:grpSpPr>
        <a:xfrm>
          <a:off x="0" y="0"/>
          <a:ext cx="0" cy="0"/>
          <a:chOff x="0" y="0"/>
          <a:chExt cx="0" cy="0"/>
        </a:xfrm>
      </p:grpSpPr>
      <p:sp>
        <p:nvSpPr>
          <p:cNvPr id="12" name="投影片編號版面配置區 2"/>
          <p:cNvSpPr txBox="1">
            <a:spLocks noGrp="1"/>
          </p:cNvSpPr>
          <p:nvPr/>
        </p:nvSpPr>
        <p:spPr bwMode="auto">
          <a:xfrm>
            <a:off x="4402138" y="6237405"/>
            <a:ext cx="4741863" cy="620712"/>
          </a:xfrm>
          <a:prstGeom prst="rect">
            <a:avLst/>
          </a:prstGeom>
          <a:noFill/>
          <a:ln>
            <a:noFill/>
          </a:ln>
        </p:spPr>
        <p:txBody>
          <a:bodyPr anchor="ctr"/>
          <a:lstStyle>
            <a:lvl1pPr>
              <a:defRPr sz="1200" i="1">
                <a:solidFill>
                  <a:schemeClr val="tx1"/>
                </a:solidFill>
                <a:latin typeface="Verdana" pitchFamily="34" charset="0"/>
                <a:ea typeface="SimSun" pitchFamily="2" charset="-122"/>
              </a:defRPr>
            </a:lvl1pPr>
            <a:lvl2pPr marL="742950" indent="-285750">
              <a:defRPr sz="1200" i="1">
                <a:solidFill>
                  <a:schemeClr val="tx1"/>
                </a:solidFill>
                <a:latin typeface="Verdana" pitchFamily="34" charset="0"/>
                <a:ea typeface="SimSun" pitchFamily="2" charset="-122"/>
              </a:defRPr>
            </a:lvl2pPr>
            <a:lvl3pPr marL="1143000" indent="-228600">
              <a:defRPr sz="1200" i="1">
                <a:solidFill>
                  <a:schemeClr val="tx1"/>
                </a:solidFill>
                <a:latin typeface="Verdana" pitchFamily="34" charset="0"/>
                <a:ea typeface="SimSun" pitchFamily="2" charset="-122"/>
              </a:defRPr>
            </a:lvl3pPr>
            <a:lvl4pPr marL="1600200" indent="-228600">
              <a:defRPr sz="1200" i="1">
                <a:solidFill>
                  <a:schemeClr val="tx1"/>
                </a:solidFill>
                <a:latin typeface="Verdana" pitchFamily="34" charset="0"/>
                <a:ea typeface="SimSun" pitchFamily="2" charset="-122"/>
              </a:defRPr>
            </a:lvl4pPr>
            <a:lvl5pPr marL="2057400" indent="-228600">
              <a:defRPr sz="1200" i="1">
                <a:solidFill>
                  <a:schemeClr val="tx1"/>
                </a:solidFill>
                <a:latin typeface="Verdana" pitchFamily="34" charset="0"/>
                <a:ea typeface="SimSun" pitchFamily="2" charset="-122"/>
              </a:defRPr>
            </a:lvl5pPr>
            <a:lvl6pPr marL="2514600" indent="-228600" eaLnBrk="0" fontAlgn="base" hangingPunct="0">
              <a:spcBef>
                <a:spcPct val="30000"/>
              </a:spcBef>
              <a:spcAft>
                <a:spcPct val="0"/>
              </a:spcAft>
              <a:defRPr sz="1200" i="1">
                <a:solidFill>
                  <a:schemeClr val="tx1"/>
                </a:solidFill>
                <a:latin typeface="Verdana" pitchFamily="34" charset="0"/>
                <a:ea typeface="SimSun" pitchFamily="2" charset="-122"/>
              </a:defRPr>
            </a:lvl6pPr>
            <a:lvl7pPr marL="2971800" indent="-228600" eaLnBrk="0" fontAlgn="base" hangingPunct="0">
              <a:spcBef>
                <a:spcPct val="30000"/>
              </a:spcBef>
              <a:spcAft>
                <a:spcPct val="0"/>
              </a:spcAft>
              <a:defRPr sz="1200" i="1">
                <a:solidFill>
                  <a:schemeClr val="tx1"/>
                </a:solidFill>
                <a:latin typeface="Verdana" pitchFamily="34" charset="0"/>
                <a:ea typeface="SimSun" pitchFamily="2" charset="-122"/>
              </a:defRPr>
            </a:lvl7pPr>
            <a:lvl8pPr marL="3429000" indent="-228600" eaLnBrk="0" fontAlgn="base" hangingPunct="0">
              <a:spcBef>
                <a:spcPct val="30000"/>
              </a:spcBef>
              <a:spcAft>
                <a:spcPct val="0"/>
              </a:spcAft>
              <a:defRPr sz="1200" i="1">
                <a:solidFill>
                  <a:schemeClr val="tx1"/>
                </a:solidFill>
                <a:latin typeface="Verdana" pitchFamily="34" charset="0"/>
                <a:ea typeface="SimSun" pitchFamily="2" charset="-122"/>
              </a:defRPr>
            </a:lvl8pPr>
            <a:lvl9pPr marL="3886200" indent="-228600" eaLnBrk="0" fontAlgn="base" hangingPunct="0">
              <a:spcBef>
                <a:spcPct val="30000"/>
              </a:spcBef>
              <a:spcAft>
                <a:spcPct val="0"/>
              </a:spcAft>
              <a:defRPr sz="1200" i="1">
                <a:solidFill>
                  <a:schemeClr val="tx1"/>
                </a:solidFill>
                <a:latin typeface="Verdana" pitchFamily="34" charset="0"/>
                <a:ea typeface="SimSun" pitchFamily="2" charset="-122"/>
              </a:defRPr>
            </a:lvl9pPr>
          </a:lstStyle>
          <a:p>
            <a:pPr algn="r">
              <a:defRPr/>
            </a:pPr>
            <a:fld id="{42F07D80-A47B-4C21-9AC3-2BAE06BEADF3}" type="slidenum">
              <a:rPr lang="en-US" altLang="zh-TW" sz="1200" b="0" i="0" smtClean="0">
                <a:solidFill>
                  <a:srgbClr val="0000FF"/>
                </a:solidFill>
                <a:ea typeface="新細明體" pitchFamily="18" charset="-120"/>
              </a:rPr>
              <a:pPr algn="r">
                <a:defRPr/>
              </a:pPr>
              <a:t>‹#›</a:t>
            </a:fld>
            <a:endParaRPr lang="en-US" altLang="zh-TW" sz="1200" b="0" i="0" dirty="0">
              <a:solidFill>
                <a:srgbClr val="0000FF"/>
              </a:solidFill>
              <a:ea typeface="新細明體" pitchFamily="18" charset="-120"/>
            </a:endParaRPr>
          </a:p>
        </p:txBody>
      </p:sp>
      <p:sp>
        <p:nvSpPr>
          <p:cNvPr id="4" name="內容版面配置區 3"/>
          <p:cNvSpPr>
            <a:spLocks noGrp="1"/>
          </p:cNvSpPr>
          <p:nvPr>
            <p:ph sz="half" idx="2"/>
          </p:nvPr>
        </p:nvSpPr>
        <p:spPr>
          <a:xfrm>
            <a:off x="457200" y="1412776"/>
            <a:ext cx="4040188" cy="2088232"/>
          </a:xfrm>
        </p:spPr>
        <p:txBody>
          <a:bodyPr/>
          <a:lstStyle>
            <a:lvl1pPr>
              <a:defRPr sz="13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內容版面配置區 5"/>
          <p:cNvSpPr>
            <a:spLocks noGrp="1"/>
          </p:cNvSpPr>
          <p:nvPr>
            <p:ph sz="quarter" idx="4"/>
          </p:nvPr>
        </p:nvSpPr>
        <p:spPr>
          <a:xfrm>
            <a:off x="4645026" y="1412777"/>
            <a:ext cx="4041775" cy="2088232"/>
          </a:xfrm>
        </p:spPr>
        <p:txBody>
          <a:bodyPr/>
          <a:lstStyle>
            <a:lvl1pPr>
              <a:defRPr sz="13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10" name="標題 1"/>
          <p:cNvSpPr>
            <a:spLocks noGrp="1"/>
          </p:cNvSpPr>
          <p:nvPr>
            <p:ph type="title"/>
          </p:nvPr>
        </p:nvSpPr>
        <p:spPr>
          <a:xfrm>
            <a:off x="457200" y="116632"/>
            <a:ext cx="8229600" cy="720080"/>
          </a:xfrm>
          <a:gradFill flip="none" rotWithShape="1">
            <a:gsLst>
              <a:gs pos="89000">
                <a:srgbClr val="97DAEC">
                  <a:lumMod val="77000"/>
                  <a:lumOff val="23000"/>
                </a:srgbClr>
              </a:gs>
              <a:gs pos="75000">
                <a:srgbClr val="76D1F2"/>
              </a:gs>
              <a:gs pos="2000">
                <a:srgbClr val="00B0F0"/>
              </a:gs>
              <a:gs pos="39000">
                <a:schemeClr val="accent1">
                  <a:shade val="67500"/>
                  <a:satMod val="115000"/>
                  <a:lumMod val="20000"/>
                  <a:lumOff val="80000"/>
                </a:schemeClr>
              </a:gs>
              <a:gs pos="97000">
                <a:schemeClr val="accent1">
                  <a:shade val="100000"/>
                  <a:satMod val="115000"/>
                </a:schemeClr>
              </a:gs>
            </a:gsLst>
            <a:path path="rect">
              <a:fillToRect l="100000" t="100000"/>
            </a:path>
            <a:tileRect/>
          </a:gradFill>
        </p:spPr>
        <p:txBody>
          <a:bodyPr/>
          <a:lstStyle>
            <a:lvl1pPr>
              <a:defRPr sz="1800">
                <a:latin typeface="Verdana" pitchFamily="34" charset="0"/>
              </a:defRPr>
            </a:lvl1pPr>
          </a:lstStyle>
          <a:p>
            <a:r>
              <a:rPr lang="zh-TW" altLang="en-US" dirty="0"/>
              <a:t>按一下以編輯母片標題樣式</a:t>
            </a:r>
          </a:p>
        </p:txBody>
      </p:sp>
      <p:sp>
        <p:nvSpPr>
          <p:cNvPr id="11" name="內容版面配置區 3"/>
          <p:cNvSpPr>
            <a:spLocks noGrp="1"/>
          </p:cNvSpPr>
          <p:nvPr>
            <p:ph sz="half" idx="11"/>
          </p:nvPr>
        </p:nvSpPr>
        <p:spPr>
          <a:xfrm>
            <a:off x="467544" y="4077072"/>
            <a:ext cx="4040188" cy="2088232"/>
          </a:xfrm>
        </p:spPr>
        <p:txBody>
          <a:bodyPr/>
          <a:lstStyle>
            <a:lvl1pPr>
              <a:defRPr sz="13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13" name="內容版面配置區 5"/>
          <p:cNvSpPr>
            <a:spLocks noGrp="1"/>
          </p:cNvSpPr>
          <p:nvPr>
            <p:ph sz="quarter" idx="13"/>
          </p:nvPr>
        </p:nvSpPr>
        <p:spPr>
          <a:xfrm>
            <a:off x="4644009" y="4077072"/>
            <a:ext cx="4041775" cy="2088232"/>
          </a:xfrm>
        </p:spPr>
        <p:txBody>
          <a:bodyPr/>
          <a:lstStyle>
            <a:lvl1pPr>
              <a:defRPr sz="13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14" name="文字版面配置區 2"/>
          <p:cNvSpPr>
            <a:spLocks noGrp="1"/>
          </p:cNvSpPr>
          <p:nvPr>
            <p:ph type="body" idx="1"/>
          </p:nvPr>
        </p:nvSpPr>
        <p:spPr>
          <a:xfrm>
            <a:off x="467544" y="908720"/>
            <a:ext cx="4040188" cy="423738"/>
          </a:xfrm>
          <a:gradFill>
            <a:gsLst>
              <a:gs pos="0">
                <a:srgbClr val="03D4A8"/>
              </a:gs>
              <a:gs pos="25000">
                <a:srgbClr val="21D6E0"/>
              </a:gs>
              <a:gs pos="75000">
                <a:srgbClr val="0087E6"/>
              </a:gs>
              <a:gs pos="100000">
                <a:srgbClr val="005CBF"/>
              </a:gs>
            </a:gsLst>
            <a:lin ang="5400000" scaled="0"/>
          </a:gradFill>
          <a:ln>
            <a:solidFill>
              <a:schemeClr val="accent1"/>
            </a:solidFill>
          </a:ln>
        </p:spPr>
        <p:txBody>
          <a:bodyPr anchor="b"/>
          <a:lstStyle>
            <a:lvl1pPr marL="0" indent="0" algn="ctr">
              <a:buNone/>
              <a:defRPr sz="1200" b="1">
                <a:solidFill>
                  <a:schemeClr val="bg1"/>
                </a:solidFill>
                <a:latin typeface="Verdana"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dirty="0"/>
              <a:t>按一下以編輯母片文字樣式</a:t>
            </a:r>
          </a:p>
        </p:txBody>
      </p:sp>
      <p:sp>
        <p:nvSpPr>
          <p:cNvPr id="15" name="文字版面配置區 2"/>
          <p:cNvSpPr>
            <a:spLocks noGrp="1"/>
          </p:cNvSpPr>
          <p:nvPr>
            <p:ph type="body" idx="14"/>
          </p:nvPr>
        </p:nvSpPr>
        <p:spPr>
          <a:xfrm>
            <a:off x="4644009" y="908720"/>
            <a:ext cx="4040188" cy="423738"/>
          </a:xfrm>
          <a:gradFill>
            <a:gsLst>
              <a:gs pos="0">
                <a:srgbClr val="03D4A8"/>
              </a:gs>
              <a:gs pos="25000">
                <a:srgbClr val="21D6E0"/>
              </a:gs>
              <a:gs pos="75000">
                <a:srgbClr val="0087E6"/>
              </a:gs>
              <a:gs pos="100000">
                <a:srgbClr val="005CBF"/>
              </a:gs>
            </a:gsLst>
            <a:lin ang="5400000" scaled="0"/>
          </a:gradFill>
          <a:ln>
            <a:solidFill>
              <a:schemeClr val="accent1"/>
            </a:solidFill>
          </a:ln>
        </p:spPr>
        <p:txBody>
          <a:bodyPr anchor="b"/>
          <a:lstStyle>
            <a:lvl1pPr marL="0" indent="0" algn="ctr">
              <a:buNone/>
              <a:defRPr sz="1200" b="1">
                <a:solidFill>
                  <a:schemeClr val="bg1"/>
                </a:solidFill>
                <a:latin typeface="Verdana"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dirty="0"/>
              <a:t>按一下以編輯母片文字樣式</a:t>
            </a:r>
          </a:p>
        </p:txBody>
      </p:sp>
      <p:sp>
        <p:nvSpPr>
          <p:cNvPr id="16" name="文字版面配置區 2"/>
          <p:cNvSpPr>
            <a:spLocks noGrp="1"/>
          </p:cNvSpPr>
          <p:nvPr>
            <p:ph type="body" idx="15"/>
          </p:nvPr>
        </p:nvSpPr>
        <p:spPr>
          <a:xfrm>
            <a:off x="467544" y="3573016"/>
            <a:ext cx="4040188" cy="423738"/>
          </a:xfrm>
          <a:gradFill>
            <a:gsLst>
              <a:gs pos="0">
                <a:srgbClr val="03D4A8"/>
              </a:gs>
              <a:gs pos="25000">
                <a:srgbClr val="21D6E0"/>
              </a:gs>
              <a:gs pos="75000">
                <a:srgbClr val="0087E6"/>
              </a:gs>
              <a:gs pos="100000">
                <a:srgbClr val="005CBF"/>
              </a:gs>
            </a:gsLst>
            <a:lin ang="5400000" scaled="0"/>
          </a:gradFill>
          <a:ln>
            <a:solidFill>
              <a:schemeClr val="accent1"/>
            </a:solidFill>
          </a:ln>
        </p:spPr>
        <p:txBody>
          <a:bodyPr anchor="b"/>
          <a:lstStyle>
            <a:lvl1pPr marL="0" indent="0" algn="ctr">
              <a:buNone/>
              <a:defRPr sz="1200" b="1">
                <a:solidFill>
                  <a:schemeClr val="bg1"/>
                </a:solidFill>
                <a:latin typeface="Verdana"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dirty="0"/>
              <a:t>按一下以編輯母片文字樣式</a:t>
            </a:r>
          </a:p>
        </p:txBody>
      </p:sp>
      <p:sp>
        <p:nvSpPr>
          <p:cNvPr id="17" name="文字版面配置區 2"/>
          <p:cNvSpPr>
            <a:spLocks noGrp="1"/>
          </p:cNvSpPr>
          <p:nvPr>
            <p:ph type="body" idx="16"/>
          </p:nvPr>
        </p:nvSpPr>
        <p:spPr>
          <a:xfrm>
            <a:off x="4644009" y="3573016"/>
            <a:ext cx="4040188" cy="423738"/>
          </a:xfrm>
          <a:gradFill>
            <a:gsLst>
              <a:gs pos="0">
                <a:srgbClr val="03D4A8"/>
              </a:gs>
              <a:gs pos="25000">
                <a:srgbClr val="21D6E0"/>
              </a:gs>
              <a:gs pos="75000">
                <a:srgbClr val="0087E6"/>
              </a:gs>
              <a:gs pos="100000">
                <a:srgbClr val="005CBF"/>
              </a:gs>
            </a:gsLst>
            <a:lin ang="5400000" scaled="0"/>
          </a:gradFill>
          <a:ln>
            <a:solidFill>
              <a:schemeClr val="accent1"/>
            </a:solidFill>
          </a:ln>
        </p:spPr>
        <p:txBody>
          <a:bodyPr anchor="b"/>
          <a:lstStyle>
            <a:lvl1pPr marL="0" indent="0" algn="ctr">
              <a:buNone/>
              <a:defRPr sz="1200" b="1">
                <a:solidFill>
                  <a:schemeClr val="bg1"/>
                </a:solidFill>
                <a:latin typeface="Verdana"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dirty="0"/>
              <a:t>按一下以編輯母片文字樣式</a:t>
            </a:r>
          </a:p>
        </p:txBody>
      </p:sp>
    </p:spTree>
    <p:extLst>
      <p:ext uri="{BB962C8B-B14F-4D97-AF65-F5344CB8AC3E}">
        <p14:creationId xmlns:p14="http://schemas.microsoft.com/office/powerpoint/2010/main" val="33904979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比對">
    <p:spTree>
      <p:nvGrpSpPr>
        <p:cNvPr id="1" name=""/>
        <p:cNvGrpSpPr/>
        <p:nvPr/>
      </p:nvGrpSpPr>
      <p:grpSpPr>
        <a:xfrm>
          <a:off x="0" y="0"/>
          <a:ext cx="0" cy="0"/>
          <a:chOff x="0" y="0"/>
          <a:chExt cx="0" cy="0"/>
        </a:xfrm>
      </p:grpSpPr>
      <p:sp>
        <p:nvSpPr>
          <p:cNvPr id="7" name="投影片編號版面配置區 2"/>
          <p:cNvSpPr txBox="1">
            <a:spLocks noGrp="1"/>
          </p:cNvSpPr>
          <p:nvPr/>
        </p:nvSpPr>
        <p:spPr bwMode="auto">
          <a:xfrm>
            <a:off x="4412852" y="6237288"/>
            <a:ext cx="4741863" cy="620712"/>
          </a:xfrm>
          <a:prstGeom prst="rect">
            <a:avLst/>
          </a:prstGeom>
          <a:noFill/>
          <a:ln>
            <a:noFill/>
          </a:ln>
        </p:spPr>
        <p:txBody>
          <a:bodyPr anchor="ctr"/>
          <a:lstStyle>
            <a:lvl1pPr>
              <a:defRPr sz="1200" i="1">
                <a:solidFill>
                  <a:schemeClr val="tx1"/>
                </a:solidFill>
                <a:latin typeface="Verdana" pitchFamily="34" charset="0"/>
                <a:ea typeface="SimSun" pitchFamily="2" charset="-122"/>
              </a:defRPr>
            </a:lvl1pPr>
            <a:lvl2pPr marL="742950" indent="-285750">
              <a:defRPr sz="1200" i="1">
                <a:solidFill>
                  <a:schemeClr val="tx1"/>
                </a:solidFill>
                <a:latin typeface="Verdana" pitchFamily="34" charset="0"/>
                <a:ea typeface="SimSun" pitchFamily="2" charset="-122"/>
              </a:defRPr>
            </a:lvl2pPr>
            <a:lvl3pPr marL="1143000" indent="-228600">
              <a:defRPr sz="1200" i="1">
                <a:solidFill>
                  <a:schemeClr val="tx1"/>
                </a:solidFill>
                <a:latin typeface="Verdana" pitchFamily="34" charset="0"/>
                <a:ea typeface="SimSun" pitchFamily="2" charset="-122"/>
              </a:defRPr>
            </a:lvl3pPr>
            <a:lvl4pPr marL="1600200" indent="-228600">
              <a:defRPr sz="1200" i="1">
                <a:solidFill>
                  <a:schemeClr val="tx1"/>
                </a:solidFill>
                <a:latin typeface="Verdana" pitchFamily="34" charset="0"/>
                <a:ea typeface="SimSun" pitchFamily="2" charset="-122"/>
              </a:defRPr>
            </a:lvl4pPr>
            <a:lvl5pPr marL="2057400" indent="-228600">
              <a:defRPr sz="1200" i="1">
                <a:solidFill>
                  <a:schemeClr val="tx1"/>
                </a:solidFill>
                <a:latin typeface="Verdana" pitchFamily="34" charset="0"/>
                <a:ea typeface="SimSun" pitchFamily="2" charset="-122"/>
              </a:defRPr>
            </a:lvl5pPr>
            <a:lvl6pPr marL="2514600" indent="-228600" eaLnBrk="0" fontAlgn="base" hangingPunct="0">
              <a:spcBef>
                <a:spcPct val="30000"/>
              </a:spcBef>
              <a:spcAft>
                <a:spcPct val="0"/>
              </a:spcAft>
              <a:defRPr sz="1200" i="1">
                <a:solidFill>
                  <a:schemeClr val="tx1"/>
                </a:solidFill>
                <a:latin typeface="Verdana" pitchFamily="34" charset="0"/>
                <a:ea typeface="SimSun" pitchFamily="2" charset="-122"/>
              </a:defRPr>
            </a:lvl6pPr>
            <a:lvl7pPr marL="2971800" indent="-228600" eaLnBrk="0" fontAlgn="base" hangingPunct="0">
              <a:spcBef>
                <a:spcPct val="30000"/>
              </a:spcBef>
              <a:spcAft>
                <a:spcPct val="0"/>
              </a:spcAft>
              <a:defRPr sz="1200" i="1">
                <a:solidFill>
                  <a:schemeClr val="tx1"/>
                </a:solidFill>
                <a:latin typeface="Verdana" pitchFamily="34" charset="0"/>
                <a:ea typeface="SimSun" pitchFamily="2" charset="-122"/>
              </a:defRPr>
            </a:lvl7pPr>
            <a:lvl8pPr marL="3429000" indent="-228600" eaLnBrk="0" fontAlgn="base" hangingPunct="0">
              <a:spcBef>
                <a:spcPct val="30000"/>
              </a:spcBef>
              <a:spcAft>
                <a:spcPct val="0"/>
              </a:spcAft>
              <a:defRPr sz="1200" i="1">
                <a:solidFill>
                  <a:schemeClr val="tx1"/>
                </a:solidFill>
                <a:latin typeface="Verdana" pitchFamily="34" charset="0"/>
                <a:ea typeface="SimSun" pitchFamily="2" charset="-122"/>
              </a:defRPr>
            </a:lvl8pPr>
            <a:lvl9pPr marL="3886200" indent="-228600" eaLnBrk="0" fontAlgn="base" hangingPunct="0">
              <a:spcBef>
                <a:spcPct val="30000"/>
              </a:spcBef>
              <a:spcAft>
                <a:spcPct val="0"/>
              </a:spcAft>
              <a:defRPr sz="1200" i="1">
                <a:solidFill>
                  <a:schemeClr val="tx1"/>
                </a:solidFill>
                <a:latin typeface="Verdana" pitchFamily="34" charset="0"/>
                <a:ea typeface="SimSun"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F30D930-3EFB-4588-9F98-C876279086CA}" type="slidenum">
              <a:rPr kumimoji="1" lang="en-US" altLang="zh-TW" sz="1200" b="0" i="0" u="none" strike="noStrike" kern="1200" cap="none" spc="0" normalizeH="0" baseline="0" noProof="0" smtClean="0">
                <a:ln>
                  <a:noFill/>
                </a:ln>
                <a:solidFill>
                  <a:srgbClr val="0000FF"/>
                </a:solidFill>
                <a:effectLst/>
                <a:uLnTx/>
                <a:uFillTx/>
                <a:latin typeface="Verdana" pitchFamily="34" charset="0"/>
                <a:ea typeface="新細明體" pitchFamily="18" charset="-12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en-US" altLang="zh-TW" sz="1200" b="0" i="0" u="none" strike="noStrike" kern="1200" cap="none" spc="0" normalizeH="0" baseline="0" noProof="0" dirty="0">
              <a:ln>
                <a:noFill/>
              </a:ln>
              <a:solidFill>
                <a:srgbClr val="0000FF"/>
              </a:solidFill>
              <a:effectLst/>
              <a:uLnTx/>
              <a:uFillTx/>
              <a:latin typeface="Verdana" pitchFamily="34" charset="0"/>
              <a:ea typeface="新細明體" pitchFamily="18" charset="-120"/>
            </a:endParaRPr>
          </a:p>
        </p:txBody>
      </p:sp>
      <p:sp>
        <p:nvSpPr>
          <p:cNvPr id="3" name="文字版面配置區 2"/>
          <p:cNvSpPr>
            <a:spLocks noGrp="1"/>
          </p:cNvSpPr>
          <p:nvPr>
            <p:ph type="body" idx="1"/>
          </p:nvPr>
        </p:nvSpPr>
        <p:spPr>
          <a:xfrm>
            <a:off x="467544" y="1124744"/>
            <a:ext cx="4040188" cy="423738"/>
          </a:xfrm>
          <a:prstGeom prst="rect">
            <a:avLst/>
          </a:prstGeom>
          <a:gradFill>
            <a:gsLst>
              <a:gs pos="0">
                <a:srgbClr val="03D4A8"/>
              </a:gs>
              <a:gs pos="25000">
                <a:srgbClr val="21D6E0"/>
              </a:gs>
              <a:gs pos="75000">
                <a:srgbClr val="0087E6"/>
              </a:gs>
              <a:gs pos="100000">
                <a:srgbClr val="005CBF"/>
              </a:gs>
            </a:gsLst>
            <a:lin ang="5400000" scaled="0"/>
          </a:gradFill>
          <a:ln>
            <a:solidFill>
              <a:schemeClr val="accent1"/>
            </a:solidFill>
          </a:ln>
        </p:spPr>
        <p:txBody>
          <a:bodyPr anchor="b"/>
          <a:lstStyle>
            <a:lvl1pPr marL="0" indent="0" algn="ctr">
              <a:buNone/>
              <a:defRPr sz="1350" b="1">
                <a:solidFill>
                  <a:schemeClr val="bg1"/>
                </a:solidFill>
                <a:latin typeface="Verdana"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dirty="0"/>
              <a:t>按一下以編輯母片文字樣式</a:t>
            </a:r>
          </a:p>
        </p:txBody>
      </p:sp>
      <p:sp>
        <p:nvSpPr>
          <p:cNvPr id="4" name="內容版面配置區 3"/>
          <p:cNvSpPr>
            <a:spLocks noGrp="1"/>
          </p:cNvSpPr>
          <p:nvPr>
            <p:ph sz="half" idx="2"/>
          </p:nvPr>
        </p:nvSpPr>
        <p:spPr>
          <a:xfrm>
            <a:off x="457200" y="1628802"/>
            <a:ext cx="4040188" cy="4497363"/>
          </a:xfrm>
          <a:prstGeom prst="rect">
            <a:avLst/>
          </a:prstGeom>
        </p:spPr>
        <p:txBody>
          <a:bodyPr/>
          <a:lstStyle>
            <a:lvl1pPr>
              <a:defRPr sz="13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內容版面配置區 5"/>
          <p:cNvSpPr>
            <a:spLocks noGrp="1"/>
          </p:cNvSpPr>
          <p:nvPr>
            <p:ph sz="quarter" idx="4"/>
          </p:nvPr>
        </p:nvSpPr>
        <p:spPr>
          <a:xfrm>
            <a:off x="4645026" y="1628802"/>
            <a:ext cx="4041775" cy="4497363"/>
          </a:xfrm>
          <a:prstGeom prst="rect">
            <a:avLst/>
          </a:prstGeom>
        </p:spPr>
        <p:txBody>
          <a:bodyPr/>
          <a:lstStyle>
            <a:lvl1pPr>
              <a:defRPr sz="13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10" name="標題 1"/>
          <p:cNvSpPr>
            <a:spLocks noGrp="1"/>
          </p:cNvSpPr>
          <p:nvPr>
            <p:ph type="title"/>
          </p:nvPr>
        </p:nvSpPr>
        <p:spPr>
          <a:xfrm>
            <a:off x="457200" y="116632"/>
            <a:ext cx="8229600" cy="720080"/>
          </a:xfrm>
          <a:prstGeom prst="rect">
            <a:avLst/>
          </a:prstGeom>
          <a:gradFill flip="none" rotWithShape="1">
            <a:gsLst>
              <a:gs pos="89000">
                <a:srgbClr val="97DAEC">
                  <a:lumMod val="77000"/>
                  <a:lumOff val="23000"/>
                </a:srgbClr>
              </a:gs>
              <a:gs pos="75000">
                <a:srgbClr val="76D1F2"/>
              </a:gs>
              <a:gs pos="2000">
                <a:srgbClr val="00B0F0"/>
              </a:gs>
              <a:gs pos="39000">
                <a:schemeClr val="accent1">
                  <a:shade val="67500"/>
                  <a:satMod val="115000"/>
                  <a:lumMod val="20000"/>
                  <a:lumOff val="80000"/>
                </a:schemeClr>
              </a:gs>
              <a:gs pos="97000">
                <a:schemeClr val="accent1">
                  <a:shade val="100000"/>
                  <a:satMod val="115000"/>
                </a:schemeClr>
              </a:gs>
            </a:gsLst>
            <a:path path="rect">
              <a:fillToRect l="100000" t="100000"/>
            </a:path>
            <a:tileRect/>
          </a:gradFill>
        </p:spPr>
        <p:txBody>
          <a:bodyPr/>
          <a:lstStyle>
            <a:lvl1pPr>
              <a:defRPr sz="1800">
                <a:latin typeface="Verdana" pitchFamily="34" charset="0"/>
              </a:defRPr>
            </a:lvl1pPr>
          </a:lstStyle>
          <a:p>
            <a:r>
              <a:rPr lang="zh-TW" altLang="en-US" dirty="0"/>
              <a:t>按一下以編輯母片標題樣式</a:t>
            </a:r>
          </a:p>
        </p:txBody>
      </p:sp>
      <p:sp>
        <p:nvSpPr>
          <p:cNvPr id="11" name="文字版面配置區 2"/>
          <p:cNvSpPr>
            <a:spLocks noGrp="1"/>
          </p:cNvSpPr>
          <p:nvPr>
            <p:ph type="body" idx="10"/>
          </p:nvPr>
        </p:nvSpPr>
        <p:spPr>
          <a:xfrm>
            <a:off x="4644009" y="1124744"/>
            <a:ext cx="4040188" cy="423738"/>
          </a:xfrm>
          <a:prstGeom prst="rect">
            <a:avLst/>
          </a:prstGeom>
          <a:gradFill>
            <a:gsLst>
              <a:gs pos="0">
                <a:srgbClr val="03D4A8"/>
              </a:gs>
              <a:gs pos="25000">
                <a:srgbClr val="21D6E0"/>
              </a:gs>
              <a:gs pos="75000">
                <a:srgbClr val="0087E6"/>
              </a:gs>
              <a:gs pos="100000">
                <a:srgbClr val="005CBF"/>
              </a:gs>
            </a:gsLst>
            <a:lin ang="5400000" scaled="0"/>
          </a:gradFill>
          <a:ln>
            <a:solidFill>
              <a:schemeClr val="accent1"/>
            </a:solidFill>
          </a:ln>
        </p:spPr>
        <p:txBody>
          <a:bodyPr anchor="b"/>
          <a:lstStyle>
            <a:lvl1pPr marL="0" indent="0" algn="ctr">
              <a:buNone/>
              <a:defRPr sz="1350" b="1">
                <a:solidFill>
                  <a:schemeClr val="bg1"/>
                </a:solidFill>
                <a:latin typeface="Verdana"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dirty="0"/>
              <a:t>按一下以編輯母片文字樣式</a:t>
            </a:r>
          </a:p>
        </p:txBody>
      </p:sp>
    </p:spTree>
    <p:extLst>
      <p:ext uri="{BB962C8B-B14F-4D97-AF65-F5344CB8AC3E}">
        <p14:creationId xmlns:p14="http://schemas.microsoft.com/office/powerpoint/2010/main" val="3620968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比對">
    <p:spTree>
      <p:nvGrpSpPr>
        <p:cNvPr id="1" name=""/>
        <p:cNvGrpSpPr/>
        <p:nvPr/>
      </p:nvGrpSpPr>
      <p:grpSpPr>
        <a:xfrm>
          <a:off x="0" y="0"/>
          <a:ext cx="0" cy="0"/>
          <a:chOff x="0" y="0"/>
          <a:chExt cx="0" cy="0"/>
        </a:xfrm>
      </p:grpSpPr>
      <p:sp>
        <p:nvSpPr>
          <p:cNvPr id="12" name="投影片編號版面配置區 2"/>
          <p:cNvSpPr txBox="1">
            <a:spLocks noGrp="1"/>
          </p:cNvSpPr>
          <p:nvPr/>
        </p:nvSpPr>
        <p:spPr bwMode="auto">
          <a:xfrm>
            <a:off x="4402138" y="6237405"/>
            <a:ext cx="4741863" cy="620712"/>
          </a:xfrm>
          <a:prstGeom prst="rect">
            <a:avLst/>
          </a:prstGeom>
          <a:noFill/>
          <a:ln>
            <a:noFill/>
          </a:ln>
        </p:spPr>
        <p:txBody>
          <a:bodyPr anchor="ctr"/>
          <a:lstStyle>
            <a:lvl1pPr>
              <a:defRPr sz="1200" i="1">
                <a:solidFill>
                  <a:schemeClr val="tx1"/>
                </a:solidFill>
                <a:latin typeface="Verdana" pitchFamily="34" charset="0"/>
                <a:ea typeface="SimSun" pitchFamily="2" charset="-122"/>
              </a:defRPr>
            </a:lvl1pPr>
            <a:lvl2pPr marL="742950" indent="-285750">
              <a:defRPr sz="1200" i="1">
                <a:solidFill>
                  <a:schemeClr val="tx1"/>
                </a:solidFill>
                <a:latin typeface="Verdana" pitchFamily="34" charset="0"/>
                <a:ea typeface="SimSun" pitchFamily="2" charset="-122"/>
              </a:defRPr>
            </a:lvl2pPr>
            <a:lvl3pPr marL="1143000" indent="-228600">
              <a:defRPr sz="1200" i="1">
                <a:solidFill>
                  <a:schemeClr val="tx1"/>
                </a:solidFill>
                <a:latin typeface="Verdana" pitchFamily="34" charset="0"/>
                <a:ea typeface="SimSun" pitchFamily="2" charset="-122"/>
              </a:defRPr>
            </a:lvl3pPr>
            <a:lvl4pPr marL="1600200" indent="-228600">
              <a:defRPr sz="1200" i="1">
                <a:solidFill>
                  <a:schemeClr val="tx1"/>
                </a:solidFill>
                <a:latin typeface="Verdana" pitchFamily="34" charset="0"/>
                <a:ea typeface="SimSun" pitchFamily="2" charset="-122"/>
              </a:defRPr>
            </a:lvl4pPr>
            <a:lvl5pPr marL="2057400" indent="-228600">
              <a:defRPr sz="1200" i="1">
                <a:solidFill>
                  <a:schemeClr val="tx1"/>
                </a:solidFill>
                <a:latin typeface="Verdana" pitchFamily="34" charset="0"/>
                <a:ea typeface="SimSun" pitchFamily="2" charset="-122"/>
              </a:defRPr>
            </a:lvl5pPr>
            <a:lvl6pPr marL="2514600" indent="-228600" eaLnBrk="0" fontAlgn="base" hangingPunct="0">
              <a:spcBef>
                <a:spcPct val="30000"/>
              </a:spcBef>
              <a:spcAft>
                <a:spcPct val="0"/>
              </a:spcAft>
              <a:defRPr sz="1200" i="1">
                <a:solidFill>
                  <a:schemeClr val="tx1"/>
                </a:solidFill>
                <a:latin typeface="Verdana" pitchFamily="34" charset="0"/>
                <a:ea typeface="SimSun" pitchFamily="2" charset="-122"/>
              </a:defRPr>
            </a:lvl6pPr>
            <a:lvl7pPr marL="2971800" indent="-228600" eaLnBrk="0" fontAlgn="base" hangingPunct="0">
              <a:spcBef>
                <a:spcPct val="30000"/>
              </a:spcBef>
              <a:spcAft>
                <a:spcPct val="0"/>
              </a:spcAft>
              <a:defRPr sz="1200" i="1">
                <a:solidFill>
                  <a:schemeClr val="tx1"/>
                </a:solidFill>
                <a:latin typeface="Verdana" pitchFamily="34" charset="0"/>
                <a:ea typeface="SimSun" pitchFamily="2" charset="-122"/>
              </a:defRPr>
            </a:lvl7pPr>
            <a:lvl8pPr marL="3429000" indent="-228600" eaLnBrk="0" fontAlgn="base" hangingPunct="0">
              <a:spcBef>
                <a:spcPct val="30000"/>
              </a:spcBef>
              <a:spcAft>
                <a:spcPct val="0"/>
              </a:spcAft>
              <a:defRPr sz="1200" i="1">
                <a:solidFill>
                  <a:schemeClr val="tx1"/>
                </a:solidFill>
                <a:latin typeface="Verdana" pitchFamily="34" charset="0"/>
                <a:ea typeface="SimSun" pitchFamily="2" charset="-122"/>
              </a:defRPr>
            </a:lvl8pPr>
            <a:lvl9pPr marL="3886200" indent="-228600" eaLnBrk="0" fontAlgn="base" hangingPunct="0">
              <a:spcBef>
                <a:spcPct val="30000"/>
              </a:spcBef>
              <a:spcAft>
                <a:spcPct val="0"/>
              </a:spcAft>
              <a:defRPr sz="1200" i="1">
                <a:solidFill>
                  <a:schemeClr val="tx1"/>
                </a:solidFill>
                <a:latin typeface="Verdana" pitchFamily="34" charset="0"/>
                <a:ea typeface="SimSun"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2F07D80-A47B-4C21-9AC3-2BAE06BEADF3}" type="slidenum">
              <a:rPr kumimoji="1" lang="en-US" altLang="zh-TW" sz="1200" b="0" i="0" u="none" strike="noStrike" kern="1200" cap="none" spc="0" normalizeH="0" baseline="0" noProof="0" smtClean="0">
                <a:ln>
                  <a:noFill/>
                </a:ln>
                <a:solidFill>
                  <a:srgbClr val="0000FF"/>
                </a:solidFill>
                <a:effectLst/>
                <a:uLnTx/>
                <a:uFillTx/>
                <a:latin typeface="Verdana" pitchFamily="34" charset="0"/>
                <a:ea typeface="新細明體" pitchFamily="18" charset="-12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1" lang="en-US" altLang="zh-TW" sz="1200" b="0" i="0" u="none" strike="noStrike" kern="1200" cap="none" spc="0" normalizeH="0" baseline="0" noProof="0" dirty="0">
              <a:ln>
                <a:noFill/>
              </a:ln>
              <a:solidFill>
                <a:srgbClr val="0000FF"/>
              </a:solidFill>
              <a:effectLst/>
              <a:uLnTx/>
              <a:uFillTx/>
              <a:latin typeface="Verdana" pitchFamily="34" charset="0"/>
              <a:ea typeface="新細明體" pitchFamily="18" charset="-120"/>
            </a:endParaRPr>
          </a:p>
        </p:txBody>
      </p:sp>
      <p:sp>
        <p:nvSpPr>
          <p:cNvPr id="4" name="內容版面配置區 3"/>
          <p:cNvSpPr>
            <a:spLocks noGrp="1"/>
          </p:cNvSpPr>
          <p:nvPr>
            <p:ph sz="half" idx="2"/>
          </p:nvPr>
        </p:nvSpPr>
        <p:spPr>
          <a:xfrm>
            <a:off x="457200" y="1412776"/>
            <a:ext cx="4040188" cy="2088232"/>
          </a:xfrm>
          <a:prstGeom prst="rect">
            <a:avLst/>
          </a:prstGeom>
        </p:spPr>
        <p:txBody>
          <a:bodyPr/>
          <a:lstStyle>
            <a:lvl1pPr>
              <a:defRPr sz="13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內容版面配置區 5"/>
          <p:cNvSpPr>
            <a:spLocks noGrp="1"/>
          </p:cNvSpPr>
          <p:nvPr>
            <p:ph sz="quarter" idx="4"/>
          </p:nvPr>
        </p:nvSpPr>
        <p:spPr>
          <a:xfrm>
            <a:off x="4645026" y="1412777"/>
            <a:ext cx="4041775" cy="2088232"/>
          </a:xfrm>
          <a:prstGeom prst="rect">
            <a:avLst/>
          </a:prstGeom>
        </p:spPr>
        <p:txBody>
          <a:bodyPr/>
          <a:lstStyle>
            <a:lvl1pPr>
              <a:defRPr sz="13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10" name="標題 1"/>
          <p:cNvSpPr>
            <a:spLocks noGrp="1"/>
          </p:cNvSpPr>
          <p:nvPr>
            <p:ph type="title"/>
          </p:nvPr>
        </p:nvSpPr>
        <p:spPr>
          <a:xfrm>
            <a:off x="457200" y="116632"/>
            <a:ext cx="8229600" cy="720080"/>
          </a:xfrm>
          <a:prstGeom prst="rect">
            <a:avLst/>
          </a:prstGeom>
          <a:gradFill flip="none" rotWithShape="1">
            <a:gsLst>
              <a:gs pos="89000">
                <a:srgbClr val="97DAEC">
                  <a:lumMod val="77000"/>
                  <a:lumOff val="23000"/>
                </a:srgbClr>
              </a:gs>
              <a:gs pos="75000">
                <a:srgbClr val="76D1F2"/>
              </a:gs>
              <a:gs pos="2000">
                <a:srgbClr val="00B0F0"/>
              </a:gs>
              <a:gs pos="39000">
                <a:schemeClr val="accent1">
                  <a:shade val="67500"/>
                  <a:satMod val="115000"/>
                  <a:lumMod val="20000"/>
                  <a:lumOff val="80000"/>
                </a:schemeClr>
              </a:gs>
              <a:gs pos="97000">
                <a:schemeClr val="accent1">
                  <a:shade val="100000"/>
                  <a:satMod val="115000"/>
                </a:schemeClr>
              </a:gs>
            </a:gsLst>
            <a:path path="rect">
              <a:fillToRect l="100000" t="100000"/>
            </a:path>
            <a:tileRect/>
          </a:gradFill>
        </p:spPr>
        <p:txBody>
          <a:bodyPr/>
          <a:lstStyle>
            <a:lvl1pPr>
              <a:defRPr sz="1800">
                <a:latin typeface="Verdana" pitchFamily="34" charset="0"/>
              </a:defRPr>
            </a:lvl1pPr>
          </a:lstStyle>
          <a:p>
            <a:r>
              <a:rPr lang="zh-TW" altLang="en-US" dirty="0"/>
              <a:t>按一下以編輯母片標題樣式</a:t>
            </a:r>
          </a:p>
        </p:txBody>
      </p:sp>
      <p:sp>
        <p:nvSpPr>
          <p:cNvPr id="11" name="內容版面配置區 3"/>
          <p:cNvSpPr>
            <a:spLocks noGrp="1"/>
          </p:cNvSpPr>
          <p:nvPr>
            <p:ph sz="half" idx="11"/>
          </p:nvPr>
        </p:nvSpPr>
        <p:spPr>
          <a:xfrm>
            <a:off x="467544" y="4077072"/>
            <a:ext cx="4040188" cy="2088232"/>
          </a:xfrm>
          <a:prstGeom prst="rect">
            <a:avLst/>
          </a:prstGeom>
        </p:spPr>
        <p:txBody>
          <a:bodyPr/>
          <a:lstStyle>
            <a:lvl1pPr>
              <a:defRPr sz="13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13" name="內容版面配置區 5"/>
          <p:cNvSpPr>
            <a:spLocks noGrp="1"/>
          </p:cNvSpPr>
          <p:nvPr>
            <p:ph sz="quarter" idx="13"/>
          </p:nvPr>
        </p:nvSpPr>
        <p:spPr>
          <a:xfrm>
            <a:off x="4644009" y="4077072"/>
            <a:ext cx="4041775" cy="2088232"/>
          </a:xfrm>
          <a:prstGeom prst="rect">
            <a:avLst/>
          </a:prstGeom>
        </p:spPr>
        <p:txBody>
          <a:bodyPr/>
          <a:lstStyle>
            <a:lvl1pPr>
              <a:defRPr sz="13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14" name="文字版面配置區 2"/>
          <p:cNvSpPr>
            <a:spLocks noGrp="1"/>
          </p:cNvSpPr>
          <p:nvPr>
            <p:ph type="body" idx="1"/>
          </p:nvPr>
        </p:nvSpPr>
        <p:spPr>
          <a:xfrm>
            <a:off x="467544" y="908720"/>
            <a:ext cx="4040188" cy="423738"/>
          </a:xfrm>
          <a:prstGeom prst="rect">
            <a:avLst/>
          </a:prstGeom>
          <a:gradFill>
            <a:gsLst>
              <a:gs pos="0">
                <a:srgbClr val="03D4A8"/>
              </a:gs>
              <a:gs pos="25000">
                <a:srgbClr val="21D6E0"/>
              </a:gs>
              <a:gs pos="75000">
                <a:srgbClr val="0087E6"/>
              </a:gs>
              <a:gs pos="100000">
                <a:srgbClr val="005CBF"/>
              </a:gs>
            </a:gsLst>
            <a:lin ang="5400000" scaled="0"/>
          </a:gradFill>
          <a:ln>
            <a:solidFill>
              <a:schemeClr val="accent1"/>
            </a:solidFill>
          </a:ln>
        </p:spPr>
        <p:txBody>
          <a:bodyPr anchor="b"/>
          <a:lstStyle>
            <a:lvl1pPr marL="0" indent="0" algn="ctr">
              <a:buNone/>
              <a:defRPr sz="1200" b="1">
                <a:solidFill>
                  <a:schemeClr val="bg1"/>
                </a:solidFill>
                <a:latin typeface="Verdana"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dirty="0"/>
              <a:t>按一下以編輯母片文字樣式</a:t>
            </a:r>
          </a:p>
        </p:txBody>
      </p:sp>
      <p:sp>
        <p:nvSpPr>
          <p:cNvPr id="15" name="文字版面配置區 2"/>
          <p:cNvSpPr>
            <a:spLocks noGrp="1"/>
          </p:cNvSpPr>
          <p:nvPr>
            <p:ph type="body" idx="14"/>
          </p:nvPr>
        </p:nvSpPr>
        <p:spPr>
          <a:xfrm>
            <a:off x="4644009" y="908720"/>
            <a:ext cx="4040188" cy="423738"/>
          </a:xfrm>
          <a:prstGeom prst="rect">
            <a:avLst/>
          </a:prstGeom>
          <a:gradFill>
            <a:gsLst>
              <a:gs pos="0">
                <a:srgbClr val="03D4A8"/>
              </a:gs>
              <a:gs pos="25000">
                <a:srgbClr val="21D6E0"/>
              </a:gs>
              <a:gs pos="75000">
                <a:srgbClr val="0087E6"/>
              </a:gs>
              <a:gs pos="100000">
                <a:srgbClr val="005CBF"/>
              </a:gs>
            </a:gsLst>
            <a:lin ang="5400000" scaled="0"/>
          </a:gradFill>
          <a:ln>
            <a:solidFill>
              <a:schemeClr val="accent1"/>
            </a:solidFill>
          </a:ln>
        </p:spPr>
        <p:txBody>
          <a:bodyPr anchor="b"/>
          <a:lstStyle>
            <a:lvl1pPr marL="0" indent="0" algn="ctr">
              <a:buNone/>
              <a:defRPr sz="1200" b="1">
                <a:solidFill>
                  <a:schemeClr val="bg1"/>
                </a:solidFill>
                <a:latin typeface="Verdana"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dirty="0"/>
              <a:t>按一下以編輯母片文字樣式</a:t>
            </a:r>
          </a:p>
        </p:txBody>
      </p:sp>
      <p:sp>
        <p:nvSpPr>
          <p:cNvPr id="16" name="文字版面配置區 2"/>
          <p:cNvSpPr>
            <a:spLocks noGrp="1"/>
          </p:cNvSpPr>
          <p:nvPr>
            <p:ph type="body" idx="15"/>
          </p:nvPr>
        </p:nvSpPr>
        <p:spPr>
          <a:xfrm>
            <a:off x="467544" y="3573016"/>
            <a:ext cx="4040188" cy="423738"/>
          </a:xfrm>
          <a:prstGeom prst="rect">
            <a:avLst/>
          </a:prstGeom>
          <a:gradFill>
            <a:gsLst>
              <a:gs pos="0">
                <a:srgbClr val="03D4A8"/>
              </a:gs>
              <a:gs pos="25000">
                <a:srgbClr val="21D6E0"/>
              </a:gs>
              <a:gs pos="75000">
                <a:srgbClr val="0087E6"/>
              </a:gs>
              <a:gs pos="100000">
                <a:srgbClr val="005CBF"/>
              </a:gs>
            </a:gsLst>
            <a:lin ang="5400000" scaled="0"/>
          </a:gradFill>
          <a:ln>
            <a:solidFill>
              <a:schemeClr val="accent1"/>
            </a:solidFill>
          </a:ln>
        </p:spPr>
        <p:txBody>
          <a:bodyPr anchor="b"/>
          <a:lstStyle>
            <a:lvl1pPr marL="0" indent="0" algn="ctr">
              <a:buNone/>
              <a:defRPr sz="1200" b="1">
                <a:solidFill>
                  <a:schemeClr val="bg1"/>
                </a:solidFill>
                <a:latin typeface="Verdana"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dirty="0"/>
              <a:t>按一下以編輯母片文字樣式</a:t>
            </a:r>
          </a:p>
        </p:txBody>
      </p:sp>
      <p:sp>
        <p:nvSpPr>
          <p:cNvPr id="17" name="文字版面配置區 2"/>
          <p:cNvSpPr>
            <a:spLocks noGrp="1"/>
          </p:cNvSpPr>
          <p:nvPr>
            <p:ph type="body" idx="16"/>
          </p:nvPr>
        </p:nvSpPr>
        <p:spPr>
          <a:xfrm>
            <a:off x="4644009" y="3573016"/>
            <a:ext cx="4040188" cy="423738"/>
          </a:xfrm>
          <a:prstGeom prst="rect">
            <a:avLst/>
          </a:prstGeom>
          <a:gradFill>
            <a:gsLst>
              <a:gs pos="0">
                <a:srgbClr val="03D4A8"/>
              </a:gs>
              <a:gs pos="25000">
                <a:srgbClr val="21D6E0"/>
              </a:gs>
              <a:gs pos="75000">
                <a:srgbClr val="0087E6"/>
              </a:gs>
              <a:gs pos="100000">
                <a:srgbClr val="005CBF"/>
              </a:gs>
            </a:gsLst>
            <a:lin ang="5400000" scaled="0"/>
          </a:gradFill>
          <a:ln>
            <a:solidFill>
              <a:schemeClr val="accent1"/>
            </a:solidFill>
          </a:ln>
        </p:spPr>
        <p:txBody>
          <a:bodyPr anchor="b"/>
          <a:lstStyle>
            <a:lvl1pPr marL="0" indent="0" algn="ctr">
              <a:buNone/>
              <a:defRPr sz="1200" b="1">
                <a:solidFill>
                  <a:schemeClr val="bg1"/>
                </a:solidFill>
                <a:latin typeface="Verdana"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dirty="0"/>
              <a:t>按一下以編輯母片文字樣式</a:t>
            </a:r>
          </a:p>
        </p:txBody>
      </p:sp>
    </p:spTree>
    <p:extLst>
      <p:ext uri="{BB962C8B-B14F-4D97-AF65-F5344CB8AC3E}">
        <p14:creationId xmlns:p14="http://schemas.microsoft.com/office/powerpoint/2010/main" val="3654039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7"/>
            <a:ext cx="7772400" cy="1470025"/>
          </a:xfrm>
        </p:spPr>
        <p:txBody>
          <a:bodyPr/>
          <a:lstStyle>
            <a:lvl1pPr>
              <a:defRPr sz="2400">
                <a:latin typeface="+mj-lt"/>
              </a:defRPr>
            </a:lvl1pPr>
          </a:lstStyle>
          <a:p>
            <a:r>
              <a:rPr lang="zh-TW" altLang="en-US" dirty="0"/>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sz="1800">
                <a:latin typeface="+mn-lt"/>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zh-TW" altLang="en-US" dirty="0"/>
              <a:t>按一下以編輯母片副標題樣式</a:t>
            </a:r>
          </a:p>
        </p:txBody>
      </p:sp>
      <p:sp>
        <p:nvSpPr>
          <p:cNvPr id="4" name="投影片編號版面配置區 2"/>
          <p:cNvSpPr txBox="1">
            <a:spLocks noGrp="1"/>
          </p:cNvSpPr>
          <p:nvPr userDrawn="1"/>
        </p:nvSpPr>
        <p:spPr bwMode="auto">
          <a:xfrm>
            <a:off x="4402138" y="6237405"/>
            <a:ext cx="4741863" cy="620712"/>
          </a:xfrm>
          <a:prstGeom prst="rect">
            <a:avLst/>
          </a:prstGeom>
          <a:noFill/>
          <a:ln>
            <a:noFill/>
          </a:ln>
        </p:spPr>
        <p:txBody>
          <a:bodyPr anchor="ctr"/>
          <a:lstStyle>
            <a:lvl1pPr>
              <a:defRPr sz="1200" i="1">
                <a:solidFill>
                  <a:schemeClr val="tx1"/>
                </a:solidFill>
                <a:latin typeface="Verdana" pitchFamily="34" charset="0"/>
                <a:ea typeface="SimSun" pitchFamily="2" charset="-122"/>
              </a:defRPr>
            </a:lvl1pPr>
            <a:lvl2pPr marL="742950" indent="-285750">
              <a:defRPr sz="1200" i="1">
                <a:solidFill>
                  <a:schemeClr val="tx1"/>
                </a:solidFill>
                <a:latin typeface="Verdana" pitchFamily="34" charset="0"/>
                <a:ea typeface="SimSun" pitchFamily="2" charset="-122"/>
              </a:defRPr>
            </a:lvl2pPr>
            <a:lvl3pPr marL="1143000" indent="-228600">
              <a:defRPr sz="1200" i="1">
                <a:solidFill>
                  <a:schemeClr val="tx1"/>
                </a:solidFill>
                <a:latin typeface="Verdana" pitchFamily="34" charset="0"/>
                <a:ea typeface="SimSun" pitchFamily="2" charset="-122"/>
              </a:defRPr>
            </a:lvl3pPr>
            <a:lvl4pPr marL="1600200" indent="-228600">
              <a:defRPr sz="1200" i="1">
                <a:solidFill>
                  <a:schemeClr val="tx1"/>
                </a:solidFill>
                <a:latin typeface="Verdana" pitchFamily="34" charset="0"/>
                <a:ea typeface="SimSun" pitchFamily="2" charset="-122"/>
              </a:defRPr>
            </a:lvl4pPr>
            <a:lvl5pPr marL="2057400" indent="-228600">
              <a:defRPr sz="1200" i="1">
                <a:solidFill>
                  <a:schemeClr val="tx1"/>
                </a:solidFill>
                <a:latin typeface="Verdana" pitchFamily="34" charset="0"/>
                <a:ea typeface="SimSun" pitchFamily="2" charset="-122"/>
              </a:defRPr>
            </a:lvl5pPr>
            <a:lvl6pPr marL="2514600" indent="-228600" eaLnBrk="0" fontAlgn="base" hangingPunct="0">
              <a:spcBef>
                <a:spcPct val="30000"/>
              </a:spcBef>
              <a:spcAft>
                <a:spcPct val="0"/>
              </a:spcAft>
              <a:defRPr sz="1200" i="1">
                <a:solidFill>
                  <a:schemeClr val="tx1"/>
                </a:solidFill>
                <a:latin typeface="Verdana" pitchFamily="34" charset="0"/>
                <a:ea typeface="SimSun" pitchFamily="2" charset="-122"/>
              </a:defRPr>
            </a:lvl6pPr>
            <a:lvl7pPr marL="2971800" indent="-228600" eaLnBrk="0" fontAlgn="base" hangingPunct="0">
              <a:spcBef>
                <a:spcPct val="30000"/>
              </a:spcBef>
              <a:spcAft>
                <a:spcPct val="0"/>
              </a:spcAft>
              <a:defRPr sz="1200" i="1">
                <a:solidFill>
                  <a:schemeClr val="tx1"/>
                </a:solidFill>
                <a:latin typeface="Verdana" pitchFamily="34" charset="0"/>
                <a:ea typeface="SimSun" pitchFamily="2" charset="-122"/>
              </a:defRPr>
            </a:lvl7pPr>
            <a:lvl8pPr marL="3429000" indent="-228600" eaLnBrk="0" fontAlgn="base" hangingPunct="0">
              <a:spcBef>
                <a:spcPct val="30000"/>
              </a:spcBef>
              <a:spcAft>
                <a:spcPct val="0"/>
              </a:spcAft>
              <a:defRPr sz="1200" i="1">
                <a:solidFill>
                  <a:schemeClr val="tx1"/>
                </a:solidFill>
                <a:latin typeface="Verdana" pitchFamily="34" charset="0"/>
                <a:ea typeface="SimSun" pitchFamily="2" charset="-122"/>
              </a:defRPr>
            </a:lvl8pPr>
            <a:lvl9pPr marL="3886200" indent="-228600" eaLnBrk="0" fontAlgn="base" hangingPunct="0">
              <a:spcBef>
                <a:spcPct val="30000"/>
              </a:spcBef>
              <a:spcAft>
                <a:spcPct val="0"/>
              </a:spcAft>
              <a:defRPr sz="1200" i="1">
                <a:solidFill>
                  <a:schemeClr val="tx1"/>
                </a:solidFill>
                <a:latin typeface="Verdana" pitchFamily="34" charset="0"/>
                <a:ea typeface="SimSun" pitchFamily="2" charset="-122"/>
              </a:defRPr>
            </a:lvl9pPr>
          </a:lstStyle>
          <a:p>
            <a:pPr algn="r">
              <a:defRPr/>
            </a:pPr>
            <a:fld id="{73703EF9-C576-4A34-843A-51D9BD3268C0}" type="slidenum">
              <a:rPr lang="en-US" altLang="zh-TW" sz="1200" b="0" i="0" smtClean="0">
                <a:solidFill>
                  <a:srgbClr val="0000FF"/>
                </a:solidFill>
                <a:ea typeface="新細明體" pitchFamily="18" charset="-120"/>
              </a:rPr>
              <a:pPr algn="r">
                <a:defRPr/>
              </a:pPr>
              <a:t>‹#›</a:t>
            </a:fld>
            <a:endParaRPr lang="en-US" altLang="zh-TW" sz="1200" b="0" i="0" dirty="0">
              <a:solidFill>
                <a:srgbClr val="0000FF"/>
              </a:solidFill>
              <a:ea typeface="新細明體" pitchFamily="18" charset="-120"/>
            </a:endParaRPr>
          </a:p>
        </p:txBody>
      </p:sp>
    </p:spTree>
    <p:extLst>
      <p:ext uri="{BB962C8B-B14F-4D97-AF65-F5344CB8AC3E}">
        <p14:creationId xmlns:p14="http://schemas.microsoft.com/office/powerpoint/2010/main" val="17692735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標題及物件">
    <p:spTree>
      <p:nvGrpSpPr>
        <p:cNvPr id="1" name=""/>
        <p:cNvGrpSpPr/>
        <p:nvPr/>
      </p:nvGrpSpPr>
      <p:grpSpPr>
        <a:xfrm>
          <a:off x="0" y="0"/>
          <a:ext cx="0" cy="0"/>
          <a:chOff x="0" y="0"/>
          <a:chExt cx="0" cy="0"/>
        </a:xfrm>
      </p:grpSpPr>
      <p:sp>
        <p:nvSpPr>
          <p:cNvPr id="4" name="投影片編號版面配置區 2"/>
          <p:cNvSpPr txBox="1">
            <a:spLocks noGrp="1"/>
          </p:cNvSpPr>
          <p:nvPr/>
        </p:nvSpPr>
        <p:spPr bwMode="auto">
          <a:xfrm>
            <a:off x="4402138" y="6237405"/>
            <a:ext cx="4741863" cy="620712"/>
          </a:xfrm>
          <a:prstGeom prst="rect">
            <a:avLst/>
          </a:prstGeom>
          <a:noFill/>
          <a:ln>
            <a:noFill/>
          </a:ln>
        </p:spPr>
        <p:txBody>
          <a:bodyPr anchor="ctr"/>
          <a:lstStyle>
            <a:lvl1pPr>
              <a:defRPr sz="1200" i="1">
                <a:solidFill>
                  <a:schemeClr val="tx1"/>
                </a:solidFill>
                <a:latin typeface="Verdana" pitchFamily="34" charset="0"/>
                <a:ea typeface="SimSun" pitchFamily="2" charset="-122"/>
              </a:defRPr>
            </a:lvl1pPr>
            <a:lvl2pPr marL="742950" indent="-285750">
              <a:defRPr sz="1200" i="1">
                <a:solidFill>
                  <a:schemeClr val="tx1"/>
                </a:solidFill>
                <a:latin typeface="Verdana" pitchFamily="34" charset="0"/>
                <a:ea typeface="SimSun" pitchFamily="2" charset="-122"/>
              </a:defRPr>
            </a:lvl2pPr>
            <a:lvl3pPr marL="1143000" indent="-228600">
              <a:defRPr sz="1200" i="1">
                <a:solidFill>
                  <a:schemeClr val="tx1"/>
                </a:solidFill>
                <a:latin typeface="Verdana" pitchFamily="34" charset="0"/>
                <a:ea typeface="SimSun" pitchFamily="2" charset="-122"/>
              </a:defRPr>
            </a:lvl3pPr>
            <a:lvl4pPr marL="1600200" indent="-228600">
              <a:defRPr sz="1200" i="1">
                <a:solidFill>
                  <a:schemeClr val="tx1"/>
                </a:solidFill>
                <a:latin typeface="Verdana" pitchFamily="34" charset="0"/>
                <a:ea typeface="SimSun" pitchFamily="2" charset="-122"/>
              </a:defRPr>
            </a:lvl4pPr>
            <a:lvl5pPr marL="2057400" indent="-228600">
              <a:defRPr sz="1200" i="1">
                <a:solidFill>
                  <a:schemeClr val="tx1"/>
                </a:solidFill>
                <a:latin typeface="Verdana" pitchFamily="34" charset="0"/>
                <a:ea typeface="SimSun" pitchFamily="2" charset="-122"/>
              </a:defRPr>
            </a:lvl5pPr>
            <a:lvl6pPr marL="2514600" indent="-228600" eaLnBrk="0" fontAlgn="base" hangingPunct="0">
              <a:spcBef>
                <a:spcPct val="30000"/>
              </a:spcBef>
              <a:spcAft>
                <a:spcPct val="0"/>
              </a:spcAft>
              <a:defRPr sz="1200" i="1">
                <a:solidFill>
                  <a:schemeClr val="tx1"/>
                </a:solidFill>
                <a:latin typeface="Verdana" pitchFamily="34" charset="0"/>
                <a:ea typeface="SimSun" pitchFamily="2" charset="-122"/>
              </a:defRPr>
            </a:lvl6pPr>
            <a:lvl7pPr marL="2971800" indent="-228600" eaLnBrk="0" fontAlgn="base" hangingPunct="0">
              <a:spcBef>
                <a:spcPct val="30000"/>
              </a:spcBef>
              <a:spcAft>
                <a:spcPct val="0"/>
              </a:spcAft>
              <a:defRPr sz="1200" i="1">
                <a:solidFill>
                  <a:schemeClr val="tx1"/>
                </a:solidFill>
                <a:latin typeface="Verdana" pitchFamily="34" charset="0"/>
                <a:ea typeface="SimSun" pitchFamily="2" charset="-122"/>
              </a:defRPr>
            </a:lvl7pPr>
            <a:lvl8pPr marL="3429000" indent="-228600" eaLnBrk="0" fontAlgn="base" hangingPunct="0">
              <a:spcBef>
                <a:spcPct val="30000"/>
              </a:spcBef>
              <a:spcAft>
                <a:spcPct val="0"/>
              </a:spcAft>
              <a:defRPr sz="1200" i="1">
                <a:solidFill>
                  <a:schemeClr val="tx1"/>
                </a:solidFill>
                <a:latin typeface="Verdana" pitchFamily="34" charset="0"/>
                <a:ea typeface="SimSun" pitchFamily="2" charset="-122"/>
              </a:defRPr>
            </a:lvl8pPr>
            <a:lvl9pPr marL="3886200" indent="-228600" eaLnBrk="0" fontAlgn="base" hangingPunct="0">
              <a:spcBef>
                <a:spcPct val="30000"/>
              </a:spcBef>
              <a:spcAft>
                <a:spcPct val="0"/>
              </a:spcAft>
              <a:defRPr sz="1200" i="1">
                <a:solidFill>
                  <a:schemeClr val="tx1"/>
                </a:solidFill>
                <a:latin typeface="Verdana" pitchFamily="34" charset="0"/>
                <a:ea typeface="SimSun" pitchFamily="2" charset="-122"/>
              </a:defRPr>
            </a:lvl9pPr>
          </a:lstStyle>
          <a:p>
            <a:pPr algn="r">
              <a:defRPr/>
            </a:pPr>
            <a:fld id="{73703EF9-C576-4A34-843A-51D9BD3268C0}" type="slidenum">
              <a:rPr lang="en-US" altLang="zh-TW" sz="1200" b="0" i="0" smtClean="0">
                <a:solidFill>
                  <a:srgbClr val="0000FF"/>
                </a:solidFill>
                <a:ea typeface="新細明體" pitchFamily="18" charset="-120"/>
              </a:rPr>
              <a:pPr algn="r">
                <a:defRPr/>
              </a:pPr>
              <a:t>‹#›</a:t>
            </a:fld>
            <a:endParaRPr lang="en-US" altLang="zh-TW" sz="1200" b="0" i="0" dirty="0">
              <a:solidFill>
                <a:srgbClr val="0000FF"/>
              </a:solidFill>
              <a:ea typeface="新細明體" pitchFamily="18" charset="-120"/>
            </a:endParaRPr>
          </a:p>
        </p:txBody>
      </p:sp>
      <p:sp>
        <p:nvSpPr>
          <p:cNvPr id="3" name="內容版面配置區 2"/>
          <p:cNvSpPr>
            <a:spLocks noGrp="1"/>
          </p:cNvSpPr>
          <p:nvPr>
            <p:ph idx="1"/>
          </p:nvPr>
        </p:nvSpPr>
        <p:spPr>
          <a:xfrm>
            <a:off x="457200" y="908722"/>
            <a:ext cx="8229600" cy="4968205"/>
          </a:xfrm>
        </p:spPr>
        <p:txBody>
          <a:bodyPr/>
          <a:lstStyle>
            <a:lvl1pPr>
              <a:defRPr sz="1200"/>
            </a:lvl1pPr>
            <a:lvl2pPr>
              <a:defRPr sz="1050"/>
            </a:lvl2pPr>
            <a:lvl3pPr>
              <a:defRPr sz="1050"/>
            </a:lvl3pPr>
            <a:lvl4pPr>
              <a:defRPr sz="1050"/>
            </a:lvl4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標題 1"/>
          <p:cNvSpPr>
            <a:spLocks noGrp="1"/>
          </p:cNvSpPr>
          <p:nvPr>
            <p:ph type="title"/>
          </p:nvPr>
        </p:nvSpPr>
        <p:spPr>
          <a:xfrm>
            <a:off x="457200" y="116632"/>
            <a:ext cx="8229600" cy="720080"/>
          </a:xfrm>
          <a:gradFill flip="none" rotWithShape="1">
            <a:gsLst>
              <a:gs pos="89000">
                <a:srgbClr val="97DAEC">
                  <a:lumMod val="77000"/>
                  <a:lumOff val="23000"/>
                </a:srgbClr>
              </a:gs>
              <a:gs pos="75000">
                <a:srgbClr val="76D1F2"/>
              </a:gs>
              <a:gs pos="2000">
                <a:srgbClr val="00B0F0"/>
              </a:gs>
              <a:gs pos="39000">
                <a:schemeClr val="accent1">
                  <a:shade val="67500"/>
                  <a:satMod val="115000"/>
                  <a:lumMod val="20000"/>
                  <a:lumOff val="80000"/>
                </a:schemeClr>
              </a:gs>
              <a:gs pos="97000">
                <a:schemeClr val="accent1">
                  <a:shade val="100000"/>
                  <a:satMod val="115000"/>
                </a:schemeClr>
              </a:gs>
            </a:gsLst>
            <a:path path="rect">
              <a:fillToRect l="100000" t="100000"/>
            </a:path>
            <a:tileRect/>
          </a:gradFill>
        </p:spPr>
        <p:txBody>
          <a:bodyPr/>
          <a:lstStyle>
            <a:lvl1pPr>
              <a:defRPr sz="1800">
                <a:latin typeface="Verdana" pitchFamily="34" charset="0"/>
              </a:defRPr>
            </a:lvl1pPr>
          </a:lstStyle>
          <a:p>
            <a:r>
              <a:rPr lang="zh-TW" altLang="en-US" dirty="0"/>
              <a:t>按一下以編輯母片標題樣式</a:t>
            </a:r>
          </a:p>
        </p:txBody>
      </p:sp>
    </p:spTree>
    <p:extLst>
      <p:ext uri="{BB962C8B-B14F-4D97-AF65-F5344CB8AC3E}">
        <p14:creationId xmlns:p14="http://schemas.microsoft.com/office/powerpoint/2010/main" val="123205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區段標題">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722313" y="2906713"/>
            <a:ext cx="7772400" cy="1500187"/>
          </a:xfrm>
        </p:spPr>
        <p:txBody>
          <a:bodyPr anchor="b"/>
          <a:lstStyle>
            <a:lvl1pPr marL="0" indent="0">
              <a:buNone/>
              <a:defRPr sz="2100">
                <a:latin typeface="+mj-lt"/>
              </a:defRPr>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TW" altLang="en-US" dirty="0"/>
              <a:t>按一下以編輯母片文字樣式</a:t>
            </a:r>
          </a:p>
        </p:txBody>
      </p:sp>
      <p:sp>
        <p:nvSpPr>
          <p:cNvPr id="4" name="投影片編號版面配置區 2"/>
          <p:cNvSpPr txBox="1">
            <a:spLocks noGrp="1"/>
          </p:cNvSpPr>
          <p:nvPr userDrawn="1"/>
        </p:nvSpPr>
        <p:spPr bwMode="auto">
          <a:xfrm>
            <a:off x="4211960" y="6212345"/>
            <a:ext cx="4741863" cy="620712"/>
          </a:xfrm>
          <a:prstGeom prst="rect">
            <a:avLst/>
          </a:prstGeom>
          <a:noFill/>
          <a:ln>
            <a:noFill/>
          </a:ln>
        </p:spPr>
        <p:txBody>
          <a:bodyPr anchor="ctr"/>
          <a:lstStyle>
            <a:lvl1pPr>
              <a:defRPr sz="1200" i="1">
                <a:solidFill>
                  <a:schemeClr val="tx1"/>
                </a:solidFill>
                <a:latin typeface="Verdana" pitchFamily="34" charset="0"/>
                <a:ea typeface="SimSun" pitchFamily="2" charset="-122"/>
              </a:defRPr>
            </a:lvl1pPr>
            <a:lvl2pPr marL="742950" indent="-285750">
              <a:defRPr sz="1200" i="1">
                <a:solidFill>
                  <a:schemeClr val="tx1"/>
                </a:solidFill>
                <a:latin typeface="Verdana" pitchFamily="34" charset="0"/>
                <a:ea typeface="SimSun" pitchFamily="2" charset="-122"/>
              </a:defRPr>
            </a:lvl2pPr>
            <a:lvl3pPr marL="1143000" indent="-228600">
              <a:defRPr sz="1200" i="1">
                <a:solidFill>
                  <a:schemeClr val="tx1"/>
                </a:solidFill>
                <a:latin typeface="Verdana" pitchFamily="34" charset="0"/>
                <a:ea typeface="SimSun" pitchFamily="2" charset="-122"/>
              </a:defRPr>
            </a:lvl3pPr>
            <a:lvl4pPr marL="1600200" indent="-228600">
              <a:defRPr sz="1200" i="1">
                <a:solidFill>
                  <a:schemeClr val="tx1"/>
                </a:solidFill>
                <a:latin typeface="Verdana" pitchFamily="34" charset="0"/>
                <a:ea typeface="SimSun" pitchFamily="2" charset="-122"/>
              </a:defRPr>
            </a:lvl4pPr>
            <a:lvl5pPr marL="2057400" indent="-228600">
              <a:defRPr sz="1200" i="1">
                <a:solidFill>
                  <a:schemeClr val="tx1"/>
                </a:solidFill>
                <a:latin typeface="Verdana" pitchFamily="34" charset="0"/>
                <a:ea typeface="SimSun" pitchFamily="2" charset="-122"/>
              </a:defRPr>
            </a:lvl5pPr>
            <a:lvl6pPr marL="2514600" indent="-228600" eaLnBrk="0" fontAlgn="base" hangingPunct="0">
              <a:spcBef>
                <a:spcPct val="30000"/>
              </a:spcBef>
              <a:spcAft>
                <a:spcPct val="0"/>
              </a:spcAft>
              <a:defRPr sz="1200" i="1">
                <a:solidFill>
                  <a:schemeClr val="tx1"/>
                </a:solidFill>
                <a:latin typeface="Verdana" pitchFamily="34" charset="0"/>
                <a:ea typeface="SimSun" pitchFamily="2" charset="-122"/>
              </a:defRPr>
            </a:lvl6pPr>
            <a:lvl7pPr marL="2971800" indent="-228600" eaLnBrk="0" fontAlgn="base" hangingPunct="0">
              <a:spcBef>
                <a:spcPct val="30000"/>
              </a:spcBef>
              <a:spcAft>
                <a:spcPct val="0"/>
              </a:spcAft>
              <a:defRPr sz="1200" i="1">
                <a:solidFill>
                  <a:schemeClr val="tx1"/>
                </a:solidFill>
                <a:latin typeface="Verdana" pitchFamily="34" charset="0"/>
                <a:ea typeface="SimSun" pitchFamily="2" charset="-122"/>
              </a:defRPr>
            </a:lvl7pPr>
            <a:lvl8pPr marL="3429000" indent="-228600" eaLnBrk="0" fontAlgn="base" hangingPunct="0">
              <a:spcBef>
                <a:spcPct val="30000"/>
              </a:spcBef>
              <a:spcAft>
                <a:spcPct val="0"/>
              </a:spcAft>
              <a:defRPr sz="1200" i="1">
                <a:solidFill>
                  <a:schemeClr val="tx1"/>
                </a:solidFill>
                <a:latin typeface="Verdana" pitchFamily="34" charset="0"/>
                <a:ea typeface="SimSun" pitchFamily="2" charset="-122"/>
              </a:defRPr>
            </a:lvl8pPr>
            <a:lvl9pPr marL="3886200" indent="-228600" eaLnBrk="0" fontAlgn="base" hangingPunct="0">
              <a:spcBef>
                <a:spcPct val="30000"/>
              </a:spcBef>
              <a:spcAft>
                <a:spcPct val="0"/>
              </a:spcAft>
              <a:defRPr sz="1200" i="1">
                <a:solidFill>
                  <a:schemeClr val="tx1"/>
                </a:solidFill>
                <a:latin typeface="Verdana" pitchFamily="34" charset="0"/>
                <a:ea typeface="SimSun" pitchFamily="2" charset="-122"/>
              </a:defRPr>
            </a:lvl9pPr>
          </a:lstStyle>
          <a:p>
            <a:pPr algn="r">
              <a:defRPr/>
            </a:pPr>
            <a:fld id="{73703EF9-C576-4A34-843A-51D9BD3268C0}" type="slidenum">
              <a:rPr lang="en-US" altLang="zh-TW" sz="1200" b="0" i="0" smtClean="0">
                <a:solidFill>
                  <a:schemeClr val="bg2">
                    <a:lumMod val="75000"/>
                  </a:schemeClr>
                </a:solidFill>
                <a:ea typeface="新細明體" pitchFamily="18" charset="-120"/>
              </a:rPr>
              <a:pPr algn="r">
                <a:defRPr/>
              </a:pPr>
              <a:t>‹#›</a:t>
            </a:fld>
            <a:endParaRPr lang="en-US" altLang="zh-TW" sz="1200" b="0" i="0" dirty="0">
              <a:solidFill>
                <a:schemeClr val="bg2">
                  <a:lumMod val="75000"/>
                </a:schemeClr>
              </a:solidFill>
              <a:ea typeface="新細明體" pitchFamily="18" charset="-120"/>
            </a:endParaRPr>
          </a:p>
        </p:txBody>
      </p:sp>
    </p:spTree>
    <p:extLst>
      <p:ext uri="{BB962C8B-B14F-4D97-AF65-F5344CB8AC3E}">
        <p14:creationId xmlns:p14="http://schemas.microsoft.com/office/powerpoint/2010/main" val="2352957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比對">
    <p:spTree>
      <p:nvGrpSpPr>
        <p:cNvPr id="1" name=""/>
        <p:cNvGrpSpPr/>
        <p:nvPr/>
      </p:nvGrpSpPr>
      <p:grpSpPr>
        <a:xfrm>
          <a:off x="0" y="0"/>
          <a:ext cx="0" cy="0"/>
          <a:chOff x="0" y="0"/>
          <a:chExt cx="0" cy="0"/>
        </a:xfrm>
      </p:grpSpPr>
      <p:sp>
        <p:nvSpPr>
          <p:cNvPr id="7" name="投影片編號版面配置區 2"/>
          <p:cNvSpPr txBox="1">
            <a:spLocks noGrp="1"/>
          </p:cNvSpPr>
          <p:nvPr/>
        </p:nvSpPr>
        <p:spPr bwMode="auto">
          <a:xfrm>
            <a:off x="4412852" y="6237288"/>
            <a:ext cx="4741863" cy="620712"/>
          </a:xfrm>
          <a:prstGeom prst="rect">
            <a:avLst/>
          </a:prstGeom>
          <a:noFill/>
          <a:ln>
            <a:noFill/>
          </a:ln>
        </p:spPr>
        <p:txBody>
          <a:bodyPr anchor="ctr"/>
          <a:lstStyle>
            <a:lvl1pPr>
              <a:defRPr sz="1200" i="1">
                <a:solidFill>
                  <a:schemeClr val="tx1"/>
                </a:solidFill>
                <a:latin typeface="Verdana" pitchFamily="34" charset="0"/>
                <a:ea typeface="SimSun" pitchFamily="2" charset="-122"/>
              </a:defRPr>
            </a:lvl1pPr>
            <a:lvl2pPr marL="742950" indent="-285750">
              <a:defRPr sz="1200" i="1">
                <a:solidFill>
                  <a:schemeClr val="tx1"/>
                </a:solidFill>
                <a:latin typeface="Verdana" pitchFamily="34" charset="0"/>
                <a:ea typeface="SimSun" pitchFamily="2" charset="-122"/>
              </a:defRPr>
            </a:lvl2pPr>
            <a:lvl3pPr marL="1143000" indent="-228600">
              <a:defRPr sz="1200" i="1">
                <a:solidFill>
                  <a:schemeClr val="tx1"/>
                </a:solidFill>
                <a:latin typeface="Verdana" pitchFamily="34" charset="0"/>
                <a:ea typeface="SimSun" pitchFamily="2" charset="-122"/>
              </a:defRPr>
            </a:lvl3pPr>
            <a:lvl4pPr marL="1600200" indent="-228600">
              <a:defRPr sz="1200" i="1">
                <a:solidFill>
                  <a:schemeClr val="tx1"/>
                </a:solidFill>
                <a:latin typeface="Verdana" pitchFamily="34" charset="0"/>
                <a:ea typeface="SimSun" pitchFamily="2" charset="-122"/>
              </a:defRPr>
            </a:lvl4pPr>
            <a:lvl5pPr marL="2057400" indent="-228600">
              <a:defRPr sz="1200" i="1">
                <a:solidFill>
                  <a:schemeClr val="tx1"/>
                </a:solidFill>
                <a:latin typeface="Verdana" pitchFamily="34" charset="0"/>
                <a:ea typeface="SimSun" pitchFamily="2" charset="-122"/>
              </a:defRPr>
            </a:lvl5pPr>
            <a:lvl6pPr marL="2514600" indent="-228600" eaLnBrk="0" fontAlgn="base" hangingPunct="0">
              <a:spcBef>
                <a:spcPct val="30000"/>
              </a:spcBef>
              <a:spcAft>
                <a:spcPct val="0"/>
              </a:spcAft>
              <a:defRPr sz="1200" i="1">
                <a:solidFill>
                  <a:schemeClr val="tx1"/>
                </a:solidFill>
                <a:latin typeface="Verdana" pitchFamily="34" charset="0"/>
                <a:ea typeface="SimSun" pitchFamily="2" charset="-122"/>
              </a:defRPr>
            </a:lvl6pPr>
            <a:lvl7pPr marL="2971800" indent="-228600" eaLnBrk="0" fontAlgn="base" hangingPunct="0">
              <a:spcBef>
                <a:spcPct val="30000"/>
              </a:spcBef>
              <a:spcAft>
                <a:spcPct val="0"/>
              </a:spcAft>
              <a:defRPr sz="1200" i="1">
                <a:solidFill>
                  <a:schemeClr val="tx1"/>
                </a:solidFill>
                <a:latin typeface="Verdana" pitchFamily="34" charset="0"/>
                <a:ea typeface="SimSun" pitchFamily="2" charset="-122"/>
              </a:defRPr>
            </a:lvl7pPr>
            <a:lvl8pPr marL="3429000" indent="-228600" eaLnBrk="0" fontAlgn="base" hangingPunct="0">
              <a:spcBef>
                <a:spcPct val="30000"/>
              </a:spcBef>
              <a:spcAft>
                <a:spcPct val="0"/>
              </a:spcAft>
              <a:defRPr sz="1200" i="1">
                <a:solidFill>
                  <a:schemeClr val="tx1"/>
                </a:solidFill>
                <a:latin typeface="Verdana" pitchFamily="34" charset="0"/>
                <a:ea typeface="SimSun" pitchFamily="2" charset="-122"/>
              </a:defRPr>
            </a:lvl8pPr>
            <a:lvl9pPr marL="3886200" indent="-228600" eaLnBrk="0" fontAlgn="base" hangingPunct="0">
              <a:spcBef>
                <a:spcPct val="30000"/>
              </a:spcBef>
              <a:spcAft>
                <a:spcPct val="0"/>
              </a:spcAft>
              <a:defRPr sz="1200" i="1">
                <a:solidFill>
                  <a:schemeClr val="tx1"/>
                </a:solidFill>
                <a:latin typeface="Verdana" pitchFamily="34" charset="0"/>
                <a:ea typeface="SimSun" pitchFamily="2" charset="-122"/>
              </a:defRPr>
            </a:lvl9pPr>
          </a:lstStyle>
          <a:p>
            <a:pPr algn="r">
              <a:defRPr/>
            </a:pPr>
            <a:fld id="{9F30D930-3EFB-4588-9F98-C876279086CA}" type="slidenum">
              <a:rPr lang="en-US" altLang="zh-TW" sz="1200" b="0" i="0" smtClean="0">
                <a:solidFill>
                  <a:srgbClr val="0000FF"/>
                </a:solidFill>
                <a:ea typeface="新細明體" pitchFamily="18" charset="-120"/>
              </a:rPr>
              <a:pPr algn="r">
                <a:defRPr/>
              </a:pPr>
              <a:t>‹#›</a:t>
            </a:fld>
            <a:endParaRPr lang="en-US" altLang="zh-TW" sz="1200" b="0" i="0" dirty="0">
              <a:solidFill>
                <a:srgbClr val="0000FF"/>
              </a:solidFill>
              <a:ea typeface="新細明體" pitchFamily="18" charset="-120"/>
            </a:endParaRPr>
          </a:p>
        </p:txBody>
      </p:sp>
      <p:sp>
        <p:nvSpPr>
          <p:cNvPr id="3" name="文字版面配置區 2"/>
          <p:cNvSpPr>
            <a:spLocks noGrp="1"/>
          </p:cNvSpPr>
          <p:nvPr>
            <p:ph type="body" idx="1"/>
          </p:nvPr>
        </p:nvSpPr>
        <p:spPr>
          <a:xfrm>
            <a:off x="467544" y="1124744"/>
            <a:ext cx="4040188" cy="423738"/>
          </a:xfrm>
          <a:gradFill>
            <a:gsLst>
              <a:gs pos="0">
                <a:srgbClr val="03D4A8"/>
              </a:gs>
              <a:gs pos="25000">
                <a:srgbClr val="21D6E0"/>
              </a:gs>
              <a:gs pos="75000">
                <a:srgbClr val="0087E6"/>
              </a:gs>
              <a:gs pos="100000">
                <a:srgbClr val="005CBF"/>
              </a:gs>
            </a:gsLst>
            <a:lin ang="5400000" scaled="0"/>
          </a:gradFill>
          <a:ln>
            <a:solidFill>
              <a:schemeClr val="accent1"/>
            </a:solidFill>
          </a:ln>
        </p:spPr>
        <p:txBody>
          <a:bodyPr anchor="b"/>
          <a:lstStyle>
            <a:lvl1pPr marL="0" indent="0" algn="ctr">
              <a:buNone/>
              <a:defRPr sz="1350" b="1">
                <a:solidFill>
                  <a:schemeClr val="bg1"/>
                </a:solidFill>
                <a:latin typeface="Verdana"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dirty="0"/>
              <a:t>按一下以編輯母片文字樣式</a:t>
            </a:r>
          </a:p>
        </p:txBody>
      </p:sp>
      <p:sp>
        <p:nvSpPr>
          <p:cNvPr id="4" name="內容版面配置區 3"/>
          <p:cNvSpPr>
            <a:spLocks noGrp="1"/>
          </p:cNvSpPr>
          <p:nvPr>
            <p:ph sz="half" idx="2"/>
          </p:nvPr>
        </p:nvSpPr>
        <p:spPr>
          <a:xfrm>
            <a:off x="457200" y="1628802"/>
            <a:ext cx="4040188" cy="4497363"/>
          </a:xfrm>
        </p:spPr>
        <p:txBody>
          <a:bodyPr/>
          <a:lstStyle>
            <a:lvl1pPr>
              <a:defRPr sz="13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內容版面配置區 5"/>
          <p:cNvSpPr>
            <a:spLocks noGrp="1"/>
          </p:cNvSpPr>
          <p:nvPr>
            <p:ph sz="quarter" idx="4"/>
          </p:nvPr>
        </p:nvSpPr>
        <p:spPr>
          <a:xfrm>
            <a:off x="4645026" y="1628802"/>
            <a:ext cx="4041775" cy="4497363"/>
          </a:xfrm>
        </p:spPr>
        <p:txBody>
          <a:bodyPr/>
          <a:lstStyle>
            <a:lvl1pPr>
              <a:defRPr sz="13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10" name="標題 1"/>
          <p:cNvSpPr>
            <a:spLocks noGrp="1"/>
          </p:cNvSpPr>
          <p:nvPr>
            <p:ph type="title"/>
          </p:nvPr>
        </p:nvSpPr>
        <p:spPr>
          <a:xfrm>
            <a:off x="457200" y="116632"/>
            <a:ext cx="8229600" cy="720080"/>
          </a:xfrm>
          <a:gradFill flip="none" rotWithShape="1">
            <a:gsLst>
              <a:gs pos="89000">
                <a:srgbClr val="97DAEC">
                  <a:lumMod val="77000"/>
                  <a:lumOff val="23000"/>
                </a:srgbClr>
              </a:gs>
              <a:gs pos="75000">
                <a:srgbClr val="76D1F2"/>
              </a:gs>
              <a:gs pos="2000">
                <a:srgbClr val="00B0F0"/>
              </a:gs>
              <a:gs pos="39000">
                <a:schemeClr val="accent1">
                  <a:shade val="67500"/>
                  <a:satMod val="115000"/>
                  <a:lumMod val="20000"/>
                  <a:lumOff val="80000"/>
                </a:schemeClr>
              </a:gs>
              <a:gs pos="97000">
                <a:schemeClr val="accent1">
                  <a:shade val="100000"/>
                  <a:satMod val="115000"/>
                </a:schemeClr>
              </a:gs>
            </a:gsLst>
            <a:path path="rect">
              <a:fillToRect l="100000" t="100000"/>
            </a:path>
            <a:tileRect/>
          </a:gradFill>
        </p:spPr>
        <p:txBody>
          <a:bodyPr/>
          <a:lstStyle>
            <a:lvl1pPr>
              <a:defRPr sz="1800">
                <a:latin typeface="Verdana" pitchFamily="34" charset="0"/>
              </a:defRPr>
            </a:lvl1pPr>
          </a:lstStyle>
          <a:p>
            <a:r>
              <a:rPr lang="zh-TW" altLang="en-US" dirty="0"/>
              <a:t>按一下以編輯母片標題樣式</a:t>
            </a:r>
          </a:p>
        </p:txBody>
      </p:sp>
      <p:sp>
        <p:nvSpPr>
          <p:cNvPr id="11" name="文字版面配置區 2"/>
          <p:cNvSpPr>
            <a:spLocks noGrp="1"/>
          </p:cNvSpPr>
          <p:nvPr>
            <p:ph type="body" idx="10"/>
          </p:nvPr>
        </p:nvSpPr>
        <p:spPr>
          <a:xfrm>
            <a:off x="4644009" y="1124744"/>
            <a:ext cx="4040188" cy="423738"/>
          </a:xfrm>
          <a:gradFill>
            <a:gsLst>
              <a:gs pos="0">
                <a:srgbClr val="03D4A8"/>
              </a:gs>
              <a:gs pos="25000">
                <a:srgbClr val="21D6E0"/>
              </a:gs>
              <a:gs pos="75000">
                <a:srgbClr val="0087E6"/>
              </a:gs>
              <a:gs pos="100000">
                <a:srgbClr val="005CBF"/>
              </a:gs>
            </a:gsLst>
            <a:lin ang="5400000" scaled="0"/>
          </a:gradFill>
          <a:ln>
            <a:solidFill>
              <a:schemeClr val="accent1"/>
            </a:solidFill>
          </a:ln>
        </p:spPr>
        <p:txBody>
          <a:bodyPr anchor="b"/>
          <a:lstStyle>
            <a:lvl1pPr marL="0" indent="0" algn="ctr">
              <a:buNone/>
              <a:defRPr sz="1350" b="1">
                <a:solidFill>
                  <a:schemeClr val="bg1"/>
                </a:solidFill>
                <a:latin typeface="Verdana"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dirty="0"/>
              <a:t>按一下以編輯母片文字樣式</a:t>
            </a:r>
          </a:p>
        </p:txBody>
      </p:sp>
    </p:spTree>
    <p:extLst>
      <p:ext uri="{BB962C8B-B14F-4D97-AF65-F5344CB8AC3E}">
        <p14:creationId xmlns:p14="http://schemas.microsoft.com/office/powerpoint/2010/main" val="318778284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2.jpe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3.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slideLayout" Target="../slideLayouts/slideLayout19.xml"/><Relationship Id="rId7" Type="http://schemas.openxmlformats.org/officeDocument/2006/relationships/theme" Target="../theme/theme4.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 Id="rId9" Type="http://schemas.openxmlformats.org/officeDocument/2006/relationships/image" Target="../media/image4.wmf"/></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theme" Target="../theme/theme5.xml"/><Relationship Id="rId5" Type="http://schemas.openxmlformats.org/officeDocument/2006/relationships/slideLayout" Target="../slideLayouts/slideLayout27.xml"/><Relationship Id="rId4" Type="http://schemas.openxmlformats.org/officeDocument/2006/relationships/slideLayout" Target="../slideLayouts/slideLayout26.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30.xml"/><Relationship Id="rId7" Type="http://schemas.openxmlformats.org/officeDocument/2006/relationships/theme" Target="../theme/theme6.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5" Type="http://schemas.openxmlformats.org/officeDocument/2006/relationships/slideLayout" Target="../slideLayouts/slideLayout32.xml"/><Relationship Id="rId4" Type="http://schemas.openxmlformats.org/officeDocument/2006/relationships/slideLayout" Target="../slideLayouts/slideLayout31.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theme" Target="../theme/theme7.xml"/><Relationship Id="rId5" Type="http://schemas.openxmlformats.org/officeDocument/2006/relationships/slideLayout" Target="../slideLayouts/slideLayout38.xml"/><Relationship Id="rId4"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7" cstate="print">
            <a:lum/>
          </a:blip>
          <a:srcRect/>
          <a:stretch>
            <a:fillRect/>
          </a:stretch>
        </a:blipFill>
        <a:effectLst/>
      </p:bgPr>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98242630-757A-4051-801F-D71B1C57C539}"/>
              </a:ext>
            </a:extLst>
          </p:cNvPr>
          <p:cNvSpPr/>
          <p:nvPr userDrawn="1"/>
        </p:nvSpPr>
        <p:spPr>
          <a:xfrm>
            <a:off x="2051720" y="692696"/>
            <a:ext cx="4824536" cy="49685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矩形 2">
            <a:extLst>
              <a:ext uri="{FF2B5EF4-FFF2-40B4-BE49-F238E27FC236}">
                <a16:creationId xmlns:a16="http://schemas.microsoft.com/office/drawing/2014/main" id="{B2FD0641-43C4-43E5-8C15-EF1368D3FE30}"/>
              </a:ext>
            </a:extLst>
          </p:cNvPr>
          <p:cNvSpPr/>
          <p:nvPr userDrawn="1"/>
        </p:nvSpPr>
        <p:spPr>
          <a:xfrm>
            <a:off x="7452320" y="116632"/>
            <a:ext cx="1368152"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519886222"/>
      </p:ext>
    </p:extLst>
  </p:cSld>
  <p:clrMap bg1="lt1" tx1="dk1" bg2="lt2" tx2="dk2" accent1="accent1" accent2="accent2" accent3="accent3" accent4="accent4" accent5="accent5" accent6="accent6" hlink="hlink" folHlink="folHlink"/>
  <p:sldLayoutIdLst>
    <p:sldLayoutId id="2147489923" r:id="rId1"/>
    <p:sldLayoutId id="2147489924" r:id="rId2"/>
    <p:sldLayoutId id="2147489925" r:id="rId3"/>
    <p:sldLayoutId id="2147489926" r:id="rId4"/>
    <p:sldLayoutId id="2147489927" r:id="rId5"/>
  </p:sldLayoutIdLst>
  <p:hf hdr="0" ftr="0"/>
  <p:txStyles>
    <p:titleStyle>
      <a:lvl1pPr algn="l" rtl="0" eaLnBrk="0" fontAlgn="base" hangingPunct="0">
        <a:spcBef>
          <a:spcPct val="0"/>
        </a:spcBef>
        <a:spcAft>
          <a:spcPct val="0"/>
        </a:spcAft>
        <a:defRPr kumimoji="1" sz="3000">
          <a:solidFill>
            <a:srgbClr val="777777"/>
          </a:solidFill>
          <a:latin typeface="+mj-lt"/>
          <a:ea typeface="+mj-ea"/>
          <a:cs typeface="+mj-cs"/>
        </a:defRPr>
      </a:lvl1pPr>
      <a:lvl2pPr algn="l" rtl="0" eaLnBrk="0" fontAlgn="base" hangingPunct="0">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2pPr>
      <a:lvl3pPr algn="l" rtl="0" eaLnBrk="0" fontAlgn="base" hangingPunct="0">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3pPr>
      <a:lvl4pPr algn="l" rtl="0" eaLnBrk="0" fontAlgn="base" hangingPunct="0">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4pPr>
      <a:lvl5pPr algn="l" rtl="0" eaLnBrk="0" fontAlgn="base" hangingPunct="0">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5pPr>
      <a:lvl6pPr marL="342900" algn="l" rtl="0" fontAlgn="base">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6pPr>
      <a:lvl7pPr marL="685800" algn="l" rtl="0" fontAlgn="base">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7pPr>
      <a:lvl8pPr marL="1028700" algn="l" rtl="0" fontAlgn="base">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8pPr>
      <a:lvl9pPr marL="1371600" algn="l" rtl="0" fontAlgn="base">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9pPr>
    </p:titleStyle>
    <p:bodyStyle>
      <a:lvl1pPr marL="257175" indent="-257175" algn="l" rtl="0" eaLnBrk="0" fontAlgn="base" hangingPunct="0">
        <a:spcBef>
          <a:spcPct val="20000"/>
        </a:spcBef>
        <a:spcAft>
          <a:spcPct val="0"/>
        </a:spcAft>
        <a:buChar char="•"/>
        <a:defRPr kumimoji="1" sz="2250">
          <a:solidFill>
            <a:schemeClr val="tx1"/>
          </a:solidFill>
          <a:latin typeface="+mn-lt"/>
          <a:ea typeface="+mn-ea"/>
          <a:cs typeface="+mn-cs"/>
        </a:defRPr>
      </a:lvl1pPr>
      <a:lvl2pPr marL="557213" indent="-214313" algn="l" rtl="0" eaLnBrk="0" fontAlgn="base" hangingPunct="0">
        <a:spcBef>
          <a:spcPct val="20000"/>
        </a:spcBef>
        <a:spcAft>
          <a:spcPct val="0"/>
        </a:spcAft>
        <a:buChar char="–"/>
        <a:defRPr kumimoji="1" sz="1950">
          <a:solidFill>
            <a:schemeClr val="tx1"/>
          </a:solidFill>
          <a:latin typeface="+mn-lt"/>
          <a:ea typeface="+mn-ea"/>
          <a:cs typeface="+mn-cs"/>
        </a:defRPr>
      </a:lvl2pPr>
      <a:lvl3pPr marL="857250" indent="-171450" algn="l" rtl="0" eaLnBrk="0" fontAlgn="base" hangingPunct="0">
        <a:spcBef>
          <a:spcPct val="20000"/>
        </a:spcBef>
        <a:spcAft>
          <a:spcPct val="0"/>
        </a:spcAft>
        <a:buChar char="•"/>
        <a:defRPr kumimoji="1" sz="1650">
          <a:solidFill>
            <a:schemeClr val="tx1"/>
          </a:solidFill>
          <a:latin typeface="+mn-lt"/>
          <a:ea typeface="+mn-ea"/>
          <a:cs typeface="+mn-cs"/>
        </a:defRPr>
      </a:lvl3pPr>
      <a:lvl4pPr marL="1200150" indent="-171450" algn="l" rtl="0" eaLnBrk="0" fontAlgn="base" hangingPunct="0">
        <a:spcBef>
          <a:spcPct val="20000"/>
        </a:spcBef>
        <a:spcAft>
          <a:spcPct val="0"/>
        </a:spcAft>
        <a:buChar char="–"/>
        <a:defRPr kumimoji="1">
          <a:solidFill>
            <a:schemeClr val="tx1"/>
          </a:solidFill>
          <a:latin typeface="+mn-lt"/>
          <a:ea typeface="+mn-ea"/>
          <a:cs typeface="+mn-cs"/>
        </a:defRPr>
      </a:lvl4pPr>
      <a:lvl5pPr marL="1543050" indent="-171450" algn="l" rtl="0" eaLnBrk="0" fontAlgn="base" hangingPunct="0">
        <a:spcBef>
          <a:spcPct val="20000"/>
        </a:spcBef>
        <a:spcAft>
          <a:spcPct val="0"/>
        </a:spcAft>
        <a:buChar char="»"/>
        <a:defRPr kumimoji="1" sz="1050">
          <a:solidFill>
            <a:schemeClr val="tx1"/>
          </a:solidFill>
          <a:latin typeface="+mn-lt"/>
          <a:ea typeface="+mn-ea"/>
          <a:cs typeface="+mn-cs"/>
        </a:defRPr>
      </a:lvl5pPr>
      <a:lvl6pPr marL="1885950" indent="-171450" algn="l" rtl="0" fontAlgn="base">
        <a:spcBef>
          <a:spcPct val="20000"/>
        </a:spcBef>
        <a:spcAft>
          <a:spcPct val="0"/>
        </a:spcAft>
        <a:buChar char="»"/>
        <a:defRPr kumimoji="1" sz="1050">
          <a:solidFill>
            <a:schemeClr val="tx1"/>
          </a:solidFill>
          <a:latin typeface="+mn-lt"/>
          <a:ea typeface="+mn-ea"/>
          <a:cs typeface="+mn-cs"/>
        </a:defRPr>
      </a:lvl6pPr>
      <a:lvl7pPr marL="2228850" indent="-171450" algn="l" rtl="0" fontAlgn="base">
        <a:spcBef>
          <a:spcPct val="20000"/>
        </a:spcBef>
        <a:spcAft>
          <a:spcPct val="0"/>
        </a:spcAft>
        <a:buChar char="»"/>
        <a:defRPr kumimoji="1" sz="1050">
          <a:solidFill>
            <a:schemeClr val="tx1"/>
          </a:solidFill>
          <a:latin typeface="+mn-lt"/>
          <a:ea typeface="+mn-ea"/>
          <a:cs typeface="+mn-cs"/>
        </a:defRPr>
      </a:lvl7pPr>
      <a:lvl8pPr marL="2571750" indent="-171450" algn="l" rtl="0" fontAlgn="base">
        <a:spcBef>
          <a:spcPct val="20000"/>
        </a:spcBef>
        <a:spcAft>
          <a:spcPct val="0"/>
        </a:spcAft>
        <a:buChar char="»"/>
        <a:defRPr kumimoji="1" sz="1050">
          <a:solidFill>
            <a:schemeClr val="tx1"/>
          </a:solidFill>
          <a:latin typeface="+mn-lt"/>
          <a:ea typeface="+mn-ea"/>
          <a:cs typeface="+mn-cs"/>
        </a:defRPr>
      </a:lvl8pPr>
      <a:lvl9pPr marL="2914650" indent="-171450" algn="l" rtl="0" fontAlgn="base">
        <a:spcBef>
          <a:spcPct val="20000"/>
        </a:spcBef>
        <a:spcAft>
          <a:spcPct val="0"/>
        </a:spcAft>
        <a:buChar char="»"/>
        <a:defRPr kumimoji="1" sz="1050">
          <a:solidFill>
            <a:schemeClr val="tx1"/>
          </a:solidFill>
          <a:latin typeface="+mn-lt"/>
          <a:ea typeface="+mn-ea"/>
          <a:cs typeface="+mn-cs"/>
        </a:defRPr>
      </a:lvl9pPr>
    </p:bodyStyle>
    <p:otherStyle>
      <a:defPPr>
        <a:defRPr lang="zh-TW"/>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a:t>標題輸入</a:t>
            </a:r>
          </a:p>
        </p:txBody>
      </p:sp>
      <p:sp>
        <p:nvSpPr>
          <p:cNvPr id="8195" name="Rectangle 3"/>
          <p:cNvSpPr>
            <a:spLocks noGrp="1" noChangeArrowheads="1"/>
          </p:cNvSpPr>
          <p:nvPr>
            <p:ph type="body" idx="1"/>
          </p:nvPr>
        </p:nvSpPr>
        <p:spPr bwMode="auto">
          <a:xfrm>
            <a:off x="457200" y="1600200"/>
            <a:ext cx="8229600" cy="4276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a:t>第一層</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030" name="Rectangle 6"/>
          <p:cNvSpPr>
            <a:spLocks noGrp="1" noChangeArrowheads="1"/>
          </p:cNvSpPr>
          <p:nvPr>
            <p:ph type="sldNum" sz="quarter" idx="4"/>
          </p:nvPr>
        </p:nvSpPr>
        <p:spPr bwMode="auto">
          <a:xfrm>
            <a:off x="6553200" y="5967415"/>
            <a:ext cx="2133600" cy="2873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900" b="0">
                <a:latin typeface="Arial" charset="0"/>
                <a:ea typeface="新細明體" pitchFamily="18" charset="-120"/>
              </a:defRPr>
            </a:lvl1pPr>
          </a:lstStyle>
          <a:p>
            <a:pPr>
              <a:defRPr/>
            </a:pPr>
            <a:fld id="{D243D838-560E-4543-A9D1-93FD2B1D6117}" type="slidenum">
              <a:rPr lang="en-US" altLang="zh-TW"/>
              <a:pPr>
                <a:defRPr/>
              </a:pPr>
              <a:t>‹#›</a:t>
            </a:fld>
            <a:endParaRPr lang="en-US" altLang="zh-TW" dirty="0"/>
          </a:p>
        </p:txBody>
      </p:sp>
      <p:sp>
        <p:nvSpPr>
          <p:cNvPr id="5" name="矩形 4"/>
          <p:cNvSpPr/>
          <p:nvPr userDrawn="1"/>
        </p:nvSpPr>
        <p:spPr>
          <a:xfrm>
            <a:off x="7048960" y="6623774"/>
            <a:ext cx="1699504" cy="261610"/>
          </a:xfrm>
          <a:prstGeom prst="rect">
            <a:avLst/>
          </a:prstGeom>
        </p:spPr>
        <p:txBody>
          <a:bodyPr wrap="none">
            <a:spAutoFit/>
          </a:bodyPr>
          <a:lstStyle/>
          <a:p>
            <a:r>
              <a:rPr lang="en-US" altLang="zh-TW" sz="1100" b="1" i="0" dirty="0">
                <a:solidFill>
                  <a:schemeClr val="bg1"/>
                </a:solidFill>
                <a:ea typeface="新細明體" pitchFamily="18" charset="-120"/>
              </a:rPr>
              <a:t>© Chunghwa Telecom </a:t>
            </a:r>
            <a:endParaRPr lang="zh-TW" altLang="en-US" sz="1100" b="1" dirty="0">
              <a:solidFill>
                <a:schemeClr val="bg1"/>
              </a:solidFill>
            </a:endParaRPr>
          </a:p>
        </p:txBody>
      </p:sp>
    </p:spTree>
    <p:extLst>
      <p:ext uri="{BB962C8B-B14F-4D97-AF65-F5344CB8AC3E}">
        <p14:creationId xmlns:p14="http://schemas.microsoft.com/office/powerpoint/2010/main" val="2494918343"/>
      </p:ext>
    </p:extLst>
  </p:cSld>
  <p:clrMap bg1="lt1" tx1="dk1" bg2="lt2" tx2="dk2" accent1="accent1" accent2="accent2" accent3="accent3" accent4="accent4" accent5="accent5" accent6="accent6" hlink="hlink" folHlink="folHlink"/>
  <p:sldLayoutIdLst>
    <p:sldLayoutId id="2147489929" r:id="rId1"/>
    <p:sldLayoutId id="2147489930" r:id="rId2"/>
    <p:sldLayoutId id="2147489931" r:id="rId3"/>
    <p:sldLayoutId id="2147489932" r:id="rId4"/>
    <p:sldLayoutId id="2147489933" r:id="rId5"/>
    <p:sldLayoutId id="2147489968" r:id="rId6"/>
  </p:sldLayoutIdLst>
  <p:hf hdr="0" ftr="0"/>
  <p:txStyles>
    <p:titleStyle>
      <a:lvl1pPr algn="l" rtl="0" eaLnBrk="0" fontAlgn="base" hangingPunct="0">
        <a:spcBef>
          <a:spcPct val="0"/>
        </a:spcBef>
        <a:spcAft>
          <a:spcPct val="0"/>
        </a:spcAft>
        <a:defRPr kumimoji="1" sz="3000">
          <a:solidFill>
            <a:srgbClr val="777777"/>
          </a:solidFill>
          <a:latin typeface="+mj-lt"/>
          <a:ea typeface="+mj-ea"/>
          <a:cs typeface="+mj-cs"/>
        </a:defRPr>
      </a:lvl1pPr>
      <a:lvl2pPr algn="l" rtl="0" eaLnBrk="0" fontAlgn="base" hangingPunct="0">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2pPr>
      <a:lvl3pPr algn="l" rtl="0" eaLnBrk="0" fontAlgn="base" hangingPunct="0">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3pPr>
      <a:lvl4pPr algn="l" rtl="0" eaLnBrk="0" fontAlgn="base" hangingPunct="0">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4pPr>
      <a:lvl5pPr algn="l" rtl="0" eaLnBrk="0" fontAlgn="base" hangingPunct="0">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5pPr>
      <a:lvl6pPr marL="342900" algn="l" rtl="0" fontAlgn="base">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6pPr>
      <a:lvl7pPr marL="685800" algn="l" rtl="0" fontAlgn="base">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7pPr>
      <a:lvl8pPr marL="1028700" algn="l" rtl="0" fontAlgn="base">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8pPr>
      <a:lvl9pPr marL="1371600" algn="l" rtl="0" fontAlgn="base">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9pPr>
    </p:titleStyle>
    <p:bodyStyle>
      <a:lvl1pPr marL="257175" indent="-257175" algn="l" rtl="0" eaLnBrk="0" fontAlgn="base" hangingPunct="0">
        <a:spcBef>
          <a:spcPct val="20000"/>
        </a:spcBef>
        <a:spcAft>
          <a:spcPct val="0"/>
        </a:spcAft>
        <a:buChar char="•"/>
        <a:defRPr kumimoji="1" sz="2250">
          <a:solidFill>
            <a:schemeClr val="tx1"/>
          </a:solidFill>
          <a:latin typeface="+mn-lt"/>
          <a:ea typeface="+mn-ea"/>
          <a:cs typeface="+mn-cs"/>
        </a:defRPr>
      </a:lvl1pPr>
      <a:lvl2pPr marL="557213" indent="-214313" algn="l" rtl="0" eaLnBrk="0" fontAlgn="base" hangingPunct="0">
        <a:spcBef>
          <a:spcPct val="20000"/>
        </a:spcBef>
        <a:spcAft>
          <a:spcPct val="0"/>
        </a:spcAft>
        <a:buChar char="–"/>
        <a:defRPr kumimoji="1" sz="1950">
          <a:solidFill>
            <a:schemeClr val="tx1"/>
          </a:solidFill>
          <a:latin typeface="+mn-lt"/>
          <a:ea typeface="+mn-ea"/>
          <a:cs typeface="+mn-cs"/>
        </a:defRPr>
      </a:lvl2pPr>
      <a:lvl3pPr marL="857250" indent="-171450" algn="l" rtl="0" eaLnBrk="0" fontAlgn="base" hangingPunct="0">
        <a:spcBef>
          <a:spcPct val="20000"/>
        </a:spcBef>
        <a:spcAft>
          <a:spcPct val="0"/>
        </a:spcAft>
        <a:buChar char="•"/>
        <a:defRPr kumimoji="1" sz="1650">
          <a:solidFill>
            <a:schemeClr val="tx1"/>
          </a:solidFill>
          <a:latin typeface="+mn-lt"/>
          <a:ea typeface="+mn-ea"/>
          <a:cs typeface="+mn-cs"/>
        </a:defRPr>
      </a:lvl3pPr>
      <a:lvl4pPr marL="1200150" indent="-171450" algn="l" rtl="0" eaLnBrk="0" fontAlgn="base" hangingPunct="0">
        <a:spcBef>
          <a:spcPct val="20000"/>
        </a:spcBef>
        <a:spcAft>
          <a:spcPct val="0"/>
        </a:spcAft>
        <a:buChar char="–"/>
        <a:defRPr kumimoji="1">
          <a:solidFill>
            <a:schemeClr val="tx1"/>
          </a:solidFill>
          <a:latin typeface="+mn-lt"/>
          <a:ea typeface="+mn-ea"/>
          <a:cs typeface="+mn-cs"/>
        </a:defRPr>
      </a:lvl4pPr>
      <a:lvl5pPr marL="1543050" indent="-171450" algn="l" rtl="0" eaLnBrk="0" fontAlgn="base" hangingPunct="0">
        <a:spcBef>
          <a:spcPct val="20000"/>
        </a:spcBef>
        <a:spcAft>
          <a:spcPct val="0"/>
        </a:spcAft>
        <a:buChar char="»"/>
        <a:defRPr kumimoji="1" sz="1050">
          <a:solidFill>
            <a:schemeClr val="tx1"/>
          </a:solidFill>
          <a:latin typeface="+mn-lt"/>
          <a:ea typeface="+mn-ea"/>
          <a:cs typeface="+mn-cs"/>
        </a:defRPr>
      </a:lvl5pPr>
      <a:lvl6pPr marL="1885950" indent="-171450" algn="l" rtl="0" fontAlgn="base">
        <a:spcBef>
          <a:spcPct val="20000"/>
        </a:spcBef>
        <a:spcAft>
          <a:spcPct val="0"/>
        </a:spcAft>
        <a:buChar char="»"/>
        <a:defRPr kumimoji="1" sz="1050">
          <a:solidFill>
            <a:schemeClr val="tx1"/>
          </a:solidFill>
          <a:latin typeface="+mn-lt"/>
          <a:ea typeface="+mn-ea"/>
          <a:cs typeface="+mn-cs"/>
        </a:defRPr>
      </a:lvl6pPr>
      <a:lvl7pPr marL="2228850" indent="-171450" algn="l" rtl="0" fontAlgn="base">
        <a:spcBef>
          <a:spcPct val="20000"/>
        </a:spcBef>
        <a:spcAft>
          <a:spcPct val="0"/>
        </a:spcAft>
        <a:buChar char="»"/>
        <a:defRPr kumimoji="1" sz="1050">
          <a:solidFill>
            <a:schemeClr val="tx1"/>
          </a:solidFill>
          <a:latin typeface="+mn-lt"/>
          <a:ea typeface="+mn-ea"/>
          <a:cs typeface="+mn-cs"/>
        </a:defRPr>
      </a:lvl7pPr>
      <a:lvl8pPr marL="2571750" indent="-171450" algn="l" rtl="0" fontAlgn="base">
        <a:spcBef>
          <a:spcPct val="20000"/>
        </a:spcBef>
        <a:spcAft>
          <a:spcPct val="0"/>
        </a:spcAft>
        <a:buChar char="»"/>
        <a:defRPr kumimoji="1" sz="1050">
          <a:solidFill>
            <a:schemeClr val="tx1"/>
          </a:solidFill>
          <a:latin typeface="+mn-lt"/>
          <a:ea typeface="+mn-ea"/>
          <a:cs typeface="+mn-cs"/>
        </a:defRPr>
      </a:lvl8pPr>
      <a:lvl9pPr marL="2914650" indent="-171450" algn="l" rtl="0" fontAlgn="base">
        <a:spcBef>
          <a:spcPct val="20000"/>
        </a:spcBef>
        <a:spcAft>
          <a:spcPct val="0"/>
        </a:spcAft>
        <a:buChar char="»"/>
        <a:defRPr kumimoji="1" sz="1050">
          <a:solidFill>
            <a:schemeClr val="tx1"/>
          </a:solidFill>
          <a:latin typeface="+mn-lt"/>
          <a:ea typeface="+mn-ea"/>
          <a:cs typeface="+mn-cs"/>
        </a:defRPr>
      </a:lvl9pPr>
    </p:bodyStyle>
    <p:otherStyle>
      <a:defPPr>
        <a:defRPr lang="zh-TW"/>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7" cstate="print"/>
          <a:srcRect/>
          <a:stretch>
            <a:fillRect/>
          </a:stretch>
        </a:blipFill>
        <a:effectLst/>
      </p:bgPr>
    </p:bg>
    <p:spTree>
      <p:nvGrpSpPr>
        <p:cNvPr id="1" name=""/>
        <p:cNvGrpSpPr/>
        <p:nvPr/>
      </p:nvGrpSpPr>
      <p:grpSpPr>
        <a:xfrm>
          <a:off x="0" y="0"/>
          <a:ext cx="0" cy="0"/>
          <a:chOff x="0" y="0"/>
          <a:chExt cx="0" cy="0"/>
        </a:xfrm>
      </p:grpSpPr>
      <p:sp>
        <p:nvSpPr>
          <p:cNvPr id="1030" name="Rectangle 6"/>
          <p:cNvSpPr>
            <a:spLocks noGrp="1" noChangeArrowheads="1"/>
          </p:cNvSpPr>
          <p:nvPr>
            <p:ph type="sldNum" sz="quarter" idx="4"/>
          </p:nvPr>
        </p:nvSpPr>
        <p:spPr bwMode="auto">
          <a:xfrm>
            <a:off x="6553200" y="5967415"/>
            <a:ext cx="2133600" cy="2873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900" b="0">
                <a:latin typeface="Arial" charset="0"/>
                <a:ea typeface="新細明體" pitchFamily="18" charset="-120"/>
              </a:defRPr>
            </a:lvl1pPr>
          </a:lstStyle>
          <a:p>
            <a:pPr fontAlgn="base">
              <a:spcBef>
                <a:spcPct val="0"/>
              </a:spcBef>
              <a:spcAft>
                <a:spcPct val="0"/>
              </a:spcAft>
              <a:defRPr/>
            </a:pPr>
            <a:fld id="{D243D838-560E-4543-A9D1-93FD2B1D6117}" type="slidenum">
              <a:rPr kumimoji="1" lang="en-US" altLang="zh-TW">
                <a:solidFill>
                  <a:srgbClr val="000000"/>
                </a:solidFill>
              </a:rPr>
              <a:pPr fontAlgn="base">
                <a:spcBef>
                  <a:spcPct val="0"/>
                </a:spcBef>
                <a:spcAft>
                  <a:spcPct val="0"/>
                </a:spcAft>
                <a:defRPr/>
              </a:pPr>
              <a:t>‹#›</a:t>
            </a:fld>
            <a:endParaRPr kumimoji="1" lang="en-US" altLang="zh-TW" dirty="0">
              <a:solidFill>
                <a:srgbClr val="000000"/>
              </a:solidFill>
            </a:endParaRPr>
          </a:p>
        </p:txBody>
      </p:sp>
    </p:spTree>
    <p:extLst>
      <p:ext uri="{BB962C8B-B14F-4D97-AF65-F5344CB8AC3E}">
        <p14:creationId xmlns:p14="http://schemas.microsoft.com/office/powerpoint/2010/main" val="1250132646"/>
      </p:ext>
    </p:extLst>
  </p:cSld>
  <p:clrMap bg1="lt1" tx1="dk1" bg2="lt2" tx2="dk2" accent1="accent1" accent2="accent2" accent3="accent3" accent4="accent4" accent5="accent5" accent6="accent6" hlink="hlink" folHlink="folHlink"/>
  <p:sldLayoutIdLst>
    <p:sldLayoutId id="2147489935" r:id="rId1"/>
    <p:sldLayoutId id="2147489936" r:id="rId2"/>
    <p:sldLayoutId id="2147489937" r:id="rId3"/>
    <p:sldLayoutId id="2147489938" r:id="rId4"/>
    <p:sldLayoutId id="2147489939" r:id="rId5"/>
  </p:sldLayoutIdLst>
  <p:hf hdr="0" ftr="0"/>
  <p:txStyles>
    <p:titleStyle>
      <a:lvl1pPr algn="l" rtl="0" eaLnBrk="0" fontAlgn="base" hangingPunct="0">
        <a:spcBef>
          <a:spcPct val="0"/>
        </a:spcBef>
        <a:spcAft>
          <a:spcPct val="0"/>
        </a:spcAft>
        <a:defRPr kumimoji="1" sz="3000">
          <a:solidFill>
            <a:srgbClr val="777777"/>
          </a:solidFill>
          <a:latin typeface="+mj-lt"/>
          <a:ea typeface="+mj-ea"/>
          <a:cs typeface="+mj-cs"/>
        </a:defRPr>
      </a:lvl1pPr>
      <a:lvl2pPr algn="l" rtl="0" eaLnBrk="0" fontAlgn="base" hangingPunct="0">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2pPr>
      <a:lvl3pPr algn="l" rtl="0" eaLnBrk="0" fontAlgn="base" hangingPunct="0">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3pPr>
      <a:lvl4pPr algn="l" rtl="0" eaLnBrk="0" fontAlgn="base" hangingPunct="0">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4pPr>
      <a:lvl5pPr algn="l" rtl="0" eaLnBrk="0" fontAlgn="base" hangingPunct="0">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5pPr>
      <a:lvl6pPr marL="342900" algn="l" rtl="0" fontAlgn="base">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6pPr>
      <a:lvl7pPr marL="685800" algn="l" rtl="0" fontAlgn="base">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7pPr>
      <a:lvl8pPr marL="1028700" algn="l" rtl="0" fontAlgn="base">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8pPr>
      <a:lvl9pPr marL="1371600" algn="l" rtl="0" fontAlgn="base">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9pPr>
    </p:titleStyle>
    <p:bodyStyle>
      <a:lvl1pPr marL="257175" indent="-257175" algn="l" rtl="0" eaLnBrk="0" fontAlgn="base" hangingPunct="0">
        <a:spcBef>
          <a:spcPct val="20000"/>
        </a:spcBef>
        <a:spcAft>
          <a:spcPct val="0"/>
        </a:spcAft>
        <a:buChar char="•"/>
        <a:defRPr kumimoji="1" sz="2250">
          <a:solidFill>
            <a:schemeClr val="tx1"/>
          </a:solidFill>
          <a:latin typeface="+mn-lt"/>
          <a:ea typeface="+mn-ea"/>
          <a:cs typeface="+mn-cs"/>
        </a:defRPr>
      </a:lvl1pPr>
      <a:lvl2pPr marL="557213" indent="-214313" algn="l" rtl="0" eaLnBrk="0" fontAlgn="base" hangingPunct="0">
        <a:spcBef>
          <a:spcPct val="20000"/>
        </a:spcBef>
        <a:spcAft>
          <a:spcPct val="0"/>
        </a:spcAft>
        <a:buChar char="–"/>
        <a:defRPr kumimoji="1" sz="1950">
          <a:solidFill>
            <a:schemeClr val="tx1"/>
          </a:solidFill>
          <a:latin typeface="+mn-lt"/>
          <a:ea typeface="+mn-ea"/>
          <a:cs typeface="+mn-cs"/>
        </a:defRPr>
      </a:lvl2pPr>
      <a:lvl3pPr marL="857250" indent="-171450" algn="l" rtl="0" eaLnBrk="0" fontAlgn="base" hangingPunct="0">
        <a:spcBef>
          <a:spcPct val="20000"/>
        </a:spcBef>
        <a:spcAft>
          <a:spcPct val="0"/>
        </a:spcAft>
        <a:buChar char="•"/>
        <a:defRPr kumimoji="1" sz="1650">
          <a:solidFill>
            <a:schemeClr val="tx1"/>
          </a:solidFill>
          <a:latin typeface="+mn-lt"/>
          <a:ea typeface="+mn-ea"/>
          <a:cs typeface="+mn-cs"/>
        </a:defRPr>
      </a:lvl3pPr>
      <a:lvl4pPr marL="1200150" indent="-171450" algn="l" rtl="0" eaLnBrk="0" fontAlgn="base" hangingPunct="0">
        <a:spcBef>
          <a:spcPct val="20000"/>
        </a:spcBef>
        <a:spcAft>
          <a:spcPct val="0"/>
        </a:spcAft>
        <a:buChar char="–"/>
        <a:defRPr kumimoji="1">
          <a:solidFill>
            <a:schemeClr val="tx1"/>
          </a:solidFill>
          <a:latin typeface="+mn-lt"/>
          <a:ea typeface="+mn-ea"/>
          <a:cs typeface="+mn-cs"/>
        </a:defRPr>
      </a:lvl4pPr>
      <a:lvl5pPr marL="1543050" indent="-171450" algn="l" rtl="0" eaLnBrk="0" fontAlgn="base" hangingPunct="0">
        <a:spcBef>
          <a:spcPct val="20000"/>
        </a:spcBef>
        <a:spcAft>
          <a:spcPct val="0"/>
        </a:spcAft>
        <a:buChar char="»"/>
        <a:defRPr kumimoji="1" sz="1050">
          <a:solidFill>
            <a:schemeClr val="tx1"/>
          </a:solidFill>
          <a:latin typeface="+mn-lt"/>
          <a:ea typeface="+mn-ea"/>
          <a:cs typeface="+mn-cs"/>
        </a:defRPr>
      </a:lvl5pPr>
      <a:lvl6pPr marL="1885950" indent="-171450" algn="l" rtl="0" fontAlgn="base">
        <a:spcBef>
          <a:spcPct val="20000"/>
        </a:spcBef>
        <a:spcAft>
          <a:spcPct val="0"/>
        </a:spcAft>
        <a:buChar char="»"/>
        <a:defRPr kumimoji="1" sz="1050">
          <a:solidFill>
            <a:schemeClr val="tx1"/>
          </a:solidFill>
          <a:latin typeface="+mn-lt"/>
          <a:ea typeface="+mn-ea"/>
          <a:cs typeface="+mn-cs"/>
        </a:defRPr>
      </a:lvl6pPr>
      <a:lvl7pPr marL="2228850" indent="-171450" algn="l" rtl="0" fontAlgn="base">
        <a:spcBef>
          <a:spcPct val="20000"/>
        </a:spcBef>
        <a:spcAft>
          <a:spcPct val="0"/>
        </a:spcAft>
        <a:buChar char="»"/>
        <a:defRPr kumimoji="1" sz="1050">
          <a:solidFill>
            <a:schemeClr val="tx1"/>
          </a:solidFill>
          <a:latin typeface="+mn-lt"/>
          <a:ea typeface="+mn-ea"/>
          <a:cs typeface="+mn-cs"/>
        </a:defRPr>
      </a:lvl7pPr>
      <a:lvl8pPr marL="2571750" indent="-171450" algn="l" rtl="0" fontAlgn="base">
        <a:spcBef>
          <a:spcPct val="20000"/>
        </a:spcBef>
        <a:spcAft>
          <a:spcPct val="0"/>
        </a:spcAft>
        <a:buChar char="»"/>
        <a:defRPr kumimoji="1" sz="1050">
          <a:solidFill>
            <a:schemeClr val="tx1"/>
          </a:solidFill>
          <a:latin typeface="+mn-lt"/>
          <a:ea typeface="+mn-ea"/>
          <a:cs typeface="+mn-cs"/>
        </a:defRPr>
      </a:lvl8pPr>
      <a:lvl9pPr marL="2914650" indent="-171450" algn="l" rtl="0" fontAlgn="base">
        <a:spcBef>
          <a:spcPct val="20000"/>
        </a:spcBef>
        <a:spcAft>
          <a:spcPct val="0"/>
        </a:spcAft>
        <a:buChar char="»"/>
        <a:defRPr kumimoji="1" sz="1050">
          <a:solidFill>
            <a:schemeClr val="tx1"/>
          </a:solidFill>
          <a:latin typeface="+mn-lt"/>
          <a:ea typeface="+mn-ea"/>
          <a:cs typeface="+mn-cs"/>
        </a:defRPr>
      </a:lvl9pPr>
    </p:bodyStyle>
    <p:otherStyle>
      <a:defPPr>
        <a:defRPr lang="zh-TW"/>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gray">
      <p:bgPr>
        <a:blipFill dpi="0" rotWithShape="1">
          <a:blip r:embed="rId8" cstate="print">
            <a:lum/>
          </a:blip>
          <a:srcRect/>
          <a:stretch>
            <a:fillRect t="-1000" b="-1000"/>
          </a:stretch>
        </a:blip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gray">
          <a:xfrm>
            <a:off x="539751" y="1196977"/>
            <a:ext cx="8135938" cy="47529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ltLang="zh-TW"/>
          </a:p>
        </p:txBody>
      </p:sp>
      <p:sp>
        <p:nvSpPr>
          <p:cNvPr id="21" name="文字方塊 20"/>
          <p:cNvSpPr txBox="1"/>
          <p:nvPr/>
        </p:nvSpPr>
        <p:spPr>
          <a:xfrm>
            <a:off x="8819605" y="6548322"/>
            <a:ext cx="785813" cy="276999"/>
          </a:xfrm>
          <a:prstGeom prst="rect">
            <a:avLst/>
          </a:prstGeom>
          <a:noFill/>
        </p:spPr>
        <p:txBody>
          <a:bodyPr>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fld id="{D9A625CB-3011-48DE-98F0-51439C0174C7}" type="slidenum">
              <a:rPr kumimoji="0" lang="zh-TW" altLang="en-US" sz="1200" b="1" i="0" u="none" strike="noStrike" kern="1200" cap="none" spc="0" normalizeH="0" baseline="0" noProof="0" smtClean="0">
                <a:ln>
                  <a:noFill/>
                </a:ln>
                <a:solidFill>
                  <a:srgbClr val="2453B2">
                    <a:lumMod val="60000"/>
                    <a:lumOff val="40000"/>
                  </a:srgbClr>
                </a:solidFill>
                <a:effectLst/>
                <a:uLnTx/>
                <a:uFillTx/>
                <a:latin typeface="新細明體" pitchFamily="18" charset="-120"/>
                <a:ea typeface="新細明體" pitchFamily="18" charset="-120"/>
                <a:cs typeface="Arial Unicode MS"/>
              </a:rPr>
              <a:pPr marL="0" marR="0" lvl="0" indent="0" algn="l" defTabSz="685800" rtl="0" eaLnBrk="1" fontAlgn="auto" latinLnBrk="0" hangingPunct="1">
                <a:lnSpc>
                  <a:spcPct val="100000"/>
                </a:lnSpc>
                <a:spcBef>
                  <a:spcPts val="0"/>
                </a:spcBef>
                <a:spcAft>
                  <a:spcPts val="0"/>
                </a:spcAft>
                <a:buClrTx/>
                <a:buSzTx/>
                <a:buFontTx/>
                <a:buNone/>
                <a:tabLst/>
                <a:defRPr/>
              </a:pPr>
              <a:t>‹#›</a:t>
            </a:fld>
            <a:endParaRPr kumimoji="0" lang="en-US" altLang="zh-TW" sz="1200" b="1" i="0" u="none" strike="noStrike" kern="1200" cap="none" spc="0" normalizeH="0" baseline="0" noProof="0" dirty="0">
              <a:ln>
                <a:noFill/>
              </a:ln>
              <a:solidFill>
                <a:srgbClr val="2453B2">
                  <a:lumMod val="60000"/>
                  <a:lumOff val="40000"/>
                </a:srgbClr>
              </a:solidFill>
              <a:effectLst/>
              <a:uLnTx/>
              <a:uFillTx/>
              <a:latin typeface="新細明體" pitchFamily="18" charset="-120"/>
              <a:ea typeface="新細明體" pitchFamily="18" charset="-120"/>
              <a:cs typeface="Arial Unicode MS"/>
            </a:endParaRPr>
          </a:p>
        </p:txBody>
      </p:sp>
      <p:pic>
        <p:nvPicPr>
          <p:cNvPr id="26" name="Picture 3" descr="E:\其他\企業識別系統圖\200907-new\logo-雙語.wmf"/>
          <p:cNvPicPr>
            <a:picLocks noChangeAspect="1" noChangeArrowheads="1"/>
          </p:cNvPicPr>
          <p:nvPr/>
        </p:nvPicPr>
        <p:blipFill>
          <a:blip r:embed="rId9" cstate="print"/>
          <a:srcRect/>
          <a:stretch>
            <a:fillRect/>
          </a:stretch>
        </p:blipFill>
        <p:spPr bwMode="auto">
          <a:xfrm>
            <a:off x="7225569" y="332656"/>
            <a:ext cx="1435514" cy="466130"/>
          </a:xfrm>
          <a:prstGeom prst="rect">
            <a:avLst/>
          </a:prstGeom>
          <a:ln>
            <a:noFill/>
          </a:ln>
          <a:effectLst>
            <a:outerShdw blurRad="50800" dist="25400" dir="4200000" algn="tl" rotWithShape="0">
              <a:schemeClr val="accent3"/>
            </a:outerShdw>
          </a:effectLst>
        </p:spPr>
      </p:pic>
    </p:spTree>
    <p:extLst>
      <p:ext uri="{BB962C8B-B14F-4D97-AF65-F5344CB8AC3E}">
        <p14:creationId xmlns:p14="http://schemas.microsoft.com/office/powerpoint/2010/main" val="867856990"/>
      </p:ext>
    </p:extLst>
  </p:cSld>
  <p:clrMap bg1="lt1" tx1="dk1" bg2="lt2" tx2="dk2" accent1="accent1" accent2="accent2" accent3="accent3" accent4="accent4" accent5="accent5" accent6="accent6" hlink="hlink" folHlink="folHlink"/>
  <p:sldLayoutIdLst>
    <p:sldLayoutId id="2147489941" r:id="rId1"/>
    <p:sldLayoutId id="2147489942" r:id="rId2"/>
    <p:sldLayoutId id="2147489943" r:id="rId3"/>
    <p:sldLayoutId id="2147489944" r:id="rId4"/>
    <p:sldLayoutId id="2147489945" r:id="rId5"/>
    <p:sldLayoutId id="2147489946" r:id="rId6"/>
  </p:sldLayoutIdLst>
  <p:txStyles>
    <p:titleStyle>
      <a:lvl1pPr algn="l" rtl="0" eaLnBrk="1" fontAlgn="base" hangingPunct="1">
        <a:spcBef>
          <a:spcPct val="0"/>
        </a:spcBef>
        <a:spcAft>
          <a:spcPct val="0"/>
        </a:spcAft>
        <a:defRPr sz="3300" b="1">
          <a:gradFill flip="none" rotWithShape="1">
            <a:gsLst>
              <a:gs pos="0">
                <a:schemeClr val="tx2">
                  <a:shade val="30000"/>
                  <a:satMod val="115000"/>
                </a:schemeClr>
              </a:gs>
              <a:gs pos="50000">
                <a:schemeClr val="tx2">
                  <a:shade val="67500"/>
                  <a:satMod val="115000"/>
                </a:schemeClr>
              </a:gs>
              <a:gs pos="100000">
                <a:schemeClr val="tx2">
                  <a:shade val="100000"/>
                  <a:satMod val="115000"/>
                </a:schemeClr>
              </a:gs>
            </a:gsLst>
            <a:lin ang="5400000" scaled="1"/>
            <a:tileRect/>
          </a:gradFill>
          <a:effectLst>
            <a:reflection blurRad="6350" stA="55000" endA="300" endPos="45500" dir="5400000" sy="-100000" algn="bl" rotWithShape="0"/>
          </a:effectLst>
          <a:latin typeface="微軟正黑體" pitchFamily="34" charset="-120"/>
          <a:ea typeface="微軟正黑體" pitchFamily="34" charset="-120"/>
          <a:cs typeface="+mj-cs"/>
        </a:defRPr>
      </a:lvl1pPr>
      <a:lvl2pPr algn="l" rtl="0" eaLnBrk="1" fontAlgn="base" hangingPunct="1">
        <a:spcBef>
          <a:spcPct val="0"/>
        </a:spcBef>
        <a:spcAft>
          <a:spcPct val="0"/>
        </a:spcAft>
        <a:defRPr sz="3300" b="1">
          <a:solidFill>
            <a:schemeClr val="tx1"/>
          </a:solidFill>
          <a:latin typeface="微軟正黑體" pitchFamily="34" charset="-120"/>
          <a:ea typeface="微軟正黑體" pitchFamily="34" charset="-120"/>
        </a:defRPr>
      </a:lvl2pPr>
      <a:lvl3pPr algn="l" rtl="0" eaLnBrk="1" fontAlgn="base" hangingPunct="1">
        <a:spcBef>
          <a:spcPct val="0"/>
        </a:spcBef>
        <a:spcAft>
          <a:spcPct val="0"/>
        </a:spcAft>
        <a:defRPr sz="3300" b="1">
          <a:solidFill>
            <a:schemeClr val="tx1"/>
          </a:solidFill>
          <a:latin typeface="微軟正黑體" pitchFamily="34" charset="-120"/>
          <a:ea typeface="微軟正黑體" pitchFamily="34" charset="-120"/>
        </a:defRPr>
      </a:lvl3pPr>
      <a:lvl4pPr algn="l" rtl="0" eaLnBrk="1" fontAlgn="base" hangingPunct="1">
        <a:spcBef>
          <a:spcPct val="0"/>
        </a:spcBef>
        <a:spcAft>
          <a:spcPct val="0"/>
        </a:spcAft>
        <a:defRPr sz="3300" b="1">
          <a:solidFill>
            <a:schemeClr val="tx1"/>
          </a:solidFill>
          <a:latin typeface="微軟正黑體" pitchFamily="34" charset="-120"/>
          <a:ea typeface="微軟正黑體" pitchFamily="34" charset="-120"/>
        </a:defRPr>
      </a:lvl4pPr>
      <a:lvl5pPr algn="l" rtl="0" eaLnBrk="1" fontAlgn="base" hangingPunct="1">
        <a:spcBef>
          <a:spcPct val="0"/>
        </a:spcBef>
        <a:spcAft>
          <a:spcPct val="0"/>
        </a:spcAft>
        <a:defRPr sz="3300" b="1">
          <a:solidFill>
            <a:schemeClr val="tx1"/>
          </a:solidFill>
          <a:latin typeface="微軟正黑體" pitchFamily="34" charset="-120"/>
          <a:ea typeface="微軟正黑體" pitchFamily="34" charset="-120"/>
        </a:defRPr>
      </a:lvl5pPr>
      <a:lvl6pPr marL="342900" algn="l" rtl="0" eaLnBrk="1" fontAlgn="base" hangingPunct="1">
        <a:spcBef>
          <a:spcPct val="0"/>
        </a:spcBef>
        <a:spcAft>
          <a:spcPct val="0"/>
        </a:spcAft>
        <a:defRPr sz="2400" b="1">
          <a:solidFill>
            <a:schemeClr val="tx2"/>
          </a:solidFill>
          <a:latin typeface="Verdana" pitchFamily="34" charset="0"/>
        </a:defRPr>
      </a:lvl6pPr>
      <a:lvl7pPr marL="685800" algn="l" rtl="0" eaLnBrk="1" fontAlgn="base" hangingPunct="1">
        <a:spcBef>
          <a:spcPct val="0"/>
        </a:spcBef>
        <a:spcAft>
          <a:spcPct val="0"/>
        </a:spcAft>
        <a:defRPr sz="2400" b="1">
          <a:solidFill>
            <a:schemeClr val="tx2"/>
          </a:solidFill>
          <a:latin typeface="Verdana" pitchFamily="34" charset="0"/>
        </a:defRPr>
      </a:lvl7pPr>
      <a:lvl8pPr marL="1028700" algn="l" rtl="0" eaLnBrk="1" fontAlgn="base" hangingPunct="1">
        <a:spcBef>
          <a:spcPct val="0"/>
        </a:spcBef>
        <a:spcAft>
          <a:spcPct val="0"/>
        </a:spcAft>
        <a:defRPr sz="2400" b="1">
          <a:solidFill>
            <a:schemeClr val="tx2"/>
          </a:solidFill>
          <a:latin typeface="Verdana" pitchFamily="34" charset="0"/>
        </a:defRPr>
      </a:lvl8pPr>
      <a:lvl9pPr marL="1371600" algn="l" rtl="0" eaLnBrk="1" fontAlgn="base" hangingPunct="1">
        <a:spcBef>
          <a:spcPct val="0"/>
        </a:spcBef>
        <a:spcAft>
          <a:spcPct val="0"/>
        </a:spcAft>
        <a:defRPr sz="2400" b="1">
          <a:solidFill>
            <a:schemeClr val="tx2"/>
          </a:solidFill>
          <a:latin typeface="Verdana" pitchFamily="34" charset="0"/>
        </a:defRPr>
      </a:lvl9pPr>
    </p:titleStyle>
    <p:bodyStyle>
      <a:lvl1pPr marL="257175" indent="-257175" algn="l" rtl="0" eaLnBrk="1" fontAlgn="base" hangingPunct="1">
        <a:spcBef>
          <a:spcPct val="20000"/>
        </a:spcBef>
        <a:spcAft>
          <a:spcPct val="0"/>
        </a:spcAft>
        <a:buClr>
          <a:schemeClr val="tx2"/>
        </a:buClr>
        <a:buFont typeface="Wingdings" pitchFamily="2" charset="2"/>
        <a:buChar char="v"/>
        <a:defRPr sz="1800" b="1">
          <a:solidFill>
            <a:srgbClr val="161616"/>
          </a:solidFill>
          <a:latin typeface="微軟正黑體" pitchFamily="34" charset="-120"/>
          <a:ea typeface="微軟正黑體" pitchFamily="34" charset="-120"/>
          <a:cs typeface="+mn-cs"/>
        </a:defRPr>
      </a:lvl1pPr>
      <a:lvl2pPr marL="557213" indent="-214313" algn="l" rtl="0" eaLnBrk="1" fontAlgn="base" hangingPunct="1">
        <a:spcBef>
          <a:spcPct val="20000"/>
        </a:spcBef>
        <a:spcAft>
          <a:spcPct val="0"/>
        </a:spcAft>
        <a:buClr>
          <a:schemeClr val="accent1"/>
        </a:buClr>
        <a:buFont typeface="Wingdings" pitchFamily="2" charset="2"/>
        <a:buChar char="§"/>
        <a:defRPr sz="1650">
          <a:solidFill>
            <a:srgbClr val="161616"/>
          </a:solidFill>
          <a:latin typeface="微軟正黑體" pitchFamily="34" charset="-120"/>
          <a:ea typeface="微軟正黑體" pitchFamily="34" charset="-120"/>
        </a:defRPr>
      </a:lvl2pPr>
      <a:lvl3pPr marL="857250" indent="-171450" algn="l" rtl="0" eaLnBrk="1" fontAlgn="base" hangingPunct="1">
        <a:spcBef>
          <a:spcPct val="20000"/>
        </a:spcBef>
        <a:spcAft>
          <a:spcPct val="0"/>
        </a:spcAft>
        <a:buClr>
          <a:schemeClr val="tx1"/>
        </a:buClr>
        <a:buChar char="•"/>
        <a:defRPr sz="1500">
          <a:solidFill>
            <a:srgbClr val="161616"/>
          </a:solidFill>
          <a:latin typeface="微軟正黑體" pitchFamily="34" charset="-120"/>
          <a:ea typeface="微軟正黑體" pitchFamily="34" charset="-120"/>
        </a:defRPr>
      </a:lvl3pPr>
      <a:lvl4pPr marL="1200150" indent="-171450" algn="l" rtl="0" eaLnBrk="1" fontAlgn="base" hangingPunct="1">
        <a:spcBef>
          <a:spcPct val="20000"/>
        </a:spcBef>
        <a:spcAft>
          <a:spcPct val="0"/>
        </a:spcAft>
        <a:buChar char="–"/>
        <a:defRPr sz="1200">
          <a:solidFill>
            <a:srgbClr val="161616"/>
          </a:solidFill>
          <a:latin typeface="微軟正黑體" pitchFamily="34" charset="-120"/>
          <a:ea typeface="微軟正黑體" pitchFamily="34" charset="-120"/>
        </a:defRPr>
      </a:lvl4pPr>
      <a:lvl5pPr marL="1543050" indent="-171450" algn="l" rtl="0" eaLnBrk="1" fontAlgn="base" hangingPunct="1">
        <a:spcBef>
          <a:spcPct val="20000"/>
        </a:spcBef>
        <a:spcAft>
          <a:spcPct val="0"/>
        </a:spcAft>
        <a:buChar char="»"/>
        <a:defRPr sz="1200">
          <a:solidFill>
            <a:srgbClr val="161616"/>
          </a:solidFill>
          <a:latin typeface="微軟正黑體" pitchFamily="34" charset="-120"/>
          <a:ea typeface="微軟正黑體" pitchFamily="34" charset="-120"/>
        </a:defRPr>
      </a:lvl5pPr>
      <a:lvl6pPr marL="1885950" indent="-171450" algn="l" rtl="0" eaLnBrk="1" fontAlgn="base" hangingPunct="1">
        <a:spcBef>
          <a:spcPct val="20000"/>
        </a:spcBef>
        <a:spcAft>
          <a:spcPct val="0"/>
        </a:spcAft>
        <a:buChar char="»"/>
        <a:defRPr sz="1200">
          <a:solidFill>
            <a:schemeClr val="tx1"/>
          </a:solidFill>
          <a:latin typeface="Arial" charset="0"/>
        </a:defRPr>
      </a:lvl6pPr>
      <a:lvl7pPr marL="2228850" indent="-171450" algn="l" rtl="0" eaLnBrk="1" fontAlgn="base" hangingPunct="1">
        <a:spcBef>
          <a:spcPct val="20000"/>
        </a:spcBef>
        <a:spcAft>
          <a:spcPct val="0"/>
        </a:spcAft>
        <a:buChar char="»"/>
        <a:defRPr sz="1200">
          <a:solidFill>
            <a:schemeClr val="tx1"/>
          </a:solidFill>
          <a:latin typeface="Arial" charset="0"/>
        </a:defRPr>
      </a:lvl7pPr>
      <a:lvl8pPr marL="2571750" indent="-171450" algn="l" rtl="0" eaLnBrk="1" fontAlgn="base" hangingPunct="1">
        <a:spcBef>
          <a:spcPct val="20000"/>
        </a:spcBef>
        <a:spcAft>
          <a:spcPct val="0"/>
        </a:spcAft>
        <a:buChar char="»"/>
        <a:defRPr sz="1200">
          <a:solidFill>
            <a:schemeClr val="tx1"/>
          </a:solidFill>
          <a:latin typeface="Arial" charset="0"/>
        </a:defRPr>
      </a:lvl8pPr>
      <a:lvl9pPr marL="2914650" indent="-171450" algn="l" rtl="0" eaLnBrk="1" fontAlgn="base" hangingPunct="1">
        <a:spcBef>
          <a:spcPct val="20000"/>
        </a:spcBef>
        <a:spcAft>
          <a:spcPct val="0"/>
        </a:spcAft>
        <a:buChar char="»"/>
        <a:defRPr sz="1200">
          <a:solidFill>
            <a:schemeClr val="tx1"/>
          </a:solidFill>
          <a:latin typeface="Arial" charset="0"/>
        </a:defRPr>
      </a:lvl9pPr>
    </p:bodyStyle>
    <p:otherStyle>
      <a:defPPr>
        <a:defRPr lang="zh-TW"/>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a:t>標題輸入</a:t>
            </a:r>
          </a:p>
        </p:txBody>
      </p:sp>
      <p:sp>
        <p:nvSpPr>
          <p:cNvPr id="8195" name="Rectangle 3"/>
          <p:cNvSpPr>
            <a:spLocks noGrp="1" noChangeArrowheads="1"/>
          </p:cNvSpPr>
          <p:nvPr>
            <p:ph type="body" idx="1"/>
          </p:nvPr>
        </p:nvSpPr>
        <p:spPr bwMode="auto">
          <a:xfrm>
            <a:off x="457200" y="1600200"/>
            <a:ext cx="8229600" cy="4276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a:t>第一層</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030" name="Rectangle 6"/>
          <p:cNvSpPr>
            <a:spLocks noGrp="1" noChangeArrowheads="1"/>
          </p:cNvSpPr>
          <p:nvPr>
            <p:ph type="sldNum" sz="quarter" idx="4"/>
          </p:nvPr>
        </p:nvSpPr>
        <p:spPr bwMode="auto">
          <a:xfrm>
            <a:off x="6553200" y="5967419"/>
            <a:ext cx="2133600" cy="2873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900" b="0">
                <a:latin typeface="Arial" charset="0"/>
                <a:ea typeface="新細明體" pitchFamily="18" charset="-120"/>
              </a:defRPr>
            </a:lvl1pPr>
          </a:lstStyle>
          <a:p>
            <a:pPr>
              <a:defRPr/>
            </a:pPr>
            <a:fld id="{D243D838-560E-4543-A9D1-93FD2B1D6117}" type="slidenum">
              <a:rPr lang="en-US" altLang="zh-TW"/>
              <a:pPr>
                <a:defRPr/>
              </a:pPr>
              <a:t>‹#›</a:t>
            </a:fld>
            <a:endParaRPr lang="en-US" altLang="zh-TW" dirty="0"/>
          </a:p>
        </p:txBody>
      </p:sp>
      <p:sp>
        <p:nvSpPr>
          <p:cNvPr id="5" name="矩形 4"/>
          <p:cNvSpPr/>
          <p:nvPr userDrawn="1"/>
        </p:nvSpPr>
        <p:spPr>
          <a:xfrm>
            <a:off x="7048961" y="6623775"/>
            <a:ext cx="1699504" cy="261610"/>
          </a:xfrm>
          <a:prstGeom prst="rect">
            <a:avLst/>
          </a:prstGeom>
        </p:spPr>
        <p:txBody>
          <a:bodyPr wrap="none">
            <a:spAutoFit/>
          </a:bodyPr>
          <a:lstStyle/>
          <a:p>
            <a:r>
              <a:rPr lang="en-US" altLang="zh-TW" sz="1100" b="1" i="0" dirty="0">
                <a:solidFill>
                  <a:schemeClr val="bg1"/>
                </a:solidFill>
                <a:ea typeface="新細明體" pitchFamily="18" charset="-120"/>
              </a:rPr>
              <a:t>© Chunghwa Telecom </a:t>
            </a:r>
            <a:endParaRPr lang="zh-TW" altLang="en-US" sz="1100" b="1" dirty="0">
              <a:solidFill>
                <a:schemeClr val="bg1"/>
              </a:solidFill>
            </a:endParaRPr>
          </a:p>
        </p:txBody>
      </p:sp>
    </p:spTree>
    <p:extLst>
      <p:ext uri="{BB962C8B-B14F-4D97-AF65-F5344CB8AC3E}">
        <p14:creationId xmlns:p14="http://schemas.microsoft.com/office/powerpoint/2010/main" val="3675149266"/>
      </p:ext>
    </p:extLst>
  </p:cSld>
  <p:clrMap bg1="lt1" tx1="dk1" bg2="lt2" tx2="dk2" accent1="accent1" accent2="accent2" accent3="accent3" accent4="accent4" accent5="accent5" accent6="accent6" hlink="hlink" folHlink="folHlink"/>
  <p:sldLayoutIdLst>
    <p:sldLayoutId id="2147489949" r:id="rId1"/>
    <p:sldLayoutId id="2147489950" r:id="rId2"/>
    <p:sldLayoutId id="2147489951" r:id="rId3"/>
    <p:sldLayoutId id="2147489952" r:id="rId4"/>
    <p:sldLayoutId id="2147489953" r:id="rId5"/>
  </p:sldLayoutIdLst>
  <p:hf hdr="0" ftr="0"/>
  <p:txStyles>
    <p:titleStyle>
      <a:lvl1pPr algn="l" rtl="0" eaLnBrk="0" fontAlgn="base" hangingPunct="0">
        <a:spcBef>
          <a:spcPct val="0"/>
        </a:spcBef>
        <a:spcAft>
          <a:spcPct val="0"/>
        </a:spcAft>
        <a:defRPr kumimoji="1" sz="3000">
          <a:solidFill>
            <a:srgbClr val="777777"/>
          </a:solidFill>
          <a:latin typeface="+mj-lt"/>
          <a:ea typeface="+mj-ea"/>
          <a:cs typeface="+mj-cs"/>
        </a:defRPr>
      </a:lvl1pPr>
      <a:lvl2pPr algn="l" rtl="0" eaLnBrk="0" fontAlgn="base" hangingPunct="0">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2pPr>
      <a:lvl3pPr algn="l" rtl="0" eaLnBrk="0" fontAlgn="base" hangingPunct="0">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3pPr>
      <a:lvl4pPr algn="l" rtl="0" eaLnBrk="0" fontAlgn="base" hangingPunct="0">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4pPr>
      <a:lvl5pPr algn="l" rtl="0" eaLnBrk="0" fontAlgn="base" hangingPunct="0">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5pPr>
      <a:lvl6pPr marL="342891" algn="l" rtl="0" fontAlgn="base">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6pPr>
      <a:lvl7pPr marL="685783" algn="l" rtl="0" fontAlgn="base">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7pPr>
      <a:lvl8pPr marL="1028674" algn="l" rtl="0" fontAlgn="base">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8pPr>
      <a:lvl9pPr marL="1371566" algn="l" rtl="0" fontAlgn="base">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9pPr>
    </p:titleStyle>
    <p:bodyStyle>
      <a:lvl1pPr marL="257168" indent="-257168" algn="l" rtl="0" eaLnBrk="0" fontAlgn="base" hangingPunct="0">
        <a:spcBef>
          <a:spcPct val="20000"/>
        </a:spcBef>
        <a:spcAft>
          <a:spcPct val="0"/>
        </a:spcAft>
        <a:buChar char="•"/>
        <a:defRPr kumimoji="1" sz="2251">
          <a:solidFill>
            <a:schemeClr val="tx1"/>
          </a:solidFill>
          <a:latin typeface="+mn-lt"/>
          <a:ea typeface="+mn-ea"/>
          <a:cs typeface="+mn-cs"/>
        </a:defRPr>
      </a:lvl1pPr>
      <a:lvl2pPr marL="557199" indent="-214308" algn="l" rtl="0" eaLnBrk="0" fontAlgn="base" hangingPunct="0">
        <a:spcBef>
          <a:spcPct val="20000"/>
        </a:spcBef>
        <a:spcAft>
          <a:spcPct val="0"/>
        </a:spcAft>
        <a:buChar char="–"/>
        <a:defRPr kumimoji="1" sz="1951">
          <a:solidFill>
            <a:schemeClr val="tx1"/>
          </a:solidFill>
          <a:latin typeface="+mn-lt"/>
          <a:ea typeface="+mn-ea"/>
          <a:cs typeface="+mn-cs"/>
        </a:defRPr>
      </a:lvl2pPr>
      <a:lvl3pPr marL="857229" indent="-171446" algn="l" rtl="0" eaLnBrk="0" fontAlgn="base" hangingPunct="0">
        <a:spcBef>
          <a:spcPct val="20000"/>
        </a:spcBef>
        <a:spcAft>
          <a:spcPct val="0"/>
        </a:spcAft>
        <a:buChar char="•"/>
        <a:defRPr kumimoji="1" sz="1651">
          <a:solidFill>
            <a:schemeClr val="tx1"/>
          </a:solidFill>
          <a:latin typeface="+mn-lt"/>
          <a:ea typeface="+mn-ea"/>
          <a:cs typeface="+mn-cs"/>
        </a:defRPr>
      </a:lvl3pPr>
      <a:lvl4pPr marL="1200121" indent="-171446" algn="l" rtl="0" eaLnBrk="0" fontAlgn="base" hangingPunct="0">
        <a:spcBef>
          <a:spcPct val="20000"/>
        </a:spcBef>
        <a:spcAft>
          <a:spcPct val="0"/>
        </a:spcAft>
        <a:buChar char="–"/>
        <a:defRPr kumimoji="1">
          <a:solidFill>
            <a:schemeClr val="tx1"/>
          </a:solidFill>
          <a:latin typeface="+mn-lt"/>
          <a:ea typeface="+mn-ea"/>
          <a:cs typeface="+mn-cs"/>
        </a:defRPr>
      </a:lvl4pPr>
      <a:lvl5pPr marL="1543012" indent="-171446" algn="l" rtl="0" eaLnBrk="0" fontAlgn="base" hangingPunct="0">
        <a:spcBef>
          <a:spcPct val="20000"/>
        </a:spcBef>
        <a:spcAft>
          <a:spcPct val="0"/>
        </a:spcAft>
        <a:buChar char="»"/>
        <a:defRPr kumimoji="1" sz="1051">
          <a:solidFill>
            <a:schemeClr val="tx1"/>
          </a:solidFill>
          <a:latin typeface="+mn-lt"/>
          <a:ea typeface="+mn-ea"/>
          <a:cs typeface="+mn-cs"/>
        </a:defRPr>
      </a:lvl5pPr>
      <a:lvl6pPr marL="1885904" indent="-171446" algn="l" rtl="0" fontAlgn="base">
        <a:spcBef>
          <a:spcPct val="20000"/>
        </a:spcBef>
        <a:spcAft>
          <a:spcPct val="0"/>
        </a:spcAft>
        <a:buChar char="»"/>
        <a:defRPr kumimoji="1" sz="1051">
          <a:solidFill>
            <a:schemeClr val="tx1"/>
          </a:solidFill>
          <a:latin typeface="+mn-lt"/>
          <a:ea typeface="+mn-ea"/>
          <a:cs typeface="+mn-cs"/>
        </a:defRPr>
      </a:lvl6pPr>
      <a:lvl7pPr marL="2228795" indent="-171446" algn="l" rtl="0" fontAlgn="base">
        <a:spcBef>
          <a:spcPct val="20000"/>
        </a:spcBef>
        <a:spcAft>
          <a:spcPct val="0"/>
        </a:spcAft>
        <a:buChar char="»"/>
        <a:defRPr kumimoji="1" sz="1051">
          <a:solidFill>
            <a:schemeClr val="tx1"/>
          </a:solidFill>
          <a:latin typeface="+mn-lt"/>
          <a:ea typeface="+mn-ea"/>
          <a:cs typeface="+mn-cs"/>
        </a:defRPr>
      </a:lvl7pPr>
      <a:lvl8pPr marL="2571686" indent="-171446" algn="l" rtl="0" fontAlgn="base">
        <a:spcBef>
          <a:spcPct val="20000"/>
        </a:spcBef>
        <a:spcAft>
          <a:spcPct val="0"/>
        </a:spcAft>
        <a:buChar char="»"/>
        <a:defRPr kumimoji="1" sz="1051">
          <a:solidFill>
            <a:schemeClr val="tx1"/>
          </a:solidFill>
          <a:latin typeface="+mn-lt"/>
          <a:ea typeface="+mn-ea"/>
          <a:cs typeface="+mn-cs"/>
        </a:defRPr>
      </a:lvl8pPr>
      <a:lvl9pPr marL="2914578" indent="-171446" algn="l" rtl="0" fontAlgn="base">
        <a:spcBef>
          <a:spcPct val="20000"/>
        </a:spcBef>
        <a:spcAft>
          <a:spcPct val="0"/>
        </a:spcAft>
        <a:buChar char="»"/>
        <a:defRPr kumimoji="1" sz="1051">
          <a:solidFill>
            <a:schemeClr val="tx1"/>
          </a:solidFill>
          <a:latin typeface="+mn-lt"/>
          <a:ea typeface="+mn-ea"/>
          <a:cs typeface="+mn-cs"/>
        </a:defRPr>
      </a:lvl9pPr>
    </p:bodyStyle>
    <p:otherStyle>
      <a:defPPr>
        <a:defRPr lang="zh-TW"/>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a:t>標題輸入</a:t>
            </a:r>
          </a:p>
        </p:txBody>
      </p:sp>
      <p:sp>
        <p:nvSpPr>
          <p:cNvPr id="8195" name="Rectangle 3"/>
          <p:cNvSpPr>
            <a:spLocks noGrp="1" noChangeArrowheads="1"/>
          </p:cNvSpPr>
          <p:nvPr>
            <p:ph type="body" idx="1"/>
          </p:nvPr>
        </p:nvSpPr>
        <p:spPr bwMode="auto">
          <a:xfrm>
            <a:off x="457200" y="1600200"/>
            <a:ext cx="8229600" cy="4276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a:t>第一層</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030" name="Rectangle 6"/>
          <p:cNvSpPr>
            <a:spLocks noGrp="1" noChangeArrowheads="1"/>
          </p:cNvSpPr>
          <p:nvPr>
            <p:ph type="sldNum" sz="quarter" idx="4"/>
          </p:nvPr>
        </p:nvSpPr>
        <p:spPr bwMode="auto">
          <a:xfrm>
            <a:off x="6553200" y="5967415"/>
            <a:ext cx="2133600" cy="2873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900" b="0">
                <a:latin typeface="Arial" charset="0"/>
                <a:ea typeface="新細明體" pitchFamily="18" charset="-120"/>
              </a:defRPr>
            </a:lvl1pPr>
          </a:lstStyle>
          <a:p>
            <a:pPr>
              <a:defRPr/>
            </a:pPr>
            <a:fld id="{D243D838-560E-4543-A9D1-93FD2B1D6117}" type="slidenum">
              <a:rPr lang="en-US" altLang="zh-TW"/>
              <a:pPr>
                <a:defRPr/>
              </a:pPr>
              <a:t>‹#›</a:t>
            </a:fld>
            <a:endParaRPr lang="en-US" altLang="zh-TW" dirty="0"/>
          </a:p>
        </p:txBody>
      </p:sp>
      <p:sp>
        <p:nvSpPr>
          <p:cNvPr id="5" name="矩形 4"/>
          <p:cNvSpPr/>
          <p:nvPr userDrawn="1"/>
        </p:nvSpPr>
        <p:spPr>
          <a:xfrm>
            <a:off x="7048960" y="6623774"/>
            <a:ext cx="1699504" cy="261610"/>
          </a:xfrm>
          <a:prstGeom prst="rect">
            <a:avLst/>
          </a:prstGeom>
        </p:spPr>
        <p:txBody>
          <a:bodyPr wrap="none">
            <a:spAutoFit/>
          </a:bodyPr>
          <a:lstStyle/>
          <a:p>
            <a:r>
              <a:rPr lang="en-US" altLang="zh-TW" sz="1100" b="1" i="0" dirty="0">
                <a:solidFill>
                  <a:schemeClr val="bg1"/>
                </a:solidFill>
                <a:ea typeface="新細明體" pitchFamily="18" charset="-120"/>
              </a:rPr>
              <a:t>© Chunghwa Telecom </a:t>
            </a:r>
            <a:endParaRPr lang="zh-TW" altLang="en-US" sz="1100" b="1" dirty="0">
              <a:solidFill>
                <a:schemeClr val="bg1"/>
              </a:solidFill>
            </a:endParaRPr>
          </a:p>
        </p:txBody>
      </p:sp>
    </p:spTree>
    <p:extLst>
      <p:ext uri="{BB962C8B-B14F-4D97-AF65-F5344CB8AC3E}">
        <p14:creationId xmlns:p14="http://schemas.microsoft.com/office/powerpoint/2010/main" val="249554541"/>
      </p:ext>
    </p:extLst>
  </p:cSld>
  <p:clrMap bg1="lt1" tx1="dk1" bg2="lt2" tx2="dk2" accent1="accent1" accent2="accent2" accent3="accent3" accent4="accent4" accent5="accent5" accent6="accent6" hlink="hlink" folHlink="folHlink"/>
  <p:sldLayoutIdLst>
    <p:sldLayoutId id="2147489956" r:id="rId1"/>
    <p:sldLayoutId id="2147489957" r:id="rId2"/>
    <p:sldLayoutId id="2147489958" r:id="rId3"/>
    <p:sldLayoutId id="2147489959" r:id="rId4"/>
    <p:sldLayoutId id="2147489960" r:id="rId5"/>
    <p:sldLayoutId id="2147489961" r:id="rId6"/>
  </p:sldLayoutIdLst>
  <p:hf hdr="0" ftr="0"/>
  <p:txStyles>
    <p:titleStyle>
      <a:lvl1pPr algn="l" rtl="0" eaLnBrk="0" fontAlgn="base" hangingPunct="0">
        <a:spcBef>
          <a:spcPct val="0"/>
        </a:spcBef>
        <a:spcAft>
          <a:spcPct val="0"/>
        </a:spcAft>
        <a:defRPr kumimoji="1" sz="3000">
          <a:solidFill>
            <a:srgbClr val="777777"/>
          </a:solidFill>
          <a:latin typeface="+mj-lt"/>
          <a:ea typeface="+mj-ea"/>
          <a:cs typeface="+mj-cs"/>
        </a:defRPr>
      </a:lvl1pPr>
      <a:lvl2pPr algn="l" rtl="0" eaLnBrk="0" fontAlgn="base" hangingPunct="0">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2pPr>
      <a:lvl3pPr algn="l" rtl="0" eaLnBrk="0" fontAlgn="base" hangingPunct="0">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3pPr>
      <a:lvl4pPr algn="l" rtl="0" eaLnBrk="0" fontAlgn="base" hangingPunct="0">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4pPr>
      <a:lvl5pPr algn="l" rtl="0" eaLnBrk="0" fontAlgn="base" hangingPunct="0">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5pPr>
      <a:lvl6pPr marL="342900" algn="l" rtl="0" fontAlgn="base">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6pPr>
      <a:lvl7pPr marL="685800" algn="l" rtl="0" fontAlgn="base">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7pPr>
      <a:lvl8pPr marL="1028700" algn="l" rtl="0" fontAlgn="base">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8pPr>
      <a:lvl9pPr marL="1371600" algn="l" rtl="0" fontAlgn="base">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9pPr>
    </p:titleStyle>
    <p:bodyStyle>
      <a:lvl1pPr marL="257175" indent="-257175" algn="l" rtl="0" eaLnBrk="0" fontAlgn="base" hangingPunct="0">
        <a:spcBef>
          <a:spcPct val="20000"/>
        </a:spcBef>
        <a:spcAft>
          <a:spcPct val="0"/>
        </a:spcAft>
        <a:buChar char="•"/>
        <a:defRPr kumimoji="1" sz="2250">
          <a:solidFill>
            <a:schemeClr val="tx1"/>
          </a:solidFill>
          <a:latin typeface="+mn-lt"/>
          <a:ea typeface="+mn-ea"/>
          <a:cs typeface="+mn-cs"/>
        </a:defRPr>
      </a:lvl1pPr>
      <a:lvl2pPr marL="557213" indent="-214313" algn="l" rtl="0" eaLnBrk="0" fontAlgn="base" hangingPunct="0">
        <a:spcBef>
          <a:spcPct val="20000"/>
        </a:spcBef>
        <a:spcAft>
          <a:spcPct val="0"/>
        </a:spcAft>
        <a:buChar char="–"/>
        <a:defRPr kumimoji="1" sz="1950">
          <a:solidFill>
            <a:schemeClr val="tx1"/>
          </a:solidFill>
          <a:latin typeface="+mn-lt"/>
          <a:ea typeface="+mn-ea"/>
          <a:cs typeface="+mn-cs"/>
        </a:defRPr>
      </a:lvl2pPr>
      <a:lvl3pPr marL="857250" indent="-171450" algn="l" rtl="0" eaLnBrk="0" fontAlgn="base" hangingPunct="0">
        <a:spcBef>
          <a:spcPct val="20000"/>
        </a:spcBef>
        <a:spcAft>
          <a:spcPct val="0"/>
        </a:spcAft>
        <a:buChar char="•"/>
        <a:defRPr kumimoji="1" sz="1650">
          <a:solidFill>
            <a:schemeClr val="tx1"/>
          </a:solidFill>
          <a:latin typeface="+mn-lt"/>
          <a:ea typeface="+mn-ea"/>
          <a:cs typeface="+mn-cs"/>
        </a:defRPr>
      </a:lvl3pPr>
      <a:lvl4pPr marL="1200150" indent="-171450" algn="l" rtl="0" eaLnBrk="0" fontAlgn="base" hangingPunct="0">
        <a:spcBef>
          <a:spcPct val="20000"/>
        </a:spcBef>
        <a:spcAft>
          <a:spcPct val="0"/>
        </a:spcAft>
        <a:buChar char="–"/>
        <a:defRPr kumimoji="1">
          <a:solidFill>
            <a:schemeClr val="tx1"/>
          </a:solidFill>
          <a:latin typeface="+mn-lt"/>
          <a:ea typeface="+mn-ea"/>
          <a:cs typeface="+mn-cs"/>
        </a:defRPr>
      </a:lvl4pPr>
      <a:lvl5pPr marL="1543050" indent="-171450" algn="l" rtl="0" eaLnBrk="0" fontAlgn="base" hangingPunct="0">
        <a:spcBef>
          <a:spcPct val="20000"/>
        </a:spcBef>
        <a:spcAft>
          <a:spcPct val="0"/>
        </a:spcAft>
        <a:buChar char="»"/>
        <a:defRPr kumimoji="1" sz="1050">
          <a:solidFill>
            <a:schemeClr val="tx1"/>
          </a:solidFill>
          <a:latin typeface="+mn-lt"/>
          <a:ea typeface="+mn-ea"/>
          <a:cs typeface="+mn-cs"/>
        </a:defRPr>
      </a:lvl5pPr>
      <a:lvl6pPr marL="1885950" indent="-171450" algn="l" rtl="0" fontAlgn="base">
        <a:spcBef>
          <a:spcPct val="20000"/>
        </a:spcBef>
        <a:spcAft>
          <a:spcPct val="0"/>
        </a:spcAft>
        <a:buChar char="»"/>
        <a:defRPr kumimoji="1" sz="1050">
          <a:solidFill>
            <a:schemeClr val="tx1"/>
          </a:solidFill>
          <a:latin typeface="+mn-lt"/>
          <a:ea typeface="+mn-ea"/>
          <a:cs typeface="+mn-cs"/>
        </a:defRPr>
      </a:lvl6pPr>
      <a:lvl7pPr marL="2228850" indent="-171450" algn="l" rtl="0" fontAlgn="base">
        <a:spcBef>
          <a:spcPct val="20000"/>
        </a:spcBef>
        <a:spcAft>
          <a:spcPct val="0"/>
        </a:spcAft>
        <a:buChar char="»"/>
        <a:defRPr kumimoji="1" sz="1050">
          <a:solidFill>
            <a:schemeClr val="tx1"/>
          </a:solidFill>
          <a:latin typeface="+mn-lt"/>
          <a:ea typeface="+mn-ea"/>
          <a:cs typeface="+mn-cs"/>
        </a:defRPr>
      </a:lvl7pPr>
      <a:lvl8pPr marL="2571750" indent="-171450" algn="l" rtl="0" fontAlgn="base">
        <a:spcBef>
          <a:spcPct val="20000"/>
        </a:spcBef>
        <a:spcAft>
          <a:spcPct val="0"/>
        </a:spcAft>
        <a:buChar char="»"/>
        <a:defRPr kumimoji="1" sz="1050">
          <a:solidFill>
            <a:schemeClr val="tx1"/>
          </a:solidFill>
          <a:latin typeface="+mn-lt"/>
          <a:ea typeface="+mn-ea"/>
          <a:cs typeface="+mn-cs"/>
        </a:defRPr>
      </a:lvl8pPr>
      <a:lvl9pPr marL="2914650" indent="-171450" algn="l" rtl="0" fontAlgn="base">
        <a:spcBef>
          <a:spcPct val="20000"/>
        </a:spcBef>
        <a:spcAft>
          <a:spcPct val="0"/>
        </a:spcAft>
        <a:buChar char="»"/>
        <a:defRPr kumimoji="1" sz="1050">
          <a:solidFill>
            <a:schemeClr val="tx1"/>
          </a:solidFill>
          <a:latin typeface="+mn-lt"/>
          <a:ea typeface="+mn-ea"/>
          <a:cs typeface="+mn-cs"/>
        </a:defRPr>
      </a:lvl9pPr>
    </p:bodyStyle>
    <p:otherStyle>
      <a:defPPr>
        <a:defRPr lang="zh-TW"/>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a:t>標題輸入</a:t>
            </a:r>
          </a:p>
        </p:txBody>
      </p:sp>
      <p:sp>
        <p:nvSpPr>
          <p:cNvPr id="8195" name="Rectangle 3"/>
          <p:cNvSpPr>
            <a:spLocks noGrp="1" noChangeArrowheads="1"/>
          </p:cNvSpPr>
          <p:nvPr>
            <p:ph type="body" idx="1"/>
          </p:nvPr>
        </p:nvSpPr>
        <p:spPr bwMode="auto">
          <a:xfrm>
            <a:off x="457200" y="1600200"/>
            <a:ext cx="8229600" cy="4276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a:t>第一層</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030" name="Rectangle 6"/>
          <p:cNvSpPr>
            <a:spLocks noGrp="1" noChangeArrowheads="1"/>
          </p:cNvSpPr>
          <p:nvPr>
            <p:ph type="sldNum" sz="quarter" idx="4"/>
          </p:nvPr>
        </p:nvSpPr>
        <p:spPr bwMode="auto">
          <a:xfrm>
            <a:off x="6553200" y="5967415"/>
            <a:ext cx="2133600" cy="2873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900" b="0">
                <a:latin typeface="Arial" charset="0"/>
                <a:ea typeface="新細明體" pitchFamily="18" charset="-120"/>
              </a:defRPr>
            </a:lvl1pPr>
          </a:lstStyle>
          <a:p>
            <a:pPr>
              <a:defRPr/>
            </a:pPr>
            <a:fld id="{D243D838-560E-4543-A9D1-93FD2B1D6117}" type="slidenum">
              <a:rPr lang="en-US" altLang="zh-TW"/>
              <a:pPr>
                <a:defRPr/>
              </a:pPr>
              <a:t>‹#›</a:t>
            </a:fld>
            <a:endParaRPr lang="en-US" altLang="zh-TW" dirty="0"/>
          </a:p>
        </p:txBody>
      </p:sp>
      <p:sp>
        <p:nvSpPr>
          <p:cNvPr id="5" name="矩形 4"/>
          <p:cNvSpPr/>
          <p:nvPr userDrawn="1"/>
        </p:nvSpPr>
        <p:spPr>
          <a:xfrm>
            <a:off x="7048960" y="6623774"/>
            <a:ext cx="1699504" cy="261610"/>
          </a:xfrm>
          <a:prstGeom prst="rect">
            <a:avLst/>
          </a:prstGeom>
        </p:spPr>
        <p:txBody>
          <a:bodyPr wrap="none">
            <a:spAutoFit/>
          </a:bodyPr>
          <a:lstStyle/>
          <a:p>
            <a:r>
              <a:rPr lang="en-US" altLang="zh-TW" sz="1100" b="1" i="0" dirty="0">
                <a:solidFill>
                  <a:schemeClr val="bg1"/>
                </a:solidFill>
                <a:ea typeface="新細明體" pitchFamily="18" charset="-120"/>
              </a:rPr>
              <a:t>© Chunghwa Telecom </a:t>
            </a:r>
            <a:endParaRPr lang="zh-TW" altLang="en-US" sz="1100" b="1" dirty="0">
              <a:solidFill>
                <a:schemeClr val="bg1"/>
              </a:solidFill>
            </a:endParaRPr>
          </a:p>
        </p:txBody>
      </p:sp>
    </p:spTree>
    <p:extLst>
      <p:ext uri="{BB962C8B-B14F-4D97-AF65-F5344CB8AC3E}">
        <p14:creationId xmlns:p14="http://schemas.microsoft.com/office/powerpoint/2010/main" val="1637353142"/>
      </p:ext>
    </p:extLst>
  </p:cSld>
  <p:clrMap bg1="lt1" tx1="dk1" bg2="lt2" tx2="dk2" accent1="accent1" accent2="accent2" accent3="accent3" accent4="accent4" accent5="accent5" accent6="accent6" hlink="hlink" folHlink="folHlink"/>
  <p:sldLayoutIdLst>
    <p:sldLayoutId id="2147489963" r:id="rId1"/>
    <p:sldLayoutId id="2147489964" r:id="rId2"/>
    <p:sldLayoutId id="2147489965" r:id="rId3"/>
    <p:sldLayoutId id="2147489966" r:id="rId4"/>
    <p:sldLayoutId id="2147489967" r:id="rId5"/>
  </p:sldLayoutIdLst>
  <p:hf hdr="0" ftr="0"/>
  <p:txStyles>
    <p:titleStyle>
      <a:lvl1pPr algn="l" rtl="0" eaLnBrk="0" fontAlgn="base" hangingPunct="0">
        <a:spcBef>
          <a:spcPct val="0"/>
        </a:spcBef>
        <a:spcAft>
          <a:spcPct val="0"/>
        </a:spcAft>
        <a:defRPr kumimoji="1" sz="3000">
          <a:solidFill>
            <a:srgbClr val="777777"/>
          </a:solidFill>
          <a:latin typeface="+mj-lt"/>
          <a:ea typeface="+mj-ea"/>
          <a:cs typeface="+mj-cs"/>
        </a:defRPr>
      </a:lvl1pPr>
      <a:lvl2pPr algn="l" rtl="0" eaLnBrk="0" fontAlgn="base" hangingPunct="0">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2pPr>
      <a:lvl3pPr algn="l" rtl="0" eaLnBrk="0" fontAlgn="base" hangingPunct="0">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3pPr>
      <a:lvl4pPr algn="l" rtl="0" eaLnBrk="0" fontAlgn="base" hangingPunct="0">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4pPr>
      <a:lvl5pPr algn="l" rtl="0" eaLnBrk="0" fontAlgn="base" hangingPunct="0">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5pPr>
      <a:lvl6pPr marL="342900" algn="l" rtl="0" fontAlgn="base">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6pPr>
      <a:lvl7pPr marL="685800" algn="l" rtl="0" fontAlgn="base">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7pPr>
      <a:lvl8pPr marL="1028700" algn="l" rtl="0" fontAlgn="base">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8pPr>
      <a:lvl9pPr marL="1371600" algn="l" rtl="0" fontAlgn="base">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9pPr>
    </p:titleStyle>
    <p:bodyStyle>
      <a:lvl1pPr marL="257175" indent="-257175" algn="l" rtl="0" eaLnBrk="0" fontAlgn="base" hangingPunct="0">
        <a:spcBef>
          <a:spcPct val="20000"/>
        </a:spcBef>
        <a:spcAft>
          <a:spcPct val="0"/>
        </a:spcAft>
        <a:buChar char="•"/>
        <a:defRPr kumimoji="1" sz="2250">
          <a:solidFill>
            <a:schemeClr val="tx1"/>
          </a:solidFill>
          <a:latin typeface="+mn-lt"/>
          <a:ea typeface="+mn-ea"/>
          <a:cs typeface="+mn-cs"/>
        </a:defRPr>
      </a:lvl1pPr>
      <a:lvl2pPr marL="557213" indent="-214313" algn="l" rtl="0" eaLnBrk="0" fontAlgn="base" hangingPunct="0">
        <a:spcBef>
          <a:spcPct val="20000"/>
        </a:spcBef>
        <a:spcAft>
          <a:spcPct val="0"/>
        </a:spcAft>
        <a:buChar char="–"/>
        <a:defRPr kumimoji="1" sz="1950">
          <a:solidFill>
            <a:schemeClr val="tx1"/>
          </a:solidFill>
          <a:latin typeface="+mn-lt"/>
          <a:ea typeface="+mn-ea"/>
          <a:cs typeface="+mn-cs"/>
        </a:defRPr>
      </a:lvl2pPr>
      <a:lvl3pPr marL="857250" indent="-171450" algn="l" rtl="0" eaLnBrk="0" fontAlgn="base" hangingPunct="0">
        <a:spcBef>
          <a:spcPct val="20000"/>
        </a:spcBef>
        <a:spcAft>
          <a:spcPct val="0"/>
        </a:spcAft>
        <a:buChar char="•"/>
        <a:defRPr kumimoji="1" sz="1650">
          <a:solidFill>
            <a:schemeClr val="tx1"/>
          </a:solidFill>
          <a:latin typeface="+mn-lt"/>
          <a:ea typeface="+mn-ea"/>
          <a:cs typeface="+mn-cs"/>
        </a:defRPr>
      </a:lvl3pPr>
      <a:lvl4pPr marL="1200150" indent="-171450" algn="l" rtl="0" eaLnBrk="0" fontAlgn="base" hangingPunct="0">
        <a:spcBef>
          <a:spcPct val="20000"/>
        </a:spcBef>
        <a:spcAft>
          <a:spcPct val="0"/>
        </a:spcAft>
        <a:buChar char="–"/>
        <a:defRPr kumimoji="1">
          <a:solidFill>
            <a:schemeClr val="tx1"/>
          </a:solidFill>
          <a:latin typeface="+mn-lt"/>
          <a:ea typeface="+mn-ea"/>
          <a:cs typeface="+mn-cs"/>
        </a:defRPr>
      </a:lvl4pPr>
      <a:lvl5pPr marL="1543050" indent="-171450" algn="l" rtl="0" eaLnBrk="0" fontAlgn="base" hangingPunct="0">
        <a:spcBef>
          <a:spcPct val="20000"/>
        </a:spcBef>
        <a:spcAft>
          <a:spcPct val="0"/>
        </a:spcAft>
        <a:buChar char="»"/>
        <a:defRPr kumimoji="1" sz="1050">
          <a:solidFill>
            <a:schemeClr val="tx1"/>
          </a:solidFill>
          <a:latin typeface="+mn-lt"/>
          <a:ea typeface="+mn-ea"/>
          <a:cs typeface="+mn-cs"/>
        </a:defRPr>
      </a:lvl5pPr>
      <a:lvl6pPr marL="1885950" indent="-171450" algn="l" rtl="0" fontAlgn="base">
        <a:spcBef>
          <a:spcPct val="20000"/>
        </a:spcBef>
        <a:spcAft>
          <a:spcPct val="0"/>
        </a:spcAft>
        <a:buChar char="»"/>
        <a:defRPr kumimoji="1" sz="1050">
          <a:solidFill>
            <a:schemeClr val="tx1"/>
          </a:solidFill>
          <a:latin typeface="+mn-lt"/>
          <a:ea typeface="+mn-ea"/>
          <a:cs typeface="+mn-cs"/>
        </a:defRPr>
      </a:lvl6pPr>
      <a:lvl7pPr marL="2228850" indent="-171450" algn="l" rtl="0" fontAlgn="base">
        <a:spcBef>
          <a:spcPct val="20000"/>
        </a:spcBef>
        <a:spcAft>
          <a:spcPct val="0"/>
        </a:spcAft>
        <a:buChar char="»"/>
        <a:defRPr kumimoji="1" sz="1050">
          <a:solidFill>
            <a:schemeClr val="tx1"/>
          </a:solidFill>
          <a:latin typeface="+mn-lt"/>
          <a:ea typeface="+mn-ea"/>
          <a:cs typeface="+mn-cs"/>
        </a:defRPr>
      </a:lvl7pPr>
      <a:lvl8pPr marL="2571750" indent="-171450" algn="l" rtl="0" fontAlgn="base">
        <a:spcBef>
          <a:spcPct val="20000"/>
        </a:spcBef>
        <a:spcAft>
          <a:spcPct val="0"/>
        </a:spcAft>
        <a:buChar char="»"/>
        <a:defRPr kumimoji="1" sz="1050">
          <a:solidFill>
            <a:schemeClr val="tx1"/>
          </a:solidFill>
          <a:latin typeface="+mn-lt"/>
          <a:ea typeface="+mn-ea"/>
          <a:cs typeface="+mn-cs"/>
        </a:defRPr>
      </a:lvl8pPr>
      <a:lvl9pPr marL="2914650" indent="-171450" algn="l" rtl="0" fontAlgn="base">
        <a:spcBef>
          <a:spcPct val="20000"/>
        </a:spcBef>
        <a:spcAft>
          <a:spcPct val="0"/>
        </a:spcAft>
        <a:buChar char="»"/>
        <a:defRPr kumimoji="1" sz="1050">
          <a:solidFill>
            <a:schemeClr val="tx1"/>
          </a:solidFill>
          <a:latin typeface="+mn-lt"/>
          <a:ea typeface="+mn-ea"/>
          <a:cs typeface="+mn-cs"/>
        </a:defRPr>
      </a:lvl9pPr>
    </p:bodyStyle>
    <p:otherStyle>
      <a:defPPr>
        <a:defRPr lang="zh-TW"/>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chart" Target="../charts/chart6.xml"/><Relationship Id="rId7"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36.xml"/><Relationship Id="rId6" Type="http://schemas.openxmlformats.org/officeDocument/2006/relationships/image" Target="../media/image4.wmf"/><Relationship Id="rId11" Type="http://schemas.openxmlformats.org/officeDocument/2006/relationships/chart" Target="../charts/chart8.xml"/><Relationship Id="rId5" Type="http://schemas.openxmlformats.org/officeDocument/2006/relationships/image" Target="../media/image14.png"/><Relationship Id="rId10" Type="http://schemas.openxmlformats.org/officeDocument/2006/relationships/image" Target="../media/image28.jpeg"/><Relationship Id="rId4" Type="http://schemas.openxmlformats.org/officeDocument/2006/relationships/image" Target="../media/image12.png"/><Relationship Id="rId9" Type="http://schemas.openxmlformats.org/officeDocument/2006/relationships/chart" Target="../charts/chart7.xml"/></Relationships>
</file>

<file path=ppt/slides/_rels/slide1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chart" Target="../charts/chart9.xml"/><Relationship Id="rId7" Type="http://schemas.openxmlformats.org/officeDocument/2006/relationships/image" Target="../media/image4.wmf"/><Relationship Id="rId12"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14.png"/><Relationship Id="rId11" Type="http://schemas.openxmlformats.org/officeDocument/2006/relationships/image" Target="../media/image16.jpeg"/><Relationship Id="rId5" Type="http://schemas.microsoft.com/office/2007/relationships/hdphoto" Target="../media/hdphoto1.wdp"/><Relationship Id="rId10" Type="http://schemas.openxmlformats.org/officeDocument/2006/relationships/image" Target="../media/image24.jpeg"/><Relationship Id="rId4" Type="http://schemas.openxmlformats.org/officeDocument/2006/relationships/image" Target="../media/image12.png"/><Relationship Id="rId9" Type="http://schemas.openxmlformats.org/officeDocument/2006/relationships/image" Target="../media/image23.jpeg"/></Relationships>
</file>

<file path=ppt/slides/_rels/slide12.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16.jpeg"/><Relationship Id="rId3" Type="http://schemas.openxmlformats.org/officeDocument/2006/relationships/image" Target="../media/image12.png"/><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4.wmf"/><Relationship Id="rId11" Type="http://schemas.openxmlformats.org/officeDocument/2006/relationships/image" Target="../media/image33.png"/><Relationship Id="rId5" Type="http://schemas.openxmlformats.org/officeDocument/2006/relationships/image" Target="../media/image14.png"/><Relationship Id="rId15" Type="http://schemas.openxmlformats.org/officeDocument/2006/relationships/image" Target="../media/image24.jpeg"/><Relationship Id="rId10" Type="http://schemas.openxmlformats.org/officeDocument/2006/relationships/image" Target="../media/image32.png"/><Relationship Id="rId4" Type="http://schemas.microsoft.com/office/2007/relationships/hdphoto" Target="../media/hdphoto1.wdp"/><Relationship Id="rId9" Type="http://schemas.openxmlformats.org/officeDocument/2006/relationships/image" Target="../media/image31.png"/><Relationship Id="rId14" Type="http://schemas.openxmlformats.org/officeDocument/2006/relationships/image" Target="../media/image23.jpeg"/></Relationships>
</file>

<file path=ppt/slides/_rels/slide13.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chart" Target="../charts/chart10.xml"/><Relationship Id="rId7"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4.wmf"/><Relationship Id="rId11" Type="http://schemas.openxmlformats.org/officeDocument/2006/relationships/image" Target="../media/image25.jpeg"/><Relationship Id="rId5" Type="http://schemas.openxmlformats.org/officeDocument/2006/relationships/image" Target="../media/image14.png"/><Relationship Id="rId10" Type="http://schemas.openxmlformats.org/officeDocument/2006/relationships/image" Target="../media/image16.jpeg"/><Relationship Id="rId4" Type="http://schemas.openxmlformats.org/officeDocument/2006/relationships/image" Target="../media/image12.png"/><Relationship Id="rId9"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1.xml"/><Relationship Id="rId4" Type="http://schemas.openxmlformats.org/officeDocument/2006/relationships/image" Target="../media/image4.wmf"/></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8.xml"/><Relationship Id="rId5" Type="http://schemas.openxmlformats.org/officeDocument/2006/relationships/image" Target="../media/image14.png"/><Relationship Id="rId4" Type="http://schemas.openxmlformats.org/officeDocument/2006/relationships/image" Target="../media/image4.wmf"/></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8.xml"/><Relationship Id="rId5" Type="http://schemas.openxmlformats.org/officeDocument/2006/relationships/image" Target="../media/image14.png"/><Relationship Id="rId4" Type="http://schemas.openxmlformats.org/officeDocument/2006/relationships/image" Target="../media/image4.wmf"/></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8.xml"/><Relationship Id="rId5" Type="http://schemas.openxmlformats.org/officeDocument/2006/relationships/image" Target="../media/image14.png"/><Relationship Id="rId4" Type="http://schemas.openxmlformats.org/officeDocument/2006/relationships/image" Target="../media/image4.wmf"/></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8.xml"/><Relationship Id="rId5" Type="http://schemas.openxmlformats.org/officeDocument/2006/relationships/image" Target="../media/image14.png"/><Relationship Id="rId4" Type="http://schemas.openxmlformats.org/officeDocument/2006/relationships/image" Target="../media/image4.wmf"/></Relationships>
</file>

<file path=ppt/slides/_rels/slide19.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19.xml"/><Relationship Id="rId1" Type="http://schemas.openxmlformats.org/officeDocument/2006/relationships/slideLayout" Target="../slideLayouts/slideLayout11.xml"/><Relationship Id="rId5" Type="http://schemas.openxmlformats.org/officeDocument/2006/relationships/image" Target="../media/image13.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4.wmf"/><Relationship Id="rId5" Type="http://schemas.openxmlformats.org/officeDocument/2006/relationships/image" Target="../media/image13.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33.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33.xml"/><Relationship Id="rId4" Type="http://schemas.openxmlformats.org/officeDocument/2006/relationships/image" Target="../media/image4.wmf"/></Relationships>
</file>

<file path=ppt/slides/_rels/slide4.xml.rels><?xml version="1.0" encoding="UTF-8" standalone="yes"?>
<Relationships xmlns="http://schemas.openxmlformats.org/package/2006/relationships"><Relationship Id="rId8" Type="http://schemas.openxmlformats.org/officeDocument/2006/relationships/image" Target="../media/image15.emf"/><Relationship Id="rId3" Type="http://schemas.openxmlformats.org/officeDocument/2006/relationships/notesSlide" Target="../notesSlides/notesSlide4.xml"/><Relationship Id="rId7" Type="http://schemas.openxmlformats.org/officeDocument/2006/relationships/oleObject" Target="../embeddings/oleObject1.bin"/><Relationship Id="rId2" Type="http://schemas.openxmlformats.org/officeDocument/2006/relationships/slideLayout" Target="../slideLayouts/slideLayout8.xml"/><Relationship Id="rId1" Type="http://schemas.openxmlformats.org/officeDocument/2006/relationships/vmlDrawing" Target="../drawings/vmlDrawing1.vml"/><Relationship Id="rId6" Type="http://schemas.openxmlformats.org/officeDocument/2006/relationships/image" Target="../media/image4.wmf"/><Relationship Id="rId5" Type="http://schemas.openxmlformats.org/officeDocument/2006/relationships/image" Target="../media/image14.png"/><Relationship Id="rId4" Type="http://schemas.openxmlformats.org/officeDocument/2006/relationships/image" Target="../media/image12.png"/><Relationship Id="rId9" Type="http://schemas.openxmlformats.org/officeDocument/2006/relationships/image" Target="../media/image16.jpeg"/></Relationships>
</file>

<file path=ppt/slides/_rels/slide5.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2.png"/><Relationship Id="rId7"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33.xml"/><Relationship Id="rId6" Type="http://schemas.openxmlformats.org/officeDocument/2006/relationships/image" Target="../media/image17.jpeg"/><Relationship Id="rId5" Type="http://schemas.openxmlformats.org/officeDocument/2006/relationships/image" Target="../media/image4.wmf"/><Relationship Id="rId4" Type="http://schemas.openxmlformats.org/officeDocument/2006/relationships/image" Target="../media/image14.png"/><Relationship Id="rId9"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chart" Target="../charts/chart2.xml"/><Relationship Id="rId3" Type="http://schemas.openxmlformats.org/officeDocument/2006/relationships/image" Target="../media/image12.png"/><Relationship Id="rId7"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36.xml"/><Relationship Id="rId6" Type="http://schemas.openxmlformats.org/officeDocument/2006/relationships/image" Target="../media/image21.png"/><Relationship Id="rId5" Type="http://schemas.openxmlformats.org/officeDocument/2006/relationships/image" Target="../media/image4.wmf"/><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7" Type="http://schemas.openxmlformats.org/officeDocument/2006/relationships/chart" Target="../charts/chart4.xml"/><Relationship Id="rId2" Type="http://schemas.openxmlformats.org/officeDocument/2006/relationships/notesSlide" Target="../notesSlides/notesSlide7.xml"/><Relationship Id="rId1" Type="http://schemas.openxmlformats.org/officeDocument/2006/relationships/slideLayout" Target="../slideLayouts/slideLayout36.xml"/><Relationship Id="rId6" Type="http://schemas.openxmlformats.org/officeDocument/2006/relationships/image" Target="../media/image14.png"/><Relationship Id="rId5" Type="http://schemas.openxmlformats.org/officeDocument/2006/relationships/image" Target="../media/image4.wmf"/><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33.xml"/><Relationship Id="rId4" Type="http://schemas.openxmlformats.org/officeDocument/2006/relationships/image" Target="../media/image4.wmf"/></Relationships>
</file>

<file path=ppt/slides/_rels/slide9.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2.png"/><Relationship Id="rId7"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36.xml"/><Relationship Id="rId6" Type="http://schemas.openxmlformats.org/officeDocument/2006/relationships/chart" Target="../charts/chart5.xml"/><Relationship Id="rId11" Type="http://schemas.openxmlformats.org/officeDocument/2006/relationships/image" Target="../media/image25.jpeg"/><Relationship Id="rId5" Type="http://schemas.openxmlformats.org/officeDocument/2006/relationships/image" Target="../media/image4.wmf"/><Relationship Id="rId10" Type="http://schemas.openxmlformats.org/officeDocument/2006/relationships/image" Target="../media/image24.jpeg"/><Relationship Id="rId4" Type="http://schemas.openxmlformats.org/officeDocument/2006/relationships/image" Target="../media/image14.png"/><Relationship Id="rId9"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a:extLst>
              <a:ext uri="{FF2B5EF4-FFF2-40B4-BE49-F238E27FC236}">
                <a16:creationId xmlns:a16="http://schemas.microsoft.com/office/drawing/2014/main" id="{BEF33061-7694-495C-9179-DE445653475E}"/>
              </a:ext>
            </a:extLst>
          </p:cNvPr>
          <p:cNvSpPr/>
          <p:nvPr/>
        </p:nvSpPr>
        <p:spPr>
          <a:xfrm>
            <a:off x="-9607" y="0"/>
            <a:ext cx="9144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TW" altLang="en-US" sz="1200" b="1" i="0" u="none" strike="noStrike" kern="1200" cap="none" spc="0" normalizeH="0" baseline="0" noProof="0">
              <a:ln>
                <a:noFill/>
              </a:ln>
              <a:solidFill>
                <a:srgbClr val="FFFFFF"/>
              </a:solidFill>
              <a:effectLst/>
              <a:uLnTx/>
              <a:uFillTx/>
              <a:latin typeface="Arial"/>
              <a:ea typeface="微軟正黑體"/>
            </a:endParaRPr>
          </a:p>
        </p:txBody>
      </p:sp>
      <p:pic>
        <p:nvPicPr>
          <p:cNvPr id="3" name="Picture 3" descr="E:\其他\企業識別系統圖\200907-new\logo-雙語.wmf">
            <a:extLst>
              <a:ext uri="{FF2B5EF4-FFF2-40B4-BE49-F238E27FC236}">
                <a16:creationId xmlns:a16="http://schemas.microsoft.com/office/drawing/2014/main" id="{846FA489-EEE8-4723-BCB2-DD9958F12C24}"/>
              </a:ext>
            </a:extLst>
          </p:cNvPr>
          <p:cNvPicPr>
            <a:picLocks noChangeAspect="1" noChangeArrowheads="1"/>
          </p:cNvPicPr>
          <p:nvPr/>
        </p:nvPicPr>
        <p:blipFill>
          <a:blip r:embed="rId3" cstate="print"/>
          <a:srcRect/>
          <a:stretch>
            <a:fillRect/>
          </a:stretch>
        </p:blipFill>
        <p:spPr bwMode="auto">
          <a:xfrm>
            <a:off x="3004470" y="816301"/>
            <a:ext cx="2847028" cy="924467"/>
          </a:xfrm>
          <a:prstGeom prst="rect">
            <a:avLst/>
          </a:prstGeom>
          <a:ln>
            <a:noFill/>
          </a:ln>
          <a:effectLst>
            <a:outerShdw blurRad="50800" dist="25400" dir="4200000" algn="tl" rotWithShape="0">
              <a:schemeClr val="accent3"/>
            </a:outerShdw>
          </a:effectLst>
        </p:spPr>
      </p:pic>
      <p:sp>
        <p:nvSpPr>
          <p:cNvPr id="5" name="標題 1">
            <a:extLst>
              <a:ext uri="{FF2B5EF4-FFF2-40B4-BE49-F238E27FC236}">
                <a16:creationId xmlns:a16="http://schemas.microsoft.com/office/drawing/2014/main" id="{AC591451-8635-48F3-A9FC-824C0C23C3AF}"/>
              </a:ext>
            </a:extLst>
          </p:cNvPr>
          <p:cNvSpPr txBox="1">
            <a:spLocks/>
          </p:cNvSpPr>
          <p:nvPr/>
        </p:nvSpPr>
        <p:spPr>
          <a:xfrm>
            <a:off x="1367644" y="2636913"/>
            <a:ext cx="6408712" cy="1368151"/>
          </a:xfrm>
          <a:prstGeom prst="rect">
            <a:avLst/>
          </a:prstGeom>
        </p:spPr>
        <p:txBody>
          <a:bodyPr/>
          <a:lstStyle>
            <a:lvl1pPr algn="l" rtl="0" eaLnBrk="0" fontAlgn="base" hangingPunct="0">
              <a:spcBef>
                <a:spcPct val="0"/>
              </a:spcBef>
              <a:spcAft>
                <a:spcPct val="0"/>
              </a:spcAft>
              <a:defRPr kumimoji="1" sz="3000">
                <a:solidFill>
                  <a:srgbClr val="777777"/>
                </a:solidFill>
                <a:latin typeface="+mj-lt"/>
                <a:ea typeface="+mj-ea"/>
                <a:cs typeface="+mj-cs"/>
              </a:defRPr>
            </a:lvl1pPr>
            <a:lvl2pPr algn="l" rtl="0" eaLnBrk="0" fontAlgn="base" hangingPunct="0">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2pPr>
            <a:lvl3pPr algn="l" rtl="0" eaLnBrk="0" fontAlgn="base" hangingPunct="0">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3pPr>
            <a:lvl4pPr algn="l" rtl="0" eaLnBrk="0" fontAlgn="base" hangingPunct="0">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4pPr>
            <a:lvl5pPr algn="l" rtl="0" eaLnBrk="0" fontAlgn="base" hangingPunct="0">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5pPr>
            <a:lvl6pPr marL="342900" algn="l" rtl="0" fontAlgn="base">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6pPr>
            <a:lvl7pPr marL="685800" algn="l" rtl="0" fontAlgn="base">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7pPr>
            <a:lvl8pPr marL="1028700" algn="l" rtl="0" fontAlgn="base">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8pPr>
            <a:lvl9pPr marL="1371600" algn="l" rtl="0" fontAlgn="base">
              <a:spcBef>
                <a:spcPct val="0"/>
              </a:spcBef>
              <a:spcAft>
                <a:spcPct val="0"/>
              </a:spcAft>
              <a:defRPr kumimoji="1" sz="3000">
                <a:solidFill>
                  <a:srgbClr val="777777"/>
                </a:solidFill>
                <a:latin typeface="Arial Black" pitchFamily="34" charset="0"/>
                <a:ea typeface="微軟正黑體" pitchFamily="34" charset="-120"/>
                <a:cs typeface="新細明體" pitchFamily="18" charset="-12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altLang="zh-TW" sz="3200" kern="0" dirty="0">
                <a:solidFill>
                  <a:srgbClr val="808080">
                    <a:lumMod val="50000"/>
                  </a:srgbClr>
                </a:solidFill>
                <a:latin typeface="Arial Black"/>
                <a:ea typeface="微軟正黑體"/>
              </a:rPr>
              <a:t>1</a:t>
            </a:r>
            <a:r>
              <a:rPr kumimoji="1" lang="en-US" altLang="zh-TW" sz="3200" b="1" i="0" u="none" strike="noStrike" kern="0" cap="none" spc="0" normalizeH="0" baseline="0" noProof="0" dirty="0">
                <a:ln>
                  <a:noFill/>
                </a:ln>
                <a:solidFill>
                  <a:srgbClr val="808080">
                    <a:lumMod val="50000"/>
                  </a:srgbClr>
                </a:solidFill>
                <a:effectLst/>
                <a:uLnTx/>
                <a:uFillTx/>
                <a:latin typeface="Arial Black"/>
                <a:ea typeface="微軟正黑體"/>
              </a:rPr>
              <a:t>Q</a:t>
            </a:r>
            <a:r>
              <a:rPr kumimoji="1" lang="zh-TW" altLang="en-US" sz="3200" b="1" i="0" u="none" strike="noStrike" kern="0" cap="none" spc="0" normalizeH="0" baseline="0" noProof="0" dirty="0">
                <a:ln>
                  <a:noFill/>
                </a:ln>
                <a:solidFill>
                  <a:srgbClr val="808080">
                    <a:lumMod val="50000"/>
                  </a:srgbClr>
                </a:solidFill>
                <a:effectLst/>
                <a:uLnTx/>
                <a:uFillTx/>
                <a:latin typeface="Arial Black"/>
                <a:ea typeface="微軟正黑體"/>
              </a:rPr>
              <a:t> </a:t>
            </a:r>
            <a:r>
              <a:rPr kumimoji="1" lang="en-US" altLang="zh-TW" sz="3200" b="1" i="0" u="none" strike="noStrike" kern="0" cap="none" spc="0" normalizeH="0" baseline="0" noProof="0" dirty="0">
                <a:ln>
                  <a:noFill/>
                </a:ln>
                <a:solidFill>
                  <a:srgbClr val="808080">
                    <a:lumMod val="50000"/>
                  </a:srgbClr>
                </a:solidFill>
                <a:effectLst/>
                <a:uLnTx/>
                <a:uFillTx/>
                <a:latin typeface="Arial Black"/>
                <a:ea typeface="微軟正黑體"/>
              </a:rPr>
              <a:t>2023</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1" lang="en-US" altLang="zh-TW" sz="2800" b="1" i="0" u="none" strike="noStrike" kern="0" cap="none" spc="0" normalizeH="0" baseline="0" noProof="0" dirty="0">
                <a:ln>
                  <a:noFill/>
                </a:ln>
                <a:solidFill>
                  <a:srgbClr val="808080">
                    <a:lumMod val="50000"/>
                  </a:srgbClr>
                </a:solidFill>
                <a:effectLst/>
                <a:uLnTx/>
                <a:uFillTx/>
                <a:latin typeface="Arial Black"/>
                <a:ea typeface="微軟正黑體"/>
              </a:rPr>
              <a:t>Operating Results</a:t>
            </a:r>
            <a:endParaRPr kumimoji="1" lang="zh-TW" altLang="en-US" sz="2800" b="1" i="0" u="none" strike="noStrike" kern="0" cap="none" spc="0" normalizeH="0" baseline="0" noProof="0" dirty="0">
              <a:ln>
                <a:noFill/>
              </a:ln>
              <a:solidFill>
                <a:srgbClr val="808080">
                  <a:lumMod val="50000"/>
                </a:srgbClr>
              </a:solidFill>
              <a:effectLst/>
              <a:uLnTx/>
              <a:uFillTx/>
              <a:latin typeface="Arial Black"/>
              <a:ea typeface="微軟正黑體"/>
            </a:endParaRPr>
          </a:p>
        </p:txBody>
      </p:sp>
      <p:sp>
        <p:nvSpPr>
          <p:cNvPr id="6" name="副標題 2">
            <a:extLst>
              <a:ext uri="{FF2B5EF4-FFF2-40B4-BE49-F238E27FC236}">
                <a16:creationId xmlns:a16="http://schemas.microsoft.com/office/drawing/2014/main" id="{89163527-D6B1-4656-8DE1-90C4A51D519E}"/>
              </a:ext>
            </a:extLst>
          </p:cNvPr>
          <p:cNvSpPr txBox="1">
            <a:spLocks/>
          </p:cNvSpPr>
          <p:nvPr/>
        </p:nvSpPr>
        <p:spPr bwMode="auto">
          <a:xfrm>
            <a:off x="3411426" y="3869970"/>
            <a:ext cx="2301933" cy="26046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None/>
              <a:defRPr kumimoji="1" sz="2400">
                <a:solidFill>
                  <a:schemeClr val="tx1"/>
                </a:solidFill>
                <a:latin typeface="+mn-lt"/>
                <a:ea typeface="+mn-ea"/>
                <a:cs typeface="+mn-cs"/>
              </a:defRPr>
            </a:lvl1pPr>
            <a:lvl2pPr marL="457200" indent="0" algn="ctr" rtl="0" eaLnBrk="0" fontAlgn="base" hangingPunct="0">
              <a:spcBef>
                <a:spcPct val="20000"/>
              </a:spcBef>
              <a:spcAft>
                <a:spcPct val="0"/>
              </a:spcAft>
              <a:buNone/>
              <a:defRPr kumimoji="1" sz="2600">
                <a:solidFill>
                  <a:schemeClr val="tx1"/>
                </a:solidFill>
                <a:latin typeface="+mn-lt"/>
                <a:ea typeface="+mn-ea"/>
                <a:cs typeface="+mn-cs"/>
              </a:defRPr>
            </a:lvl2pPr>
            <a:lvl3pPr marL="914400" indent="0" algn="ctr" rtl="0" eaLnBrk="0" fontAlgn="base" hangingPunct="0">
              <a:spcBef>
                <a:spcPct val="20000"/>
              </a:spcBef>
              <a:spcAft>
                <a:spcPct val="0"/>
              </a:spcAft>
              <a:buNone/>
              <a:defRPr kumimoji="1" sz="2200">
                <a:solidFill>
                  <a:schemeClr val="tx1"/>
                </a:solidFill>
                <a:latin typeface="+mn-lt"/>
                <a:ea typeface="+mn-ea"/>
                <a:cs typeface="+mn-cs"/>
              </a:defRPr>
            </a:lvl3pPr>
            <a:lvl4pPr marL="1371600" indent="0" algn="ctr" rtl="0" eaLnBrk="0" fontAlgn="base" hangingPunct="0">
              <a:spcBef>
                <a:spcPct val="20000"/>
              </a:spcBef>
              <a:spcAft>
                <a:spcPct val="0"/>
              </a:spcAft>
              <a:buNone/>
              <a:defRPr kumimoji="1">
                <a:solidFill>
                  <a:schemeClr val="tx1"/>
                </a:solidFill>
                <a:latin typeface="+mn-lt"/>
                <a:ea typeface="+mn-ea"/>
                <a:cs typeface="+mn-cs"/>
              </a:defRPr>
            </a:lvl4pPr>
            <a:lvl5pPr marL="1828800" indent="0" algn="ctr" rtl="0" eaLnBrk="0" fontAlgn="base" hangingPunct="0">
              <a:spcBef>
                <a:spcPct val="20000"/>
              </a:spcBef>
              <a:spcAft>
                <a:spcPct val="0"/>
              </a:spcAft>
              <a:buNone/>
              <a:defRPr kumimoji="1" sz="1400">
                <a:solidFill>
                  <a:schemeClr val="tx1"/>
                </a:solidFill>
                <a:latin typeface="+mn-lt"/>
                <a:ea typeface="+mn-ea"/>
                <a:cs typeface="+mn-cs"/>
              </a:defRPr>
            </a:lvl5pPr>
            <a:lvl6pPr marL="2286000" indent="0" algn="ctr" rtl="0" fontAlgn="base">
              <a:spcBef>
                <a:spcPct val="20000"/>
              </a:spcBef>
              <a:spcAft>
                <a:spcPct val="0"/>
              </a:spcAft>
              <a:buNone/>
              <a:defRPr kumimoji="1" sz="1400">
                <a:solidFill>
                  <a:schemeClr val="tx1"/>
                </a:solidFill>
                <a:latin typeface="+mn-lt"/>
                <a:ea typeface="+mn-ea"/>
                <a:cs typeface="+mn-cs"/>
              </a:defRPr>
            </a:lvl6pPr>
            <a:lvl7pPr marL="2743200" indent="0" algn="ctr" rtl="0" fontAlgn="base">
              <a:spcBef>
                <a:spcPct val="20000"/>
              </a:spcBef>
              <a:spcAft>
                <a:spcPct val="0"/>
              </a:spcAft>
              <a:buNone/>
              <a:defRPr kumimoji="1" sz="1400">
                <a:solidFill>
                  <a:schemeClr val="tx1"/>
                </a:solidFill>
                <a:latin typeface="+mn-lt"/>
                <a:ea typeface="+mn-ea"/>
                <a:cs typeface="+mn-cs"/>
              </a:defRPr>
            </a:lvl7pPr>
            <a:lvl8pPr marL="3200400" indent="0" algn="ctr" rtl="0" fontAlgn="base">
              <a:spcBef>
                <a:spcPct val="20000"/>
              </a:spcBef>
              <a:spcAft>
                <a:spcPct val="0"/>
              </a:spcAft>
              <a:buNone/>
              <a:defRPr kumimoji="1" sz="1400">
                <a:solidFill>
                  <a:schemeClr val="tx1"/>
                </a:solidFill>
                <a:latin typeface="+mn-lt"/>
                <a:ea typeface="+mn-ea"/>
                <a:cs typeface="+mn-cs"/>
              </a:defRPr>
            </a:lvl8pPr>
            <a:lvl9pPr marL="3657600" indent="0" algn="ctr" rtl="0" fontAlgn="base">
              <a:spcBef>
                <a:spcPct val="20000"/>
              </a:spcBef>
              <a:spcAft>
                <a:spcPct val="0"/>
              </a:spcAft>
              <a:buNone/>
              <a:defRPr kumimoji="1" sz="1400">
                <a:solidFill>
                  <a:schemeClr val="tx1"/>
                </a:solidFill>
                <a:latin typeface="+mn-lt"/>
                <a:ea typeface="+mn-ea"/>
                <a:cs typeface="+mn-cs"/>
              </a:defRPr>
            </a:lvl9p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lang="en-US" altLang="zh-TW" sz="1600" noProof="0" dirty="0">
                <a:solidFill>
                  <a:srgbClr val="808080">
                    <a:lumMod val="50000"/>
                  </a:srgbClr>
                </a:solidFill>
                <a:latin typeface="微軟正黑體"/>
                <a:ea typeface="微軟正黑體"/>
              </a:rPr>
              <a:t>May 9</a:t>
            </a:r>
            <a:r>
              <a:rPr kumimoji="1" lang="en-US" altLang="zh-TW" sz="1600" b="1" i="0" u="none" strike="noStrike" kern="1200" cap="none" spc="0" normalizeH="0" baseline="0" noProof="0" dirty="0">
                <a:ln>
                  <a:noFill/>
                </a:ln>
                <a:solidFill>
                  <a:srgbClr val="808080">
                    <a:lumMod val="50000"/>
                  </a:srgbClr>
                </a:solidFill>
                <a:effectLst/>
                <a:uLnTx/>
                <a:uFillTx/>
                <a:latin typeface="微軟正黑體"/>
                <a:ea typeface="微軟正黑體"/>
              </a:rPr>
              <a:t>, 2023</a:t>
            </a:r>
          </a:p>
        </p:txBody>
      </p:sp>
      <p:pic>
        <p:nvPicPr>
          <p:cNvPr id="2" name="圖片 1">
            <a:extLst>
              <a:ext uri="{FF2B5EF4-FFF2-40B4-BE49-F238E27FC236}">
                <a16:creationId xmlns:a16="http://schemas.microsoft.com/office/drawing/2014/main" id="{A9E2DDB4-1779-2645-84C5-D8BBD14E82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95736" y="3717032"/>
            <a:ext cx="4932000" cy="37282"/>
          </a:xfrm>
          <a:prstGeom prst="rect">
            <a:avLst/>
          </a:prstGeom>
        </p:spPr>
      </p:pic>
      <p:sp>
        <p:nvSpPr>
          <p:cNvPr id="8" name="副標題 2">
            <a:extLst>
              <a:ext uri="{FF2B5EF4-FFF2-40B4-BE49-F238E27FC236}">
                <a16:creationId xmlns:a16="http://schemas.microsoft.com/office/drawing/2014/main" id="{015BB26D-E590-987D-17B6-8337EDBFB91E}"/>
              </a:ext>
            </a:extLst>
          </p:cNvPr>
          <p:cNvSpPr txBox="1">
            <a:spLocks/>
          </p:cNvSpPr>
          <p:nvPr/>
        </p:nvSpPr>
        <p:spPr bwMode="auto">
          <a:xfrm>
            <a:off x="611560" y="4752995"/>
            <a:ext cx="7272808" cy="147796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None/>
              <a:defRPr kumimoji="1" sz="2400">
                <a:solidFill>
                  <a:schemeClr val="tx1"/>
                </a:solidFill>
                <a:latin typeface="+mn-lt"/>
                <a:ea typeface="+mn-ea"/>
                <a:cs typeface="+mn-cs"/>
              </a:defRPr>
            </a:lvl1pPr>
            <a:lvl2pPr marL="457200" indent="0" algn="ctr" rtl="0" eaLnBrk="0" fontAlgn="base" hangingPunct="0">
              <a:spcBef>
                <a:spcPct val="20000"/>
              </a:spcBef>
              <a:spcAft>
                <a:spcPct val="0"/>
              </a:spcAft>
              <a:buNone/>
              <a:defRPr kumimoji="1" sz="2600">
                <a:solidFill>
                  <a:schemeClr val="tx1"/>
                </a:solidFill>
                <a:latin typeface="+mn-lt"/>
                <a:ea typeface="+mn-ea"/>
                <a:cs typeface="+mn-cs"/>
              </a:defRPr>
            </a:lvl2pPr>
            <a:lvl3pPr marL="914400" indent="0" algn="ctr" rtl="0" eaLnBrk="0" fontAlgn="base" hangingPunct="0">
              <a:spcBef>
                <a:spcPct val="20000"/>
              </a:spcBef>
              <a:spcAft>
                <a:spcPct val="0"/>
              </a:spcAft>
              <a:buNone/>
              <a:defRPr kumimoji="1" sz="2200">
                <a:solidFill>
                  <a:schemeClr val="tx1"/>
                </a:solidFill>
                <a:latin typeface="+mn-lt"/>
                <a:ea typeface="+mn-ea"/>
                <a:cs typeface="+mn-cs"/>
              </a:defRPr>
            </a:lvl3pPr>
            <a:lvl4pPr marL="1371600" indent="0" algn="ctr" rtl="0" eaLnBrk="0" fontAlgn="base" hangingPunct="0">
              <a:spcBef>
                <a:spcPct val="20000"/>
              </a:spcBef>
              <a:spcAft>
                <a:spcPct val="0"/>
              </a:spcAft>
              <a:buNone/>
              <a:defRPr kumimoji="1">
                <a:solidFill>
                  <a:schemeClr val="tx1"/>
                </a:solidFill>
                <a:latin typeface="+mn-lt"/>
                <a:ea typeface="+mn-ea"/>
                <a:cs typeface="+mn-cs"/>
              </a:defRPr>
            </a:lvl4pPr>
            <a:lvl5pPr marL="1828800" indent="0" algn="ctr" rtl="0" eaLnBrk="0" fontAlgn="base" hangingPunct="0">
              <a:spcBef>
                <a:spcPct val="20000"/>
              </a:spcBef>
              <a:spcAft>
                <a:spcPct val="0"/>
              </a:spcAft>
              <a:buNone/>
              <a:defRPr kumimoji="1" sz="1400">
                <a:solidFill>
                  <a:schemeClr val="tx1"/>
                </a:solidFill>
                <a:latin typeface="+mn-lt"/>
                <a:ea typeface="+mn-ea"/>
                <a:cs typeface="+mn-cs"/>
              </a:defRPr>
            </a:lvl5pPr>
            <a:lvl6pPr marL="2286000" indent="0" algn="ctr" rtl="0" fontAlgn="base">
              <a:spcBef>
                <a:spcPct val="20000"/>
              </a:spcBef>
              <a:spcAft>
                <a:spcPct val="0"/>
              </a:spcAft>
              <a:buNone/>
              <a:defRPr kumimoji="1" sz="1400">
                <a:solidFill>
                  <a:schemeClr val="tx1"/>
                </a:solidFill>
                <a:latin typeface="+mn-lt"/>
                <a:ea typeface="+mn-ea"/>
                <a:cs typeface="+mn-cs"/>
              </a:defRPr>
            </a:lvl6pPr>
            <a:lvl7pPr marL="2743200" indent="0" algn="ctr" rtl="0" fontAlgn="base">
              <a:spcBef>
                <a:spcPct val="20000"/>
              </a:spcBef>
              <a:spcAft>
                <a:spcPct val="0"/>
              </a:spcAft>
              <a:buNone/>
              <a:defRPr kumimoji="1" sz="1400">
                <a:solidFill>
                  <a:schemeClr val="tx1"/>
                </a:solidFill>
                <a:latin typeface="+mn-lt"/>
                <a:ea typeface="+mn-ea"/>
                <a:cs typeface="+mn-cs"/>
              </a:defRPr>
            </a:lvl7pPr>
            <a:lvl8pPr marL="3200400" indent="0" algn="ctr" rtl="0" fontAlgn="base">
              <a:spcBef>
                <a:spcPct val="20000"/>
              </a:spcBef>
              <a:spcAft>
                <a:spcPct val="0"/>
              </a:spcAft>
              <a:buNone/>
              <a:defRPr kumimoji="1" sz="1400">
                <a:solidFill>
                  <a:schemeClr val="tx1"/>
                </a:solidFill>
                <a:latin typeface="+mn-lt"/>
                <a:ea typeface="+mn-ea"/>
                <a:cs typeface="+mn-cs"/>
              </a:defRPr>
            </a:lvl8pPr>
            <a:lvl9pPr marL="3657600" indent="0" algn="ctr" rtl="0" fontAlgn="base">
              <a:spcBef>
                <a:spcPct val="20000"/>
              </a:spcBef>
              <a:spcAft>
                <a:spcPct val="0"/>
              </a:spcAft>
              <a:buNone/>
              <a:defRPr kumimoji="1" sz="1400">
                <a:solidFill>
                  <a:schemeClr val="tx1"/>
                </a:solidFill>
                <a:latin typeface="+mn-lt"/>
                <a:ea typeface="+mn-ea"/>
                <a:cs typeface="+mn-cs"/>
              </a:defRPr>
            </a:lvl9pPr>
          </a:lstStyle>
          <a:p>
            <a:pPr algn="l"/>
            <a:r>
              <a:rPr lang="en-US" altLang="zh-TW" dirty="0" smtClean="0">
                <a:solidFill>
                  <a:schemeClr val="bg2"/>
                </a:solidFill>
              </a:rPr>
              <a:t>UBS</a:t>
            </a:r>
            <a:r>
              <a:rPr lang="zh-TW" altLang="en-US" dirty="0" smtClean="0">
                <a:solidFill>
                  <a:schemeClr val="bg2"/>
                </a:solidFill>
              </a:rPr>
              <a:t> </a:t>
            </a:r>
            <a:r>
              <a:rPr lang="en-US" altLang="zh-TW" dirty="0" smtClean="0">
                <a:solidFill>
                  <a:schemeClr val="bg2"/>
                </a:solidFill>
              </a:rPr>
              <a:t>Future-Now APAC </a:t>
            </a:r>
            <a:r>
              <a:rPr lang="en-US" altLang="zh-TW" dirty="0">
                <a:solidFill>
                  <a:schemeClr val="bg2"/>
                </a:solidFill>
              </a:rPr>
              <a:t>Conference 2023 </a:t>
            </a:r>
            <a:endParaRPr lang="en-US" altLang="zh-TW" dirty="0" smtClean="0">
              <a:solidFill>
                <a:schemeClr val="bg2"/>
              </a:solidFill>
            </a:endParaRPr>
          </a:p>
          <a:p>
            <a:pPr algn="l"/>
            <a:r>
              <a:rPr lang="en-US" altLang="zh-TW" smtClean="0">
                <a:solidFill>
                  <a:schemeClr val="bg2"/>
                </a:solidFill>
              </a:rPr>
              <a:t>June </a:t>
            </a:r>
            <a:r>
              <a:rPr lang="en-US" altLang="zh-TW" smtClean="0">
                <a:solidFill>
                  <a:schemeClr val="bg2"/>
                </a:solidFill>
              </a:rPr>
              <a:t>12,</a:t>
            </a:r>
            <a:r>
              <a:rPr lang="zh-TW" altLang="en-US" dirty="0" smtClean="0">
                <a:solidFill>
                  <a:schemeClr val="bg2"/>
                </a:solidFill>
              </a:rPr>
              <a:t> </a:t>
            </a:r>
            <a:r>
              <a:rPr lang="en-US" altLang="zh-TW" dirty="0" smtClean="0">
                <a:solidFill>
                  <a:schemeClr val="bg2"/>
                </a:solidFill>
              </a:rPr>
              <a:t>2023</a:t>
            </a:r>
            <a:endParaRPr lang="en-US" altLang="zh-TW" dirty="0">
              <a:solidFill>
                <a:schemeClr val="bg2"/>
              </a:solidFill>
            </a:endParaRPr>
          </a:p>
          <a:p>
            <a:pPr algn="l"/>
            <a:r>
              <a:rPr lang="en-US" altLang="zh-TW" dirty="0" smtClean="0">
                <a:solidFill>
                  <a:schemeClr val="bg2"/>
                </a:solidFill>
              </a:rPr>
              <a:t>Hong Kong</a:t>
            </a:r>
            <a:endParaRPr lang="en-US" altLang="zh-TW" dirty="0">
              <a:solidFill>
                <a:schemeClr val="bg2"/>
              </a:solidFill>
            </a:endParaRPr>
          </a:p>
        </p:txBody>
      </p:sp>
    </p:spTree>
    <p:extLst>
      <p:ext uri="{BB962C8B-B14F-4D97-AF65-F5344CB8AC3E}">
        <p14:creationId xmlns:p14="http://schemas.microsoft.com/office/powerpoint/2010/main" val="22040835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圖表 3">
            <a:extLst>
              <a:ext uri="{FF2B5EF4-FFF2-40B4-BE49-F238E27FC236}">
                <a16:creationId xmlns:a16="http://schemas.microsoft.com/office/drawing/2014/main" id="{148ED6E1-1FD6-4DA1-9F87-B33848E2D549}"/>
              </a:ext>
            </a:extLst>
          </p:cNvPr>
          <p:cNvGraphicFramePr/>
          <p:nvPr>
            <p:extLst>
              <p:ext uri="{D42A27DB-BD31-4B8C-83A1-F6EECF244321}">
                <p14:modId xmlns:p14="http://schemas.microsoft.com/office/powerpoint/2010/main" val="2217840802"/>
              </p:ext>
            </p:extLst>
          </p:nvPr>
        </p:nvGraphicFramePr>
        <p:xfrm>
          <a:off x="6264000" y="3356992"/>
          <a:ext cx="2556000" cy="2901600"/>
        </p:xfrm>
        <a:graphic>
          <a:graphicData uri="http://schemas.openxmlformats.org/drawingml/2006/chart">
            <c:chart xmlns:c="http://schemas.openxmlformats.org/drawingml/2006/chart" xmlns:r="http://schemas.openxmlformats.org/officeDocument/2006/relationships" r:id="rId3"/>
          </a:graphicData>
        </a:graphic>
      </p:graphicFrame>
      <p:pic>
        <p:nvPicPr>
          <p:cNvPr id="33" name="圖片 32" descr="玻璃節點和網線抽象呈現">
            <a:extLst>
              <a:ext uri="{FF2B5EF4-FFF2-40B4-BE49-F238E27FC236}">
                <a16:creationId xmlns:a16="http://schemas.microsoft.com/office/drawing/2014/main" id="{5071B0CF-9AE9-4532-A913-1DC4B4C5B782}"/>
              </a:ext>
            </a:extLst>
          </p:cNvPr>
          <p:cNvPicPr>
            <a:picLocks noChangeAspect="1"/>
          </p:cNvPicPr>
          <p:nvPr/>
        </p:nvPicPr>
        <p:blipFill rotWithShape="1">
          <a:blip r:embed="rId4" cstate="print">
            <a:duotone>
              <a:schemeClr val="accent1">
                <a:shade val="45000"/>
                <a:satMod val="135000"/>
              </a:schemeClr>
              <a:prstClr val="white"/>
            </a:duotone>
            <a:alphaModFix amt="44000"/>
            <a:extLst>
              <a:ext uri="{28A0092B-C50C-407E-A947-70E740481C1C}">
                <a14:useLocalDpi xmlns:a14="http://schemas.microsoft.com/office/drawing/2010/main" val="0"/>
              </a:ext>
            </a:extLst>
          </a:blip>
          <a:srcRect t="53091" b="28843"/>
          <a:stretch/>
        </p:blipFill>
        <p:spPr>
          <a:xfrm>
            <a:off x="0" y="1766"/>
            <a:ext cx="9159322" cy="1238941"/>
          </a:xfrm>
          <a:prstGeom prst="rect">
            <a:avLst/>
          </a:prstGeom>
        </p:spPr>
      </p:pic>
      <p:pic>
        <p:nvPicPr>
          <p:cNvPr id="19" name="圖片 18">
            <a:extLst>
              <a:ext uri="{FF2B5EF4-FFF2-40B4-BE49-F238E27FC236}">
                <a16:creationId xmlns:a16="http://schemas.microsoft.com/office/drawing/2014/main" id="{537AC63A-0165-4E06-A79A-207BB8E2CF0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232066" y="781534"/>
            <a:ext cx="830997" cy="72010"/>
          </a:xfrm>
          <a:prstGeom prst="rect">
            <a:avLst/>
          </a:prstGeom>
        </p:spPr>
      </p:pic>
      <p:pic>
        <p:nvPicPr>
          <p:cNvPr id="10" name="Picture 3" descr="E:\其他\企業識別系統圖\200907-new\logo-雙語.wmf">
            <a:extLst>
              <a:ext uri="{FF2B5EF4-FFF2-40B4-BE49-F238E27FC236}">
                <a16:creationId xmlns:a16="http://schemas.microsoft.com/office/drawing/2014/main" id="{92A08C80-D1E0-46BE-85C2-02E42B9CED8C}"/>
              </a:ext>
            </a:extLst>
          </p:cNvPr>
          <p:cNvPicPr>
            <a:picLocks noChangeAspect="1" noChangeArrowheads="1"/>
          </p:cNvPicPr>
          <p:nvPr/>
        </p:nvPicPr>
        <p:blipFill>
          <a:blip r:embed="rId6" cstate="print"/>
          <a:srcRect/>
          <a:stretch>
            <a:fillRect/>
          </a:stretch>
        </p:blipFill>
        <p:spPr bwMode="auto">
          <a:xfrm>
            <a:off x="7181264" y="479363"/>
            <a:ext cx="1435514" cy="466130"/>
          </a:xfrm>
          <a:prstGeom prst="rect">
            <a:avLst/>
          </a:prstGeom>
          <a:ln>
            <a:noFill/>
          </a:ln>
          <a:effectLst>
            <a:outerShdw blurRad="50800" dist="25400" dir="4200000" algn="tl" rotWithShape="0">
              <a:schemeClr val="accent3"/>
            </a:outerShdw>
          </a:effectLst>
        </p:spPr>
      </p:pic>
      <p:pic>
        <p:nvPicPr>
          <p:cNvPr id="52" name="圖片 51">
            <a:extLst>
              <a:ext uri="{FF2B5EF4-FFF2-40B4-BE49-F238E27FC236}">
                <a16:creationId xmlns:a16="http://schemas.microsoft.com/office/drawing/2014/main" id="{A9191FC4-526A-4897-BB5C-FCC7937A17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V="1">
            <a:off x="324000" y="6525344"/>
            <a:ext cx="8496000" cy="83583"/>
          </a:xfrm>
          <a:prstGeom prst="rect">
            <a:avLst/>
          </a:prstGeom>
        </p:spPr>
      </p:pic>
      <p:sp>
        <p:nvSpPr>
          <p:cNvPr id="35" name="矩形 34">
            <a:extLst>
              <a:ext uri="{FF2B5EF4-FFF2-40B4-BE49-F238E27FC236}">
                <a16:creationId xmlns:a16="http://schemas.microsoft.com/office/drawing/2014/main" id="{DD1477DD-631D-4D76-93BC-08A7C4189881}"/>
              </a:ext>
            </a:extLst>
          </p:cNvPr>
          <p:cNvSpPr/>
          <p:nvPr/>
        </p:nvSpPr>
        <p:spPr>
          <a:xfrm>
            <a:off x="6166092" y="1702274"/>
            <a:ext cx="2556000" cy="576000"/>
          </a:xfrm>
          <a:prstGeom prst="rect">
            <a:avLst/>
          </a:prstGeom>
          <a:solidFill>
            <a:srgbClr val="F38C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TW" sz="1400" b="1" i="0" u="none" strike="noStrike" kern="1200" cap="none" spc="0" normalizeH="0" baseline="0" noProof="0" dirty="0">
                <a:ln>
                  <a:noFill/>
                </a:ln>
                <a:solidFill>
                  <a:srgbClr val="FFFFFF"/>
                </a:solidFill>
                <a:effectLst/>
                <a:uLnTx/>
                <a:uFillTx/>
                <a:latin typeface="Arial"/>
                <a:ea typeface="微軟正黑體"/>
              </a:rPr>
              <a:t>IPTV/MOD + OTT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TW" sz="1400" b="1" i="0" u="none" strike="noStrike" kern="1200" cap="none" spc="0" normalizeH="0" baseline="0" noProof="0" dirty="0">
                <a:ln>
                  <a:noFill/>
                </a:ln>
                <a:solidFill>
                  <a:srgbClr val="FFFFFF"/>
                </a:solidFill>
                <a:effectLst/>
                <a:uLnTx/>
                <a:uFillTx/>
                <a:latin typeface="Arial"/>
                <a:ea typeface="微軟正黑體"/>
              </a:rPr>
              <a:t>Business Performance</a:t>
            </a:r>
            <a:endParaRPr kumimoji="1" lang="zh-TW" altLang="en-US" sz="1400" b="1" i="0" u="none" strike="noStrike" kern="1200" cap="none" spc="0" normalizeH="0" baseline="0" noProof="0" dirty="0">
              <a:ln>
                <a:noFill/>
              </a:ln>
              <a:solidFill>
                <a:srgbClr val="79836A"/>
              </a:solidFill>
              <a:effectLst/>
              <a:uLnTx/>
              <a:uFillTx/>
              <a:latin typeface="Arial"/>
              <a:ea typeface="微軟正黑體"/>
            </a:endParaRPr>
          </a:p>
        </p:txBody>
      </p:sp>
      <p:sp>
        <p:nvSpPr>
          <p:cNvPr id="25" name="文字方塊 24">
            <a:extLst>
              <a:ext uri="{FF2B5EF4-FFF2-40B4-BE49-F238E27FC236}">
                <a16:creationId xmlns:a16="http://schemas.microsoft.com/office/drawing/2014/main" id="{2F117E13-D9E9-4318-8142-BFC1AE098FC5}"/>
              </a:ext>
            </a:extLst>
          </p:cNvPr>
          <p:cNvSpPr txBox="1"/>
          <p:nvPr/>
        </p:nvSpPr>
        <p:spPr>
          <a:xfrm>
            <a:off x="3576304" y="2454044"/>
            <a:ext cx="2428579" cy="523220"/>
          </a:xfrm>
          <a:prstGeom prst="rect">
            <a:avLst/>
          </a:prstGeom>
          <a:noFill/>
        </p:spPr>
        <p:txBody>
          <a:bodyPr wrap="square" rtlCol="0">
            <a:spAutoFit/>
          </a:bodyPr>
          <a:lstStyle/>
          <a:p>
            <a:pPr lvl="0">
              <a:defRPr/>
            </a:pPr>
            <a:r>
              <a:rPr kumimoji="1" lang="en-US" altLang="zh-TW" sz="1400" b="0" i="0" u="none" strike="noStrike" kern="1200" cap="none" spc="0" normalizeH="0" baseline="0" noProof="0" dirty="0">
                <a:ln>
                  <a:noFill/>
                </a:ln>
                <a:effectLst/>
                <a:uLnTx/>
                <a:uFillTx/>
                <a:latin typeface="Arial"/>
                <a:ea typeface="微軟正黑體"/>
                <a:cs typeface="Arial" panose="020B0604020202020204" pitchFamily="34" charset="0"/>
              </a:rPr>
              <a:t>Home Wi-Fi subscriptions </a:t>
            </a:r>
            <a:endParaRPr kumimoji="1" lang="en-US" altLang="zh-TW" sz="1400" b="0" i="0" u="none" strike="noStrike" kern="1200" cap="none" spc="0" normalizeH="0" baseline="0" noProof="0" dirty="0" smtClean="0">
              <a:ln>
                <a:noFill/>
              </a:ln>
              <a:effectLst/>
              <a:uLnTx/>
              <a:uFillTx/>
              <a:latin typeface="Arial"/>
              <a:ea typeface="微軟正黑體"/>
              <a:cs typeface="Arial" panose="020B0604020202020204" pitchFamily="34" charset="0"/>
            </a:endParaRPr>
          </a:p>
          <a:p>
            <a:pPr lvl="0">
              <a:defRPr/>
            </a:pPr>
            <a:r>
              <a:rPr lang="en-US" altLang="zh-TW" sz="1400" dirty="0" smtClean="0">
                <a:latin typeface="Arial"/>
                <a:ea typeface="微軟正黑體"/>
                <a:cs typeface="Arial" panose="020B0604020202020204" pitchFamily="34" charset="0"/>
              </a:rPr>
              <a:t>+ </a:t>
            </a:r>
            <a:r>
              <a:rPr lang="en-US" altLang="zh-TW" sz="1400" dirty="0">
                <a:latin typeface="Arial"/>
                <a:ea typeface="微軟正黑體"/>
                <a:cs typeface="Arial" panose="020B0604020202020204" pitchFamily="34" charset="0"/>
              </a:rPr>
              <a:t>150.9 % </a:t>
            </a:r>
            <a:r>
              <a:rPr lang="en-US" altLang="zh-TW" sz="1400" b="0" dirty="0">
                <a:latin typeface="Arial"/>
                <a:ea typeface="微軟正黑體"/>
                <a:cs typeface="Arial" panose="020B0604020202020204" pitchFamily="34" charset="0"/>
              </a:rPr>
              <a:t>YoY </a:t>
            </a:r>
            <a:endParaRPr kumimoji="1" lang="zh-TW" altLang="en-US" sz="1400" b="0" i="0" u="none" strike="noStrike" kern="1200" cap="none" spc="0" normalizeH="0" baseline="0" noProof="0" dirty="0">
              <a:ln>
                <a:noFill/>
              </a:ln>
              <a:effectLst/>
              <a:uLnTx/>
              <a:uFillTx/>
              <a:latin typeface="Arial"/>
              <a:ea typeface="微軟正黑體"/>
              <a:cs typeface="Arial" panose="020B0604020202020204" pitchFamily="34" charset="0"/>
            </a:endParaRPr>
          </a:p>
        </p:txBody>
      </p:sp>
      <p:sp>
        <p:nvSpPr>
          <p:cNvPr id="29" name="文字方塊 28">
            <a:extLst>
              <a:ext uri="{FF2B5EF4-FFF2-40B4-BE49-F238E27FC236}">
                <a16:creationId xmlns:a16="http://schemas.microsoft.com/office/drawing/2014/main" id="{FA19382B-077E-4E20-B29B-ECBCF1B50AC7}"/>
              </a:ext>
            </a:extLst>
          </p:cNvPr>
          <p:cNvSpPr txBox="1"/>
          <p:nvPr/>
        </p:nvSpPr>
        <p:spPr>
          <a:xfrm>
            <a:off x="683570" y="2454044"/>
            <a:ext cx="2366058" cy="523220"/>
          </a:xfrm>
          <a:prstGeom prst="rect">
            <a:avLst/>
          </a:prstGeom>
          <a:noFill/>
        </p:spPr>
        <p:txBody>
          <a:bodyPr wrap="square" rtlCol="0">
            <a:spAutoFit/>
          </a:bodyPr>
          <a:lstStyle/>
          <a:p>
            <a:pPr lvl="0">
              <a:defRPr/>
            </a:pPr>
            <a:r>
              <a:rPr lang="en-US" altLang="zh-TW" sz="1400" b="0" dirty="0">
                <a:latin typeface="Arial"/>
                <a:ea typeface="微軟正黑體"/>
                <a:cs typeface="Arial" panose="020B0604020202020204" pitchFamily="34" charset="0"/>
              </a:rPr>
              <a:t>Package subscription </a:t>
            </a:r>
          </a:p>
          <a:p>
            <a:pPr lvl="0">
              <a:defRPr/>
            </a:pPr>
            <a:r>
              <a:rPr lang="en-US" altLang="zh-TW" sz="1400" dirty="0">
                <a:latin typeface="Arial"/>
                <a:ea typeface="微軟正黑體"/>
                <a:cs typeface="Arial" panose="020B0604020202020204" pitchFamily="34" charset="0"/>
              </a:rPr>
              <a:t>+17.6 %</a:t>
            </a:r>
            <a:r>
              <a:rPr lang="en-US" altLang="zh-TW" sz="1400" b="0" dirty="0">
                <a:latin typeface="Arial"/>
                <a:ea typeface="微軟正黑體"/>
                <a:cs typeface="Arial" panose="020B0604020202020204" pitchFamily="34" charset="0"/>
              </a:rPr>
              <a:t> </a:t>
            </a:r>
            <a:r>
              <a:rPr lang="en-US" altLang="zh-TW" sz="1400" b="0" dirty="0" err="1">
                <a:latin typeface="Arial"/>
                <a:ea typeface="微軟正黑體"/>
                <a:cs typeface="Arial" panose="020B0604020202020204" pitchFamily="34" charset="0"/>
              </a:rPr>
              <a:t>QoQ</a:t>
            </a:r>
            <a:endParaRPr kumimoji="1" lang="zh-TW" altLang="en-US" sz="1800" b="0" i="0" u="none" strike="noStrike" kern="1200" cap="none" spc="0" normalizeH="0" baseline="0" noProof="0" dirty="0">
              <a:ln>
                <a:noFill/>
              </a:ln>
              <a:effectLst/>
              <a:uLnTx/>
              <a:uFillTx/>
              <a:latin typeface="Arial"/>
              <a:ea typeface="微軟正黑體"/>
              <a:cs typeface="Arial" panose="020B0604020202020204" pitchFamily="34" charset="0"/>
            </a:endParaRPr>
          </a:p>
        </p:txBody>
      </p:sp>
      <p:cxnSp>
        <p:nvCxnSpPr>
          <p:cNvPr id="37" name="直線單箭頭接點 36">
            <a:extLst>
              <a:ext uri="{FF2B5EF4-FFF2-40B4-BE49-F238E27FC236}">
                <a16:creationId xmlns:a16="http://schemas.microsoft.com/office/drawing/2014/main" id="{DAB2A997-3C24-4174-B6EA-1D5203064922}"/>
              </a:ext>
            </a:extLst>
          </p:cNvPr>
          <p:cNvCxnSpPr>
            <a:cxnSpLocks/>
          </p:cNvCxnSpPr>
          <p:nvPr/>
        </p:nvCxnSpPr>
        <p:spPr>
          <a:xfrm flipV="1">
            <a:off x="6444208" y="3501008"/>
            <a:ext cx="1999769" cy="974868"/>
          </a:xfrm>
          <a:prstGeom prst="straightConnector1">
            <a:avLst/>
          </a:prstGeom>
          <a:ln w="19050">
            <a:solidFill>
              <a:srgbClr val="F18C02"/>
            </a:solidFill>
            <a:tailEnd type="triangle"/>
          </a:ln>
        </p:spPr>
        <p:style>
          <a:lnRef idx="1">
            <a:schemeClr val="accent1"/>
          </a:lnRef>
          <a:fillRef idx="0">
            <a:schemeClr val="accent1"/>
          </a:fillRef>
          <a:effectRef idx="0">
            <a:schemeClr val="accent1"/>
          </a:effectRef>
          <a:fontRef idx="minor">
            <a:schemeClr val="tx1"/>
          </a:fontRef>
        </p:style>
      </p:cxnSp>
      <p:sp>
        <p:nvSpPr>
          <p:cNvPr id="20" name="文字方塊 19">
            <a:extLst>
              <a:ext uri="{FF2B5EF4-FFF2-40B4-BE49-F238E27FC236}">
                <a16:creationId xmlns:a16="http://schemas.microsoft.com/office/drawing/2014/main" id="{8E91B48E-6067-483A-BF8C-85E2FF594828}"/>
              </a:ext>
            </a:extLst>
          </p:cNvPr>
          <p:cNvSpPr txBox="1"/>
          <p:nvPr/>
        </p:nvSpPr>
        <p:spPr>
          <a:xfrm>
            <a:off x="765599" y="365103"/>
            <a:ext cx="6120680" cy="830997"/>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2400" b="1" i="0" u="none" strike="noStrike" kern="1200" cap="none" spc="0" normalizeH="0" baseline="0" noProof="0" dirty="0">
                <a:ln>
                  <a:noFill/>
                </a:ln>
                <a:solidFill>
                  <a:srgbClr val="808080">
                    <a:lumMod val="50000"/>
                  </a:srgbClr>
                </a:solidFill>
                <a:effectLst/>
                <a:uLnTx/>
                <a:uFillTx/>
                <a:latin typeface="Arial Black"/>
                <a:ea typeface="微軟正黑體" panose="020B0604030504040204" pitchFamily="34" charset="-120"/>
              </a:rPr>
              <a:t>Consumer Business Group (CBG)</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2400" b="0" i="0" u="none" strike="noStrike" kern="1200" cap="none" spc="0" normalizeH="0" baseline="0" noProof="0" dirty="0">
                <a:ln>
                  <a:noFill/>
                </a:ln>
                <a:solidFill>
                  <a:srgbClr val="808080">
                    <a:lumMod val="50000"/>
                  </a:srgbClr>
                </a:solidFill>
                <a:effectLst/>
                <a:uLnTx/>
                <a:uFillTx/>
                <a:latin typeface="Arial"/>
                <a:ea typeface="微軟正黑體" panose="020B0604030504040204" pitchFamily="34" charset="-120"/>
              </a:rPr>
              <a:t>1Q23 Highlights</a:t>
            </a:r>
            <a:endParaRPr kumimoji="1" lang="zh-TW" altLang="en-US" sz="2400" b="0" i="0" u="none" strike="noStrike" kern="1200" cap="none" spc="0" normalizeH="0" baseline="0" noProof="0" dirty="0">
              <a:ln>
                <a:noFill/>
              </a:ln>
              <a:solidFill>
                <a:srgbClr val="808080">
                  <a:lumMod val="50000"/>
                </a:srgbClr>
              </a:solidFill>
              <a:effectLst/>
              <a:uLnTx/>
              <a:uFillTx/>
              <a:latin typeface="Arial"/>
              <a:ea typeface="微軟正黑體" panose="020B0604030504040204" pitchFamily="34" charset="-120"/>
            </a:endParaRPr>
          </a:p>
        </p:txBody>
      </p:sp>
      <p:sp>
        <p:nvSpPr>
          <p:cNvPr id="21" name="文字方塊 20">
            <a:extLst>
              <a:ext uri="{FF2B5EF4-FFF2-40B4-BE49-F238E27FC236}">
                <a16:creationId xmlns:a16="http://schemas.microsoft.com/office/drawing/2014/main" id="{FA19382B-077E-4E20-B29B-ECBCF1B50AC7}"/>
              </a:ext>
            </a:extLst>
          </p:cNvPr>
          <p:cNvSpPr txBox="1"/>
          <p:nvPr/>
        </p:nvSpPr>
        <p:spPr>
          <a:xfrm>
            <a:off x="6439908" y="2454044"/>
            <a:ext cx="2529712" cy="738664"/>
          </a:xfrm>
          <a:prstGeom prst="rect">
            <a:avLst/>
          </a:prstGeom>
          <a:noFill/>
        </p:spPr>
        <p:txBody>
          <a:bodyPr wrap="square" rtlCol="0">
            <a:spAutoFit/>
          </a:bodyPr>
          <a:lstStyle/>
          <a:p>
            <a:pPr lvl="0">
              <a:defRPr/>
            </a:pPr>
            <a:r>
              <a:rPr lang="en-US" altLang="zh-TW" sz="1400" b="0" dirty="0">
                <a:latin typeface="Arial"/>
                <a:ea typeface="微軟正黑體"/>
                <a:cs typeface="Arial" panose="020B0604020202020204" pitchFamily="34" charset="0"/>
              </a:rPr>
              <a:t>Largest video platform in Taiwan with subscribers exceeding </a:t>
            </a:r>
            <a:r>
              <a:rPr lang="en-US" altLang="zh-TW" sz="1400" dirty="0">
                <a:latin typeface="Arial"/>
                <a:ea typeface="微軟正黑體"/>
                <a:cs typeface="Arial" panose="020B0604020202020204" pitchFamily="34" charset="0"/>
              </a:rPr>
              <a:t>2.89mn</a:t>
            </a:r>
            <a:r>
              <a:rPr lang="en-US" altLang="zh-TW" sz="1400" b="0" dirty="0">
                <a:latin typeface="Arial"/>
                <a:ea typeface="微軟正黑體"/>
                <a:cs typeface="Arial" panose="020B0604020202020204" pitchFamily="34" charset="0"/>
              </a:rPr>
              <a:t> </a:t>
            </a:r>
          </a:p>
        </p:txBody>
      </p:sp>
      <p:pic>
        <p:nvPicPr>
          <p:cNvPr id="23" name="圖片 22">
            <a:extLst>
              <a:ext uri="{FF2B5EF4-FFF2-40B4-BE49-F238E27FC236}">
                <a16:creationId xmlns:a16="http://schemas.microsoft.com/office/drawing/2014/main" id="{C5AB3B9B-F347-442B-90A9-01EBA91CDEC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6184" y="2484660"/>
            <a:ext cx="271443" cy="268413"/>
          </a:xfrm>
          <a:prstGeom prst="rect">
            <a:avLst/>
          </a:prstGeom>
        </p:spPr>
      </p:pic>
      <p:sp>
        <p:nvSpPr>
          <p:cNvPr id="24" name="矩形 23">
            <a:extLst>
              <a:ext uri="{FF2B5EF4-FFF2-40B4-BE49-F238E27FC236}">
                <a16:creationId xmlns:a16="http://schemas.microsoft.com/office/drawing/2014/main" id="{DD1477DD-631D-4D76-93BC-08A7C4189881}"/>
              </a:ext>
            </a:extLst>
          </p:cNvPr>
          <p:cNvSpPr/>
          <p:nvPr/>
        </p:nvSpPr>
        <p:spPr>
          <a:xfrm>
            <a:off x="376470" y="1702274"/>
            <a:ext cx="2556000" cy="576000"/>
          </a:xfrm>
          <a:prstGeom prst="rect">
            <a:avLst/>
          </a:prstGeom>
          <a:solidFill>
            <a:srgbClr val="007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TW" sz="1400" b="1" i="0" u="none" strike="noStrike" kern="1200" cap="none" spc="0" normalizeH="0" baseline="0" noProof="0" dirty="0">
                <a:ln>
                  <a:noFill/>
                </a:ln>
                <a:solidFill>
                  <a:srgbClr val="FFFFFF"/>
                </a:solidFill>
                <a:effectLst/>
                <a:uLnTx/>
                <a:uFillTx/>
                <a:latin typeface="Arial"/>
                <a:ea typeface="微軟正黑體"/>
              </a:rPr>
              <a:t>Multiple-Play Package Performance</a:t>
            </a:r>
            <a:endParaRPr kumimoji="1" lang="zh-TW" altLang="en-US" sz="1400" b="1" i="0" u="none" strike="noStrike" kern="1200" cap="none" spc="0" normalizeH="0" baseline="0" noProof="0" dirty="0">
              <a:ln>
                <a:noFill/>
              </a:ln>
              <a:solidFill>
                <a:srgbClr val="79836A"/>
              </a:solidFill>
              <a:effectLst/>
              <a:uLnTx/>
              <a:uFillTx/>
              <a:latin typeface="Arial"/>
              <a:ea typeface="微軟正黑體"/>
            </a:endParaRPr>
          </a:p>
        </p:txBody>
      </p:sp>
      <p:pic>
        <p:nvPicPr>
          <p:cNvPr id="26" name="圖片 25">
            <a:extLst>
              <a:ext uri="{FF2B5EF4-FFF2-40B4-BE49-F238E27FC236}">
                <a16:creationId xmlns:a16="http://schemas.microsoft.com/office/drawing/2014/main" id="{423F09AC-25DB-4733-AF34-3684067D6BF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80518" y="2484660"/>
            <a:ext cx="273048" cy="270000"/>
          </a:xfrm>
          <a:prstGeom prst="rect">
            <a:avLst/>
          </a:prstGeom>
        </p:spPr>
      </p:pic>
      <p:graphicFrame>
        <p:nvGraphicFramePr>
          <p:cNvPr id="5" name="圖表 4"/>
          <p:cNvGraphicFramePr/>
          <p:nvPr>
            <p:extLst>
              <p:ext uri="{D42A27DB-BD31-4B8C-83A1-F6EECF244321}">
                <p14:modId xmlns:p14="http://schemas.microsoft.com/office/powerpoint/2010/main" val="2155283778"/>
              </p:ext>
            </p:extLst>
          </p:nvPr>
        </p:nvGraphicFramePr>
        <p:xfrm>
          <a:off x="340470" y="3358015"/>
          <a:ext cx="2592000" cy="2900577"/>
        </p:xfrm>
        <a:graphic>
          <a:graphicData uri="http://schemas.openxmlformats.org/drawingml/2006/chart">
            <c:chart xmlns:c="http://schemas.openxmlformats.org/drawingml/2006/chart" xmlns:r="http://schemas.openxmlformats.org/officeDocument/2006/relationships" r:id="rId9"/>
          </a:graphicData>
        </a:graphic>
      </p:graphicFrame>
      <p:sp>
        <p:nvSpPr>
          <p:cNvPr id="34" name="矩形 33">
            <a:extLst>
              <a:ext uri="{FF2B5EF4-FFF2-40B4-BE49-F238E27FC236}">
                <a16:creationId xmlns:a16="http://schemas.microsoft.com/office/drawing/2014/main" id="{DD1477DD-631D-4D76-93BC-08A7C4189881}"/>
              </a:ext>
            </a:extLst>
          </p:cNvPr>
          <p:cNvSpPr/>
          <p:nvPr/>
        </p:nvSpPr>
        <p:spPr>
          <a:xfrm>
            <a:off x="3301661" y="1702274"/>
            <a:ext cx="2556000" cy="576000"/>
          </a:xfrm>
          <a:prstGeom prst="rect">
            <a:avLst/>
          </a:prstGeom>
          <a:solidFill>
            <a:srgbClr val="20A7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TW" sz="1400" b="1" i="0" u="none" strike="noStrike" kern="1200" cap="none" spc="0" normalizeH="0" baseline="0" noProof="0" dirty="0">
                <a:ln>
                  <a:noFill/>
                </a:ln>
                <a:solidFill>
                  <a:srgbClr val="FFFFFF"/>
                </a:solidFill>
                <a:effectLst/>
                <a:uLnTx/>
                <a:uFillTx/>
                <a:latin typeface="Arial"/>
                <a:ea typeface="微軟正黑體"/>
              </a:rPr>
              <a:t>Home Wi-Fi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TW" sz="1400" b="1" i="0" u="none" strike="noStrike" kern="1200" cap="none" spc="0" normalizeH="0" baseline="0" noProof="0" dirty="0">
                <a:ln>
                  <a:noFill/>
                </a:ln>
                <a:solidFill>
                  <a:srgbClr val="FFFFFF"/>
                </a:solidFill>
                <a:effectLst/>
                <a:uLnTx/>
                <a:uFillTx/>
                <a:latin typeface="Arial"/>
                <a:ea typeface="微軟正黑體"/>
              </a:rPr>
              <a:t>Subscriptions</a:t>
            </a:r>
            <a:endParaRPr kumimoji="1" lang="zh-TW" altLang="en-US" sz="1400" b="1" i="0" u="none" strike="noStrike" kern="1200" cap="none" spc="0" normalizeH="0" baseline="0" noProof="0" dirty="0">
              <a:ln>
                <a:noFill/>
              </a:ln>
              <a:solidFill>
                <a:srgbClr val="79836A"/>
              </a:solidFill>
              <a:effectLst/>
              <a:uLnTx/>
              <a:uFillTx/>
              <a:latin typeface="Arial"/>
              <a:ea typeface="微軟正黑體"/>
            </a:endParaRPr>
          </a:p>
        </p:txBody>
      </p:sp>
      <p:pic>
        <p:nvPicPr>
          <p:cNvPr id="38" name="圖片 37">
            <a:extLst>
              <a:ext uri="{FF2B5EF4-FFF2-40B4-BE49-F238E27FC236}">
                <a16:creationId xmlns:a16="http://schemas.microsoft.com/office/drawing/2014/main" id="{C93E75D2-022F-4DE9-B0EB-63855CAD132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122041" y="2484660"/>
            <a:ext cx="273927" cy="270000"/>
          </a:xfrm>
          <a:prstGeom prst="rect">
            <a:avLst/>
          </a:prstGeom>
        </p:spPr>
      </p:pic>
      <p:graphicFrame>
        <p:nvGraphicFramePr>
          <p:cNvPr id="22" name="圖表 21">
            <a:extLst>
              <a:ext uri="{FF2B5EF4-FFF2-40B4-BE49-F238E27FC236}">
                <a16:creationId xmlns:a16="http://schemas.microsoft.com/office/drawing/2014/main" id="{9745426E-2ACA-79DA-E2DD-210E5124BCD9}"/>
              </a:ext>
            </a:extLst>
          </p:cNvPr>
          <p:cNvGraphicFramePr/>
          <p:nvPr>
            <p:extLst>
              <p:ext uri="{D42A27DB-BD31-4B8C-83A1-F6EECF244321}">
                <p14:modId xmlns:p14="http://schemas.microsoft.com/office/powerpoint/2010/main" val="1293721066"/>
              </p:ext>
            </p:extLst>
          </p:nvPr>
        </p:nvGraphicFramePr>
        <p:xfrm>
          <a:off x="3265661" y="3326335"/>
          <a:ext cx="2592000" cy="2932257"/>
        </p:xfrm>
        <a:graphic>
          <a:graphicData uri="http://schemas.openxmlformats.org/drawingml/2006/chart">
            <c:chart xmlns:c="http://schemas.openxmlformats.org/drawingml/2006/chart" xmlns:r="http://schemas.openxmlformats.org/officeDocument/2006/relationships" r:id="rId11"/>
          </a:graphicData>
        </a:graphic>
      </p:graphicFrame>
    </p:spTree>
    <p:extLst>
      <p:ext uri="{BB962C8B-B14F-4D97-AF65-F5344CB8AC3E}">
        <p14:creationId xmlns:p14="http://schemas.microsoft.com/office/powerpoint/2010/main" val="7421966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 name="圖表 25">
            <a:extLst>
              <a:ext uri="{FF2B5EF4-FFF2-40B4-BE49-F238E27FC236}">
                <a16:creationId xmlns:a16="http://schemas.microsoft.com/office/drawing/2014/main" id="{FEF759D6-6EEC-4843-9BEF-D005D744E54C}"/>
              </a:ext>
            </a:extLst>
          </p:cNvPr>
          <p:cNvGraphicFramePr/>
          <p:nvPr>
            <p:extLst>
              <p:ext uri="{D42A27DB-BD31-4B8C-83A1-F6EECF244321}">
                <p14:modId xmlns:p14="http://schemas.microsoft.com/office/powerpoint/2010/main" val="138449550"/>
              </p:ext>
            </p:extLst>
          </p:nvPr>
        </p:nvGraphicFramePr>
        <p:xfrm>
          <a:off x="529179" y="3141900"/>
          <a:ext cx="4022253" cy="3357007"/>
        </p:xfrm>
        <a:graphic>
          <a:graphicData uri="http://schemas.openxmlformats.org/drawingml/2006/chart">
            <c:chart xmlns:c="http://schemas.openxmlformats.org/drawingml/2006/chart" xmlns:r="http://schemas.openxmlformats.org/officeDocument/2006/relationships" r:id="rId3"/>
          </a:graphicData>
        </a:graphic>
      </p:graphicFrame>
      <p:pic>
        <p:nvPicPr>
          <p:cNvPr id="23" name="圖片 22" descr="玻璃節點和網線抽象呈現">
            <a:extLst>
              <a:ext uri="{FF2B5EF4-FFF2-40B4-BE49-F238E27FC236}">
                <a16:creationId xmlns:a16="http://schemas.microsoft.com/office/drawing/2014/main" id="{116FBDB4-7B2A-4725-9585-035121651B3F}"/>
              </a:ext>
            </a:extLst>
          </p:cNvPr>
          <p:cNvPicPr>
            <a:picLocks noChangeAspect="1"/>
          </p:cNvPicPr>
          <p:nvPr/>
        </p:nvPicPr>
        <p:blipFill rotWithShape="1">
          <a:blip r:embed="rId4" cstate="print">
            <a:duotone>
              <a:schemeClr val="accent1">
                <a:shade val="45000"/>
                <a:satMod val="135000"/>
              </a:schemeClr>
              <a:prstClr val="white"/>
            </a:duotone>
            <a:alphaModFix amt="44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t="53091" b="28843"/>
          <a:stretch/>
        </p:blipFill>
        <p:spPr>
          <a:xfrm>
            <a:off x="0" y="13331"/>
            <a:ext cx="9159322" cy="1791236"/>
          </a:xfrm>
          <a:prstGeom prst="rect">
            <a:avLst/>
          </a:prstGeom>
        </p:spPr>
      </p:pic>
      <p:pic>
        <p:nvPicPr>
          <p:cNvPr id="19" name="圖片 18">
            <a:extLst>
              <a:ext uri="{FF2B5EF4-FFF2-40B4-BE49-F238E27FC236}">
                <a16:creationId xmlns:a16="http://schemas.microsoft.com/office/drawing/2014/main" id="{537AC63A-0165-4E06-A79A-207BB8E2CF0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232066" y="781534"/>
            <a:ext cx="830997" cy="72010"/>
          </a:xfrm>
          <a:prstGeom prst="rect">
            <a:avLst/>
          </a:prstGeom>
        </p:spPr>
      </p:pic>
      <p:pic>
        <p:nvPicPr>
          <p:cNvPr id="10" name="Picture 3" descr="E:\其他\企業識別系統圖\200907-new\logo-雙語.wmf">
            <a:extLst>
              <a:ext uri="{FF2B5EF4-FFF2-40B4-BE49-F238E27FC236}">
                <a16:creationId xmlns:a16="http://schemas.microsoft.com/office/drawing/2014/main" id="{92A08C80-D1E0-46BE-85C2-02E42B9CED8C}"/>
              </a:ext>
            </a:extLst>
          </p:cNvPr>
          <p:cNvPicPr>
            <a:picLocks noChangeAspect="1" noChangeArrowheads="1"/>
          </p:cNvPicPr>
          <p:nvPr/>
        </p:nvPicPr>
        <p:blipFill>
          <a:blip r:embed="rId7" cstate="print"/>
          <a:srcRect/>
          <a:stretch>
            <a:fillRect/>
          </a:stretch>
        </p:blipFill>
        <p:spPr bwMode="auto">
          <a:xfrm>
            <a:off x="7181264" y="479363"/>
            <a:ext cx="1435514" cy="466130"/>
          </a:xfrm>
          <a:prstGeom prst="rect">
            <a:avLst/>
          </a:prstGeom>
          <a:ln>
            <a:noFill/>
          </a:ln>
          <a:effectLst>
            <a:outerShdw blurRad="50800" dist="25400" dir="4200000" algn="tl" rotWithShape="0">
              <a:schemeClr val="accent3"/>
            </a:outerShdw>
          </a:effectLst>
        </p:spPr>
      </p:pic>
      <p:pic>
        <p:nvPicPr>
          <p:cNvPr id="25" name="圖片 24">
            <a:extLst>
              <a:ext uri="{FF2B5EF4-FFF2-40B4-BE49-F238E27FC236}">
                <a16:creationId xmlns:a16="http://schemas.microsoft.com/office/drawing/2014/main" id="{86291D44-7C7B-441A-A5B7-455D64C961A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V="1">
            <a:off x="324000" y="6525344"/>
            <a:ext cx="8496000" cy="83583"/>
          </a:xfrm>
          <a:prstGeom prst="rect">
            <a:avLst/>
          </a:prstGeom>
        </p:spPr>
      </p:pic>
      <p:sp>
        <p:nvSpPr>
          <p:cNvPr id="30" name="矩形 29">
            <a:extLst>
              <a:ext uri="{FF2B5EF4-FFF2-40B4-BE49-F238E27FC236}">
                <a16:creationId xmlns:a16="http://schemas.microsoft.com/office/drawing/2014/main" id="{69ECE911-FC7E-48EA-A820-D063623D94FB}"/>
              </a:ext>
            </a:extLst>
          </p:cNvPr>
          <p:cNvSpPr/>
          <p:nvPr/>
        </p:nvSpPr>
        <p:spPr>
          <a:xfrm>
            <a:off x="755576" y="2060848"/>
            <a:ext cx="3806227" cy="576064"/>
          </a:xfrm>
          <a:prstGeom prst="rect">
            <a:avLst/>
          </a:prstGeom>
          <a:solidFill>
            <a:srgbClr val="0179C8"/>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TW" sz="1800" b="1" i="0" u="none" strike="noStrike" kern="1200" cap="none" spc="0" normalizeH="0" baseline="0" noProof="0" dirty="0">
                <a:ln>
                  <a:noFill/>
                </a:ln>
                <a:solidFill>
                  <a:srgbClr val="FFFFFF"/>
                </a:solidFill>
                <a:effectLst/>
                <a:uLnTx/>
                <a:uFillTx/>
                <a:ea typeface="微軟正黑體"/>
              </a:rPr>
              <a:t>Revenue</a:t>
            </a:r>
            <a:endParaRPr kumimoji="1" lang="zh-TW" altLang="en-US" sz="1800" b="1" i="0" u="none" strike="noStrike" kern="1200" cap="none" spc="0" normalizeH="0" baseline="0" noProof="0" dirty="0">
              <a:ln>
                <a:noFill/>
              </a:ln>
              <a:solidFill>
                <a:srgbClr val="FFFFFF"/>
              </a:solidFill>
              <a:effectLst/>
              <a:uLnTx/>
              <a:uFillTx/>
              <a:ea typeface="微軟正黑體"/>
            </a:endParaRPr>
          </a:p>
        </p:txBody>
      </p:sp>
      <p:sp>
        <p:nvSpPr>
          <p:cNvPr id="33" name="文字方塊 32">
            <a:extLst>
              <a:ext uri="{FF2B5EF4-FFF2-40B4-BE49-F238E27FC236}">
                <a16:creationId xmlns:a16="http://schemas.microsoft.com/office/drawing/2014/main" id="{E3B9E91F-8C59-42AF-A55F-4BA97E3718FA}"/>
              </a:ext>
            </a:extLst>
          </p:cNvPr>
          <p:cNvSpPr txBox="1"/>
          <p:nvPr/>
        </p:nvSpPr>
        <p:spPr>
          <a:xfrm>
            <a:off x="1563958" y="2710160"/>
            <a:ext cx="2287962"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TW" sz="2400" b="1" i="0" strike="noStrike" kern="1200" cap="none" spc="0" normalizeH="0" baseline="0" noProof="0" dirty="0">
                <a:ln>
                  <a:noFill/>
                </a:ln>
                <a:solidFill>
                  <a:srgbClr val="F88522"/>
                </a:solidFill>
                <a:effectLst/>
                <a:uLnTx/>
                <a:uFillTx/>
                <a:latin typeface="Arial"/>
                <a:ea typeface="微軟正黑體"/>
              </a:rPr>
              <a:t>+8.2% YoY</a:t>
            </a:r>
            <a:endParaRPr kumimoji="1" lang="zh-TW" altLang="en-US" sz="2400" b="1" i="0" strike="noStrike" kern="1200" cap="none" spc="0" normalizeH="0" baseline="0" noProof="0" dirty="0">
              <a:ln>
                <a:noFill/>
              </a:ln>
              <a:solidFill>
                <a:srgbClr val="F88522"/>
              </a:solidFill>
              <a:effectLst/>
              <a:uLnTx/>
              <a:uFillTx/>
              <a:latin typeface="Arial"/>
              <a:ea typeface="微軟正黑體"/>
            </a:endParaRPr>
          </a:p>
        </p:txBody>
      </p:sp>
      <p:pic>
        <p:nvPicPr>
          <p:cNvPr id="44" name="圖片 43">
            <a:extLst>
              <a:ext uri="{FF2B5EF4-FFF2-40B4-BE49-F238E27FC236}">
                <a16:creationId xmlns:a16="http://schemas.microsoft.com/office/drawing/2014/main" id="{84D19F3F-043B-4850-9038-5557D0C20964}"/>
              </a:ext>
            </a:extLst>
          </p:cNvPr>
          <p:cNvPicPr>
            <a:picLocks noChangeAspect="1"/>
          </p:cNvPicPr>
          <p:nvPr/>
        </p:nvPicPr>
        <p:blipFill>
          <a:blip r:embed="rId8" cstate="print"/>
          <a:stretch>
            <a:fillRect/>
          </a:stretch>
        </p:blipFill>
        <p:spPr>
          <a:xfrm rot="21389784">
            <a:off x="2358366" y="3128245"/>
            <a:ext cx="625783" cy="498123"/>
          </a:xfrm>
          <a:prstGeom prst="rect">
            <a:avLst/>
          </a:prstGeom>
        </p:spPr>
      </p:pic>
      <p:sp>
        <p:nvSpPr>
          <p:cNvPr id="21" name="文字方塊 20">
            <a:extLst>
              <a:ext uri="{FF2B5EF4-FFF2-40B4-BE49-F238E27FC236}">
                <a16:creationId xmlns:a16="http://schemas.microsoft.com/office/drawing/2014/main" id="{E4B26CBD-C4CA-46F9-BA87-C09F2FC300E5}"/>
              </a:ext>
            </a:extLst>
          </p:cNvPr>
          <p:cNvSpPr txBox="1"/>
          <p:nvPr/>
        </p:nvSpPr>
        <p:spPr>
          <a:xfrm>
            <a:off x="793392" y="3158313"/>
            <a:ext cx="724813" cy="2616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1100" b="0" i="0" u="none" strike="noStrike" kern="1200" cap="none" spc="0" normalizeH="0" baseline="0" noProof="0" dirty="0">
                <a:ln>
                  <a:noFill/>
                </a:ln>
                <a:solidFill>
                  <a:srgbClr val="000000">
                    <a:lumMod val="65000"/>
                    <a:lumOff val="35000"/>
                  </a:srgbClr>
                </a:solidFill>
                <a:effectLst/>
                <a:uLnTx/>
                <a:uFillTx/>
                <a:latin typeface="Arial" charset="0"/>
                <a:ea typeface="新細明體" charset="-120"/>
              </a:rPr>
              <a:t>(Billion)</a:t>
            </a:r>
            <a:endParaRPr kumimoji="1" lang="zh-TW" altLang="en-US" sz="1100" b="0" i="0" u="none" strike="noStrike" kern="1200" cap="none" spc="0" normalizeH="0" baseline="0" noProof="0" dirty="0">
              <a:ln>
                <a:noFill/>
              </a:ln>
              <a:solidFill>
                <a:srgbClr val="000000">
                  <a:lumMod val="65000"/>
                  <a:lumOff val="35000"/>
                </a:srgbClr>
              </a:solidFill>
              <a:effectLst/>
              <a:uLnTx/>
              <a:uFillTx/>
              <a:latin typeface="Arial" charset="0"/>
              <a:ea typeface="新細明體" charset="-120"/>
            </a:endParaRPr>
          </a:p>
        </p:txBody>
      </p:sp>
      <p:sp>
        <p:nvSpPr>
          <p:cNvPr id="22" name="文字方塊 21"/>
          <p:cNvSpPr txBox="1"/>
          <p:nvPr/>
        </p:nvSpPr>
        <p:spPr>
          <a:xfrm>
            <a:off x="3059832" y="3532366"/>
            <a:ext cx="622914" cy="184666"/>
          </a:xfrm>
          <a:prstGeom prst="rect">
            <a:avLst/>
          </a:prstGeom>
          <a:solidFill>
            <a:schemeClr val="bg1"/>
          </a:solidFill>
          <a:ln>
            <a:solidFill>
              <a:schemeClr val="bg2"/>
            </a:solidFill>
          </a:ln>
        </p:spPr>
        <p:txBody>
          <a:bodyPr wrap="square" lIns="0" tIns="0" rIns="0" bIns="0"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TW" sz="1200" b="1" i="0" u="none" strike="noStrike" kern="1200" cap="none" spc="0" normalizeH="0" baseline="0" noProof="0" dirty="0">
                <a:ln>
                  <a:noFill/>
                </a:ln>
                <a:solidFill>
                  <a:srgbClr val="000000"/>
                </a:solidFill>
                <a:effectLst/>
                <a:uLnTx/>
                <a:uFillTx/>
                <a:latin typeface="Arial" charset="0"/>
                <a:ea typeface="新細明體" charset="-120"/>
              </a:rPr>
              <a:t>17.10</a:t>
            </a:r>
            <a:endParaRPr kumimoji="1" lang="zh-TW" altLang="en-US" sz="1200" b="1" i="0" u="none" strike="noStrike" kern="1200" cap="none" spc="0" normalizeH="0" baseline="0" noProof="0" dirty="0">
              <a:ln>
                <a:noFill/>
              </a:ln>
              <a:solidFill>
                <a:srgbClr val="000000"/>
              </a:solidFill>
              <a:effectLst/>
              <a:uLnTx/>
              <a:uFillTx/>
              <a:latin typeface="Arial" charset="0"/>
              <a:ea typeface="新細明體" charset="-120"/>
            </a:endParaRPr>
          </a:p>
        </p:txBody>
      </p:sp>
      <p:sp>
        <p:nvSpPr>
          <p:cNvPr id="24" name="文字方塊 23"/>
          <p:cNvSpPr txBox="1"/>
          <p:nvPr/>
        </p:nvSpPr>
        <p:spPr>
          <a:xfrm>
            <a:off x="1672295" y="3604374"/>
            <a:ext cx="622914" cy="184666"/>
          </a:xfrm>
          <a:prstGeom prst="rect">
            <a:avLst/>
          </a:prstGeom>
          <a:noFill/>
          <a:ln>
            <a:solidFill>
              <a:schemeClr val="bg2"/>
            </a:solidFill>
          </a:ln>
        </p:spPr>
        <p:txBody>
          <a:bodyPr wrap="square" lIns="0" tIns="0" rIns="0" bIns="0"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TW" sz="1200" b="1" i="0" u="none" strike="noStrike" kern="1200" cap="none" spc="0" normalizeH="0" baseline="0" noProof="0" dirty="0">
                <a:ln>
                  <a:noFill/>
                </a:ln>
                <a:solidFill>
                  <a:srgbClr val="000000"/>
                </a:solidFill>
                <a:effectLst/>
                <a:uLnTx/>
                <a:uFillTx/>
                <a:latin typeface="Arial" charset="0"/>
                <a:ea typeface="新細明體" charset="-120"/>
              </a:rPr>
              <a:t>15.81</a:t>
            </a:r>
            <a:endParaRPr kumimoji="1" lang="zh-TW" altLang="en-US" sz="1200" b="1" i="0" u="none" strike="noStrike" kern="1200" cap="none" spc="0" normalizeH="0" baseline="0" noProof="0" dirty="0">
              <a:ln>
                <a:noFill/>
              </a:ln>
              <a:solidFill>
                <a:srgbClr val="000000"/>
              </a:solidFill>
              <a:effectLst/>
              <a:uLnTx/>
              <a:uFillTx/>
              <a:latin typeface="Arial" charset="0"/>
              <a:ea typeface="新細明體" charset="-120"/>
            </a:endParaRPr>
          </a:p>
        </p:txBody>
      </p:sp>
      <p:sp>
        <p:nvSpPr>
          <p:cNvPr id="2" name="文字方塊 1">
            <a:extLst>
              <a:ext uri="{FF2B5EF4-FFF2-40B4-BE49-F238E27FC236}">
                <a16:creationId xmlns:a16="http://schemas.microsoft.com/office/drawing/2014/main" id="{7A9D2B84-2C78-5756-8431-178734B1AC9E}"/>
              </a:ext>
            </a:extLst>
          </p:cNvPr>
          <p:cNvSpPr txBox="1"/>
          <p:nvPr/>
        </p:nvSpPr>
        <p:spPr>
          <a:xfrm>
            <a:off x="765599" y="365103"/>
            <a:ext cx="6120680" cy="830997"/>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2400" b="1" i="0" u="none" strike="noStrike" kern="1200" cap="none" spc="0" normalizeH="0" baseline="0" noProof="0" dirty="0">
                <a:ln>
                  <a:noFill/>
                </a:ln>
                <a:solidFill>
                  <a:srgbClr val="808080">
                    <a:lumMod val="50000"/>
                  </a:srgbClr>
                </a:solidFill>
                <a:effectLst/>
                <a:uLnTx/>
                <a:uFillTx/>
                <a:latin typeface="Arial Black"/>
                <a:ea typeface="微軟正黑體"/>
              </a:rPr>
              <a:t>Enterprise Business </a:t>
            </a:r>
            <a:r>
              <a:rPr kumimoji="1" lang="en-US" altLang="zh-TW" sz="2400" b="1" i="0" u="none" strike="noStrike" kern="1200" cap="none" spc="0" normalizeH="0" baseline="0" noProof="0" dirty="0">
                <a:ln>
                  <a:noFill/>
                </a:ln>
                <a:solidFill>
                  <a:srgbClr val="808080">
                    <a:lumMod val="50000"/>
                  </a:srgbClr>
                </a:solidFill>
                <a:effectLst/>
                <a:uLnTx/>
                <a:uFillTx/>
                <a:latin typeface="Arial Black"/>
                <a:ea typeface="新細明體" charset="-120"/>
              </a:rPr>
              <a:t>Group (EBG)</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2400" b="0" i="0" u="none" strike="noStrike" kern="1200" cap="none" spc="0" normalizeH="0" baseline="0" noProof="0" dirty="0">
                <a:ln>
                  <a:noFill/>
                </a:ln>
                <a:solidFill>
                  <a:srgbClr val="808080">
                    <a:lumMod val="50000"/>
                  </a:srgbClr>
                </a:solidFill>
                <a:effectLst/>
                <a:uLnTx/>
                <a:uFillTx/>
                <a:latin typeface="Arial"/>
                <a:ea typeface="微軟正黑體" panose="020B0604030504040204" pitchFamily="34" charset="-120"/>
              </a:rPr>
              <a:t>1Q23 Financial Summary</a:t>
            </a:r>
          </a:p>
        </p:txBody>
      </p:sp>
      <p:sp>
        <p:nvSpPr>
          <p:cNvPr id="27" name="文字方塊 26">
            <a:extLst>
              <a:ext uri="{FF2B5EF4-FFF2-40B4-BE49-F238E27FC236}">
                <a16:creationId xmlns:a16="http://schemas.microsoft.com/office/drawing/2014/main" id="{E6351F20-DAD4-4421-9998-91A02C8ED1BC}"/>
              </a:ext>
            </a:extLst>
          </p:cNvPr>
          <p:cNvSpPr txBox="1"/>
          <p:nvPr/>
        </p:nvSpPr>
        <p:spPr>
          <a:xfrm>
            <a:off x="5519950" y="3070448"/>
            <a:ext cx="3228514" cy="1312049"/>
          </a:xfrm>
          <a:prstGeom prst="rect">
            <a:avLst/>
          </a:prstGeom>
          <a:noFill/>
          <a:ln>
            <a:noFill/>
          </a:ln>
        </p:spPr>
        <p:txBody>
          <a:bodyPr wrap="square" tIns="180000" bIns="144000">
            <a:spAutoFit/>
          </a:bodyPr>
          <a:lstStyle/>
          <a:p>
            <a:pPr lvl="0">
              <a:defRPr/>
            </a:pPr>
            <a:r>
              <a:rPr lang="en-US" altLang="zh-TW" sz="1600" b="0" dirty="0">
                <a:latin typeface="Arial"/>
                <a:ea typeface="微軟正黑體"/>
                <a:cs typeface="Arial" panose="020B0604020202020204" pitchFamily="34" charset="0"/>
              </a:rPr>
              <a:t>Mobile service revenue of EBG increased mainly due to the growth of international roaming revenue and 5G contribution </a:t>
            </a:r>
            <a:endParaRPr lang="zh-TW" altLang="en-US" sz="1600" b="0" dirty="0">
              <a:latin typeface="Arial"/>
              <a:ea typeface="微軟正黑體"/>
              <a:cs typeface="Arial" panose="020B0604020202020204" pitchFamily="34" charset="0"/>
            </a:endParaRPr>
          </a:p>
        </p:txBody>
      </p:sp>
      <p:sp>
        <p:nvSpPr>
          <p:cNvPr id="28" name="文字方塊 27">
            <a:extLst>
              <a:ext uri="{FF2B5EF4-FFF2-40B4-BE49-F238E27FC236}">
                <a16:creationId xmlns:a16="http://schemas.microsoft.com/office/drawing/2014/main" id="{88EA8167-6C12-4108-A7FA-73B9B483D486}"/>
              </a:ext>
            </a:extLst>
          </p:cNvPr>
          <p:cNvSpPr txBox="1"/>
          <p:nvPr/>
        </p:nvSpPr>
        <p:spPr>
          <a:xfrm>
            <a:off x="5511555" y="4437112"/>
            <a:ext cx="3236909" cy="2050713"/>
          </a:xfrm>
          <a:prstGeom prst="rect">
            <a:avLst/>
          </a:prstGeom>
          <a:noFill/>
          <a:ln>
            <a:noFill/>
          </a:ln>
        </p:spPr>
        <p:txBody>
          <a:bodyPr wrap="square" tIns="180000" bIns="144000">
            <a:spAutoFit/>
          </a:bodyPr>
          <a:lstStyle/>
          <a:p>
            <a:pPr>
              <a:defRPr/>
            </a:pPr>
            <a:r>
              <a:rPr lang="en-US" altLang="zh-TW" sz="1600" b="0" dirty="0">
                <a:solidFill>
                  <a:srgbClr val="000000"/>
                </a:solidFill>
                <a:latin typeface="Arial"/>
                <a:ea typeface="微軟正黑體"/>
                <a:cs typeface="Arial" panose="020B0604020202020204" pitchFamily="34" charset="0"/>
              </a:rPr>
              <a:t>ICT business revenue of EBG increased mainly driven by the strong growth of our emerging services such as 5G private network, IDC, cloud, cyber security and big data with double-digit YoY growth</a:t>
            </a:r>
            <a:endParaRPr lang="zh-TW" altLang="zh-TW" sz="1600" b="0" dirty="0">
              <a:solidFill>
                <a:srgbClr val="000000"/>
              </a:solidFill>
              <a:latin typeface="Arial"/>
              <a:ea typeface="微軟正黑體"/>
              <a:cs typeface="Arial" panose="020B0604020202020204" pitchFamily="34" charset="0"/>
            </a:endParaRPr>
          </a:p>
        </p:txBody>
      </p:sp>
      <p:sp>
        <p:nvSpPr>
          <p:cNvPr id="29" name="文字方塊 28">
            <a:extLst>
              <a:ext uri="{FF2B5EF4-FFF2-40B4-BE49-F238E27FC236}">
                <a16:creationId xmlns:a16="http://schemas.microsoft.com/office/drawing/2014/main" id="{66CEDFCD-7B09-49DD-A024-2699A852AAD7}"/>
              </a:ext>
            </a:extLst>
          </p:cNvPr>
          <p:cNvSpPr txBox="1"/>
          <p:nvPr/>
        </p:nvSpPr>
        <p:spPr>
          <a:xfrm>
            <a:off x="5526138" y="1931124"/>
            <a:ext cx="3222326" cy="1065828"/>
          </a:xfrm>
          <a:prstGeom prst="rect">
            <a:avLst/>
          </a:prstGeom>
          <a:noFill/>
          <a:ln>
            <a:noFill/>
          </a:ln>
        </p:spPr>
        <p:txBody>
          <a:bodyPr wrap="square" tIns="180000" bIns="144000">
            <a:spAutoFit/>
          </a:bodyPr>
          <a:lstStyle/>
          <a:p>
            <a:pPr lvl="0">
              <a:defRPr/>
            </a:pPr>
            <a:r>
              <a:rPr lang="en-US" altLang="zh-TW" sz="1600" b="0" dirty="0">
                <a:solidFill>
                  <a:srgbClr val="000000"/>
                </a:solidFill>
                <a:latin typeface="Arial" panose="020B0604020202020204" pitchFamily="34" charset="0"/>
                <a:ea typeface="微軟正黑體"/>
                <a:cs typeface="Arial" panose="020B0604020202020204" pitchFamily="34" charset="0"/>
              </a:rPr>
              <a:t>EBG revenue +8.2% YoY mainly driven by continued strong ICT business growth</a:t>
            </a:r>
          </a:p>
        </p:txBody>
      </p:sp>
      <p:pic>
        <p:nvPicPr>
          <p:cNvPr id="36" name="圖片 35">
            <a:extLst>
              <a:ext uri="{FF2B5EF4-FFF2-40B4-BE49-F238E27FC236}">
                <a16:creationId xmlns:a16="http://schemas.microsoft.com/office/drawing/2014/main" id="{423F09AC-25DB-4733-AF34-3684067D6BF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000277" y="3233043"/>
            <a:ext cx="461365" cy="445786"/>
          </a:xfrm>
          <a:prstGeom prst="rect">
            <a:avLst/>
          </a:prstGeom>
        </p:spPr>
      </p:pic>
      <p:pic>
        <p:nvPicPr>
          <p:cNvPr id="38" name="圖片 37">
            <a:extLst>
              <a:ext uri="{FF2B5EF4-FFF2-40B4-BE49-F238E27FC236}">
                <a16:creationId xmlns:a16="http://schemas.microsoft.com/office/drawing/2014/main" id="{C93E75D2-022F-4DE9-B0EB-63855CAD132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000277" y="4597869"/>
            <a:ext cx="462101" cy="445067"/>
          </a:xfrm>
          <a:prstGeom prst="rect">
            <a:avLst/>
          </a:prstGeom>
        </p:spPr>
      </p:pic>
      <p:pic>
        <p:nvPicPr>
          <p:cNvPr id="40" name="圖片 39">
            <a:extLst>
              <a:ext uri="{FF2B5EF4-FFF2-40B4-BE49-F238E27FC236}">
                <a16:creationId xmlns:a16="http://schemas.microsoft.com/office/drawing/2014/main" id="{1B74D737-F13B-6187-24B4-08AF12F0A61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000277" y="2136608"/>
            <a:ext cx="450819" cy="445786"/>
          </a:xfrm>
          <a:prstGeom prst="rect">
            <a:avLst/>
          </a:prstGeom>
        </p:spPr>
      </p:pic>
      <p:pic>
        <p:nvPicPr>
          <p:cNvPr id="42" name="圖片 41">
            <a:extLst>
              <a:ext uri="{FF2B5EF4-FFF2-40B4-BE49-F238E27FC236}">
                <a16:creationId xmlns:a16="http://schemas.microsoft.com/office/drawing/2014/main" id="{2DD926F9-6E9B-9245-0418-DFCAEB2EAE81}"/>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99592" y="1390595"/>
            <a:ext cx="218183" cy="215056"/>
          </a:xfrm>
          <a:prstGeom prst="rect">
            <a:avLst/>
          </a:prstGeom>
        </p:spPr>
      </p:pic>
      <p:sp>
        <p:nvSpPr>
          <p:cNvPr id="31" name="文字方塊 30">
            <a:extLst>
              <a:ext uri="{FF2B5EF4-FFF2-40B4-BE49-F238E27FC236}">
                <a16:creationId xmlns:a16="http://schemas.microsoft.com/office/drawing/2014/main" id="{9B189972-70F0-67D1-7983-282DB75D5DB5}"/>
              </a:ext>
            </a:extLst>
          </p:cNvPr>
          <p:cNvSpPr txBox="1"/>
          <p:nvPr/>
        </p:nvSpPr>
        <p:spPr>
          <a:xfrm>
            <a:off x="1117775" y="1239143"/>
            <a:ext cx="7990728" cy="461665"/>
          </a:xfrm>
          <a:prstGeom prst="rect">
            <a:avLst/>
          </a:prstGeom>
          <a:noFill/>
        </p:spPr>
        <p:txBody>
          <a:bodyPr wrap="square">
            <a:spAutoFit/>
          </a:bodyPr>
          <a:lstStyle/>
          <a:p>
            <a:r>
              <a:rPr lang="en-US" altLang="zh-TW" sz="1800" baseline="0" dirty="0">
                <a:solidFill>
                  <a:schemeClr val="tx1">
                    <a:lumMod val="65000"/>
                    <a:lumOff val="35000"/>
                  </a:schemeClr>
                </a:solidFill>
                <a:latin typeface="Arial"/>
                <a:ea typeface="微軟正黑體" panose="020B0604030504040204" pitchFamily="34" charset="-120"/>
              </a:rPr>
              <a:t>Income before tax </a:t>
            </a:r>
            <a:r>
              <a:rPr lang="en-US" altLang="zh-TW" sz="1800" dirty="0">
                <a:solidFill>
                  <a:schemeClr val="tx1">
                    <a:lumMod val="65000"/>
                    <a:lumOff val="35000"/>
                  </a:schemeClr>
                </a:solidFill>
                <a:latin typeface="Arial"/>
                <a:ea typeface="微軟正黑體" panose="020B0604030504040204" pitchFamily="34" charset="-120"/>
              </a:rPr>
              <a:t>grew NT$0.14 billion, </a:t>
            </a:r>
            <a:r>
              <a:rPr lang="en-US" altLang="zh-TW" sz="1800" dirty="0">
                <a:solidFill>
                  <a:srgbClr val="FB7608"/>
                </a:solidFill>
                <a:latin typeface="Arial"/>
                <a:ea typeface="微軟正黑體" panose="020B0604030504040204" pitchFamily="34" charset="-120"/>
              </a:rPr>
              <a:t>or</a:t>
            </a:r>
            <a:r>
              <a:rPr lang="en-US" altLang="zh-TW" sz="2400" dirty="0">
                <a:solidFill>
                  <a:srgbClr val="FB7608"/>
                </a:solidFill>
                <a:latin typeface="Arial"/>
                <a:ea typeface="微軟正黑體" panose="020B0604030504040204" pitchFamily="34" charset="-120"/>
              </a:rPr>
              <a:t>    </a:t>
            </a:r>
            <a:r>
              <a:rPr lang="en-US" altLang="zh-TW" sz="2400" dirty="0" smtClean="0">
                <a:solidFill>
                  <a:srgbClr val="FB7608"/>
                </a:solidFill>
                <a:latin typeface="Arial"/>
                <a:ea typeface="微軟正黑體" panose="020B0604030504040204" pitchFamily="34" charset="-120"/>
              </a:rPr>
              <a:t>3.7</a:t>
            </a:r>
            <a:r>
              <a:rPr lang="en-US" altLang="zh-TW" sz="1800" dirty="0">
                <a:solidFill>
                  <a:srgbClr val="FB7608"/>
                </a:solidFill>
                <a:latin typeface="Arial"/>
                <a:ea typeface="微軟正黑體" panose="020B0604030504040204" pitchFamily="34" charset="-120"/>
              </a:rPr>
              <a:t>% YoY</a:t>
            </a:r>
            <a:endParaRPr lang="zh-TW" altLang="en-US" sz="1800" dirty="0">
              <a:solidFill>
                <a:srgbClr val="FB7608"/>
              </a:solidFill>
            </a:endParaRPr>
          </a:p>
        </p:txBody>
      </p:sp>
      <p:sp>
        <p:nvSpPr>
          <p:cNvPr id="32" name="文字方塊 31">
            <a:extLst>
              <a:ext uri="{FF2B5EF4-FFF2-40B4-BE49-F238E27FC236}">
                <a16:creationId xmlns:a16="http://schemas.microsoft.com/office/drawing/2014/main" id="{FCDB77DF-63EB-A83A-843F-4209B4D36E04}"/>
              </a:ext>
            </a:extLst>
          </p:cNvPr>
          <p:cNvSpPr txBox="1"/>
          <p:nvPr/>
        </p:nvSpPr>
        <p:spPr>
          <a:xfrm>
            <a:off x="5796136" y="1259468"/>
            <a:ext cx="342590" cy="369332"/>
          </a:xfrm>
          <a:prstGeom prst="rect">
            <a:avLst/>
          </a:prstGeom>
          <a:noFill/>
        </p:spPr>
        <p:txBody>
          <a:bodyPr wrap="square">
            <a:spAutoFit/>
          </a:bodyPr>
          <a:lstStyle/>
          <a:p>
            <a:r>
              <a:rPr lang="zh-TW" altLang="en-US" sz="1800" dirty="0">
                <a:solidFill>
                  <a:srgbClr val="FA7707"/>
                </a:solidFill>
                <a:latin typeface="微軟正黑體"/>
                <a:ea typeface="微軟正黑體"/>
                <a:sym typeface="Wingdings" panose="05000000000000000000" pitchFamily="2" charset="2"/>
              </a:rPr>
              <a:t></a:t>
            </a:r>
            <a:r>
              <a:rPr lang="en-US" altLang="zh-TW" sz="1800" dirty="0">
                <a:solidFill>
                  <a:srgbClr val="F18C01"/>
                </a:solidFill>
                <a:latin typeface="Arial"/>
                <a:ea typeface="微軟正黑體" panose="020B0604030504040204" pitchFamily="34" charset="-120"/>
              </a:rPr>
              <a:t>  </a:t>
            </a:r>
            <a:endParaRPr lang="zh-TW" altLang="en-US" sz="1800" dirty="0"/>
          </a:p>
        </p:txBody>
      </p:sp>
    </p:spTree>
    <p:extLst>
      <p:ext uri="{BB962C8B-B14F-4D97-AF65-F5344CB8AC3E}">
        <p14:creationId xmlns:p14="http://schemas.microsoft.com/office/powerpoint/2010/main" val="22079775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圖片 43" descr="玻璃節點和網線抽象呈現">
            <a:extLst>
              <a:ext uri="{FF2B5EF4-FFF2-40B4-BE49-F238E27FC236}">
                <a16:creationId xmlns:a16="http://schemas.microsoft.com/office/drawing/2014/main" id="{ED30E36D-1B51-4D57-8A0F-DD3B72F96A9C}"/>
              </a:ext>
            </a:extLst>
          </p:cNvPr>
          <p:cNvPicPr>
            <a:picLocks noChangeAspect="1"/>
          </p:cNvPicPr>
          <p:nvPr/>
        </p:nvPicPr>
        <p:blipFill rotWithShape="1">
          <a:blip r:embed="rId3" cstate="print">
            <a:duotone>
              <a:schemeClr val="accent1">
                <a:shade val="45000"/>
                <a:satMod val="135000"/>
              </a:schemeClr>
              <a:prstClr val="white"/>
            </a:duotone>
            <a:alphaModFix amt="44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t="53091" b="28843"/>
          <a:stretch/>
        </p:blipFill>
        <p:spPr>
          <a:xfrm>
            <a:off x="0" y="-11017"/>
            <a:ext cx="9159322" cy="1238941"/>
          </a:xfrm>
          <a:prstGeom prst="rect">
            <a:avLst/>
          </a:prstGeom>
        </p:spPr>
      </p:pic>
      <p:pic>
        <p:nvPicPr>
          <p:cNvPr id="19" name="圖片 18">
            <a:extLst>
              <a:ext uri="{FF2B5EF4-FFF2-40B4-BE49-F238E27FC236}">
                <a16:creationId xmlns:a16="http://schemas.microsoft.com/office/drawing/2014/main" id="{537AC63A-0165-4E06-A79A-207BB8E2CF0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232066" y="781534"/>
            <a:ext cx="830997" cy="72010"/>
          </a:xfrm>
          <a:prstGeom prst="rect">
            <a:avLst/>
          </a:prstGeom>
        </p:spPr>
      </p:pic>
      <p:pic>
        <p:nvPicPr>
          <p:cNvPr id="10" name="Picture 3" descr="E:\其他\企業識別系統圖\200907-new\logo-雙語.wmf">
            <a:extLst>
              <a:ext uri="{FF2B5EF4-FFF2-40B4-BE49-F238E27FC236}">
                <a16:creationId xmlns:a16="http://schemas.microsoft.com/office/drawing/2014/main" id="{92A08C80-D1E0-46BE-85C2-02E42B9CED8C}"/>
              </a:ext>
            </a:extLst>
          </p:cNvPr>
          <p:cNvPicPr>
            <a:picLocks noChangeAspect="1" noChangeArrowheads="1"/>
          </p:cNvPicPr>
          <p:nvPr/>
        </p:nvPicPr>
        <p:blipFill>
          <a:blip r:embed="rId6" cstate="print"/>
          <a:srcRect/>
          <a:stretch>
            <a:fillRect/>
          </a:stretch>
        </p:blipFill>
        <p:spPr bwMode="auto">
          <a:xfrm>
            <a:off x="7181264" y="479363"/>
            <a:ext cx="1435514" cy="466130"/>
          </a:xfrm>
          <a:prstGeom prst="rect">
            <a:avLst/>
          </a:prstGeom>
          <a:ln>
            <a:noFill/>
          </a:ln>
          <a:effectLst>
            <a:outerShdw blurRad="50800" dist="25400" dir="4200000" algn="tl" rotWithShape="0">
              <a:schemeClr val="accent3"/>
            </a:outerShdw>
          </a:effectLst>
        </p:spPr>
      </p:pic>
      <p:sp>
        <p:nvSpPr>
          <p:cNvPr id="8" name="文字方塊 7">
            <a:extLst>
              <a:ext uri="{FF2B5EF4-FFF2-40B4-BE49-F238E27FC236}">
                <a16:creationId xmlns:a16="http://schemas.microsoft.com/office/drawing/2014/main" id="{E04B51DE-2028-4B2D-937F-9C7A061335EE}"/>
              </a:ext>
            </a:extLst>
          </p:cNvPr>
          <p:cNvSpPr txBox="1"/>
          <p:nvPr/>
        </p:nvSpPr>
        <p:spPr>
          <a:xfrm>
            <a:off x="755576" y="365755"/>
            <a:ext cx="6264696" cy="830997"/>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2400" b="1" i="0" u="none" strike="noStrike" kern="1200" cap="none" spc="0" normalizeH="0" baseline="0" noProof="0" dirty="0">
                <a:ln>
                  <a:noFill/>
                </a:ln>
                <a:solidFill>
                  <a:srgbClr val="808080">
                    <a:lumMod val="50000"/>
                  </a:srgbClr>
                </a:solidFill>
                <a:effectLst/>
                <a:uLnTx/>
                <a:uFillTx/>
                <a:latin typeface="Arial Black"/>
                <a:ea typeface="微軟正黑體"/>
              </a:rPr>
              <a:t>Enterprise</a:t>
            </a:r>
            <a:r>
              <a:rPr kumimoji="1" lang="zh-TW" altLang="en-US" sz="2400" b="1" i="0" u="none" strike="noStrike" kern="1200" cap="none" spc="0" normalizeH="0" baseline="0" noProof="0" dirty="0">
                <a:ln>
                  <a:noFill/>
                </a:ln>
                <a:solidFill>
                  <a:srgbClr val="808080">
                    <a:lumMod val="50000"/>
                  </a:srgbClr>
                </a:solidFill>
                <a:effectLst/>
                <a:uLnTx/>
                <a:uFillTx/>
                <a:latin typeface="Arial Black"/>
                <a:ea typeface="微軟正黑體"/>
              </a:rPr>
              <a:t> </a:t>
            </a:r>
            <a:r>
              <a:rPr kumimoji="1" lang="en-US" altLang="zh-TW" sz="2400" b="1" i="0" u="none" strike="noStrike" kern="1200" cap="none" spc="0" normalizeH="0" baseline="0" noProof="0" dirty="0">
                <a:ln>
                  <a:noFill/>
                </a:ln>
                <a:solidFill>
                  <a:srgbClr val="808080">
                    <a:lumMod val="50000"/>
                  </a:srgbClr>
                </a:solidFill>
                <a:effectLst/>
                <a:uLnTx/>
                <a:uFillTx/>
                <a:latin typeface="Arial Black"/>
                <a:ea typeface="微軟正黑體"/>
              </a:rPr>
              <a:t>Business </a:t>
            </a:r>
            <a:r>
              <a:rPr kumimoji="1" lang="en-US" altLang="zh-TW" sz="2400" b="1" i="0" u="none" strike="noStrike" kern="1200" cap="none" spc="0" normalizeH="0" baseline="0" noProof="0" dirty="0">
                <a:ln>
                  <a:noFill/>
                </a:ln>
                <a:solidFill>
                  <a:srgbClr val="808080">
                    <a:lumMod val="50000"/>
                  </a:srgbClr>
                </a:solidFill>
                <a:effectLst/>
                <a:uLnTx/>
                <a:uFillTx/>
                <a:latin typeface="Arial Black"/>
                <a:ea typeface="新細明體" charset="-120"/>
              </a:rPr>
              <a:t>Group (EBG)</a:t>
            </a:r>
          </a:p>
          <a:p>
            <a:pPr marL="0" marR="0" lvl="0" indent="0" algn="l" defTabSz="914400" rtl="0" eaLnBrk="1" fontAlgn="base" latinLnBrk="0" hangingPunct="1">
              <a:lnSpc>
                <a:spcPct val="100000"/>
              </a:lnSpc>
              <a:spcBef>
                <a:spcPct val="0"/>
              </a:spcBef>
              <a:spcAft>
                <a:spcPct val="0"/>
              </a:spcAft>
              <a:buClrTx/>
              <a:buSzTx/>
              <a:buFontTx/>
              <a:buNone/>
              <a:tabLst/>
              <a:defRPr/>
            </a:pPr>
            <a:r>
              <a:rPr lang="en-US" altLang="zh-TW" sz="2400" b="0" noProof="0" dirty="0">
                <a:solidFill>
                  <a:srgbClr val="808080">
                    <a:lumMod val="50000"/>
                  </a:srgbClr>
                </a:solidFill>
                <a:latin typeface="Arial"/>
              </a:rPr>
              <a:t>1Q23</a:t>
            </a:r>
            <a:r>
              <a:rPr kumimoji="1" lang="zh-TW" altLang="en-US" sz="2400" b="0" i="0" u="none" strike="noStrike" kern="1200" cap="none" spc="0" normalizeH="0" baseline="0" noProof="0" dirty="0">
                <a:ln>
                  <a:noFill/>
                </a:ln>
                <a:solidFill>
                  <a:srgbClr val="808080">
                    <a:lumMod val="50000"/>
                  </a:srgbClr>
                </a:solidFill>
                <a:effectLst/>
                <a:uLnTx/>
                <a:uFillTx/>
                <a:latin typeface="Arial"/>
                <a:ea typeface="新細明體" charset="-120"/>
              </a:rPr>
              <a:t> </a:t>
            </a:r>
            <a:r>
              <a:rPr kumimoji="1" lang="en-US" altLang="zh-TW" sz="2400" b="0" i="0" u="none" strike="noStrike" kern="1200" cap="none" spc="0" normalizeH="0" baseline="0" noProof="0" dirty="0">
                <a:ln>
                  <a:noFill/>
                </a:ln>
                <a:solidFill>
                  <a:srgbClr val="808080">
                    <a:lumMod val="50000"/>
                  </a:srgbClr>
                </a:solidFill>
                <a:effectLst/>
                <a:uLnTx/>
                <a:uFillTx/>
                <a:latin typeface="Arial"/>
                <a:ea typeface="新細明體" charset="-120"/>
              </a:rPr>
              <a:t>Highlights</a:t>
            </a:r>
            <a:endParaRPr kumimoji="1" lang="zh-TW" altLang="en-US" sz="2400" b="0" i="0" u="none" strike="noStrike" kern="1200" cap="none" spc="0" normalizeH="0" baseline="0" noProof="0" dirty="0">
              <a:ln>
                <a:noFill/>
              </a:ln>
              <a:solidFill>
                <a:srgbClr val="808080">
                  <a:lumMod val="50000"/>
                </a:srgbClr>
              </a:solidFill>
              <a:effectLst/>
              <a:uLnTx/>
              <a:uFillTx/>
              <a:latin typeface="Arial"/>
              <a:ea typeface="新細明體" charset="-120"/>
            </a:endParaRPr>
          </a:p>
        </p:txBody>
      </p:sp>
      <p:sp>
        <p:nvSpPr>
          <p:cNvPr id="13" name="文字方塊 12">
            <a:extLst>
              <a:ext uri="{FF2B5EF4-FFF2-40B4-BE49-F238E27FC236}">
                <a16:creationId xmlns:a16="http://schemas.microsoft.com/office/drawing/2014/main" id="{6B832679-807E-45AF-BC4C-70EDC92E2972}"/>
              </a:ext>
            </a:extLst>
          </p:cNvPr>
          <p:cNvSpPr txBox="1"/>
          <p:nvPr/>
        </p:nvSpPr>
        <p:spPr>
          <a:xfrm>
            <a:off x="540797" y="1654042"/>
            <a:ext cx="4091765" cy="369332"/>
          </a:xfrm>
          <a:prstGeom prst="rect">
            <a:avLst/>
          </a:prstGeom>
          <a:noFill/>
          <a:ln>
            <a:noFill/>
          </a:ln>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TW" sz="1800" b="1" i="0" u="none" strike="noStrike" kern="1200" cap="none" spc="0" normalizeH="0" baseline="0" noProof="0" dirty="0">
                <a:ln>
                  <a:noFill/>
                </a:ln>
                <a:solidFill>
                  <a:srgbClr val="FFFFFF"/>
                </a:solidFill>
                <a:effectLst/>
                <a:uLnTx/>
                <a:uFillTx/>
                <a:latin typeface="微軟正黑體"/>
                <a:ea typeface="微軟正黑體"/>
              </a:rPr>
              <a:t>Enterprise ICT Business Revenue</a:t>
            </a:r>
            <a:endParaRPr kumimoji="1" lang="zh-TW" altLang="en-US" sz="1800" b="1" i="0" u="none" strike="noStrike" kern="1200" cap="none" spc="0" normalizeH="0" baseline="0" noProof="0" dirty="0">
              <a:ln>
                <a:noFill/>
              </a:ln>
              <a:solidFill>
                <a:srgbClr val="FFFFFF"/>
              </a:solidFill>
              <a:effectLst/>
              <a:uLnTx/>
              <a:uFillTx/>
              <a:latin typeface="微軟正黑體"/>
              <a:ea typeface="微軟正黑體"/>
            </a:endParaRPr>
          </a:p>
        </p:txBody>
      </p:sp>
      <p:pic>
        <p:nvPicPr>
          <p:cNvPr id="56" name="圖片 55">
            <a:extLst>
              <a:ext uri="{FF2B5EF4-FFF2-40B4-BE49-F238E27FC236}">
                <a16:creationId xmlns:a16="http://schemas.microsoft.com/office/drawing/2014/main" id="{86291D44-7C7B-441A-A5B7-455D64C961A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V="1">
            <a:off x="324000" y="6525344"/>
            <a:ext cx="8496000" cy="83583"/>
          </a:xfrm>
          <a:prstGeom prst="rect">
            <a:avLst/>
          </a:prstGeom>
        </p:spPr>
      </p:pic>
      <p:pic>
        <p:nvPicPr>
          <p:cNvPr id="36" name="圖片 35">
            <a:extLst>
              <a:ext uri="{FF2B5EF4-FFF2-40B4-BE49-F238E27FC236}">
                <a16:creationId xmlns:a16="http://schemas.microsoft.com/office/drawing/2014/main" id="{86291D44-7C7B-441A-A5B7-455D64C961A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V="1">
            <a:off x="324000" y="6525344"/>
            <a:ext cx="8496000" cy="83583"/>
          </a:xfrm>
          <a:prstGeom prst="rect">
            <a:avLst/>
          </a:prstGeom>
        </p:spPr>
      </p:pic>
      <p:sp>
        <p:nvSpPr>
          <p:cNvPr id="2" name="矩形 1"/>
          <p:cNvSpPr/>
          <p:nvPr/>
        </p:nvSpPr>
        <p:spPr>
          <a:xfrm>
            <a:off x="5356883" y="2246149"/>
            <a:ext cx="3247565" cy="1323439"/>
          </a:xfrm>
          <a:prstGeom prst="rect">
            <a:avLst/>
          </a:prstGeom>
        </p:spPr>
        <p:txBody>
          <a:bodyPr wrap="square">
            <a:spAutoFit/>
          </a:bodyPr>
          <a:lstStyle/>
          <a:p>
            <a:r>
              <a:rPr lang="en-US" altLang="zh-TW" sz="1600" b="0" dirty="0">
                <a:solidFill>
                  <a:srgbClr val="000000"/>
                </a:solidFill>
                <a:latin typeface="Arial" panose="020B0604020202020204" pitchFamily="34" charset="0"/>
                <a:ea typeface="微軟正黑體"/>
                <a:cs typeface="Arial" panose="020B0604020202020204" pitchFamily="34" charset="0"/>
              </a:rPr>
              <a:t>Continue to develop 5G smart medical applications via 5G private networks to facilitate remote collaboration in the hospitals</a:t>
            </a:r>
          </a:p>
        </p:txBody>
      </p:sp>
      <p:sp>
        <p:nvSpPr>
          <p:cNvPr id="3" name="矩形 2"/>
          <p:cNvSpPr/>
          <p:nvPr/>
        </p:nvSpPr>
        <p:spPr>
          <a:xfrm>
            <a:off x="5356883" y="3750131"/>
            <a:ext cx="3247565" cy="830997"/>
          </a:xfrm>
          <a:prstGeom prst="rect">
            <a:avLst/>
          </a:prstGeom>
        </p:spPr>
        <p:txBody>
          <a:bodyPr wrap="square">
            <a:spAutoFit/>
          </a:bodyPr>
          <a:lstStyle/>
          <a:p>
            <a:r>
              <a:rPr lang="en-US" altLang="zh-TW" sz="1600" b="0" dirty="0">
                <a:solidFill>
                  <a:srgbClr val="000000"/>
                </a:solidFill>
                <a:latin typeface="Arial" panose="020B0604020202020204" pitchFamily="34" charset="0"/>
                <a:ea typeface="微軟正黑體"/>
                <a:cs typeface="Arial" panose="020B0604020202020204" pitchFamily="34" charset="0"/>
              </a:rPr>
              <a:t>Integrate text analysis and big data/AI innovative applications to successfully obtain projects</a:t>
            </a:r>
          </a:p>
        </p:txBody>
      </p:sp>
      <p:sp>
        <p:nvSpPr>
          <p:cNvPr id="5" name="矩形 4"/>
          <p:cNvSpPr/>
          <p:nvPr/>
        </p:nvSpPr>
        <p:spPr>
          <a:xfrm>
            <a:off x="5356883" y="4869160"/>
            <a:ext cx="3247565" cy="1323439"/>
          </a:xfrm>
          <a:prstGeom prst="rect">
            <a:avLst/>
          </a:prstGeom>
        </p:spPr>
        <p:txBody>
          <a:bodyPr wrap="square">
            <a:spAutoFit/>
          </a:bodyPr>
          <a:lstStyle/>
          <a:p>
            <a:r>
              <a:rPr lang="en-US" altLang="zh-TW" sz="1600" b="0" dirty="0">
                <a:solidFill>
                  <a:srgbClr val="000000"/>
                </a:solidFill>
                <a:latin typeface="Arial" panose="020B0604020202020204" pitchFamily="34" charset="0"/>
                <a:ea typeface="微軟正黑體"/>
                <a:cs typeface="Arial" panose="020B0604020202020204" pitchFamily="34" charset="0"/>
              </a:rPr>
              <a:t>Develop international cloud capacity and obtain the first VMware Sovereign Cloud certificate in Taiwan to serve highly data-sensitive clients</a:t>
            </a:r>
          </a:p>
        </p:txBody>
      </p:sp>
      <p:grpSp>
        <p:nvGrpSpPr>
          <p:cNvPr id="38" name="群組 37">
            <a:extLst>
              <a:ext uri="{FF2B5EF4-FFF2-40B4-BE49-F238E27FC236}">
                <a16:creationId xmlns:a16="http://schemas.microsoft.com/office/drawing/2014/main" id="{2CE6E3FF-7780-4E23-8248-3650C4C35383}"/>
              </a:ext>
            </a:extLst>
          </p:cNvPr>
          <p:cNvGrpSpPr/>
          <p:nvPr/>
        </p:nvGrpSpPr>
        <p:grpSpPr>
          <a:xfrm>
            <a:off x="-35521" y="2675138"/>
            <a:ext cx="2220743" cy="1259612"/>
            <a:chOff x="1319588" y="4410142"/>
            <a:chExt cx="2220743" cy="1259612"/>
          </a:xfrm>
        </p:grpSpPr>
        <p:grpSp>
          <p:nvGrpSpPr>
            <p:cNvPr id="39" name="群組 38"/>
            <p:cNvGrpSpPr/>
            <p:nvPr/>
          </p:nvGrpSpPr>
          <p:grpSpPr>
            <a:xfrm>
              <a:off x="1319588" y="5150904"/>
              <a:ext cx="2220743" cy="518850"/>
              <a:chOff x="1587638" y="2854443"/>
              <a:chExt cx="2220743" cy="518850"/>
            </a:xfrm>
          </p:grpSpPr>
          <p:sp>
            <p:nvSpPr>
              <p:cNvPr id="42" name="文字方塊 41"/>
              <p:cNvSpPr txBox="1"/>
              <p:nvPr/>
            </p:nvSpPr>
            <p:spPr>
              <a:xfrm>
                <a:off x="1587638" y="2854443"/>
                <a:ext cx="2220743" cy="276999"/>
              </a:xfrm>
              <a:prstGeom prst="rect">
                <a:avLst/>
              </a:prstGeom>
              <a:noFill/>
            </p:spPr>
            <p:txBody>
              <a:bodyPr wrap="square" rtlCol="0">
                <a:spAutoFit/>
              </a:bodyPr>
              <a:lstStyle/>
              <a:p>
                <a:pPr algn="ctr">
                  <a:defRPr/>
                </a:pPr>
                <a:r>
                  <a:rPr lang="en-US" altLang="zh-TW" dirty="0">
                    <a:latin typeface="微軟正黑體"/>
                    <a:ea typeface="微軟正黑體"/>
                  </a:rPr>
                  <a:t> 5G private network</a:t>
                </a:r>
                <a:endParaRPr lang="zh-TW" altLang="en-US" dirty="0">
                  <a:latin typeface="微軟正黑體"/>
                  <a:ea typeface="微軟正黑體"/>
                </a:endParaRPr>
              </a:p>
            </p:txBody>
          </p:sp>
          <p:sp>
            <p:nvSpPr>
              <p:cNvPr id="46" name="文字方塊 45">
                <a:extLst>
                  <a:ext uri="{FF2B5EF4-FFF2-40B4-BE49-F238E27FC236}">
                    <a16:creationId xmlns:a16="http://schemas.microsoft.com/office/drawing/2014/main" id="{DA8702BF-6C86-44B8-9E1F-38FF2F340BBF}"/>
                  </a:ext>
                </a:extLst>
              </p:cNvPr>
              <p:cNvSpPr txBox="1"/>
              <p:nvPr/>
            </p:nvSpPr>
            <p:spPr>
              <a:xfrm>
                <a:off x="1725028" y="3096294"/>
                <a:ext cx="1720626" cy="276999"/>
              </a:xfrm>
              <a:prstGeom prst="rect">
                <a:avLst/>
              </a:prstGeom>
              <a:noFill/>
            </p:spPr>
            <p:txBody>
              <a:bodyPr wrap="square" rtlCol="0">
                <a:spAutoFit/>
              </a:bodyPr>
              <a:lstStyle/>
              <a:p>
                <a:pPr algn="ctr">
                  <a:defRPr/>
                </a:pPr>
                <a:r>
                  <a:rPr lang="en-US" altLang="zh-TW" dirty="0">
                    <a:solidFill>
                      <a:srgbClr val="000000">
                        <a:lumMod val="65000"/>
                        <a:lumOff val="35000"/>
                      </a:srgbClr>
                    </a:solidFill>
                    <a:latin typeface="微軟正黑體"/>
                    <a:ea typeface="微軟正黑體"/>
                  </a:rPr>
                  <a:t>YoY</a:t>
                </a:r>
                <a:r>
                  <a:rPr lang="zh-TW" altLang="en-US" dirty="0">
                    <a:solidFill>
                      <a:srgbClr val="000000">
                        <a:lumMod val="65000"/>
                        <a:lumOff val="35000"/>
                      </a:srgbClr>
                    </a:solidFill>
                    <a:latin typeface="微軟正黑體"/>
                    <a:ea typeface="微軟正黑體"/>
                  </a:rPr>
                  <a:t> </a:t>
                </a:r>
                <a:r>
                  <a:rPr lang="zh-TW" altLang="en-US" dirty="0">
                    <a:solidFill>
                      <a:srgbClr val="FA7707"/>
                    </a:solidFill>
                    <a:latin typeface="微軟正黑體"/>
                    <a:ea typeface="微軟正黑體"/>
                    <a:sym typeface="Wingdings" panose="05000000000000000000" pitchFamily="2" charset="2"/>
                  </a:rPr>
                  <a:t>   </a:t>
                </a:r>
                <a:r>
                  <a:rPr lang="en-US" altLang="zh-TW" dirty="0">
                    <a:solidFill>
                      <a:srgbClr val="FA7707"/>
                    </a:solidFill>
                    <a:latin typeface="微軟正黑體"/>
                    <a:ea typeface="微軟正黑體"/>
                    <a:sym typeface="Wingdings" panose="05000000000000000000" pitchFamily="2" charset="2"/>
                  </a:rPr>
                  <a:t>100</a:t>
                </a:r>
                <a:r>
                  <a:rPr lang="en-US" altLang="zh-TW" dirty="0">
                    <a:solidFill>
                      <a:srgbClr val="FA7707"/>
                    </a:solidFill>
                    <a:latin typeface="微軟正黑體"/>
                    <a:ea typeface="微軟正黑體"/>
                  </a:rPr>
                  <a:t>%</a:t>
                </a:r>
                <a:r>
                  <a:rPr lang="zh-TW" altLang="en-US" dirty="0">
                    <a:solidFill>
                      <a:srgbClr val="FA7707"/>
                    </a:solidFill>
                    <a:latin typeface="微軟正黑體"/>
                    <a:ea typeface="微軟正黑體"/>
                  </a:rPr>
                  <a:t> </a:t>
                </a:r>
              </a:p>
            </p:txBody>
          </p:sp>
        </p:grpSp>
        <p:pic>
          <p:nvPicPr>
            <p:cNvPr id="40" name="圖片 39">
              <a:extLst>
                <a:ext uri="{FF2B5EF4-FFF2-40B4-BE49-F238E27FC236}">
                  <a16:creationId xmlns:a16="http://schemas.microsoft.com/office/drawing/2014/main" id="{660B5BA7-0527-4D58-94A3-ED218EDA562F}"/>
                </a:ext>
              </a:extLst>
            </p:cNvPr>
            <p:cNvPicPr>
              <a:picLocks noChangeAspect="1"/>
            </p:cNvPicPr>
            <p:nvPr/>
          </p:nvPicPr>
          <p:blipFill>
            <a:blip r:embed="rId7"/>
            <a:stretch>
              <a:fillRect/>
            </a:stretch>
          </p:blipFill>
          <p:spPr>
            <a:xfrm>
              <a:off x="2089904" y="4410142"/>
              <a:ext cx="749757" cy="734902"/>
            </a:xfrm>
            <a:prstGeom prst="rect">
              <a:avLst/>
            </a:prstGeom>
          </p:spPr>
        </p:pic>
      </p:grpSp>
      <p:grpSp>
        <p:nvGrpSpPr>
          <p:cNvPr id="47" name="群組 46">
            <a:extLst>
              <a:ext uri="{FF2B5EF4-FFF2-40B4-BE49-F238E27FC236}">
                <a16:creationId xmlns:a16="http://schemas.microsoft.com/office/drawing/2014/main" id="{363C2DB1-9F71-44AB-AB78-821C438D1B63}"/>
              </a:ext>
            </a:extLst>
          </p:cNvPr>
          <p:cNvGrpSpPr/>
          <p:nvPr/>
        </p:nvGrpSpPr>
        <p:grpSpPr>
          <a:xfrm>
            <a:off x="1468241" y="4373219"/>
            <a:ext cx="2041915" cy="1393371"/>
            <a:chOff x="-774547" y="6049563"/>
            <a:chExt cx="2041915" cy="1393371"/>
          </a:xfrm>
        </p:grpSpPr>
        <p:grpSp>
          <p:nvGrpSpPr>
            <p:cNvPr id="49" name="群組 48"/>
            <p:cNvGrpSpPr/>
            <p:nvPr/>
          </p:nvGrpSpPr>
          <p:grpSpPr>
            <a:xfrm>
              <a:off x="-774547" y="6925767"/>
              <a:ext cx="2041915" cy="517167"/>
              <a:chOff x="-223131" y="7408893"/>
              <a:chExt cx="2041915" cy="517167"/>
            </a:xfrm>
          </p:grpSpPr>
          <p:sp>
            <p:nvSpPr>
              <p:cNvPr id="54" name="文字方塊 53">
                <a:extLst>
                  <a:ext uri="{FF2B5EF4-FFF2-40B4-BE49-F238E27FC236}">
                    <a16:creationId xmlns:a16="http://schemas.microsoft.com/office/drawing/2014/main" id="{EC05BBF7-77A6-4692-A958-288755BF4E87}"/>
                  </a:ext>
                </a:extLst>
              </p:cNvPr>
              <p:cNvSpPr txBox="1"/>
              <p:nvPr/>
            </p:nvSpPr>
            <p:spPr>
              <a:xfrm>
                <a:off x="-223131" y="7649061"/>
                <a:ext cx="2041915" cy="276999"/>
              </a:xfrm>
              <a:prstGeom prst="rect">
                <a:avLst/>
              </a:prstGeom>
              <a:noFill/>
            </p:spPr>
            <p:txBody>
              <a:bodyPr wrap="square">
                <a:spAutoFit/>
              </a:bodyPr>
              <a:lstStyle/>
              <a:p>
                <a:pPr algn="ctr">
                  <a:defRPr/>
                </a:pPr>
                <a:r>
                  <a:rPr lang="en-US" altLang="zh-TW" dirty="0">
                    <a:solidFill>
                      <a:srgbClr val="000000">
                        <a:lumMod val="65000"/>
                        <a:lumOff val="35000"/>
                      </a:srgbClr>
                    </a:solidFill>
                    <a:latin typeface="微軟正黑體"/>
                    <a:ea typeface="微軟正黑體"/>
                  </a:rPr>
                  <a:t>YoY</a:t>
                </a:r>
                <a:r>
                  <a:rPr lang="zh-TW" altLang="en-US" dirty="0">
                    <a:solidFill>
                      <a:srgbClr val="000000">
                        <a:lumMod val="65000"/>
                        <a:lumOff val="35000"/>
                      </a:srgbClr>
                    </a:solidFill>
                    <a:latin typeface="微軟正黑體"/>
                    <a:ea typeface="微軟正黑體"/>
                  </a:rPr>
                  <a:t> </a:t>
                </a:r>
                <a:r>
                  <a:rPr lang="en-US" altLang="zh-TW" dirty="0">
                    <a:solidFill>
                      <a:srgbClr val="FA7707"/>
                    </a:solidFill>
                    <a:latin typeface="微軟正黑體"/>
                    <a:ea typeface="微軟正黑體"/>
                    <a:sym typeface="Wingdings" panose="05000000000000000000" pitchFamily="2" charset="2"/>
                  </a:rPr>
                  <a:t> 31.5</a:t>
                </a:r>
                <a:r>
                  <a:rPr lang="en-US" altLang="zh-TW" dirty="0">
                    <a:solidFill>
                      <a:srgbClr val="FA7707"/>
                    </a:solidFill>
                    <a:latin typeface="微軟正黑體"/>
                    <a:ea typeface="微軟正黑體"/>
                  </a:rPr>
                  <a:t>%</a:t>
                </a:r>
                <a:endParaRPr lang="zh-TW" altLang="en-US" dirty="0">
                  <a:solidFill>
                    <a:srgbClr val="FA7707"/>
                  </a:solidFill>
                  <a:latin typeface="微軟正黑體"/>
                  <a:ea typeface="微軟正黑體"/>
                </a:endParaRPr>
              </a:p>
            </p:txBody>
          </p:sp>
          <p:sp>
            <p:nvSpPr>
              <p:cNvPr id="55" name="文字方塊 54">
                <a:extLst>
                  <a:ext uri="{FF2B5EF4-FFF2-40B4-BE49-F238E27FC236}">
                    <a16:creationId xmlns:a16="http://schemas.microsoft.com/office/drawing/2014/main" id="{2A7C41DF-2D05-4D6B-B980-D6E20EF0C34D}"/>
                  </a:ext>
                </a:extLst>
              </p:cNvPr>
              <p:cNvSpPr txBox="1"/>
              <p:nvPr/>
            </p:nvSpPr>
            <p:spPr>
              <a:xfrm>
                <a:off x="170091" y="7408893"/>
                <a:ext cx="1255472" cy="276999"/>
              </a:xfrm>
              <a:prstGeom prst="rect">
                <a:avLst/>
              </a:prstGeom>
              <a:noFill/>
            </p:spPr>
            <p:txBody>
              <a:bodyPr wrap="none" rtlCol="0">
                <a:spAutoFit/>
              </a:bodyPr>
              <a:lstStyle/>
              <a:p>
                <a:pPr>
                  <a:defRPr/>
                </a:pPr>
                <a:r>
                  <a:rPr lang="en-US" altLang="zh-TW" dirty="0">
                    <a:solidFill>
                      <a:srgbClr val="000000"/>
                    </a:solidFill>
                    <a:latin typeface="微軟正黑體"/>
                    <a:ea typeface="微軟正黑體"/>
                  </a:rPr>
                  <a:t>Cyber Security</a:t>
                </a:r>
                <a:endParaRPr lang="zh-TW" altLang="en-US" dirty="0">
                  <a:solidFill>
                    <a:srgbClr val="000000"/>
                  </a:solidFill>
                  <a:latin typeface="微軟正黑體"/>
                  <a:ea typeface="微軟正黑體"/>
                </a:endParaRPr>
              </a:p>
            </p:txBody>
          </p:sp>
        </p:grpSp>
        <p:pic>
          <p:nvPicPr>
            <p:cNvPr id="53" name="圖片 52">
              <a:extLst>
                <a:ext uri="{FF2B5EF4-FFF2-40B4-BE49-F238E27FC236}">
                  <a16:creationId xmlns:a16="http://schemas.microsoft.com/office/drawing/2014/main" id="{A43114EE-802A-4E1A-8CBF-9857078DA5F4}"/>
                </a:ext>
              </a:extLst>
            </p:cNvPr>
            <p:cNvPicPr>
              <a:picLocks noChangeAspect="1"/>
            </p:cNvPicPr>
            <p:nvPr/>
          </p:nvPicPr>
          <p:blipFill>
            <a:blip r:embed="rId8"/>
            <a:stretch>
              <a:fillRect/>
            </a:stretch>
          </p:blipFill>
          <p:spPr>
            <a:xfrm>
              <a:off x="-228947" y="6049563"/>
              <a:ext cx="967491" cy="937308"/>
            </a:xfrm>
            <a:prstGeom prst="rect">
              <a:avLst/>
            </a:prstGeom>
          </p:spPr>
        </p:pic>
      </p:grpSp>
      <p:grpSp>
        <p:nvGrpSpPr>
          <p:cNvPr id="57" name="群組 56">
            <a:extLst>
              <a:ext uri="{FF2B5EF4-FFF2-40B4-BE49-F238E27FC236}">
                <a16:creationId xmlns:a16="http://schemas.microsoft.com/office/drawing/2014/main" id="{AFDCADB8-5393-4999-A252-D9367C96C470}"/>
              </a:ext>
            </a:extLst>
          </p:cNvPr>
          <p:cNvGrpSpPr/>
          <p:nvPr/>
        </p:nvGrpSpPr>
        <p:grpSpPr>
          <a:xfrm>
            <a:off x="859596" y="2564904"/>
            <a:ext cx="2540539" cy="1352252"/>
            <a:chOff x="0" y="4361970"/>
            <a:chExt cx="2540539" cy="1352252"/>
          </a:xfrm>
        </p:grpSpPr>
        <p:sp>
          <p:nvSpPr>
            <p:cNvPr id="58" name="文字方塊 57"/>
            <p:cNvSpPr txBox="1"/>
            <p:nvPr/>
          </p:nvSpPr>
          <p:spPr>
            <a:xfrm>
              <a:off x="0" y="5423924"/>
              <a:ext cx="1300388" cy="276999"/>
            </a:xfrm>
            <a:prstGeom prst="rect">
              <a:avLst/>
            </a:prstGeom>
            <a:noFill/>
          </p:spPr>
          <p:txBody>
            <a:bodyPr wrap="square" rtlCol="0">
              <a:spAutoFit/>
            </a:bodyPr>
            <a:lstStyle/>
            <a:p>
              <a:pPr>
                <a:defRPr/>
              </a:pPr>
              <a:endParaRPr lang="zh-TW" altLang="en-US" dirty="0">
                <a:solidFill>
                  <a:srgbClr val="000000"/>
                </a:solidFill>
                <a:latin typeface="微軟正黑體"/>
                <a:ea typeface="微軟正黑體"/>
              </a:endParaRPr>
            </a:p>
          </p:txBody>
        </p:sp>
        <p:sp>
          <p:nvSpPr>
            <p:cNvPr id="59" name="文字方塊 58"/>
            <p:cNvSpPr txBox="1"/>
            <p:nvPr/>
          </p:nvSpPr>
          <p:spPr>
            <a:xfrm>
              <a:off x="1216099" y="5217222"/>
              <a:ext cx="1324440" cy="276999"/>
            </a:xfrm>
            <a:prstGeom prst="rect">
              <a:avLst/>
            </a:prstGeom>
            <a:noFill/>
          </p:spPr>
          <p:txBody>
            <a:bodyPr wrap="square" rtlCol="0">
              <a:spAutoFit/>
            </a:bodyPr>
            <a:lstStyle/>
            <a:p>
              <a:pPr>
                <a:defRPr/>
              </a:pPr>
              <a:r>
                <a:rPr lang="en-US" altLang="zh-TW" dirty="0">
                  <a:solidFill>
                    <a:srgbClr val="000000"/>
                  </a:solidFill>
                  <a:latin typeface="微軟正黑體"/>
                  <a:ea typeface="微軟正黑體"/>
                </a:rPr>
                <a:t>Big Data</a:t>
              </a:r>
              <a:endParaRPr lang="zh-TW" altLang="en-US" dirty="0">
                <a:solidFill>
                  <a:srgbClr val="000000"/>
                </a:solidFill>
                <a:latin typeface="微軟正黑體"/>
                <a:ea typeface="微軟正黑體"/>
              </a:endParaRPr>
            </a:p>
          </p:txBody>
        </p:sp>
        <p:pic>
          <p:nvPicPr>
            <p:cNvPr id="60" name="圖片 59">
              <a:extLst>
                <a:ext uri="{FF2B5EF4-FFF2-40B4-BE49-F238E27FC236}">
                  <a16:creationId xmlns:a16="http://schemas.microsoft.com/office/drawing/2014/main" id="{2C0F682F-B825-480D-B405-04AB33A99067}"/>
                </a:ext>
              </a:extLst>
            </p:cNvPr>
            <p:cNvPicPr>
              <a:picLocks noChangeAspect="1"/>
            </p:cNvPicPr>
            <p:nvPr/>
          </p:nvPicPr>
          <p:blipFill>
            <a:blip r:embed="rId9"/>
            <a:stretch>
              <a:fillRect/>
            </a:stretch>
          </p:blipFill>
          <p:spPr>
            <a:xfrm>
              <a:off x="1300388" y="4361970"/>
              <a:ext cx="829726" cy="817014"/>
            </a:xfrm>
            <a:prstGeom prst="rect">
              <a:avLst/>
            </a:prstGeom>
          </p:spPr>
        </p:pic>
        <p:sp>
          <p:nvSpPr>
            <p:cNvPr id="61" name="文字方塊 60">
              <a:extLst>
                <a:ext uri="{FF2B5EF4-FFF2-40B4-BE49-F238E27FC236}">
                  <a16:creationId xmlns:a16="http://schemas.microsoft.com/office/drawing/2014/main" id="{DA8702BF-6C86-44B8-9E1F-38FF2F340BBF}"/>
                </a:ext>
              </a:extLst>
            </p:cNvPr>
            <p:cNvSpPr txBox="1"/>
            <p:nvPr/>
          </p:nvSpPr>
          <p:spPr>
            <a:xfrm>
              <a:off x="770640" y="5437223"/>
              <a:ext cx="1720626" cy="276999"/>
            </a:xfrm>
            <a:prstGeom prst="rect">
              <a:avLst/>
            </a:prstGeom>
            <a:noFill/>
          </p:spPr>
          <p:txBody>
            <a:bodyPr wrap="square" rtlCol="0">
              <a:spAutoFit/>
            </a:bodyPr>
            <a:lstStyle/>
            <a:p>
              <a:pPr algn="ctr">
                <a:defRPr/>
              </a:pPr>
              <a:r>
                <a:rPr lang="en-US" altLang="zh-TW" dirty="0">
                  <a:solidFill>
                    <a:srgbClr val="000000">
                      <a:lumMod val="65000"/>
                      <a:lumOff val="35000"/>
                    </a:srgbClr>
                  </a:solidFill>
                  <a:latin typeface="微軟正黑體"/>
                  <a:ea typeface="微軟正黑體"/>
                </a:rPr>
                <a:t>YoY</a:t>
              </a:r>
              <a:r>
                <a:rPr lang="zh-TW" altLang="en-US" dirty="0">
                  <a:solidFill>
                    <a:srgbClr val="000000">
                      <a:lumMod val="65000"/>
                      <a:lumOff val="35000"/>
                    </a:srgbClr>
                  </a:solidFill>
                  <a:latin typeface="微軟正黑體"/>
                  <a:ea typeface="微軟正黑體"/>
                </a:rPr>
                <a:t> </a:t>
              </a:r>
              <a:r>
                <a:rPr lang="zh-TW" altLang="en-US" dirty="0">
                  <a:solidFill>
                    <a:srgbClr val="FA7707"/>
                  </a:solidFill>
                  <a:latin typeface="微軟正黑體"/>
                  <a:ea typeface="微軟正黑體"/>
                  <a:sym typeface="Wingdings" panose="05000000000000000000" pitchFamily="2" charset="2"/>
                </a:rPr>
                <a:t> </a:t>
              </a:r>
              <a:r>
                <a:rPr lang="en-US" altLang="zh-TW" dirty="0">
                  <a:solidFill>
                    <a:srgbClr val="FA7707"/>
                  </a:solidFill>
                  <a:latin typeface="微軟正黑體"/>
                  <a:ea typeface="微軟正黑體"/>
                  <a:sym typeface="Wingdings" panose="05000000000000000000" pitchFamily="2" charset="2"/>
                </a:rPr>
                <a:t>131</a:t>
              </a:r>
              <a:r>
                <a:rPr lang="en-US" altLang="zh-TW" dirty="0">
                  <a:solidFill>
                    <a:srgbClr val="FA7707"/>
                  </a:solidFill>
                  <a:latin typeface="微軟正黑體"/>
                  <a:ea typeface="微軟正黑體"/>
                </a:rPr>
                <a:t>.3%</a:t>
              </a:r>
              <a:r>
                <a:rPr lang="zh-TW" altLang="en-US" dirty="0">
                  <a:solidFill>
                    <a:srgbClr val="FA7707"/>
                  </a:solidFill>
                  <a:latin typeface="微軟正黑體"/>
                  <a:ea typeface="微軟正黑體"/>
                </a:rPr>
                <a:t> </a:t>
              </a:r>
            </a:p>
          </p:txBody>
        </p:sp>
      </p:grpSp>
      <p:grpSp>
        <p:nvGrpSpPr>
          <p:cNvPr id="65" name="群組 64">
            <a:extLst>
              <a:ext uri="{FF2B5EF4-FFF2-40B4-BE49-F238E27FC236}">
                <a16:creationId xmlns:a16="http://schemas.microsoft.com/office/drawing/2014/main" id="{64036F99-CA2A-4AEA-BF4A-3ECE11AB64BD}"/>
              </a:ext>
            </a:extLst>
          </p:cNvPr>
          <p:cNvGrpSpPr/>
          <p:nvPr/>
        </p:nvGrpSpPr>
        <p:grpSpPr>
          <a:xfrm>
            <a:off x="244222" y="4384410"/>
            <a:ext cx="1858273" cy="1376104"/>
            <a:chOff x="2648636" y="2497506"/>
            <a:chExt cx="1858273" cy="1376104"/>
          </a:xfrm>
        </p:grpSpPr>
        <p:sp>
          <p:nvSpPr>
            <p:cNvPr id="66" name="文字方塊 65">
              <a:extLst>
                <a:ext uri="{FF2B5EF4-FFF2-40B4-BE49-F238E27FC236}">
                  <a16:creationId xmlns:a16="http://schemas.microsoft.com/office/drawing/2014/main" id="{DA8702BF-6C86-44B8-9E1F-38FF2F340BBF}"/>
                </a:ext>
              </a:extLst>
            </p:cNvPr>
            <p:cNvSpPr txBox="1"/>
            <p:nvPr/>
          </p:nvSpPr>
          <p:spPr>
            <a:xfrm>
              <a:off x="2648636" y="3596611"/>
              <a:ext cx="1720626" cy="276999"/>
            </a:xfrm>
            <a:prstGeom prst="rect">
              <a:avLst/>
            </a:prstGeom>
            <a:noFill/>
          </p:spPr>
          <p:txBody>
            <a:bodyPr wrap="square" rtlCol="0">
              <a:spAutoFit/>
            </a:bodyPr>
            <a:lstStyle/>
            <a:p>
              <a:pPr algn="ctr">
                <a:defRPr/>
              </a:pPr>
              <a:r>
                <a:rPr lang="en-US" altLang="zh-TW" dirty="0">
                  <a:solidFill>
                    <a:srgbClr val="000000">
                      <a:lumMod val="65000"/>
                      <a:lumOff val="35000"/>
                    </a:srgbClr>
                  </a:solidFill>
                  <a:latin typeface="微軟正黑體"/>
                  <a:ea typeface="微軟正黑體"/>
                </a:rPr>
                <a:t>YoY</a:t>
              </a:r>
              <a:r>
                <a:rPr lang="zh-TW" altLang="en-US" dirty="0">
                  <a:solidFill>
                    <a:srgbClr val="000000">
                      <a:lumMod val="65000"/>
                      <a:lumOff val="35000"/>
                    </a:srgbClr>
                  </a:solidFill>
                  <a:latin typeface="微軟正黑體"/>
                  <a:ea typeface="微軟正黑體"/>
                </a:rPr>
                <a:t> </a:t>
              </a:r>
              <a:r>
                <a:rPr lang="zh-TW" altLang="en-US" dirty="0">
                  <a:solidFill>
                    <a:srgbClr val="FA7707"/>
                  </a:solidFill>
                  <a:latin typeface="微軟正黑體"/>
                  <a:ea typeface="微軟正黑體"/>
                  <a:sym typeface="Wingdings" panose="05000000000000000000" pitchFamily="2" charset="2"/>
                </a:rPr>
                <a:t> </a:t>
              </a:r>
              <a:r>
                <a:rPr lang="en-US" altLang="zh-TW" dirty="0">
                  <a:solidFill>
                    <a:srgbClr val="FA7707"/>
                  </a:solidFill>
                  <a:latin typeface="微軟正黑體"/>
                  <a:ea typeface="微軟正黑體"/>
                  <a:sym typeface="Wingdings" panose="05000000000000000000" pitchFamily="2" charset="2"/>
                </a:rPr>
                <a:t>38.7</a:t>
              </a:r>
              <a:r>
                <a:rPr lang="en-US" altLang="zh-TW" dirty="0">
                  <a:solidFill>
                    <a:srgbClr val="FA7707"/>
                  </a:solidFill>
                  <a:latin typeface="微軟正黑體"/>
                  <a:ea typeface="微軟正黑體"/>
                </a:rPr>
                <a:t>%</a:t>
              </a:r>
              <a:r>
                <a:rPr lang="zh-TW" altLang="en-US" dirty="0">
                  <a:solidFill>
                    <a:srgbClr val="FA7707"/>
                  </a:solidFill>
                  <a:latin typeface="微軟正黑體"/>
                  <a:ea typeface="微軟正黑體"/>
                </a:rPr>
                <a:t> </a:t>
              </a:r>
            </a:p>
          </p:txBody>
        </p:sp>
        <p:pic>
          <p:nvPicPr>
            <p:cNvPr id="67" name="圖片 66">
              <a:extLst>
                <a:ext uri="{FF2B5EF4-FFF2-40B4-BE49-F238E27FC236}">
                  <a16:creationId xmlns:a16="http://schemas.microsoft.com/office/drawing/2014/main" id="{F24A65E3-B75B-4FAC-9E2A-2FB78324A2E5}"/>
                </a:ext>
              </a:extLst>
            </p:cNvPr>
            <p:cNvPicPr>
              <a:picLocks noChangeAspect="1"/>
            </p:cNvPicPr>
            <p:nvPr/>
          </p:nvPicPr>
          <p:blipFill>
            <a:blip r:embed="rId10"/>
            <a:stretch>
              <a:fillRect/>
            </a:stretch>
          </p:blipFill>
          <p:spPr>
            <a:xfrm>
              <a:off x="2935226" y="2497506"/>
              <a:ext cx="1073980" cy="1006984"/>
            </a:xfrm>
            <a:prstGeom prst="rect">
              <a:avLst/>
            </a:prstGeom>
          </p:spPr>
        </p:pic>
        <p:sp>
          <p:nvSpPr>
            <p:cNvPr id="68" name="文字方塊 67">
              <a:extLst>
                <a:ext uri="{FF2B5EF4-FFF2-40B4-BE49-F238E27FC236}">
                  <a16:creationId xmlns:a16="http://schemas.microsoft.com/office/drawing/2014/main" id="{4C7F8B3B-42B9-434B-8112-909B5CD043C3}"/>
                </a:ext>
              </a:extLst>
            </p:cNvPr>
            <p:cNvSpPr txBox="1"/>
            <p:nvPr/>
          </p:nvSpPr>
          <p:spPr>
            <a:xfrm>
              <a:off x="3276366" y="3367772"/>
              <a:ext cx="1230543" cy="276999"/>
            </a:xfrm>
            <a:prstGeom prst="rect">
              <a:avLst/>
            </a:prstGeom>
            <a:noFill/>
          </p:spPr>
          <p:txBody>
            <a:bodyPr wrap="square" rtlCol="0">
              <a:spAutoFit/>
            </a:bodyPr>
            <a:lstStyle/>
            <a:p>
              <a:pPr>
                <a:defRPr/>
              </a:pPr>
              <a:r>
                <a:rPr lang="en-US" altLang="zh-TW" dirty="0">
                  <a:solidFill>
                    <a:srgbClr val="000000"/>
                  </a:solidFill>
                  <a:latin typeface="微軟正黑體"/>
                  <a:ea typeface="微軟正黑體"/>
                </a:rPr>
                <a:t>IDC</a:t>
              </a:r>
              <a:endParaRPr lang="zh-TW" altLang="en-US" dirty="0">
                <a:solidFill>
                  <a:srgbClr val="FF0000"/>
                </a:solidFill>
                <a:latin typeface="微軟正黑體"/>
                <a:ea typeface="微軟正黑體"/>
              </a:endParaRPr>
            </a:p>
          </p:txBody>
        </p:sp>
      </p:grpSp>
      <p:grpSp>
        <p:nvGrpSpPr>
          <p:cNvPr id="69" name="群組 68"/>
          <p:cNvGrpSpPr/>
          <p:nvPr/>
        </p:nvGrpSpPr>
        <p:grpSpPr>
          <a:xfrm>
            <a:off x="849467" y="3744715"/>
            <a:ext cx="90000" cy="80063"/>
            <a:chOff x="1673687" y="3768340"/>
            <a:chExt cx="90000" cy="80063"/>
          </a:xfrm>
        </p:grpSpPr>
        <p:cxnSp>
          <p:nvCxnSpPr>
            <p:cNvPr id="70" name="直線接點 69"/>
            <p:cNvCxnSpPr/>
            <p:nvPr/>
          </p:nvCxnSpPr>
          <p:spPr>
            <a:xfrm>
              <a:off x="1673687" y="3768340"/>
              <a:ext cx="90000" cy="55249"/>
            </a:xfrm>
            <a:prstGeom prst="line">
              <a:avLst/>
            </a:prstGeom>
            <a:ln w="38100">
              <a:solidFill>
                <a:srgbClr val="FA7707"/>
              </a:solidFill>
            </a:ln>
          </p:spPr>
          <p:style>
            <a:lnRef idx="1">
              <a:schemeClr val="accent1"/>
            </a:lnRef>
            <a:fillRef idx="0">
              <a:schemeClr val="accent1"/>
            </a:fillRef>
            <a:effectRef idx="0">
              <a:schemeClr val="accent1"/>
            </a:effectRef>
            <a:fontRef idx="minor">
              <a:schemeClr val="tx1"/>
            </a:fontRef>
          </p:style>
        </p:cxnSp>
        <p:cxnSp>
          <p:nvCxnSpPr>
            <p:cNvPr id="71" name="直線接點 70"/>
            <p:cNvCxnSpPr/>
            <p:nvPr/>
          </p:nvCxnSpPr>
          <p:spPr>
            <a:xfrm flipV="1">
              <a:off x="1673687" y="3812665"/>
              <a:ext cx="90000" cy="35738"/>
            </a:xfrm>
            <a:prstGeom prst="line">
              <a:avLst/>
            </a:prstGeom>
            <a:ln w="38100">
              <a:solidFill>
                <a:srgbClr val="FA7707"/>
              </a:solidFill>
            </a:ln>
          </p:spPr>
          <p:style>
            <a:lnRef idx="1">
              <a:schemeClr val="accent1"/>
            </a:lnRef>
            <a:fillRef idx="0">
              <a:schemeClr val="accent1"/>
            </a:fillRef>
            <a:effectRef idx="0">
              <a:schemeClr val="accent1"/>
            </a:effectRef>
            <a:fontRef idx="minor">
              <a:schemeClr val="tx1"/>
            </a:fontRef>
          </p:style>
        </p:cxnSp>
      </p:grpSp>
      <p:grpSp>
        <p:nvGrpSpPr>
          <p:cNvPr id="72" name="群組 71">
            <a:extLst>
              <a:ext uri="{FF2B5EF4-FFF2-40B4-BE49-F238E27FC236}">
                <a16:creationId xmlns:a16="http://schemas.microsoft.com/office/drawing/2014/main" id="{7BB9BA85-A5F2-4AFC-8350-59250424AAC6}"/>
              </a:ext>
            </a:extLst>
          </p:cNvPr>
          <p:cNvGrpSpPr/>
          <p:nvPr/>
        </p:nvGrpSpPr>
        <p:grpSpPr>
          <a:xfrm>
            <a:off x="2942949" y="2677434"/>
            <a:ext cx="1629051" cy="1234744"/>
            <a:chOff x="2768363" y="2587604"/>
            <a:chExt cx="1629051" cy="1234744"/>
          </a:xfrm>
        </p:grpSpPr>
        <p:grpSp>
          <p:nvGrpSpPr>
            <p:cNvPr id="73" name="群組 72"/>
            <p:cNvGrpSpPr/>
            <p:nvPr/>
          </p:nvGrpSpPr>
          <p:grpSpPr>
            <a:xfrm>
              <a:off x="2768363" y="3334106"/>
              <a:ext cx="1629051" cy="488242"/>
              <a:chOff x="390088" y="3751124"/>
              <a:chExt cx="1629051" cy="488242"/>
            </a:xfrm>
          </p:grpSpPr>
          <p:sp>
            <p:nvSpPr>
              <p:cNvPr id="78" name="文字方塊 77">
                <a:extLst>
                  <a:ext uri="{FF2B5EF4-FFF2-40B4-BE49-F238E27FC236}">
                    <a16:creationId xmlns:a16="http://schemas.microsoft.com/office/drawing/2014/main" id="{30BDA3AF-A717-4C4D-BE04-BE27B2944015}"/>
                  </a:ext>
                </a:extLst>
              </p:cNvPr>
              <p:cNvSpPr txBox="1"/>
              <p:nvPr/>
            </p:nvSpPr>
            <p:spPr>
              <a:xfrm>
                <a:off x="390088" y="3962367"/>
                <a:ext cx="1629051" cy="276999"/>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TW" b="1" i="0" u="none" strike="noStrike" kern="1200" cap="none" spc="0" normalizeH="0" baseline="0" noProof="0" dirty="0">
                    <a:ln>
                      <a:noFill/>
                    </a:ln>
                    <a:solidFill>
                      <a:srgbClr val="000000">
                        <a:lumMod val="65000"/>
                        <a:lumOff val="35000"/>
                      </a:srgbClr>
                    </a:solidFill>
                    <a:effectLst/>
                    <a:uLnTx/>
                    <a:uFillTx/>
                    <a:latin typeface="+mj-ea"/>
                    <a:ea typeface="+mj-ea"/>
                  </a:rPr>
                  <a:t>YoY</a:t>
                </a:r>
                <a:r>
                  <a:rPr kumimoji="1" lang="zh-TW" altLang="en-US" b="1" i="0" u="none" strike="noStrike" kern="1200" cap="none" spc="0" normalizeH="0" baseline="0" noProof="0" dirty="0">
                    <a:ln>
                      <a:noFill/>
                    </a:ln>
                    <a:solidFill>
                      <a:srgbClr val="000000">
                        <a:lumMod val="65000"/>
                        <a:lumOff val="35000"/>
                      </a:srgbClr>
                    </a:solidFill>
                    <a:effectLst/>
                    <a:uLnTx/>
                    <a:uFillTx/>
                    <a:latin typeface="+mj-ea"/>
                    <a:ea typeface="+mj-ea"/>
                  </a:rPr>
                  <a:t> </a:t>
                </a:r>
                <a:r>
                  <a:rPr kumimoji="1" lang="en-US" altLang="zh-TW" b="1" i="0" u="none" strike="noStrike" kern="1200" cap="none" spc="0" normalizeH="0" baseline="0" noProof="0" dirty="0">
                    <a:ln>
                      <a:noFill/>
                    </a:ln>
                    <a:solidFill>
                      <a:srgbClr val="FA7707"/>
                    </a:solidFill>
                    <a:effectLst/>
                    <a:uLnTx/>
                    <a:uFillTx/>
                    <a:latin typeface="+mj-ea"/>
                    <a:ea typeface="+mj-ea"/>
                    <a:sym typeface="Wingdings" panose="05000000000000000000" pitchFamily="2" charset="2"/>
                  </a:rPr>
                  <a:t>38.5</a:t>
                </a:r>
                <a:r>
                  <a:rPr kumimoji="1" lang="en-US" altLang="zh-TW" b="1" i="0" u="none" strike="noStrike" kern="1200" cap="none" spc="0" normalizeH="0" baseline="0" noProof="0" dirty="0">
                    <a:ln>
                      <a:noFill/>
                    </a:ln>
                    <a:solidFill>
                      <a:srgbClr val="FA7707"/>
                    </a:solidFill>
                    <a:effectLst/>
                    <a:uLnTx/>
                    <a:uFillTx/>
                    <a:latin typeface="+mj-ea"/>
                    <a:ea typeface="+mj-ea"/>
                  </a:rPr>
                  <a:t>%</a:t>
                </a:r>
                <a:endParaRPr kumimoji="1" lang="zh-TW" altLang="en-US" b="1" i="0" u="none" strike="noStrike" kern="1200" cap="none" spc="0" normalizeH="0" baseline="0" noProof="0" dirty="0">
                  <a:ln>
                    <a:noFill/>
                  </a:ln>
                  <a:solidFill>
                    <a:srgbClr val="FA7707"/>
                  </a:solidFill>
                  <a:effectLst/>
                  <a:uLnTx/>
                  <a:uFillTx/>
                  <a:latin typeface="+mj-ea"/>
                  <a:ea typeface="+mj-ea"/>
                </a:endParaRPr>
              </a:p>
            </p:txBody>
          </p:sp>
          <p:sp>
            <p:nvSpPr>
              <p:cNvPr id="79" name="文字方塊 78"/>
              <p:cNvSpPr txBox="1"/>
              <p:nvPr/>
            </p:nvSpPr>
            <p:spPr>
              <a:xfrm>
                <a:off x="604349" y="3751124"/>
                <a:ext cx="1230543" cy="2616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zh-TW" sz="1100" dirty="0">
                    <a:solidFill>
                      <a:srgbClr val="000000"/>
                    </a:solidFill>
                    <a:latin typeface="+mj-ea"/>
                    <a:ea typeface="+mj-ea"/>
                  </a:rPr>
                  <a:t>Cloud Service</a:t>
                </a:r>
                <a:endParaRPr kumimoji="1" lang="zh-TW" altLang="en-US" sz="1100" i="0" u="none" strike="noStrike" kern="1200" cap="none" spc="0" normalizeH="0" baseline="0" noProof="0" dirty="0">
                  <a:ln>
                    <a:noFill/>
                  </a:ln>
                  <a:solidFill>
                    <a:srgbClr val="FF0000"/>
                  </a:solidFill>
                  <a:effectLst/>
                  <a:uLnTx/>
                  <a:uFillTx/>
                  <a:latin typeface="+mj-ea"/>
                  <a:ea typeface="+mj-ea"/>
                </a:endParaRPr>
              </a:p>
            </p:txBody>
          </p:sp>
        </p:grpSp>
        <p:pic>
          <p:nvPicPr>
            <p:cNvPr id="77" name="圖片 76">
              <a:extLst>
                <a:ext uri="{FF2B5EF4-FFF2-40B4-BE49-F238E27FC236}">
                  <a16:creationId xmlns:a16="http://schemas.microsoft.com/office/drawing/2014/main" id="{9650E8AA-5B9F-402C-88F5-11F3286055D2}"/>
                </a:ext>
              </a:extLst>
            </p:cNvPr>
            <p:cNvPicPr>
              <a:picLocks noChangeAspect="1"/>
            </p:cNvPicPr>
            <p:nvPr/>
          </p:nvPicPr>
          <p:blipFill>
            <a:blip r:embed="rId11"/>
            <a:stretch>
              <a:fillRect/>
            </a:stretch>
          </p:blipFill>
          <p:spPr>
            <a:xfrm>
              <a:off x="3007765" y="2587604"/>
              <a:ext cx="1083182" cy="790723"/>
            </a:xfrm>
            <a:prstGeom prst="rect">
              <a:avLst/>
            </a:prstGeom>
          </p:spPr>
        </p:pic>
      </p:grpSp>
      <p:grpSp>
        <p:nvGrpSpPr>
          <p:cNvPr id="80" name="群組 79"/>
          <p:cNvGrpSpPr/>
          <p:nvPr/>
        </p:nvGrpSpPr>
        <p:grpSpPr>
          <a:xfrm>
            <a:off x="3177917" y="4572025"/>
            <a:ext cx="1299971" cy="1201753"/>
            <a:chOff x="574066" y="2716248"/>
            <a:chExt cx="1299971" cy="1201753"/>
          </a:xfrm>
        </p:grpSpPr>
        <p:grpSp>
          <p:nvGrpSpPr>
            <p:cNvPr id="81" name="群組 80"/>
            <p:cNvGrpSpPr/>
            <p:nvPr/>
          </p:nvGrpSpPr>
          <p:grpSpPr>
            <a:xfrm>
              <a:off x="574066" y="3402354"/>
              <a:ext cx="1299971" cy="515647"/>
              <a:chOff x="630361" y="3600167"/>
              <a:chExt cx="1601833" cy="517651"/>
            </a:xfrm>
          </p:grpSpPr>
          <p:sp>
            <p:nvSpPr>
              <p:cNvPr id="83" name="文字方塊 82">
                <a:extLst>
                  <a:ext uri="{FF2B5EF4-FFF2-40B4-BE49-F238E27FC236}">
                    <a16:creationId xmlns:a16="http://schemas.microsoft.com/office/drawing/2014/main" id="{30BDA3AF-A717-4C4D-BE04-BE27B2944015}"/>
                  </a:ext>
                </a:extLst>
              </p:cNvPr>
              <p:cNvSpPr txBox="1"/>
              <p:nvPr/>
            </p:nvSpPr>
            <p:spPr>
              <a:xfrm>
                <a:off x="630361" y="3839742"/>
                <a:ext cx="1601833" cy="278076"/>
              </a:xfrm>
              <a:prstGeom prst="rect">
                <a:avLst/>
              </a:prstGeom>
              <a:noFill/>
            </p:spPr>
            <p:txBody>
              <a:bodyPr wrap="square" rtlCol="0">
                <a:spAutoFit/>
              </a:bodyPr>
              <a:lstStyle/>
              <a:p>
                <a:pPr lvl="0" algn="ctr">
                  <a:defRPr/>
                </a:pPr>
                <a:r>
                  <a:rPr lang="en-US" altLang="zh-TW" dirty="0">
                    <a:solidFill>
                      <a:srgbClr val="000000">
                        <a:lumMod val="65000"/>
                        <a:lumOff val="35000"/>
                      </a:srgbClr>
                    </a:solidFill>
                    <a:latin typeface="微軟正黑體"/>
                    <a:ea typeface="微軟正黑體"/>
                  </a:rPr>
                  <a:t>YoY</a:t>
                </a:r>
                <a:r>
                  <a:rPr lang="en-US" altLang="zh-TW" dirty="0">
                    <a:solidFill>
                      <a:srgbClr val="FA7707"/>
                    </a:solidFill>
                    <a:latin typeface="微軟正黑體"/>
                    <a:ea typeface="微軟正黑體"/>
                    <a:sym typeface="Wingdings" panose="05000000000000000000" pitchFamily="2" charset="2"/>
                  </a:rPr>
                  <a:t> </a:t>
                </a:r>
                <a:r>
                  <a:rPr lang="en-US" altLang="zh-TW" dirty="0">
                    <a:solidFill>
                      <a:srgbClr val="FA7707"/>
                    </a:solidFill>
                    <a:latin typeface="+mn-ea"/>
                    <a:ea typeface="+mn-ea"/>
                    <a:sym typeface="Wingdings" panose="05000000000000000000" pitchFamily="2" charset="2"/>
                  </a:rPr>
                  <a:t></a:t>
                </a:r>
                <a:r>
                  <a:rPr kumimoji="1" lang="zh-TW" altLang="en-US" b="1" i="0" u="none" strike="noStrike" kern="1200" cap="none" spc="0" normalizeH="0" baseline="0" noProof="0" dirty="0">
                    <a:ln>
                      <a:noFill/>
                    </a:ln>
                    <a:solidFill>
                      <a:srgbClr val="000000">
                        <a:lumMod val="65000"/>
                        <a:lumOff val="35000"/>
                      </a:srgbClr>
                    </a:solidFill>
                    <a:effectLst/>
                    <a:uLnTx/>
                    <a:uFillTx/>
                    <a:latin typeface="+mn-ea"/>
                    <a:ea typeface="+mn-ea"/>
                  </a:rPr>
                  <a:t> </a:t>
                </a:r>
                <a:r>
                  <a:rPr lang="en-US" altLang="zh-TW" dirty="0">
                    <a:solidFill>
                      <a:srgbClr val="FA7707"/>
                    </a:solidFill>
                    <a:latin typeface="+mn-ea"/>
                    <a:ea typeface="+mn-ea"/>
                  </a:rPr>
                  <a:t>11.6</a:t>
                </a:r>
                <a:r>
                  <a:rPr kumimoji="1" lang="en-US" altLang="zh-TW" b="1" i="0" u="none" strike="noStrike" kern="1200" cap="none" spc="0" normalizeH="0" baseline="0" noProof="0" dirty="0">
                    <a:ln>
                      <a:noFill/>
                    </a:ln>
                    <a:solidFill>
                      <a:srgbClr val="FA7707"/>
                    </a:solidFill>
                    <a:effectLst/>
                    <a:uLnTx/>
                    <a:uFillTx/>
                    <a:latin typeface="+mn-ea"/>
                    <a:ea typeface="+mn-ea"/>
                  </a:rPr>
                  <a:t>%</a:t>
                </a:r>
                <a:endParaRPr kumimoji="1" lang="zh-TW" altLang="en-US" b="1" i="0" u="none" strike="noStrike" kern="1200" cap="none" spc="0" normalizeH="0" baseline="0" noProof="0" dirty="0">
                  <a:ln>
                    <a:noFill/>
                  </a:ln>
                  <a:solidFill>
                    <a:srgbClr val="FA7707"/>
                  </a:solidFill>
                  <a:effectLst/>
                  <a:uLnTx/>
                  <a:uFillTx/>
                  <a:latin typeface="+mn-ea"/>
                  <a:ea typeface="+mn-ea"/>
                </a:endParaRPr>
              </a:p>
            </p:txBody>
          </p:sp>
          <p:sp>
            <p:nvSpPr>
              <p:cNvPr id="84" name="文字方塊 83"/>
              <p:cNvSpPr txBox="1"/>
              <p:nvPr/>
            </p:nvSpPr>
            <p:spPr>
              <a:xfrm>
                <a:off x="1047188" y="3600167"/>
                <a:ext cx="1106803" cy="276999"/>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1200" b="0" i="0" u="none" strike="noStrike" kern="1200" cap="none" spc="0" normalizeH="0" baseline="0" noProof="0" dirty="0" err="1">
                    <a:ln>
                      <a:noFill/>
                    </a:ln>
                    <a:solidFill>
                      <a:srgbClr val="000000"/>
                    </a:solidFill>
                    <a:effectLst/>
                    <a:uLnTx/>
                    <a:uFillTx/>
                    <a:latin typeface="+mn-lt"/>
                    <a:ea typeface="微軟正黑體" panose="020B0604030504040204" pitchFamily="34" charset="-120"/>
                  </a:rPr>
                  <a:t>AIoT</a:t>
                </a:r>
                <a:endParaRPr kumimoji="1" lang="zh-TW" altLang="en-US" sz="1200" b="0" i="0" u="none" strike="noStrike" kern="1200" cap="none" spc="0" normalizeH="0" baseline="0" noProof="0" dirty="0">
                  <a:ln>
                    <a:noFill/>
                  </a:ln>
                  <a:solidFill>
                    <a:srgbClr val="FF0000"/>
                  </a:solidFill>
                  <a:effectLst/>
                  <a:uLnTx/>
                  <a:uFillTx/>
                  <a:latin typeface="+mn-lt"/>
                  <a:ea typeface="微軟正黑體" panose="020B0604030504040204" pitchFamily="34" charset="-120"/>
                </a:endParaRPr>
              </a:p>
            </p:txBody>
          </p:sp>
        </p:grpSp>
        <p:pic>
          <p:nvPicPr>
            <p:cNvPr id="82" name="圖片 81">
              <a:extLst>
                <a:ext uri="{FF2B5EF4-FFF2-40B4-BE49-F238E27FC236}">
                  <a16:creationId xmlns:a16="http://schemas.microsoft.com/office/drawing/2014/main" id="{34A339E0-3021-4EFE-A3E4-660424E5CCDF}"/>
                </a:ext>
              </a:extLst>
            </p:cNvPr>
            <p:cNvPicPr>
              <a:picLocks noChangeAspect="1"/>
            </p:cNvPicPr>
            <p:nvPr/>
          </p:nvPicPr>
          <p:blipFill>
            <a:blip r:embed="rId12"/>
            <a:stretch>
              <a:fillRect/>
            </a:stretch>
          </p:blipFill>
          <p:spPr>
            <a:xfrm>
              <a:off x="791401" y="2716248"/>
              <a:ext cx="762091" cy="767788"/>
            </a:xfrm>
            <a:prstGeom prst="rect">
              <a:avLst/>
            </a:prstGeom>
          </p:spPr>
        </p:pic>
      </p:grpSp>
      <p:pic>
        <p:nvPicPr>
          <p:cNvPr id="50" name="圖片 49">
            <a:extLst>
              <a:ext uri="{FF2B5EF4-FFF2-40B4-BE49-F238E27FC236}">
                <a16:creationId xmlns:a16="http://schemas.microsoft.com/office/drawing/2014/main" id="{C5AB3B9B-F347-442B-90A9-01EBA91CDEC2}"/>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817857" y="2299316"/>
            <a:ext cx="450819" cy="445786"/>
          </a:xfrm>
          <a:prstGeom prst="rect">
            <a:avLst/>
          </a:prstGeom>
        </p:spPr>
      </p:pic>
      <p:pic>
        <p:nvPicPr>
          <p:cNvPr id="51" name="圖片 50">
            <a:extLst>
              <a:ext uri="{FF2B5EF4-FFF2-40B4-BE49-F238E27FC236}">
                <a16:creationId xmlns:a16="http://schemas.microsoft.com/office/drawing/2014/main" id="{423F09AC-25DB-4733-AF34-3684067D6BFA}"/>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817857" y="3808401"/>
            <a:ext cx="450819" cy="445786"/>
          </a:xfrm>
          <a:prstGeom prst="rect">
            <a:avLst/>
          </a:prstGeom>
        </p:spPr>
      </p:pic>
      <p:pic>
        <p:nvPicPr>
          <p:cNvPr id="52" name="圖片 51">
            <a:extLst>
              <a:ext uri="{FF2B5EF4-FFF2-40B4-BE49-F238E27FC236}">
                <a16:creationId xmlns:a16="http://schemas.microsoft.com/office/drawing/2014/main" id="{04FF4D1B-3B2C-B75B-8D53-6BD584F91FC4}"/>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4810569" y="4912601"/>
            <a:ext cx="451538" cy="445067"/>
          </a:xfrm>
          <a:prstGeom prst="rect">
            <a:avLst/>
          </a:prstGeom>
        </p:spPr>
      </p:pic>
      <p:sp>
        <p:nvSpPr>
          <p:cNvPr id="62" name="矩形 61">
            <a:extLst>
              <a:ext uri="{FF2B5EF4-FFF2-40B4-BE49-F238E27FC236}">
                <a16:creationId xmlns:a16="http://schemas.microsoft.com/office/drawing/2014/main" id="{69ECE911-FC7E-48EA-A820-D063623D94FB}"/>
              </a:ext>
            </a:extLst>
          </p:cNvPr>
          <p:cNvSpPr/>
          <p:nvPr/>
        </p:nvSpPr>
        <p:spPr>
          <a:xfrm>
            <a:off x="755576" y="1475588"/>
            <a:ext cx="7861202" cy="576064"/>
          </a:xfrm>
          <a:prstGeom prst="rect">
            <a:avLst/>
          </a:prstGeom>
          <a:solidFill>
            <a:srgbClr val="007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TW" altLang="en-US" sz="1200" b="1" i="0" u="none" strike="noStrike" kern="1200" cap="none" spc="0" normalizeH="0" baseline="0" noProof="0">
              <a:ln>
                <a:noFill/>
              </a:ln>
              <a:solidFill>
                <a:srgbClr val="FFFFFF"/>
              </a:solidFill>
              <a:effectLst/>
              <a:uLnTx/>
              <a:uFillTx/>
              <a:latin typeface="Arial"/>
              <a:ea typeface="微軟正黑體"/>
            </a:endParaRPr>
          </a:p>
        </p:txBody>
      </p:sp>
      <p:sp>
        <p:nvSpPr>
          <p:cNvPr id="63" name="文字方塊 62">
            <a:extLst>
              <a:ext uri="{FF2B5EF4-FFF2-40B4-BE49-F238E27FC236}">
                <a16:creationId xmlns:a16="http://schemas.microsoft.com/office/drawing/2014/main" id="{DFD5FED0-C450-9604-D865-2FCAC6ECBBA0}"/>
              </a:ext>
            </a:extLst>
          </p:cNvPr>
          <p:cNvSpPr txBox="1"/>
          <p:nvPr/>
        </p:nvSpPr>
        <p:spPr>
          <a:xfrm>
            <a:off x="1051531" y="1509427"/>
            <a:ext cx="7162061" cy="461665"/>
          </a:xfrm>
          <a:prstGeom prst="rect">
            <a:avLst/>
          </a:prstGeom>
          <a:noFill/>
          <a:ln>
            <a:noFill/>
          </a:ln>
        </p:spPr>
        <p:txBody>
          <a:bodyPr wrap="square" rtlCol="0">
            <a:spAutoFit/>
          </a:bodyPr>
          <a:lstStyle/>
          <a:p>
            <a:pPr algn="ctr">
              <a:defRPr/>
            </a:pPr>
            <a:r>
              <a:rPr kumimoji="1" lang="en-US" altLang="zh-TW" sz="1800" b="1" i="0" u="none" strike="noStrike" kern="1200" cap="none" spc="0" normalizeH="0" baseline="0" noProof="0" dirty="0">
                <a:ln>
                  <a:noFill/>
                </a:ln>
                <a:solidFill>
                  <a:srgbClr val="FFFFFF"/>
                </a:solidFill>
                <a:effectLst/>
                <a:uLnTx/>
                <a:uFillTx/>
                <a:latin typeface="Arial"/>
                <a:ea typeface="微軟正黑體"/>
              </a:rPr>
              <a:t>Emerging Enterprise Application Revenue</a:t>
            </a:r>
            <a:r>
              <a:rPr kumimoji="1" lang="zh-TW" altLang="en-US" sz="1800" b="1" i="0" u="none" strike="noStrike" kern="1200" cap="none" spc="0" normalizeH="0" baseline="0" noProof="0" dirty="0">
                <a:ln>
                  <a:noFill/>
                </a:ln>
                <a:solidFill>
                  <a:srgbClr val="FFFFFF"/>
                </a:solidFill>
                <a:effectLst/>
                <a:uLnTx/>
                <a:uFillTx/>
                <a:latin typeface="Arial"/>
                <a:ea typeface="微軟正黑體"/>
              </a:rPr>
              <a:t>  </a:t>
            </a:r>
            <a:r>
              <a:rPr kumimoji="1" lang="en-US" altLang="zh-TW" sz="1800" b="1" i="0" u="none" strike="noStrike" kern="1200" cap="none" spc="0" normalizeH="0" baseline="0" noProof="0" dirty="0">
                <a:ln>
                  <a:noFill/>
                </a:ln>
                <a:solidFill>
                  <a:srgbClr val="FFFFFF"/>
                </a:solidFill>
                <a:effectLst/>
                <a:uLnTx/>
                <a:uFillTx/>
                <a:latin typeface="Arial"/>
                <a:ea typeface="微軟正黑體"/>
              </a:rPr>
              <a:t>    </a:t>
            </a:r>
            <a:r>
              <a:rPr lang="en-US" altLang="zh-TW" sz="2400" dirty="0">
                <a:solidFill>
                  <a:srgbClr val="F18C01"/>
                </a:solidFill>
                <a:latin typeface="Arial"/>
                <a:ea typeface="微軟正黑體" panose="020B0604030504040204" pitchFamily="34" charset="-120"/>
              </a:rPr>
              <a:t>31.5</a:t>
            </a:r>
            <a:r>
              <a:rPr lang="en-US" altLang="zh-TW" sz="1800" dirty="0">
                <a:solidFill>
                  <a:srgbClr val="F18C01"/>
                </a:solidFill>
                <a:latin typeface="Arial"/>
                <a:ea typeface="微軟正黑體" panose="020B0604030504040204" pitchFamily="34" charset="-120"/>
              </a:rPr>
              <a:t>% YoY</a:t>
            </a:r>
            <a:r>
              <a:rPr lang="zh-TW" altLang="en-US" sz="1800" dirty="0">
                <a:solidFill>
                  <a:srgbClr val="FA7707"/>
                </a:solidFill>
                <a:latin typeface="微軟正黑體"/>
                <a:ea typeface="微軟正黑體"/>
                <a:sym typeface="Wingdings" panose="05000000000000000000" pitchFamily="2" charset="2"/>
              </a:rPr>
              <a:t> </a:t>
            </a:r>
            <a:endParaRPr lang="zh-TW" altLang="en-US" sz="1800" dirty="0"/>
          </a:p>
        </p:txBody>
      </p:sp>
      <p:sp>
        <p:nvSpPr>
          <p:cNvPr id="64" name="文字方塊 63">
            <a:extLst>
              <a:ext uri="{FF2B5EF4-FFF2-40B4-BE49-F238E27FC236}">
                <a16:creationId xmlns:a16="http://schemas.microsoft.com/office/drawing/2014/main" id="{FB360067-C2A2-42DA-A95F-918F408DDC50}"/>
              </a:ext>
            </a:extLst>
          </p:cNvPr>
          <p:cNvSpPr txBox="1"/>
          <p:nvPr/>
        </p:nvSpPr>
        <p:spPr>
          <a:xfrm>
            <a:off x="6084168" y="1549273"/>
            <a:ext cx="342590" cy="369332"/>
          </a:xfrm>
          <a:prstGeom prst="rect">
            <a:avLst/>
          </a:prstGeom>
          <a:noFill/>
        </p:spPr>
        <p:txBody>
          <a:bodyPr wrap="square">
            <a:spAutoFit/>
          </a:bodyPr>
          <a:lstStyle/>
          <a:p>
            <a:r>
              <a:rPr lang="zh-TW" altLang="en-US" sz="1800" dirty="0">
                <a:solidFill>
                  <a:srgbClr val="FA7707"/>
                </a:solidFill>
                <a:latin typeface="微軟正黑體"/>
                <a:ea typeface="微軟正黑體"/>
                <a:sym typeface="Wingdings" panose="05000000000000000000" pitchFamily="2" charset="2"/>
              </a:rPr>
              <a:t></a:t>
            </a:r>
            <a:r>
              <a:rPr lang="en-US" altLang="zh-TW" sz="1800" dirty="0">
                <a:solidFill>
                  <a:srgbClr val="F18C01"/>
                </a:solidFill>
                <a:latin typeface="Arial"/>
                <a:ea typeface="微軟正黑體" panose="020B0604030504040204" pitchFamily="34" charset="-120"/>
              </a:rPr>
              <a:t>  </a:t>
            </a:r>
            <a:endParaRPr lang="zh-TW" altLang="en-US" sz="1800" dirty="0"/>
          </a:p>
        </p:txBody>
      </p:sp>
    </p:spTree>
    <p:extLst>
      <p:ext uri="{BB962C8B-B14F-4D97-AF65-F5344CB8AC3E}">
        <p14:creationId xmlns:p14="http://schemas.microsoft.com/office/powerpoint/2010/main" val="33112696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圖表 23">
            <a:extLst>
              <a:ext uri="{FF2B5EF4-FFF2-40B4-BE49-F238E27FC236}">
                <a16:creationId xmlns:a16="http://schemas.microsoft.com/office/drawing/2014/main" id="{FEF759D6-6EEC-4843-9BEF-D005D744E54C}"/>
              </a:ext>
            </a:extLst>
          </p:cNvPr>
          <p:cNvGraphicFramePr/>
          <p:nvPr/>
        </p:nvGraphicFramePr>
        <p:xfrm>
          <a:off x="475205" y="3129047"/>
          <a:ext cx="4104456" cy="3254239"/>
        </p:xfrm>
        <a:graphic>
          <a:graphicData uri="http://schemas.openxmlformats.org/drawingml/2006/chart">
            <c:chart xmlns:c="http://schemas.openxmlformats.org/drawingml/2006/chart" xmlns:r="http://schemas.openxmlformats.org/officeDocument/2006/relationships" r:id="rId3"/>
          </a:graphicData>
        </a:graphic>
      </p:graphicFrame>
      <p:pic>
        <p:nvPicPr>
          <p:cNvPr id="23" name="圖片 22" descr="玻璃節點和網線抽象呈現">
            <a:extLst>
              <a:ext uri="{FF2B5EF4-FFF2-40B4-BE49-F238E27FC236}">
                <a16:creationId xmlns:a16="http://schemas.microsoft.com/office/drawing/2014/main" id="{116FBDB4-7B2A-4725-9585-035121651B3F}"/>
              </a:ext>
            </a:extLst>
          </p:cNvPr>
          <p:cNvPicPr>
            <a:picLocks noChangeAspect="1"/>
          </p:cNvPicPr>
          <p:nvPr/>
        </p:nvPicPr>
        <p:blipFill rotWithShape="1">
          <a:blip r:embed="rId4" cstate="print">
            <a:duotone>
              <a:schemeClr val="accent1">
                <a:shade val="45000"/>
                <a:satMod val="135000"/>
              </a:schemeClr>
              <a:prstClr val="white"/>
            </a:duotone>
            <a:alphaModFix amt="44000"/>
            <a:extLst>
              <a:ext uri="{28A0092B-C50C-407E-A947-70E740481C1C}">
                <a14:useLocalDpi xmlns:a14="http://schemas.microsoft.com/office/drawing/2010/main" val="0"/>
              </a:ext>
            </a:extLst>
          </a:blip>
          <a:srcRect t="53091" b="28843"/>
          <a:stretch/>
        </p:blipFill>
        <p:spPr>
          <a:xfrm>
            <a:off x="0" y="1766"/>
            <a:ext cx="9159322" cy="1767633"/>
          </a:xfrm>
          <a:prstGeom prst="rect">
            <a:avLst/>
          </a:prstGeom>
        </p:spPr>
      </p:pic>
      <p:pic>
        <p:nvPicPr>
          <p:cNvPr id="19" name="圖片 18">
            <a:extLst>
              <a:ext uri="{FF2B5EF4-FFF2-40B4-BE49-F238E27FC236}">
                <a16:creationId xmlns:a16="http://schemas.microsoft.com/office/drawing/2014/main" id="{537AC63A-0165-4E06-A79A-207BB8E2CF0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232066" y="781534"/>
            <a:ext cx="830997" cy="72010"/>
          </a:xfrm>
          <a:prstGeom prst="rect">
            <a:avLst/>
          </a:prstGeom>
        </p:spPr>
      </p:pic>
      <p:pic>
        <p:nvPicPr>
          <p:cNvPr id="10" name="Picture 3" descr="E:\其他\企業識別系統圖\200907-new\logo-雙語.wmf">
            <a:extLst>
              <a:ext uri="{FF2B5EF4-FFF2-40B4-BE49-F238E27FC236}">
                <a16:creationId xmlns:a16="http://schemas.microsoft.com/office/drawing/2014/main" id="{92A08C80-D1E0-46BE-85C2-02E42B9CED8C}"/>
              </a:ext>
            </a:extLst>
          </p:cNvPr>
          <p:cNvPicPr>
            <a:picLocks noChangeAspect="1" noChangeArrowheads="1"/>
          </p:cNvPicPr>
          <p:nvPr/>
        </p:nvPicPr>
        <p:blipFill>
          <a:blip r:embed="rId6" cstate="print"/>
          <a:srcRect/>
          <a:stretch>
            <a:fillRect/>
          </a:stretch>
        </p:blipFill>
        <p:spPr bwMode="auto">
          <a:xfrm>
            <a:off x="7181264" y="479363"/>
            <a:ext cx="1435514" cy="466130"/>
          </a:xfrm>
          <a:prstGeom prst="rect">
            <a:avLst/>
          </a:prstGeom>
          <a:ln>
            <a:noFill/>
          </a:ln>
          <a:effectLst>
            <a:outerShdw blurRad="50800" dist="25400" dir="4200000" algn="tl" rotWithShape="0">
              <a:schemeClr val="accent3"/>
            </a:outerShdw>
          </a:effectLst>
        </p:spPr>
      </p:pic>
      <p:pic>
        <p:nvPicPr>
          <p:cNvPr id="25" name="圖片 24">
            <a:extLst>
              <a:ext uri="{FF2B5EF4-FFF2-40B4-BE49-F238E27FC236}">
                <a16:creationId xmlns:a16="http://schemas.microsoft.com/office/drawing/2014/main" id="{86291D44-7C7B-441A-A5B7-455D64C961A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V="1">
            <a:off x="324000" y="6525344"/>
            <a:ext cx="8496000" cy="83583"/>
          </a:xfrm>
          <a:prstGeom prst="rect">
            <a:avLst/>
          </a:prstGeom>
        </p:spPr>
      </p:pic>
      <p:sp>
        <p:nvSpPr>
          <p:cNvPr id="21" name="矩形 20">
            <a:extLst>
              <a:ext uri="{FF2B5EF4-FFF2-40B4-BE49-F238E27FC236}">
                <a16:creationId xmlns:a16="http://schemas.microsoft.com/office/drawing/2014/main" id="{69ECE911-FC7E-48EA-A820-D063623D94FB}"/>
              </a:ext>
            </a:extLst>
          </p:cNvPr>
          <p:cNvSpPr/>
          <p:nvPr/>
        </p:nvSpPr>
        <p:spPr>
          <a:xfrm>
            <a:off x="674164" y="1993056"/>
            <a:ext cx="3806227" cy="571848"/>
          </a:xfrm>
          <a:prstGeom prst="rect">
            <a:avLst/>
          </a:prstGeom>
          <a:solidFill>
            <a:srgbClr val="0179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TW" altLang="en-US" sz="1200" b="1" i="0" u="none" strike="noStrike" kern="1200" cap="none" spc="0" normalizeH="0" baseline="0" noProof="0">
              <a:ln>
                <a:noFill/>
              </a:ln>
              <a:solidFill>
                <a:srgbClr val="FFFFFF"/>
              </a:solidFill>
              <a:effectLst/>
              <a:uLnTx/>
              <a:uFillTx/>
              <a:latin typeface="Arial"/>
              <a:ea typeface="微軟正黑體"/>
            </a:endParaRPr>
          </a:p>
        </p:txBody>
      </p:sp>
      <p:sp>
        <p:nvSpPr>
          <p:cNvPr id="22" name="文字方塊 21">
            <a:extLst>
              <a:ext uri="{FF2B5EF4-FFF2-40B4-BE49-F238E27FC236}">
                <a16:creationId xmlns:a16="http://schemas.microsoft.com/office/drawing/2014/main" id="{9BCF83F4-A0DD-4F8D-8567-2EF91DD5D0EE}"/>
              </a:ext>
            </a:extLst>
          </p:cNvPr>
          <p:cNvSpPr txBox="1"/>
          <p:nvPr/>
        </p:nvSpPr>
        <p:spPr>
          <a:xfrm>
            <a:off x="1326540" y="2100933"/>
            <a:ext cx="2520280" cy="369332"/>
          </a:xfrm>
          <a:prstGeom prst="rect">
            <a:avLst/>
          </a:prstGeom>
          <a:noFill/>
          <a:ln>
            <a:noFill/>
          </a:ln>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TW" sz="1800" b="1" i="0" u="none" strike="noStrike" kern="1200" cap="none" spc="0" normalizeH="0" baseline="0" noProof="0" dirty="0">
                <a:ln>
                  <a:noFill/>
                </a:ln>
                <a:solidFill>
                  <a:srgbClr val="FFFFFF"/>
                </a:solidFill>
                <a:effectLst/>
                <a:uLnTx/>
                <a:uFillTx/>
                <a:latin typeface="+mn-lt"/>
                <a:ea typeface="微軟正黑體"/>
              </a:rPr>
              <a:t>Revenue</a:t>
            </a:r>
          </a:p>
        </p:txBody>
      </p:sp>
      <p:sp>
        <p:nvSpPr>
          <p:cNvPr id="38" name="Rectangle 3">
            <a:extLst>
              <a:ext uri="{FF2B5EF4-FFF2-40B4-BE49-F238E27FC236}">
                <a16:creationId xmlns:a16="http://schemas.microsoft.com/office/drawing/2014/main" id="{9280360A-854B-4A79-BC46-E72D6CFB5C09}"/>
              </a:ext>
            </a:extLst>
          </p:cNvPr>
          <p:cNvSpPr>
            <a:spLocks noChangeArrowheads="1"/>
          </p:cNvSpPr>
          <p:nvPr/>
        </p:nvSpPr>
        <p:spPr bwMode="auto">
          <a:xfrm>
            <a:off x="685239" y="3195292"/>
            <a:ext cx="774713" cy="161583"/>
          </a:xfrm>
          <a:prstGeom prst="rect">
            <a:avLst/>
          </a:prstGeom>
          <a:noFill/>
          <a:ln w="9525">
            <a:noFill/>
            <a:miter lim="800000"/>
            <a:headEnd/>
            <a:tailEnd/>
          </a:ln>
        </p:spPr>
        <p:txBody>
          <a:bodyPr wrap="square" lIns="0" tIns="0" rIns="0" bIns="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896938" rtl="0" eaLnBrk="0" fontAlgn="base" latinLnBrk="0" hangingPunct="0">
              <a:lnSpc>
                <a:spcPct val="100000"/>
              </a:lnSpc>
              <a:spcBef>
                <a:spcPct val="0"/>
              </a:spcBef>
              <a:spcAft>
                <a:spcPct val="30000"/>
              </a:spcAft>
              <a:buClrTx/>
              <a:buSzTx/>
              <a:buFontTx/>
              <a:buNone/>
              <a:tabLst/>
              <a:defRPr/>
            </a:pPr>
            <a:r>
              <a:rPr kumimoji="1" lang="en-US" altLang="zh-TW" sz="1050" b="0" i="0" u="none" strike="noStrike" kern="1200" cap="none" spc="0" normalizeH="0" baseline="0" noProof="0" dirty="0">
                <a:ln>
                  <a:noFill/>
                </a:ln>
                <a:solidFill>
                  <a:srgbClr val="808080"/>
                </a:solidFill>
                <a:effectLst/>
                <a:uLnTx/>
                <a:uFillTx/>
                <a:latin typeface="Arial"/>
                <a:ea typeface="微軟正黑體"/>
              </a:rPr>
              <a:t>(Billion)</a:t>
            </a:r>
            <a:endParaRPr kumimoji="1" lang="zh-TW" altLang="en-US" sz="1050" b="0" i="0" u="none" strike="noStrike" kern="1200" cap="none" spc="0" normalizeH="0" baseline="0" noProof="0" dirty="0">
              <a:ln>
                <a:noFill/>
              </a:ln>
              <a:solidFill>
                <a:srgbClr val="808080"/>
              </a:solidFill>
              <a:effectLst/>
              <a:uLnTx/>
              <a:uFillTx/>
              <a:latin typeface="Arial"/>
              <a:ea typeface="微軟正黑體"/>
            </a:endParaRPr>
          </a:p>
        </p:txBody>
      </p:sp>
      <p:sp>
        <p:nvSpPr>
          <p:cNvPr id="28" name="文字方塊 27"/>
          <p:cNvSpPr txBox="1"/>
          <p:nvPr/>
        </p:nvSpPr>
        <p:spPr>
          <a:xfrm>
            <a:off x="1686881" y="3537253"/>
            <a:ext cx="622914" cy="184666"/>
          </a:xfrm>
          <a:prstGeom prst="rect">
            <a:avLst/>
          </a:prstGeom>
          <a:noFill/>
          <a:ln>
            <a:solidFill>
              <a:schemeClr val="tx1"/>
            </a:solidFill>
          </a:ln>
        </p:spPr>
        <p:txBody>
          <a:bodyPr wrap="square" lIns="0" tIns="0" rIns="0" bIns="0"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altLang="zh-TW" dirty="0">
                <a:solidFill>
                  <a:srgbClr val="000000"/>
                </a:solidFill>
              </a:rPr>
              <a:t>1.71</a:t>
            </a:r>
            <a:endParaRPr kumimoji="1" lang="zh-TW" altLang="en-US" sz="1200" b="1" i="0" u="none" strike="noStrike" kern="1200" cap="none" spc="0" normalizeH="0" baseline="0" noProof="0" dirty="0">
              <a:ln>
                <a:noFill/>
              </a:ln>
              <a:solidFill>
                <a:srgbClr val="000000"/>
              </a:solidFill>
              <a:effectLst/>
              <a:uLnTx/>
              <a:uFillTx/>
              <a:latin typeface="Arial" charset="0"/>
              <a:ea typeface="新細明體" charset="-120"/>
            </a:endParaRPr>
          </a:p>
        </p:txBody>
      </p:sp>
      <p:sp>
        <p:nvSpPr>
          <p:cNvPr id="29" name="文字方塊 28"/>
          <p:cNvSpPr txBox="1"/>
          <p:nvPr/>
        </p:nvSpPr>
        <p:spPr>
          <a:xfrm>
            <a:off x="3059850" y="3243228"/>
            <a:ext cx="622914" cy="184666"/>
          </a:xfrm>
          <a:prstGeom prst="rect">
            <a:avLst/>
          </a:prstGeom>
          <a:noFill/>
          <a:ln>
            <a:solidFill>
              <a:schemeClr val="tx1"/>
            </a:solidFill>
          </a:ln>
        </p:spPr>
        <p:txBody>
          <a:bodyPr wrap="square" lIns="0" tIns="0" rIns="0" bIns="0"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TW" sz="1200" b="1" i="0" u="none" strike="noStrike" kern="1200" cap="none" spc="0" normalizeH="0" baseline="0" noProof="0" dirty="0">
                <a:ln>
                  <a:noFill/>
                </a:ln>
                <a:solidFill>
                  <a:srgbClr val="000000"/>
                </a:solidFill>
                <a:effectLst/>
                <a:uLnTx/>
                <a:uFillTx/>
                <a:latin typeface="Arial" charset="0"/>
                <a:ea typeface="新細明體" charset="-120"/>
              </a:rPr>
              <a:t>2.13</a:t>
            </a:r>
            <a:endParaRPr kumimoji="1" lang="zh-TW" altLang="en-US" sz="1200" b="1" i="0" u="none" strike="noStrike" kern="1200" cap="none" spc="0" normalizeH="0" baseline="0" noProof="0" dirty="0">
              <a:ln>
                <a:noFill/>
              </a:ln>
              <a:solidFill>
                <a:srgbClr val="000000"/>
              </a:solidFill>
              <a:effectLst/>
              <a:uLnTx/>
              <a:uFillTx/>
              <a:latin typeface="Arial" charset="0"/>
              <a:ea typeface="新細明體" charset="-120"/>
            </a:endParaRPr>
          </a:p>
        </p:txBody>
      </p:sp>
      <p:pic>
        <p:nvPicPr>
          <p:cNvPr id="30" name="圖片 29">
            <a:extLst>
              <a:ext uri="{FF2B5EF4-FFF2-40B4-BE49-F238E27FC236}">
                <a16:creationId xmlns:a16="http://schemas.microsoft.com/office/drawing/2014/main" id="{84D19F3F-043B-4850-9038-5557D0C20964}"/>
              </a:ext>
            </a:extLst>
          </p:cNvPr>
          <p:cNvPicPr>
            <a:picLocks noChangeAspect="1"/>
          </p:cNvPicPr>
          <p:nvPr/>
        </p:nvPicPr>
        <p:blipFill>
          <a:blip r:embed="rId7" cstate="print"/>
          <a:stretch>
            <a:fillRect/>
          </a:stretch>
        </p:blipFill>
        <p:spPr>
          <a:xfrm rot="21389784">
            <a:off x="2324431" y="3054897"/>
            <a:ext cx="625783" cy="498123"/>
          </a:xfrm>
          <a:prstGeom prst="rect">
            <a:avLst/>
          </a:prstGeom>
        </p:spPr>
      </p:pic>
      <p:sp>
        <p:nvSpPr>
          <p:cNvPr id="2" name="文字方塊 1"/>
          <p:cNvSpPr txBox="1"/>
          <p:nvPr/>
        </p:nvSpPr>
        <p:spPr>
          <a:xfrm>
            <a:off x="3114834" y="3443311"/>
            <a:ext cx="512946" cy="276999"/>
          </a:xfrm>
          <a:prstGeom prst="rect">
            <a:avLst/>
          </a:prstGeom>
          <a:noFill/>
        </p:spPr>
        <p:txBody>
          <a:bodyPr wrap="square" rtlCol="0">
            <a:spAutoFit/>
          </a:bodyPr>
          <a:lstStyle/>
          <a:p>
            <a:r>
              <a:rPr lang="en-US" altLang="zh-TW" b="0" dirty="0"/>
              <a:t>0.25</a:t>
            </a:r>
            <a:endParaRPr lang="zh-TW" altLang="en-US" b="0" dirty="0"/>
          </a:p>
        </p:txBody>
      </p:sp>
      <p:sp>
        <p:nvSpPr>
          <p:cNvPr id="5" name="文字方塊 4">
            <a:extLst>
              <a:ext uri="{FF2B5EF4-FFF2-40B4-BE49-F238E27FC236}">
                <a16:creationId xmlns:a16="http://schemas.microsoft.com/office/drawing/2014/main" id="{7C8F0F68-E70B-06C5-00B3-8B09AD8DC834}"/>
              </a:ext>
            </a:extLst>
          </p:cNvPr>
          <p:cNvSpPr txBox="1"/>
          <p:nvPr/>
        </p:nvSpPr>
        <p:spPr>
          <a:xfrm>
            <a:off x="765599" y="365103"/>
            <a:ext cx="6120680" cy="830997"/>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2400" b="1" i="0" u="none" strike="noStrike" kern="1200" cap="none" spc="0" normalizeH="0" baseline="0" noProof="0" dirty="0">
                <a:ln>
                  <a:noFill/>
                </a:ln>
                <a:solidFill>
                  <a:srgbClr val="808080">
                    <a:lumMod val="50000"/>
                  </a:srgbClr>
                </a:solidFill>
                <a:effectLst/>
                <a:uLnTx/>
                <a:uFillTx/>
                <a:latin typeface="Arial Black"/>
                <a:ea typeface="微軟正黑體"/>
              </a:rPr>
              <a:t>International Business </a:t>
            </a:r>
            <a:r>
              <a:rPr kumimoji="1" lang="en-US" altLang="zh-TW" sz="2400" b="1" i="0" u="none" strike="noStrike" kern="1200" cap="none" spc="0" normalizeH="0" baseline="0" noProof="0" dirty="0">
                <a:ln>
                  <a:noFill/>
                </a:ln>
                <a:solidFill>
                  <a:srgbClr val="808080">
                    <a:lumMod val="50000"/>
                  </a:srgbClr>
                </a:solidFill>
                <a:effectLst/>
                <a:uLnTx/>
                <a:uFillTx/>
                <a:latin typeface="Arial Black"/>
                <a:ea typeface="新細明體" charset="-120"/>
              </a:rPr>
              <a:t>Group (IBG) </a:t>
            </a:r>
            <a:r>
              <a:rPr kumimoji="1" lang="en-US" altLang="zh-TW" sz="2400" b="0" i="0" u="none" strike="noStrike" kern="1200" cap="none" spc="0" normalizeH="0" baseline="0" noProof="0" dirty="0">
                <a:ln>
                  <a:noFill/>
                </a:ln>
                <a:solidFill>
                  <a:srgbClr val="808080">
                    <a:lumMod val="50000"/>
                  </a:srgbClr>
                </a:solidFill>
                <a:effectLst/>
                <a:uLnTx/>
                <a:uFillTx/>
                <a:latin typeface="Arial"/>
                <a:ea typeface="微軟正黑體" panose="020B0604030504040204" pitchFamily="34" charset="-120"/>
              </a:rPr>
              <a:t>1Q23 Financial Summary</a:t>
            </a:r>
          </a:p>
        </p:txBody>
      </p:sp>
      <p:pic>
        <p:nvPicPr>
          <p:cNvPr id="31" name="圖片 30">
            <a:extLst>
              <a:ext uri="{FF2B5EF4-FFF2-40B4-BE49-F238E27FC236}">
                <a16:creationId xmlns:a16="http://schemas.microsoft.com/office/drawing/2014/main" id="{C93E75D2-022F-4DE9-B0EB-63855CAD132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00277" y="4574618"/>
            <a:ext cx="451538" cy="445067"/>
          </a:xfrm>
          <a:prstGeom prst="rect">
            <a:avLst/>
          </a:prstGeom>
        </p:spPr>
      </p:pic>
      <p:pic>
        <p:nvPicPr>
          <p:cNvPr id="33" name="圖片 32">
            <a:extLst>
              <a:ext uri="{FF2B5EF4-FFF2-40B4-BE49-F238E27FC236}">
                <a16:creationId xmlns:a16="http://schemas.microsoft.com/office/drawing/2014/main" id="{814BBE11-9C37-40F3-AEC0-4B50D2DE2C6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000277" y="3367989"/>
            <a:ext cx="450819" cy="445786"/>
          </a:xfrm>
          <a:prstGeom prst="rect">
            <a:avLst/>
          </a:prstGeom>
        </p:spPr>
      </p:pic>
      <p:sp>
        <p:nvSpPr>
          <p:cNvPr id="37" name="文字方塊 36">
            <a:extLst>
              <a:ext uri="{FF2B5EF4-FFF2-40B4-BE49-F238E27FC236}">
                <a16:creationId xmlns:a16="http://schemas.microsoft.com/office/drawing/2014/main" id="{1E898205-D610-4E87-9481-C2B29A0FED9C}"/>
              </a:ext>
            </a:extLst>
          </p:cNvPr>
          <p:cNvSpPr txBox="1"/>
          <p:nvPr/>
        </p:nvSpPr>
        <p:spPr>
          <a:xfrm>
            <a:off x="5508105" y="1916832"/>
            <a:ext cx="3240360" cy="1065828"/>
          </a:xfrm>
          <a:prstGeom prst="rect">
            <a:avLst/>
          </a:prstGeom>
          <a:noFill/>
          <a:ln>
            <a:noFill/>
          </a:ln>
        </p:spPr>
        <p:txBody>
          <a:bodyPr wrap="square" tIns="180000" bIns="144000">
            <a:spAutoFit/>
          </a:bodyPr>
          <a:lstStyle/>
          <a:p>
            <a:pPr lvl="0">
              <a:spcBef>
                <a:spcPts val="600"/>
              </a:spcBef>
              <a:defRPr/>
            </a:pPr>
            <a:r>
              <a:rPr lang="en-US" altLang="zh-TW" sz="1600" b="0" dirty="0">
                <a:solidFill>
                  <a:srgbClr val="000000"/>
                </a:solidFill>
                <a:latin typeface="Arial"/>
                <a:ea typeface="微軟正黑體"/>
              </a:rPr>
              <a:t>IBG revenue +24.3% YoY mainly driven by ICT and fixed-line service revenue </a:t>
            </a:r>
            <a:endParaRPr lang="zh-TW" altLang="en-US" sz="1600" b="0" dirty="0">
              <a:solidFill>
                <a:srgbClr val="000000"/>
              </a:solidFill>
              <a:latin typeface="Arial"/>
              <a:ea typeface="微軟正黑體"/>
            </a:endParaRPr>
          </a:p>
        </p:txBody>
      </p:sp>
      <p:sp>
        <p:nvSpPr>
          <p:cNvPr id="40" name="文字方塊 39">
            <a:extLst>
              <a:ext uri="{FF2B5EF4-FFF2-40B4-BE49-F238E27FC236}">
                <a16:creationId xmlns:a16="http://schemas.microsoft.com/office/drawing/2014/main" id="{E56A47D0-737C-4296-AFE8-6EC2D8491235}"/>
              </a:ext>
            </a:extLst>
          </p:cNvPr>
          <p:cNvSpPr txBox="1"/>
          <p:nvPr/>
        </p:nvSpPr>
        <p:spPr>
          <a:xfrm>
            <a:off x="5508104" y="4390425"/>
            <a:ext cx="3240361" cy="1558270"/>
          </a:xfrm>
          <a:prstGeom prst="rect">
            <a:avLst/>
          </a:prstGeom>
          <a:noFill/>
          <a:ln>
            <a:noFill/>
          </a:ln>
        </p:spPr>
        <p:txBody>
          <a:bodyPr wrap="square" tIns="180000" bIns="144000">
            <a:spAutoFit/>
          </a:bodyPr>
          <a:lstStyle/>
          <a:p>
            <a:pPr>
              <a:spcBef>
                <a:spcPts val="600"/>
              </a:spcBef>
              <a:defRPr/>
            </a:pPr>
            <a:r>
              <a:rPr lang="en-US" altLang="zh-TW" sz="1600" b="0" dirty="0">
                <a:latin typeface="Arial"/>
                <a:ea typeface="微軟正黑體"/>
              </a:rPr>
              <a:t>Our Japan subsidiary successfully obtained the Specific Construction License to facilitate acquisition of large telecom construction projects in Japan</a:t>
            </a:r>
          </a:p>
        </p:txBody>
      </p:sp>
      <p:sp>
        <p:nvSpPr>
          <p:cNvPr id="41" name="文字方塊 40">
            <a:extLst>
              <a:ext uri="{FF2B5EF4-FFF2-40B4-BE49-F238E27FC236}">
                <a16:creationId xmlns:a16="http://schemas.microsoft.com/office/drawing/2014/main" id="{5FDBD4E0-A607-4A23-8007-23A4CE926CB4}"/>
              </a:ext>
            </a:extLst>
          </p:cNvPr>
          <p:cNvSpPr txBox="1"/>
          <p:nvPr/>
        </p:nvSpPr>
        <p:spPr>
          <a:xfrm rot="10800000" flipV="1">
            <a:off x="5511334" y="3194389"/>
            <a:ext cx="3237131" cy="1065828"/>
          </a:xfrm>
          <a:prstGeom prst="rect">
            <a:avLst/>
          </a:prstGeom>
          <a:noFill/>
          <a:ln>
            <a:noFill/>
          </a:ln>
        </p:spPr>
        <p:txBody>
          <a:bodyPr wrap="square" tIns="180000" bIns="144000">
            <a:spAutoFit/>
          </a:bodyPr>
          <a:lstStyle/>
          <a:p>
            <a:pPr lvl="0">
              <a:spcBef>
                <a:spcPts val="600"/>
              </a:spcBef>
              <a:defRPr/>
            </a:pPr>
            <a:r>
              <a:rPr lang="en-US" altLang="zh-TW" sz="1600" b="0" dirty="0">
                <a:solidFill>
                  <a:srgbClr val="000000"/>
                </a:solidFill>
                <a:latin typeface="Arial"/>
                <a:ea typeface="微軟正黑體"/>
              </a:rPr>
              <a:t>Global clients increased their demand for IPLC, international roaming, IDC and cloud services  </a:t>
            </a:r>
          </a:p>
        </p:txBody>
      </p:sp>
      <p:pic>
        <p:nvPicPr>
          <p:cNvPr id="42" name="圖片 41">
            <a:extLst>
              <a:ext uri="{FF2B5EF4-FFF2-40B4-BE49-F238E27FC236}">
                <a16:creationId xmlns:a16="http://schemas.microsoft.com/office/drawing/2014/main" id="{89C0728A-CDB0-4F78-336B-70637D5941D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000277" y="2136608"/>
            <a:ext cx="450819" cy="445786"/>
          </a:xfrm>
          <a:prstGeom prst="rect">
            <a:avLst/>
          </a:prstGeom>
        </p:spPr>
      </p:pic>
      <p:pic>
        <p:nvPicPr>
          <p:cNvPr id="44" name="圖片 43">
            <a:extLst>
              <a:ext uri="{FF2B5EF4-FFF2-40B4-BE49-F238E27FC236}">
                <a16:creationId xmlns:a16="http://schemas.microsoft.com/office/drawing/2014/main" id="{16FE4C95-772D-F58C-239D-5477578D435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99592" y="1390595"/>
            <a:ext cx="218183" cy="215056"/>
          </a:xfrm>
          <a:prstGeom prst="rect">
            <a:avLst/>
          </a:prstGeom>
        </p:spPr>
      </p:pic>
      <p:sp>
        <p:nvSpPr>
          <p:cNvPr id="27" name="文字方塊 26">
            <a:extLst>
              <a:ext uri="{FF2B5EF4-FFF2-40B4-BE49-F238E27FC236}">
                <a16:creationId xmlns:a16="http://schemas.microsoft.com/office/drawing/2014/main" id="{6EB4F12F-DB8E-4573-5CB4-9D76EED7BF90}"/>
              </a:ext>
            </a:extLst>
          </p:cNvPr>
          <p:cNvSpPr txBox="1"/>
          <p:nvPr/>
        </p:nvSpPr>
        <p:spPr>
          <a:xfrm>
            <a:off x="1117775" y="1239143"/>
            <a:ext cx="7990728" cy="461665"/>
          </a:xfrm>
          <a:prstGeom prst="rect">
            <a:avLst/>
          </a:prstGeom>
          <a:noFill/>
        </p:spPr>
        <p:txBody>
          <a:bodyPr wrap="square">
            <a:spAutoFit/>
          </a:bodyPr>
          <a:lstStyle/>
          <a:p>
            <a:r>
              <a:rPr lang="en-US" altLang="zh-TW" sz="1800" baseline="0" dirty="0">
                <a:solidFill>
                  <a:schemeClr val="tx1">
                    <a:lumMod val="65000"/>
                    <a:lumOff val="35000"/>
                  </a:schemeClr>
                </a:solidFill>
                <a:latin typeface="Arial"/>
                <a:ea typeface="微軟正黑體" panose="020B0604030504040204" pitchFamily="34" charset="-120"/>
              </a:rPr>
              <a:t>Income before tax </a:t>
            </a:r>
            <a:r>
              <a:rPr lang="en-US" altLang="zh-TW" sz="1800" dirty="0">
                <a:solidFill>
                  <a:schemeClr val="tx1">
                    <a:lumMod val="65000"/>
                    <a:lumOff val="35000"/>
                  </a:schemeClr>
                </a:solidFill>
                <a:latin typeface="Arial"/>
                <a:ea typeface="微軟正黑體" panose="020B0604030504040204" pitchFamily="34" charset="-120"/>
              </a:rPr>
              <a:t>grew NT$0.06 billion, or </a:t>
            </a:r>
            <a:r>
              <a:rPr lang="en-US" altLang="zh-TW" sz="2400" dirty="0">
                <a:solidFill>
                  <a:schemeClr val="tx1">
                    <a:lumMod val="65000"/>
                    <a:lumOff val="35000"/>
                  </a:schemeClr>
                </a:solidFill>
                <a:latin typeface="Arial"/>
                <a:ea typeface="微軟正黑體" panose="020B0604030504040204" pitchFamily="34" charset="-120"/>
              </a:rPr>
              <a:t>    </a:t>
            </a:r>
            <a:r>
              <a:rPr lang="en-US" altLang="zh-TW" sz="2400" dirty="0">
                <a:solidFill>
                  <a:srgbClr val="F98522"/>
                </a:solidFill>
                <a:latin typeface="Arial"/>
                <a:ea typeface="微軟正黑體" panose="020B0604030504040204" pitchFamily="34" charset="-120"/>
              </a:rPr>
              <a:t>13.3</a:t>
            </a:r>
            <a:r>
              <a:rPr lang="en-US" altLang="zh-TW" sz="1800" dirty="0">
                <a:solidFill>
                  <a:srgbClr val="F98522"/>
                </a:solidFill>
                <a:latin typeface="Arial"/>
                <a:ea typeface="微軟正黑體" panose="020B0604030504040204" pitchFamily="34" charset="-120"/>
              </a:rPr>
              <a:t>% YoY</a:t>
            </a:r>
            <a:endParaRPr lang="zh-TW" altLang="en-US" sz="1800" dirty="0">
              <a:solidFill>
                <a:srgbClr val="F98522"/>
              </a:solidFill>
            </a:endParaRPr>
          </a:p>
        </p:txBody>
      </p:sp>
      <p:sp>
        <p:nvSpPr>
          <p:cNvPr id="34" name="文字方塊 33">
            <a:extLst>
              <a:ext uri="{FF2B5EF4-FFF2-40B4-BE49-F238E27FC236}">
                <a16:creationId xmlns:a16="http://schemas.microsoft.com/office/drawing/2014/main" id="{60C7D50E-DE1F-82E5-4D9B-5E27000DEE64}"/>
              </a:ext>
            </a:extLst>
          </p:cNvPr>
          <p:cNvSpPr txBox="1"/>
          <p:nvPr/>
        </p:nvSpPr>
        <p:spPr>
          <a:xfrm>
            <a:off x="5868144" y="1264727"/>
            <a:ext cx="342590" cy="369332"/>
          </a:xfrm>
          <a:prstGeom prst="rect">
            <a:avLst/>
          </a:prstGeom>
          <a:noFill/>
        </p:spPr>
        <p:txBody>
          <a:bodyPr wrap="square">
            <a:spAutoFit/>
          </a:bodyPr>
          <a:lstStyle/>
          <a:p>
            <a:r>
              <a:rPr lang="zh-TW" altLang="en-US" sz="1800" dirty="0">
                <a:solidFill>
                  <a:srgbClr val="FA7707"/>
                </a:solidFill>
                <a:latin typeface="微軟正黑體"/>
                <a:ea typeface="微軟正黑體"/>
                <a:sym typeface="Wingdings" panose="05000000000000000000" pitchFamily="2" charset="2"/>
              </a:rPr>
              <a:t></a:t>
            </a:r>
            <a:r>
              <a:rPr lang="en-US" altLang="zh-TW" sz="1800" dirty="0">
                <a:solidFill>
                  <a:srgbClr val="F18C01"/>
                </a:solidFill>
                <a:latin typeface="Arial"/>
                <a:ea typeface="微軟正黑體" panose="020B0604030504040204" pitchFamily="34" charset="-120"/>
              </a:rPr>
              <a:t>  </a:t>
            </a:r>
            <a:endParaRPr lang="zh-TW" altLang="en-US" sz="1800" dirty="0"/>
          </a:p>
        </p:txBody>
      </p:sp>
      <p:sp>
        <p:nvSpPr>
          <p:cNvPr id="26" name="文字方塊 1">
            <a:extLst>
              <a:ext uri="{FF2B5EF4-FFF2-40B4-BE49-F238E27FC236}">
                <a16:creationId xmlns:a16="http://schemas.microsoft.com/office/drawing/2014/main" id="{A7E5B76A-4B89-492C-9563-1F6945C0790D}"/>
              </a:ext>
            </a:extLst>
          </p:cNvPr>
          <p:cNvSpPr txBox="1">
            <a:spLocks noChangeArrowheads="1"/>
          </p:cNvSpPr>
          <p:nvPr/>
        </p:nvSpPr>
        <p:spPr bwMode="auto">
          <a:xfrm>
            <a:off x="784209" y="6285379"/>
            <a:ext cx="4361281" cy="195814"/>
          </a:xfrm>
          <a:prstGeom prst="rect">
            <a:avLst/>
          </a:prstGeom>
          <a:noFill/>
          <a:ln w="9525">
            <a:noFill/>
            <a:miter lim="800000"/>
            <a:headEnd/>
            <a:tailEnd/>
          </a:ln>
        </p:spPr>
        <p:txBody>
          <a:bodyPr wrap="square" tIns="36000" bIns="3600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800" b="0" i="0" u="none" strike="noStrike" kern="1200" cap="none" spc="0" normalizeH="0" baseline="0" noProof="0" dirty="0">
                <a:ln>
                  <a:noFill/>
                </a:ln>
                <a:solidFill>
                  <a:srgbClr val="000000">
                    <a:lumMod val="65000"/>
                    <a:lumOff val="35000"/>
                  </a:srgbClr>
                </a:solidFill>
                <a:effectLst/>
                <a:uLnTx/>
                <a:uFillTx/>
                <a:latin typeface="Arial"/>
                <a:ea typeface="微軟正黑體"/>
              </a:rPr>
              <a:t>Note : (a) The calculation of growth rate is based on actual amount</a:t>
            </a:r>
          </a:p>
        </p:txBody>
      </p:sp>
      <p:sp>
        <p:nvSpPr>
          <p:cNvPr id="35" name="文字方塊 34">
            <a:extLst>
              <a:ext uri="{FF2B5EF4-FFF2-40B4-BE49-F238E27FC236}">
                <a16:creationId xmlns:a16="http://schemas.microsoft.com/office/drawing/2014/main" id="{46940656-76A1-4203-9E9B-A6E5DE970B36}"/>
              </a:ext>
            </a:extLst>
          </p:cNvPr>
          <p:cNvSpPr txBox="1"/>
          <p:nvPr/>
        </p:nvSpPr>
        <p:spPr>
          <a:xfrm>
            <a:off x="1459952" y="2651019"/>
            <a:ext cx="2358175"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altLang="zh-TW" sz="2400" noProof="0" dirty="0" smtClean="0">
                <a:solidFill>
                  <a:srgbClr val="F88522"/>
                </a:solidFill>
                <a:latin typeface="Arial"/>
                <a:ea typeface="微軟正黑體"/>
              </a:rPr>
              <a:t>+24.3</a:t>
            </a:r>
            <a:r>
              <a:rPr kumimoji="1" lang="en-US" altLang="zh-TW" sz="2400" b="1" i="0" u="none" strike="noStrike" kern="1200" cap="none" spc="0" normalizeH="0" baseline="0" noProof="0" dirty="0" smtClean="0">
                <a:ln>
                  <a:noFill/>
                </a:ln>
                <a:solidFill>
                  <a:srgbClr val="F88522"/>
                </a:solidFill>
                <a:effectLst/>
                <a:uLnTx/>
                <a:uFillTx/>
                <a:latin typeface="Arial"/>
                <a:ea typeface="微軟正黑體"/>
              </a:rPr>
              <a:t>%</a:t>
            </a:r>
            <a:r>
              <a:rPr kumimoji="1" lang="en-US" altLang="zh-TW" sz="1600" b="1" i="0" u="none" strike="noStrike" kern="1200" cap="none" spc="0" normalizeH="0" baseline="76000" noProof="0" dirty="0" smtClean="0">
                <a:ln>
                  <a:noFill/>
                </a:ln>
                <a:solidFill>
                  <a:srgbClr val="F88522"/>
                </a:solidFill>
                <a:effectLst/>
                <a:uLnTx/>
                <a:uFillTx/>
                <a:latin typeface="Arial"/>
                <a:ea typeface="微軟正黑體"/>
              </a:rPr>
              <a:t>(</a:t>
            </a:r>
            <a:r>
              <a:rPr kumimoji="1" lang="en-US" altLang="zh-TW" sz="1600" b="1" i="0" u="none" strike="noStrike" kern="1200" cap="none" spc="0" normalizeH="0" baseline="76000" noProof="0" dirty="0">
                <a:ln>
                  <a:noFill/>
                </a:ln>
                <a:solidFill>
                  <a:srgbClr val="F88522"/>
                </a:solidFill>
                <a:effectLst/>
                <a:uLnTx/>
                <a:uFillTx/>
                <a:latin typeface="Arial"/>
                <a:ea typeface="微軟正黑體"/>
              </a:rPr>
              <a:t>a)  </a:t>
            </a:r>
            <a:r>
              <a:rPr kumimoji="1" lang="en-US" altLang="zh-TW" sz="2400" b="1" i="0" u="none" strike="noStrike" kern="1200" cap="none" spc="0" normalizeH="0" baseline="0" noProof="0" dirty="0">
                <a:ln>
                  <a:noFill/>
                </a:ln>
                <a:solidFill>
                  <a:srgbClr val="F88522"/>
                </a:solidFill>
                <a:effectLst/>
                <a:uLnTx/>
                <a:uFillTx/>
                <a:latin typeface="Arial"/>
                <a:ea typeface="微軟正黑體"/>
              </a:rPr>
              <a:t>YoY</a:t>
            </a:r>
            <a:endParaRPr kumimoji="1" lang="zh-TW" altLang="en-US" sz="2400" b="1" i="0" u="none" strike="noStrike" kern="1200" cap="none" spc="0" normalizeH="0" baseline="0" noProof="0" dirty="0">
              <a:ln>
                <a:noFill/>
              </a:ln>
              <a:solidFill>
                <a:srgbClr val="F88522"/>
              </a:solidFill>
              <a:effectLst/>
              <a:uLnTx/>
              <a:uFillTx/>
              <a:latin typeface="Arial"/>
              <a:ea typeface="微軟正黑體"/>
            </a:endParaRPr>
          </a:p>
        </p:txBody>
      </p:sp>
    </p:spTree>
    <p:extLst>
      <p:ext uri="{BB962C8B-B14F-4D97-AF65-F5344CB8AC3E}">
        <p14:creationId xmlns:p14="http://schemas.microsoft.com/office/powerpoint/2010/main" val="31822972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方塊 6">
            <a:extLst>
              <a:ext uri="{FF2B5EF4-FFF2-40B4-BE49-F238E27FC236}">
                <a16:creationId xmlns:a16="http://schemas.microsoft.com/office/drawing/2014/main" id="{04E1D83B-8747-42E0-9EB3-957D342B9E76}"/>
              </a:ext>
            </a:extLst>
          </p:cNvPr>
          <p:cNvSpPr txBox="1"/>
          <p:nvPr/>
        </p:nvSpPr>
        <p:spPr>
          <a:xfrm>
            <a:off x="0" y="2852936"/>
            <a:ext cx="9144000" cy="646331"/>
          </a:xfrm>
          <a:prstGeom prst="rect">
            <a:avLst/>
          </a:prstGeom>
        </p:spPr>
        <p:txBody>
          <a:bodyPr/>
          <a:lstStyle>
            <a:defPPr>
              <a:defRPr lang="zh-TW"/>
            </a:defPPr>
            <a:lvl1pPr marL="0" marR="0" lvl="0" indent="0" algn="ctr" defTabSz="914400" eaLnBrk="0" latinLnBrk="0" hangingPunct="0">
              <a:lnSpc>
                <a:spcPct val="100000"/>
              </a:lnSpc>
              <a:buClrTx/>
              <a:buSzTx/>
              <a:buFontTx/>
              <a:buNone/>
              <a:tabLst/>
              <a:defRPr sz="3600" i="0" u="none" strike="noStrike" kern="0" cap="none" spc="0" normalizeH="0" baseline="0">
                <a:ln>
                  <a:noFill/>
                </a:ln>
                <a:solidFill>
                  <a:srgbClr val="244062"/>
                </a:solidFill>
                <a:effectLst/>
                <a:uLnTx/>
                <a:uFillTx/>
                <a:latin typeface="Arial Black" panose="020B0A04020102020204" pitchFamily="34" charset="0"/>
                <a:ea typeface="微軟正黑體"/>
                <a:cs typeface="Arial" panose="020B0604020202020204" pitchFamily="34" charset="0"/>
              </a:defRPr>
            </a:lvl1pPr>
            <a:lvl2pPr eaLnBrk="0" hangingPunct="0">
              <a:defRPr sz="3000">
                <a:solidFill>
                  <a:srgbClr val="777777"/>
                </a:solidFill>
                <a:latin typeface="Arial Black" pitchFamily="34" charset="0"/>
                <a:ea typeface="微軟正黑體" pitchFamily="34" charset="-120"/>
                <a:cs typeface="新細明體" pitchFamily="18" charset="-120"/>
              </a:defRPr>
            </a:lvl2pPr>
            <a:lvl3pPr eaLnBrk="0" hangingPunct="0">
              <a:defRPr sz="3000">
                <a:solidFill>
                  <a:srgbClr val="777777"/>
                </a:solidFill>
                <a:latin typeface="Arial Black" pitchFamily="34" charset="0"/>
                <a:ea typeface="微軟正黑體" pitchFamily="34" charset="-120"/>
                <a:cs typeface="新細明體" pitchFamily="18" charset="-120"/>
              </a:defRPr>
            </a:lvl3pPr>
            <a:lvl4pPr eaLnBrk="0" hangingPunct="0">
              <a:defRPr sz="3000">
                <a:solidFill>
                  <a:srgbClr val="777777"/>
                </a:solidFill>
                <a:latin typeface="Arial Black" pitchFamily="34" charset="0"/>
                <a:ea typeface="微軟正黑體" pitchFamily="34" charset="-120"/>
                <a:cs typeface="新細明體" pitchFamily="18" charset="-120"/>
              </a:defRPr>
            </a:lvl4pPr>
            <a:lvl5pPr eaLnBrk="0" hangingPunct="0">
              <a:defRPr sz="3000">
                <a:solidFill>
                  <a:srgbClr val="777777"/>
                </a:solidFill>
                <a:latin typeface="Arial Black" pitchFamily="34" charset="0"/>
                <a:ea typeface="微軟正黑體" pitchFamily="34" charset="-120"/>
                <a:cs typeface="新細明體" pitchFamily="18" charset="-120"/>
              </a:defRPr>
            </a:lvl5pPr>
            <a:lvl6pPr marL="342900" fontAlgn="base">
              <a:spcBef>
                <a:spcPct val="0"/>
              </a:spcBef>
              <a:spcAft>
                <a:spcPct val="0"/>
              </a:spcAft>
              <a:defRPr sz="3000">
                <a:solidFill>
                  <a:srgbClr val="777777"/>
                </a:solidFill>
                <a:latin typeface="Arial Black" pitchFamily="34" charset="0"/>
                <a:ea typeface="微軟正黑體" pitchFamily="34" charset="-120"/>
                <a:cs typeface="新細明體" pitchFamily="18" charset="-120"/>
              </a:defRPr>
            </a:lvl6pPr>
            <a:lvl7pPr marL="685800" fontAlgn="base">
              <a:spcBef>
                <a:spcPct val="0"/>
              </a:spcBef>
              <a:spcAft>
                <a:spcPct val="0"/>
              </a:spcAft>
              <a:defRPr sz="3000">
                <a:solidFill>
                  <a:srgbClr val="777777"/>
                </a:solidFill>
                <a:latin typeface="Arial Black" pitchFamily="34" charset="0"/>
                <a:ea typeface="微軟正黑體" pitchFamily="34" charset="-120"/>
                <a:cs typeface="新細明體" pitchFamily="18" charset="-120"/>
              </a:defRPr>
            </a:lvl7pPr>
            <a:lvl8pPr marL="1028700" fontAlgn="base">
              <a:spcBef>
                <a:spcPct val="0"/>
              </a:spcBef>
              <a:spcAft>
                <a:spcPct val="0"/>
              </a:spcAft>
              <a:defRPr sz="3000">
                <a:solidFill>
                  <a:srgbClr val="777777"/>
                </a:solidFill>
                <a:latin typeface="Arial Black" pitchFamily="34" charset="0"/>
                <a:ea typeface="微軟正黑體" pitchFamily="34" charset="-120"/>
                <a:cs typeface="新細明體" pitchFamily="18" charset="-120"/>
              </a:defRPr>
            </a:lvl8pPr>
            <a:lvl9pPr marL="1371600" fontAlgn="base">
              <a:spcBef>
                <a:spcPct val="0"/>
              </a:spcBef>
              <a:spcAft>
                <a:spcPct val="0"/>
              </a:spcAft>
              <a:defRPr sz="3000">
                <a:solidFill>
                  <a:srgbClr val="777777"/>
                </a:solidFill>
                <a:latin typeface="Arial Black" pitchFamily="34" charset="0"/>
                <a:ea typeface="微軟正黑體" pitchFamily="34" charset="-120"/>
                <a:cs typeface="新細明體" pitchFamily="18" charset="-120"/>
              </a:defRPr>
            </a:lvl9pPr>
          </a:lstStyle>
          <a:p>
            <a:pPr>
              <a:defRPr/>
            </a:pPr>
            <a:r>
              <a:rPr lang="en-US" altLang="zh-TW" sz="2800" dirty="0">
                <a:solidFill>
                  <a:srgbClr val="808080">
                    <a:lumMod val="50000"/>
                  </a:srgbClr>
                </a:solidFill>
                <a:latin typeface="Arial Black"/>
                <a:cs typeface="+mj-cs"/>
              </a:rPr>
              <a:t>Financial Overview</a:t>
            </a:r>
            <a:endParaRPr lang="zh-TW" altLang="en-US" sz="2800" dirty="0">
              <a:solidFill>
                <a:srgbClr val="808080">
                  <a:lumMod val="50000"/>
                </a:srgbClr>
              </a:solidFill>
              <a:latin typeface="Arial Black"/>
              <a:cs typeface="+mj-cs"/>
            </a:endParaRPr>
          </a:p>
        </p:txBody>
      </p:sp>
      <p:pic>
        <p:nvPicPr>
          <p:cNvPr id="8" name="圖片 7">
            <a:extLst>
              <a:ext uri="{FF2B5EF4-FFF2-40B4-BE49-F238E27FC236}">
                <a16:creationId xmlns:a16="http://schemas.microsoft.com/office/drawing/2014/main" id="{6908D3E3-62A9-49C3-9287-F1F34F60B2C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95736" y="3717032"/>
            <a:ext cx="4932000" cy="37282"/>
          </a:xfrm>
          <a:prstGeom prst="rect">
            <a:avLst/>
          </a:prstGeom>
        </p:spPr>
      </p:pic>
      <p:pic>
        <p:nvPicPr>
          <p:cNvPr id="6" name="Picture 3" descr="E:\其他\企業識別系統圖\200907-new\logo-雙語.wmf">
            <a:extLst>
              <a:ext uri="{FF2B5EF4-FFF2-40B4-BE49-F238E27FC236}">
                <a16:creationId xmlns:a16="http://schemas.microsoft.com/office/drawing/2014/main" id="{723CCAF5-4C26-43A5-8EE1-4417AC2DE0B4}"/>
              </a:ext>
            </a:extLst>
          </p:cNvPr>
          <p:cNvPicPr>
            <a:picLocks noChangeAspect="1" noChangeArrowheads="1"/>
          </p:cNvPicPr>
          <p:nvPr/>
        </p:nvPicPr>
        <p:blipFill>
          <a:blip r:embed="rId4" cstate="print"/>
          <a:srcRect/>
          <a:stretch>
            <a:fillRect/>
          </a:stretch>
        </p:blipFill>
        <p:spPr bwMode="auto">
          <a:xfrm>
            <a:off x="3203848" y="692696"/>
            <a:ext cx="2432108" cy="789737"/>
          </a:xfrm>
          <a:prstGeom prst="rect">
            <a:avLst/>
          </a:prstGeom>
          <a:ln>
            <a:noFill/>
          </a:ln>
          <a:effectLst>
            <a:outerShdw blurRad="50800" dist="25400" dir="4200000" algn="tl" rotWithShape="0">
              <a:schemeClr val="accent3"/>
            </a:outerShdw>
          </a:effectLst>
        </p:spPr>
      </p:pic>
    </p:spTree>
    <p:extLst>
      <p:ext uri="{BB962C8B-B14F-4D97-AF65-F5344CB8AC3E}">
        <p14:creationId xmlns:p14="http://schemas.microsoft.com/office/powerpoint/2010/main" val="15579700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圖片 10">
            <a:extLst>
              <a:ext uri="{FF2B5EF4-FFF2-40B4-BE49-F238E27FC236}">
                <a16:creationId xmlns:a16="http://schemas.microsoft.com/office/drawing/2014/main" id="{7C8C15FD-7DFE-4E77-B10F-D5E306E0208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424035" y="589565"/>
            <a:ext cx="461667" cy="86618"/>
          </a:xfrm>
          <a:prstGeom prst="rect">
            <a:avLst/>
          </a:prstGeom>
        </p:spPr>
      </p:pic>
      <p:pic>
        <p:nvPicPr>
          <p:cNvPr id="10" name="Picture 3" descr="E:\其他\企業識別系統圖\200907-new\logo-雙語.wmf">
            <a:extLst>
              <a:ext uri="{FF2B5EF4-FFF2-40B4-BE49-F238E27FC236}">
                <a16:creationId xmlns:a16="http://schemas.microsoft.com/office/drawing/2014/main" id="{92A08C80-D1E0-46BE-85C2-02E42B9CED8C}"/>
              </a:ext>
            </a:extLst>
          </p:cNvPr>
          <p:cNvPicPr>
            <a:picLocks noChangeAspect="1" noChangeArrowheads="1"/>
          </p:cNvPicPr>
          <p:nvPr/>
        </p:nvPicPr>
        <p:blipFill>
          <a:blip r:embed="rId4" cstate="print"/>
          <a:srcRect/>
          <a:stretch>
            <a:fillRect/>
          </a:stretch>
        </p:blipFill>
        <p:spPr bwMode="auto">
          <a:xfrm>
            <a:off x="7181264" y="479363"/>
            <a:ext cx="1435514" cy="466130"/>
          </a:xfrm>
          <a:prstGeom prst="rect">
            <a:avLst/>
          </a:prstGeom>
          <a:ln>
            <a:noFill/>
          </a:ln>
          <a:effectLst>
            <a:outerShdw blurRad="50800" dist="25400" dir="4200000" algn="tl" rotWithShape="0">
              <a:schemeClr val="accent3"/>
            </a:outerShdw>
          </a:effectLst>
        </p:spPr>
      </p:pic>
      <p:sp>
        <p:nvSpPr>
          <p:cNvPr id="12" name="Text Box 66">
            <a:extLst>
              <a:ext uri="{FF2B5EF4-FFF2-40B4-BE49-F238E27FC236}">
                <a16:creationId xmlns:a16="http://schemas.microsoft.com/office/drawing/2014/main" id="{96AD1BC4-8C66-4D77-8F96-95184A49F6FD}"/>
              </a:ext>
            </a:extLst>
          </p:cNvPr>
          <p:cNvSpPr txBox="1">
            <a:spLocks noChangeArrowheads="1"/>
          </p:cNvSpPr>
          <p:nvPr/>
        </p:nvSpPr>
        <p:spPr bwMode="auto">
          <a:xfrm>
            <a:off x="690059" y="5837088"/>
            <a:ext cx="7488238" cy="688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wrap="square" tIns="36000" bIns="36000">
            <a:spAutoFit/>
          </a:bodyPr>
          <a:lstStyle>
            <a:lvl1pPr eaLnBrk="0" hangingPunct="0">
              <a:defRPr kumimoji="1" b="1">
                <a:solidFill>
                  <a:schemeClr val="tx1"/>
                </a:solidFill>
                <a:latin typeface="Arial" charset="0"/>
                <a:ea typeface="新細明體" pitchFamily="18" charset="-120"/>
              </a:defRPr>
            </a:lvl1pPr>
            <a:lvl2pPr marL="742950" indent="-285750" eaLnBrk="0" hangingPunct="0">
              <a:defRPr kumimoji="1" b="1">
                <a:solidFill>
                  <a:schemeClr val="tx1"/>
                </a:solidFill>
                <a:latin typeface="Arial" charset="0"/>
                <a:ea typeface="新細明體" pitchFamily="18" charset="-120"/>
              </a:defRPr>
            </a:lvl2pPr>
            <a:lvl3pPr marL="1143000" indent="-228600" eaLnBrk="0" hangingPunct="0">
              <a:defRPr kumimoji="1" b="1">
                <a:solidFill>
                  <a:schemeClr val="tx1"/>
                </a:solidFill>
                <a:latin typeface="Arial" charset="0"/>
                <a:ea typeface="新細明體" pitchFamily="18" charset="-120"/>
              </a:defRPr>
            </a:lvl3pPr>
            <a:lvl4pPr marL="1600200" indent="-228600" eaLnBrk="0" hangingPunct="0">
              <a:defRPr kumimoji="1" b="1">
                <a:solidFill>
                  <a:schemeClr val="tx1"/>
                </a:solidFill>
                <a:latin typeface="Arial" charset="0"/>
                <a:ea typeface="新細明體" pitchFamily="18" charset="-120"/>
              </a:defRPr>
            </a:lvl4pPr>
            <a:lvl5pPr marL="2057400" indent="-228600" eaLnBrk="0" hangingPunct="0">
              <a:defRPr kumimoji="1" b="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b="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b="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b="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b="1">
                <a:solidFill>
                  <a:schemeClr val="tx1"/>
                </a:solidFill>
                <a:latin typeface="Arial" charset="0"/>
                <a:ea typeface="新細明體" pitchFamily="18" charset="-120"/>
              </a:defRPr>
            </a:lvl9pPr>
          </a:lstStyle>
          <a:p>
            <a:pPr marL="0" marR="0" lvl="0" indent="0" algn="l" defTabSz="914400" rtl="0" eaLnBrk="1" fontAlgn="base" latinLnBrk="0" hangingPunct="1">
              <a:lnSpc>
                <a:spcPct val="100000"/>
              </a:lnSpc>
              <a:spcBef>
                <a:spcPts val="0"/>
              </a:spcBef>
              <a:spcAft>
                <a:spcPct val="0"/>
              </a:spcAft>
              <a:buClrTx/>
              <a:buSzTx/>
              <a:buFontTx/>
              <a:buNone/>
              <a:tabLst/>
              <a:defRPr/>
            </a:pPr>
            <a:r>
              <a:rPr kumimoji="1" lang="en-US" altLang="zh-TW" sz="800" b="0" i="0" u="none" strike="noStrike" kern="1200" cap="none" spc="0" normalizeH="0" baseline="0" noProof="0" dirty="0">
                <a:ln>
                  <a:noFill/>
                </a:ln>
                <a:solidFill>
                  <a:srgbClr val="808080">
                    <a:lumMod val="50000"/>
                  </a:srgbClr>
                </a:solidFill>
                <a:effectLst/>
                <a:uLnTx/>
                <a:uFillTx/>
                <a:latin typeface="Arial"/>
                <a:ea typeface="微軟正黑體"/>
              </a:rPr>
              <a:t>Note:</a:t>
            </a:r>
          </a:p>
          <a:p>
            <a:pPr marL="228600" marR="0" lvl="0" indent="-228600" algn="l" defTabSz="914400" rtl="0" eaLnBrk="1" fontAlgn="base" latinLnBrk="0" hangingPunct="1">
              <a:lnSpc>
                <a:spcPct val="100000"/>
              </a:lnSpc>
              <a:spcBef>
                <a:spcPts val="0"/>
              </a:spcBef>
              <a:spcAft>
                <a:spcPct val="0"/>
              </a:spcAft>
              <a:buClrTx/>
              <a:buSzTx/>
              <a:buFont typeface="+mj-lt"/>
              <a:buAutoNum type="arabicPeriod"/>
              <a:tabLst/>
              <a:defRPr/>
            </a:pPr>
            <a:r>
              <a:rPr kumimoji="1" lang="en-US" altLang="zh-TW" sz="800" b="0" i="0" u="none" strike="noStrike" kern="1200" cap="none" spc="0" normalizeH="0" baseline="0" noProof="0" dirty="0">
                <a:ln>
                  <a:noFill/>
                </a:ln>
                <a:solidFill>
                  <a:srgbClr val="808080">
                    <a:lumMod val="50000"/>
                  </a:srgbClr>
                </a:solidFill>
                <a:effectLst/>
                <a:uLnTx/>
                <a:uFillTx/>
                <a:latin typeface="Arial"/>
                <a:ea typeface="微軟正黑體"/>
              </a:rPr>
              <a:t>Financials are prepared in accordance with T-IFRSs.  Figures for 2023 are unaudited.</a:t>
            </a:r>
          </a:p>
          <a:p>
            <a:pPr marL="228600" marR="0" lvl="0" indent="-228600" algn="l" defTabSz="914400" rtl="0" eaLnBrk="1" fontAlgn="base" latinLnBrk="0" hangingPunct="1">
              <a:lnSpc>
                <a:spcPct val="100000"/>
              </a:lnSpc>
              <a:spcBef>
                <a:spcPts val="0"/>
              </a:spcBef>
              <a:spcAft>
                <a:spcPct val="0"/>
              </a:spcAft>
              <a:buClrTx/>
              <a:buSzTx/>
              <a:buFont typeface="+mj-lt"/>
              <a:buAutoNum type="arabicPeriod"/>
              <a:tabLst/>
              <a:defRPr/>
            </a:pPr>
            <a:r>
              <a:rPr kumimoji="1" lang="en-US" altLang="zh-TW" sz="800" b="0" i="0" u="none" strike="noStrike" kern="1200" cap="none" spc="0" normalizeH="0" baseline="0" noProof="0" dirty="0">
                <a:ln>
                  <a:noFill/>
                </a:ln>
                <a:solidFill>
                  <a:srgbClr val="808080">
                    <a:lumMod val="50000"/>
                  </a:srgbClr>
                </a:solidFill>
                <a:effectLst/>
                <a:uLnTx/>
                <a:uFillTx/>
                <a:latin typeface="Arial"/>
                <a:ea typeface="微軟正黑體"/>
              </a:rPr>
              <a:t>Net income attributable to owners of the parent.</a:t>
            </a:r>
          </a:p>
          <a:p>
            <a:pPr marL="228600" marR="0" lvl="0" indent="-228600" algn="l" defTabSz="914400" rtl="0" eaLnBrk="1" fontAlgn="base" latinLnBrk="0" hangingPunct="1">
              <a:lnSpc>
                <a:spcPct val="100000"/>
              </a:lnSpc>
              <a:spcBef>
                <a:spcPts val="0"/>
              </a:spcBef>
              <a:spcAft>
                <a:spcPct val="0"/>
              </a:spcAft>
              <a:buClrTx/>
              <a:buSzTx/>
              <a:buFont typeface="+mj-lt"/>
              <a:buAutoNum type="arabicPeriod"/>
              <a:tabLst/>
              <a:defRPr/>
            </a:pPr>
            <a:r>
              <a:rPr kumimoji="1" lang="en-US" altLang="zh-TW" sz="800" b="0" i="0" u="none" strike="noStrike" kern="1200" cap="none" spc="0" normalizeH="0" baseline="0" noProof="0" dirty="0">
                <a:ln>
                  <a:noFill/>
                </a:ln>
                <a:solidFill>
                  <a:srgbClr val="808080">
                    <a:lumMod val="50000"/>
                  </a:srgbClr>
                </a:solidFill>
                <a:effectLst/>
                <a:uLnTx/>
                <a:uFillTx/>
                <a:latin typeface="Arial"/>
                <a:ea typeface="微軟正黑體"/>
              </a:rPr>
              <a:t>EBITDA = operating income + depreciation &amp; amortization.</a:t>
            </a:r>
          </a:p>
          <a:p>
            <a:pPr marL="228600" marR="0" lvl="0" indent="-228600" algn="l" defTabSz="914400" rtl="0" eaLnBrk="1" fontAlgn="base" latinLnBrk="0" hangingPunct="1">
              <a:lnSpc>
                <a:spcPct val="100000"/>
              </a:lnSpc>
              <a:spcBef>
                <a:spcPts val="0"/>
              </a:spcBef>
              <a:spcAft>
                <a:spcPct val="0"/>
              </a:spcAft>
              <a:buClrTx/>
              <a:buSzTx/>
              <a:buFont typeface="+mj-lt"/>
              <a:buAutoNum type="arabicPeriod"/>
              <a:tabLst/>
              <a:defRPr/>
            </a:pPr>
            <a:r>
              <a:rPr kumimoji="1" lang="en-US" altLang="zh-TW" sz="800" b="0" i="0" u="none" strike="noStrike" kern="1200" cap="none" spc="0" normalizeH="0" baseline="0" noProof="0" dirty="0">
                <a:ln>
                  <a:noFill/>
                </a:ln>
                <a:solidFill>
                  <a:srgbClr val="808080">
                    <a:lumMod val="50000"/>
                  </a:srgbClr>
                </a:solidFill>
                <a:effectLst/>
                <a:uLnTx/>
                <a:uFillTx/>
                <a:latin typeface="Arial"/>
                <a:ea typeface="微軟正黑體"/>
              </a:rPr>
              <a:t>The calculation of growth</a:t>
            </a:r>
            <a:r>
              <a:rPr kumimoji="1" lang="zh-TW" altLang="en-US" sz="800" b="0" i="0" u="none" strike="noStrike" kern="1200" cap="none" spc="0" normalizeH="0" baseline="0" noProof="0" dirty="0">
                <a:ln>
                  <a:noFill/>
                </a:ln>
                <a:solidFill>
                  <a:srgbClr val="808080">
                    <a:lumMod val="50000"/>
                  </a:srgbClr>
                </a:solidFill>
                <a:effectLst/>
                <a:uLnTx/>
                <a:uFillTx/>
                <a:latin typeface="Arial"/>
                <a:ea typeface="微軟正黑體"/>
              </a:rPr>
              <a:t> </a:t>
            </a:r>
            <a:r>
              <a:rPr kumimoji="1" lang="en-US" altLang="zh-TW" sz="800" b="0" i="0" u="none" strike="noStrike" kern="1200" cap="none" spc="0" normalizeH="0" baseline="0" noProof="0" dirty="0">
                <a:ln>
                  <a:noFill/>
                </a:ln>
                <a:solidFill>
                  <a:srgbClr val="808080">
                    <a:lumMod val="50000"/>
                  </a:srgbClr>
                </a:solidFill>
                <a:effectLst/>
                <a:uLnTx/>
                <a:uFillTx/>
                <a:latin typeface="Arial"/>
                <a:ea typeface="微軟正黑體"/>
              </a:rPr>
              <a:t>rates is based on </a:t>
            </a:r>
            <a:r>
              <a:rPr kumimoji="1" lang="en-US" altLang="zh-TW" sz="800" b="0" i="0" u="none" strike="noStrike" kern="1200" cap="none" spc="0" normalizeH="0" baseline="0" noProof="0" dirty="0" err="1">
                <a:ln>
                  <a:noFill/>
                </a:ln>
                <a:solidFill>
                  <a:srgbClr val="808080">
                    <a:lumMod val="50000"/>
                  </a:srgbClr>
                </a:solidFill>
                <a:effectLst/>
                <a:uLnTx/>
                <a:uFillTx/>
                <a:latin typeface="Arial"/>
                <a:ea typeface="微軟正黑體"/>
              </a:rPr>
              <a:t>NT$mn</a:t>
            </a:r>
            <a:r>
              <a:rPr kumimoji="1" lang="en-US" altLang="zh-TW" sz="800" b="0" i="0" u="none" strike="noStrike" kern="1200" cap="none" spc="0" normalizeH="0" baseline="0" noProof="0" dirty="0">
                <a:ln>
                  <a:noFill/>
                </a:ln>
                <a:solidFill>
                  <a:srgbClr val="808080">
                    <a:lumMod val="50000"/>
                  </a:srgbClr>
                </a:solidFill>
                <a:effectLst/>
                <a:uLnTx/>
                <a:uFillTx/>
                <a:latin typeface="Arial"/>
                <a:ea typeface="微軟正黑體"/>
              </a:rPr>
              <a:t>. </a:t>
            </a:r>
          </a:p>
        </p:txBody>
      </p:sp>
      <p:sp>
        <p:nvSpPr>
          <p:cNvPr id="14" name="文字方塊 13">
            <a:extLst>
              <a:ext uri="{FF2B5EF4-FFF2-40B4-BE49-F238E27FC236}">
                <a16:creationId xmlns:a16="http://schemas.microsoft.com/office/drawing/2014/main" id="{251BC674-F252-4C4D-B658-DD9E0A488B9B}"/>
              </a:ext>
            </a:extLst>
          </p:cNvPr>
          <p:cNvSpPr txBox="1"/>
          <p:nvPr/>
        </p:nvSpPr>
        <p:spPr>
          <a:xfrm>
            <a:off x="827584" y="408007"/>
            <a:ext cx="5256584" cy="461665"/>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2400" b="1" i="0" u="none" strike="noStrike" kern="1200" cap="none" spc="0" normalizeH="0" baseline="0" noProof="0" dirty="0">
                <a:ln>
                  <a:noFill/>
                </a:ln>
                <a:solidFill>
                  <a:srgbClr val="808080">
                    <a:lumMod val="50000"/>
                  </a:srgbClr>
                </a:solidFill>
                <a:effectLst/>
                <a:uLnTx/>
                <a:uFillTx/>
                <a:latin typeface="Arial Black"/>
                <a:ea typeface="微軟正黑體"/>
              </a:rPr>
              <a:t>Income Statement Highlights</a:t>
            </a:r>
            <a:endParaRPr kumimoji="1" lang="zh-TW" altLang="en-US" sz="2400" b="1" i="0" u="none" strike="noStrike" kern="1200" cap="none" spc="0" normalizeH="0" baseline="0" noProof="0" dirty="0">
              <a:ln>
                <a:noFill/>
              </a:ln>
              <a:solidFill>
                <a:srgbClr val="808080">
                  <a:lumMod val="50000"/>
                </a:srgbClr>
              </a:solidFill>
              <a:effectLst/>
              <a:uLnTx/>
              <a:uFillTx/>
              <a:latin typeface="Arial Black"/>
              <a:ea typeface="微軟正黑體"/>
            </a:endParaRPr>
          </a:p>
        </p:txBody>
      </p:sp>
      <p:pic>
        <p:nvPicPr>
          <p:cNvPr id="18" name="圖片 17">
            <a:extLst>
              <a:ext uri="{FF2B5EF4-FFF2-40B4-BE49-F238E27FC236}">
                <a16:creationId xmlns:a16="http://schemas.microsoft.com/office/drawing/2014/main" id="{946E9065-6F09-4526-B463-D1174921C98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V="1">
            <a:off x="251520" y="6513769"/>
            <a:ext cx="8496000" cy="83583"/>
          </a:xfrm>
          <a:prstGeom prst="rect">
            <a:avLst/>
          </a:prstGeom>
        </p:spPr>
      </p:pic>
      <p:graphicFrame>
        <p:nvGraphicFramePr>
          <p:cNvPr id="9" name="Group 61">
            <a:extLst>
              <a:ext uri="{FF2B5EF4-FFF2-40B4-BE49-F238E27FC236}">
                <a16:creationId xmlns:a16="http://schemas.microsoft.com/office/drawing/2014/main" id="{01B27F85-52C1-4F5A-922D-384CB5D2D5A3}"/>
              </a:ext>
            </a:extLst>
          </p:cNvPr>
          <p:cNvGraphicFramePr>
            <a:graphicFrameLocks noGrp="1"/>
          </p:cNvGraphicFramePr>
          <p:nvPr>
            <p:extLst>
              <p:ext uri="{D42A27DB-BD31-4B8C-83A1-F6EECF244321}">
                <p14:modId xmlns:p14="http://schemas.microsoft.com/office/powerpoint/2010/main" val="1139764058"/>
              </p:ext>
            </p:extLst>
          </p:nvPr>
        </p:nvGraphicFramePr>
        <p:xfrm>
          <a:off x="611560" y="1196752"/>
          <a:ext cx="8005218" cy="4375167"/>
        </p:xfrm>
        <a:graphic>
          <a:graphicData uri="http://schemas.openxmlformats.org/drawingml/2006/table">
            <a:tbl>
              <a:tblPr/>
              <a:tblGrid>
                <a:gridCol w="3814660">
                  <a:extLst>
                    <a:ext uri="{9D8B030D-6E8A-4147-A177-3AD203B41FA5}">
                      <a16:colId xmlns:a16="http://schemas.microsoft.com/office/drawing/2014/main" val="20000"/>
                    </a:ext>
                  </a:extLst>
                </a:gridCol>
                <a:gridCol w="1481293">
                  <a:extLst>
                    <a:ext uri="{9D8B030D-6E8A-4147-A177-3AD203B41FA5}">
                      <a16:colId xmlns:a16="http://schemas.microsoft.com/office/drawing/2014/main" val="20004"/>
                    </a:ext>
                  </a:extLst>
                </a:gridCol>
                <a:gridCol w="1365906">
                  <a:extLst>
                    <a:ext uri="{9D8B030D-6E8A-4147-A177-3AD203B41FA5}">
                      <a16:colId xmlns:a16="http://schemas.microsoft.com/office/drawing/2014/main" val="3310802224"/>
                    </a:ext>
                  </a:extLst>
                </a:gridCol>
                <a:gridCol w="1343359">
                  <a:extLst>
                    <a:ext uri="{9D8B030D-6E8A-4147-A177-3AD203B41FA5}">
                      <a16:colId xmlns:a16="http://schemas.microsoft.com/office/drawing/2014/main" val="3936747872"/>
                    </a:ext>
                  </a:extLst>
                </a:gridCol>
              </a:tblGrid>
              <a:tr h="571843">
                <a:tc>
                  <a:txBody>
                    <a:bodyPr/>
                    <a:lstStyle/>
                    <a:p>
                      <a:pPr marL="0" marR="0" lvl="0" indent="0" algn="l" defTabSz="914400" rtl="0" eaLnBrk="0" fontAlgn="base" latinLnBrk="0" hangingPunct="0">
                        <a:lnSpc>
                          <a:spcPct val="100000"/>
                        </a:lnSpc>
                        <a:spcBef>
                          <a:spcPct val="75000"/>
                        </a:spcBef>
                        <a:spcAft>
                          <a:spcPct val="0"/>
                        </a:spcAft>
                        <a:buClrTx/>
                        <a:buSzTx/>
                        <a:buFontTx/>
                        <a:buNone/>
                        <a:tabLst/>
                      </a:pPr>
                      <a:r>
                        <a:rPr kumimoji="0" lang="en-US" altLang="zh-TW" sz="1300" b="0" i="1" u="none" strike="noStrike" cap="none" normalizeH="0" baseline="0" dirty="0">
                          <a:ln>
                            <a:noFill/>
                          </a:ln>
                          <a:solidFill>
                            <a:sysClr val="windowText" lastClr="000000"/>
                          </a:solidFill>
                          <a:effectLst/>
                          <a:latin typeface="+mn-lt"/>
                          <a:ea typeface="新細明體" pitchFamily="18" charset="-120"/>
                        </a:rPr>
                        <a:t>(</a:t>
                      </a:r>
                      <a:r>
                        <a:rPr kumimoji="0" lang="en-US" altLang="zh-TW" sz="1300" b="0" i="1" u="none" strike="noStrike" cap="none" normalizeH="0" baseline="0" dirty="0" err="1">
                          <a:ln>
                            <a:noFill/>
                          </a:ln>
                          <a:solidFill>
                            <a:sysClr val="windowText" lastClr="000000"/>
                          </a:solidFill>
                          <a:effectLst/>
                          <a:latin typeface="+mn-lt"/>
                          <a:ea typeface="新細明體" pitchFamily="18" charset="-120"/>
                        </a:rPr>
                        <a:t>NT$bn</a:t>
                      </a:r>
                      <a:r>
                        <a:rPr kumimoji="0" lang="en-US" altLang="zh-TW" sz="1300" b="0" i="1" u="none" strike="noStrike" cap="none" normalizeH="0" baseline="0" dirty="0">
                          <a:ln>
                            <a:noFill/>
                          </a:ln>
                          <a:solidFill>
                            <a:sysClr val="windowText" lastClr="000000"/>
                          </a:solidFill>
                          <a:effectLst/>
                          <a:latin typeface="+mn-lt"/>
                          <a:ea typeface="新細明體" pitchFamily="18" charset="-120"/>
                        </a:rPr>
                        <a:t>)</a:t>
                      </a:r>
                    </a:p>
                  </a:txBody>
                  <a:tcPr marT="45713" marB="45713" anchor="ctr" horzOverflow="overflow">
                    <a:lnL>
                      <a:noFill/>
                    </a:lnL>
                    <a:lnR w="12700" cap="flat" cmpd="sng" algn="ctr">
                      <a:solidFill>
                        <a:schemeClr val="accent5"/>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altLang="zh-TW" sz="1400" b="1" i="0" u="none" strike="noStrike" dirty="0">
                          <a:solidFill>
                            <a:schemeClr val="bg1"/>
                          </a:solidFill>
                          <a:effectLst/>
                          <a:latin typeface="+mn-lt"/>
                          <a:ea typeface="新細明體" panose="02020500000000000000" pitchFamily="18" charset="-120"/>
                        </a:rPr>
                        <a:t>Q1 2022</a:t>
                      </a:r>
                    </a:p>
                  </a:txBody>
                  <a:tcPr marL="0" marR="0" marT="0" marB="0" anchor="ct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179C8"/>
                    </a:solidFill>
                  </a:tcPr>
                </a:tc>
                <a:tc>
                  <a:txBody>
                    <a:bodyPr/>
                    <a:lstStyle/>
                    <a:p>
                      <a:pPr algn="ctr" rtl="0" fontAlgn="ctr"/>
                      <a:r>
                        <a:rPr lang="en-US" altLang="zh-TW" sz="1400" b="1" i="0" u="none" strike="noStrike" dirty="0">
                          <a:solidFill>
                            <a:schemeClr val="bg1"/>
                          </a:solidFill>
                          <a:effectLst/>
                          <a:latin typeface="+mn-lt"/>
                          <a:ea typeface="新細明體" panose="02020500000000000000" pitchFamily="18" charset="-120"/>
                        </a:rPr>
                        <a:t>Q1 2023</a:t>
                      </a:r>
                    </a:p>
                  </a:txBody>
                  <a:tcPr marL="0" marR="0" marT="0" marB="0" anchor="ct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179C8"/>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altLang="zh-TW" sz="1400" b="1" i="0" u="none" strike="noStrike" dirty="0">
                          <a:solidFill>
                            <a:schemeClr val="bg1"/>
                          </a:solidFill>
                          <a:effectLst/>
                          <a:latin typeface="+mn-lt"/>
                          <a:ea typeface="新細明體" panose="02020500000000000000" pitchFamily="18" charset="-120"/>
                        </a:rPr>
                        <a:t>Growth %</a:t>
                      </a:r>
                    </a:p>
                  </a:txBody>
                  <a:tcPr marL="0" marR="0" marT="0" marB="0" anchor="ct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5E9D"/>
                    </a:solidFill>
                  </a:tcPr>
                </a:tc>
                <a:extLst>
                  <a:ext uri="{0D108BD9-81ED-4DB2-BD59-A6C34878D82A}">
                    <a16:rowId xmlns:a16="http://schemas.microsoft.com/office/drawing/2014/main" val="2080666210"/>
                  </a:ext>
                </a:extLst>
              </a:tr>
              <a:tr h="543332">
                <a:tc>
                  <a:txBody>
                    <a:bodyPr/>
                    <a:lstStyle/>
                    <a:p>
                      <a:pPr marL="0" marR="0" lvl="0" indent="0" algn="l" defTabSz="914400" rtl="0" eaLnBrk="0" fontAlgn="base" latinLnBrk="0" hangingPunct="0">
                        <a:lnSpc>
                          <a:spcPct val="100000"/>
                        </a:lnSpc>
                        <a:spcBef>
                          <a:spcPct val="75000"/>
                        </a:spcBef>
                        <a:spcAft>
                          <a:spcPct val="0"/>
                        </a:spcAft>
                        <a:buClrTx/>
                        <a:buSzTx/>
                        <a:buFontTx/>
                        <a:buNone/>
                        <a:tabLst/>
                      </a:pPr>
                      <a:r>
                        <a:rPr kumimoji="0" lang="en-US" altLang="zh-TW" sz="1200" b="1" i="0" u="none" strike="noStrike" cap="none" normalizeH="0" baseline="0" dirty="0">
                          <a:ln>
                            <a:noFill/>
                          </a:ln>
                          <a:solidFill>
                            <a:sysClr val="windowText" lastClr="000000"/>
                          </a:solidFill>
                          <a:effectLst/>
                          <a:latin typeface="+mn-lt"/>
                          <a:ea typeface="新細明體" pitchFamily="18" charset="-120"/>
                        </a:rPr>
                        <a:t>Revenues</a:t>
                      </a:r>
                    </a:p>
                  </a:txBody>
                  <a:tcPr marT="45713" marB="45713" anchor="ctr" horzOverflow="overflow">
                    <a:lnL>
                      <a:noFill/>
                    </a:lnL>
                    <a:lnR w="12700" cap="flat" cmpd="sng" algn="ctr">
                      <a:solidFill>
                        <a:schemeClr val="accent3"/>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algn="r" fontAlgn="ctr"/>
                      <a:r>
                        <a:rPr lang="en-US" altLang="zh-TW" sz="1400" b="0" i="0" u="none" strike="noStrike" dirty="0">
                          <a:solidFill>
                            <a:schemeClr val="accent4">
                              <a:lumMod val="75000"/>
                              <a:lumOff val="25000"/>
                            </a:schemeClr>
                          </a:solidFill>
                          <a:effectLst/>
                          <a:latin typeface="+mn-lt"/>
                          <a:ea typeface="+mj-ea"/>
                        </a:rPr>
                        <a:t>51.30</a:t>
                      </a:r>
                    </a:p>
                  </a:txBody>
                  <a:tcPr marL="90000" marR="90000" marT="46800" marB="4680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algn="r" fontAlgn="ctr"/>
                      <a:r>
                        <a:rPr lang="en-US" altLang="zh-TW" sz="1400" b="0" i="0" u="none" strike="noStrike" dirty="0">
                          <a:solidFill>
                            <a:schemeClr val="accent4">
                              <a:lumMod val="75000"/>
                              <a:lumOff val="25000"/>
                            </a:schemeClr>
                          </a:solidFill>
                          <a:effectLst/>
                          <a:latin typeface="+mn-lt"/>
                          <a:ea typeface="Verdana" panose="020B0604030504040204" pitchFamily="34" charset="0"/>
                        </a:rPr>
                        <a:t>54.21</a:t>
                      </a:r>
                    </a:p>
                  </a:txBody>
                  <a:tcPr marL="90000" marR="90000" marT="46800" marB="4680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algn="r" defTabSz="685800" rtl="0" eaLnBrk="1" fontAlgn="ctr" latinLnBrk="0" hangingPunct="1"/>
                      <a:r>
                        <a:rPr lang="en-US" altLang="zh-TW" sz="1400" b="1" i="0" u="none" strike="noStrike" kern="1200" dirty="0">
                          <a:solidFill>
                            <a:schemeClr val="accent4">
                              <a:lumMod val="75000"/>
                              <a:lumOff val="25000"/>
                            </a:schemeClr>
                          </a:solidFill>
                          <a:effectLst/>
                          <a:latin typeface="+mn-lt"/>
                          <a:ea typeface="新細明體" panose="02020500000000000000" pitchFamily="18" charset="-120"/>
                          <a:cs typeface="+mn-cs"/>
                        </a:rPr>
                        <a:t>5.7</a:t>
                      </a:r>
                    </a:p>
                  </a:txBody>
                  <a:tcPr marL="90000" marR="90000" marT="46800" marB="46800" anchor="ctr">
                    <a:lnL w="12700" cap="flat" cmpd="sng" algn="ctr">
                      <a:solidFill>
                        <a:schemeClr val="accent3"/>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extLst>
                  <a:ext uri="{0D108BD9-81ED-4DB2-BD59-A6C34878D82A}">
                    <a16:rowId xmlns:a16="http://schemas.microsoft.com/office/drawing/2014/main" val="10002"/>
                  </a:ext>
                </a:extLst>
              </a:tr>
              <a:tr h="543332">
                <a:tc>
                  <a:txBody>
                    <a:bodyPr/>
                    <a:lstStyle/>
                    <a:p>
                      <a:pPr marL="0" marR="0" lvl="0" indent="0" algn="l" defTabSz="914400" rtl="0" eaLnBrk="0" fontAlgn="base" latinLnBrk="0" hangingPunct="0">
                        <a:lnSpc>
                          <a:spcPct val="100000"/>
                        </a:lnSpc>
                        <a:spcBef>
                          <a:spcPct val="75000"/>
                        </a:spcBef>
                        <a:spcAft>
                          <a:spcPct val="0"/>
                        </a:spcAft>
                        <a:buClrTx/>
                        <a:buSzTx/>
                        <a:buFontTx/>
                        <a:buNone/>
                        <a:tabLst/>
                      </a:pPr>
                      <a:r>
                        <a:rPr kumimoji="0" lang="en-US" altLang="zh-TW" sz="1200" b="1" i="0" u="none" strike="noStrike" kern="1200" cap="none" normalizeH="0" baseline="0" dirty="0">
                          <a:ln>
                            <a:noFill/>
                          </a:ln>
                          <a:solidFill>
                            <a:sysClr val="windowText" lastClr="000000"/>
                          </a:solidFill>
                          <a:effectLst/>
                          <a:latin typeface="+mn-lt"/>
                          <a:ea typeface="新細明體" pitchFamily="18" charset="-120"/>
                          <a:cs typeface="+mn-cs"/>
                        </a:rPr>
                        <a:t>Operating Costs and Expenses</a:t>
                      </a:r>
                    </a:p>
                  </a:txBody>
                  <a:tcPr marT="45713" marB="45713" anchor="ctr" horzOverflow="overflow">
                    <a:lnL>
                      <a:noFill/>
                    </a:lnL>
                    <a:lnR w="12700" cap="flat" cmpd="sng" algn="ctr">
                      <a:solidFill>
                        <a:schemeClr val="accent3"/>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solidFill>
                  </a:tcPr>
                </a:tc>
                <a:tc>
                  <a:txBody>
                    <a:bodyPr/>
                    <a:lstStyle/>
                    <a:p>
                      <a:pPr marL="0" algn="r" defTabSz="685800" rtl="0" eaLnBrk="1" fontAlgn="ctr" latinLnBrk="0" hangingPunct="1"/>
                      <a:r>
                        <a:rPr lang="en-US" altLang="zh-TW" sz="1400" b="0" i="0" u="none" strike="noStrike" kern="1200" dirty="0">
                          <a:solidFill>
                            <a:schemeClr val="accent4">
                              <a:lumMod val="75000"/>
                              <a:lumOff val="25000"/>
                            </a:schemeClr>
                          </a:solidFill>
                          <a:effectLst/>
                          <a:latin typeface="+mn-lt"/>
                          <a:ea typeface="新細明體" panose="02020500000000000000" pitchFamily="18" charset="-120"/>
                          <a:cs typeface="+mn-cs"/>
                        </a:rPr>
                        <a:t>39.63</a:t>
                      </a:r>
                    </a:p>
                  </a:txBody>
                  <a:tcPr marL="90000" marR="90000" marT="46800" marB="4680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solidFill>
                  </a:tcPr>
                </a:tc>
                <a:tc>
                  <a:txBody>
                    <a:bodyPr/>
                    <a:lstStyle/>
                    <a:p>
                      <a:pPr algn="r" fontAlgn="ctr"/>
                      <a:r>
                        <a:rPr lang="en-US" altLang="zh-TW" sz="1400" b="0" i="0" u="none" strike="noStrike" dirty="0">
                          <a:solidFill>
                            <a:schemeClr val="accent4">
                              <a:lumMod val="75000"/>
                              <a:lumOff val="25000"/>
                            </a:schemeClr>
                          </a:solidFill>
                          <a:effectLst/>
                          <a:latin typeface="+mn-lt"/>
                          <a:ea typeface="Verdana" panose="020B0604030504040204" pitchFamily="34" charset="0"/>
                        </a:rPr>
                        <a:t>42.04</a:t>
                      </a:r>
                    </a:p>
                  </a:txBody>
                  <a:tcPr marL="90000" marR="90000" marT="46800" marB="4680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solidFill>
                  </a:tcPr>
                </a:tc>
                <a:tc>
                  <a:txBody>
                    <a:bodyPr/>
                    <a:lstStyle/>
                    <a:p>
                      <a:pPr marL="0" algn="r" defTabSz="685800" rtl="0" eaLnBrk="1" fontAlgn="ctr" latinLnBrk="0" hangingPunct="1"/>
                      <a:r>
                        <a:rPr lang="en-US" altLang="zh-TW" sz="1400" b="1" i="0" u="none" strike="noStrike" kern="1200" dirty="0">
                          <a:solidFill>
                            <a:schemeClr val="accent4">
                              <a:lumMod val="75000"/>
                              <a:lumOff val="25000"/>
                            </a:schemeClr>
                          </a:solidFill>
                          <a:effectLst/>
                          <a:latin typeface="+mn-lt"/>
                          <a:ea typeface="新細明體" panose="02020500000000000000" pitchFamily="18" charset="-120"/>
                          <a:cs typeface="+mn-cs"/>
                        </a:rPr>
                        <a:t>6.1</a:t>
                      </a:r>
                    </a:p>
                  </a:txBody>
                  <a:tcPr marL="90000" marR="90000" marT="46800" marB="46800" anchor="ctr">
                    <a:lnL w="12700" cap="flat" cmpd="sng" algn="ctr">
                      <a:solidFill>
                        <a:schemeClr val="accent3"/>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solidFill>
                  </a:tcPr>
                </a:tc>
                <a:extLst>
                  <a:ext uri="{0D108BD9-81ED-4DB2-BD59-A6C34878D82A}">
                    <a16:rowId xmlns:a16="http://schemas.microsoft.com/office/drawing/2014/main" val="10003"/>
                  </a:ext>
                </a:extLst>
              </a:tr>
              <a:tr h="543332">
                <a:tc>
                  <a:txBody>
                    <a:bodyPr/>
                    <a:lstStyle/>
                    <a:p>
                      <a:pPr marL="0" marR="0" lvl="0" indent="0" algn="l" defTabSz="914400" rtl="0" eaLnBrk="0" fontAlgn="base" latinLnBrk="0" hangingPunct="0">
                        <a:lnSpc>
                          <a:spcPct val="100000"/>
                        </a:lnSpc>
                        <a:spcBef>
                          <a:spcPct val="75000"/>
                        </a:spcBef>
                        <a:spcAft>
                          <a:spcPct val="0"/>
                        </a:spcAft>
                        <a:buClrTx/>
                        <a:buSzTx/>
                        <a:buFontTx/>
                        <a:buNone/>
                        <a:tabLst/>
                      </a:pPr>
                      <a:r>
                        <a:rPr kumimoji="0" lang="en-US" altLang="zh-TW" sz="1200" b="1" i="0" u="none" strike="noStrike" kern="1200" cap="none" normalizeH="0" baseline="0" dirty="0">
                          <a:ln>
                            <a:noFill/>
                          </a:ln>
                          <a:solidFill>
                            <a:sysClr val="windowText" lastClr="000000"/>
                          </a:solidFill>
                          <a:effectLst/>
                          <a:latin typeface="+mn-lt"/>
                          <a:ea typeface="新細明體" pitchFamily="18" charset="-120"/>
                          <a:cs typeface="+mn-cs"/>
                        </a:rPr>
                        <a:t>Income from Operations</a:t>
                      </a:r>
                    </a:p>
                  </a:txBody>
                  <a:tcPr marT="45713" marB="45713" anchor="ctr" horzOverflow="overflow">
                    <a:lnL>
                      <a:noFill/>
                    </a:lnL>
                    <a:lnR w="12700" cap="flat" cmpd="sng" algn="ctr">
                      <a:solidFill>
                        <a:schemeClr val="accent3"/>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algn="r" defTabSz="685800" rtl="0" eaLnBrk="1" fontAlgn="ctr" latinLnBrk="0" hangingPunct="1"/>
                      <a:r>
                        <a:rPr lang="en-US" altLang="zh-TW" sz="1400" b="0" i="0" u="none" strike="noStrike" kern="1200" dirty="0">
                          <a:solidFill>
                            <a:schemeClr val="accent4">
                              <a:lumMod val="75000"/>
                              <a:lumOff val="25000"/>
                            </a:schemeClr>
                          </a:solidFill>
                          <a:effectLst/>
                          <a:latin typeface="+mn-lt"/>
                          <a:ea typeface="新細明體" panose="02020500000000000000" pitchFamily="18" charset="-120"/>
                          <a:cs typeface="+mn-cs"/>
                        </a:rPr>
                        <a:t>11.66</a:t>
                      </a:r>
                    </a:p>
                  </a:txBody>
                  <a:tcPr marL="90000" marR="90000" marT="46800" marB="4680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algn="r" defTabSz="685800" rtl="0" eaLnBrk="1" fontAlgn="ctr" latinLnBrk="0" hangingPunct="1"/>
                      <a:r>
                        <a:rPr lang="en-US" altLang="zh-TW" sz="1400" b="0" i="0" u="none" strike="noStrike" kern="1200" dirty="0">
                          <a:solidFill>
                            <a:schemeClr val="accent4">
                              <a:lumMod val="75000"/>
                              <a:lumOff val="25000"/>
                            </a:schemeClr>
                          </a:solidFill>
                          <a:effectLst/>
                          <a:latin typeface="+mn-lt"/>
                          <a:ea typeface="新細明體" panose="02020500000000000000" pitchFamily="18" charset="-120"/>
                          <a:cs typeface="+mn-cs"/>
                        </a:rPr>
                        <a:t>12.17</a:t>
                      </a:r>
                    </a:p>
                  </a:txBody>
                  <a:tcPr marL="90000" marR="90000" marT="46800" marB="4680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algn="r" defTabSz="685800" rtl="0" eaLnBrk="1" fontAlgn="ctr" latinLnBrk="0" hangingPunct="1"/>
                      <a:r>
                        <a:rPr lang="en-US" altLang="zh-TW" sz="1400" b="1" i="0" u="none" strike="noStrike" kern="1200" dirty="0">
                          <a:solidFill>
                            <a:schemeClr val="accent4">
                              <a:lumMod val="75000"/>
                              <a:lumOff val="25000"/>
                            </a:schemeClr>
                          </a:solidFill>
                          <a:effectLst/>
                          <a:latin typeface="+mn-lt"/>
                          <a:ea typeface="新細明體" panose="02020500000000000000" pitchFamily="18" charset="-120"/>
                          <a:cs typeface="+mn-cs"/>
                        </a:rPr>
                        <a:t>4.4</a:t>
                      </a:r>
                    </a:p>
                  </a:txBody>
                  <a:tcPr marL="90000" marR="90000" marT="46800" marB="46800" anchor="ctr">
                    <a:lnL w="12700" cap="flat" cmpd="sng" algn="ctr">
                      <a:solidFill>
                        <a:schemeClr val="accent3"/>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extLst>
                  <a:ext uri="{0D108BD9-81ED-4DB2-BD59-A6C34878D82A}">
                    <a16:rowId xmlns:a16="http://schemas.microsoft.com/office/drawing/2014/main" val="1779369864"/>
                  </a:ext>
                </a:extLst>
              </a:tr>
              <a:tr h="543332">
                <a:tc>
                  <a:txBody>
                    <a:bodyPr/>
                    <a:lstStyle/>
                    <a:p>
                      <a:pPr marL="0" marR="0" lvl="0" indent="0" algn="l" defTabSz="914400" rtl="0" eaLnBrk="0" fontAlgn="base" latinLnBrk="0" hangingPunct="0">
                        <a:lnSpc>
                          <a:spcPct val="100000"/>
                        </a:lnSpc>
                        <a:spcBef>
                          <a:spcPct val="75000"/>
                        </a:spcBef>
                        <a:spcAft>
                          <a:spcPct val="0"/>
                        </a:spcAft>
                        <a:buClrTx/>
                        <a:buSzTx/>
                        <a:buFontTx/>
                        <a:buNone/>
                        <a:tabLst/>
                      </a:pPr>
                      <a:r>
                        <a:rPr kumimoji="0" lang="en-US" altLang="zh-TW" sz="1200" b="1" i="0" u="none" strike="noStrike" kern="1200" cap="none" normalizeH="0" baseline="0" dirty="0">
                          <a:ln>
                            <a:noFill/>
                          </a:ln>
                          <a:solidFill>
                            <a:sysClr val="windowText" lastClr="000000"/>
                          </a:solidFill>
                          <a:effectLst/>
                          <a:latin typeface="+mn-lt"/>
                          <a:ea typeface="新細明體" pitchFamily="18" charset="-120"/>
                          <a:cs typeface="+mn-cs"/>
                        </a:rPr>
                        <a:t>Net Income</a:t>
                      </a:r>
                      <a:r>
                        <a:rPr kumimoji="0" lang="en-US" altLang="zh-TW" sz="1200" b="1" i="0" u="none" strike="noStrike" cap="none" normalizeH="0" baseline="30000" dirty="0">
                          <a:ln>
                            <a:noFill/>
                          </a:ln>
                          <a:solidFill>
                            <a:schemeClr val="tx1"/>
                          </a:solidFill>
                          <a:effectLst/>
                          <a:latin typeface="+mn-lt"/>
                          <a:ea typeface="新細明體" pitchFamily="18" charset="-120"/>
                        </a:rPr>
                        <a:t>2</a:t>
                      </a:r>
                      <a:endParaRPr kumimoji="0" lang="en-US" altLang="zh-TW" sz="1200" b="1" i="0" u="none" strike="noStrike" kern="1200" cap="none" normalizeH="0" baseline="0" dirty="0">
                        <a:ln>
                          <a:noFill/>
                        </a:ln>
                        <a:solidFill>
                          <a:schemeClr val="tx1"/>
                        </a:solidFill>
                        <a:effectLst/>
                        <a:latin typeface="+mn-lt"/>
                        <a:ea typeface="新細明體" pitchFamily="18" charset="-120"/>
                        <a:cs typeface="+mn-cs"/>
                      </a:endParaRPr>
                    </a:p>
                  </a:txBody>
                  <a:tcPr marT="45713" marB="45713" anchor="ctr" horzOverflow="overflow">
                    <a:lnL>
                      <a:noFill/>
                    </a:lnL>
                    <a:lnR w="12700" cap="flat" cmpd="sng" algn="ctr">
                      <a:solidFill>
                        <a:schemeClr val="accent3"/>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solidFill>
                  </a:tcPr>
                </a:tc>
                <a:tc>
                  <a:txBody>
                    <a:bodyPr/>
                    <a:lstStyle/>
                    <a:p>
                      <a:pPr marL="0" algn="r" defTabSz="685800" rtl="0" eaLnBrk="1" fontAlgn="ctr" latinLnBrk="0" hangingPunct="1"/>
                      <a:r>
                        <a:rPr lang="en-US" altLang="zh-TW" sz="1400" b="0" i="0" u="none" strike="noStrike" kern="1200" dirty="0">
                          <a:solidFill>
                            <a:schemeClr val="accent4">
                              <a:lumMod val="75000"/>
                              <a:lumOff val="25000"/>
                            </a:schemeClr>
                          </a:solidFill>
                          <a:effectLst/>
                          <a:latin typeface="+mn-lt"/>
                          <a:ea typeface="新細明體" panose="02020500000000000000" pitchFamily="18" charset="-120"/>
                          <a:cs typeface="+mn-cs"/>
                        </a:rPr>
                        <a:t>9.06</a:t>
                      </a:r>
                    </a:p>
                  </a:txBody>
                  <a:tcPr marL="90000" marR="90000" marT="46800" marB="4680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solidFill>
                  </a:tcPr>
                </a:tc>
                <a:tc>
                  <a:txBody>
                    <a:bodyPr/>
                    <a:lstStyle/>
                    <a:p>
                      <a:pPr algn="r" fontAlgn="ctr"/>
                      <a:r>
                        <a:rPr lang="en-US" altLang="zh-TW" sz="1400" b="0" i="0" u="none" strike="noStrike" dirty="0">
                          <a:solidFill>
                            <a:schemeClr val="accent4">
                              <a:lumMod val="75000"/>
                              <a:lumOff val="25000"/>
                            </a:schemeClr>
                          </a:solidFill>
                          <a:effectLst/>
                          <a:latin typeface="+mn-lt"/>
                          <a:ea typeface="Verdana" panose="020B0604030504040204" pitchFamily="34" charset="0"/>
                        </a:rPr>
                        <a:t>9.64</a:t>
                      </a:r>
                    </a:p>
                  </a:txBody>
                  <a:tcPr marL="90000" marR="90000" marT="46800" marB="4680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solidFill>
                  </a:tcPr>
                </a:tc>
                <a:tc>
                  <a:txBody>
                    <a:bodyPr/>
                    <a:lstStyle/>
                    <a:p>
                      <a:pPr marL="0" algn="r" defTabSz="685800" rtl="0" eaLnBrk="1" fontAlgn="ctr" latinLnBrk="0" hangingPunct="1"/>
                      <a:r>
                        <a:rPr lang="en-US" altLang="zh-TW" sz="1400" b="1" i="0" u="none" strike="noStrike" kern="1200" dirty="0">
                          <a:solidFill>
                            <a:schemeClr val="accent4">
                              <a:lumMod val="75000"/>
                              <a:lumOff val="25000"/>
                            </a:schemeClr>
                          </a:solidFill>
                          <a:effectLst/>
                          <a:latin typeface="+mn-lt"/>
                          <a:ea typeface="新細明體" panose="02020500000000000000" pitchFamily="18" charset="-120"/>
                          <a:cs typeface="+mn-cs"/>
                        </a:rPr>
                        <a:t>6.4</a:t>
                      </a:r>
                    </a:p>
                  </a:txBody>
                  <a:tcPr marL="90000" marR="90000" marT="46800" marB="46800" anchor="ctr">
                    <a:lnL w="12700" cap="flat" cmpd="sng" algn="ctr">
                      <a:solidFill>
                        <a:schemeClr val="accent3"/>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solidFill>
                  </a:tcPr>
                </a:tc>
                <a:extLst>
                  <a:ext uri="{0D108BD9-81ED-4DB2-BD59-A6C34878D82A}">
                    <a16:rowId xmlns:a16="http://schemas.microsoft.com/office/drawing/2014/main" val="1836251130"/>
                  </a:ext>
                </a:extLst>
              </a:tr>
              <a:tr h="543332">
                <a:tc>
                  <a:txBody>
                    <a:bodyPr/>
                    <a:lstStyle/>
                    <a:p>
                      <a:pPr marL="0" marR="0" lvl="0" indent="0" algn="l" defTabSz="914400" rtl="0" eaLnBrk="0" fontAlgn="base" latinLnBrk="0" hangingPunct="0">
                        <a:lnSpc>
                          <a:spcPct val="100000"/>
                        </a:lnSpc>
                        <a:spcBef>
                          <a:spcPct val="75000"/>
                        </a:spcBef>
                        <a:spcAft>
                          <a:spcPct val="0"/>
                        </a:spcAft>
                        <a:buClrTx/>
                        <a:buSzTx/>
                        <a:buFontTx/>
                        <a:buNone/>
                        <a:tabLst/>
                      </a:pPr>
                      <a:r>
                        <a:rPr kumimoji="0" lang="en-US" altLang="zh-TW" sz="1200" b="1" i="0" u="none" strike="noStrike" kern="1200" cap="none" normalizeH="0" baseline="0" dirty="0">
                          <a:ln>
                            <a:noFill/>
                          </a:ln>
                          <a:solidFill>
                            <a:sysClr val="windowText" lastClr="000000"/>
                          </a:solidFill>
                          <a:effectLst/>
                          <a:latin typeface="+mn-lt"/>
                          <a:ea typeface="新細明體" pitchFamily="18" charset="-120"/>
                          <a:cs typeface="+mn-cs"/>
                        </a:rPr>
                        <a:t>EPS</a:t>
                      </a:r>
                    </a:p>
                  </a:txBody>
                  <a:tcPr marT="45713" marB="45713" anchor="ctr" horzOverflow="overflow">
                    <a:lnL>
                      <a:noFill/>
                    </a:lnL>
                    <a:lnR w="12700" cap="flat" cmpd="sng" algn="ctr">
                      <a:solidFill>
                        <a:schemeClr val="accent3"/>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algn="r" defTabSz="685800" rtl="0" eaLnBrk="1" fontAlgn="ctr" latinLnBrk="0" hangingPunct="1"/>
                      <a:r>
                        <a:rPr lang="en-US" altLang="zh-TW" sz="1400" b="0" i="0" u="none" strike="noStrike" kern="1200" dirty="0">
                          <a:solidFill>
                            <a:schemeClr val="accent4">
                              <a:lumMod val="75000"/>
                              <a:lumOff val="25000"/>
                            </a:schemeClr>
                          </a:solidFill>
                          <a:effectLst/>
                          <a:latin typeface="+mn-lt"/>
                          <a:ea typeface="新細明體" panose="02020500000000000000" pitchFamily="18" charset="-120"/>
                          <a:cs typeface="+mn-cs"/>
                        </a:rPr>
                        <a:t>1.17</a:t>
                      </a:r>
                    </a:p>
                  </a:txBody>
                  <a:tcPr marL="90000" marR="90000" marT="46800" marB="4680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algn="r" fontAlgn="ctr"/>
                      <a:r>
                        <a:rPr lang="en-US" altLang="zh-TW" sz="1400" b="0" i="0" u="none" strike="noStrike" dirty="0">
                          <a:solidFill>
                            <a:schemeClr val="accent4">
                              <a:lumMod val="75000"/>
                              <a:lumOff val="25000"/>
                            </a:schemeClr>
                          </a:solidFill>
                          <a:effectLst/>
                          <a:latin typeface="+mn-lt"/>
                          <a:ea typeface="Verdana" panose="020B0604030504040204" pitchFamily="34" charset="0"/>
                        </a:rPr>
                        <a:t>1.24</a:t>
                      </a:r>
                    </a:p>
                  </a:txBody>
                  <a:tcPr marL="90000" marR="90000" marT="46800" marB="4680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algn="r" defTabSz="685800" rtl="0" eaLnBrk="1" fontAlgn="ctr" latinLnBrk="0" hangingPunct="1"/>
                      <a:r>
                        <a:rPr lang="en-US" altLang="zh-TW" sz="1400" b="1" i="0" u="none" strike="noStrike" kern="1200" dirty="0">
                          <a:solidFill>
                            <a:schemeClr val="accent4">
                              <a:lumMod val="75000"/>
                              <a:lumOff val="25000"/>
                            </a:schemeClr>
                          </a:solidFill>
                          <a:effectLst/>
                          <a:latin typeface="+mn-lt"/>
                          <a:ea typeface="新細明體" panose="02020500000000000000" pitchFamily="18" charset="-120"/>
                          <a:cs typeface="+mn-cs"/>
                        </a:rPr>
                        <a:t>6.4</a:t>
                      </a:r>
                    </a:p>
                  </a:txBody>
                  <a:tcPr marL="90000" marR="90000" marT="46800" marB="46800" anchor="ctr">
                    <a:lnL w="12700" cap="flat" cmpd="sng" algn="ctr">
                      <a:solidFill>
                        <a:schemeClr val="accent3"/>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extLst>
                  <a:ext uri="{0D108BD9-81ED-4DB2-BD59-A6C34878D82A}">
                    <a16:rowId xmlns:a16="http://schemas.microsoft.com/office/drawing/2014/main" val="10004"/>
                  </a:ext>
                </a:extLst>
              </a:tr>
              <a:tr h="543332">
                <a:tc>
                  <a:txBody>
                    <a:bodyPr/>
                    <a:lstStyle/>
                    <a:p>
                      <a:pPr marL="0" marR="0" lvl="0" indent="0" algn="l" defTabSz="914400" rtl="0" eaLnBrk="0" fontAlgn="base" latinLnBrk="0" hangingPunct="0">
                        <a:lnSpc>
                          <a:spcPct val="100000"/>
                        </a:lnSpc>
                        <a:spcBef>
                          <a:spcPct val="75000"/>
                        </a:spcBef>
                        <a:spcAft>
                          <a:spcPct val="0"/>
                        </a:spcAft>
                        <a:buClrTx/>
                        <a:buSzTx/>
                        <a:buFontTx/>
                        <a:buNone/>
                        <a:tabLst/>
                        <a:defRPr/>
                      </a:pPr>
                      <a:r>
                        <a:rPr kumimoji="0" lang="en-US" altLang="zh-TW" sz="1200" b="1" i="0" u="none" strike="noStrike" kern="1200" cap="none" normalizeH="0" baseline="0" dirty="0">
                          <a:ln>
                            <a:noFill/>
                          </a:ln>
                          <a:solidFill>
                            <a:sysClr val="windowText" lastClr="000000"/>
                          </a:solidFill>
                          <a:effectLst/>
                          <a:latin typeface="+mn-lt"/>
                          <a:ea typeface="新細明體" pitchFamily="18" charset="-120"/>
                          <a:cs typeface="+mn-cs"/>
                        </a:rPr>
                        <a:t>EBITDA</a:t>
                      </a:r>
                      <a:r>
                        <a:rPr kumimoji="0" lang="en-US" altLang="zh-TW" sz="1200" b="1" i="0" u="none" strike="noStrike" kern="1200" cap="none" normalizeH="0" baseline="30000" dirty="0">
                          <a:ln>
                            <a:noFill/>
                          </a:ln>
                          <a:solidFill>
                            <a:schemeClr val="tx1"/>
                          </a:solidFill>
                          <a:effectLst/>
                          <a:latin typeface="+mn-lt"/>
                          <a:ea typeface="新細明體" pitchFamily="18" charset="-120"/>
                          <a:cs typeface="+mn-cs"/>
                        </a:rPr>
                        <a:t>3</a:t>
                      </a:r>
                      <a:endParaRPr kumimoji="0" lang="en-US" altLang="zh-TW" sz="1200" b="1" i="0" u="none" strike="noStrike" kern="1200" cap="none" normalizeH="0" baseline="0" dirty="0">
                        <a:ln>
                          <a:noFill/>
                        </a:ln>
                        <a:solidFill>
                          <a:sysClr val="windowText" lastClr="000000"/>
                        </a:solidFill>
                        <a:effectLst/>
                        <a:latin typeface="+mn-lt"/>
                        <a:ea typeface="新細明體" pitchFamily="18" charset="-120"/>
                        <a:cs typeface="+mn-cs"/>
                      </a:endParaRPr>
                    </a:p>
                  </a:txBody>
                  <a:tcPr marT="45713" marB="45713" anchor="ctr" horzOverflow="overflow">
                    <a:lnL>
                      <a:noFill/>
                    </a:lnL>
                    <a:lnR w="12700" cap="flat" cmpd="sng" algn="ctr">
                      <a:solidFill>
                        <a:schemeClr val="accent3"/>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solidFill>
                  </a:tcPr>
                </a:tc>
                <a:tc>
                  <a:txBody>
                    <a:bodyPr/>
                    <a:lstStyle/>
                    <a:p>
                      <a:pPr algn="r" fontAlgn="ctr"/>
                      <a:r>
                        <a:rPr lang="en-US" altLang="zh-TW" sz="1400" b="0" i="0" u="none" strike="noStrike" dirty="0">
                          <a:solidFill>
                            <a:schemeClr val="accent4">
                              <a:lumMod val="75000"/>
                              <a:lumOff val="25000"/>
                            </a:schemeClr>
                          </a:solidFill>
                          <a:effectLst/>
                          <a:latin typeface="+mn-lt"/>
                          <a:ea typeface="Verdana" panose="020B0604030504040204" pitchFamily="34" charset="0"/>
                        </a:rPr>
                        <a:t>21.34</a:t>
                      </a:r>
                    </a:p>
                  </a:txBody>
                  <a:tcPr marL="90000" marR="90000" marT="46800" marB="4680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solidFill>
                  </a:tcPr>
                </a:tc>
                <a:tc>
                  <a:txBody>
                    <a:bodyPr/>
                    <a:lstStyle/>
                    <a:p>
                      <a:pPr algn="r" fontAlgn="ctr"/>
                      <a:r>
                        <a:rPr lang="en-US" altLang="zh-TW" sz="1400" b="0" i="0" u="none" strike="noStrike" dirty="0">
                          <a:solidFill>
                            <a:schemeClr val="accent4">
                              <a:lumMod val="75000"/>
                              <a:lumOff val="25000"/>
                            </a:schemeClr>
                          </a:solidFill>
                          <a:effectLst/>
                          <a:latin typeface="+mn-lt"/>
                          <a:ea typeface="Verdana" panose="020B0604030504040204" pitchFamily="34" charset="0"/>
                        </a:rPr>
                        <a:t>22.05</a:t>
                      </a:r>
                    </a:p>
                  </a:txBody>
                  <a:tcPr marL="90000" marR="90000" marT="46800" marB="4680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solidFill>
                  </a:tcPr>
                </a:tc>
                <a:tc>
                  <a:txBody>
                    <a:bodyPr/>
                    <a:lstStyle/>
                    <a:p>
                      <a:pPr marL="0" algn="r" defTabSz="685800" rtl="0" eaLnBrk="1" fontAlgn="ctr" latinLnBrk="0" hangingPunct="1"/>
                      <a:r>
                        <a:rPr lang="en-US" altLang="zh-TW" sz="1400" b="1" i="0" u="none" strike="noStrike" kern="1200" dirty="0">
                          <a:solidFill>
                            <a:schemeClr val="accent4">
                              <a:lumMod val="75000"/>
                              <a:lumOff val="25000"/>
                            </a:schemeClr>
                          </a:solidFill>
                          <a:effectLst/>
                          <a:latin typeface="+mn-lt"/>
                          <a:ea typeface="新細明體" panose="02020500000000000000" pitchFamily="18" charset="-120"/>
                          <a:cs typeface="+mn-cs"/>
                        </a:rPr>
                        <a:t>3.3</a:t>
                      </a:r>
                    </a:p>
                  </a:txBody>
                  <a:tcPr marL="90000" marR="90000" marT="46800" marB="46800" anchor="ctr">
                    <a:lnL w="12700" cap="flat" cmpd="sng" algn="ctr">
                      <a:solidFill>
                        <a:schemeClr val="accent3"/>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solidFill>
                  </a:tcPr>
                </a:tc>
                <a:extLst>
                  <a:ext uri="{0D108BD9-81ED-4DB2-BD59-A6C34878D82A}">
                    <a16:rowId xmlns:a16="http://schemas.microsoft.com/office/drawing/2014/main" val="407640340"/>
                  </a:ext>
                </a:extLst>
              </a:tr>
              <a:tr h="543332">
                <a:tc>
                  <a:txBody>
                    <a:bodyPr/>
                    <a:lstStyle/>
                    <a:p>
                      <a:pPr marL="0" marR="0" lvl="0" indent="0" algn="l" defTabSz="914400" rtl="0" eaLnBrk="0" fontAlgn="base" latinLnBrk="0" hangingPunct="0">
                        <a:lnSpc>
                          <a:spcPct val="100000"/>
                        </a:lnSpc>
                        <a:spcBef>
                          <a:spcPct val="75000"/>
                        </a:spcBef>
                        <a:spcAft>
                          <a:spcPct val="0"/>
                        </a:spcAft>
                        <a:buClrTx/>
                        <a:buSzTx/>
                        <a:buFontTx/>
                        <a:buNone/>
                        <a:tabLst/>
                      </a:pPr>
                      <a:r>
                        <a:rPr kumimoji="0" lang="en-US" altLang="zh-TW" sz="1200" b="1" i="0" u="none" strike="noStrike" kern="1200" cap="none" normalizeH="0" baseline="0" dirty="0">
                          <a:ln>
                            <a:noFill/>
                          </a:ln>
                          <a:solidFill>
                            <a:sysClr val="windowText" lastClr="000000"/>
                          </a:solidFill>
                          <a:effectLst/>
                          <a:latin typeface="+mn-lt"/>
                          <a:ea typeface="新細明體" pitchFamily="18" charset="-120"/>
                          <a:cs typeface="+mn-cs"/>
                        </a:rPr>
                        <a:t>EBITDA Margin (%)</a:t>
                      </a:r>
                    </a:p>
                  </a:txBody>
                  <a:tcPr marT="45713" marB="45713" anchor="ctr" horzOverflow="overflow">
                    <a:lnL>
                      <a:noFill/>
                    </a:lnL>
                    <a:lnR w="12700" cap="flat" cmpd="sng" algn="ctr">
                      <a:solidFill>
                        <a:schemeClr val="accent3"/>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algn="r" defTabSz="685800" rtl="0" eaLnBrk="1" fontAlgn="ctr" latinLnBrk="0" hangingPunct="1"/>
                      <a:r>
                        <a:rPr lang="en-US" altLang="zh-TW" sz="1400" b="0" i="0" u="none" strike="noStrike" kern="1200" dirty="0">
                          <a:solidFill>
                            <a:schemeClr val="accent4">
                              <a:lumMod val="75000"/>
                              <a:lumOff val="25000"/>
                            </a:schemeClr>
                          </a:solidFill>
                          <a:effectLst/>
                          <a:latin typeface="+mn-lt"/>
                          <a:ea typeface="新細明體" panose="02020500000000000000" pitchFamily="18" charset="-120"/>
                          <a:cs typeface="+mn-cs"/>
                        </a:rPr>
                        <a:t>41.61</a:t>
                      </a:r>
                    </a:p>
                  </a:txBody>
                  <a:tcPr marL="90000" marR="90000" marT="46800" marB="4680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algn="r" fontAlgn="ctr"/>
                      <a:r>
                        <a:rPr lang="en-US" altLang="zh-TW" sz="1400" b="0" i="0" u="none" strike="noStrike" dirty="0">
                          <a:solidFill>
                            <a:schemeClr val="accent4">
                              <a:lumMod val="75000"/>
                              <a:lumOff val="25000"/>
                            </a:schemeClr>
                          </a:solidFill>
                          <a:effectLst/>
                          <a:latin typeface="+mn-lt"/>
                          <a:ea typeface="Verdana" panose="020B0604030504040204" pitchFamily="34" charset="0"/>
                        </a:rPr>
                        <a:t>40.68</a:t>
                      </a:r>
                    </a:p>
                  </a:txBody>
                  <a:tcPr marL="90000" marR="90000" marT="46800" marB="4680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algn="r" fontAlgn="ctr"/>
                      <a:endParaRPr lang="en-US" altLang="zh-TW" sz="1400" b="0" i="0" u="none" strike="noStrike" dirty="0">
                        <a:solidFill>
                          <a:schemeClr val="accent4">
                            <a:lumMod val="75000"/>
                            <a:lumOff val="25000"/>
                          </a:schemeClr>
                        </a:solidFill>
                        <a:effectLst/>
                        <a:latin typeface="+mn-lt"/>
                        <a:ea typeface="Verdana" panose="020B0604030504040204" pitchFamily="34" charset="0"/>
                      </a:endParaRPr>
                    </a:p>
                  </a:txBody>
                  <a:tcPr marL="90000" marR="90000" marT="46800" marB="46800" anchor="ctr">
                    <a:lnL w="12700" cap="flat" cmpd="sng" algn="ctr">
                      <a:solidFill>
                        <a:schemeClr val="accent3"/>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2748269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圖片 10">
            <a:extLst>
              <a:ext uri="{FF2B5EF4-FFF2-40B4-BE49-F238E27FC236}">
                <a16:creationId xmlns:a16="http://schemas.microsoft.com/office/drawing/2014/main" id="{7C8C15FD-7DFE-4E77-B10F-D5E306E0208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424035" y="589565"/>
            <a:ext cx="461667" cy="86618"/>
          </a:xfrm>
          <a:prstGeom prst="rect">
            <a:avLst/>
          </a:prstGeom>
        </p:spPr>
      </p:pic>
      <p:pic>
        <p:nvPicPr>
          <p:cNvPr id="10" name="Picture 3" descr="E:\其他\企業識別系統圖\200907-new\logo-雙語.wmf">
            <a:extLst>
              <a:ext uri="{FF2B5EF4-FFF2-40B4-BE49-F238E27FC236}">
                <a16:creationId xmlns:a16="http://schemas.microsoft.com/office/drawing/2014/main" id="{92A08C80-D1E0-46BE-85C2-02E42B9CED8C}"/>
              </a:ext>
            </a:extLst>
          </p:cNvPr>
          <p:cNvPicPr>
            <a:picLocks noChangeAspect="1" noChangeArrowheads="1"/>
          </p:cNvPicPr>
          <p:nvPr/>
        </p:nvPicPr>
        <p:blipFill>
          <a:blip r:embed="rId4" cstate="print"/>
          <a:srcRect/>
          <a:stretch>
            <a:fillRect/>
          </a:stretch>
        </p:blipFill>
        <p:spPr bwMode="auto">
          <a:xfrm>
            <a:off x="7181264" y="479363"/>
            <a:ext cx="1435514" cy="466130"/>
          </a:xfrm>
          <a:prstGeom prst="rect">
            <a:avLst/>
          </a:prstGeom>
          <a:ln>
            <a:noFill/>
          </a:ln>
          <a:effectLst>
            <a:outerShdw blurRad="50800" dist="25400" dir="4200000" algn="tl" rotWithShape="0">
              <a:schemeClr val="accent3"/>
            </a:outerShdw>
          </a:effectLst>
        </p:spPr>
      </p:pic>
      <p:sp>
        <p:nvSpPr>
          <p:cNvPr id="6" name="文字方塊 5">
            <a:extLst>
              <a:ext uri="{FF2B5EF4-FFF2-40B4-BE49-F238E27FC236}">
                <a16:creationId xmlns:a16="http://schemas.microsoft.com/office/drawing/2014/main" id="{6C433F93-08C1-42A9-984D-3BA1D22D641F}"/>
              </a:ext>
            </a:extLst>
          </p:cNvPr>
          <p:cNvSpPr txBox="1"/>
          <p:nvPr/>
        </p:nvSpPr>
        <p:spPr>
          <a:xfrm>
            <a:off x="827584" y="408007"/>
            <a:ext cx="5256584" cy="461665"/>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2400" b="1" i="0" u="none" strike="noStrike" kern="1200" cap="none" spc="0" normalizeH="0" baseline="0" noProof="0" dirty="0">
                <a:ln>
                  <a:noFill/>
                </a:ln>
                <a:solidFill>
                  <a:srgbClr val="808080">
                    <a:lumMod val="50000"/>
                  </a:srgbClr>
                </a:solidFill>
                <a:effectLst/>
                <a:uLnTx/>
                <a:uFillTx/>
                <a:latin typeface="Arial Black"/>
                <a:ea typeface="微軟正黑體"/>
              </a:rPr>
              <a:t>Balance Sheet Highlights</a:t>
            </a:r>
            <a:endParaRPr kumimoji="1" lang="zh-TW" altLang="en-US" sz="2400" b="1" i="0" u="none" strike="noStrike" kern="1200" cap="none" spc="0" normalizeH="0" baseline="0" noProof="0" dirty="0">
              <a:ln>
                <a:noFill/>
              </a:ln>
              <a:solidFill>
                <a:srgbClr val="808080">
                  <a:lumMod val="50000"/>
                </a:srgbClr>
              </a:solidFill>
              <a:effectLst/>
              <a:uLnTx/>
              <a:uFillTx/>
              <a:latin typeface="Arial Black"/>
              <a:ea typeface="微軟正黑體"/>
            </a:endParaRPr>
          </a:p>
        </p:txBody>
      </p:sp>
      <p:pic>
        <p:nvPicPr>
          <p:cNvPr id="14" name="圖片 13">
            <a:extLst>
              <a:ext uri="{FF2B5EF4-FFF2-40B4-BE49-F238E27FC236}">
                <a16:creationId xmlns:a16="http://schemas.microsoft.com/office/drawing/2014/main" id="{D9737815-36B1-442B-A02B-FE9A8B3DA23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V="1">
            <a:off x="324000" y="6513769"/>
            <a:ext cx="8496000" cy="83583"/>
          </a:xfrm>
          <a:prstGeom prst="rect">
            <a:avLst/>
          </a:prstGeom>
        </p:spPr>
      </p:pic>
      <p:sp>
        <p:nvSpPr>
          <p:cNvPr id="8" name="Text Box 66">
            <a:extLst>
              <a:ext uri="{FF2B5EF4-FFF2-40B4-BE49-F238E27FC236}">
                <a16:creationId xmlns:a16="http://schemas.microsoft.com/office/drawing/2014/main" id="{6EEB29F2-D9C8-4A31-B560-B09C41ECF783}"/>
              </a:ext>
            </a:extLst>
          </p:cNvPr>
          <p:cNvSpPr txBox="1">
            <a:spLocks noChangeArrowheads="1"/>
          </p:cNvSpPr>
          <p:nvPr/>
        </p:nvSpPr>
        <p:spPr bwMode="auto">
          <a:xfrm>
            <a:off x="698178" y="5837088"/>
            <a:ext cx="7819651" cy="688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wrap="square" tIns="36000" bIns="36000">
            <a:spAutoFit/>
          </a:bodyPr>
          <a:lstStyle>
            <a:lvl1pPr eaLnBrk="0" hangingPunct="0">
              <a:defRPr kumimoji="1" b="1">
                <a:solidFill>
                  <a:schemeClr val="tx1"/>
                </a:solidFill>
                <a:latin typeface="Arial" charset="0"/>
                <a:ea typeface="新細明體" pitchFamily="18" charset="-120"/>
              </a:defRPr>
            </a:lvl1pPr>
            <a:lvl2pPr marL="742950" indent="-285750" eaLnBrk="0" hangingPunct="0">
              <a:defRPr kumimoji="1" b="1">
                <a:solidFill>
                  <a:schemeClr val="tx1"/>
                </a:solidFill>
                <a:latin typeface="Arial" charset="0"/>
                <a:ea typeface="新細明體" pitchFamily="18" charset="-120"/>
              </a:defRPr>
            </a:lvl2pPr>
            <a:lvl3pPr marL="1143000" indent="-228600" eaLnBrk="0" hangingPunct="0">
              <a:defRPr kumimoji="1" b="1">
                <a:solidFill>
                  <a:schemeClr val="tx1"/>
                </a:solidFill>
                <a:latin typeface="Arial" charset="0"/>
                <a:ea typeface="新細明體" pitchFamily="18" charset="-120"/>
              </a:defRPr>
            </a:lvl3pPr>
            <a:lvl4pPr marL="1600200" indent="-228600" eaLnBrk="0" hangingPunct="0">
              <a:defRPr kumimoji="1" b="1">
                <a:solidFill>
                  <a:schemeClr val="tx1"/>
                </a:solidFill>
                <a:latin typeface="Arial" charset="0"/>
                <a:ea typeface="新細明體" pitchFamily="18" charset="-120"/>
              </a:defRPr>
            </a:lvl4pPr>
            <a:lvl5pPr marL="2057400" indent="-228600" eaLnBrk="0" hangingPunct="0">
              <a:defRPr kumimoji="1" b="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b="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b="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b="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b="1">
                <a:solidFill>
                  <a:schemeClr val="tx1"/>
                </a:solidFill>
                <a:latin typeface="Arial" charset="0"/>
                <a:ea typeface="新細明體" pitchFamily="18" charset="-120"/>
              </a:defRPr>
            </a:lvl9pPr>
          </a:lstStyle>
          <a:p>
            <a:pPr marL="0" marR="0" lvl="0" indent="0" algn="l" defTabSz="914400" rtl="0" eaLnBrk="1" fontAlgn="base" latinLnBrk="0" hangingPunct="1">
              <a:lnSpc>
                <a:spcPct val="100000"/>
              </a:lnSpc>
              <a:spcBef>
                <a:spcPts val="0"/>
              </a:spcBef>
              <a:spcAft>
                <a:spcPct val="0"/>
              </a:spcAft>
              <a:buClrTx/>
              <a:buSzTx/>
              <a:buFontTx/>
              <a:buNone/>
              <a:tabLst/>
              <a:defRPr/>
            </a:pPr>
            <a:r>
              <a:rPr kumimoji="1" lang="en-US" altLang="zh-TW" sz="800" b="0" i="0" u="none" strike="noStrike" kern="1200" cap="none" spc="0" normalizeH="0" baseline="0" noProof="0" dirty="0">
                <a:ln>
                  <a:noFill/>
                </a:ln>
                <a:solidFill>
                  <a:srgbClr val="808080">
                    <a:lumMod val="50000"/>
                  </a:srgbClr>
                </a:solidFill>
                <a:effectLst/>
                <a:uLnTx/>
                <a:uFillTx/>
                <a:latin typeface="Arial"/>
                <a:ea typeface="微軟正黑體"/>
              </a:rPr>
              <a:t>Note:</a:t>
            </a:r>
          </a:p>
          <a:p>
            <a:pPr marL="228594" marR="0" lvl="0" indent="-228594" algn="l" defTabSz="914400" rtl="0" eaLnBrk="1" fontAlgn="base" latinLnBrk="0" hangingPunct="1">
              <a:lnSpc>
                <a:spcPct val="100000"/>
              </a:lnSpc>
              <a:spcBef>
                <a:spcPts val="0"/>
              </a:spcBef>
              <a:spcAft>
                <a:spcPct val="0"/>
              </a:spcAft>
              <a:buClrTx/>
              <a:buSzTx/>
              <a:buFont typeface="+mj-lt"/>
              <a:buAutoNum type="arabicPeriod"/>
              <a:tabLst/>
              <a:defRPr/>
            </a:pPr>
            <a:r>
              <a:rPr kumimoji="1" lang="en-US" altLang="zh-TW" sz="800" b="0" i="0" u="none" strike="noStrike" kern="1200" cap="none" spc="0" normalizeH="0" baseline="0" noProof="0" dirty="0">
                <a:ln>
                  <a:noFill/>
                </a:ln>
                <a:solidFill>
                  <a:srgbClr val="808080">
                    <a:lumMod val="50000"/>
                  </a:srgbClr>
                </a:solidFill>
                <a:effectLst/>
                <a:uLnTx/>
                <a:uFillTx/>
                <a:latin typeface="Arial"/>
                <a:ea typeface="微軟正黑體"/>
              </a:rPr>
              <a:t>Financials are prepared in accordance with T-IFRSs.  Figures for 2023 are unaudited.</a:t>
            </a:r>
          </a:p>
          <a:p>
            <a:pPr marL="228594" marR="0" lvl="0" indent="-228594" algn="l" defTabSz="914400" rtl="0" eaLnBrk="1" fontAlgn="base" latinLnBrk="0" hangingPunct="1">
              <a:lnSpc>
                <a:spcPct val="100000"/>
              </a:lnSpc>
              <a:spcBef>
                <a:spcPts val="0"/>
              </a:spcBef>
              <a:spcAft>
                <a:spcPct val="0"/>
              </a:spcAft>
              <a:buClrTx/>
              <a:buSzTx/>
              <a:buFont typeface="+mj-lt"/>
              <a:buAutoNum type="arabicPeriod"/>
              <a:tabLst/>
              <a:defRPr/>
            </a:pPr>
            <a:r>
              <a:rPr kumimoji="1" lang="en-US" altLang="zh-TW" sz="800" b="0" i="0" u="none" strike="noStrike" kern="1200" cap="none" spc="0" normalizeH="0" baseline="0" noProof="0" dirty="0">
                <a:ln>
                  <a:noFill/>
                </a:ln>
                <a:solidFill>
                  <a:srgbClr val="808080">
                    <a:lumMod val="50000"/>
                  </a:srgbClr>
                </a:solidFill>
                <a:effectLst/>
                <a:uLnTx/>
                <a:uFillTx/>
                <a:latin typeface="Arial"/>
                <a:ea typeface="微軟正黑體"/>
              </a:rPr>
              <a:t>The calculation of growth rates is based on </a:t>
            </a:r>
            <a:r>
              <a:rPr kumimoji="1" lang="en-US" altLang="zh-TW" sz="800" b="0" i="0" u="none" strike="noStrike" kern="1200" cap="none" spc="0" normalizeH="0" baseline="0" noProof="0" dirty="0" err="1">
                <a:ln>
                  <a:noFill/>
                </a:ln>
                <a:solidFill>
                  <a:srgbClr val="808080">
                    <a:lumMod val="50000"/>
                  </a:srgbClr>
                </a:solidFill>
                <a:effectLst/>
                <a:uLnTx/>
                <a:uFillTx/>
                <a:latin typeface="Arial"/>
                <a:ea typeface="微軟正黑體"/>
              </a:rPr>
              <a:t>NT$mn</a:t>
            </a:r>
            <a:r>
              <a:rPr kumimoji="1" lang="en-US" altLang="zh-TW" sz="800" b="0" i="0" u="none" strike="noStrike" kern="1200" cap="none" spc="0" normalizeH="0" baseline="0" noProof="0" dirty="0">
                <a:ln>
                  <a:noFill/>
                </a:ln>
                <a:solidFill>
                  <a:srgbClr val="808080">
                    <a:lumMod val="50000"/>
                  </a:srgbClr>
                </a:solidFill>
                <a:effectLst/>
                <a:uLnTx/>
                <a:uFillTx/>
                <a:latin typeface="Arial"/>
                <a:ea typeface="微軟正黑體"/>
              </a:rPr>
              <a:t>.</a:t>
            </a:r>
          </a:p>
          <a:p>
            <a:pPr marL="228594" marR="0" lvl="0" indent="-228594" algn="l" defTabSz="914400" rtl="0" eaLnBrk="1" fontAlgn="base" latinLnBrk="0" hangingPunct="1">
              <a:lnSpc>
                <a:spcPct val="100000"/>
              </a:lnSpc>
              <a:spcBef>
                <a:spcPts val="0"/>
              </a:spcBef>
              <a:spcAft>
                <a:spcPct val="0"/>
              </a:spcAft>
              <a:buClrTx/>
              <a:buSzTx/>
              <a:buFont typeface="+mj-lt"/>
              <a:buAutoNum type="arabicPeriod"/>
              <a:tabLst/>
              <a:defRPr/>
            </a:pPr>
            <a:r>
              <a:rPr kumimoji="1" lang="en-US" altLang="zh-TW" sz="800" b="0" i="0" u="none" strike="noStrike" kern="1200" cap="none" spc="0" normalizeH="0" baseline="0" noProof="0" dirty="0">
                <a:ln>
                  <a:noFill/>
                </a:ln>
                <a:solidFill>
                  <a:srgbClr val="808080">
                    <a:lumMod val="50000"/>
                  </a:srgbClr>
                </a:solidFill>
                <a:effectLst/>
                <a:uLnTx/>
                <a:uFillTx/>
                <a:latin typeface="Arial"/>
                <a:ea typeface="微軟正黑體"/>
              </a:rPr>
              <a:t>Debt includes short-term and long-term liabilities. The debt ratio is defined as the ratio of total debt to total assets. </a:t>
            </a:r>
          </a:p>
          <a:p>
            <a:pPr marL="0" marR="0" lvl="0" indent="0" algn="l" defTabSz="914400" rtl="0" eaLnBrk="1" fontAlgn="base" latinLnBrk="0" hangingPunct="1">
              <a:lnSpc>
                <a:spcPct val="100000"/>
              </a:lnSpc>
              <a:spcBef>
                <a:spcPts val="0"/>
              </a:spcBef>
              <a:spcAft>
                <a:spcPct val="0"/>
              </a:spcAft>
              <a:buClrTx/>
              <a:buSzTx/>
              <a:buFontTx/>
              <a:buNone/>
              <a:tabLst/>
              <a:defRPr/>
            </a:pPr>
            <a:r>
              <a:rPr kumimoji="1" lang="en-US" altLang="zh-TW" sz="800" b="0" i="0" u="none" strike="noStrike" kern="1200" cap="none" spc="0" normalizeH="0" baseline="0" noProof="0" dirty="0">
                <a:ln>
                  <a:noFill/>
                </a:ln>
                <a:solidFill>
                  <a:srgbClr val="808080">
                    <a:lumMod val="50000"/>
                  </a:srgbClr>
                </a:solidFill>
                <a:effectLst/>
                <a:uLnTx/>
                <a:uFillTx/>
                <a:latin typeface="Arial"/>
                <a:ea typeface="微軟正黑體"/>
              </a:rPr>
              <a:t>4.     Net Debt includes short-term loans + short-term bills payable + current portion of long-term loans+ long-term loans + bonds payable – cash and cash equivalents.</a:t>
            </a:r>
          </a:p>
        </p:txBody>
      </p:sp>
      <p:sp>
        <p:nvSpPr>
          <p:cNvPr id="12" name="Text Box 66">
            <a:extLst>
              <a:ext uri="{FF2B5EF4-FFF2-40B4-BE49-F238E27FC236}">
                <a16:creationId xmlns:a16="http://schemas.microsoft.com/office/drawing/2014/main" id="{492D732D-81E3-4986-B23B-ACE93B2C709D}"/>
              </a:ext>
            </a:extLst>
          </p:cNvPr>
          <p:cNvSpPr txBox="1">
            <a:spLocks noChangeArrowheads="1"/>
          </p:cNvSpPr>
          <p:nvPr/>
        </p:nvSpPr>
        <p:spPr bwMode="auto">
          <a:xfrm>
            <a:off x="9324528" y="4604847"/>
            <a:ext cx="3674551"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wrap="square">
            <a:spAutoFit/>
          </a:bodyPr>
          <a:lstStyle>
            <a:lvl1pPr eaLnBrk="0" hangingPunct="0">
              <a:defRPr kumimoji="1" b="1">
                <a:solidFill>
                  <a:schemeClr val="tx1"/>
                </a:solidFill>
                <a:latin typeface="Arial" charset="0"/>
                <a:ea typeface="新細明體" pitchFamily="18" charset="-120"/>
              </a:defRPr>
            </a:lvl1pPr>
            <a:lvl2pPr marL="742950" indent="-285750" eaLnBrk="0" hangingPunct="0">
              <a:defRPr kumimoji="1" b="1">
                <a:solidFill>
                  <a:schemeClr val="tx1"/>
                </a:solidFill>
                <a:latin typeface="Arial" charset="0"/>
                <a:ea typeface="新細明體" pitchFamily="18" charset="-120"/>
              </a:defRPr>
            </a:lvl2pPr>
            <a:lvl3pPr marL="1143000" indent="-228600" eaLnBrk="0" hangingPunct="0">
              <a:defRPr kumimoji="1" b="1">
                <a:solidFill>
                  <a:schemeClr val="tx1"/>
                </a:solidFill>
                <a:latin typeface="Arial" charset="0"/>
                <a:ea typeface="新細明體" pitchFamily="18" charset="-120"/>
              </a:defRPr>
            </a:lvl3pPr>
            <a:lvl4pPr marL="1600200" indent="-228600" eaLnBrk="0" hangingPunct="0">
              <a:defRPr kumimoji="1" b="1">
                <a:solidFill>
                  <a:schemeClr val="tx1"/>
                </a:solidFill>
                <a:latin typeface="Arial" charset="0"/>
                <a:ea typeface="新細明體" pitchFamily="18" charset="-120"/>
              </a:defRPr>
            </a:lvl4pPr>
            <a:lvl5pPr marL="2057400" indent="-228600" eaLnBrk="0" hangingPunct="0">
              <a:defRPr kumimoji="1" b="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b="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b="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b="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b="1">
                <a:solidFill>
                  <a:schemeClr val="tx1"/>
                </a:solidFill>
                <a:latin typeface="Arial" charset="0"/>
                <a:ea typeface="新細明體" pitchFamily="18" charset="-120"/>
              </a:defRPr>
            </a:lvl9pPr>
          </a:lstStyle>
          <a:p>
            <a:pPr marL="0" marR="0" lvl="0" indent="0" algn="l" defTabSz="914400" rtl="0" eaLnBrk="1" fontAlgn="base" latinLnBrk="0" hangingPunct="1">
              <a:lnSpc>
                <a:spcPct val="100000"/>
              </a:lnSpc>
              <a:spcBef>
                <a:spcPts val="0"/>
              </a:spcBef>
              <a:spcAft>
                <a:spcPct val="0"/>
              </a:spcAft>
              <a:buClrTx/>
              <a:buSzTx/>
              <a:buFontTx/>
              <a:buNone/>
              <a:tabLst/>
              <a:defRPr/>
            </a:pPr>
            <a:r>
              <a:rPr kumimoji="1" lang="en-US" altLang="zh-TW" sz="1000" b="1" i="0" u="none" strike="noStrike" kern="1200" cap="none" spc="0" normalizeH="0" baseline="0" noProof="0" dirty="0">
                <a:ln>
                  <a:noFill/>
                </a:ln>
                <a:solidFill>
                  <a:srgbClr val="000000"/>
                </a:solidFill>
                <a:effectLst/>
                <a:uLnTx/>
                <a:uFillTx/>
                <a:latin typeface="微軟正黑體"/>
                <a:ea typeface="微軟正黑體"/>
              </a:rPr>
              <a:t>Note:</a:t>
            </a:r>
          </a:p>
          <a:p>
            <a:pPr marL="228594" marR="0" lvl="0" indent="-228594" algn="l" defTabSz="914400" rtl="0" eaLnBrk="1" fontAlgn="base" latinLnBrk="0" hangingPunct="1">
              <a:lnSpc>
                <a:spcPct val="100000"/>
              </a:lnSpc>
              <a:spcBef>
                <a:spcPts val="0"/>
              </a:spcBef>
              <a:spcAft>
                <a:spcPct val="0"/>
              </a:spcAft>
              <a:buClrTx/>
              <a:buSzTx/>
              <a:buFont typeface="+mj-lt"/>
              <a:buAutoNum type="arabicPeriod"/>
              <a:tabLst/>
              <a:defRPr/>
            </a:pPr>
            <a:r>
              <a:rPr kumimoji="1" lang="zh-TW" altLang="en-US" sz="1000" b="1" i="0" u="none" strike="noStrike" kern="1200" cap="none" spc="0" normalizeH="0" baseline="0" noProof="0" dirty="0">
                <a:ln>
                  <a:noFill/>
                </a:ln>
                <a:solidFill>
                  <a:srgbClr val="000000"/>
                </a:solidFill>
                <a:effectLst/>
                <a:uLnTx/>
                <a:uFillTx/>
                <a:latin typeface="微軟正黑體"/>
                <a:ea typeface="微軟正黑體"/>
              </a:rPr>
              <a:t>惠請協助以</a:t>
            </a:r>
            <a:r>
              <a:rPr kumimoji="1" lang="en-US" altLang="zh-TW" sz="1000" b="1" i="0" u="none" strike="noStrike" kern="1200" cap="none" spc="0" normalizeH="0" baseline="0" noProof="0" dirty="0">
                <a:ln>
                  <a:noFill/>
                </a:ln>
                <a:solidFill>
                  <a:srgbClr val="000000"/>
                </a:solidFill>
                <a:effectLst/>
                <a:uLnTx/>
                <a:uFillTx/>
                <a:latin typeface="微軟正黑體"/>
                <a:ea typeface="微軟正黑體"/>
              </a:rPr>
              <a:t>”Net Debt” </a:t>
            </a:r>
            <a:r>
              <a:rPr kumimoji="1" lang="zh-TW" altLang="en-US" sz="1000" b="1" i="0" u="none" strike="noStrike" kern="1200" cap="none" spc="0" normalizeH="0" baseline="0" noProof="0" dirty="0">
                <a:ln>
                  <a:noFill/>
                </a:ln>
                <a:solidFill>
                  <a:srgbClr val="000000"/>
                </a:solidFill>
                <a:effectLst/>
                <a:uLnTx/>
                <a:uFillTx/>
                <a:latin typeface="微軟正黑體"/>
                <a:ea typeface="微軟正黑體"/>
              </a:rPr>
              <a:t>，</a:t>
            </a:r>
            <a:r>
              <a:rPr kumimoji="1" lang="en-US" altLang="zh-TW" sz="1000" b="1" i="0" u="none" strike="noStrike" kern="1200" cap="none" spc="0" normalizeH="0" baseline="0" noProof="0" dirty="0">
                <a:ln>
                  <a:noFill/>
                </a:ln>
                <a:solidFill>
                  <a:srgbClr val="000000"/>
                </a:solidFill>
                <a:effectLst/>
                <a:uLnTx/>
                <a:uFillTx/>
                <a:latin typeface="微軟正黑體"/>
                <a:ea typeface="微軟正黑體"/>
              </a:rPr>
              <a:t>EBITDA</a:t>
            </a:r>
            <a:r>
              <a:rPr kumimoji="1" lang="zh-TW" altLang="en-US" sz="1000" b="1" i="0" u="none" strike="noStrike" kern="1200" cap="none" spc="0" normalizeH="0" baseline="0" noProof="0" dirty="0">
                <a:ln>
                  <a:noFill/>
                </a:ln>
                <a:solidFill>
                  <a:srgbClr val="000000"/>
                </a:solidFill>
                <a:effectLst/>
                <a:uLnTx/>
                <a:uFillTx/>
                <a:latin typeface="微軟正黑體"/>
                <a:ea typeface="微軟正黑體"/>
              </a:rPr>
              <a:t>以年化計算。</a:t>
            </a:r>
            <a:endParaRPr kumimoji="1" lang="en-US" altLang="zh-TW" sz="1000" b="1" i="0" u="none" strike="noStrike" kern="1200" cap="none" spc="0" normalizeH="0" baseline="0" noProof="0" dirty="0">
              <a:ln>
                <a:noFill/>
              </a:ln>
              <a:solidFill>
                <a:srgbClr val="000000"/>
              </a:solidFill>
              <a:effectLst/>
              <a:uLnTx/>
              <a:uFillTx/>
              <a:latin typeface="微軟正黑體"/>
              <a:ea typeface="微軟正黑體"/>
            </a:endParaRPr>
          </a:p>
          <a:p>
            <a:pPr marL="228594" marR="0" lvl="0" indent="-228594" algn="l" defTabSz="914400" rtl="0" eaLnBrk="1" fontAlgn="base" latinLnBrk="0" hangingPunct="1">
              <a:lnSpc>
                <a:spcPct val="100000"/>
              </a:lnSpc>
              <a:spcBef>
                <a:spcPts val="0"/>
              </a:spcBef>
              <a:spcAft>
                <a:spcPct val="0"/>
              </a:spcAft>
              <a:buClrTx/>
              <a:buSzTx/>
              <a:buFont typeface="+mj-lt"/>
              <a:buAutoNum type="arabicPeriod"/>
              <a:tabLst/>
              <a:defRPr/>
            </a:pPr>
            <a:r>
              <a:rPr kumimoji="1" lang="en-US" altLang="zh-TW" sz="1000" b="1" i="0" u="none" strike="noStrike" kern="1200" cap="none" spc="0" normalizeH="0" baseline="0" noProof="0" dirty="0">
                <a:ln>
                  <a:noFill/>
                </a:ln>
                <a:solidFill>
                  <a:srgbClr val="000000"/>
                </a:solidFill>
                <a:effectLst/>
                <a:uLnTx/>
                <a:uFillTx/>
                <a:latin typeface="微軟正黑體"/>
                <a:ea typeface="微軟正黑體"/>
              </a:rPr>
              <a:t>Financial Template</a:t>
            </a:r>
            <a:r>
              <a:rPr kumimoji="1" lang="zh-TW" altLang="en-US" sz="1000" b="1" i="0" u="none" strike="noStrike" kern="1200" cap="none" spc="0" normalizeH="0" baseline="0" noProof="0" dirty="0">
                <a:ln>
                  <a:noFill/>
                </a:ln>
                <a:solidFill>
                  <a:srgbClr val="000000"/>
                </a:solidFill>
                <a:effectLst/>
                <a:uLnTx/>
                <a:uFillTx/>
                <a:latin typeface="微軟正黑體"/>
                <a:ea typeface="微軟正黑體"/>
              </a:rPr>
              <a:t>：</a:t>
            </a:r>
            <a:r>
              <a:rPr kumimoji="1" lang="en-US" altLang="zh-TW" sz="1000" b="1" i="0" u="none" strike="noStrike" kern="1200" cap="none" spc="0" normalizeH="0" baseline="0" noProof="0" dirty="0">
                <a:ln>
                  <a:noFill/>
                </a:ln>
                <a:solidFill>
                  <a:srgbClr val="000000"/>
                </a:solidFill>
                <a:effectLst/>
                <a:uLnTx/>
                <a:uFillTx/>
                <a:latin typeface="微軟正黑體"/>
                <a:ea typeface="微軟正黑體"/>
              </a:rPr>
              <a:t>Net Debt</a:t>
            </a:r>
            <a:r>
              <a:rPr kumimoji="1" lang="zh-TW" altLang="en-US" sz="1000" b="1" i="0" u="none" strike="noStrike" kern="1200" cap="none" spc="0" normalizeH="0" baseline="0" noProof="0" dirty="0">
                <a:ln>
                  <a:noFill/>
                </a:ln>
                <a:solidFill>
                  <a:srgbClr val="000000"/>
                </a:solidFill>
                <a:effectLst/>
                <a:uLnTx/>
                <a:uFillTx/>
                <a:latin typeface="微軟正黑體"/>
                <a:ea typeface="微軟正黑體"/>
              </a:rPr>
              <a:t>計算項目為：短期借款</a:t>
            </a:r>
            <a:r>
              <a:rPr kumimoji="1" lang="en-US" altLang="zh-TW" sz="1000" b="1" i="0" u="none" strike="noStrike" kern="1200" cap="none" spc="0" normalizeH="0" baseline="0" noProof="0" dirty="0">
                <a:ln>
                  <a:noFill/>
                </a:ln>
                <a:solidFill>
                  <a:srgbClr val="000000"/>
                </a:solidFill>
                <a:effectLst/>
                <a:uLnTx/>
                <a:uFillTx/>
                <a:latin typeface="微軟正黑體"/>
                <a:ea typeface="微軟正黑體"/>
              </a:rPr>
              <a:t>+</a:t>
            </a:r>
            <a:r>
              <a:rPr kumimoji="1" lang="zh-TW" altLang="en-US" sz="1000" b="1" i="0" u="none" strike="noStrike" kern="1200" cap="none" spc="0" normalizeH="0" baseline="0" noProof="0" dirty="0">
                <a:ln>
                  <a:noFill/>
                </a:ln>
                <a:solidFill>
                  <a:srgbClr val="000000"/>
                </a:solidFill>
                <a:effectLst/>
                <a:uLnTx/>
                <a:uFillTx/>
                <a:latin typeface="微軟正黑體"/>
                <a:ea typeface="微軟正黑體"/>
              </a:rPr>
              <a:t>應付短期票券</a:t>
            </a:r>
            <a:r>
              <a:rPr kumimoji="1" lang="en-US" altLang="zh-TW" sz="1000" b="1" i="0" u="none" strike="noStrike" kern="1200" cap="none" spc="0" normalizeH="0" baseline="0" noProof="0" dirty="0">
                <a:ln>
                  <a:noFill/>
                </a:ln>
                <a:solidFill>
                  <a:srgbClr val="000000"/>
                </a:solidFill>
                <a:effectLst/>
                <a:uLnTx/>
                <a:uFillTx/>
                <a:latin typeface="微軟正黑體"/>
                <a:ea typeface="微軟正黑體"/>
              </a:rPr>
              <a:t>+</a:t>
            </a:r>
            <a:r>
              <a:rPr kumimoji="1" lang="zh-TW" altLang="en-US" sz="1000" b="1" i="0" u="none" strike="noStrike" kern="1200" cap="none" spc="0" normalizeH="0" baseline="0" noProof="0" dirty="0">
                <a:ln>
                  <a:noFill/>
                </a:ln>
                <a:solidFill>
                  <a:srgbClr val="000000"/>
                </a:solidFill>
                <a:effectLst/>
                <a:uLnTx/>
                <a:uFillTx/>
                <a:latin typeface="微軟正黑體"/>
                <a:ea typeface="微軟正黑體"/>
              </a:rPr>
              <a:t>一年內到期之長期借款</a:t>
            </a:r>
            <a:r>
              <a:rPr kumimoji="1" lang="en-US" altLang="zh-TW" sz="1000" b="1" i="0" u="none" strike="noStrike" kern="1200" cap="none" spc="0" normalizeH="0" baseline="0" noProof="0" dirty="0">
                <a:ln>
                  <a:noFill/>
                </a:ln>
                <a:solidFill>
                  <a:srgbClr val="000000"/>
                </a:solidFill>
                <a:effectLst/>
                <a:uLnTx/>
                <a:uFillTx/>
                <a:latin typeface="微軟正黑體"/>
                <a:ea typeface="微軟正黑體"/>
              </a:rPr>
              <a:t>+</a:t>
            </a:r>
            <a:r>
              <a:rPr kumimoji="1" lang="zh-TW" altLang="en-US" sz="1000" b="1" i="0" u="none" strike="noStrike" kern="1200" cap="none" spc="0" normalizeH="0" baseline="0" noProof="0" dirty="0">
                <a:ln>
                  <a:noFill/>
                </a:ln>
                <a:solidFill>
                  <a:srgbClr val="000000"/>
                </a:solidFill>
                <a:effectLst/>
                <a:uLnTx/>
                <a:uFillTx/>
                <a:latin typeface="微軟正黑體"/>
                <a:ea typeface="微軟正黑體"/>
              </a:rPr>
              <a:t>長期借款</a:t>
            </a:r>
            <a:r>
              <a:rPr kumimoji="1" lang="en-US" altLang="zh-TW" sz="1000" b="1" i="0" u="none" strike="noStrike" kern="1200" cap="none" spc="0" normalizeH="0" baseline="0" noProof="0" dirty="0">
                <a:ln>
                  <a:noFill/>
                </a:ln>
                <a:solidFill>
                  <a:srgbClr val="000000"/>
                </a:solidFill>
                <a:effectLst/>
                <a:uLnTx/>
                <a:uFillTx/>
                <a:latin typeface="微軟正黑體"/>
                <a:ea typeface="微軟正黑體"/>
              </a:rPr>
              <a:t>+</a:t>
            </a:r>
            <a:r>
              <a:rPr kumimoji="1" lang="zh-TW" altLang="en-US" sz="1000" b="1" i="0" u="none" strike="noStrike" kern="1200" cap="none" spc="0" normalizeH="0" baseline="0" noProof="0" dirty="0">
                <a:ln>
                  <a:noFill/>
                </a:ln>
                <a:solidFill>
                  <a:srgbClr val="000000"/>
                </a:solidFill>
                <a:effectLst/>
                <a:uLnTx/>
                <a:uFillTx/>
                <a:latin typeface="微軟正黑體"/>
                <a:ea typeface="微軟正黑體"/>
              </a:rPr>
              <a:t>應付公司債</a:t>
            </a:r>
            <a:r>
              <a:rPr kumimoji="1" lang="en-US" altLang="zh-TW" sz="1000" b="1" i="0" u="none" strike="noStrike" kern="1200" cap="none" spc="0" normalizeH="0" baseline="0" noProof="0" dirty="0">
                <a:ln>
                  <a:noFill/>
                </a:ln>
                <a:solidFill>
                  <a:srgbClr val="000000"/>
                </a:solidFill>
                <a:effectLst/>
                <a:uLnTx/>
                <a:uFillTx/>
                <a:latin typeface="微軟正黑體"/>
                <a:ea typeface="微軟正黑體"/>
              </a:rPr>
              <a:t>-</a:t>
            </a:r>
            <a:r>
              <a:rPr kumimoji="1" lang="zh-TW" altLang="en-US" sz="1000" b="1" i="0" u="none" strike="noStrike" kern="1200" cap="none" spc="0" normalizeH="0" baseline="0" noProof="0" dirty="0">
                <a:ln>
                  <a:noFill/>
                </a:ln>
                <a:solidFill>
                  <a:srgbClr val="000000"/>
                </a:solidFill>
                <a:effectLst/>
                <a:uLnTx/>
                <a:uFillTx/>
                <a:latin typeface="微軟正黑體"/>
                <a:ea typeface="微軟正黑體"/>
              </a:rPr>
              <a:t>現金及約當現金</a:t>
            </a:r>
            <a:endParaRPr kumimoji="1" lang="en-US" altLang="zh-TW" sz="1000" b="1" i="0" u="none" strike="noStrike" kern="1200" cap="none" spc="0" normalizeH="0" baseline="0" noProof="0" dirty="0">
              <a:ln>
                <a:noFill/>
              </a:ln>
              <a:solidFill>
                <a:srgbClr val="000000"/>
              </a:solidFill>
              <a:effectLst/>
              <a:uLnTx/>
              <a:uFillTx/>
              <a:latin typeface="微軟正黑體"/>
              <a:ea typeface="微軟正黑體"/>
            </a:endParaRPr>
          </a:p>
        </p:txBody>
      </p:sp>
      <p:graphicFrame>
        <p:nvGraphicFramePr>
          <p:cNvPr id="13" name="Group 61">
            <a:extLst>
              <a:ext uri="{FF2B5EF4-FFF2-40B4-BE49-F238E27FC236}">
                <a16:creationId xmlns:a16="http://schemas.microsoft.com/office/drawing/2014/main" id="{7AD43424-5987-403B-8C7C-D96CD41E4F8E}"/>
              </a:ext>
            </a:extLst>
          </p:cNvPr>
          <p:cNvGraphicFramePr>
            <a:graphicFrameLocks noGrp="1"/>
          </p:cNvGraphicFramePr>
          <p:nvPr>
            <p:extLst>
              <p:ext uri="{D42A27DB-BD31-4B8C-83A1-F6EECF244321}">
                <p14:modId xmlns:p14="http://schemas.microsoft.com/office/powerpoint/2010/main" val="3748913446"/>
              </p:ext>
            </p:extLst>
          </p:nvPr>
        </p:nvGraphicFramePr>
        <p:xfrm>
          <a:off x="611559" y="1196752"/>
          <a:ext cx="8005220" cy="4269866"/>
        </p:xfrm>
        <a:graphic>
          <a:graphicData uri="http://schemas.openxmlformats.org/drawingml/2006/table">
            <a:tbl>
              <a:tblPr/>
              <a:tblGrid>
                <a:gridCol w="3814659">
                  <a:extLst>
                    <a:ext uri="{9D8B030D-6E8A-4147-A177-3AD203B41FA5}">
                      <a16:colId xmlns:a16="http://schemas.microsoft.com/office/drawing/2014/main" val="20000"/>
                    </a:ext>
                  </a:extLst>
                </a:gridCol>
                <a:gridCol w="1481293">
                  <a:extLst>
                    <a:ext uri="{9D8B030D-6E8A-4147-A177-3AD203B41FA5}">
                      <a16:colId xmlns:a16="http://schemas.microsoft.com/office/drawing/2014/main" val="20004"/>
                    </a:ext>
                  </a:extLst>
                </a:gridCol>
                <a:gridCol w="1365907">
                  <a:extLst>
                    <a:ext uri="{9D8B030D-6E8A-4147-A177-3AD203B41FA5}">
                      <a16:colId xmlns:a16="http://schemas.microsoft.com/office/drawing/2014/main" val="3310802224"/>
                    </a:ext>
                  </a:extLst>
                </a:gridCol>
                <a:gridCol w="1343361">
                  <a:extLst>
                    <a:ext uri="{9D8B030D-6E8A-4147-A177-3AD203B41FA5}">
                      <a16:colId xmlns:a16="http://schemas.microsoft.com/office/drawing/2014/main" val="3936747872"/>
                    </a:ext>
                  </a:extLst>
                </a:gridCol>
              </a:tblGrid>
              <a:tr h="637538">
                <a:tc>
                  <a:txBody>
                    <a:bodyPr/>
                    <a:lstStyle/>
                    <a:p>
                      <a:pPr marL="0" marR="0" lvl="0" indent="0" algn="l" defTabSz="914400" rtl="0" eaLnBrk="0" fontAlgn="base" latinLnBrk="0" hangingPunct="0">
                        <a:lnSpc>
                          <a:spcPct val="100000"/>
                        </a:lnSpc>
                        <a:spcBef>
                          <a:spcPct val="75000"/>
                        </a:spcBef>
                        <a:spcAft>
                          <a:spcPct val="0"/>
                        </a:spcAft>
                        <a:buClrTx/>
                        <a:buSzTx/>
                        <a:buFontTx/>
                        <a:buNone/>
                        <a:tabLst/>
                      </a:pPr>
                      <a:r>
                        <a:rPr kumimoji="0" lang="en-US" altLang="zh-TW" sz="1300" b="0" i="1" u="none" strike="noStrike" cap="none" normalizeH="0" baseline="0" dirty="0">
                          <a:ln>
                            <a:noFill/>
                          </a:ln>
                          <a:solidFill>
                            <a:sysClr val="windowText" lastClr="000000"/>
                          </a:solidFill>
                          <a:effectLst/>
                          <a:latin typeface="+mn-lt"/>
                          <a:ea typeface="新細明體" pitchFamily="18" charset="-120"/>
                        </a:rPr>
                        <a:t>(</a:t>
                      </a:r>
                      <a:r>
                        <a:rPr kumimoji="0" lang="en-US" altLang="zh-TW" sz="1300" b="0" i="1" u="none" strike="noStrike" cap="none" normalizeH="0" baseline="0" dirty="0" err="1">
                          <a:ln>
                            <a:noFill/>
                          </a:ln>
                          <a:solidFill>
                            <a:sysClr val="windowText" lastClr="000000"/>
                          </a:solidFill>
                          <a:effectLst/>
                          <a:latin typeface="+mn-lt"/>
                          <a:ea typeface="新細明體" pitchFamily="18" charset="-120"/>
                        </a:rPr>
                        <a:t>NT$bn</a:t>
                      </a:r>
                      <a:r>
                        <a:rPr kumimoji="0" lang="en-US" altLang="zh-TW" sz="1300" b="0" i="1" u="none" strike="noStrike" cap="none" normalizeH="0" baseline="0" dirty="0">
                          <a:ln>
                            <a:noFill/>
                          </a:ln>
                          <a:solidFill>
                            <a:sysClr val="windowText" lastClr="000000"/>
                          </a:solidFill>
                          <a:effectLst/>
                          <a:latin typeface="+mn-lt"/>
                          <a:ea typeface="新細明體" pitchFamily="18" charset="-120"/>
                        </a:rPr>
                        <a:t>)</a:t>
                      </a:r>
                    </a:p>
                  </a:txBody>
                  <a:tcPr marT="45713" marB="45713" anchor="ctr" horzOverflow="overflow">
                    <a:lnL>
                      <a:noFill/>
                    </a:lnL>
                    <a:lnR w="12700" cap="flat" cmpd="sng" algn="ctr">
                      <a:solidFill>
                        <a:schemeClr val="accent5"/>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altLang="zh-TW" sz="1400" b="1" i="0" u="none" strike="noStrike" dirty="0">
                          <a:solidFill>
                            <a:schemeClr val="bg1"/>
                          </a:solidFill>
                          <a:effectLst/>
                          <a:latin typeface="+mn-lt"/>
                          <a:ea typeface="新細明體" panose="02020500000000000000" pitchFamily="18" charset="-120"/>
                        </a:rPr>
                        <a:t>2022.12.31</a:t>
                      </a:r>
                    </a:p>
                  </a:txBody>
                  <a:tcPr marL="0" marR="0" marT="0" marB="0" anchor="ct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179C8"/>
                    </a:solidFill>
                  </a:tcPr>
                </a:tc>
                <a:tc>
                  <a:txBody>
                    <a:bodyPr/>
                    <a:lstStyle/>
                    <a:p>
                      <a:pPr algn="ctr" rtl="0" fontAlgn="ctr"/>
                      <a:r>
                        <a:rPr lang="en-US" altLang="zh-TW" sz="1400" b="1" i="0" u="none" strike="noStrike" dirty="0">
                          <a:solidFill>
                            <a:schemeClr val="bg1"/>
                          </a:solidFill>
                          <a:effectLst/>
                          <a:latin typeface="+mn-lt"/>
                          <a:ea typeface="新細明體" panose="02020500000000000000" pitchFamily="18" charset="-120"/>
                        </a:rPr>
                        <a:t>2023.03.31</a:t>
                      </a:r>
                    </a:p>
                  </a:txBody>
                  <a:tcPr marL="0" marR="0" marT="0" marB="0" anchor="ct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179C8"/>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lang="en-US" altLang="zh-TW" sz="1400" b="1" i="0" u="none" strike="noStrike" dirty="0">
                          <a:solidFill>
                            <a:schemeClr val="bg1"/>
                          </a:solidFill>
                          <a:effectLst/>
                          <a:latin typeface="+mn-lt"/>
                          <a:ea typeface="新細明體" panose="02020500000000000000" pitchFamily="18" charset="-120"/>
                        </a:rPr>
                        <a:t>Growth %</a:t>
                      </a:r>
                    </a:p>
                  </a:txBody>
                  <a:tcPr marL="0" marR="0" marT="0" marB="0" anchor="ct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5E9D"/>
                    </a:solidFill>
                  </a:tcPr>
                </a:tc>
                <a:extLst>
                  <a:ext uri="{0D108BD9-81ED-4DB2-BD59-A6C34878D82A}">
                    <a16:rowId xmlns:a16="http://schemas.microsoft.com/office/drawing/2014/main" val="2080666210"/>
                  </a:ext>
                </a:extLst>
              </a:tr>
              <a:tr h="454041">
                <a:tc>
                  <a:txBody>
                    <a:bodyPr/>
                    <a:lstStyle/>
                    <a:p>
                      <a:pPr marL="0" marR="0" lvl="0" indent="0" algn="l" defTabSz="914400" rtl="0" eaLnBrk="0" fontAlgn="base" latinLnBrk="0" hangingPunct="0">
                        <a:lnSpc>
                          <a:spcPct val="100000"/>
                        </a:lnSpc>
                        <a:spcBef>
                          <a:spcPct val="75000"/>
                        </a:spcBef>
                        <a:spcAft>
                          <a:spcPct val="0"/>
                        </a:spcAft>
                        <a:buClrTx/>
                        <a:buSzTx/>
                        <a:buFontTx/>
                        <a:buNone/>
                        <a:tabLst/>
                        <a:defRPr/>
                      </a:pPr>
                      <a:r>
                        <a:rPr kumimoji="0" lang="en-US" altLang="zh-TW" sz="1200" b="1" i="0" u="none" strike="noStrike" kern="1200" cap="none" normalizeH="0" baseline="0" dirty="0">
                          <a:ln>
                            <a:noFill/>
                          </a:ln>
                          <a:solidFill>
                            <a:sysClr val="windowText" lastClr="000000"/>
                          </a:solidFill>
                          <a:effectLst/>
                          <a:latin typeface="+mn-lt"/>
                          <a:ea typeface="新細明體" pitchFamily="18" charset="-120"/>
                          <a:cs typeface="+mn-cs"/>
                        </a:rPr>
                        <a:t>Total Assets</a:t>
                      </a:r>
                    </a:p>
                  </a:txBody>
                  <a:tcPr marT="45713" marB="45713" anchor="ctr" horzOverflow="overflow">
                    <a:lnL>
                      <a:noFill/>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3">
                          <a:lumMod val="65000"/>
                        </a:schemeClr>
                      </a:solidFill>
                      <a:prstDash val="solid"/>
                      <a:round/>
                      <a:headEnd type="none" w="med" len="med"/>
                      <a:tailEnd type="none" w="med" len="med"/>
                    </a:lnB>
                    <a:lnTlToBr>
                      <a:noFill/>
                    </a:lnTlToBr>
                    <a:lnBlToTr>
                      <a:noFill/>
                    </a:lnBlToTr>
                    <a:solidFill>
                      <a:srgbClr val="EAEAEA"/>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defRPr/>
                      </a:pPr>
                      <a:r>
                        <a:rPr kumimoji="0" lang="en-US" altLang="zh-TW" sz="1400" b="0" i="0" u="none" strike="noStrike" kern="1200" cap="none" normalizeH="0" baseline="0" dirty="0">
                          <a:ln>
                            <a:noFill/>
                          </a:ln>
                          <a:solidFill>
                            <a:sysClr val="windowText" lastClr="000000"/>
                          </a:solidFill>
                          <a:effectLst/>
                          <a:latin typeface="+mn-lt"/>
                          <a:ea typeface="新細明體" pitchFamily="18" charset="-120"/>
                          <a:cs typeface="+mn-cs"/>
                        </a:rPr>
                        <a:t> 523.20</a:t>
                      </a:r>
                    </a:p>
                  </a:txBody>
                  <a:tcPr marL="72000" marR="7200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3">
                          <a:lumMod val="65000"/>
                        </a:schemeClr>
                      </a:solidFill>
                      <a:prstDash val="solid"/>
                      <a:round/>
                      <a:headEnd type="none" w="med" len="med"/>
                      <a:tailEnd type="none" w="med" len="med"/>
                    </a:lnB>
                    <a:lnTlToBr>
                      <a:noFill/>
                    </a:lnTlToBr>
                    <a:lnBlToTr>
                      <a:noFill/>
                    </a:lnBlToTr>
                    <a:solidFill>
                      <a:srgbClr val="EAEAEA"/>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defRPr/>
                      </a:pPr>
                      <a:r>
                        <a:rPr kumimoji="0" lang="en-US" altLang="zh-TW" sz="1400" b="0" i="0" u="none" strike="noStrike" kern="1200" cap="none" normalizeH="0" baseline="0" dirty="0">
                          <a:ln>
                            <a:noFill/>
                          </a:ln>
                          <a:solidFill>
                            <a:sysClr val="windowText" lastClr="000000"/>
                          </a:solidFill>
                          <a:effectLst/>
                          <a:latin typeface="+mn-lt"/>
                          <a:ea typeface="新細明體" pitchFamily="18" charset="-120"/>
                          <a:cs typeface="+mn-cs"/>
                        </a:rPr>
                        <a:t> 524.58</a:t>
                      </a:r>
                    </a:p>
                  </a:txBody>
                  <a:tcPr marL="72000" marR="7200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3">
                          <a:lumMod val="65000"/>
                        </a:schemeClr>
                      </a:solidFill>
                      <a:prstDash val="solid"/>
                      <a:round/>
                      <a:headEnd type="none" w="med" len="med"/>
                      <a:tailEnd type="none" w="med" len="med"/>
                    </a:lnB>
                    <a:lnTlToBr>
                      <a:noFill/>
                    </a:lnTlToBr>
                    <a:lnBlToTr>
                      <a:noFill/>
                    </a:lnBlToTr>
                    <a:solidFill>
                      <a:srgbClr val="EAEAEA"/>
                    </a:solidFill>
                  </a:tcPr>
                </a:tc>
                <a:tc>
                  <a:txBody>
                    <a:bodyPr/>
                    <a:lstStyle/>
                    <a:p>
                      <a:pPr marL="0" marR="0" lvl="0" indent="0" algn="r" defTabSz="914400" rtl="0" eaLnBrk="0" fontAlgn="base" latinLnBrk="0" hangingPunct="0">
                        <a:lnSpc>
                          <a:spcPct val="100000"/>
                        </a:lnSpc>
                        <a:spcBef>
                          <a:spcPct val="75000"/>
                        </a:spcBef>
                        <a:spcAft>
                          <a:spcPct val="0"/>
                        </a:spcAft>
                        <a:buClrTx/>
                        <a:buSzTx/>
                        <a:buFontTx/>
                        <a:buNone/>
                        <a:tabLst/>
                        <a:defRPr/>
                      </a:pPr>
                      <a:r>
                        <a:rPr kumimoji="0" lang="en-US" altLang="zh-TW" sz="1400" b="1" i="0" u="none" strike="noStrike" kern="1200" cap="none" normalizeH="0" baseline="0" dirty="0">
                          <a:ln>
                            <a:noFill/>
                          </a:ln>
                          <a:solidFill>
                            <a:sysClr val="windowText" lastClr="000000"/>
                          </a:solidFill>
                          <a:effectLst/>
                          <a:latin typeface="+mn-lt"/>
                          <a:ea typeface="新細明體" pitchFamily="18" charset="-120"/>
                          <a:cs typeface="+mn-cs"/>
                        </a:rPr>
                        <a:t> 0.3</a:t>
                      </a:r>
                    </a:p>
                  </a:txBody>
                  <a:tcPr marL="72000" marR="7200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3">
                          <a:lumMod val="65000"/>
                        </a:schemeClr>
                      </a:solidFill>
                      <a:prstDash val="solid"/>
                      <a:round/>
                      <a:headEnd type="none" w="med" len="med"/>
                      <a:tailEnd type="none" w="med" len="med"/>
                    </a:lnB>
                    <a:lnTlToBr>
                      <a:noFill/>
                    </a:lnTlToBr>
                    <a:lnBlToTr>
                      <a:noFill/>
                    </a:lnBlToTr>
                    <a:solidFill>
                      <a:srgbClr val="EAEAEA"/>
                    </a:solidFill>
                  </a:tcPr>
                </a:tc>
                <a:extLst>
                  <a:ext uri="{0D108BD9-81ED-4DB2-BD59-A6C34878D82A}">
                    <a16:rowId xmlns:a16="http://schemas.microsoft.com/office/drawing/2014/main" val="10003"/>
                  </a:ext>
                </a:extLst>
              </a:tr>
              <a:tr h="454041">
                <a:tc>
                  <a:txBody>
                    <a:bodyPr/>
                    <a:lstStyle/>
                    <a:p>
                      <a:pPr marL="342900" marR="0" lvl="1" indent="0" algn="l" defTabSz="914400" rtl="0" eaLnBrk="0" fontAlgn="base" latinLnBrk="0" hangingPunct="0">
                        <a:lnSpc>
                          <a:spcPct val="100000"/>
                        </a:lnSpc>
                        <a:spcBef>
                          <a:spcPct val="75000"/>
                        </a:spcBef>
                        <a:spcAft>
                          <a:spcPct val="0"/>
                        </a:spcAft>
                        <a:buClrTx/>
                        <a:buSzTx/>
                        <a:buFontTx/>
                        <a:buNone/>
                        <a:tabLst/>
                      </a:pPr>
                      <a:r>
                        <a:rPr kumimoji="0" lang="en-US" altLang="zh-TW" sz="1200" b="0" i="1" u="none" strike="noStrike" kern="1200" cap="none" normalizeH="0" baseline="0" dirty="0">
                          <a:ln>
                            <a:noFill/>
                          </a:ln>
                          <a:solidFill>
                            <a:sysClr val="windowText" lastClr="000000"/>
                          </a:solidFill>
                          <a:effectLst/>
                          <a:latin typeface="+mn-lt"/>
                          <a:ea typeface="新細明體" pitchFamily="18" charset="-120"/>
                          <a:cs typeface="+mn-cs"/>
                        </a:rPr>
                        <a:t>Current assets</a:t>
                      </a:r>
                    </a:p>
                  </a:txBody>
                  <a:tcPr marT="45713" marB="45713" anchor="ctr" horzOverflow="overflow">
                    <a:lnL>
                      <a:noFill/>
                    </a:lnL>
                    <a:lnR w="12700" cap="flat" cmpd="sng" algn="ctr">
                      <a:solidFill>
                        <a:schemeClr val="bg1"/>
                      </a:solidFill>
                      <a:prstDash val="solid"/>
                      <a:round/>
                      <a:headEnd type="none" w="med" len="med"/>
                      <a:tailEnd type="none" w="med" len="med"/>
                    </a:lnR>
                    <a:lnT w="12700" cap="flat" cmpd="sng" algn="ctr">
                      <a:solidFill>
                        <a:schemeClr val="accent3">
                          <a:lumMod val="65000"/>
                        </a:schemeClr>
                      </a:solidFill>
                      <a:prstDash val="solid"/>
                      <a:round/>
                      <a:headEnd type="none" w="med" len="med"/>
                      <a:tailEnd type="none" w="med" len="med"/>
                    </a:lnT>
                    <a:lnB w="12700" cap="flat" cmpd="sng" algn="ctr">
                      <a:solidFill>
                        <a:schemeClr val="accent3">
                          <a:lumMod val="65000"/>
                        </a:schemeClr>
                      </a:solidFill>
                      <a:prstDash val="solid"/>
                      <a:round/>
                      <a:headEnd type="none" w="med" len="med"/>
                      <a:tailEnd type="none" w="med" len="med"/>
                    </a:lnB>
                    <a:lnTlToBr>
                      <a:noFill/>
                    </a:lnTlToBr>
                    <a:lnBlToTr>
                      <a:noFill/>
                    </a:lnBlToTr>
                    <a:solidFill>
                      <a:schemeClr val="accent3">
                        <a:alpha val="20000"/>
                      </a:schemeClr>
                    </a:solidFill>
                  </a:tcPr>
                </a:tc>
                <a:tc>
                  <a:txBody>
                    <a:bodyPr/>
                    <a:lstStyle/>
                    <a:p>
                      <a:pPr marL="0" algn="r" defTabSz="685800" rtl="0" eaLnBrk="1" fontAlgn="ctr" latinLnBrk="0" hangingPunct="1"/>
                      <a:r>
                        <a:rPr lang="en-US" altLang="zh-TW" sz="1400" b="0" i="0" u="none" strike="noStrike" kern="1200" dirty="0">
                          <a:solidFill>
                            <a:schemeClr val="tx1"/>
                          </a:solidFill>
                          <a:effectLst/>
                          <a:latin typeface="+mn-lt"/>
                          <a:ea typeface="新細明體" panose="02020500000000000000" pitchFamily="18" charset="-120"/>
                          <a:cs typeface="+mn-cs"/>
                        </a:rPr>
                        <a:t> 101.90</a:t>
                      </a:r>
                    </a:p>
                  </a:txBody>
                  <a:tcPr marL="72000" marR="7200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3">
                          <a:lumMod val="65000"/>
                        </a:schemeClr>
                      </a:solidFill>
                      <a:prstDash val="solid"/>
                      <a:round/>
                      <a:headEnd type="none" w="med" len="med"/>
                      <a:tailEnd type="none" w="med" len="med"/>
                    </a:lnT>
                    <a:lnB w="12700" cap="flat" cmpd="sng" algn="ctr">
                      <a:solidFill>
                        <a:schemeClr val="accent3">
                          <a:lumMod val="65000"/>
                        </a:schemeClr>
                      </a:solidFill>
                      <a:prstDash val="solid"/>
                      <a:round/>
                      <a:headEnd type="none" w="med" len="med"/>
                      <a:tailEnd type="none" w="med" len="med"/>
                    </a:lnB>
                    <a:lnTlToBr>
                      <a:noFill/>
                    </a:lnTlToBr>
                    <a:lnBlToTr>
                      <a:noFill/>
                    </a:lnBlToTr>
                    <a:solidFill>
                      <a:schemeClr val="accent3">
                        <a:alpha val="20000"/>
                      </a:schemeClr>
                    </a:solidFill>
                  </a:tcPr>
                </a:tc>
                <a:tc>
                  <a:txBody>
                    <a:bodyPr/>
                    <a:lstStyle/>
                    <a:p>
                      <a:pPr marL="0" algn="r" defTabSz="685800" rtl="0" eaLnBrk="1" fontAlgn="ctr" latinLnBrk="0" hangingPunct="1"/>
                      <a:r>
                        <a:rPr lang="en-US" altLang="zh-TW" sz="1400" b="0" i="0" u="none" strike="noStrike" kern="1200" dirty="0">
                          <a:solidFill>
                            <a:schemeClr val="tx1"/>
                          </a:solidFill>
                          <a:effectLst/>
                          <a:latin typeface="+mn-lt"/>
                          <a:ea typeface="新細明體" panose="02020500000000000000" pitchFamily="18" charset="-120"/>
                          <a:cs typeface="+mn-cs"/>
                        </a:rPr>
                        <a:t> 107.25</a:t>
                      </a:r>
                    </a:p>
                  </a:txBody>
                  <a:tcPr marL="72000" marR="7200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3">
                          <a:lumMod val="65000"/>
                        </a:schemeClr>
                      </a:solidFill>
                      <a:prstDash val="solid"/>
                      <a:round/>
                      <a:headEnd type="none" w="med" len="med"/>
                      <a:tailEnd type="none" w="med" len="med"/>
                    </a:lnT>
                    <a:lnB w="12700" cap="flat" cmpd="sng" algn="ctr">
                      <a:solidFill>
                        <a:schemeClr val="accent3">
                          <a:lumMod val="65000"/>
                        </a:schemeClr>
                      </a:solidFill>
                      <a:prstDash val="solid"/>
                      <a:round/>
                      <a:headEnd type="none" w="med" len="med"/>
                      <a:tailEnd type="none" w="med" len="med"/>
                    </a:lnB>
                    <a:lnTlToBr>
                      <a:noFill/>
                    </a:lnTlToBr>
                    <a:lnBlToTr>
                      <a:noFill/>
                    </a:lnBlToTr>
                    <a:solidFill>
                      <a:schemeClr val="accent3">
                        <a:alpha val="20000"/>
                      </a:schemeClr>
                    </a:solidFill>
                  </a:tcPr>
                </a:tc>
                <a:tc>
                  <a:txBody>
                    <a:bodyPr/>
                    <a:lstStyle/>
                    <a:p>
                      <a:pPr marL="0" algn="r" defTabSz="685800" rtl="0" eaLnBrk="1" fontAlgn="ctr" latinLnBrk="0" hangingPunct="1"/>
                      <a:r>
                        <a:rPr lang="en-US" altLang="zh-TW" sz="1400" b="1" i="0" u="none" strike="noStrike" kern="1200" dirty="0">
                          <a:solidFill>
                            <a:schemeClr val="tx1"/>
                          </a:solidFill>
                          <a:effectLst/>
                          <a:latin typeface="+mn-lt"/>
                          <a:ea typeface="新細明體" panose="02020500000000000000" pitchFamily="18" charset="-120"/>
                          <a:cs typeface="+mn-cs"/>
                        </a:rPr>
                        <a:t> 5.3</a:t>
                      </a:r>
                    </a:p>
                  </a:txBody>
                  <a:tcPr marL="72000" marR="7200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3">
                          <a:lumMod val="65000"/>
                        </a:schemeClr>
                      </a:solidFill>
                      <a:prstDash val="solid"/>
                      <a:round/>
                      <a:headEnd type="none" w="med" len="med"/>
                      <a:tailEnd type="none" w="med" len="med"/>
                    </a:lnT>
                    <a:lnB w="12700" cap="flat" cmpd="sng" algn="ctr">
                      <a:solidFill>
                        <a:schemeClr val="accent3">
                          <a:lumMod val="65000"/>
                        </a:schemeClr>
                      </a:solidFill>
                      <a:prstDash val="solid"/>
                      <a:round/>
                      <a:headEnd type="none" w="med" len="med"/>
                      <a:tailEnd type="none" w="med" len="med"/>
                    </a:lnB>
                    <a:lnTlToBr>
                      <a:noFill/>
                    </a:lnTlToBr>
                    <a:lnBlToTr>
                      <a:noFill/>
                    </a:lnBlToTr>
                    <a:solidFill>
                      <a:schemeClr val="accent3">
                        <a:alpha val="20000"/>
                      </a:schemeClr>
                    </a:solidFill>
                  </a:tcPr>
                </a:tc>
                <a:extLst>
                  <a:ext uri="{0D108BD9-81ED-4DB2-BD59-A6C34878D82A}">
                    <a16:rowId xmlns:a16="http://schemas.microsoft.com/office/drawing/2014/main" val="2609830987"/>
                  </a:ext>
                </a:extLst>
              </a:tr>
              <a:tr h="454041">
                <a:tc>
                  <a:txBody>
                    <a:bodyPr/>
                    <a:lstStyle/>
                    <a:p>
                      <a:pPr marL="342900" marR="0" lvl="1" indent="0" algn="l" defTabSz="914400" rtl="0" eaLnBrk="0" fontAlgn="base" latinLnBrk="0" hangingPunct="0">
                        <a:lnSpc>
                          <a:spcPct val="100000"/>
                        </a:lnSpc>
                        <a:spcBef>
                          <a:spcPct val="75000"/>
                        </a:spcBef>
                        <a:spcAft>
                          <a:spcPct val="0"/>
                        </a:spcAft>
                        <a:buClrTx/>
                        <a:buSzTx/>
                        <a:buFontTx/>
                        <a:buNone/>
                        <a:tabLst/>
                      </a:pPr>
                      <a:r>
                        <a:rPr kumimoji="0" lang="en-US" altLang="zh-TW" sz="1200" b="0" i="1" u="none" strike="noStrike" kern="1200" cap="none" normalizeH="0" baseline="0" dirty="0">
                          <a:ln>
                            <a:noFill/>
                          </a:ln>
                          <a:solidFill>
                            <a:schemeClr val="tx1"/>
                          </a:solidFill>
                          <a:effectLst/>
                          <a:latin typeface="+mn-lt"/>
                          <a:ea typeface="新細明體" pitchFamily="18" charset="-120"/>
                          <a:cs typeface="+mn-cs"/>
                        </a:rPr>
                        <a:t>Property, plant and equipment</a:t>
                      </a:r>
                    </a:p>
                  </a:txBody>
                  <a:tcPr marT="45713" marB="45713" anchor="ctr" horzOverflow="overflow">
                    <a:lnL>
                      <a:noFill/>
                    </a:lnL>
                    <a:lnR w="12700" cap="flat" cmpd="sng" algn="ctr">
                      <a:solidFill>
                        <a:schemeClr val="bg1"/>
                      </a:solidFill>
                      <a:prstDash val="solid"/>
                      <a:round/>
                      <a:headEnd type="none" w="med" len="med"/>
                      <a:tailEnd type="none" w="med" len="med"/>
                    </a:lnR>
                    <a:lnT w="12700" cap="flat" cmpd="sng" algn="ctr">
                      <a:solidFill>
                        <a:schemeClr val="accent3">
                          <a:lumMod val="65000"/>
                        </a:schemeClr>
                      </a:solidFill>
                      <a:prstDash val="solid"/>
                      <a:round/>
                      <a:headEnd type="none" w="med" len="med"/>
                      <a:tailEnd type="none" w="med" len="med"/>
                    </a:lnT>
                    <a:lnB w="12700" cap="flat" cmpd="sng" algn="ctr">
                      <a:solidFill>
                        <a:schemeClr val="accent3">
                          <a:lumMod val="65000"/>
                        </a:schemeClr>
                      </a:solidFill>
                      <a:prstDash val="solid"/>
                      <a:round/>
                      <a:headEnd type="none" w="med" len="med"/>
                      <a:tailEnd type="none" w="med" len="med"/>
                    </a:lnB>
                    <a:lnTlToBr>
                      <a:noFill/>
                    </a:lnTlToBr>
                    <a:lnBlToTr>
                      <a:noFill/>
                    </a:lnBlToTr>
                    <a:solidFill>
                      <a:schemeClr val="accent3">
                        <a:alpha val="20000"/>
                      </a:schemeClr>
                    </a:solidFill>
                  </a:tcPr>
                </a:tc>
                <a:tc>
                  <a:txBody>
                    <a:bodyPr/>
                    <a:lstStyle/>
                    <a:p>
                      <a:pPr marL="0" algn="r" defTabSz="685800" rtl="0" eaLnBrk="1" fontAlgn="ctr" latinLnBrk="0" hangingPunct="1"/>
                      <a:r>
                        <a:rPr lang="en-US" altLang="zh-TW" sz="1400" b="0" i="0" u="none" strike="noStrike" kern="1200" dirty="0">
                          <a:solidFill>
                            <a:schemeClr val="tx1"/>
                          </a:solidFill>
                          <a:effectLst/>
                          <a:latin typeface="+mn-lt"/>
                          <a:ea typeface="新細明體" panose="02020500000000000000" pitchFamily="18" charset="-120"/>
                          <a:cs typeface="+mn-cs"/>
                        </a:rPr>
                        <a:t> 291.53</a:t>
                      </a:r>
                    </a:p>
                  </a:txBody>
                  <a:tcPr marL="72000" marR="7200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3">
                          <a:lumMod val="65000"/>
                        </a:schemeClr>
                      </a:solidFill>
                      <a:prstDash val="solid"/>
                      <a:round/>
                      <a:headEnd type="none" w="med" len="med"/>
                      <a:tailEnd type="none" w="med" len="med"/>
                    </a:lnT>
                    <a:lnB w="12700" cap="flat" cmpd="sng" algn="ctr">
                      <a:solidFill>
                        <a:schemeClr val="accent3">
                          <a:lumMod val="65000"/>
                        </a:schemeClr>
                      </a:solidFill>
                      <a:prstDash val="solid"/>
                      <a:round/>
                      <a:headEnd type="none" w="med" len="med"/>
                      <a:tailEnd type="none" w="med" len="med"/>
                    </a:lnB>
                    <a:lnTlToBr>
                      <a:noFill/>
                    </a:lnTlToBr>
                    <a:lnBlToTr>
                      <a:noFill/>
                    </a:lnBlToTr>
                    <a:solidFill>
                      <a:schemeClr val="accent3">
                        <a:alpha val="20000"/>
                      </a:schemeClr>
                    </a:solidFill>
                  </a:tcPr>
                </a:tc>
                <a:tc>
                  <a:txBody>
                    <a:bodyPr/>
                    <a:lstStyle/>
                    <a:p>
                      <a:pPr marL="0" algn="r" defTabSz="685800" rtl="0" eaLnBrk="1" fontAlgn="ctr" latinLnBrk="0" hangingPunct="1"/>
                      <a:r>
                        <a:rPr lang="en-US" altLang="zh-TW" sz="1400" b="0" i="0" u="none" strike="noStrike" kern="1200" dirty="0">
                          <a:solidFill>
                            <a:schemeClr val="tx1"/>
                          </a:solidFill>
                          <a:effectLst/>
                          <a:latin typeface="+mn-lt"/>
                          <a:ea typeface="新細明體" panose="02020500000000000000" pitchFamily="18" charset="-120"/>
                          <a:cs typeface="+mn-cs"/>
                        </a:rPr>
                        <a:t> 289.18</a:t>
                      </a:r>
                    </a:p>
                  </a:txBody>
                  <a:tcPr marL="72000" marR="7200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3">
                          <a:lumMod val="65000"/>
                        </a:schemeClr>
                      </a:solidFill>
                      <a:prstDash val="solid"/>
                      <a:round/>
                      <a:headEnd type="none" w="med" len="med"/>
                      <a:tailEnd type="none" w="med" len="med"/>
                    </a:lnT>
                    <a:lnB w="12700" cap="flat" cmpd="sng" algn="ctr">
                      <a:solidFill>
                        <a:schemeClr val="accent3">
                          <a:lumMod val="65000"/>
                        </a:schemeClr>
                      </a:solidFill>
                      <a:prstDash val="solid"/>
                      <a:round/>
                      <a:headEnd type="none" w="med" len="med"/>
                      <a:tailEnd type="none" w="med" len="med"/>
                    </a:lnB>
                    <a:lnTlToBr>
                      <a:noFill/>
                    </a:lnTlToBr>
                    <a:lnBlToTr>
                      <a:noFill/>
                    </a:lnBlToTr>
                    <a:solidFill>
                      <a:schemeClr val="accent3">
                        <a:alpha val="20000"/>
                      </a:schemeClr>
                    </a:solidFill>
                  </a:tcPr>
                </a:tc>
                <a:tc>
                  <a:txBody>
                    <a:bodyPr/>
                    <a:lstStyle/>
                    <a:p>
                      <a:pPr marL="0" algn="r" defTabSz="685800" rtl="0" eaLnBrk="1" fontAlgn="ctr" latinLnBrk="0" hangingPunct="1"/>
                      <a:r>
                        <a:rPr lang="en-US" altLang="zh-TW" sz="1400" b="1" i="0" u="none" strike="noStrike" kern="1200" dirty="0">
                          <a:solidFill>
                            <a:schemeClr val="tx1"/>
                          </a:solidFill>
                          <a:effectLst/>
                          <a:latin typeface="+mn-lt"/>
                          <a:ea typeface="新細明體" panose="02020500000000000000" pitchFamily="18" charset="-120"/>
                          <a:cs typeface="+mn-cs"/>
                        </a:rPr>
                        <a:t>-0.8</a:t>
                      </a:r>
                    </a:p>
                  </a:txBody>
                  <a:tcPr marL="72000" marR="7200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3">
                          <a:lumMod val="65000"/>
                        </a:schemeClr>
                      </a:solidFill>
                      <a:prstDash val="solid"/>
                      <a:round/>
                      <a:headEnd type="none" w="med" len="med"/>
                      <a:tailEnd type="none" w="med" len="med"/>
                    </a:lnT>
                    <a:lnB w="12700" cap="flat" cmpd="sng" algn="ctr">
                      <a:solidFill>
                        <a:schemeClr val="accent3">
                          <a:lumMod val="65000"/>
                        </a:schemeClr>
                      </a:solidFill>
                      <a:prstDash val="solid"/>
                      <a:round/>
                      <a:headEnd type="none" w="med" len="med"/>
                      <a:tailEnd type="none" w="med" len="med"/>
                    </a:lnB>
                    <a:lnTlToBr>
                      <a:noFill/>
                    </a:lnTlToBr>
                    <a:lnBlToTr>
                      <a:noFill/>
                    </a:lnBlToTr>
                    <a:solidFill>
                      <a:schemeClr val="accent3">
                        <a:alpha val="20000"/>
                      </a:schemeClr>
                    </a:solidFill>
                  </a:tcPr>
                </a:tc>
                <a:extLst>
                  <a:ext uri="{0D108BD9-81ED-4DB2-BD59-A6C34878D82A}">
                    <a16:rowId xmlns:a16="http://schemas.microsoft.com/office/drawing/2014/main" val="1547142746"/>
                  </a:ext>
                </a:extLst>
              </a:tr>
              <a:tr h="454041">
                <a:tc>
                  <a:txBody>
                    <a:bodyPr/>
                    <a:lstStyle/>
                    <a:p>
                      <a:pPr marL="0" marR="0" lvl="0" indent="0" algn="l" defTabSz="914400" rtl="0" eaLnBrk="0" fontAlgn="base" latinLnBrk="0" hangingPunct="0">
                        <a:lnSpc>
                          <a:spcPct val="100000"/>
                        </a:lnSpc>
                        <a:spcBef>
                          <a:spcPct val="75000"/>
                        </a:spcBef>
                        <a:spcAft>
                          <a:spcPct val="0"/>
                        </a:spcAft>
                        <a:buClrTx/>
                        <a:buSzTx/>
                        <a:buFontTx/>
                        <a:buNone/>
                        <a:tabLst/>
                        <a:defRPr/>
                      </a:pPr>
                      <a:r>
                        <a:rPr kumimoji="0" lang="en-US" altLang="zh-TW" sz="1200" b="1" i="0" u="none" strike="noStrike" kern="1200" cap="none" normalizeH="0" baseline="0" dirty="0">
                          <a:ln>
                            <a:noFill/>
                          </a:ln>
                          <a:solidFill>
                            <a:sysClr val="windowText" lastClr="000000"/>
                          </a:solidFill>
                          <a:effectLst/>
                          <a:latin typeface="+mn-lt"/>
                          <a:ea typeface="新細明體" pitchFamily="18" charset="-120"/>
                          <a:cs typeface="+mn-cs"/>
                        </a:rPr>
                        <a:t>Total Liabilities</a:t>
                      </a:r>
                    </a:p>
                  </a:txBody>
                  <a:tcPr marT="45713" marB="45713" anchor="ctr" horzOverflow="overflow">
                    <a:lnL>
                      <a:noFill/>
                    </a:lnL>
                    <a:lnR w="12700" cap="flat" cmpd="sng" algn="ctr">
                      <a:solidFill>
                        <a:schemeClr val="bg1"/>
                      </a:solidFill>
                      <a:prstDash val="solid"/>
                      <a:round/>
                      <a:headEnd type="none" w="med" len="med"/>
                      <a:tailEnd type="none" w="med" len="med"/>
                    </a:lnR>
                    <a:lnT w="12700" cap="flat" cmpd="sng" algn="ctr">
                      <a:solidFill>
                        <a:schemeClr val="accent3">
                          <a:lumMod val="65000"/>
                        </a:schemeClr>
                      </a:solidFill>
                      <a:prstDash val="solid"/>
                      <a:round/>
                      <a:headEnd type="none" w="med" len="med"/>
                      <a:tailEnd type="none" w="med" len="med"/>
                    </a:lnT>
                    <a:lnB w="12700" cap="flat" cmpd="sng" algn="ctr">
                      <a:solidFill>
                        <a:schemeClr val="accent3">
                          <a:lumMod val="65000"/>
                        </a:schemeClr>
                      </a:solidFill>
                      <a:prstDash val="solid"/>
                      <a:round/>
                      <a:headEnd type="none" w="med" len="med"/>
                      <a:tailEnd type="none" w="med" len="med"/>
                    </a:lnB>
                    <a:lnTlToBr>
                      <a:noFill/>
                    </a:lnTlToBr>
                    <a:lnBlToTr>
                      <a:noFill/>
                    </a:lnBlToTr>
                    <a:solidFill>
                      <a:srgbClr val="EAEAEA"/>
                    </a:solidFill>
                  </a:tcPr>
                </a:tc>
                <a:tc>
                  <a:txBody>
                    <a:bodyPr/>
                    <a:lstStyle/>
                    <a:p>
                      <a:pPr marL="0" algn="r" defTabSz="685800" rtl="0" eaLnBrk="1" fontAlgn="ctr" latinLnBrk="0" hangingPunct="1"/>
                      <a:r>
                        <a:rPr lang="en-US" altLang="zh-TW" sz="1400" b="0" i="0" u="none" strike="noStrike" kern="1200" dirty="0">
                          <a:solidFill>
                            <a:schemeClr val="tx1"/>
                          </a:solidFill>
                          <a:effectLst/>
                          <a:latin typeface="+mn-lt"/>
                          <a:ea typeface="新細明體" panose="02020500000000000000" pitchFamily="18" charset="-120"/>
                          <a:cs typeface="+mn-cs"/>
                        </a:rPr>
                        <a:t> 129.42</a:t>
                      </a:r>
                    </a:p>
                  </a:txBody>
                  <a:tcPr marL="72000" marR="7200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3">
                          <a:lumMod val="65000"/>
                        </a:schemeClr>
                      </a:solidFill>
                      <a:prstDash val="solid"/>
                      <a:round/>
                      <a:headEnd type="none" w="med" len="med"/>
                      <a:tailEnd type="none" w="med" len="med"/>
                    </a:lnT>
                    <a:lnB w="12700" cap="flat" cmpd="sng" algn="ctr">
                      <a:solidFill>
                        <a:schemeClr val="accent3">
                          <a:lumMod val="65000"/>
                        </a:schemeClr>
                      </a:solidFill>
                      <a:prstDash val="solid"/>
                      <a:round/>
                      <a:headEnd type="none" w="med" len="med"/>
                      <a:tailEnd type="none" w="med" len="med"/>
                    </a:lnB>
                    <a:lnTlToBr>
                      <a:noFill/>
                    </a:lnTlToBr>
                    <a:lnBlToTr>
                      <a:noFill/>
                    </a:lnBlToTr>
                    <a:solidFill>
                      <a:srgbClr val="EAEAEA"/>
                    </a:solidFill>
                  </a:tcPr>
                </a:tc>
                <a:tc>
                  <a:txBody>
                    <a:bodyPr/>
                    <a:lstStyle/>
                    <a:p>
                      <a:pPr marL="0" algn="r" defTabSz="685800" rtl="0" eaLnBrk="1" fontAlgn="ctr" latinLnBrk="0" hangingPunct="1"/>
                      <a:r>
                        <a:rPr lang="en-US" altLang="zh-TW" sz="1400" b="0" i="0" u="none" strike="noStrike" kern="1200" dirty="0">
                          <a:solidFill>
                            <a:schemeClr val="tx1"/>
                          </a:solidFill>
                          <a:effectLst/>
                          <a:latin typeface="+mn-lt"/>
                          <a:ea typeface="新細明體" panose="02020500000000000000" pitchFamily="18" charset="-120"/>
                          <a:cs typeface="+mn-cs"/>
                        </a:rPr>
                        <a:t> 121.11</a:t>
                      </a:r>
                    </a:p>
                  </a:txBody>
                  <a:tcPr marL="72000" marR="7200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3">
                          <a:lumMod val="65000"/>
                        </a:schemeClr>
                      </a:solidFill>
                      <a:prstDash val="solid"/>
                      <a:round/>
                      <a:headEnd type="none" w="med" len="med"/>
                      <a:tailEnd type="none" w="med" len="med"/>
                    </a:lnT>
                    <a:lnB w="12700" cap="flat" cmpd="sng" algn="ctr">
                      <a:solidFill>
                        <a:schemeClr val="accent3">
                          <a:lumMod val="65000"/>
                        </a:schemeClr>
                      </a:solidFill>
                      <a:prstDash val="solid"/>
                      <a:round/>
                      <a:headEnd type="none" w="med" len="med"/>
                      <a:tailEnd type="none" w="med" len="med"/>
                    </a:lnB>
                    <a:lnTlToBr>
                      <a:noFill/>
                    </a:lnTlToBr>
                    <a:lnBlToTr>
                      <a:noFill/>
                    </a:lnBlToTr>
                    <a:solidFill>
                      <a:srgbClr val="EAEAEA"/>
                    </a:solidFill>
                  </a:tcPr>
                </a:tc>
                <a:tc>
                  <a:txBody>
                    <a:bodyPr/>
                    <a:lstStyle/>
                    <a:p>
                      <a:pPr marL="0" algn="r" defTabSz="685800" rtl="0" eaLnBrk="1" fontAlgn="ctr" latinLnBrk="0" hangingPunct="1"/>
                      <a:r>
                        <a:rPr lang="en-US" altLang="zh-TW" sz="1400" b="1" i="0" u="none" strike="noStrike" kern="1200" dirty="0">
                          <a:solidFill>
                            <a:schemeClr val="tx1"/>
                          </a:solidFill>
                          <a:effectLst/>
                          <a:latin typeface="+mn-lt"/>
                          <a:ea typeface="新細明體" panose="02020500000000000000" pitchFamily="18" charset="-120"/>
                          <a:cs typeface="+mn-cs"/>
                        </a:rPr>
                        <a:t>-6.4</a:t>
                      </a:r>
                    </a:p>
                  </a:txBody>
                  <a:tcPr marL="72000" marR="7200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3">
                          <a:lumMod val="65000"/>
                        </a:schemeClr>
                      </a:solidFill>
                      <a:prstDash val="solid"/>
                      <a:round/>
                      <a:headEnd type="none" w="med" len="med"/>
                      <a:tailEnd type="none" w="med" len="med"/>
                    </a:lnT>
                    <a:lnB w="12700" cap="flat" cmpd="sng" algn="ctr">
                      <a:solidFill>
                        <a:schemeClr val="accent3">
                          <a:lumMod val="65000"/>
                        </a:schemeClr>
                      </a:solidFill>
                      <a:prstDash val="solid"/>
                      <a:round/>
                      <a:headEnd type="none" w="med" len="med"/>
                      <a:tailEnd type="none" w="med" len="med"/>
                    </a:lnB>
                    <a:lnTlToBr>
                      <a:noFill/>
                    </a:lnTlToBr>
                    <a:lnBlToTr>
                      <a:noFill/>
                    </a:lnBlToTr>
                    <a:solidFill>
                      <a:srgbClr val="EAEAEA"/>
                    </a:solidFill>
                  </a:tcPr>
                </a:tc>
                <a:extLst>
                  <a:ext uri="{0D108BD9-81ED-4DB2-BD59-A6C34878D82A}">
                    <a16:rowId xmlns:a16="http://schemas.microsoft.com/office/drawing/2014/main" val="407640340"/>
                  </a:ext>
                </a:extLst>
              </a:tr>
              <a:tr h="454041">
                <a:tc>
                  <a:txBody>
                    <a:bodyPr/>
                    <a:lstStyle/>
                    <a:p>
                      <a:pPr marL="342900" marR="0" lvl="1" indent="0" algn="l" defTabSz="914400" rtl="0" eaLnBrk="0" fontAlgn="base" latinLnBrk="0" hangingPunct="0">
                        <a:lnSpc>
                          <a:spcPct val="100000"/>
                        </a:lnSpc>
                        <a:spcBef>
                          <a:spcPct val="75000"/>
                        </a:spcBef>
                        <a:spcAft>
                          <a:spcPct val="0"/>
                        </a:spcAft>
                        <a:buClrTx/>
                        <a:buSzTx/>
                        <a:buFontTx/>
                        <a:buNone/>
                        <a:tabLst/>
                      </a:pPr>
                      <a:r>
                        <a:rPr kumimoji="0" lang="en-US" altLang="zh-TW" sz="1200" b="0" i="1" u="none" strike="noStrike" kern="1200" cap="none" normalizeH="0" baseline="0" dirty="0">
                          <a:ln>
                            <a:noFill/>
                          </a:ln>
                          <a:solidFill>
                            <a:schemeClr val="tx1"/>
                          </a:solidFill>
                          <a:effectLst/>
                          <a:latin typeface="+mn-lt"/>
                          <a:ea typeface="新細明體" pitchFamily="18" charset="-120"/>
                          <a:cs typeface="+mn-cs"/>
                        </a:rPr>
                        <a:t>Accounts Payable</a:t>
                      </a:r>
                    </a:p>
                  </a:txBody>
                  <a:tcPr marT="45713" marB="45713" anchor="ctr" horzOverflow="overflow">
                    <a:lnL>
                      <a:noFill/>
                    </a:lnL>
                    <a:lnR w="12700" cap="flat" cmpd="sng" algn="ctr">
                      <a:solidFill>
                        <a:schemeClr val="bg1"/>
                      </a:solidFill>
                      <a:prstDash val="solid"/>
                      <a:round/>
                      <a:headEnd type="none" w="med" len="med"/>
                      <a:tailEnd type="none" w="med" len="med"/>
                    </a:lnR>
                    <a:lnT w="12700" cap="flat" cmpd="sng" algn="ctr">
                      <a:solidFill>
                        <a:schemeClr val="accent3">
                          <a:lumMod val="65000"/>
                        </a:schemeClr>
                      </a:solidFill>
                      <a:prstDash val="solid"/>
                      <a:round/>
                      <a:headEnd type="none" w="med" len="med"/>
                      <a:tailEnd type="none" w="med" len="med"/>
                    </a:lnT>
                    <a:lnB w="12700" cap="flat" cmpd="sng" algn="ctr">
                      <a:solidFill>
                        <a:schemeClr val="accent3">
                          <a:lumMod val="65000"/>
                        </a:schemeClr>
                      </a:solidFill>
                      <a:prstDash val="solid"/>
                      <a:round/>
                      <a:headEnd type="none" w="med" len="med"/>
                      <a:tailEnd type="none" w="med" len="med"/>
                    </a:lnB>
                    <a:lnTlToBr>
                      <a:noFill/>
                    </a:lnTlToBr>
                    <a:lnBlToTr>
                      <a:noFill/>
                    </a:lnBlToTr>
                    <a:solidFill>
                      <a:schemeClr val="accent3"/>
                    </a:solidFill>
                  </a:tcPr>
                </a:tc>
                <a:tc>
                  <a:txBody>
                    <a:bodyPr/>
                    <a:lstStyle/>
                    <a:p>
                      <a:pPr marL="0" algn="r" defTabSz="685800" rtl="0" eaLnBrk="1" fontAlgn="ctr" latinLnBrk="0" hangingPunct="1"/>
                      <a:r>
                        <a:rPr lang="en-US" altLang="zh-TW" sz="1400" b="0" i="0" u="none" strike="noStrike" kern="1200" dirty="0">
                          <a:solidFill>
                            <a:schemeClr val="tx1"/>
                          </a:solidFill>
                          <a:effectLst/>
                          <a:latin typeface="+mn-lt"/>
                          <a:ea typeface="新細明體" panose="02020500000000000000" pitchFamily="18" charset="-120"/>
                          <a:cs typeface="+mn-cs"/>
                        </a:rPr>
                        <a:t> 16.97 </a:t>
                      </a:r>
                    </a:p>
                  </a:txBody>
                  <a:tcPr marL="72000" marR="7200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3">
                          <a:lumMod val="65000"/>
                        </a:schemeClr>
                      </a:solidFill>
                      <a:prstDash val="solid"/>
                      <a:round/>
                      <a:headEnd type="none" w="med" len="med"/>
                      <a:tailEnd type="none" w="med" len="med"/>
                    </a:lnT>
                    <a:lnB w="12700" cap="flat" cmpd="sng" algn="ctr">
                      <a:solidFill>
                        <a:schemeClr val="accent3">
                          <a:lumMod val="65000"/>
                        </a:schemeClr>
                      </a:solidFill>
                      <a:prstDash val="solid"/>
                      <a:round/>
                      <a:headEnd type="none" w="med" len="med"/>
                      <a:tailEnd type="none" w="med" len="med"/>
                    </a:lnB>
                    <a:lnTlToBr>
                      <a:noFill/>
                    </a:lnTlToBr>
                    <a:lnBlToTr>
                      <a:noFill/>
                    </a:lnBlToTr>
                    <a:solidFill>
                      <a:schemeClr val="accent3"/>
                    </a:solidFill>
                  </a:tcPr>
                </a:tc>
                <a:tc>
                  <a:txBody>
                    <a:bodyPr/>
                    <a:lstStyle/>
                    <a:p>
                      <a:pPr marL="0" algn="r" defTabSz="685800" rtl="0" eaLnBrk="1" fontAlgn="ctr" latinLnBrk="0" hangingPunct="1"/>
                      <a:r>
                        <a:rPr lang="en-US" altLang="zh-TW" sz="1400" b="0" i="0" u="none" strike="noStrike" kern="1200" dirty="0">
                          <a:solidFill>
                            <a:schemeClr val="tx1"/>
                          </a:solidFill>
                          <a:effectLst/>
                          <a:latin typeface="+mn-lt"/>
                          <a:ea typeface="新細明體" panose="02020500000000000000" pitchFamily="18" charset="-120"/>
                          <a:cs typeface="+mn-cs"/>
                        </a:rPr>
                        <a:t> 10.29 </a:t>
                      </a:r>
                    </a:p>
                  </a:txBody>
                  <a:tcPr marL="72000" marR="7200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3">
                          <a:lumMod val="65000"/>
                        </a:schemeClr>
                      </a:solidFill>
                      <a:prstDash val="solid"/>
                      <a:round/>
                      <a:headEnd type="none" w="med" len="med"/>
                      <a:tailEnd type="none" w="med" len="med"/>
                    </a:lnT>
                    <a:lnB w="12700" cap="flat" cmpd="sng" algn="ctr">
                      <a:solidFill>
                        <a:schemeClr val="accent3">
                          <a:lumMod val="65000"/>
                        </a:schemeClr>
                      </a:solidFill>
                      <a:prstDash val="solid"/>
                      <a:round/>
                      <a:headEnd type="none" w="med" len="med"/>
                      <a:tailEnd type="none" w="med" len="med"/>
                    </a:lnB>
                    <a:lnTlToBr>
                      <a:noFill/>
                    </a:lnTlToBr>
                    <a:lnBlToTr>
                      <a:noFill/>
                    </a:lnBlToTr>
                    <a:solidFill>
                      <a:schemeClr val="accent3"/>
                    </a:solidFill>
                  </a:tcPr>
                </a:tc>
                <a:tc>
                  <a:txBody>
                    <a:bodyPr/>
                    <a:lstStyle/>
                    <a:p>
                      <a:pPr marL="0" algn="r" defTabSz="685800" rtl="0" eaLnBrk="1" fontAlgn="ctr" latinLnBrk="0" hangingPunct="1"/>
                      <a:r>
                        <a:rPr lang="en-US" altLang="zh-TW" sz="1400" b="1" i="0" u="none" strike="noStrike" kern="1200" dirty="0">
                          <a:solidFill>
                            <a:schemeClr val="tx1"/>
                          </a:solidFill>
                          <a:effectLst/>
                          <a:latin typeface="+mn-lt"/>
                          <a:ea typeface="新細明體" panose="02020500000000000000" pitchFamily="18" charset="-120"/>
                          <a:cs typeface="+mn-cs"/>
                        </a:rPr>
                        <a:t>-39.4 </a:t>
                      </a:r>
                    </a:p>
                  </a:txBody>
                  <a:tcPr marL="72000" marR="7200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3">
                          <a:lumMod val="65000"/>
                        </a:schemeClr>
                      </a:solidFill>
                      <a:prstDash val="solid"/>
                      <a:round/>
                      <a:headEnd type="none" w="med" len="med"/>
                      <a:tailEnd type="none" w="med" len="med"/>
                    </a:lnT>
                    <a:lnB w="12700" cap="flat" cmpd="sng" algn="ctr">
                      <a:solidFill>
                        <a:schemeClr val="accent3">
                          <a:lumMod val="65000"/>
                        </a:schemeClr>
                      </a:solidFill>
                      <a:prstDash val="solid"/>
                      <a:round/>
                      <a:headEnd type="none" w="med" len="med"/>
                      <a:tailEnd type="none" w="med" len="med"/>
                    </a:lnB>
                    <a:lnTlToBr>
                      <a:noFill/>
                    </a:lnTlToBr>
                    <a:lnBlToTr>
                      <a:noFill/>
                    </a:lnBlToTr>
                    <a:solidFill>
                      <a:schemeClr val="accent3"/>
                    </a:solidFill>
                  </a:tcPr>
                </a:tc>
                <a:extLst>
                  <a:ext uri="{0D108BD9-81ED-4DB2-BD59-A6C34878D82A}">
                    <a16:rowId xmlns:a16="http://schemas.microsoft.com/office/drawing/2014/main" val="1930777170"/>
                  </a:ext>
                </a:extLst>
              </a:tr>
              <a:tr h="454041">
                <a:tc>
                  <a:txBody>
                    <a:bodyPr/>
                    <a:lstStyle/>
                    <a:p>
                      <a:pPr marL="0" marR="0" lvl="0" indent="0" algn="l" defTabSz="914400" rtl="0" eaLnBrk="0" fontAlgn="base" latinLnBrk="0" hangingPunct="0">
                        <a:lnSpc>
                          <a:spcPct val="100000"/>
                        </a:lnSpc>
                        <a:spcBef>
                          <a:spcPct val="75000"/>
                        </a:spcBef>
                        <a:spcAft>
                          <a:spcPct val="0"/>
                        </a:spcAft>
                        <a:buClrTx/>
                        <a:buSzTx/>
                        <a:buFontTx/>
                        <a:buNone/>
                        <a:tabLst/>
                      </a:pPr>
                      <a:r>
                        <a:rPr kumimoji="0" lang="en-US" altLang="zh-TW" sz="1200" b="1" i="0" u="none" strike="noStrike" kern="1200" cap="none" normalizeH="0" baseline="0" dirty="0">
                          <a:ln>
                            <a:noFill/>
                          </a:ln>
                          <a:solidFill>
                            <a:sysClr val="windowText" lastClr="000000"/>
                          </a:solidFill>
                          <a:effectLst/>
                          <a:latin typeface="+mn-lt"/>
                          <a:ea typeface="新細明體" pitchFamily="18" charset="-120"/>
                          <a:cs typeface="+mn-cs"/>
                        </a:rPr>
                        <a:t>Total Equity</a:t>
                      </a:r>
                    </a:p>
                  </a:txBody>
                  <a:tcPr marT="45713" marB="45713" anchor="ctr" horzOverflow="overflow">
                    <a:lnL>
                      <a:noFill/>
                    </a:lnL>
                    <a:lnR w="12700" cap="flat" cmpd="sng" algn="ctr">
                      <a:solidFill>
                        <a:schemeClr val="bg1"/>
                      </a:solidFill>
                      <a:prstDash val="solid"/>
                      <a:round/>
                      <a:headEnd type="none" w="med" len="med"/>
                      <a:tailEnd type="none" w="med" len="med"/>
                    </a:lnR>
                    <a:lnT w="12700" cap="flat" cmpd="sng" algn="ctr">
                      <a:solidFill>
                        <a:schemeClr val="accent3">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algn="r" defTabSz="685800" rtl="0" eaLnBrk="1" fontAlgn="ctr" latinLnBrk="0" hangingPunct="1"/>
                      <a:r>
                        <a:rPr lang="en-US" altLang="zh-TW" sz="1400" b="0" i="0" u="none" strike="noStrike" kern="1200" dirty="0">
                          <a:solidFill>
                            <a:schemeClr val="tx1"/>
                          </a:solidFill>
                          <a:effectLst/>
                          <a:latin typeface="+mn-lt"/>
                          <a:ea typeface="新細明體" panose="02020500000000000000" pitchFamily="18" charset="-120"/>
                          <a:cs typeface="+mn-cs"/>
                        </a:rPr>
                        <a:t> 393.78</a:t>
                      </a:r>
                    </a:p>
                  </a:txBody>
                  <a:tcPr marL="72000" marR="72000" marT="6351"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3">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algn="r" defTabSz="685800" rtl="0" eaLnBrk="1" fontAlgn="ctr" latinLnBrk="0" hangingPunct="1"/>
                      <a:r>
                        <a:rPr lang="en-US" altLang="zh-TW" sz="1400" b="0" i="0" u="none" strike="noStrike" kern="1200" dirty="0">
                          <a:solidFill>
                            <a:schemeClr val="tx1"/>
                          </a:solidFill>
                          <a:effectLst/>
                          <a:latin typeface="+mn-lt"/>
                          <a:ea typeface="新細明體" panose="02020500000000000000" pitchFamily="18" charset="-120"/>
                          <a:cs typeface="+mn-cs"/>
                        </a:rPr>
                        <a:t> 403.47</a:t>
                      </a:r>
                    </a:p>
                  </a:txBody>
                  <a:tcPr marL="72000" marR="72000" marT="6351"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3">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algn="r" defTabSz="685800" rtl="0" eaLnBrk="1" fontAlgn="ctr" latinLnBrk="0" hangingPunct="1"/>
                      <a:r>
                        <a:rPr lang="en-US" altLang="zh-TW" sz="1400" b="1" i="0" u="none" strike="noStrike" kern="1200" dirty="0">
                          <a:solidFill>
                            <a:schemeClr val="tx1"/>
                          </a:solidFill>
                          <a:effectLst/>
                          <a:latin typeface="+mn-lt"/>
                          <a:ea typeface="新細明體" panose="02020500000000000000" pitchFamily="18" charset="-120"/>
                          <a:cs typeface="+mn-cs"/>
                        </a:rPr>
                        <a:t> 2.5</a:t>
                      </a:r>
                    </a:p>
                  </a:txBody>
                  <a:tcPr marL="72000" marR="72000" marT="6351"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3">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extLst>
                  <a:ext uri="{0D108BD9-81ED-4DB2-BD59-A6C34878D82A}">
                    <a16:rowId xmlns:a16="http://schemas.microsoft.com/office/drawing/2014/main" val="1864436885"/>
                  </a:ext>
                </a:extLst>
              </a:tr>
              <a:tr h="454041">
                <a:tc>
                  <a:txBody>
                    <a:bodyPr/>
                    <a:lstStyle/>
                    <a:p>
                      <a:pPr marL="0" marR="0" lvl="0" indent="0" algn="l" defTabSz="914400" rtl="0" eaLnBrk="0" fontAlgn="base" latinLnBrk="0" hangingPunct="0">
                        <a:lnSpc>
                          <a:spcPct val="100000"/>
                        </a:lnSpc>
                        <a:spcBef>
                          <a:spcPct val="75000"/>
                        </a:spcBef>
                        <a:spcAft>
                          <a:spcPct val="0"/>
                        </a:spcAft>
                        <a:buClrTx/>
                        <a:buSzTx/>
                        <a:buFontTx/>
                        <a:buNone/>
                        <a:tabLst/>
                      </a:pPr>
                      <a:r>
                        <a:rPr kumimoji="0" lang="en-US" altLang="zh-TW" sz="1200" b="1" i="0" u="none" strike="noStrike" kern="1200" cap="none" normalizeH="0" baseline="0" dirty="0">
                          <a:ln>
                            <a:noFill/>
                          </a:ln>
                          <a:solidFill>
                            <a:schemeClr val="tx1"/>
                          </a:solidFill>
                          <a:effectLst/>
                          <a:latin typeface="+mn-lt"/>
                          <a:ea typeface="新細明體" pitchFamily="18" charset="-120"/>
                          <a:cs typeface="+mn-cs"/>
                        </a:rPr>
                        <a:t>Debt Ratio </a:t>
                      </a:r>
                      <a:r>
                        <a:rPr kumimoji="0" lang="en-US" altLang="zh-TW" sz="1200" b="1" i="0" u="none" strike="noStrike" kern="1200" cap="none" normalizeH="0" baseline="0" dirty="0">
                          <a:ln>
                            <a:noFill/>
                          </a:ln>
                          <a:solidFill>
                            <a:sysClr val="windowText" lastClr="000000"/>
                          </a:solidFill>
                          <a:effectLst/>
                          <a:latin typeface="+mn-lt"/>
                          <a:ea typeface="新細明體" pitchFamily="18" charset="-120"/>
                          <a:cs typeface="+mn-cs"/>
                        </a:rPr>
                        <a:t>(%)</a:t>
                      </a:r>
                      <a:r>
                        <a:rPr kumimoji="0" lang="en-US" altLang="zh-TW" sz="1200" b="1" i="0" u="none" strike="noStrike" kern="1200" cap="none" normalizeH="0" baseline="30000" dirty="0">
                          <a:ln>
                            <a:noFill/>
                          </a:ln>
                          <a:solidFill>
                            <a:schemeClr val="tx1"/>
                          </a:solidFill>
                          <a:effectLst/>
                          <a:latin typeface="+mn-lt"/>
                          <a:ea typeface="新細明體" pitchFamily="18" charset="-120"/>
                          <a:cs typeface="+mn-cs"/>
                        </a:rPr>
                        <a:t> 3</a:t>
                      </a:r>
                      <a:endParaRPr kumimoji="0" lang="en-US" altLang="zh-TW" sz="1200" b="1" i="0" u="none" strike="noStrike" kern="1200" cap="none" normalizeH="0" baseline="0" dirty="0">
                        <a:ln>
                          <a:noFill/>
                        </a:ln>
                        <a:solidFill>
                          <a:schemeClr val="tx1"/>
                        </a:solidFill>
                        <a:effectLst/>
                        <a:latin typeface="+mn-lt"/>
                        <a:ea typeface="新細明體" pitchFamily="18" charset="-120"/>
                        <a:cs typeface="+mn-cs"/>
                      </a:endParaRPr>
                    </a:p>
                  </a:txBody>
                  <a:tcPr marT="45713" marB="45713" anchor="ctr" horzOverflow="overflow">
                    <a:lnL>
                      <a:noFill/>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algn="r" defTabSz="685800" rtl="0" eaLnBrk="1" fontAlgn="ctr" latinLnBrk="0" hangingPunct="1"/>
                      <a:r>
                        <a:rPr lang="en-US" altLang="zh-TW" sz="1400" b="0" i="0" u="none" strike="noStrike" kern="1200" dirty="0">
                          <a:solidFill>
                            <a:schemeClr val="tx1"/>
                          </a:solidFill>
                          <a:effectLst/>
                          <a:latin typeface="+mn-lt"/>
                          <a:ea typeface="新細明體" panose="02020500000000000000" pitchFamily="18" charset="-120"/>
                          <a:cs typeface="+mn-cs"/>
                        </a:rPr>
                        <a:t> 24.74</a:t>
                      </a:r>
                    </a:p>
                  </a:txBody>
                  <a:tcPr marL="72000" marR="72000" marT="6351"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algn="r" defTabSz="685800" rtl="0" eaLnBrk="1" fontAlgn="ctr" latinLnBrk="0" hangingPunct="1"/>
                      <a:r>
                        <a:rPr lang="en-US" altLang="zh-TW" sz="1400" b="0" i="0" u="none" strike="noStrike" kern="1200" dirty="0">
                          <a:solidFill>
                            <a:schemeClr val="tx1"/>
                          </a:solidFill>
                          <a:effectLst/>
                          <a:latin typeface="+mn-lt"/>
                          <a:ea typeface="新細明體" panose="02020500000000000000" pitchFamily="18" charset="-120"/>
                          <a:cs typeface="+mn-cs"/>
                        </a:rPr>
                        <a:t> 23.09</a:t>
                      </a:r>
                    </a:p>
                  </a:txBody>
                  <a:tcPr marL="72000" marR="72000" marT="6351"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algn="r" defTabSz="685800" rtl="0" eaLnBrk="1" fontAlgn="ctr" latinLnBrk="0" hangingPunct="1"/>
                      <a:r>
                        <a:rPr lang="en-US" altLang="zh-TW" sz="1400" b="1" i="0" u="none" strike="noStrike" kern="1200" dirty="0">
                          <a:solidFill>
                            <a:schemeClr val="tx1"/>
                          </a:solidFill>
                          <a:effectLst/>
                          <a:latin typeface="+mn-lt"/>
                          <a:ea typeface="新細明體" panose="02020500000000000000" pitchFamily="18" charset="-120"/>
                          <a:cs typeface="+mn-cs"/>
                        </a:rPr>
                        <a:t>-6.7</a:t>
                      </a:r>
                    </a:p>
                  </a:txBody>
                  <a:tcPr marL="72000" marR="72000" marT="6351"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extLst>
                  <a:ext uri="{0D108BD9-81ED-4DB2-BD59-A6C34878D82A}">
                    <a16:rowId xmlns:a16="http://schemas.microsoft.com/office/drawing/2014/main" val="2074658383"/>
                  </a:ext>
                </a:extLst>
              </a:tr>
              <a:tr h="454041">
                <a:tc>
                  <a:txBody>
                    <a:bodyPr/>
                    <a:lstStyle/>
                    <a:p>
                      <a:pPr marL="0" marR="0" lvl="0" indent="0" algn="l" defTabSz="914400" rtl="0" eaLnBrk="0" fontAlgn="base" latinLnBrk="0" hangingPunct="0">
                        <a:lnSpc>
                          <a:spcPct val="100000"/>
                        </a:lnSpc>
                        <a:spcBef>
                          <a:spcPct val="75000"/>
                        </a:spcBef>
                        <a:spcAft>
                          <a:spcPct val="0"/>
                        </a:spcAft>
                        <a:buClrTx/>
                        <a:buSzTx/>
                        <a:buFontTx/>
                        <a:buNone/>
                        <a:tabLst/>
                        <a:defRPr/>
                      </a:pPr>
                      <a:r>
                        <a:rPr kumimoji="0" lang="en-US" altLang="zh-TW" sz="1200" b="1" i="0" u="none" strike="noStrike" kern="1200" cap="none" normalizeH="0" baseline="0" dirty="0">
                          <a:ln>
                            <a:noFill/>
                          </a:ln>
                          <a:solidFill>
                            <a:schemeClr val="tx1"/>
                          </a:solidFill>
                          <a:effectLst/>
                          <a:latin typeface="+mn-lt"/>
                          <a:ea typeface="新細明體" pitchFamily="18" charset="-120"/>
                          <a:cs typeface="+mn-cs"/>
                        </a:rPr>
                        <a:t>Net Debt</a:t>
                      </a:r>
                      <a:r>
                        <a:rPr kumimoji="0" lang="zh-TW" altLang="en-US" sz="1200" b="1" i="0" u="none" strike="noStrike" kern="1200" cap="none" normalizeH="0" baseline="0" dirty="0">
                          <a:ln>
                            <a:noFill/>
                          </a:ln>
                          <a:solidFill>
                            <a:schemeClr val="tx1"/>
                          </a:solidFill>
                          <a:effectLst/>
                          <a:latin typeface="+mn-lt"/>
                          <a:ea typeface="新細明體" pitchFamily="18" charset="-120"/>
                          <a:cs typeface="+mn-cs"/>
                        </a:rPr>
                        <a:t> </a:t>
                      </a:r>
                      <a:r>
                        <a:rPr kumimoji="0" lang="en-US" altLang="zh-TW" sz="1200" b="1" i="0" u="none" strike="noStrike" kern="1200" cap="none" normalizeH="0" baseline="0" dirty="0">
                          <a:ln>
                            <a:noFill/>
                          </a:ln>
                          <a:solidFill>
                            <a:schemeClr val="tx1"/>
                          </a:solidFill>
                          <a:effectLst/>
                          <a:latin typeface="+mn-lt"/>
                          <a:ea typeface="新細明體" pitchFamily="18" charset="-120"/>
                          <a:cs typeface="+mn-cs"/>
                        </a:rPr>
                        <a:t>/</a:t>
                      </a:r>
                      <a:r>
                        <a:rPr kumimoji="0" lang="zh-TW" altLang="en-US" sz="1200" b="1" i="0" u="none" strike="noStrike" kern="1200" cap="none" normalizeH="0" baseline="0" dirty="0">
                          <a:ln>
                            <a:noFill/>
                          </a:ln>
                          <a:solidFill>
                            <a:schemeClr val="tx1"/>
                          </a:solidFill>
                          <a:effectLst/>
                          <a:latin typeface="+mn-lt"/>
                          <a:ea typeface="新細明體" pitchFamily="18" charset="-120"/>
                          <a:cs typeface="+mn-cs"/>
                        </a:rPr>
                        <a:t> </a:t>
                      </a:r>
                      <a:r>
                        <a:rPr kumimoji="0" lang="en-US" altLang="zh-TW" sz="1200" b="1" i="0" u="none" strike="noStrike" kern="1200" cap="none" normalizeH="0" baseline="0" dirty="0">
                          <a:ln>
                            <a:noFill/>
                          </a:ln>
                          <a:solidFill>
                            <a:schemeClr val="tx1"/>
                          </a:solidFill>
                          <a:effectLst/>
                          <a:latin typeface="+mn-lt"/>
                          <a:ea typeface="新細明體" pitchFamily="18" charset="-120"/>
                          <a:cs typeface="+mn-cs"/>
                        </a:rPr>
                        <a:t>EBITDA (x)</a:t>
                      </a:r>
                      <a:r>
                        <a:rPr kumimoji="0" lang="en-US" altLang="zh-TW" sz="1200" b="1" i="0" u="none" strike="noStrike" kern="1200" cap="none" normalizeH="0" baseline="30000" dirty="0">
                          <a:ln>
                            <a:noFill/>
                          </a:ln>
                          <a:solidFill>
                            <a:schemeClr val="tx1"/>
                          </a:solidFill>
                          <a:effectLst/>
                          <a:latin typeface="+mn-lt"/>
                          <a:ea typeface="新細明體" pitchFamily="18" charset="-120"/>
                          <a:cs typeface="+mn-cs"/>
                        </a:rPr>
                        <a:t> 4</a:t>
                      </a:r>
                      <a:endParaRPr kumimoji="0" lang="en-US" altLang="zh-TW" sz="1200" b="1" i="0" u="none" strike="noStrike" kern="1200" cap="none" normalizeH="0" baseline="0" dirty="0">
                        <a:ln>
                          <a:noFill/>
                        </a:ln>
                        <a:solidFill>
                          <a:schemeClr val="tx1"/>
                        </a:solidFill>
                        <a:effectLst/>
                        <a:latin typeface="+mn-lt"/>
                        <a:ea typeface="新細明體" pitchFamily="18" charset="-120"/>
                        <a:cs typeface="+mn-cs"/>
                      </a:endParaRPr>
                    </a:p>
                  </a:txBody>
                  <a:tcPr marT="45713" marB="45713" anchor="ctr" horzOverflow="overflow">
                    <a:lnL>
                      <a:noFill/>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algn="r" defTabSz="685800" rtl="0" eaLnBrk="1" fontAlgn="ctr" latinLnBrk="0" hangingPunct="1"/>
                      <a:r>
                        <a:rPr lang="en-US" altLang="zh-TW" sz="1400" b="0" i="0" u="none" strike="noStrike" kern="1200" dirty="0">
                          <a:solidFill>
                            <a:schemeClr val="tx1"/>
                          </a:solidFill>
                          <a:effectLst/>
                          <a:latin typeface="+mn-lt"/>
                          <a:ea typeface="新細明體" panose="02020500000000000000" pitchFamily="18" charset="-120"/>
                          <a:cs typeface="+mn-cs"/>
                        </a:rPr>
                        <a:t>0</a:t>
                      </a:r>
                    </a:p>
                  </a:txBody>
                  <a:tcPr marL="72000" marR="72000" marT="6351"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algn="r" defTabSz="685800" rtl="0" eaLnBrk="1" fontAlgn="ctr" latinLnBrk="0" hangingPunct="1"/>
                      <a:r>
                        <a:rPr lang="en-US" altLang="zh-TW" sz="1400" b="0" i="0" u="none" strike="noStrike" kern="1200" dirty="0">
                          <a:solidFill>
                            <a:schemeClr val="tx1"/>
                          </a:solidFill>
                          <a:effectLst/>
                          <a:latin typeface="+mn-lt"/>
                          <a:ea typeface="新細明體" panose="02020500000000000000" pitchFamily="18" charset="-120"/>
                          <a:cs typeface="+mn-cs"/>
                        </a:rPr>
                        <a:t>0</a:t>
                      </a:r>
                    </a:p>
                  </a:txBody>
                  <a:tcPr marL="72000" marR="72000" marT="6351"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algn="r" defTabSz="685800" rtl="0" eaLnBrk="1" fontAlgn="ctr" latinLnBrk="0" hangingPunct="1"/>
                      <a:r>
                        <a:rPr lang="en-US" altLang="zh-TW" sz="1400" b="0" i="0" u="none" strike="noStrike" kern="1200" dirty="0">
                          <a:solidFill>
                            <a:schemeClr val="tx1"/>
                          </a:solidFill>
                          <a:effectLst/>
                          <a:latin typeface="+mn-lt"/>
                          <a:ea typeface="新細明體" panose="02020500000000000000" pitchFamily="18" charset="-120"/>
                          <a:cs typeface="+mn-cs"/>
                        </a:rPr>
                        <a:t>-</a:t>
                      </a:r>
                    </a:p>
                  </a:txBody>
                  <a:tcPr marL="72000" marR="72000" marT="6351"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extLst>
                  <a:ext uri="{0D108BD9-81ED-4DB2-BD59-A6C34878D82A}">
                    <a16:rowId xmlns:a16="http://schemas.microsoft.com/office/drawing/2014/main" val="3069406657"/>
                  </a:ext>
                </a:extLst>
              </a:tr>
            </a:tbl>
          </a:graphicData>
        </a:graphic>
      </p:graphicFrame>
    </p:spTree>
    <p:extLst>
      <p:ext uri="{BB962C8B-B14F-4D97-AF65-F5344CB8AC3E}">
        <p14:creationId xmlns:p14="http://schemas.microsoft.com/office/powerpoint/2010/main" val="35644346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圖片 10">
            <a:extLst>
              <a:ext uri="{FF2B5EF4-FFF2-40B4-BE49-F238E27FC236}">
                <a16:creationId xmlns:a16="http://schemas.microsoft.com/office/drawing/2014/main" id="{7C8C15FD-7DFE-4E77-B10F-D5E306E0208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424035" y="589565"/>
            <a:ext cx="461667" cy="86618"/>
          </a:xfrm>
          <a:prstGeom prst="rect">
            <a:avLst/>
          </a:prstGeom>
        </p:spPr>
      </p:pic>
      <p:pic>
        <p:nvPicPr>
          <p:cNvPr id="10" name="Picture 3" descr="E:\其他\企業識別系統圖\200907-new\logo-雙語.wmf">
            <a:extLst>
              <a:ext uri="{FF2B5EF4-FFF2-40B4-BE49-F238E27FC236}">
                <a16:creationId xmlns:a16="http://schemas.microsoft.com/office/drawing/2014/main" id="{92A08C80-D1E0-46BE-85C2-02E42B9CED8C}"/>
              </a:ext>
            </a:extLst>
          </p:cNvPr>
          <p:cNvPicPr>
            <a:picLocks noChangeAspect="1" noChangeArrowheads="1"/>
          </p:cNvPicPr>
          <p:nvPr/>
        </p:nvPicPr>
        <p:blipFill>
          <a:blip r:embed="rId4" cstate="print"/>
          <a:srcRect/>
          <a:stretch>
            <a:fillRect/>
          </a:stretch>
        </p:blipFill>
        <p:spPr bwMode="auto">
          <a:xfrm>
            <a:off x="7181264" y="479363"/>
            <a:ext cx="1435514" cy="466130"/>
          </a:xfrm>
          <a:prstGeom prst="rect">
            <a:avLst/>
          </a:prstGeom>
          <a:ln>
            <a:noFill/>
          </a:ln>
          <a:effectLst>
            <a:outerShdw blurRad="50800" dist="25400" dir="4200000" algn="tl" rotWithShape="0">
              <a:schemeClr val="accent3"/>
            </a:outerShdw>
          </a:effectLst>
        </p:spPr>
      </p:pic>
      <p:sp>
        <p:nvSpPr>
          <p:cNvPr id="4" name="Text Box 66">
            <a:extLst>
              <a:ext uri="{FF2B5EF4-FFF2-40B4-BE49-F238E27FC236}">
                <a16:creationId xmlns:a16="http://schemas.microsoft.com/office/drawing/2014/main" id="{51EF5825-D452-4B8E-B069-023AEEF4194E}"/>
              </a:ext>
            </a:extLst>
          </p:cNvPr>
          <p:cNvSpPr txBox="1">
            <a:spLocks noChangeArrowheads="1"/>
          </p:cNvSpPr>
          <p:nvPr/>
        </p:nvSpPr>
        <p:spPr bwMode="auto">
          <a:xfrm>
            <a:off x="684213" y="5949280"/>
            <a:ext cx="695725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wrap="square">
            <a:spAutoFit/>
          </a:bodyPr>
          <a:lstStyle>
            <a:lvl1pPr eaLnBrk="0" hangingPunct="0">
              <a:defRPr kumimoji="1" b="1">
                <a:solidFill>
                  <a:schemeClr val="tx1"/>
                </a:solidFill>
                <a:latin typeface="Arial" charset="0"/>
                <a:ea typeface="新細明體" pitchFamily="18" charset="-120"/>
              </a:defRPr>
            </a:lvl1pPr>
            <a:lvl2pPr marL="742950" indent="-285750" eaLnBrk="0" hangingPunct="0">
              <a:defRPr kumimoji="1" b="1">
                <a:solidFill>
                  <a:schemeClr val="tx1"/>
                </a:solidFill>
                <a:latin typeface="Arial" charset="0"/>
                <a:ea typeface="新細明體" pitchFamily="18" charset="-120"/>
              </a:defRPr>
            </a:lvl2pPr>
            <a:lvl3pPr marL="1143000" indent="-228600" eaLnBrk="0" hangingPunct="0">
              <a:defRPr kumimoji="1" b="1">
                <a:solidFill>
                  <a:schemeClr val="tx1"/>
                </a:solidFill>
                <a:latin typeface="Arial" charset="0"/>
                <a:ea typeface="新細明體" pitchFamily="18" charset="-120"/>
              </a:defRPr>
            </a:lvl3pPr>
            <a:lvl4pPr marL="1600200" indent="-228600" eaLnBrk="0" hangingPunct="0">
              <a:defRPr kumimoji="1" b="1">
                <a:solidFill>
                  <a:schemeClr val="tx1"/>
                </a:solidFill>
                <a:latin typeface="Arial" charset="0"/>
                <a:ea typeface="新細明體" pitchFamily="18" charset="-120"/>
              </a:defRPr>
            </a:lvl4pPr>
            <a:lvl5pPr marL="2057400" indent="-228600" eaLnBrk="0" hangingPunct="0">
              <a:defRPr kumimoji="1" b="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b="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b="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b="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b="1">
                <a:solidFill>
                  <a:schemeClr val="tx1"/>
                </a:solidFill>
                <a:latin typeface="Arial" charset="0"/>
                <a:ea typeface="新細明體" pitchFamily="18"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800" b="0" i="0" u="none" strike="noStrike" kern="1200" cap="none" spc="0" normalizeH="0" baseline="0" noProof="0" dirty="0">
                <a:ln>
                  <a:noFill/>
                </a:ln>
                <a:solidFill>
                  <a:srgbClr val="808080">
                    <a:lumMod val="50000"/>
                  </a:srgbClr>
                </a:solidFill>
                <a:effectLst/>
                <a:uLnTx/>
                <a:uFillTx/>
                <a:latin typeface="+mn-lt"/>
                <a:ea typeface="微軟正黑體"/>
              </a:rPr>
              <a:t>Note:</a:t>
            </a:r>
          </a:p>
          <a:p>
            <a:pPr marL="228600" marR="0" lvl="0" indent="-228600" algn="l" defTabSz="914400" rtl="0" eaLnBrk="1" fontAlgn="base" latinLnBrk="0" hangingPunct="1">
              <a:lnSpc>
                <a:spcPct val="100000"/>
              </a:lnSpc>
              <a:spcBef>
                <a:spcPct val="0"/>
              </a:spcBef>
              <a:spcAft>
                <a:spcPct val="0"/>
              </a:spcAft>
              <a:buClrTx/>
              <a:buSzTx/>
              <a:buFont typeface="+mj-lt"/>
              <a:buAutoNum type="arabicPeriod"/>
              <a:tabLst/>
              <a:defRPr/>
            </a:pPr>
            <a:r>
              <a:rPr kumimoji="1" lang="en-US" altLang="zh-TW" sz="800" b="0" i="0" u="none" strike="noStrike" kern="1200" cap="none" spc="0" normalizeH="0" baseline="0" noProof="0" dirty="0">
                <a:ln>
                  <a:noFill/>
                </a:ln>
                <a:solidFill>
                  <a:srgbClr val="808080">
                    <a:lumMod val="50000"/>
                  </a:srgbClr>
                </a:solidFill>
                <a:effectLst/>
                <a:uLnTx/>
                <a:uFillTx/>
                <a:latin typeface="+mn-lt"/>
                <a:ea typeface="微軟正黑體"/>
              </a:rPr>
              <a:t>Financials are prepared in accordance with T-IFRSs. Figures for 2023 are unaudited. </a:t>
            </a:r>
          </a:p>
          <a:p>
            <a:pPr marL="228600" indent="-228600" eaLnBrk="1" hangingPunct="1">
              <a:buFont typeface="+mj-lt"/>
              <a:buAutoNum type="arabicPeriod"/>
              <a:defRPr/>
            </a:pPr>
            <a:r>
              <a:rPr lang="en-US" altLang="zh-TW" sz="800" b="0" dirty="0">
                <a:solidFill>
                  <a:srgbClr val="808080">
                    <a:lumMod val="50000"/>
                  </a:srgbClr>
                </a:solidFill>
                <a:latin typeface="+mn-lt"/>
                <a:ea typeface="微軟正黑體"/>
              </a:rPr>
              <a:t>Numbers or percentages are on cash basis.</a:t>
            </a:r>
            <a:endParaRPr kumimoji="1" lang="en-US" altLang="zh-TW" sz="800" b="0" i="0" u="none" strike="noStrike" kern="1200" cap="none" spc="0" normalizeH="0" baseline="0" noProof="0" dirty="0">
              <a:ln>
                <a:noFill/>
              </a:ln>
              <a:solidFill>
                <a:srgbClr val="808080">
                  <a:lumMod val="50000"/>
                </a:srgbClr>
              </a:solidFill>
              <a:effectLst/>
              <a:uLnTx/>
              <a:uFillTx/>
              <a:latin typeface="+mn-lt"/>
              <a:ea typeface="微軟正黑體"/>
            </a:endParaRPr>
          </a:p>
          <a:p>
            <a:pPr marL="228600" marR="0" lvl="0" indent="-228600" algn="l" defTabSz="914400" rtl="0" eaLnBrk="1" fontAlgn="base" latinLnBrk="0" hangingPunct="1">
              <a:lnSpc>
                <a:spcPct val="100000"/>
              </a:lnSpc>
              <a:spcBef>
                <a:spcPct val="0"/>
              </a:spcBef>
              <a:spcAft>
                <a:spcPct val="0"/>
              </a:spcAft>
              <a:buClrTx/>
              <a:buSzTx/>
              <a:buFont typeface="+mj-lt"/>
              <a:buAutoNum type="arabicPeriod"/>
              <a:tabLst/>
              <a:defRPr/>
            </a:pPr>
            <a:r>
              <a:rPr kumimoji="1" lang="en-US" altLang="zh-TW" sz="800" b="0" i="0" u="none" strike="noStrike" kern="1200" cap="none" spc="0" normalizeH="0" baseline="0" noProof="0" dirty="0">
                <a:ln>
                  <a:noFill/>
                </a:ln>
                <a:solidFill>
                  <a:srgbClr val="808080">
                    <a:lumMod val="50000"/>
                  </a:srgbClr>
                </a:solidFill>
                <a:effectLst/>
                <a:uLnTx/>
                <a:uFillTx/>
                <a:latin typeface="+mn-lt"/>
                <a:ea typeface="微軟正黑體"/>
              </a:rPr>
              <a:t>Free cash flow is calculated by subtracting </a:t>
            </a:r>
            <a:r>
              <a:rPr kumimoji="1" lang="en-US" altLang="zh-TW" sz="800" b="0" i="0" u="none" strike="noStrike" kern="1200" cap="none" spc="0" normalizeH="0" baseline="0" noProof="0" dirty="0" err="1">
                <a:ln>
                  <a:noFill/>
                </a:ln>
                <a:solidFill>
                  <a:srgbClr val="808080">
                    <a:lumMod val="50000"/>
                  </a:srgbClr>
                </a:solidFill>
                <a:effectLst/>
                <a:uLnTx/>
                <a:uFillTx/>
                <a:latin typeface="+mn-lt"/>
                <a:ea typeface="微軟正黑體"/>
              </a:rPr>
              <a:t>CapEx</a:t>
            </a:r>
            <a:r>
              <a:rPr kumimoji="1" lang="en-US" altLang="zh-TW" sz="800" b="0" i="0" u="none" strike="noStrike" kern="1200" cap="none" spc="0" normalizeH="0" baseline="0" noProof="0" dirty="0">
                <a:ln>
                  <a:noFill/>
                </a:ln>
                <a:solidFill>
                  <a:srgbClr val="808080">
                    <a:lumMod val="50000"/>
                  </a:srgbClr>
                </a:solidFill>
                <a:effectLst/>
                <a:uLnTx/>
                <a:uFillTx/>
                <a:latin typeface="+mn-lt"/>
                <a:ea typeface="微軟正黑體"/>
              </a:rPr>
              <a:t> from Net Cash Flows from Operating Activities.</a:t>
            </a:r>
          </a:p>
        </p:txBody>
      </p:sp>
      <p:sp>
        <p:nvSpPr>
          <p:cNvPr id="6" name="文字方塊 5">
            <a:extLst>
              <a:ext uri="{FF2B5EF4-FFF2-40B4-BE49-F238E27FC236}">
                <a16:creationId xmlns:a16="http://schemas.microsoft.com/office/drawing/2014/main" id="{24621875-2041-4FD0-AC3D-78E0EB23B2F0}"/>
              </a:ext>
            </a:extLst>
          </p:cNvPr>
          <p:cNvSpPr txBox="1"/>
          <p:nvPr/>
        </p:nvSpPr>
        <p:spPr>
          <a:xfrm>
            <a:off x="827584" y="408007"/>
            <a:ext cx="6048672" cy="461665"/>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2400" b="1" i="0" u="none" strike="noStrike" kern="1200" cap="none" spc="0" normalizeH="0" baseline="0" noProof="0" dirty="0">
                <a:ln>
                  <a:noFill/>
                </a:ln>
                <a:solidFill>
                  <a:srgbClr val="808080">
                    <a:lumMod val="50000"/>
                  </a:srgbClr>
                </a:solidFill>
                <a:effectLst/>
                <a:uLnTx/>
                <a:uFillTx/>
                <a:latin typeface="Arial Black"/>
                <a:ea typeface="微軟正黑體"/>
              </a:rPr>
              <a:t>Cash Flow</a:t>
            </a:r>
            <a:r>
              <a:rPr kumimoji="1" lang="zh-TW" altLang="en-US" sz="2400" b="1" i="0" u="none" strike="noStrike" kern="1200" cap="none" spc="0" normalizeH="0" baseline="0" noProof="0" dirty="0">
                <a:ln>
                  <a:noFill/>
                </a:ln>
                <a:solidFill>
                  <a:srgbClr val="808080">
                    <a:lumMod val="50000"/>
                  </a:srgbClr>
                </a:solidFill>
                <a:effectLst/>
                <a:uLnTx/>
                <a:uFillTx/>
                <a:latin typeface="Arial Black"/>
                <a:ea typeface="微軟正黑體"/>
              </a:rPr>
              <a:t> </a:t>
            </a:r>
            <a:r>
              <a:rPr kumimoji="1" lang="en-US" altLang="zh-TW" sz="2400" b="1" i="0" u="none" strike="noStrike" kern="1200" cap="none" spc="0" normalizeH="0" baseline="0" noProof="0" dirty="0">
                <a:ln>
                  <a:noFill/>
                </a:ln>
                <a:solidFill>
                  <a:srgbClr val="808080">
                    <a:lumMod val="50000"/>
                  </a:srgbClr>
                </a:solidFill>
                <a:effectLst/>
                <a:uLnTx/>
                <a:uFillTx/>
                <a:latin typeface="Arial Black"/>
                <a:ea typeface="微軟正黑體"/>
              </a:rPr>
              <a:t>Summary</a:t>
            </a:r>
            <a:endParaRPr kumimoji="1" lang="zh-TW" altLang="en-US" sz="2400" b="1" i="0" u="none" strike="noStrike" kern="1200" cap="none" spc="0" normalizeH="0" baseline="0" noProof="0" dirty="0">
              <a:ln>
                <a:noFill/>
              </a:ln>
              <a:solidFill>
                <a:srgbClr val="808080">
                  <a:lumMod val="50000"/>
                </a:srgbClr>
              </a:solidFill>
              <a:effectLst/>
              <a:uLnTx/>
              <a:uFillTx/>
              <a:latin typeface="Arial Black"/>
              <a:ea typeface="微軟正黑體"/>
            </a:endParaRPr>
          </a:p>
        </p:txBody>
      </p:sp>
      <p:pic>
        <p:nvPicPr>
          <p:cNvPr id="14" name="圖片 13">
            <a:extLst>
              <a:ext uri="{FF2B5EF4-FFF2-40B4-BE49-F238E27FC236}">
                <a16:creationId xmlns:a16="http://schemas.microsoft.com/office/drawing/2014/main" id="{5305871B-8AB2-42FB-ACC7-D9F592CD65C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V="1">
            <a:off x="324000" y="6513769"/>
            <a:ext cx="8496000" cy="83583"/>
          </a:xfrm>
          <a:prstGeom prst="rect">
            <a:avLst/>
          </a:prstGeom>
        </p:spPr>
      </p:pic>
      <p:graphicFrame>
        <p:nvGraphicFramePr>
          <p:cNvPr id="9" name="Group 61"/>
          <p:cNvGraphicFramePr>
            <a:graphicFrameLocks noGrp="1"/>
          </p:cNvGraphicFramePr>
          <p:nvPr>
            <p:extLst>
              <p:ext uri="{D42A27DB-BD31-4B8C-83A1-F6EECF244321}">
                <p14:modId xmlns:p14="http://schemas.microsoft.com/office/powerpoint/2010/main" val="1541479956"/>
              </p:ext>
            </p:extLst>
          </p:nvPr>
        </p:nvGraphicFramePr>
        <p:xfrm>
          <a:off x="611560" y="1180461"/>
          <a:ext cx="8005218" cy="3616691"/>
        </p:xfrm>
        <a:graphic>
          <a:graphicData uri="http://schemas.openxmlformats.org/drawingml/2006/table">
            <a:tbl>
              <a:tblPr/>
              <a:tblGrid>
                <a:gridCol w="3793977">
                  <a:extLst>
                    <a:ext uri="{9D8B030D-6E8A-4147-A177-3AD203B41FA5}">
                      <a16:colId xmlns:a16="http://schemas.microsoft.com/office/drawing/2014/main" val="20000"/>
                    </a:ext>
                  </a:extLst>
                </a:gridCol>
                <a:gridCol w="1403747">
                  <a:extLst>
                    <a:ext uri="{9D8B030D-6E8A-4147-A177-3AD203B41FA5}">
                      <a16:colId xmlns:a16="http://schemas.microsoft.com/office/drawing/2014/main" val="20004"/>
                    </a:ext>
                  </a:extLst>
                </a:gridCol>
                <a:gridCol w="1403747">
                  <a:extLst>
                    <a:ext uri="{9D8B030D-6E8A-4147-A177-3AD203B41FA5}">
                      <a16:colId xmlns:a16="http://schemas.microsoft.com/office/drawing/2014/main" val="420210994"/>
                    </a:ext>
                  </a:extLst>
                </a:gridCol>
                <a:gridCol w="1403747">
                  <a:extLst>
                    <a:ext uri="{9D8B030D-6E8A-4147-A177-3AD203B41FA5}">
                      <a16:colId xmlns:a16="http://schemas.microsoft.com/office/drawing/2014/main" val="488573425"/>
                    </a:ext>
                  </a:extLst>
                </a:gridCol>
              </a:tblGrid>
              <a:tr h="666565">
                <a:tc>
                  <a:txBody>
                    <a:bodyPr/>
                    <a:lstStyle/>
                    <a:p>
                      <a:pPr marL="0" marR="0" lvl="0" indent="0" algn="l" defTabSz="914400" rtl="0" eaLnBrk="0" fontAlgn="base" latinLnBrk="0" hangingPunct="0">
                        <a:lnSpc>
                          <a:spcPct val="100000"/>
                        </a:lnSpc>
                        <a:spcBef>
                          <a:spcPct val="75000"/>
                        </a:spcBef>
                        <a:spcAft>
                          <a:spcPct val="0"/>
                        </a:spcAft>
                        <a:buClrTx/>
                        <a:buSzTx/>
                        <a:buFontTx/>
                        <a:buNone/>
                        <a:tabLst/>
                      </a:pPr>
                      <a:r>
                        <a:rPr kumimoji="0" lang="en-US" altLang="zh-TW" sz="1300" b="0" i="1" u="none" strike="noStrike" cap="none" normalizeH="0" baseline="0" dirty="0">
                          <a:ln>
                            <a:noFill/>
                          </a:ln>
                          <a:solidFill>
                            <a:sysClr val="windowText" lastClr="000000"/>
                          </a:solidFill>
                          <a:effectLst/>
                          <a:latin typeface="+mn-lt"/>
                          <a:ea typeface="新細明體" pitchFamily="18" charset="-120"/>
                        </a:rPr>
                        <a:t>(</a:t>
                      </a:r>
                      <a:r>
                        <a:rPr kumimoji="0" lang="en-US" altLang="zh-TW" sz="1300" b="0" i="1" u="none" strike="noStrike" cap="none" normalizeH="0" baseline="0" dirty="0" err="1">
                          <a:ln>
                            <a:noFill/>
                          </a:ln>
                          <a:solidFill>
                            <a:sysClr val="windowText" lastClr="000000"/>
                          </a:solidFill>
                          <a:effectLst/>
                          <a:latin typeface="+mn-lt"/>
                          <a:ea typeface="新細明體" pitchFamily="18" charset="-120"/>
                        </a:rPr>
                        <a:t>NT$bn</a:t>
                      </a:r>
                      <a:r>
                        <a:rPr kumimoji="0" lang="en-US" altLang="zh-TW" sz="1300" b="0" i="1" u="none" strike="noStrike" cap="none" normalizeH="0" baseline="0" dirty="0">
                          <a:ln>
                            <a:noFill/>
                          </a:ln>
                          <a:solidFill>
                            <a:sysClr val="windowText" lastClr="000000"/>
                          </a:solidFill>
                          <a:effectLst/>
                          <a:latin typeface="+mn-lt"/>
                          <a:ea typeface="新細明體" pitchFamily="18" charset="-120"/>
                        </a:rPr>
                        <a:t>)</a:t>
                      </a:r>
                    </a:p>
                  </a:txBody>
                  <a:tcPr marT="45713" marB="45713" anchor="ctr" horzOverflow="overflow">
                    <a:lnL>
                      <a:noFill/>
                    </a:lnL>
                    <a:lnR w="12700" cap="flat" cmpd="sng" algn="ctr">
                      <a:solidFill>
                        <a:schemeClr val="accent5"/>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rtl="0" fontAlgn="ctr"/>
                      <a:r>
                        <a:rPr lang="en-US" altLang="zh-TW" sz="1400" b="1" i="0" u="none" strike="noStrike" dirty="0">
                          <a:solidFill>
                            <a:schemeClr val="bg1"/>
                          </a:solidFill>
                          <a:effectLst/>
                          <a:latin typeface="+mn-lt"/>
                          <a:ea typeface="新細明體" panose="02020500000000000000" pitchFamily="18" charset="-120"/>
                        </a:rPr>
                        <a:t>Q1 2022</a:t>
                      </a:r>
                    </a:p>
                  </a:txBody>
                  <a:tcPr marL="0" marR="0" marT="0" marB="0" anchor="ct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179C8"/>
                    </a:solidFill>
                  </a:tcPr>
                </a:tc>
                <a:tc>
                  <a:txBody>
                    <a:bodyPr/>
                    <a:lstStyle/>
                    <a:p>
                      <a:pPr algn="ctr" rtl="0" fontAlgn="ctr"/>
                      <a:r>
                        <a:rPr lang="en-US" altLang="zh-TW" sz="1400" b="1" i="0" u="none" strike="noStrike" dirty="0">
                          <a:solidFill>
                            <a:schemeClr val="bg1"/>
                          </a:solidFill>
                          <a:effectLst/>
                          <a:latin typeface="+mn-lt"/>
                          <a:ea typeface="新細明體" panose="02020500000000000000" pitchFamily="18" charset="-120"/>
                        </a:rPr>
                        <a:t>Q1 2023</a:t>
                      </a:r>
                    </a:p>
                  </a:txBody>
                  <a:tcPr marL="0" marR="0" marT="0" marB="0" anchor="ct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179C8"/>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kumimoji="0" lang="en-US" altLang="zh-TW" sz="1400" b="1" i="0" u="none" strike="noStrike" cap="none" normalizeH="0" baseline="0" dirty="0">
                          <a:ln>
                            <a:noFill/>
                          </a:ln>
                          <a:solidFill>
                            <a:schemeClr val="bg1"/>
                          </a:solidFill>
                          <a:effectLst/>
                          <a:latin typeface="+mn-lt"/>
                          <a:ea typeface="新細明體" pitchFamily="18" charset="-120"/>
                        </a:rPr>
                        <a:t>Growth</a:t>
                      </a:r>
                      <a:r>
                        <a:rPr kumimoji="0" lang="zh-TW" altLang="en-US" sz="1400" b="1" i="0" u="none" strike="noStrike" cap="none" normalizeH="0" baseline="0" dirty="0">
                          <a:ln>
                            <a:noFill/>
                          </a:ln>
                          <a:solidFill>
                            <a:schemeClr val="bg1"/>
                          </a:solidFill>
                          <a:effectLst/>
                          <a:latin typeface="+mn-lt"/>
                          <a:ea typeface="新細明體" pitchFamily="18" charset="-120"/>
                        </a:rPr>
                        <a:t> </a:t>
                      </a:r>
                      <a:r>
                        <a:rPr kumimoji="0" lang="en-US" altLang="zh-TW" sz="1400" b="1" i="0" u="none" strike="noStrike" cap="none" normalizeH="0" baseline="0" dirty="0">
                          <a:ln>
                            <a:noFill/>
                          </a:ln>
                          <a:solidFill>
                            <a:schemeClr val="bg1"/>
                          </a:solidFill>
                          <a:effectLst/>
                          <a:latin typeface="+mn-lt"/>
                          <a:ea typeface="新細明體" pitchFamily="18" charset="-120"/>
                        </a:rPr>
                        <a:t>%</a:t>
                      </a:r>
                    </a:p>
                  </a:txBody>
                  <a:tcPr marL="0" marR="0" marT="0" marB="0" anchor="ct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5E9D"/>
                    </a:solidFill>
                  </a:tcPr>
                </a:tc>
                <a:extLst>
                  <a:ext uri="{0D108BD9-81ED-4DB2-BD59-A6C34878D82A}">
                    <a16:rowId xmlns:a16="http://schemas.microsoft.com/office/drawing/2014/main" val="2080666210"/>
                  </a:ext>
                </a:extLst>
              </a:tr>
              <a:tr h="666565">
                <a:tc>
                  <a:txBody>
                    <a:bodyPr/>
                    <a:lstStyle/>
                    <a:p>
                      <a:pPr marL="0" marR="0" lvl="0" indent="0" algn="l" defTabSz="914400" rtl="0" eaLnBrk="0" fontAlgn="base" latinLnBrk="0" hangingPunct="0">
                        <a:lnSpc>
                          <a:spcPct val="100000"/>
                        </a:lnSpc>
                        <a:spcBef>
                          <a:spcPct val="75000"/>
                        </a:spcBef>
                        <a:spcAft>
                          <a:spcPct val="0"/>
                        </a:spcAft>
                        <a:buClrTx/>
                        <a:buSzTx/>
                        <a:buFontTx/>
                        <a:buNone/>
                        <a:tabLst/>
                      </a:pPr>
                      <a:r>
                        <a:rPr kumimoji="0" lang="en-US" altLang="zh-TW" sz="1200" b="1" i="0" u="none" strike="noStrike" cap="none" normalizeH="0" baseline="0" dirty="0">
                          <a:ln>
                            <a:noFill/>
                          </a:ln>
                          <a:solidFill>
                            <a:sysClr val="windowText" lastClr="000000"/>
                          </a:solidFill>
                          <a:effectLst/>
                          <a:latin typeface="+mn-lt"/>
                          <a:ea typeface="新細明體" pitchFamily="18" charset="-120"/>
                        </a:rPr>
                        <a:t>Cash Flows from Operating Activities</a:t>
                      </a:r>
                    </a:p>
                  </a:txBody>
                  <a:tcPr marT="45713" marB="45713" anchor="ctr" horzOverflow="overflow">
                    <a:lnL>
                      <a:noFill/>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algn="r" fontAlgn="ctr"/>
                      <a:r>
                        <a:rPr lang="en-US" altLang="zh-TW" sz="1400" b="0" i="0" u="none" strike="noStrike" dirty="0">
                          <a:solidFill>
                            <a:schemeClr val="accent4">
                              <a:lumMod val="75000"/>
                              <a:lumOff val="25000"/>
                            </a:schemeClr>
                          </a:solidFill>
                          <a:effectLst/>
                          <a:latin typeface="+mn-lt"/>
                          <a:ea typeface="Verdana" panose="020B0604030504040204" pitchFamily="34" charset="0"/>
                        </a:rPr>
                        <a:t>11.82</a:t>
                      </a:r>
                    </a:p>
                  </a:txBody>
                  <a:tcPr marL="72000" marR="7200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algn="r" fontAlgn="ctr"/>
                      <a:r>
                        <a:rPr lang="en-US" altLang="zh-TW" sz="1400" b="0" i="0" u="none" strike="noStrike" dirty="0">
                          <a:solidFill>
                            <a:schemeClr val="accent4">
                              <a:lumMod val="75000"/>
                              <a:lumOff val="25000"/>
                            </a:schemeClr>
                          </a:solidFill>
                          <a:effectLst/>
                          <a:latin typeface="+mn-lt"/>
                          <a:ea typeface="Verdana" panose="020B0604030504040204" pitchFamily="34" charset="0"/>
                        </a:rPr>
                        <a:t>11.21</a:t>
                      </a:r>
                    </a:p>
                  </a:txBody>
                  <a:tcPr marL="72000" marR="7200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algn="r" fontAlgn="ctr"/>
                      <a:r>
                        <a:rPr lang="en-US" altLang="zh-TW" sz="1400" b="1" i="0" u="none" strike="noStrike" dirty="0">
                          <a:solidFill>
                            <a:schemeClr val="accent4">
                              <a:lumMod val="75000"/>
                              <a:lumOff val="25000"/>
                            </a:schemeClr>
                          </a:solidFill>
                          <a:effectLst/>
                          <a:latin typeface="+mn-lt"/>
                          <a:ea typeface="Verdana" panose="020B0604030504040204" pitchFamily="34" charset="0"/>
                        </a:rPr>
                        <a:t>-5.2</a:t>
                      </a:r>
                    </a:p>
                  </a:txBody>
                  <a:tcPr marL="72000" marR="72000" marT="6350" marB="0" anchor="ctr">
                    <a:lnL w="12700" cap="flat" cmpd="sng" algn="ctr">
                      <a:solidFill>
                        <a:schemeClr val="bg1"/>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extLst>
                  <a:ext uri="{0D108BD9-81ED-4DB2-BD59-A6C34878D82A}">
                    <a16:rowId xmlns:a16="http://schemas.microsoft.com/office/drawing/2014/main" val="10002"/>
                  </a:ext>
                </a:extLst>
              </a:tr>
              <a:tr h="564339">
                <a:tc>
                  <a:txBody>
                    <a:bodyPr/>
                    <a:lstStyle/>
                    <a:p>
                      <a:pPr marL="0" marR="0" lvl="0" indent="0" algn="l" defTabSz="914400" rtl="0" eaLnBrk="0" fontAlgn="base" latinLnBrk="0" hangingPunct="0">
                        <a:lnSpc>
                          <a:spcPct val="100000"/>
                        </a:lnSpc>
                        <a:spcBef>
                          <a:spcPct val="75000"/>
                        </a:spcBef>
                        <a:spcAft>
                          <a:spcPct val="0"/>
                        </a:spcAft>
                        <a:buClrTx/>
                        <a:buSzTx/>
                        <a:buFontTx/>
                        <a:buNone/>
                        <a:tabLst/>
                      </a:pPr>
                      <a:r>
                        <a:rPr kumimoji="0" lang="en-US" altLang="zh-TW" sz="1200" b="1" i="0" u="none" strike="noStrike" kern="1200" cap="none" normalizeH="0" baseline="0" dirty="0">
                          <a:ln>
                            <a:noFill/>
                          </a:ln>
                          <a:solidFill>
                            <a:sysClr val="windowText" lastClr="000000"/>
                          </a:solidFill>
                          <a:effectLst/>
                          <a:latin typeface="+mn-lt"/>
                          <a:ea typeface="新細明體" pitchFamily="18" charset="-120"/>
                          <a:cs typeface="+mn-cs"/>
                        </a:rPr>
                        <a:t>Capital Expenditures</a:t>
                      </a:r>
                      <a:r>
                        <a:rPr kumimoji="0" lang="en-US" altLang="zh-TW" sz="1200" b="1" i="0" u="none" strike="noStrike" kern="1200" cap="none" normalizeH="0" baseline="30000" dirty="0">
                          <a:ln>
                            <a:noFill/>
                          </a:ln>
                          <a:solidFill>
                            <a:sysClr val="windowText" lastClr="000000"/>
                          </a:solidFill>
                          <a:effectLst/>
                          <a:latin typeface="+mn-lt"/>
                          <a:ea typeface="新細明體" pitchFamily="18" charset="-120"/>
                          <a:cs typeface="+mn-cs"/>
                        </a:rPr>
                        <a:t>2</a:t>
                      </a:r>
                      <a:endParaRPr kumimoji="0" lang="en-US" altLang="zh-TW" sz="1200" b="1" i="0" u="none" strike="noStrike" kern="1200" cap="none" normalizeH="0" baseline="0" dirty="0">
                        <a:ln>
                          <a:noFill/>
                        </a:ln>
                        <a:solidFill>
                          <a:sysClr val="windowText" lastClr="000000"/>
                        </a:solidFill>
                        <a:effectLst/>
                        <a:latin typeface="+mn-lt"/>
                        <a:ea typeface="新細明體" pitchFamily="18" charset="-120"/>
                        <a:cs typeface="+mn-cs"/>
                      </a:endParaRPr>
                    </a:p>
                  </a:txBody>
                  <a:tcPr marT="45713" marB="45713" anchor="ctr" horzOverflow="overflow">
                    <a:lnL>
                      <a:noFill/>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3">
                          <a:lumMod val="65000"/>
                        </a:schemeClr>
                      </a:solidFill>
                      <a:prstDash val="solid"/>
                      <a:round/>
                      <a:headEnd type="none" w="med" len="med"/>
                      <a:tailEnd type="none" w="med" len="med"/>
                    </a:lnB>
                    <a:lnTlToBr>
                      <a:noFill/>
                    </a:lnTlToBr>
                    <a:lnBlToTr>
                      <a:noFill/>
                    </a:lnBlToTr>
                    <a:solidFill>
                      <a:srgbClr val="EAEAEA"/>
                    </a:solidFill>
                  </a:tcPr>
                </a:tc>
                <a:tc>
                  <a:txBody>
                    <a:bodyPr/>
                    <a:lstStyle/>
                    <a:p>
                      <a:pPr algn="r" fontAlgn="ctr"/>
                      <a:r>
                        <a:rPr lang="en-US" altLang="zh-TW" sz="1400" b="0" i="0" u="none" strike="noStrike" dirty="0">
                          <a:solidFill>
                            <a:schemeClr val="accent4">
                              <a:lumMod val="75000"/>
                              <a:lumOff val="25000"/>
                            </a:schemeClr>
                          </a:solidFill>
                          <a:effectLst/>
                          <a:latin typeface="+mn-lt"/>
                          <a:ea typeface="Verdana" panose="020B0604030504040204" pitchFamily="34" charset="0"/>
                        </a:rPr>
                        <a:t> 5.23</a:t>
                      </a:r>
                    </a:p>
                  </a:txBody>
                  <a:tcPr marL="72000" marR="7200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3">
                          <a:lumMod val="65000"/>
                        </a:schemeClr>
                      </a:solidFill>
                      <a:prstDash val="solid"/>
                      <a:round/>
                      <a:headEnd type="none" w="med" len="med"/>
                      <a:tailEnd type="none" w="med" len="med"/>
                    </a:lnB>
                    <a:lnTlToBr>
                      <a:noFill/>
                    </a:lnTlToBr>
                    <a:lnBlToTr>
                      <a:noFill/>
                    </a:lnBlToTr>
                    <a:solidFill>
                      <a:srgbClr val="EAEAEA"/>
                    </a:solidFill>
                  </a:tcPr>
                </a:tc>
                <a:tc>
                  <a:txBody>
                    <a:bodyPr/>
                    <a:lstStyle/>
                    <a:p>
                      <a:pPr algn="r" fontAlgn="ctr"/>
                      <a:r>
                        <a:rPr lang="en-US" altLang="zh-TW" sz="1400" b="0" i="0" u="none" strike="noStrike" dirty="0">
                          <a:solidFill>
                            <a:schemeClr val="accent4">
                              <a:lumMod val="75000"/>
                              <a:lumOff val="25000"/>
                            </a:schemeClr>
                          </a:solidFill>
                          <a:effectLst/>
                          <a:latin typeface="+mn-lt"/>
                          <a:ea typeface="Verdana" panose="020B0604030504040204" pitchFamily="34" charset="0"/>
                        </a:rPr>
                        <a:t> 5.42</a:t>
                      </a:r>
                    </a:p>
                  </a:txBody>
                  <a:tcPr marL="72000" marR="7200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3">
                          <a:lumMod val="65000"/>
                        </a:schemeClr>
                      </a:solidFill>
                      <a:prstDash val="solid"/>
                      <a:round/>
                      <a:headEnd type="none" w="med" len="med"/>
                      <a:tailEnd type="none" w="med" len="med"/>
                    </a:lnB>
                    <a:lnTlToBr>
                      <a:noFill/>
                    </a:lnTlToBr>
                    <a:lnBlToTr>
                      <a:noFill/>
                    </a:lnBlToTr>
                    <a:solidFill>
                      <a:srgbClr val="EAEAEA"/>
                    </a:solidFill>
                  </a:tcPr>
                </a:tc>
                <a:tc>
                  <a:txBody>
                    <a:bodyPr/>
                    <a:lstStyle/>
                    <a:p>
                      <a:pPr algn="r" fontAlgn="ctr"/>
                      <a:r>
                        <a:rPr lang="en-US" altLang="zh-TW" sz="1400" b="1" i="0" u="none" strike="noStrike" dirty="0">
                          <a:solidFill>
                            <a:schemeClr val="accent4">
                              <a:lumMod val="75000"/>
                              <a:lumOff val="25000"/>
                            </a:schemeClr>
                          </a:solidFill>
                          <a:effectLst/>
                          <a:latin typeface="+mn-lt"/>
                          <a:ea typeface="Verdana" panose="020B0604030504040204" pitchFamily="34" charset="0"/>
                        </a:rPr>
                        <a:t>3.6</a:t>
                      </a:r>
                    </a:p>
                  </a:txBody>
                  <a:tcPr marL="72000" marR="72000" marT="6350" marB="0" anchor="ctr">
                    <a:lnL w="12700" cap="flat" cmpd="sng" algn="ctr">
                      <a:solidFill>
                        <a:schemeClr val="bg1"/>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3">
                          <a:lumMod val="65000"/>
                        </a:schemeClr>
                      </a:solidFill>
                      <a:prstDash val="solid"/>
                      <a:round/>
                      <a:headEnd type="none" w="med" len="med"/>
                      <a:tailEnd type="none" w="med" len="med"/>
                    </a:lnB>
                    <a:lnTlToBr>
                      <a:noFill/>
                    </a:lnTlToBr>
                    <a:lnBlToTr>
                      <a:noFill/>
                    </a:lnBlToTr>
                    <a:solidFill>
                      <a:srgbClr val="EAEAEA"/>
                    </a:solidFill>
                  </a:tcPr>
                </a:tc>
                <a:extLst>
                  <a:ext uri="{0D108BD9-81ED-4DB2-BD59-A6C34878D82A}">
                    <a16:rowId xmlns:a16="http://schemas.microsoft.com/office/drawing/2014/main" val="10003"/>
                  </a:ext>
                </a:extLst>
              </a:tr>
              <a:tr h="564339">
                <a:tc>
                  <a:txBody>
                    <a:bodyPr/>
                    <a:lstStyle/>
                    <a:p>
                      <a:pPr marL="0" marR="0" lvl="0" indent="0" algn="l" defTabSz="914400" rtl="0" eaLnBrk="0" fontAlgn="base" latinLnBrk="0" hangingPunct="0">
                        <a:lnSpc>
                          <a:spcPct val="100000"/>
                        </a:lnSpc>
                        <a:spcBef>
                          <a:spcPct val="75000"/>
                        </a:spcBef>
                        <a:spcAft>
                          <a:spcPct val="0"/>
                        </a:spcAft>
                        <a:buClrTx/>
                        <a:buSzTx/>
                        <a:buFontTx/>
                        <a:buNone/>
                        <a:tabLst/>
                      </a:pPr>
                      <a:r>
                        <a:rPr kumimoji="0" lang="en-US" altLang="zh-TW" sz="1200" b="0" i="1" u="none" strike="noStrike" kern="1200" cap="none" normalizeH="0" baseline="0" dirty="0">
                          <a:ln>
                            <a:noFill/>
                          </a:ln>
                          <a:solidFill>
                            <a:sysClr val="windowText" lastClr="000000"/>
                          </a:solidFill>
                          <a:effectLst/>
                          <a:latin typeface="+mn-lt"/>
                          <a:ea typeface="新細明體" pitchFamily="18" charset="-120"/>
                          <a:cs typeface="+mn-cs"/>
                        </a:rPr>
                        <a:t>  Mobile</a:t>
                      </a:r>
                      <a:r>
                        <a:rPr kumimoji="0" lang="en-US" altLang="zh-TW" sz="1200" b="0" i="1" u="none" strike="noStrike" kern="1200" cap="none" normalizeH="0" baseline="30000" dirty="0">
                          <a:ln>
                            <a:noFill/>
                          </a:ln>
                          <a:solidFill>
                            <a:sysClr val="windowText" lastClr="000000"/>
                          </a:solidFill>
                          <a:effectLst/>
                          <a:latin typeface="+mn-lt"/>
                          <a:ea typeface="新細明體" pitchFamily="18" charset="-120"/>
                          <a:cs typeface="+mn-cs"/>
                        </a:rPr>
                        <a:t>2</a:t>
                      </a:r>
                      <a:endParaRPr kumimoji="0" lang="en-US" altLang="zh-TW" sz="1200" b="0" i="1" u="none" strike="noStrike" kern="1200" cap="none" normalizeH="0" baseline="0" dirty="0">
                        <a:ln>
                          <a:noFill/>
                        </a:ln>
                        <a:solidFill>
                          <a:sysClr val="windowText" lastClr="000000"/>
                        </a:solidFill>
                        <a:effectLst/>
                        <a:latin typeface="+mn-lt"/>
                        <a:ea typeface="新細明體" pitchFamily="18" charset="-120"/>
                        <a:cs typeface="+mn-cs"/>
                      </a:endParaRPr>
                    </a:p>
                  </a:txBody>
                  <a:tcPr marT="45713" marB="45713" anchor="ctr" horzOverflow="overflow">
                    <a:lnL>
                      <a:noFill/>
                    </a:lnL>
                    <a:lnR w="12700" cap="flat" cmpd="sng" algn="ctr">
                      <a:solidFill>
                        <a:schemeClr val="bg1"/>
                      </a:solidFill>
                      <a:prstDash val="solid"/>
                      <a:round/>
                      <a:headEnd type="none" w="med" len="med"/>
                      <a:tailEnd type="none" w="med" len="med"/>
                    </a:lnR>
                    <a:lnT w="12700" cap="flat" cmpd="sng" algn="ctr">
                      <a:solidFill>
                        <a:schemeClr val="accent3">
                          <a:lumMod val="65000"/>
                        </a:schemeClr>
                      </a:solidFill>
                      <a:prstDash val="solid"/>
                      <a:round/>
                      <a:headEnd type="none" w="med" len="med"/>
                      <a:tailEnd type="none" w="med" len="med"/>
                    </a:lnT>
                    <a:lnB w="6350" cap="flat" cmpd="sng" algn="ctr">
                      <a:solidFill>
                        <a:schemeClr val="accent3">
                          <a:lumMod val="65000"/>
                        </a:schemeClr>
                      </a:solidFill>
                      <a:prstDash val="solid"/>
                      <a:round/>
                      <a:headEnd type="none" w="med" len="med"/>
                      <a:tailEnd type="none" w="med" len="med"/>
                    </a:lnB>
                    <a:lnTlToBr>
                      <a:noFill/>
                    </a:lnTlToBr>
                    <a:lnBlToTr>
                      <a:noFill/>
                    </a:lnBlToTr>
                    <a:solidFill>
                      <a:schemeClr val="accent3">
                        <a:alpha val="21000"/>
                      </a:schemeClr>
                    </a:solidFill>
                  </a:tcPr>
                </a:tc>
                <a:tc>
                  <a:txBody>
                    <a:bodyPr/>
                    <a:lstStyle/>
                    <a:p>
                      <a:pPr algn="r" fontAlgn="ctr"/>
                      <a:r>
                        <a:rPr lang="en-US" altLang="zh-TW" sz="1400" b="0" i="0" u="none" strike="noStrike" dirty="0">
                          <a:solidFill>
                            <a:schemeClr val="accent4">
                              <a:lumMod val="75000"/>
                              <a:lumOff val="25000"/>
                            </a:schemeClr>
                          </a:solidFill>
                          <a:effectLst/>
                          <a:latin typeface="+mn-lt"/>
                          <a:ea typeface="Verdana" panose="020B0604030504040204" pitchFamily="34" charset="0"/>
                        </a:rPr>
                        <a:t> 2.25</a:t>
                      </a:r>
                    </a:p>
                  </a:txBody>
                  <a:tcPr marL="72000" marR="7200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3">
                          <a:lumMod val="65000"/>
                        </a:schemeClr>
                      </a:solidFill>
                      <a:prstDash val="solid"/>
                      <a:round/>
                      <a:headEnd type="none" w="med" len="med"/>
                      <a:tailEnd type="none" w="med" len="med"/>
                    </a:lnT>
                    <a:lnB w="6350" cap="flat" cmpd="sng" algn="ctr">
                      <a:solidFill>
                        <a:schemeClr val="accent3">
                          <a:lumMod val="65000"/>
                        </a:schemeClr>
                      </a:solidFill>
                      <a:prstDash val="solid"/>
                      <a:round/>
                      <a:headEnd type="none" w="med" len="med"/>
                      <a:tailEnd type="none" w="med" len="med"/>
                    </a:lnB>
                    <a:lnTlToBr>
                      <a:noFill/>
                    </a:lnTlToBr>
                    <a:lnBlToTr>
                      <a:noFill/>
                    </a:lnBlToTr>
                    <a:solidFill>
                      <a:schemeClr val="accent3">
                        <a:alpha val="21000"/>
                      </a:schemeClr>
                    </a:solidFill>
                  </a:tcPr>
                </a:tc>
                <a:tc>
                  <a:txBody>
                    <a:bodyPr/>
                    <a:lstStyle/>
                    <a:p>
                      <a:pPr algn="r" fontAlgn="ctr"/>
                      <a:r>
                        <a:rPr lang="en-US" altLang="zh-TW" sz="1400" b="0" i="0" u="none" strike="noStrike" dirty="0">
                          <a:solidFill>
                            <a:schemeClr val="accent4">
                              <a:lumMod val="75000"/>
                              <a:lumOff val="25000"/>
                            </a:schemeClr>
                          </a:solidFill>
                          <a:effectLst/>
                          <a:latin typeface="+mn-lt"/>
                          <a:ea typeface="Verdana" panose="020B0604030504040204" pitchFamily="34" charset="0"/>
                        </a:rPr>
                        <a:t> 1.46</a:t>
                      </a:r>
                    </a:p>
                  </a:txBody>
                  <a:tcPr marL="72000" marR="7200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3">
                          <a:lumMod val="65000"/>
                        </a:schemeClr>
                      </a:solidFill>
                      <a:prstDash val="solid"/>
                      <a:round/>
                      <a:headEnd type="none" w="med" len="med"/>
                      <a:tailEnd type="none" w="med" len="med"/>
                    </a:lnT>
                    <a:lnB w="6350" cap="flat" cmpd="sng" algn="ctr">
                      <a:solidFill>
                        <a:schemeClr val="accent3">
                          <a:lumMod val="65000"/>
                        </a:schemeClr>
                      </a:solidFill>
                      <a:prstDash val="solid"/>
                      <a:round/>
                      <a:headEnd type="none" w="med" len="med"/>
                      <a:tailEnd type="none" w="med" len="med"/>
                    </a:lnB>
                    <a:lnTlToBr>
                      <a:noFill/>
                    </a:lnTlToBr>
                    <a:lnBlToTr>
                      <a:noFill/>
                    </a:lnBlToTr>
                    <a:solidFill>
                      <a:schemeClr val="accent3">
                        <a:alpha val="21000"/>
                      </a:schemeClr>
                    </a:solidFill>
                  </a:tcPr>
                </a:tc>
                <a:tc>
                  <a:txBody>
                    <a:bodyPr/>
                    <a:lstStyle/>
                    <a:p>
                      <a:pPr algn="r" fontAlgn="ctr"/>
                      <a:r>
                        <a:rPr lang="en-US" altLang="zh-TW" sz="1400" b="1" i="0" u="none" strike="noStrike" dirty="0">
                          <a:solidFill>
                            <a:schemeClr val="accent4">
                              <a:lumMod val="75000"/>
                              <a:lumOff val="25000"/>
                            </a:schemeClr>
                          </a:solidFill>
                          <a:effectLst/>
                          <a:latin typeface="+mn-lt"/>
                          <a:ea typeface="Verdana" panose="020B0604030504040204" pitchFamily="34" charset="0"/>
                        </a:rPr>
                        <a:t>-34.8</a:t>
                      </a:r>
                    </a:p>
                  </a:txBody>
                  <a:tcPr marL="72000" marR="72000" marT="6350" marB="0" anchor="ctr">
                    <a:lnL w="12700" cap="flat" cmpd="sng" algn="ctr">
                      <a:solidFill>
                        <a:schemeClr val="bg1"/>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3">
                          <a:lumMod val="65000"/>
                        </a:schemeClr>
                      </a:solidFill>
                      <a:prstDash val="solid"/>
                      <a:round/>
                      <a:headEnd type="none" w="med" len="med"/>
                      <a:tailEnd type="none" w="med" len="med"/>
                    </a:lnT>
                    <a:lnB w="6350" cap="flat" cmpd="sng" algn="ctr">
                      <a:solidFill>
                        <a:schemeClr val="accent3">
                          <a:lumMod val="65000"/>
                        </a:schemeClr>
                      </a:solidFill>
                      <a:prstDash val="solid"/>
                      <a:round/>
                      <a:headEnd type="none" w="med" len="med"/>
                      <a:tailEnd type="none" w="med" len="med"/>
                    </a:lnB>
                    <a:lnTlToBr>
                      <a:noFill/>
                    </a:lnTlToBr>
                    <a:lnBlToTr>
                      <a:noFill/>
                    </a:lnBlToTr>
                    <a:solidFill>
                      <a:schemeClr val="accent3">
                        <a:alpha val="21000"/>
                      </a:schemeClr>
                    </a:solidFill>
                  </a:tcPr>
                </a:tc>
                <a:extLst>
                  <a:ext uri="{0D108BD9-81ED-4DB2-BD59-A6C34878D82A}">
                    <a16:rowId xmlns:a16="http://schemas.microsoft.com/office/drawing/2014/main" val="1779369864"/>
                  </a:ext>
                </a:extLst>
              </a:tr>
              <a:tr h="564339">
                <a:tc>
                  <a:txBody>
                    <a:bodyPr/>
                    <a:lstStyle/>
                    <a:p>
                      <a:pPr marL="0" marR="0" lvl="0" indent="0" algn="l" defTabSz="914400" rtl="0" eaLnBrk="0" fontAlgn="base" latinLnBrk="0" hangingPunct="0">
                        <a:lnSpc>
                          <a:spcPct val="100000"/>
                        </a:lnSpc>
                        <a:spcBef>
                          <a:spcPct val="75000"/>
                        </a:spcBef>
                        <a:spcAft>
                          <a:spcPct val="0"/>
                        </a:spcAft>
                        <a:buClrTx/>
                        <a:buSzTx/>
                        <a:buFontTx/>
                        <a:buNone/>
                        <a:tabLst/>
                      </a:pPr>
                      <a:r>
                        <a:rPr kumimoji="0" lang="en-US" altLang="zh-TW" sz="1200" b="0" i="1" u="none" strike="noStrike" kern="1200" cap="none" normalizeH="0" baseline="0" dirty="0">
                          <a:ln>
                            <a:noFill/>
                          </a:ln>
                          <a:solidFill>
                            <a:sysClr val="windowText" lastClr="000000"/>
                          </a:solidFill>
                          <a:effectLst/>
                          <a:latin typeface="+mn-lt"/>
                          <a:ea typeface="新細明體" pitchFamily="18" charset="-120"/>
                          <a:cs typeface="+mn-cs"/>
                        </a:rPr>
                        <a:t>  Non-Mobile</a:t>
                      </a:r>
                      <a:r>
                        <a:rPr kumimoji="0" lang="en-US" altLang="zh-TW" sz="1200" b="0" i="1" u="none" strike="noStrike" kern="1200" cap="none" normalizeH="0" baseline="30000" dirty="0">
                          <a:ln>
                            <a:noFill/>
                          </a:ln>
                          <a:solidFill>
                            <a:sysClr val="windowText" lastClr="000000"/>
                          </a:solidFill>
                          <a:effectLst/>
                          <a:latin typeface="+mn-lt"/>
                          <a:ea typeface="新細明體" pitchFamily="18" charset="-120"/>
                          <a:cs typeface="+mn-cs"/>
                        </a:rPr>
                        <a:t>2</a:t>
                      </a:r>
                      <a:endParaRPr kumimoji="0" lang="en-US" altLang="zh-TW" sz="1200" b="0" i="1" u="none" strike="noStrike" kern="1200" cap="none" normalizeH="0" baseline="0" dirty="0">
                        <a:ln>
                          <a:noFill/>
                        </a:ln>
                        <a:solidFill>
                          <a:sysClr val="windowText" lastClr="000000"/>
                        </a:solidFill>
                        <a:effectLst/>
                        <a:latin typeface="+mn-lt"/>
                        <a:ea typeface="新細明體" pitchFamily="18" charset="-120"/>
                        <a:cs typeface="+mn-cs"/>
                      </a:endParaRPr>
                    </a:p>
                  </a:txBody>
                  <a:tcPr marT="45713" marB="45713" anchor="ctr" horzOverflow="overflow">
                    <a:lnL>
                      <a:noFill/>
                    </a:lnL>
                    <a:lnR w="12700" cap="flat" cmpd="sng" algn="ctr">
                      <a:solidFill>
                        <a:schemeClr val="bg1"/>
                      </a:solidFill>
                      <a:prstDash val="solid"/>
                      <a:round/>
                      <a:headEnd type="none" w="med" len="med"/>
                      <a:tailEnd type="none" w="med" len="med"/>
                    </a:lnR>
                    <a:lnT w="6350" cap="flat" cmpd="sng" algn="ctr">
                      <a:solidFill>
                        <a:schemeClr val="accent3">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alpha val="21000"/>
                      </a:schemeClr>
                    </a:solidFill>
                  </a:tcPr>
                </a:tc>
                <a:tc>
                  <a:txBody>
                    <a:bodyPr/>
                    <a:lstStyle/>
                    <a:p>
                      <a:pPr algn="r" fontAlgn="ctr"/>
                      <a:r>
                        <a:rPr lang="en-US" altLang="zh-TW" sz="1400" b="0" i="0" u="none" strike="noStrike" dirty="0">
                          <a:solidFill>
                            <a:schemeClr val="accent4">
                              <a:lumMod val="75000"/>
                              <a:lumOff val="25000"/>
                            </a:schemeClr>
                          </a:solidFill>
                          <a:effectLst/>
                          <a:latin typeface="+mn-lt"/>
                          <a:ea typeface="Verdana" panose="020B0604030504040204" pitchFamily="34" charset="0"/>
                        </a:rPr>
                        <a:t> 2.98</a:t>
                      </a:r>
                    </a:p>
                  </a:txBody>
                  <a:tcPr marL="72000" marR="7200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solidFill>
                        <a:schemeClr val="accent3">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alpha val="21000"/>
                      </a:schemeClr>
                    </a:solidFill>
                  </a:tcPr>
                </a:tc>
                <a:tc>
                  <a:txBody>
                    <a:bodyPr/>
                    <a:lstStyle/>
                    <a:p>
                      <a:pPr algn="r" fontAlgn="ctr"/>
                      <a:r>
                        <a:rPr lang="en-US" altLang="zh-TW" sz="1400" b="0" i="0" u="none" strike="noStrike" dirty="0">
                          <a:solidFill>
                            <a:schemeClr val="accent4">
                              <a:lumMod val="75000"/>
                              <a:lumOff val="25000"/>
                            </a:schemeClr>
                          </a:solidFill>
                          <a:effectLst/>
                          <a:latin typeface="+mn-lt"/>
                          <a:ea typeface="Verdana" panose="020B0604030504040204" pitchFamily="34" charset="0"/>
                        </a:rPr>
                        <a:t> 3.95</a:t>
                      </a:r>
                    </a:p>
                  </a:txBody>
                  <a:tcPr marL="72000" marR="7200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solidFill>
                        <a:schemeClr val="accent3">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alpha val="21000"/>
                      </a:schemeClr>
                    </a:solidFill>
                  </a:tcPr>
                </a:tc>
                <a:tc>
                  <a:txBody>
                    <a:bodyPr/>
                    <a:lstStyle/>
                    <a:p>
                      <a:pPr algn="r" fontAlgn="ctr"/>
                      <a:r>
                        <a:rPr lang="en-US" altLang="zh-TW" sz="1400" b="1" i="0" u="none" strike="noStrike" dirty="0">
                          <a:solidFill>
                            <a:schemeClr val="accent4">
                              <a:lumMod val="75000"/>
                              <a:lumOff val="25000"/>
                            </a:schemeClr>
                          </a:solidFill>
                          <a:effectLst/>
                          <a:latin typeface="+mn-lt"/>
                          <a:ea typeface="Verdana" panose="020B0604030504040204" pitchFamily="34" charset="0"/>
                        </a:rPr>
                        <a:t>32.5</a:t>
                      </a:r>
                    </a:p>
                  </a:txBody>
                  <a:tcPr marL="72000" marR="72000" marT="6350" marB="0" anchor="ctr">
                    <a:lnL w="12700" cap="flat" cmpd="sng" algn="ctr">
                      <a:solidFill>
                        <a:schemeClr val="bg1"/>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6350" cap="flat" cmpd="sng" algn="ctr">
                      <a:solidFill>
                        <a:schemeClr val="accent3">
                          <a:lumMod val="6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alpha val="21000"/>
                      </a:schemeClr>
                    </a:solidFill>
                  </a:tcPr>
                </a:tc>
                <a:extLst>
                  <a:ext uri="{0D108BD9-81ED-4DB2-BD59-A6C34878D82A}">
                    <a16:rowId xmlns:a16="http://schemas.microsoft.com/office/drawing/2014/main" val="1836251130"/>
                  </a:ext>
                </a:extLst>
              </a:tr>
              <a:tr h="590544">
                <a:tc>
                  <a:txBody>
                    <a:bodyPr/>
                    <a:lstStyle/>
                    <a:p>
                      <a:pPr marL="0" marR="0" lvl="0" indent="0" algn="l" defTabSz="914400" rtl="0" eaLnBrk="0" fontAlgn="base" latinLnBrk="0" hangingPunct="0">
                        <a:lnSpc>
                          <a:spcPct val="100000"/>
                        </a:lnSpc>
                        <a:spcBef>
                          <a:spcPct val="75000"/>
                        </a:spcBef>
                        <a:spcAft>
                          <a:spcPct val="0"/>
                        </a:spcAft>
                        <a:buClrTx/>
                        <a:buSzTx/>
                        <a:buFontTx/>
                        <a:buNone/>
                        <a:tabLst/>
                      </a:pPr>
                      <a:r>
                        <a:rPr kumimoji="0" lang="en-US" altLang="zh-TW" sz="1200" b="1" i="0" u="none" strike="noStrike" kern="1200" cap="none" normalizeH="0" baseline="0" dirty="0">
                          <a:ln>
                            <a:noFill/>
                          </a:ln>
                          <a:solidFill>
                            <a:sysClr val="windowText" lastClr="000000"/>
                          </a:solidFill>
                          <a:effectLst/>
                          <a:latin typeface="+mn-lt"/>
                          <a:ea typeface="新細明體" pitchFamily="18" charset="-120"/>
                          <a:cs typeface="+mn-cs"/>
                        </a:rPr>
                        <a:t>Free Cash Flow</a:t>
                      </a:r>
                      <a:r>
                        <a:rPr kumimoji="0" lang="en-US" altLang="zh-TW" sz="1200" b="1" i="0" u="none" strike="noStrike" kern="1200" cap="none" normalizeH="0" baseline="30000" dirty="0">
                          <a:ln>
                            <a:noFill/>
                          </a:ln>
                          <a:solidFill>
                            <a:sysClr val="windowText" lastClr="000000"/>
                          </a:solidFill>
                          <a:effectLst/>
                          <a:latin typeface="+mn-lt"/>
                          <a:ea typeface="新細明體" pitchFamily="18" charset="-120"/>
                          <a:cs typeface="+mn-cs"/>
                        </a:rPr>
                        <a:t>3</a:t>
                      </a:r>
                      <a:endParaRPr kumimoji="0" lang="en-US" altLang="zh-TW" sz="1200" b="1" i="0" u="none" strike="noStrike" kern="1200" cap="none" normalizeH="0" baseline="0" dirty="0">
                        <a:ln>
                          <a:noFill/>
                        </a:ln>
                        <a:solidFill>
                          <a:sysClr val="windowText" lastClr="000000"/>
                        </a:solidFill>
                        <a:effectLst/>
                        <a:latin typeface="+mn-lt"/>
                        <a:ea typeface="新細明體" pitchFamily="18" charset="-120"/>
                        <a:cs typeface="+mn-cs"/>
                      </a:endParaRPr>
                    </a:p>
                  </a:txBody>
                  <a:tcPr marT="45713" marB="45713" anchor="ctr" horzOverflow="overflow">
                    <a:lnL>
                      <a:noFill/>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algn="r" fontAlgn="ctr"/>
                      <a:r>
                        <a:rPr lang="en-US" altLang="zh-TW" sz="1400" b="0" i="0" u="none" strike="noStrike" dirty="0">
                          <a:solidFill>
                            <a:schemeClr val="accent4">
                              <a:lumMod val="75000"/>
                              <a:lumOff val="25000"/>
                            </a:schemeClr>
                          </a:solidFill>
                          <a:effectLst/>
                          <a:latin typeface="+mn-lt"/>
                          <a:ea typeface="Verdana" panose="020B0604030504040204" pitchFamily="34" charset="0"/>
                        </a:rPr>
                        <a:t>6.59</a:t>
                      </a:r>
                    </a:p>
                  </a:txBody>
                  <a:tcPr marL="72000" marR="7200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algn="r" fontAlgn="ctr"/>
                      <a:r>
                        <a:rPr lang="en-US" altLang="zh-TW" sz="1400" b="0" i="0" u="none" strike="noStrike" dirty="0">
                          <a:solidFill>
                            <a:schemeClr val="accent4">
                              <a:lumMod val="75000"/>
                              <a:lumOff val="25000"/>
                            </a:schemeClr>
                          </a:solidFill>
                          <a:effectLst/>
                          <a:latin typeface="+mn-lt"/>
                          <a:ea typeface="Verdana" panose="020B0604030504040204" pitchFamily="34" charset="0"/>
                        </a:rPr>
                        <a:t>5.79</a:t>
                      </a:r>
                    </a:p>
                  </a:txBody>
                  <a:tcPr marL="72000" marR="72000" marT="635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algn="r" fontAlgn="ctr"/>
                      <a:r>
                        <a:rPr lang="en-US" altLang="zh-TW" sz="1400" b="1" i="0" u="none" strike="noStrike" dirty="0">
                          <a:solidFill>
                            <a:schemeClr val="accent4">
                              <a:lumMod val="75000"/>
                              <a:lumOff val="25000"/>
                            </a:schemeClr>
                          </a:solidFill>
                          <a:effectLst/>
                          <a:latin typeface="+mn-lt"/>
                          <a:ea typeface="Verdana" panose="020B0604030504040204" pitchFamily="34" charset="0"/>
                        </a:rPr>
                        <a:t>-12.2</a:t>
                      </a:r>
                    </a:p>
                  </a:txBody>
                  <a:tcPr marL="72000" marR="72000" marT="6350" marB="0" anchor="ctr">
                    <a:lnL w="12700" cap="flat" cmpd="sng" algn="ctr">
                      <a:solidFill>
                        <a:schemeClr val="bg1"/>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2349767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圖片 10">
            <a:extLst>
              <a:ext uri="{FF2B5EF4-FFF2-40B4-BE49-F238E27FC236}">
                <a16:creationId xmlns:a16="http://schemas.microsoft.com/office/drawing/2014/main" id="{7C8C15FD-7DFE-4E77-B10F-D5E306E0208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424035" y="589565"/>
            <a:ext cx="461667" cy="86618"/>
          </a:xfrm>
          <a:prstGeom prst="rect">
            <a:avLst/>
          </a:prstGeom>
        </p:spPr>
      </p:pic>
      <p:pic>
        <p:nvPicPr>
          <p:cNvPr id="10" name="Picture 3" descr="E:\其他\企業識別系統圖\200907-new\logo-雙語.wmf">
            <a:extLst>
              <a:ext uri="{FF2B5EF4-FFF2-40B4-BE49-F238E27FC236}">
                <a16:creationId xmlns:a16="http://schemas.microsoft.com/office/drawing/2014/main" id="{92A08C80-D1E0-46BE-85C2-02E42B9CED8C}"/>
              </a:ext>
            </a:extLst>
          </p:cNvPr>
          <p:cNvPicPr>
            <a:picLocks noChangeAspect="1" noChangeArrowheads="1"/>
          </p:cNvPicPr>
          <p:nvPr/>
        </p:nvPicPr>
        <p:blipFill>
          <a:blip r:embed="rId4" cstate="print"/>
          <a:srcRect/>
          <a:stretch>
            <a:fillRect/>
          </a:stretch>
        </p:blipFill>
        <p:spPr bwMode="auto">
          <a:xfrm>
            <a:off x="7181264" y="479363"/>
            <a:ext cx="1435514" cy="466130"/>
          </a:xfrm>
          <a:prstGeom prst="rect">
            <a:avLst/>
          </a:prstGeom>
          <a:ln>
            <a:noFill/>
          </a:ln>
          <a:effectLst>
            <a:outerShdw blurRad="50800" dist="25400" dir="4200000" algn="tl" rotWithShape="0">
              <a:schemeClr val="accent3"/>
            </a:outerShdw>
          </a:effectLst>
        </p:spPr>
      </p:pic>
      <p:sp>
        <p:nvSpPr>
          <p:cNvPr id="5" name="Text Box 66">
            <a:extLst>
              <a:ext uri="{FF2B5EF4-FFF2-40B4-BE49-F238E27FC236}">
                <a16:creationId xmlns:a16="http://schemas.microsoft.com/office/drawing/2014/main" id="{A497F974-356E-4B66-968D-FEBE756CA503}"/>
              </a:ext>
            </a:extLst>
          </p:cNvPr>
          <p:cNvSpPr txBox="1">
            <a:spLocks noChangeArrowheads="1"/>
          </p:cNvSpPr>
          <p:nvPr/>
        </p:nvSpPr>
        <p:spPr bwMode="auto">
          <a:xfrm>
            <a:off x="699800" y="5949280"/>
            <a:ext cx="754622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lgn="ctr">
                <a:solidFill>
                  <a:srgbClr val="000000"/>
                </a:solidFill>
                <a:miter lim="800000"/>
                <a:headEnd/>
                <a:tailEnd/>
              </a14:hiddenLine>
            </a:ext>
          </a:extLst>
        </p:spPr>
        <p:txBody>
          <a:bodyPr wrap="square" tIns="36000" bIns="36000">
            <a:spAutoFit/>
          </a:bodyPr>
          <a:lstStyle>
            <a:lvl1pPr eaLnBrk="0" hangingPunct="0">
              <a:defRPr kumimoji="1" b="1">
                <a:solidFill>
                  <a:schemeClr val="tx1"/>
                </a:solidFill>
                <a:latin typeface="Arial" charset="0"/>
                <a:ea typeface="新細明體" pitchFamily="18" charset="-120"/>
              </a:defRPr>
            </a:lvl1pPr>
            <a:lvl2pPr marL="742950" indent="-285750" eaLnBrk="0" hangingPunct="0">
              <a:defRPr kumimoji="1" b="1">
                <a:solidFill>
                  <a:schemeClr val="tx1"/>
                </a:solidFill>
                <a:latin typeface="Arial" charset="0"/>
                <a:ea typeface="新細明體" pitchFamily="18" charset="-120"/>
              </a:defRPr>
            </a:lvl2pPr>
            <a:lvl3pPr marL="1143000" indent="-228600" eaLnBrk="0" hangingPunct="0">
              <a:defRPr kumimoji="1" b="1">
                <a:solidFill>
                  <a:schemeClr val="tx1"/>
                </a:solidFill>
                <a:latin typeface="Arial" charset="0"/>
                <a:ea typeface="新細明體" pitchFamily="18" charset="-120"/>
              </a:defRPr>
            </a:lvl3pPr>
            <a:lvl4pPr marL="1600200" indent="-228600" eaLnBrk="0" hangingPunct="0">
              <a:defRPr kumimoji="1" b="1">
                <a:solidFill>
                  <a:schemeClr val="tx1"/>
                </a:solidFill>
                <a:latin typeface="Arial" charset="0"/>
                <a:ea typeface="新細明體" pitchFamily="18" charset="-120"/>
              </a:defRPr>
            </a:lvl4pPr>
            <a:lvl5pPr marL="2057400" indent="-228600" eaLnBrk="0" hangingPunct="0">
              <a:defRPr kumimoji="1" b="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b="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b="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b="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b="1">
                <a:solidFill>
                  <a:schemeClr val="tx1"/>
                </a:solidFill>
                <a:latin typeface="Arial" charset="0"/>
                <a:ea typeface="新細明體" pitchFamily="18" charset="-120"/>
              </a:defRPr>
            </a:lvl9pPr>
          </a:lstStyle>
          <a:p>
            <a:pPr marL="0" indent="0" eaLnBrk="1" hangingPunct="1">
              <a:spcBef>
                <a:spcPts val="0"/>
              </a:spcBef>
              <a:buFontTx/>
              <a:buNone/>
              <a:defRPr/>
            </a:pPr>
            <a:r>
              <a:rPr lang="en-US" altLang="zh-TW" sz="800" b="0" dirty="0">
                <a:solidFill>
                  <a:srgbClr val="808080">
                    <a:lumMod val="50000"/>
                  </a:srgbClr>
                </a:solidFill>
                <a:latin typeface="+mn-lt"/>
                <a:ea typeface="微軟正黑體"/>
              </a:rPr>
              <a:t>Note:</a:t>
            </a:r>
          </a:p>
          <a:p>
            <a:pPr marL="228600" indent="-228600" eaLnBrk="1" hangingPunct="1">
              <a:spcBef>
                <a:spcPts val="0"/>
              </a:spcBef>
              <a:buFont typeface="+mj-lt"/>
              <a:buAutoNum type="arabicPeriod"/>
              <a:defRPr/>
            </a:pPr>
            <a:r>
              <a:rPr lang="en-US" altLang="zh-TW" sz="800" b="0" dirty="0">
                <a:solidFill>
                  <a:srgbClr val="808080">
                    <a:lumMod val="50000"/>
                  </a:srgbClr>
                </a:solidFill>
                <a:latin typeface="+mn-lt"/>
                <a:ea typeface="微軟正黑體"/>
              </a:rPr>
              <a:t>Financials are prepared in accordance with T-IFRSs.</a:t>
            </a:r>
            <a:r>
              <a:rPr lang="zh-TW" altLang="en-US" sz="800" b="0" dirty="0">
                <a:solidFill>
                  <a:srgbClr val="808080">
                    <a:lumMod val="50000"/>
                  </a:srgbClr>
                </a:solidFill>
                <a:latin typeface="+mn-lt"/>
                <a:ea typeface="微軟正黑體"/>
              </a:rPr>
              <a:t> </a:t>
            </a:r>
            <a:r>
              <a:rPr lang="en-US" altLang="zh-TW" sz="800" b="0" dirty="0">
                <a:solidFill>
                  <a:srgbClr val="808080">
                    <a:lumMod val="50000"/>
                  </a:srgbClr>
                </a:solidFill>
                <a:latin typeface="+mn-lt"/>
                <a:ea typeface="微軟正黑體"/>
              </a:rPr>
              <a:t>Figures for</a:t>
            </a:r>
            <a:r>
              <a:rPr lang="zh-TW" altLang="en-US" sz="800" b="0" dirty="0">
                <a:solidFill>
                  <a:srgbClr val="808080">
                    <a:lumMod val="50000"/>
                  </a:srgbClr>
                </a:solidFill>
                <a:latin typeface="+mn-lt"/>
                <a:ea typeface="微軟正黑體"/>
              </a:rPr>
              <a:t> </a:t>
            </a:r>
            <a:r>
              <a:rPr lang="en-US" altLang="zh-TW" sz="800" b="0" dirty="0">
                <a:solidFill>
                  <a:srgbClr val="808080">
                    <a:lumMod val="50000"/>
                  </a:srgbClr>
                </a:solidFill>
                <a:latin typeface="+mn-lt"/>
                <a:ea typeface="微軟正黑體"/>
              </a:rPr>
              <a:t>2023</a:t>
            </a:r>
            <a:r>
              <a:rPr lang="zh-TW" altLang="en-US" sz="800" b="0" dirty="0">
                <a:solidFill>
                  <a:srgbClr val="808080">
                    <a:lumMod val="50000"/>
                  </a:srgbClr>
                </a:solidFill>
                <a:latin typeface="+mn-lt"/>
                <a:ea typeface="微軟正黑體"/>
              </a:rPr>
              <a:t> </a:t>
            </a:r>
            <a:r>
              <a:rPr lang="en-US" altLang="zh-TW" sz="800" b="0" dirty="0">
                <a:solidFill>
                  <a:srgbClr val="808080">
                    <a:lumMod val="50000"/>
                  </a:srgbClr>
                </a:solidFill>
                <a:latin typeface="+mn-lt"/>
                <a:ea typeface="微軟正黑體"/>
              </a:rPr>
              <a:t>are </a:t>
            </a:r>
            <a:r>
              <a:rPr lang="en-US" altLang="zh-TW" sz="800" b="0" dirty="0" err="1">
                <a:solidFill>
                  <a:srgbClr val="808080">
                    <a:lumMod val="50000"/>
                  </a:srgbClr>
                </a:solidFill>
                <a:latin typeface="+mn-lt"/>
                <a:ea typeface="微軟正黑體"/>
              </a:rPr>
              <a:t>unaudit</a:t>
            </a:r>
            <a:r>
              <a:rPr lang="en-US" altLang="zh-TW" sz="800" b="0" dirty="0">
                <a:solidFill>
                  <a:srgbClr val="808080">
                    <a:lumMod val="50000"/>
                  </a:srgbClr>
                </a:solidFill>
                <a:latin typeface="+mn-lt"/>
                <a:ea typeface="微軟正黑體"/>
              </a:rPr>
              <a:t>ed.</a:t>
            </a:r>
          </a:p>
          <a:p>
            <a:pPr marL="228600" indent="-228600" eaLnBrk="1" hangingPunct="1">
              <a:spcBef>
                <a:spcPts val="0"/>
              </a:spcBef>
              <a:buFont typeface="+mj-lt"/>
              <a:buAutoNum type="arabicPeriod"/>
              <a:defRPr/>
            </a:pPr>
            <a:r>
              <a:rPr lang="en-US" altLang="zh-TW" sz="800" b="0" dirty="0">
                <a:solidFill>
                  <a:srgbClr val="808080">
                    <a:lumMod val="50000"/>
                  </a:srgbClr>
                </a:solidFill>
                <a:latin typeface="+mn-lt"/>
                <a:ea typeface="微軟正黑體"/>
              </a:rPr>
              <a:t>Net income attributable to owners of the parent.</a:t>
            </a:r>
          </a:p>
          <a:p>
            <a:pPr marL="228600" indent="-228600" eaLnBrk="1" hangingPunct="1">
              <a:spcBef>
                <a:spcPts val="0"/>
              </a:spcBef>
              <a:buFont typeface="+mj-lt"/>
              <a:buAutoNum type="arabicPeriod"/>
              <a:defRPr/>
            </a:pPr>
            <a:r>
              <a:rPr lang="en-US" altLang="zh-TW" sz="800" b="0" dirty="0">
                <a:solidFill>
                  <a:srgbClr val="808080">
                    <a:lumMod val="50000"/>
                  </a:srgbClr>
                </a:solidFill>
                <a:latin typeface="+mn-lt"/>
                <a:ea typeface="微軟正黑體"/>
              </a:rPr>
              <a:t>EBITDA = operating income + Depreciation &amp; Amortization.</a:t>
            </a:r>
          </a:p>
        </p:txBody>
      </p:sp>
      <p:sp>
        <p:nvSpPr>
          <p:cNvPr id="6" name="文字方塊 5">
            <a:extLst>
              <a:ext uri="{FF2B5EF4-FFF2-40B4-BE49-F238E27FC236}">
                <a16:creationId xmlns:a16="http://schemas.microsoft.com/office/drawing/2014/main" id="{F3D01DCD-B305-44C9-96E2-ACAD415A9815}"/>
              </a:ext>
            </a:extLst>
          </p:cNvPr>
          <p:cNvSpPr txBox="1"/>
          <p:nvPr/>
        </p:nvSpPr>
        <p:spPr>
          <a:xfrm>
            <a:off x="827584" y="408007"/>
            <a:ext cx="5616624" cy="461665"/>
          </a:xfrm>
          <a:prstGeom prst="rect">
            <a:avLst/>
          </a:prstGeom>
          <a:noFill/>
        </p:spPr>
        <p:txBody>
          <a:bodyPr wrap="square">
            <a:spAutoFit/>
          </a:bodyPr>
          <a:lstStyle/>
          <a:p>
            <a:r>
              <a:rPr lang="en-US" altLang="zh-TW" sz="2400" dirty="0">
                <a:solidFill>
                  <a:schemeClr val="bg2">
                    <a:lumMod val="50000"/>
                  </a:schemeClr>
                </a:solidFill>
                <a:latin typeface="+mj-lt"/>
                <a:ea typeface="+mn-ea"/>
              </a:rPr>
              <a:t>Operating Results</a:t>
            </a:r>
            <a:r>
              <a:rPr lang="zh-TW" altLang="en-US" sz="2400" dirty="0">
                <a:solidFill>
                  <a:schemeClr val="bg2">
                    <a:lumMod val="50000"/>
                  </a:schemeClr>
                </a:solidFill>
                <a:latin typeface="+mj-lt"/>
                <a:ea typeface="+mn-ea"/>
              </a:rPr>
              <a:t> </a:t>
            </a:r>
            <a:r>
              <a:rPr lang="en-US" altLang="zh-TW" sz="2400" dirty="0">
                <a:solidFill>
                  <a:schemeClr val="bg2">
                    <a:lumMod val="50000"/>
                  </a:schemeClr>
                </a:solidFill>
                <a:latin typeface="+mj-lt"/>
                <a:ea typeface="+mn-ea"/>
              </a:rPr>
              <a:t>vs.</a:t>
            </a:r>
            <a:r>
              <a:rPr lang="zh-TW" altLang="en-US" sz="2400" dirty="0">
                <a:solidFill>
                  <a:schemeClr val="bg2">
                    <a:lumMod val="50000"/>
                  </a:schemeClr>
                </a:solidFill>
                <a:latin typeface="+mj-lt"/>
                <a:ea typeface="+mn-ea"/>
              </a:rPr>
              <a:t> </a:t>
            </a:r>
            <a:r>
              <a:rPr lang="en-US" altLang="zh-TW" sz="2400" dirty="0">
                <a:solidFill>
                  <a:schemeClr val="bg2">
                    <a:lumMod val="50000"/>
                  </a:schemeClr>
                </a:solidFill>
                <a:latin typeface="+mj-lt"/>
                <a:ea typeface="+mn-ea"/>
              </a:rPr>
              <a:t>Forecasts</a:t>
            </a:r>
            <a:endParaRPr lang="zh-TW" altLang="en-US" sz="2400" dirty="0">
              <a:solidFill>
                <a:schemeClr val="bg2">
                  <a:lumMod val="50000"/>
                </a:schemeClr>
              </a:solidFill>
              <a:latin typeface="+mj-lt"/>
              <a:ea typeface="+mn-ea"/>
            </a:endParaRPr>
          </a:p>
        </p:txBody>
      </p:sp>
      <p:pic>
        <p:nvPicPr>
          <p:cNvPr id="14" name="圖片 13">
            <a:extLst>
              <a:ext uri="{FF2B5EF4-FFF2-40B4-BE49-F238E27FC236}">
                <a16:creationId xmlns:a16="http://schemas.microsoft.com/office/drawing/2014/main" id="{EAB44EE8-0AFA-445F-A4E1-7B6114F7D2F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V="1">
            <a:off x="324000" y="6513154"/>
            <a:ext cx="8496000" cy="83583"/>
          </a:xfrm>
          <a:prstGeom prst="rect">
            <a:avLst/>
          </a:prstGeom>
        </p:spPr>
      </p:pic>
      <p:graphicFrame>
        <p:nvGraphicFramePr>
          <p:cNvPr id="9" name="Group 4"/>
          <p:cNvGraphicFramePr>
            <a:graphicFrameLocks noGrp="1"/>
          </p:cNvGraphicFramePr>
          <p:nvPr>
            <p:extLst>
              <p:ext uri="{D42A27DB-BD31-4B8C-83A1-F6EECF244321}">
                <p14:modId xmlns:p14="http://schemas.microsoft.com/office/powerpoint/2010/main" val="2272879616"/>
              </p:ext>
            </p:extLst>
          </p:nvPr>
        </p:nvGraphicFramePr>
        <p:xfrm>
          <a:off x="611559" y="1124744"/>
          <a:ext cx="8005218" cy="4752529"/>
        </p:xfrm>
        <a:graphic>
          <a:graphicData uri="http://schemas.openxmlformats.org/drawingml/2006/table">
            <a:tbl>
              <a:tblPr/>
              <a:tblGrid>
                <a:gridCol w="1952023">
                  <a:extLst>
                    <a:ext uri="{9D8B030D-6E8A-4147-A177-3AD203B41FA5}">
                      <a16:colId xmlns:a16="http://schemas.microsoft.com/office/drawing/2014/main" val="20000"/>
                    </a:ext>
                  </a:extLst>
                </a:gridCol>
                <a:gridCol w="1144322">
                  <a:extLst>
                    <a:ext uri="{9D8B030D-6E8A-4147-A177-3AD203B41FA5}">
                      <a16:colId xmlns:a16="http://schemas.microsoft.com/office/drawing/2014/main" val="20001"/>
                    </a:ext>
                  </a:extLst>
                </a:gridCol>
                <a:gridCol w="1224136">
                  <a:extLst>
                    <a:ext uri="{9D8B030D-6E8A-4147-A177-3AD203B41FA5}">
                      <a16:colId xmlns:a16="http://schemas.microsoft.com/office/drawing/2014/main" val="20002"/>
                    </a:ext>
                  </a:extLst>
                </a:gridCol>
                <a:gridCol w="1152128">
                  <a:extLst>
                    <a:ext uri="{9D8B030D-6E8A-4147-A177-3AD203B41FA5}">
                      <a16:colId xmlns:a16="http://schemas.microsoft.com/office/drawing/2014/main" val="20003"/>
                    </a:ext>
                  </a:extLst>
                </a:gridCol>
                <a:gridCol w="1368152">
                  <a:extLst>
                    <a:ext uri="{9D8B030D-6E8A-4147-A177-3AD203B41FA5}">
                      <a16:colId xmlns:a16="http://schemas.microsoft.com/office/drawing/2014/main" val="20004"/>
                    </a:ext>
                  </a:extLst>
                </a:gridCol>
                <a:gridCol w="1164457">
                  <a:extLst>
                    <a:ext uri="{9D8B030D-6E8A-4147-A177-3AD203B41FA5}">
                      <a16:colId xmlns:a16="http://schemas.microsoft.com/office/drawing/2014/main" val="20005"/>
                    </a:ext>
                  </a:extLst>
                </a:gridCol>
              </a:tblGrid>
              <a:tr h="577218">
                <a:tc>
                  <a:txBody>
                    <a:bodyPr/>
                    <a:lstStyle/>
                    <a:p>
                      <a:pPr marL="0" marR="0" lvl="0" indent="0" algn="l" defTabSz="914400" rtl="0" eaLnBrk="0" fontAlgn="base" latinLnBrk="0" hangingPunct="0">
                        <a:lnSpc>
                          <a:spcPct val="100000"/>
                        </a:lnSpc>
                        <a:spcBef>
                          <a:spcPct val="75000"/>
                        </a:spcBef>
                        <a:spcAft>
                          <a:spcPct val="0"/>
                        </a:spcAft>
                        <a:buClrTx/>
                        <a:buSzTx/>
                        <a:buFontTx/>
                        <a:buNone/>
                        <a:tabLst/>
                      </a:pPr>
                      <a:r>
                        <a:rPr kumimoji="0" lang="en-US" altLang="zh-TW" sz="1300" b="0" i="1" u="none" strike="noStrike" kern="1200" cap="none" normalizeH="0" baseline="0" dirty="0">
                          <a:ln>
                            <a:noFill/>
                          </a:ln>
                          <a:solidFill>
                            <a:sysClr val="windowText" lastClr="000000"/>
                          </a:solidFill>
                          <a:effectLst/>
                          <a:latin typeface="+mn-lt"/>
                          <a:ea typeface="新細明體" pitchFamily="18" charset="-120"/>
                          <a:cs typeface="+mn-cs"/>
                        </a:rPr>
                        <a:t>(</a:t>
                      </a:r>
                      <a:r>
                        <a:rPr kumimoji="0" lang="en-US" altLang="zh-TW" sz="1300" b="0" i="1" u="none" strike="noStrike" kern="1200" cap="none" normalizeH="0" baseline="0" dirty="0" err="1">
                          <a:ln>
                            <a:noFill/>
                          </a:ln>
                          <a:solidFill>
                            <a:sysClr val="windowText" lastClr="000000"/>
                          </a:solidFill>
                          <a:effectLst/>
                          <a:latin typeface="+mn-lt"/>
                          <a:ea typeface="新細明體" pitchFamily="18" charset="-120"/>
                          <a:cs typeface="+mn-cs"/>
                        </a:rPr>
                        <a:t>NT$bn</a:t>
                      </a:r>
                      <a:r>
                        <a:rPr kumimoji="0" lang="en-US" altLang="zh-TW" sz="1300" b="0" i="1" u="none" strike="noStrike" kern="1200" cap="none" normalizeH="0" baseline="0" dirty="0">
                          <a:ln>
                            <a:noFill/>
                          </a:ln>
                          <a:solidFill>
                            <a:sysClr val="windowText" lastClr="000000"/>
                          </a:solidFill>
                          <a:effectLst/>
                          <a:latin typeface="+mn-lt"/>
                          <a:ea typeface="新細明體" pitchFamily="18" charset="-120"/>
                          <a:cs typeface="+mn-cs"/>
                        </a:rPr>
                        <a:t>)</a:t>
                      </a:r>
                    </a:p>
                  </a:txBody>
                  <a:tcPr marL="91431" marR="91431" marT="45709" marB="45709" anchor="ctr" horzOverflow="overflow">
                    <a:lnL>
                      <a:noFill/>
                    </a:lnL>
                    <a:lnR>
                      <a:noFill/>
                    </a:lnR>
                    <a:lnT w="1905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kumimoji="0" lang="en-US" altLang="zh-TW" sz="1400" b="1" i="0" u="none" strike="noStrike" kern="1200" cap="none" normalizeH="0" baseline="0" dirty="0">
                          <a:ln>
                            <a:noFill/>
                          </a:ln>
                          <a:solidFill>
                            <a:schemeClr val="bg1"/>
                          </a:solidFill>
                          <a:effectLst/>
                          <a:latin typeface="+mn-lt"/>
                          <a:ea typeface="新細明體" pitchFamily="18" charset="-120"/>
                          <a:cs typeface="+mn-cs"/>
                        </a:rPr>
                        <a:t>Q1</a:t>
                      </a:r>
                      <a:r>
                        <a:rPr kumimoji="0" lang="zh-TW" altLang="en-US" sz="1400" b="1" i="0" u="none" strike="noStrike" kern="1200" cap="none" normalizeH="0" baseline="0" dirty="0">
                          <a:ln>
                            <a:noFill/>
                          </a:ln>
                          <a:solidFill>
                            <a:schemeClr val="bg1"/>
                          </a:solidFill>
                          <a:effectLst/>
                          <a:latin typeface="+mn-lt"/>
                          <a:ea typeface="新細明體" pitchFamily="18" charset="-120"/>
                          <a:cs typeface="+mn-cs"/>
                        </a:rPr>
                        <a:t> </a:t>
                      </a:r>
                      <a:r>
                        <a:rPr kumimoji="0" lang="en-US" altLang="zh-TW" sz="1400" b="1" i="0" u="none" strike="noStrike" kern="1200" cap="none" normalizeH="0" baseline="0" dirty="0">
                          <a:ln>
                            <a:noFill/>
                          </a:ln>
                          <a:solidFill>
                            <a:schemeClr val="bg1"/>
                          </a:solidFill>
                          <a:effectLst/>
                          <a:latin typeface="+mn-lt"/>
                          <a:ea typeface="新細明體" pitchFamily="18" charset="-120"/>
                          <a:cs typeface="+mn-cs"/>
                        </a:rPr>
                        <a:t>2023</a:t>
                      </a:r>
                      <a:br>
                        <a:rPr kumimoji="0" lang="en-US" altLang="zh-TW" sz="1400" b="1" i="0" u="none" strike="noStrike" kern="1200" cap="none" normalizeH="0" baseline="0" dirty="0">
                          <a:ln>
                            <a:noFill/>
                          </a:ln>
                          <a:solidFill>
                            <a:schemeClr val="bg1"/>
                          </a:solidFill>
                          <a:effectLst/>
                          <a:latin typeface="+mn-lt"/>
                          <a:ea typeface="新細明體" pitchFamily="18" charset="-120"/>
                          <a:cs typeface="+mn-cs"/>
                        </a:rPr>
                      </a:br>
                      <a:r>
                        <a:rPr kumimoji="0" lang="en-US" altLang="zh-TW" sz="1400" b="1" i="0" u="none" strike="noStrike" kern="1200" cap="none" normalizeH="0" baseline="0" dirty="0">
                          <a:ln>
                            <a:noFill/>
                          </a:ln>
                          <a:solidFill>
                            <a:schemeClr val="bg1"/>
                          </a:solidFill>
                          <a:effectLst/>
                          <a:latin typeface="+mn-lt"/>
                          <a:ea typeface="新細明體" pitchFamily="18" charset="-120"/>
                          <a:cs typeface="+mn-cs"/>
                        </a:rPr>
                        <a:t>(A)</a:t>
                      </a:r>
                    </a:p>
                  </a:txBody>
                  <a:tcPr marL="0" marR="0" marT="45709" marB="45709" anchor="ctr" horzOverflow="overflow">
                    <a:lnL>
                      <a:noFill/>
                    </a:lnL>
                    <a:lnR w="127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179C8"/>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kumimoji="0" lang="en-US" altLang="zh-TW" sz="1400" b="1" i="0" u="none" strike="noStrike" kern="1200" cap="none" normalizeH="0" baseline="0" dirty="0">
                          <a:ln>
                            <a:noFill/>
                          </a:ln>
                          <a:solidFill>
                            <a:schemeClr val="bg1"/>
                          </a:solidFill>
                          <a:effectLst/>
                          <a:latin typeface="+mn-lt"/>
                          <a:ea typeface="新細明體" pitchFamily="18" charset="-120"/>
                          <a:cs typeface="+mn-cs"/>
                        </a:rPr>
                        <a:t>Q1</a:t>
                      </a:r>
                      <a:r>
                        <a:rPr kumimoji="0" lang="zh-TW" altLang="en-US" sz="1400" b="1" i="0" u="none" strike="noStrike" kern="1200" cap="none" normalizeH="0" baseline="0" dirty="0">
                          <a:ln>
                            <a:noFill/>
                          </a:ln>
                          <a:solidFill>
                            <a:schemeClr val="bg1"/>
                          </a:solidFill>
                          <a:effectLst/>
                          <a:latin typeface="+mn-lt"/>
                          <a:ea typeface="新細明體" pitchFamily="18" charset="-120"/>
                          <a:cs typeface="+mn-cs"/>
                        </a:rPr>
                        <a:t> </a:t>
                      </a:r>
                      <a:r>
                        <a:rPr kumimoji="0" lang="en-US" altLang="zh-TW" sz="1400" b="1" i="0" u="none" strike="noStrike" kern="1200" cap="none" normalizeH="0" baseline="0" dirty="0">
                          <a:ln>
                            <a:noFill/>
                          </a:ln>
                          <a:solidFill>
                            <a:schemeClr val="bg1"/>
                          </a:solidFill>
                          <a:effectLst/>
                          <a:latin typeface="+mn-lt"/>
                          <a:ea typeface="新細明體" pitchFamily="18" charset="-120"/>
                          <a:cs typeface="+mn-cs"/>
                        </a:rPr>
                        <a:t>2023</a:t>
                      </a:r>
                      <a:br>
                        <a:rPr kumimoji="0" lang="en-US" altLang="zh-TW" sz="1400" b="1" i="0" u="none" strike="noStrike" kern="1200" cap="none" normalizeH="0" baseline="0" dirty="0">
                          <a:ln>
                            <a:noFill/>
                          </a:ln>
                          <a:solidFill>
                            <a:schemeClr val="bg1"/>
                          </a:solidFill>
                          <a:effectLst/>
                          <a:latin typeface="+mn-lt"/>
                          <a:ea typeface="新細明體" pitchFamily="18" charset="-120"/>
                          <a:cs typeface="+mn-cs"/>
                        </a:rPr>
                      </a:br>
                      <a:r>
                        <a:rPr kumimoji="0" lang="zh-TW" altLang="en-US" sz="1400" b="1" i="0" u="none" strike="noStrike" kern="1200" cap="none" normalizeH="0" baseline="0" dirty="0">
                          <a:ln>
                            <a:noFill/>
                          </a:ln>
                          <a:solidFill>
                            <a:schemeClr val="bg1"/>
                          </a:solidFill>
                          <a:effectLst/>
                          <a:latin typeface="+mn-lt"/>
                          <a:ea typeface="新細明體" pitchFamily="18" charset="-120"/>
                          <a:cs typeface="+mn-cs"/>
                        </a:rPr>
                        <a:t>（</a:t>
                      </a:r>
                      <a:r>
                        <a:rPr kumimoji="0" lang="en-US" altLang="zh-TW" sz="1400" b="1" i="0" u="none" strike="noStrike" kern="1200" cap="none" normalizeH="0" baseline="0" dirty="0">
                          <a:ln>
                            <a:noFill/>
                          </a:ln>
                          <a:solidFill>
                            <a:schemeClr val="bg1"/>
                          </a:solidFill>
                          <a:effectLst/>
                          <a:latin typeface="+mn-lt"/>
                          <a:ea typeface="新細明體" pitchFamily="18" charset="-120"/>
                          <a:cs typeface="+mn-cs"/>
                        </a:rPr>
                        <a:t>E</a:t>
                      </a:r>
                      <a:r>
                        <a:rPr kumimoji="0" lang="zh-TW" altLang="en-US" sz="1400" b="1" i="0" u="none" strike="noStrike" kern="1200" cap="none" normalizeH="0" baseline="0" dirty="0">
                          <a:ln>
                            <a:noFill/>
                          </a:ln>
                          <a:solidFill>
                            <a:schemeClr val="bg1"/>
                          </a:solidFill>
                          <a:effectLst/>
                          <a:latin typeface="+mn-lt"/>
                          <a:ea typeface="新細明體" pitchFamily="18" charset="-120"/>
                          <a:cs typeface="+mn-cs"/>
                        </a:rPr>
                        <a:t>）</a:t>
                      </a:r>
                      <a:endParaRPr kumimoji="0" lang="en-US" altLang="zh-TW" sz="1400" b="1" i="0" u="none" strike="noStrike" kern="1200" cap="none" normalizeH="0" baseline="0" dirty="0">
                        <a:ln>
                          <a:noFill/>
                        </a:ln>
                        <a:solidFill>
                          <a:schemeClr val="bg1"/>
                        </a:solidFill>
                        <a:effectLst/>
                        <a:latin typeface="+mn-lt"/>
                        <a:ea typeface="新細明體" pitchFamily="18" charset="-120"/>
                        <a:cs typeface="+mn-cs"/>
                      </a:endParaRPr>
                    </a:p>
                  </a:txBody>
                  <a:tcPr marL="0" marR="0" marT="45709" marB="45709"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179C8"/>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kumimoji="0" lang="en-US" altLang="zh-TW" sz="1400" b="1" i="0" u="none" strike="noStrike" kern="1200" cap="none" normalizeH="0" baseline="0" dirty="0">
                          <a:ln>
                            <a:noFill/>
                          </a:ln>
                          <a:solidFill>
                            <a:schemeClr val="bg1"/>
                          </a:solidFill>
                          <a:effectLst/>
                          <a:latin typeface="+mn-lt"/>
                          <a:ea typeface="新細明體" pitchFamily="18" charset="-120"/>
                          <a:cs typeface="+mn-cs"/>
                        </a:rPr>
                        <a:t>Achieving  </a:t>
                      </a:r>
                      <a:br>
                        <a:rPr kumimoji="0" lang="en-US" altLang="zh-TW" sz="1400" b="1" i="0" u="none" strike="noStrike" kern="1200" cap="none" normalizeH="0" baseline="0" dirty="0">
                          <a:ln>
                            <a:noFill/>
                          </a:ln>
                          <a:solidFill>
                            <a:schemeClr val="bg1"/>
                          </a:solidFill>
                          <a:effectLst/>
                          <a:latin typeface="+mn-lt"/>
                          <a:ea typeface="新細明體" pitchFamily="18" charset="-120"/>
                          <a:cs typeface="+mn-cs"/>
                        </a:rPr>
                      </a:br>
                      <a:r>
                        <a:rPr kumimoji="0" lang="en-US" altLang="zh-TW" sz="1400" b="1" i="0" u="none" strike="noStrike" kern="1200" cap="none" normalizeH="0" baseline="0" dirty="0">
                          <a:ln>
                            <a:noFill/>
                          </a:ln>
                          <a:solidFill>
                            <a:schemeClr val="bg1"/>
                          </a:solidFill>
                          <a:effectLst/>
                          <a:latin typeface="+mn-lt"/>
                          <a:ea typeface="新細明體" pitchFamily="18" charset="-120"/>
                          <a:cs typeface="+mn-cs"/>
                        </a:rPr>
                        <a:t>%</a:t>
                      </a:r>
                    </a:p>
                  </a:txBody>
                  <a:tcPr marL="0" marR="0" marT="45709" marB="45709"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5E9D"/>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kumimoji="0" lang="en-US" altLang="zh-TW" sz="1400" b="1" i="0" u="none" strike="noStrike" kern="1200" cap="none" normalizeH="0" baseline="0" dirty="0">
                          <a:ln>
                            <a:noFill/>
                          </a:ln>
                          <a:solidFill>
                            <a:schemeClr val="bg1"/>
                          </a:solidFill>
                          <a:effectLst/>
                          <a:latin typeface="+mn-lt"/>
                          <a:ea typeface="新細明體" pitchFamily="18" charset="-120"/>
                          <a:cs typeface="+mn-cs"/>
                        </a:rPr>
                        <a:t>2023</a:t>
                      </a:r>
                    </a:p>
                    <a:p>
                      <a:pPr marL="0" marR="0" lvl="0" indent="0" algn="ctr" defTabSz="685800" rtl="0" eaLnBrk="1" fontAlgn="ctr" latinLnBrk="0" hangingPunct="1">
                        <a:lnSpc>
                          <a:spcPct val="100000"/>
                        </a:lnSpc>
                        <a:spcBef>
                          <a:spcPts val="0"/>
                        </a:spcBef>
                        <a:spcAft>
                          <a:spcPts val="0"/>
                        </a:spcAft>
                        <a:buClrTx/>
                        <a:buSzTx/>
                        <a:buFontTx/>
                        <a:buNone/>
                        <a:tabLst/>
                        <a:defRPr/>
                      </a:pPr>
                      <a:r>
                        <a:rPr kumimoji="0" lang="en-US" altLang="zh-TW" sz="1400" b="1" i="0" u="none" strike="noStrike" kern="1200" cap="none" normalizeH="0" baseline="0" dirty="0">
                          <a:ln>
                            <a:noFill/>
                          </a:ln>
                          <a:solidFill>
                            <a:schemeClr val="bg1"/>
                          </a:solidFill>
                          <a:effectLst/>
                          <a:latin typeface="+mn-lt"/>
                          <a:ea typeface="新細明體" pitchFamily="18" charset="-120"/>
                          <a:cs typeface="+mn-cs"/>
                        </a:rPr>
                        <a:t>(E)</a:t>
                      </a:r>
                      <a:endParaRPr kumimoji="0" lang="zh-TW" altLang="en-US" sz="1400" b="1" i="0" u="none" strike="noStrike" kern="1200" cap="none" normalizeH="0" baseline="0" dirty="0">
                        <a:ln>
                          <a:noFill/>
                        </a:ln>
                        <a:solidFill>
                          <a:schemeClr val="bg1"/>
                        </a:solidFill>
                        <a:effectLst/>
                        <a:latin typeface="+mn-lt"/>
                        <a:ea typeface="新細明體" pitchFamily="18" charset="-120"/>
                        <a:cs typeface="+mn-cs"/>
                      </a:endParaRPr>
                    </a:p>
                  </a:txBody>
                  <a:tcPr marL="0" marR="0" marT="45709" marB="45709"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179C8"/>
                    </a:solidFill>
                  </a:tcPr>
                </a:tc>
                <a:tc>
                  <a:txBody>
                    <a:bodyPr/>
                    <a:lstStyle/>
                    <a:p>
                      <a:pPr marL="0" marR="0" lvl="0" indent="0" algn="ctr" defTabSz="685800" rtl="0" eaLnBrk="1" fontAlgn="ctr" latinLnBrk="0" hangingPunct="1">
                        <a:lnSpc>
                          <a:spcPct val="100000"/>
                        </a:lnSpc>
                        <a:spcBef>
                          <a:spcPts val="0"/>
                        </a:spcBef>
                        <a:spcAft>
                          <a:spcPts val="0"/>
                        </a:spcAft>
                        <a:buClrTx/>
                        <a:buSzTx/>
                        <a:buFontTx/>
                        <a:buNone/>
                        <a:tabLst/>
                        <a:defRPr/>
                      </a:pPr>
                      <a:r>
                        <a:rPr kumimoji="0" lang="en-US" altLang="zh-TW" sz="1400" b="1" i="0" u="none" strike="noStrike" kern="1200" cap="none" normalizeH="0" baseline="0" dirty="0">
                          <a:ln>
                            <a:noFill/>
                          </a:ln>
                          <a:solidFill>
                            <a:schemeClr val="bg1"/>
                          </a:solidFill>
                          <a:effectLst/>
                          <a:latin typeface="+mn-lt"/>
                          <a:ea typeface="新細明體" pitchFamily="18" charset="-120"/>
                          <a:cs typeface="+mn-cs"/>
                        </a:rPr>
                        <a:t>Achieving  </a:t>
                      </a:r>
                      <a:br>
                        <a:rPr kumimoji="0" lang="en-US" altLang="zh-TW" sz="1400" b="1" i="0" u="none" strike="noStrike" kern="1200" cap="none" normalizeH="0" baseline="0" dirty="0">
                          <a:ln>
                            <a:noFill/>
                          </a:ln>
                          <a:solidFill>
                            <a:schemeClr val="bg1"/>
                          </a:solidFill>
                          <a:effectLst/>
                          <a:latin typeface="+mn-lt"/>
                          <a:ea typeface="新細明體" pitchFamily="18" charset="-120"/>
                          <a:cs typeface="+mn-cs"/>
                        </a:rPr>
                      </a:br>
                      <a:r>
                        <a:rPr kumimoji="0" lang="en-US" altLang="zh-TW" sz="1400" b="1" i="0" u="none" strike="noStrike" kern="1200" cap="none" normalizeH="0" baseline="0" dirty="0">
                          <a:ln>
                            <a:noFill/>
                          </a:ln>
                          <a:solidFill>
                            <a:schemeClr val="bg1"/>
                          </a:solidFill>
                          <a:effectLst/>
                          <a:latin typeface="+mn-lt"/>
                          <a:ea typeface="新細明體" pitchFamily="18" charset="-120"/>
                          <a:cs typeface="+mn-cs"/>
                        </a:rPr>
                        <a:t>%</a:t>
                      </a:r>
                    </a:p>
                  </a:txBody>
                  <a:tcPr marL="0" marR="0" marT="45709" marB="45709" anchor="ctr" horzOverflow="overflow">
                    <a:lnL w="12700" cap="flat" cmpd="sng" algn="ctr">
                      <a:solidFill>
                        <a:schemeClr val="bg1"/>
                      </a:solidFill>
                      <a:prstDash val="solid"/>
                      <a:round/>
                      <a:headEnd type="none" w="med" len="med"/>
                      <a:tailEnd type="none" w="med" len="med"/>
                    </a:lnL>
                    <a:lnR>
                      <a:noFill/>
                    </a:lnR>
                    <a:lnT w="1905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5E9D"/>
                    </a:solidFill>
                  </a:tcPr>
                </a:tc>
                <a:extLst>
                  <a:ext uri="{0D108BD9-81ED-4DB2-BD59-A6C34878D82A}">
                    <a16:rowId xmlns:a16="http://schemas.microsoft.com/office/drawing/2014/main" val="10001"/>
                  </a:ext>
                </a:extLst>
              </a:tr>
              <a:tr h="558935">
                <a:tc>
                  <a:txBody>
                    <a:bodyPr/>
                    <a:lstStyle/>
                    <a:p>
                      <a:pPr marL="0" marR="0" lvl="0" indent="0" algn="l" defTabSz="914400" rtl="0" eaLnBrk="0" fontAlgn="base" latinLnBrk="0" hangingPunct="0">
                        <a:lnSpc>
                          <a:spcPct val="100000"/>
                        </a:lnSpc>
                        <a:spcBef>
                          <a:spcPct val="75000"/>
                        </a:spcBef>
                        <a:spcAft>
                          <a:spcPct val="0"/>
                        </a:spcAft>
                        <a:buClrTx/>
                        <a:buSzTx/>
                        <a:buFontTx/>
                        <a:buNone/>
                        <a:tabLst/>
                      </a:pPr>
                      <a:r>
                        <a:rPr kumimoji="0" lang="en-US" altLang="zh-TW" sz="1200" b="1" i="0" u="none" strike="noStrike" kern="1200" cap="none" normalizeH="0" baseline="0" dirty="0">
                          <a:ln>
                            <a:noFill/>
                          </a:ln>
                          <a:solidFill>
                            <a:sysClr val="windowText" lastClr="000000"/>
                          </a:solidFill>
                          <a:effectLst/>
                          <a:latin typeface="+mn-lt"/>
                          <a:ea typeface="新細明體" pitchFamily="18" charset="-120"/>
                          <a:cs typeface="+mn-cs"/>
                        </a:rPr>
                        <a:t>Revenues</a:t>
                      </a:r>
                    </a:p>
                  </a:txBody>
                  <a:tcPr marL="91431" marR="91431" marT="45709" marB="45709" anchor="ctr" horzOverflow="overflow">
                    <a:lnL>
                      <a:noFill/>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algn="r" defTabSz="685800" rtl="0" eaLnBrk="1" fontAlgn="ctr" latinLnBrk="0" hangingPunct="1"/>
                      <a:r>
                        <a:rPr lang="en-US" altLang="zh-TW" sz="1400" b="0" i="0" u="none" strike="noStrike" kern="1200" dirty="0">
                          <a:solidFill>
                            <a:schemeClr val="accent4">
                              <a:lumMod val="75000"/>
                              <a:lumOff val="25000"/>
                            </a:schemeClr>
                          </a:solidFill>
                          <a:effectLst/>
                          <a:latin typeface="+mn-lt"/>
                          <a:ea typeface="Verdana" panose="020B0604030504040204" pitchFamily="34" charset="0"/>
                          <a:cs typeface="+mn-cs"/>
                        </a:rPr>
                        <a:t>54.21</a:t>
                      </a:r>
                    </a:p>
                  </a:txBody>
                  <a:tcPr marL="7620" marR="7620" marT="76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algn="r" defTabSz="685800" rtl="0" eaLnBrk="1" fontAlgn="ctr" latinLnBrk="0" hangingPunct="1"/>
                      <a:r>
                        <a:rPr lang="en-US" altLang="zh-TW" sz="1400" b="0" i="0" u="none" strike="noStrike" kern="1200" dirty="0">
                          <a:solidFill>
                            <a:schemeClr val="accent4">
                              <a:lumMod val="75000"/>
                              <a:lumOff val="25000"/>
                            </a:schemeClr>
                          </a:solidFill>
                          <a:effectLst/>
                          <a:latin typeface="+mn-lt"/>
                          <a:ea typeface="Verdana" panose="020B0604030504040204" pitchFamily="34" charset="0"/>
                          <a:cs typeface="+mn-cs"/>
                        </a:rPr>
                        <a:t>52.21~52.62</a:t>
                      </a:r>
                    </a:p>
                  </a:txBody>
                  <a:tcPr marL="7620" marR="7620" marT="76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algn="r" defTabSz="685800" rtl="0" eaLnBrk="1" fontAlgn="ctr" latinLnBrk="0" hangingPunct="1"/>
                      <a:r>
                        <a:rPr lang="en-US" altLang="zh-TW" sz="1400" b="1" i="0" u="none" strike="noStrike" kern="1200" dirty="0">
                          <a:solidFill>
                            <a:schemeClr val="accent4">
                              <a:lumMod val="75000"/>
                              <a:lumOff val="25000"/>
                            </a:schemeClr>
                          </a:solidFill>
                          <a:effectLst/>
                          <a:latin typeface="+mn-lt"/>
                          <a:ea typeface="Verdana" panose="020B0604030504040204" pitchFamily="34" charset="0"/>
                          <a:cs typeface="+mn-cs"/>
                        </a:rPr>
                        <a:t>103.0~103.8</a:t>
                      </a:r>
                    </a:p>
                  </a:txBody>
                  <a:tcPr marL="7620" marR="7620" marT="76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algn="r" defTabSz="685800" rtl="0" eaLnBrk="1" fontAlgn="ctr" latinLnBrk="0" hangingPunct="1"/>
                      <a:r>
                        <a:rPr lang="en-US" altLang="zh-TW" sz="1400" b="0" i="0" u="none" strike="noStrike" kern="1200" dirty="0">
                          <a:solidFill>
                            <a:schemeClr val="accent4">
                              <a:lumMod val="75000"/>
                              <a:lumOff val="25000"/>
                            </a:schemeClr>
                          </a:solidFill>
                          <a:effectLst/>
                          <a:latin typeface="+mn-lt"/>
                          <a:ea typeface="Verdana" panose="020B0604030504040204" pitchFamily="34" charset="0"/>
                          <a:cs typeface="+mn-cs"/>
                        </a:rPr>
                        <a:t>221.27~222.79</a:t>
                      </a:r>
                    </a:p>
                  </a:txBody>
                  <a:tcPr marL="7620" marR="7620" marT="76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algn="r" defTabSz="685800" rtl="0" eaLnBrk="1" fontAlgn="ctr" latinLnBrk="0" hangingPunct="1"/>
                      <a:r>
                        <a:rPr lang="en-US" altLang="zh-TW" sz="1400" b="1" i="0" u="none" strike="noStrike" kern="1200" dirty="0">
                          <a:solidFill>
                            <a:schemeClr val="accent4">
                              <a:lumMod val="75000"/>
                              <a:lumOff val="25000"/>
                            </a:schemeClr>
                          </a:solidFill>
                          <a:effectLst/>
                          <a:latin typeface="+mn-lt"/>
                          <a:ea typeface="Verdana" panose="020B0604030504040204" pitchFamily="34" charset="0"/>
                          <a:cs typeface="+mn-cs"/>
                        </a:rPr>
                        <a:t>24.3~24.5</a:t>
                      </a:r>
                    </a:p>
                  </a:txBody>
                  <a:tcPr marL="7620" marR="7620" marT="7620" marB="0" anchor="ctr">
                    <a:lnL w="12700" cap="flat" cmpd="sng" algn="ctr">
                      <a:solidFill>
                        <a:schemeClr val="bg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extLst>
                  <a:ext uri="{0D108BD9-81ED-4DB2-BD59-A6C34878D82A}">
                    <a16:rowId xmlns:a16="http://schemas.microsoft.com/office/drawing/2014/main" val="10002"/>
                  </a:ext>
                </a:extLst>
              </a:tr>
              <a:tr h="692185">
                <a:tc>
                  <a:txBody>
                    <a:bodyPr/>
                    <a:lstStyle/>
                    <a:p>
                      <a:pPr marL="0" marR="0" lvl="0" indent="0" algn="l" defTabSz="914400" rtl="0" eaLnBrk="0" fontAlgn="base" latinLnBrk="0" hangingPunct="0">
                        <a:lnSpc>
                          <a:spcPct val="100000"/>
                        </a:lnSpc>
                        <a:spcBef>
                          <a:spcPct val="75000"/>
                        </a:spcBef>
                        <a:spcAft>
                          <a:spcPct val="0"/>
                        </a:spcAft>
                        <a:buClrTx/>
                        <a:buSzTx/>
                        <a:buFontTx/>
                        <a:buNone/>
                        <a:tabLst/>
                      </a:pPr>
                      <a:r>
                        <a:rPr kumimoji="0" lang="en-US" altLang="zh-TW" sz="1200" b="1" i="0" u="none" strike="noStrike" kern="1200" cap="none" normalizeH="0" baseline="0" dirty="0">
                          <a:ln>
                            <a:noFill/>
                          </a:ln>
                          <a:solidFill>
                            <a:sysClr val="windowText" lastClr="000000"/>
                          </a:solidFill>
                          <a:effectLst/>
                          <a:latin typeface="+mn-lt"/>
                          <a:ea typeface="新細明體" pitchFamily="18" charset="-120"/>
                          <a:cs typeface="+mn-cs"/>
                        </a:rPr>
                        <a:t>Operating Costs and Expenses</a:t>
                      </a:r>
                    </a:p>
                  </a:txBody>
                  <a:tcPr marL="91431" marR="91431" marT="45709" marB="45709" anchor="ctr" horzOverflow="overflow">
                    <a:lnL>
                      <a:noFill/>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solidFill>
                  </a:tcPr>
                </a:tc>
                <a:tc>
                  <a:txBody>
                    <a:bodyPr/>
                    <a:lstStyle/>
                    <a:p>
                      <a:pPr marL="0" algn="r" defTabSz="685800" rtl="0" eaLnBrk="1" fontAlgn="ctr" latinLnBrk="0" hangingPunct="1"/>
                      <a:r>
                        <a:rPr lang="en-US" altLang="zh-TW" sz="1400" b="0" i="0" u="none" strike="noStrike" kern="1200" dirty="0">
                          <a:solidFill>
                            <a:schemeClr val="accent4">
                              <a:lumMod val="75000"/>
                              <a:lumOff val="25000"/>
                            </a:schemeClr>
                          </a:solidFill>
                          <a:effectLst/>
                          <a:latin typeface="+mn-lt"/>
                          <a:ea typeface="Verdana" panose="020B0604030504040204" pitchFamily="34" charset="0"/>
                          <a:cs typeface="+mn-cs"/>
                        </a:rPr>
                        <a:t>42.04</a:t>
                      </a:r>
                    </a:p>
                  </a:txBody>
                  <a:tcPr marL="7620" marR="7620" marT="76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solidFill>
                  </a:tcPr>
                </a:tc>
                <a:tc>
                  <a:txBody>
                    <a:bodyPr/>
                    <a:lstStyle/>
                    <a:p>
                      <a:pPr marL="0" algn="r" defTabSz="685800" rtl="0" eaLnBrk="1" fontAlgn="ctr" latinLnBrk="0" hangingPunct="1"/>
                      <a:r>
                        <a:rPr lang="en-US" altLang="zh-TW" sz="1400" b="0" i="0" u="none" strike="noStrike" kern="1200" dirty="0">
                          <a:solidFill>
                            <a:schemeClr val="accent4">
                              <a:lumMod val="75000"/>
                              <a:lumOff val="25000"/>
                            </a:schemeClr>
                          </a:solidFill>
                          <a:effectLst/>
                          <a:latin typeface="+mn-lt"/>
                          <a:ea typeface="Verdana" panose="020B0604030504040204" pitchFamily="34" charset="0"/>
                          <a:cs typeface="+mn-cs"/>
                        </a:rPr>
                        <a:t>41.48~41.64</a:t>
                      </a:r>
                    </a:p>
                  </a:txBody>
                  <a:tcPr marL="7620" marR="7620" marT="76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solidFill>
                  </a:tcPr>
                </a:tc>
                <a:tc>
                  <a:txBody>
                    <a:bodyPr/>
                    <a:lstStyle/>
                    <a:p>
                      <a:pPr marL="0" algn="r" defTabSz="685800" rtl="0" eaLnBrk="1" fontAlgn="ctr" latinLnBrk="0" hangingPunct="1"/>
                      <a:r>
                        <a:rPr lang="en-US" altLang="zh-TW" sz="1400" b="1" i="0" u="none" strike="noStrike" kern="1200" dirty="0">
                          <a:solidFill>
                            <a:schemeClr val="accent4">
                              <a:lumMod val="75000"/>
                              <a:lumOff val="25000"/>
                            </a:schemeClr>
                          </a:solidFill>
                          <a:effectLst/>
                          <a:latin typeface="+mn-lt"/>
                          <a:ea typeface="Verdana" panose="020B0604030504040204" pitchFamily="34" charset="0"/>
                          <a:cs typeface="+mn-cs"/>
                        </a:rPr>
                        <a:t>100.9~101.4</a:t>
                      </a:r>
                    </a:p>
                  </a:txBody>
                  <a:tcPr marL="7620" marR="7620" marT="76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solidFill>
                  </a:tcPr>
                </a:tc>
                <a:tc>
                  <a:txBody>
                    <a:bodyPr/>
                    <a:lstStyle/>
                    <a:p>
                      <a:pPr marL="0" algn="r" defTabSz="685800" rtl="0" eaLnBrk="1" fontAlgn="ctr" latinLnBrk="0" hangingPunct="1"/>
                      <a:r>
                        <a:rPr lang="en-US" altLang="zh-TW" sz="1400" b="0" i="0" u="none" strike="noStrike" kern="1200" dirty="0">
                          <a:solidFill>
                            <a:schemeClr val="accent4">
                              <a:lumMod val="75000"/>
                              <a:lumOff val="25000"/>
                            </a:schemeClr>
                          </a:solidFill>
                          <a:effectLst/>
                          <a:latin typeface="+mn-lt"/>
                          <a:ea typeface="Verdana" panose="020B0604030504040204" pitchFamily="34" charset="0"/>
                          <a:cs typeface="+mn-cs"/>
                        </a:rPr>
                        <a:t>176.58~177.29</a:t>
                      </a:r>
                    </a:p>
                  </a:txBody>
                  <a:tcPr marL="7620" marR="7620" marT="76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solidFill>
                  </a:tcPr>
                </a:tc>
                <a:tc>
                  <a:txBody>
                    <a:bodyPr/>
                    <a:lstStyle/>
                    <a:p>
                      <a:pPr marL="0" algn="r" defTabSz="685800" rtl="0" eaLnBrk="1" fontAlgn="ctr" latinLnBrk="0" hangingPunct="1"/>
                      <a:r>
                        <a:rPr lang="en-US" altLang="zh-TW" sz="1400" b="1" i="0" u="none" strike="noStrike" kern="1200" dirty="0">
                          <a:solidFill>
                            <a:schemeClr val="accent4">
                              <a:lumMod val="75000"/>
                              <a:lumOff val="25000"/>
                            </a:schemeClr>
                          </a:solidFill>
                          <a:effectLst/>
                          <a:latin typeface="+mn-lt"/>
                          <a:ea typeface="Verdana" panose="020B0604030504040204" pitchFamily="34" charset="0"/>
                          <a:cs typeface="+mn-cs"/>
                        </a:rPr>
                        <a:t>23.7~23.8</a:t>
                      </a:r>
                    </a:p>
                  </a:txBody>
                  <a:tcPr marL="7620" marR="7620" marT="7620" marB="0" anchor="ctr">
                    <a:lnL w="12700" cap="flat" cmpd="sng" algn="ctr">
                      <a:solidFill>
                        <a:schemeClr val="bg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solidFill>
                  </a:tcPr>
                </a:tc>
                <a:extLst>
                  <a:ext uri="{0D108BD9-81ED-4DB2-BD59-A6C34878D82A}">
                    <a16:rowId xmlns:a16="http://schemas.microsoft.com/office/drawing/2014/main" val="10003"/>
                  </a:ext>
                </a:extLst>
              </a:tr>
              <a:tr h="692185">
                <a:tc>
                  <a:txBody>
                    <a:bodyPr/>
                    <a:lstStyle/>
                    <a:p>
                      <a:pPr marL="0" marR="0" lvl="0" indent="0" algn="l" defTabSz="914400" rtl="0" eaLnBrk="0" fontAlgn="base" latinLnBrk="0" hangingPunct="0">
                        <a:lnSpc>
                          <a:spcPct val="100000"/>
                        </a:lnSpc>
                        <a:spcBef>
                          <a:spcPct val="75000"/>
                        </a:spcBef>
                        <a:spcAft>
                          <a:spcPct val="0"/>
                        </a:spcAft>
                        <a:buClrTx/>
                        <a:buSzTx/>
                        <a:buFontTx/>
                        <a:buNone/>
                        <a:tabLst/>
                      </a:pPr>
                      <a:r>
                        <a:rPr kumimoji="0" lang="en-US" altLang="zh-TW" sz="1200" b="1" i="0" u="none" strike="noStrike" kern="1200" cap="none" normalizeH="0" baseline="0" dirty="0">
                          <a:ln>
                            <a:noFill/>
                          </a:ln>
                          <a:solidFill>
                            <a:sysClr val="windowText" lastClr="000000"/>
                          </a:solidFill>
                          <a:effectLst/>
                          <a:latin typeface="+mn-lt"/>
                          <a:ea typeface="新細明體" pitchFamily="18" charset="-120"/>
                          <a:cs typeface="+mn-cs"/>
                        </a:rPr>
                        <a:t>Income from Operations</a:t>
                      </a:r>
                    </a:p>
                  </a:txBody>
                  <a:tcPr marL="91431" marR="91431" marT="45709" marB="45709" anchor="ctr" horzOverflow="overflow">
                    <a:lnL>
                      <a:noFill/>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algn="r" defTabSz="685800" rtl="0" eaLnBrk="1" fontAlgn="ctr" latinLnBrk="0" hangingPunct="1"/>
                      <a:r>
                        <a:rPr lang="en-US" altLang="zh-TW" sz="1400" b="0" i="0" u="none" strike="noStrike" kern="1200" dirty="0">
                          <a:solidFill>
                            <a:schemeClr val="accent4">
                              <a:lumMod val="75000"/>
                              <a:lumOff val="25000"/>
                            </a:schemeClr>
                          </a:solidFill>
                          <a:effectLst/>
                          <a:latin typeface="+mn-lt"/>
                          <a:ea typeface="Verdana" panose="020B0604030504040204" pitchFamily="34" charset="0"/>
                          <a:cs typeface="+mn-cs"/>
                        </a:rPr>
                        <a:t>12.17</a:t>
                      </a:r>
                    </a:p>
                  </a:txBody>
                  <a:tcPr marL="7620" marR="7620" marT="76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algn="r" defTabSz="685800" rtl="0" eaLnBrk="1" fontAlgn="ctr" latinLnBrk="0" hangingPunct="1"/>
                      <a:r>
                        <a:rPr lang="en-US" altLang="zh-TW" sz="1400" b="0" i="0" u="none" strike="noStrike" kern="1200" dirty="0">
                          <a:solidFill>
                            <a:schemeClr val="accent4">
                              <a:lumMod val="75000"/>
                              <a:lumOff val="25000"/>
                            </a:schemeClr>
                          </a:solidFill>
                          <a:effectLst/>
                          <a:latin typeface="+mn-lt"/>
                          <a:ea typeface="Verdana" panose="020B0604030504040204" pitchFamily="34" charset="0"/>
                          <a:cs typeface="+mn-cs"/>
                        </a:rPr>
                        <a:t>10.73~10.97</a:t>
                      </a:r>
                    </a:p>
                  </a:txBody>
                  <a:tcPr marL="7620" marR="7620" marT="76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algn="r" defTabSz="685800" rtl="0" eaLnBrk="1" fontAlgn="ctr" latinLnBrk="0" hangingPunct="1"/>
                      <a:r>
                        <a:rPr lang="en-US" altLang="zh-TW" sz="1400" b="1" i="0" u="none" strike="noStrike" kern="1200" dirty="0">
                          <a:solidFill>
                            <a:schemeClr val="accent4">
                              <a:lumMod val="75000"/>
                              <a:lumOff val="25000"/>
                            </a:schemeClr>
                          </a:solidFill>
                          <a:effectLst/>
                          <a:latin typeface="+mn-lt"/>
                          <a:ea typeface="Verdana" panose="020B0604030504040204" pitchFamily="34" charset="0"/>
                          <a:cs typeface="+mn-cs"/>
                        </a:rPr>
                        <a:t>111.0~113.4</a:t>
                      </a:r>
                    </a:p>
                  </a:txBody>
                  <a:tcPr marL="7620" marR="7620" marT="76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algn="r" defTabSz="685800" rtl="0" eaLnBrk="1" fontAlgn="ctr" latinLnBrk="0" hangingPunct="1"/>
                      <a:r>
                        <a:rPr lang="en-US" altLang="zh-TW" sz="1400" b="0" i="0" u="none" strike="noStrike" kern="1200" dirty="0">
                          <a:solidFill>
                            <a:schemeClr val="accent4">
                              <a:lumMod val="75000"/>
                              <a:lumOff val="25000"/>
                            </a:schemeClr>
                          </a:solidFill>
                          <a:effectLst/>
                          <a:latin typeface="+mn-lt"/>
                          <a:ea typeface="Verdana" panose="020B0604030504040204" pitchFamily="34" charset="0"/>
                          <a:cs typeface="+mn-cs"/>
                        </a:rPr>
                        <a:t>44.67~45.99</a:t>
                      </a:r>
                    </a:p>
                  </a:txBody>
                  <a:tcPr marL="7620" marR="7620" marT="76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algn="r" defTabSz="685800" rtl="0" eaLnBrk="1" fontAlgn="ctr" latinLnBrk="0" hangingPunct="1"/>
                      <a:r>
                        <a:rPr lang="en-US" altLang="zh-TW" sz="1400" b="1" i="0" u="none" strike="noStrike" kern="1200" dirty="0">
                          <a:solidFill>
                            <a:schemeClr val="accent4">
                              <a:lumMod val="75000"/>
                              <a:lumOff val="25000"/>
                            </a:schemeClr>
                          </a:solidFill>
                          <a:effectLst/>
                          <a:latin typeface="+mn-lt"/>
                          <a:ea typeface="Verdana" panose="020B0604030504040204" pitchFamily="34" charset="0"/>
                          <a:cs typeface="+mn-cs"/>
                        </a:rPr>
                        <a:t>26.5~27.2</a:t>
                      </a:r>
                    </a:p>
                  </a:txBody>
                  <a:tcPr marL="7620" marR="7620" marT="7620" marB="0" anchor="ctr">
                    <a:lnL w="12700" cap="flat" cmpd="sng" algn="ctr">
                      <a:solidFill>
                        <a:schemeClr val="bg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extLst>
                  <a:ext uri="{0D108BD9-81ED-4DB2-BD59-A6C34878D82A}">
                    <a16:rowId xmlns:a16="http://schemas.microsoft.com/office/drawing/2014/main" val="10004"/>
                  </a:ext>
                </a:extLst>
              </a:tr>
              <a:tr h="494412">
                <a:tc>
                  <a:txBody>
                    <a:bodyPr/>
                    <a:lstStyle/>
                    <a:p>
                      <a:pPr marL="0" marR="0" lvl="0" indent="0" algn="l" defTabSz="914400" rtl="0" eaLnBrk="0" fontAlgn="base" latinLnBrk="0" hangingPunct="0">
                        <a:lnSpc>
                          <a:spcPct val="100000"/>
                        </a:lnSpc>
                        <a:spcBef>
                          <a:spcPct val="75000"/>
                        </a:spcBef>
                        <a:spcAft>
                          <a:spcPct val="0"/>
                        </a:spcAft>
                        <a:buClrTx/>
                        <a:buSzTx/>
                        <a:buFontTx/>
                        <a:buNone/>
                        <a:tabLst/>
                      </a:pPr>
                      <a:r>
                        <a:rPr kumimoji="0" lang="en-US" altLang="zh-TW" sz="1200" b="1" i="0" u="none" strike="noStrike" kern="1200" cap="none" normalizeH="0" baseline="0" dirty="0">
                          <a:ln>
                            <a:noFill/>
                          </a:ln>
                          <a:solidFill>
                            <a:sysClr val="windowText" lastClr="000000"/>
                          </a:solidFill>
                          <a:effectLst/>
                          <a:latin typeface="+mn-lt"/>
                          <a:ea typeface="新細明體" pitchFamily="18" charset="-120"/>
                          <a:cs typeface="+mn-cs"/>
                        </a:rPr>
                        <a:t>Net Income</a:t>
                      </a:r>
                      <a:r>
                        <a:rPr kumimoji="0" lang="en-US" altLang="zh-TW" sz="1200" b="1" i="0" u="none" strike="noStrike" kern="1200" cap="none" normalizeH="0" baseline="30000" dirty="0">
                          <a:ln>
                            <a:noFill/>
                          </a:ln>
                          <a:solidFill>
                            <a:sysClr val="windowText" lastClr="000000"/>
                          </a:solidFill>
                          <a:effectLst/>
                          <a:latin typeface="+mn-lt"/>
                          <a:ea typeface="新細明體" pitchFamily="18" charset="-120"/>
                          <a:cs typeface="+mn-cs"/>
                        </a:rPr>
                        <a:t>2</a:t>
                      </a:r>
                    </a:p>
                  </a:txBody>
                  <a:tcPr marL="91431" marR="91431" marT="45709" marB="45709" anchor="ctr" horzOverflow="overflow">
                    <a:lnL>
                      <a:noFill/>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solidFill>
                  </a:tcPr>
                </a:tc>
                <a:tc>
                  <a:txBody>
                    <a:bodyPr/>
                    <a:lstStyle/>
                    <a:p>
                      <a:pPr marL="0" algn="r" defTabSz="685800" rtl="0" eaLnBrk="1" fontAlgn="ctr" latinLnBrk="0" hangingPunct="1"/>
                      <a:r>
                        <a:rPr lang="en-US" altLang="zh-TW" sz="1400" b="0" i="0" u="none" strike="noStrike" kern="1200" dirty="0">
                          <a:solidFill>
                            <a:schemeClr val="accent4">
                              <a:lumMod val="75000"/>
                              <a:lumOff val="25000"/>
                            </a:schemeClr>
                          </a:solidFill>
                          <a:effectLst/>
                          <a:latin typeface="+mn-lt"/>
                          <a:ea typeface="Verdana" panose="020B0604030504040204" pitchFamily="34" charset="0"/>
                          <a:cs typeface="+mn-cs"/>
                        </a:rPr>
                        <a:t>9.64</a:t>
                      </a:r>
                    </a:p>
                  </a:txBody>
                  <a:tcPr marL="7620" marR="7620" marT="76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solidFill>
                  </a:tcPr>
                </a:tc>
                <a:tc>
                  <a:txBody>
                    <a:bodyPr/>
                    <a:lstStyle/>
                    <a:p>
                      <a:pPr marL="0" algn="r" defTabSz="685800" rtl="0" eaLnBrk="1" fontAlgn="ctr" latinLnBrk="0" hangingPunct="1"/>
                      <a:r>
                        <a:rPr lang="en-US" altLang="zh-TW" sz="1400" b="0" i="0" u="none" strike="noStrike" kern="1200" dirty="0">
                          <a:solidFill>
                            <a:schemeClr val="accent4">
                              <a:lumMod val="75000"/>
                              <a:lumOff val="25000"/>
                            </a:schemeClr>
                          </a:solidFill>
                          <a:effectLst/>
                          <a:latin typeface="+mn-lt"/>
                          <a:ea typeface="Verdana" panose="020B0604030504040204" pitchFamily="34" charset="0"/>
                          <a:cs typeface="+mn-cs"/>
                        </a:rPr>
                        <a:t>8.34~8.57</a:t>
                      </a:r>
                    </a:p>
                  </a:txBody>
                  <a:tcPr marL="7620" marR="7620" marT="76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solidFill>
                  </a:tcPr>
                </a:tc>
                <a:tc>
                  <a:txBody>
                    <a:bodyPr/>
                    <a:lstStyle/>
                    <a:p>
                      <a:pPr marL="0" algn="r" defTabSz="685800" rtl="0" eaLnBrk="1" fontAlgn="ctr" latinLnBrk="0" hangingPunct="1"/>
                      <a:r>
                        <a:rPr lang="en-US" altLang="zh-TW" sz="1400" b="1" i="0" u="none" strike="noStrike" kern="1200" dirty="0">
                          <a:solidFill>
                            <a:schemeClr val="accent4">
                              <a:lumMod val="75000"/>
                              <a:lumOff val="25000"/>
                            </a:schemeClr>
                          </a:solidFill>
                          <a:effectLst/>
                          <a:latin typeface="+mn-lt"/>
                          <a:ea typeface="Verdana" panose="020B0604030504040204" pitchFamily="34" charset="0"/>
                          <a:cs typeface="+mn-cs"/>
                        </a:rPr>
                        <a:t>112.5~115.6</a:t>
                      </a:r>
                    </a:p>
                  </a:txBody>
                  <a:tcPr marL="7620" marR="7620" marT="76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solidFill>
                  </a:tcPr>
                </a:tc>
                <a:tc>
                  <a:txBody>
                    <a:bodyPr/>
                    <a:lstStyle/>
                    <a:p>
                      <a:pPr marL="0" algn="r" defTabSz="685800" rtl="0" eaLnBrk="1" fontAlgn="ctr" latinLnBrk="0" hangingPunct="1"/>
                      <a:r>
                        <a:rPr lang="en-US" altLang="zh-TW" sz="1400" b="0" i="0" u="none" strike="noStrike" kern="1200" dirty="0">
                          <a:solidFill>
                            <a:schemeClr val="accent4">
                              <a:lumMod val="75000"/>
                              <a:lumOff val="25000"/>
                            </a:schemeClr>
                          </a:solidFill>
                          <a:effectLst/>
                          <a:latin typeface="+mn-lt"/>
                          <a:ea typeface="Verdana" panose="020B0604030504040204" pitchFamily="34" charset="0"/>
                          <a:cs typeface="+mn-cs"/>
                        </a:rPr>
                        <a:t>34.55~36.10</a:t>
                      </a:r>
                    </a:p>
                  </a:txBody>
                  <a:tcPr marL="7620" marR="7620" marT="76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solidFill>
                  </a:tcPr>
                </a:tc>
                <a:tc>
                  <a:txBody>
                    <a:bodyPr/>
                    <a:lstStyle/>
                    <a:p>
                      <a:pPr marL="0" algn="r" defTabSz="685800" rtl="0" eaLnBrk="1" fontAlgn="ctr" latinLnBrk="0" hangingPunct="1"/>
                      <a:r>
                        <a:rPr lang="en-US" altLang="zh-TW" sz="1400" b="1" i="0" u="none" strike="noStrike" kern="1200" dirty="0">
                          <a:solidFill>
                            <a:schemeClr val="accent4">
                              <a:lumMod val="75000"/>
                              <a:lumOff val="25000"/>
                            </a:schemeClr>
                          </a:solidFill>
                          <a:effectLst/>
                          <a:latin typeface="+mn-lt"/>
                          <a:ea typeface="Verdana" panose="020B0604030504040204" pitchFamily="34" charset="0"/>
                          <a:cs typeface="+mn-cs"/>
                        </a:rPr>
                        <a:t>26.7~27.9</a:t>
                      </a:r>
                    </a:p>
                  </a:txBody>
                  <a:tcPr marL="7620" marR="7620" marT="7620" marB="0" anchor="ctr">
                    <a:lnL w="12700" cap="flat" cmpd="sng" algn="ctr">
                      <a:solidFill>
                        <a:schemeClr val="bg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solidFill>
                  </a:tcPr>
                </a:tc>
                <a:extLst>
                  <a:ext uri="{0D108BD9-81ED-4DB2-BD59-A6C34878D82A}">
                    <a16:rowId xmlns:a16="http://schemas.microsoft.com/office/drawing/2014/main" val="10005"/>
                  </a:ext>
                </a:extLst>
              </a:tr>
              <a:tr h="579198">
                <a:tc>
                  <a:txBody>
                    <a:bodyPr/>
                    <a:lstStyle/>
                    <a:p>
                      <a:pPr marL="0" marR="0" lvl="0" indent="0" algn="l" defTabSz="914400" rtl="0" eaLnBrk="0" fontAlgn="base" latinLnBrk="0" hangingPunct="0">
                        <a:lnSpc>
                          <a:spcPct val="100000"/>
                        </a:lnSpc>
                        <a:spcBef>
                          <a:spcPct val="75000"/>
                        </a:spcBef>
                        <a:spcAft>
                          <a:spcPct val="0"/>
                        </a:spcAft>
                        <a:buClrTx/>
                        <a:buSzTx/>
                        <a:buFontTx/>
                        <a:buNone/>
                        <a:tabLst/>
                      </a:pPr>
                      <a:r>
                        <a:rPr kumimoji="0" lang="en-US" altLang="zh-TW" sz="1200" b="1" i="0" u="none" strike="noStrike" kern="1200" cap="none" normalizeH="0" baseline="0" dirty="0">
                          <a:ln>
                            <a:noFill/>
                          </a:ln>
                          <a:solidFill>
                            <a:sysClr val="windowText" lastClr="000000"/>
                          </a:solidFill>
                          <a:effectLst/>
                          <a:latin typeface="+mn-lt"/>
                          <a:ea typeface="新細明體" pitchFamily="18" charset="-120"/>
                          <a:cs typeface="+mn-cs"/>
                        </a:rPr>
                        <a:t>EPS</a:t>
                      </a:r>
                    </a:p>
                  </a:txBody>
                  <a:tcPr marL="91431" marR="91431" marT="45709" marB="45709" anchor="ctr" horzOverflow="overflow">
                    <a:lnL>
                      <a:noFill/>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algn="r" defTabSz="685800" rtl="0" eaLnBrk="1" fontAlgn="ctr" latinLnBrk="0" hangingPunct="1"/>
                      <a:r>
                        <a:rPr lang="en-US" altLang="zh-TW" sz="1400" b="0" i="0" u="none" strike="noStrike" kern="1200" dirty="0">
                          <a:solidFill>
                            <a:schemeClr val="accent4">
                              <a:lumMod val="75000"/>
                              <a:lumOff val="25000"/>
                            </a:schemeClr>
                          </a:solidFill>
                          <a:effectLst/>
                          <a:latin typeface="+mn-lt"/>
                          <a:ea typeface="Verdana" panose="020B0604030504040204" pitchFamily="34" charset="0"/>
                          <a:cs typeface="+mn-cs"/>
                        </a:rPr>
                        <a:t>1.24</a:t>
                      </a:r>
                    </a:p>
                  </a:txBody>
                  <a:tcPr marL="7620" marR="7620" marT="76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algn="r" defTabSz="685800" rtl="0" eaLnBrk="1" fontAlgn="ctr" latinLnBrk="0" hangingPunct="1"/>
                      <a:r>
                        <a:rPr lang="en-US" altLang="zh-TW" sz="1400" b="0" i="0" u="none" strike="noStrike" kern="1200" dirty="0">
                          <a:solidFill>
                            <a:schemeClr val="accent4">
                              <a:lumMod val="75000"/>
                              <a:lumOff val="25000"/>
                            </a:schemeClr>
                          </a:solidFill>
                          <a:effectLst/>
                          <a:latin typeface="+mn-lt"/>
                          <a:ea typeface="Verdana" panose="020B0604030504040204" pitchFamily="34" charset="0"/>
                          <a:cs typeface="+mn-cs"/>
                        </a:rPr>
                        <a:t>1.07~1.10</a:t>
                      </a:r>
                    </a:p>
                  </a:txBody>
                  <a:tcPr marL="7620" marR="7620" marT="76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marR="0" indent="0" algn="r" defTabSz="685800" rtl="0" eaLnBrk="1" fontAlgn="ctr" latinLnBrk="0" hangingPunct="1">
                        <a:lnSpc>
                          <a:spcPct val="100000"/>
                        </a:lnSpc>
                        <a:spcBef>
                          <a:spcPts val="0"/>
                        </a:spcBef>
                        <a:spcAft>
                          <a:spcPts val="0"/>
                        </a:spcAft>
                        <a:buClrTx/>
                        <a:buSzTx/>
                        <a:buFontTx/>
                        <a:buNone/>
                        <a:tabLst/>
                        <a:defRPr/>
                      </a:pPr>
                      <a:r>
                        <a:rPr lang="en-US" altLang="zh-TW" sz="1400" b="1" i="0" u="none" strike="noStrike" kern="1200" dirty="0">
                          <a:solidFill>
                            <a:schemeClr val="accent4">
                              <a:lumMod val="75000"/>
                              <a:lumOff val="25000"/>
                            </a:schemeClr>
                          </a:solidFill>
                          <a:effectLst/>
                          <a:latin typeface="+mn-lt"/>
                          <a:ea typeface="Verdana" panose="020B0604030504040204" pitchFamily="34" charset="0"/>
                          <a:cs typeface="+mn-cs"/>
                        </a:rPr>
                        <a:t>112.5~115.6</a:t>
                      </a:r>
                    </a:p>
                  </a:txBody>
                  <a:tcPr marL="7620" marR="7620" marT="76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algn="r" defTabSz="685800" rtl="0" eaLnBrk="1" fontAlgn="ctr" latinLnBrk="0" hangingPunct="1"/>
                      <a:r>
                        <a:rPr lang="en-US" altLang="zh-TW" sz="1400" b="0" i="0" u="none" strike="noStrike" kern="1200" dirty="0">
                          <a:solidFill>
                            <a:schemeClr val="accent4">
                              <a:lumMod val="75000"/>
                              <a:lumOff val="25000"/>
                            </a:schemeClr>
                          </a:solidFill>
                          <a:effectLst/>
                          <a:latin typeface="+mn-lt"/>
                          <a:ea typeface="Verdana" panose="020B0604030504040204" pitchFamily="34" charset="0"/>
                          <a:cs typeface="+mn-cs"/>
                        </a:rPr>
                        <a:t>4.45~4.65</a:t>
                      </a:r>
                    </a:p>
                  </a:txBody>
                  <a:tcPr marL="7620" marR="7620" marT="76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marR="0" lvl="0" indent="0" algn="r" defTabSz="685800" rtl="0" eaLnBrk="1" fontAlgn="ctr" latinLnBrk="0" hangingPunct="1">
                        <a:lnSpc>
                          <a:spcPct val="100000"/>
                        </a:lnSpc>
                        <a:spcBef>
                          <a:spcPts val="0"/>
                        </a:spcBef>
                        <a:spcAft>
                          <a:spcPts val="0"/>
                        </a:spcAft>
                        <a:buClrTx/>
                        <a:buSzTx/>
                        <a:buFontTx/>
                        <a:buNone/>
                        <a:tabLst/>
                        <a:defRPr/>
                      </a:pPr>
                      <a:r>
                        <a:rPr lang="en-US" altLang="zh-TW" sz="1400" b="1" i="0" u="none" strike="noStrike" kern="1200" dirty="0">
                          <a:solidFill>
                            <a:schemeClr val="accent4">
                              <a:lumMod val="75000"/>
                              <a:lumOff val="25000"/>
                            </a:schemeClr>
                          </a:solidFill>
                          <a:effectLst/>
                          <a:latin typeface="+mn-lt"/>
                          <a:ea typeface="Verdana" panose="020B0604030504040204" pitchFamily="34" charset="0"/>
                          <a:cs typeface="+mn-cs"/>
                        </a:rPr>
                        <a:t>26.7~27.9</a:t>
                      </a:r>
                    </a:p>
                  </a:txBody>
                  <a:tcPr marL="7620" marR="7620" marT="7620" marB="0" anchor="ctr">
                    <a:lnL w="12700" cap="flat" cmpd="sng" algn="ctr">
                      <a:solidFill>
                        <a:schemeClr val="bg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extLst>
                  <a:ext uri="{0D108BD9-81ED-4DB2-BD59-A6C34878D82A}">
                    <a16:rowId xmlns:a16="http://schemas.microsoft.com/office/drawing/2014/main" val="10006"/>
                  </a:ext>
                </a:extLst>
              </a:tr>
              <a:tr h="579198">
                <a:tc>
                  <a:txBody>
                    <a:bodyPr/>
                    <a:lstStyle/>
                    <a:p>
                      <a:pPr marL="0" marR="0" lvl="0" indent="0" algn="l" defTabSz="914400" rtl="0" eaLnBrk="0" fontAlgn="base" latinLnBrk="0" hangingPunct="0">
                        <a:lnSpc>
                          <a:spcPct val="100000"/>
                        </a:lnSpc>
                        <a:spcBef>
                          <a:spcPct val="75000"/>
                        </a:spcBef>
                        <a:spcAft>
                          <a:spcPct val="0"/>
                        </a:spcAft>
                        <a:buClrTx/>
                        <a:buSzTx/>
                        <a:buFontTx/>
                        <a:buNone/>
                        <a:tabLst/>
                      </a:pPr>
                      <a:r>
                        <a:rPr kumimoji="0" lang="en-US" altLang="zh-TW" sz="1200" b="1" i="0" u="none" strike="noStrike" kern="1200" cap="none" normalizeH="0" baseline="0" dirty="0">
                          <a:ln>
                            <a:noFill/>
                          </a:ln>
                          <a:solidFill>
                            <a:sysClr val="windowText" lastClr="000000"/>
                          </a:solidFill>
                          <a:effectLst/>
                          <a:latin typeface="+mn-lt"/>
                          <a:ea typeface="新細明體" pitchFamily="18" charset="-120"/>
                          <a:cs typeface="+mn-cs"/>
                        </a:rPr>
                        <a:t>EBITDA</a:t>
                      </a:r>
                      <a:r>
                        <a:rPr kumimoji="0" lang="en-US" altLang="zh-TW" sz="1200" b="1" i="0" u="none" strike="noStrike" kern="1200" cap="none" normalizeH="0" baseline="30000" dirty="0">
                          <a:ln>
                            <a:noFill/>
                          </a:ln>
                          <a:solidFill>
                            <a:sysClr val="windowText" lastClr="000000"/>
                          </a:solidFill>
                          <a:effectLst/>
                          <a:latin typeface="+mn-lt"/>
                          <a:ea typeface="新細明體" pitchFamily="18" charset="-120"/>
                          <a:cs typeface="+mn-cs"/>
                        </a:rPr>
                        <a:t>3</a:t>
                      </a:r>
                    </a:p>
                  </a:txBody>
                  <a:tcPr marL="91431" marR="91431" marT="45709" marB="45709" anchor="ctr" horzOverflow="overflow">
                    <a:lnL>
                      <a:noFill/>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solidFill>
                  </a:tcPr>
                </a:tc>
                <a:tc>
                  <a:txBody>
                    <a:bodyPr/>
                    <a:lstStyle/>
                    <a:p>
                      <a:pPr marL="0" algn="r" defTabSz="685800" rtl="0" eaLnBrk="1" fontAlgn="ctr" latinLnBrk="0" hangingPunct="1"/>
                      <a:r>
                        <a:rPr lang="en-US" altLang="zh-TW" sz="1400" b="0" i="0" u="none" strike="noStrike" kern="1200" dirty="0">
                          <a:solidFill>
                            <a:schemeClr val="accent4">
                              <a:lumMod val="75000"/>
                              <a:lumOff val="25000"/>
                            </a:schemeClr>
                          </a:solidFill>
                          <a:effectLst/>
                          <a:latin typeface="+mn-lt"/>
                          <a:ea typeface="Verdana" panose="020B0604030504040204" pitchFamily="34" charset="0"/>
                          <a:cs typeface="+mn-cs"/>
                        </a:rPr>
                        <a:t>22.05</a:t>
                      </a:r>
                    </a:p>
                  </a:txBody>
                  <a:tcPr marL="7620" marR="7620" marT="76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solidFill>
                  </a:tcPr>
                </a:tc>
                <a:tc>
                  <a:txBody>
                    <a:bodyPr/>
                    <a:lstStyle/>
                    <a:p>
                      <a:pPr marL="0" algn="r" defTabSz="685800" rtl="0" eaLnBrk="1" fontAlgn="ctr" latinLnBrk="0" hangingPunct="1"/>
                      <a:r>
                        <a:rPr lang="en-US" altLang="zh-TW" sz="1400" b="0" i="0" u="none" strike="noStrike" kern="1200" dirty="0">
                          <a:solidFill>
                            <a:schemeClr val="accent4">
                              <a:lumMod val="75000"/>
                              <a:lumOff val="25000"/>
                            </a:schemeClr>
                          </a:solidFill>
                          <a:effectLst/>
                          <a:latin typeface="+mn-lt"/>
                          <a:ea typeface="Verdana" panose="020B0604030504040204" pitchFamily="34" charset="0"/>
                          <a:cs typeface="+mn-cs"/>
                        </a:rPr>
                        <a:t>20.65~20.88</a:t>
                      </a:r>
                    </a:p>
                  </a:txBody>
                  <a:tcPr marL="7620" marR="7620" marT="76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solidFill>
                  </a:tcPr>
                </a:tc>
                <a:tc>
                  <a:txBody>
                    <a:bodyPr/>
                    <a:lstStyle/>
                    <a:p>
                      <a:pPr marL="0" algn="r" defTabSz="685800" rtl="0" eaLnBrk="1" fontAlgn="ctr" latinLnBrk="0" hangingPunct="1"/>
                      <a:r>
                        <a:rPr lang="en-US" altLang="zh-TW" sz="1400" b="1" i="0" u="none" strike="noStrike" kern="1200" dirty="0">
                          <a:solidFill>
                            <a:schemeClr val="accent4">
                              <a:lumMod val="75000"/>
                              <a:lumOff val="25000"/>
                            </a:schemeClr>
                          </a:solidFill>
                          <a:effectLst/>
                          <a:latin typeface="+mn-lt"/>
                          <a:ea typeface="Verdana" panose="020B0604030504040204" pitchFamily="34" charset="0"/>
                          <a:cs typeface="+mn-cs"/>
                        </a:rPr>
                        <a:t>105.6~106.8</a:t>
                      </a:r>
                    </a:p>
                  </a:txBody>
                  <a:tcPr marL="7620" marR="7620" marT="76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solidFill>
                  </a:tcPr>
                </a:tc>
                <a:tc>
                  <a:txBody>
                    <a:bodyPr/>
                    <a:lstStyle/>
                    <a:p>
                      <a:pPr marL="0" algn="r" defTabSz="685800" rtl="0" eaLnBrk="1" fontAlgn="ctr" latinLnBrk="0" hangingPunct="1"/>
                      <a:r>
                        <a:rPr lang="en-US" altLang="zh-TW" sz="1400" b="0" i="0" u="none" strike="noStrike" kern="1200" dirty="0">
                          <a:solidFill>
                            <a:schemeClr val="accent4">
                              <a:lumMod val="75000"/>
                              <a:lumOff val="25000"/>
                            </a:schemeClr>
                          </a:solidFill>
                          <a:effectLst/>
                          <a:latin typeface="+mn-lt"/>
                          <a:ea typeface="Verdana" panose="020B0604030504040204" pitchFamily="34" charset="0"/>
                          <a:cs typeface="+mn-cs"/>
                        </a:rPr>
                        <a:t>85.05~86.36</a:t>
                      </a:r>
                    </a:p>
                  </a:txBody>
                  <a:tcPr marL="7620" marR="7620" marT="76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solidFill>
                  </a:tcPr>
                </a:tc>
                <a:tc>
                  <a:txBody>
                    <a:bodyPr/>
                    <a:lstStyle/>
                    <a:p>
                      <a:pPr marL="0" algn="r" defTabSz="685800" rtl="0" eaLnBrk="1" fontAlgn="ctr" latinLnBrk="0" hangingPunct="1"/>
                      <a:r>
                        <a:rPr lang="en-US" altLang="zh-TW" sz="1400" b="1" i="0" u="none" strike="noStrike" kern="1200" dirty="0">
                          <a:solidFill>
                            <a:schemeClr val="accent4">
                              <a:lumMod val="75000"/>
                              <a:lumOff val="25000"/>
                            </a:schemeClr>
                          </a:solidFill>
                          <a:effectLst/>
                          <a:latin typeface="+mn-lt"/>
                          <a:ea typeface="Verdana" panose="020B0604030504040204" pitchFamily="34" charset="0"/>
                          <a:cs typeface="+mn-cs"/>
                        </a:rPr>
                        <a:t>25.5~25.9</a:t>
                      </a:r>
                    </a:p>
                  </a:txBody>
                  <a:tcPr marL="7620" marR="7620" marT="7620" marB="0" anchor="ctr">
                    <a:lnL w="12700" cap="flat" cmpd="sng" algn="ctr">
                      <a:solidFill>
                        <a:schemeClr val="bg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solidFill>
                  </a:tcPr>
                </a:tc>
                <a:extLst>
                  <a:ext uri="{0D108BD9-81ED-4DB2-BD59-A6C34878D82A}">
                    <a16:rowId xmlns:a16="http://schemas.microsoft.com/office/drawing/2014/main" val="10007"/>
                  </a:ext>
                </a:extLst>
              </a:tr>
              <a:tr h="579198">
                <a:tc>
                  <a:txBody>
                    <a:bodyPr/>
                    <a:lstStyle/>
                    <a:p>
                      <a:pPr marL="0" marR="0" lvl="0" indent="0" algn="l" defTabSz="914400" rtl="0" eaLnBrk="0" fontAlgn="base" latinLnBrk="0" hangingPunct="0">
                        <a:lnSpc>
                          <a:spcPct val="100000"/>
                        </a:lnSpc>
                        <a:spcBef>
                          <a:spcPct val="75000"/>
                        </a:spcBef>
                        <a:spcAft>
                          <a:spcPct val="0"/>
                        </a:spcAft>
                        <a:buClrTx/>
                        <a:buSzTx/>
                        <a:buFontTx/>
                        <a:buNone/>
                        <a:tabLst/>
                      </a:pPr>
                      <a:r>
                        <a:rPr kumimoji="0" lang="en-US" altLang="zh-TW" sz="1200" b="1" i="0" u="none" strike="noStrike" kern="1200" cap="none" normalizeH="0" baseline="0" dirty="0">
                          <a:ln>
                            <a:noFill/>
                          </a:ln>
                          <a:solidFill>
                            <a:sysClr val="windowText" lastClr="000000"/>
                          </a:solidFill>
                          <a:effectLst/>
                          <a:latin typeface="+mn-lt"/>
                          <a:ea typeface="新細明體" pitchFamily="18" charset="-120"/>
                          <a:cs typeface="+mn-cs"/>
                        </a:rPr>
                        <a:t>EBITDA Margin (%)</a:t>
                      </a:r>
                    </a:p>
                  </a:txBody>
                  <a:tcPr marL="91431" marR="91431" marT="45709" marB="45709" anchor="ctr" horzOverflow="overflow">
                    <a:lnL>
                      <a:noFill/>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algn="r" defTabSz="685800" rtl="0" eaLnBrk="1" fontAlgn="ctr" latinLnBrk="0" hangingPunct="1"/>
                      <a:r>
                        <a:rPr lang="en-US" altLang="zh-TW" sz="1400" b="0" i="0" u="none" strike="noStrike" kern="1200" dirty="0">
                          <a:solidFill>
                            <a:schemeClr val="accent4">
                              <a:lumMod val="75000"/>
                              <a:lumOff val="25000"/>
                            </a:schemeClr>
                          </a:solidFill>
                          <a:effectLst/>
                          <a:latin typeface="+mn-lt"/>
                          <a:ea typeface="Verdana" panose="020B0604030504040204" pitchFamily="34" charset="0"/>
                          <a:cs typeface="+mn-cs"/>
                        </a:rPr>
                        <a:t>40.68</a:t>
                      </a:r>
                    </a:p>
                  </a:txBody>
                  <a:tcPr marL="7620" marR="7620" marT="76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algn="r" defTabSz="685800" rtl="0" eaLnBrk="1" fontAlgn="ctr" latinLnBrk="0" hangingPunct="1"/>
                      <a:r>
                        <a:rPr lang="en-US" altLang="zh-TW" sz="1400" b="0" i="0" u="none" strike="noStrike" kern="1200" dirty="0">
                          <a:solidFill>
                            <a:schemeClr val="accent4">
                              <a:lumMod val="75000"/>
                              <a:lumOff val="25000"/>
                            </a:schemeClr>
                          </a:solidFill>
                          <a:effectLst/>
                          <a:latin typeface="+mn-lt"/>
                          <a:ea typeface="Verdana" panose="020B0604030504040204" pitchFamily="34" charset="0"/>
                          <a:cs typeface="+mn-cs"/>
                        </a:rPr>
                        <a:t>39.55~39.69</a:t>
                      </a:r>
                    </a:p>
                  </a:txBody>
                  <a:tcPr marL="7620" marR="7620" marT="76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algn="r" defTabSz="685800" rtl="0" eaLnBrk="1" fontAlgn="ctr" latinLnBrk="0" hangingPunct="1"/>
                      <a:endParaRPr lang="en-US" altLang="zh-TW" sz="1400" b="0" i="0" u="none" strike="noStrike" kern="1200" dirty="0">
                        <a:solidFill>
                          <a:schemeClr val="accent4">
                            <a:lumMod val="75000"/>
                            <a:lumOff val="25000"/>
                          </a:schemeClr>
                        </a:solidFill>
                        <a:effectLst/>
                        <a:latin typeface="+mn-lt"/>
                        <a:ea typeface="Verdana" panose="020B0604030504040204" pitchFamily="34" charset="0"/>
                        <a:cs typeface="+mn-cs"/>
                      </a:endParaRPr>
                    </a:p>
                  </a:txBody>
                  <a:tcPr marL="7620" marR="7620" marT="76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algn="r" defTabSz="685800" rtl="0" eaLnBrk="1" fontAlgn="ctr" latinLnBrk="0" hangingPunct="1"/>
                      <a:r>
                        <a:rPr lang="en-US" altLang="zh-TW" sz="1400" b="0" i="0" u="none" strike="noStrike" kern="1200">
                          <a:solidFill>
                            <a:schemeClr val="accent4">
                              <a:lumMod val="75000"/>
                              <a:lumOff val="25000"/>
                            </a:schemeClr>
                          </a:solidFill>
                          <a:effectLst/>
                          <a:latin typeface="+mn-lt"/>
                          <a:ea typeface="Verdana" panose="020B0604030504040204" pitchFamily="34" charset="0"/>
                          <a:cs typeface="+mn-cs"/>
                        </a:rPr>
                        <a:t>38.44~38.76</a:t>
                      </a:r>
                      <a:endParaRPr lang="en-US" altLang="zh-TW" sz="1400" b="0" i="0" u="none" strike="noStrike" kern="1200" dirty="0">
                        <a:solidFill>
                          <a:schemeClr val="accent4">
                            <a:lumMod val="75000"/>
                            <a:lumOff val="25000"/>
                          </a:schemeClr>
                        </a:solidFill>
                        <a:effectLst/>
                        <a:latin typeface="+mn-lt"/>
                        <a:ea typeface="Verdana" panose="020B0604030504040204" pitchFamily="34" charset="0"/>
                        <a:cs typeface="+mn-cs"/>
                      </a:endParaRPr>
                    </a:p>
                  </a:txBody>
                  <a:tcPr marL="7620" marR="7620" marT="762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algn="r" defTabSz="685800" rtl="0" eaLnBrk="1" fontAlgn="ctr" latinLnBrk="0" hangingPunct="1"/>
                      <a:endParaRPr lang="en-US" altLang="zh-TW" sz="1400" b="0" i="0" u="none" strike="noStrike" kern="1200" dirty="0">
                        <a:solidFill>
                          <a:schemeClr val="accent4">
                            <a:lumMod val="75000"/>
                            <a:lumOff val="25000"/>
                          </a:schemeClr>
                        </a:solidFill>
                        <a:effectLst/>
                        <a:latin typeface="+mn-lt"/>
                        <a:ea typeface="Verdana" panose="020B0604030504040204" pitchFamily="34" charset="0"/>
                        <a:cs typeface="+mn-cs"/>
                      </a:endParaRPr>
                    </a:p>
                  </a:txBody>
                  <a:tcPr marL="7620" marR="7620" marT="7620" marB="0" anchor="ctr">
                    <a:lnL w="12700" cap="flat" cmpd="sng" algn="ctr">
                      <a:solidFill>
                        <a:schemeClr val="bg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994765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E:\其他\企業識別系統圖\200907-new\logo-雙語.wmf">
            <a:extLst>
              <a:ext uri="{FF2B5EF4-FFF2-40B4-BE49-F238E27FC236}">
                <a16:creationId xmlns:a16="http://schemas.microsoft.com/office/drawing/2014/main" id="{60B7D9B3-0E95-4119-9E20-67EFDB2A71CB}"/>
              </a:ext>
            </a:extLst>
          </p:cNvPr>
          <p:cNvPicPr>
            <a:picLocks noChangeAspect="1" noChangeArrowheads="1"/>
          </p:cNvPicPr>
          <p:nvPr/>
        </p:nvPicPr>
        <p:blipFill>
          <a:blip r:embed="rId3" cstate="print"/>
          <a:srcRect/>
          <a:stretch>
            <a:fillRect/>
          </a:stretch>
        </p:blipFill>
        <p:spPr bwMode="auto">
          <a:xfrm>
            <a:off x="7236296" y="260648"/>
            <a:ext cx="1435514" cy="466130"/>
          </a:xfrm>
          <a:prstGeom prst="rect">
            <a:avLst/>
          </a:prstGeom>
          <a:ln>
            <a:noFill/>
          </a:ln>
          <a:effectLst>
            <a:outerShdw blurRad="50800" dist="25400" dir="4200000" algn="tl" rotWithShape="0">
              <a:schemeClr val="accent3"/>
            </a:outerShdw>
          </a:effectLst>
        </p:spPr>
      </p:pic>
      <p:pic>
        <p:nvPicPr>
          <p:cNvPr id="7" name="圖片 6">
            <a:extLst>
              <a:ext uri="{FF2B5EF4-FFF2-40B4-BE49-F238E27FC236}">
                <a16:creationId xmlns:a16="http://schemas.microsoft.com/office/drawing/2014/main" id="{F26ACDE3-3BB5-4BA9-9042-3ABBCD00C16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324000" y="6657785"/>
            <a:ext cx="8496000" cy="83583"/>
          </a:xfrm>
          <a:prstGeom prst="rect">
            <a:avLst/>
          </a:prstGeom>
        </p:spPr>
      </p:pic>
      <p:pic>
        <p:nvPicPr>
          <p:cNvPr id="11" name="圖片 10">
            <a:extLst>
              <a:ext uri="{FF2B5EF4-FFF2-40B4-BE49-F238E27FC236}">
                <a16:creationId xmlns:a16="http://schemas.microsoft.com/office/drawing/2014/main" id="{858B6F05-37E0-4942-BCDB-5ED90F3A262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406172" y="635268"/>
            <a:ext cx="460505" cy="86400"/>
          </a:xfrm>
          <a:prstGeom prst="rect">
            <a:avLst/>
          </a:prstGeom>
        </p:spPr>
      </p:pic>
      <p:sp>
        <p:nvSpPr>
          <p:cNvPr id="12" name="文字方塊 11">
            <a:extLst>
              <a:ext uri="{FF2B5EF4-FFF2-40B4-BE49-F238E27FC236}">
                <a16:creationId xmlns:a16="http://schemas.microsoft.com/office/drawing/2014/main" id="{CBA0346D-D104-481B-B9F3-3CE29C7E905B}"/>
              </a:ext>
            </a:extLst>
          </p:cNvPr>
          <p:cNvSpPr txBox="1"/>
          <p:nvPr/>
        </p:nvSpPr>
        <p:spPr>
          <a:xfrm>
            <a:off x="745535" y="424261"/>
            <a:ext cx="6624736" cy="461665"/>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2400" b="1" i="0" u="none" strike="noStrike" kern="1200" cap="none" spc="0" normalizeH="0" baseline="0" noProof="0" dirty="0">
                <a:ln>
                  <a:noFill/>
                </a:ln>
                <a:solidFill>
                  <a:srgbClr val="808080">
                    <a:lumMod val="50000"/>
                  </a:srgbClr>
                </a:solidFill>
                <a:effectLst/>
                <a:uLnTx/>
                <a:uFillTx/>
                <a:latin typeface="Arial Black"/>
                <a:ea typeface="微軟正黑體"/>
              </a:rPr>
              <a:t>Awards </a:t>
            </a:r>
            <a:r>
              <a:rPr lang="en-US" altLang="zh-TW" sz="2400" dirty="0">
                <a:solidFill>
                  <a:srgbClr val="808080">
                    <a:lumMod val="50000"/>
                  </a:srgbClr>
                </a:solidFill>
                <a:latin typeface="Arial Black"/>
                <a:ea typeface="微軟正黑體"/>
              </a:rPr>
              <a:t>and</a:t>
            </a:r>
            <a:r>
              <a:rPr kumimoji="1" lang="en-US" altLang="zh-TW" sz="2400" b="1" i="0" u="none" strike="noStrike" kern="1200" cap="none" spc="0" normalizeH="0" baseline="0" noProof="0" dirty="0">
                <a:ln>
                  <a:noFill/>
                </a:ln>
                <a:solidFill>
                  <a:srgbClr val="808080">
                    <a:lumMod val="50000"/>
                  </a:srgbClr>
                </a:solidFill>
                <a:effectLst/>
                <a:uLnTx/>
                <a:uFillTx/>
                <a:latin typeface="Arial Black"/>
                <a:ea typeface="微軟正黑體"/>
              </a:rPr>
              <a:t> ESG Recognitions</a:t>
            </a:r>
          </a:p>
        </p:txBody>
      </p:sp>
      <p:sp>
        <p:nvSpPr>
          <p:cNvPr id="14" name="文字方塊 13">
            <a:extLst>
              <a:ext uri="{FF2B5EF4-FFF2-40B4-BE49-F238E27FC236}">
                <a16:creationId xmlns:a16="http://schemas.microsoft.com/office/drawing/2014/main" id="{E09A8A26-AF11-44FC-AFEA-B717F66A0E6D}"/>
              </a:ext>
            </a:extLst>
          </p:cNvPr>
          <p:cNvSpPr txBox="1"/>
          <p:nvPr/>
        </p:nvSpPr>
        <p:spPr>
          <a:xfrm>
            <a:off x="582441" y="1340768"/>
            <a:ext cx="7778945" cy="1235105"/>
          </a:xfrm>
          <a:prstGeom prst="rect">
            <a:avLst/>
          </a:prstGeom>
          <a:noFill/>
          <a:ln>
            <a:solidFill>
              <a:srgbClr val="F18C00"/>
            </a:solidFill>
          </a:ln>
        </p:spPr>
        <p:txBody>
          <a:bodyPr wrap="square" tIns="180000" bIns="144000">
            <a:spAutoFit/>
          </a:bodyPr>
          <a:lstStyle>
            <a:defPPr>
              <a:defRPr lang="zh-TW"/>
            </a:defPPr>
            <a:lvl1pPr>
              <a:defRPr sz="1400">
                <a:solidFill>
                  <a:schemeClr val="tx1">
                    <a:lumMod val="65000"/>
                    <a:lumOff val="35000"/>
                  </a:schemeClr>
                </a:solidFill>
                <a:latin typeface="+mn-ea"/>
                <a:ea typeface="+mn-ea"/>
              </a:defRPr>
            </a:lvl1pPr>
          </a:lstStyle>
          <a:p>
            <a:pPr lvl="0">
              <a:spcBef>
                <a:spcPts val="600"/>
              </a:spcBef>
              <a:defRPr/>
            </a:pPr>
            <a:r>
              <a:rPr lang="en-US" altLang="zh-TW" sz="1600" dirty="0">
                <a:solidFill>
                  <a:srgbClr val="000000">
                    <a:lumMod val="65000"/>
                    <a:lumOff val="35000"/>
                  </a:srgbClr>
                </a:solidFill>
                <a:latin typeface="Arial"/>
              </a:rPr>
              <a:t>Awarded Top 5% </a:t>
            </a:r>
            <a:r>
              <a:rPr lang="en-US" altLang="zh-TW" sz="1600" dirty="0">
                <a:solidFill>
                  <a:srgbClr val="F18C00"/>
                </a:solidFill>
                <a:latin typeface="Arial"/>
              </a:rPr>
              <a:t>S&amp;P Global ESG Score </a:t>
            </a:r>
            <a:r>
              <a:rPr lang="en-US" altLang="zh-TW" sz="1600" dirty="0">
                <a:solidFill>
                  <a:srgbClr val="000000">
                    <a:lumMod val="65000"/>
                    <a:lumOff val="35000"/>
                  </a:srgbClr>
                </a:solidFill>
                <a:latin typeface="Arial"/>
              </a:rPr>
              <a:t>in the Sustainability Yearbook 2023</a:t>
            </a:r>
            <a:endParaRPr lang="en-US" altLang="zh-TW" dirty="0">
              <a:solidFill>
                <a:srgbClr val="000000">
                  <a:lumMod val="65000"/>
                  <a:lumOff val="35000"/>
                </a:srgbClr>
              </a:solidFill>
              <a:latin typeface="Arial"/>
            </a:endParaRPr>
          </a:p>
          <a:p>
            <a:pPr marL="285750" lvl="0" indent="-285750">
              <a:spcBef>
                <a:spcPts val="600"/>
              </a:spcBef>
              <a:spcAft>
                <a:spcPts val="600"/>
              </a:spcAft>
              <a:buFont typeface="Wingdings" panose="05000000000000000000" pitchFamily="2" charset="2"/>
              <a:buChar char="ü"/>
              <a:defRPr/>
            </a:pPr>
            <a:r>
              <a:rPr lang="en-US" altLang="zh-TW" b="0" dirty="0">
                <a:solidFill>
                  <a:srgbClr val="000000">
                    <a:lumMod val="65000"/>
                    <a:lumOff val="35000"/>
                  </a:srgbClr>
                </a:solidFill>
                <a:latin typeface="Arial"/>
              </a:rPr>
              <a:t>Competing with the </a:t>
            </a:r>
            <a:r>
              <a:rPr lang="en-US" altLang="zh-TW" dirty="0">
                <a:solidFill>
                  <a:srgbClr val="000000">
                    <a:lumMod val="65000"/>
                    <a:lumOff val="35000"/>
                  </a:srgbClr>
                </a:solidFill>
                <a:latin typeface="Arial"/>
              </a:rPr>
              <a:t>over 7,800 </a:t>
            </a:r>
            <a:r>
              <a:rPr lang="en-US" altLang="zh-TW" b="0" dirty="0">
                <a:solidFill>
                  <a:srgbClr val="000000">
                    <a:lumMod val="65000"/>
                    <a:lumOff val="35000"/>
                  </a:srgbClr>
                </a:solidFill>
                <a:latin typeface="Arial"/>
              </a:rPr>
              <a:t>companies </a:t>
            </a:r>
            <a:r>
              <a:rPr lang="en-US" altLang="zh-TW" b="0" dirty="0" smtClean="0">
                <a:solidFill>
                  <a:srgbClr val="000000">
                    <a:lumMod val="65000"/>
                    <a:lumOff val="35000"/>
                  </a:srgbClr>
                </a:solidFill>
                <a:latin typeface="Arial"/>
              </a:rPr>
              <a:t>all over </a:t>
            </a:r>
            <a:r>
              <a:rPr lang="en-US" altLang="zh-TW" b="0" dirty="0">
                <a:solidFill>
                  <a:srgbClr val="000000">
                    <a:lumMod val="65000"/>
                    <a:lumOff val="35000"/>
                  </a:srgbClr>
                </a:solidFill>
                <a:latin typeface="Arial"/>
              </a:rPr>
              <a:t>the world</a:t>
            </a:r>
          </a:p>
          <a:p>
            <a:pPr marL="285750" lvl="0" indent="-285750">
              <a:spcBef>
                <a:spcPts val="600"/>
              </a:spcBef>
              <a:spcAft>
                <a:spcPts val="600"/>
              </a:spcAft>
              <a:buFont typeface="Wingdings" panose="05000000000000000000" pitchFamily="2" charset="2"/>
              <a:buChar char="ü"/>
              <a:defRPr/>
            </a:pPr>
            <a:r>
              <a:rPr lang="en-US" altLang="zh-TW" b="0" dirty="0" smtClean="0">
                <a:solidFill>
                  <a:srgbClr val="000000">
                    <a:lumMod val="65000"/>
                    <a:lumOff val="35000"/>
                  </a:srgbClr>
                </a:solidFill>
                <a:latin typeface="Arial"/>
              </a:rPr>
              <a:t>Clinched </a:t>
            </a:r>
            <a:r>
              <a:rPr lang="en-US" altLang="zh-TW" dirty="0" smtClean="0">
                <a:solidFill>
                  <a:srgbClr val="F18C00"/>
                </a:solidFill>
                <a:latin typeface="Arial"/>
              </a:rPr>
              <a:t>the 3</a:t>
            </a:r>
            <a:r>
              <a:rPr lang="en-US" altLang="zh-TW" baseline="30000" dirty="0" smtClean="0">
                <a:solidFill>
                  <a:srgbClr val="F18C00"/>
                </a:solidFill>
                <a:latin typeface="Arial"/>
              </a:rPr>
              <a:t>rd</a:t>
            </a:r>
            <a:r>
              <a:rPr lang="en-US" altLang="zh-TW" dirty="0" smtClean="0">
                <a:solidFill>
                  <a:srgbClr val="F18C00"/>
                </a:solidFill>
                <a:latin typeface="Arial"/>
              </a:rPr>
              <a:t> place</a:t>
            </a:r>
            <a:r>
              <a:rPr lang="en-US" altLang="zh-TW" b="0" dirty="0" smtClean="0">
                <a:solidFill>
                  <a:srgbClr val="000000">
                    <a:lumMod val="65000"/>
                    <a:lumOff val="35000"/>
                  </a:srgbClr>
                </a:solidFill>
                <a:latin typeface="Arial"/>
              </a:rPr>
              <a:t> in </a:t>
            </a:r>
            <a:r>
              <a:rPr lang="en-US" altLang="zh-TW" b="0" dirty="0">
                <a:solidFill>
                  <a:srgbClr val="000000">
                    <a:lumMod val="65000"/>
                    <a:lumOff val="35000"/>
                  </a:srgbClr>
                </a:solidFill>
                <a:latin typeface="Arial"/>
              </a:rPr>
              <a:t>the </a:t>
            </a:r>
            <a:r>
              <a:rPr lang="en-US" altLang="zh-TW" dirty="0">
                <a:solidFill>
                  <a:srgbClr val="F18C00"/>
                </a:solidFill>
                <a:latin typeface="Arial"/>
              </a:rPr>
              <a:t>Telecommunications </a:t>
            </a:r>
            <a:r>
              <a:rPr lang="en-US" altLang="zh-TW" dirty="0" smtClean="0">
                <a:solidFill>
                  <a:srgbClr val="F18C00"/>
                </a:solidFill>
                <a:latin typeface="Arial"/>
              </a:rPr>
              <a:t>Group</a:t>
            </a:r>
            <a:endParaRPr lang="en-US" altLang="zh-TW" dirty="0">
              <a:solidFill>
                <a:srgbClr val="F18C00"/>
              </a:solidFill>
              <a:latin typeface="Arial"/>
            </a:endParaRPr>
          </a:p>
        </p:txBody>
      </p:sp>
      <p:sp>
        <p:nvSpPr>
          <p:cNvPr id="9" name="文字方塊 8">
            <a:extLst>
              <a:ext uri="{FF2B5EF4-FFF2-40B4-BE49-F238E27FC236}">
                <a16:creationId xmlns:a16="http://schemas.microsoft.com/office/drawing/2014/main" id="{6DFC6241-1D2D-4BA4-A737-53108C69468B}"/>
              </a:ext>
            </a:extLst>
          </p:cNvPr>
          <p:cNvSpPr txBox="1"/>
          <p:nvPr/>
        </p:nvSpPr>
        <p:spPr>
          <a:xfrm>
            <a:off x="582441" y="2803000"/>
            <a:ext cx="7785613" cy="1584000"/>
          </a:xfrm>
          <a:prstGeom prst="rect">
            <a:avLst/>
          </a:prstGeom>
          <a:noFill/>
          <a:ln>
            <a:solidFill>
              <a:srgbClr val="26A436"/>
            </a:solidFill>
          </a:ln>
        </p:spPr>
        <p:txBody>
          <a:bodyPr wrap="square" anchor="ctr">
            <a:spAutoFit/>
          </a:bodyPr>
          <a:lstStyle/>
          <a:p>
            <a:pPr>
              <a:spcBef>
                <a:spcPts val="600"/>
              </a:spcBef>
              <a:spcAft>
                <a:spcPts val="600"/>
              </a:spcAft>
              <a:defRPr/>
            </a:pPr>
            <a:r>
              <a:rPr lang="en-US" altLang="zh-TW" sz="1600" dirty="0" smtClean="0">
                <a:solidFill>
                  <a:srgbClr val="000000">
                    <a:lumMod val="65000"/>
                    <a:lumOff val="35000"/>
                  </a:srgbClr>
                </a:solidFill>
                <a:latin typeface="Arial"/>
              </a:rPr>
              <a:t>Won </a:t>
            </a:r>
            <a:r>
              <a:rPr lang="en-US" altLang="zh-TW" sz="1600" dirty="0" err="1" smtClean="0">
                <a:solidFill>
                  <a:srgbClr val="26A436"/>
                </a:solidFill>
                <a:latin typeface="Arial"/>
              </a:rPr>
              <a:t>FinanceAsia</a:t>
            </a:r>
            <a:r>
              <a:rPr lang="en-US" altLang="zh-TW" sz="1600" dirty="0" smtClean="0">
                <a:solidFill>
                  <a:srgbClr val="26A436"/>
                </a:solidFill>
                <a:latin typeface="Arial"/>
              </a:rPr>
              <a:t> Awards </a:t>
            </a:r>
            <a:r>
              <a:rPr lang="en-US" altLang="zh-TW" sz="1600" dirty="0" smtClean="0">
                <a:solidFill>
                  <a:srgbClr val="000000">
                    <a:lumMod val="65000"/>
                    <a:lumOff val="35000"/>
                  </a:srgbClr>
                </a:solidFill>
                <a:latin typeface="Arial"/>
              </a:rPr>
              <a:t>with 3 Gold, 1 Silver and 2 Bronze Award</a:t>
            </a:r>
            <a:endParaRPr lang="en-US" altLang="zh-TW" sz="1600" dirty="0">
              <a:solidFill>
                <a:srgbClr val="000000">
                  <a:lumMod val="65000"/>
                  <a:lumOff val="35000"/>
                </a:srgbClr>
              </a:solidFill>
              <a:latin typeface="Arial"/>
            </a:endParaRPr>
          </a:p>
          <a:p>
            <a:pPr marL="285750" indent="-285750">
              <a:spcBef>
                <a:spcPts val="600"/>
              </a:spcBef>
              <a:spcAft>
                <a:spcPts val="600"/>
              </a:spcAft>
              <a:buFont typeface="Wingdings" panose="05000000000000000000" pitchFamily="2" charset="2"/>
              <a:buChar char="ü"/>
              <a:defRPr/>
            </a:pPr>
            <a:r>
              <a:rPr lang="en-US" altLang="zh-TW" sz="1400" dirty="0">
                <a:solidFill>
                  <a:srgbClr val="000000">
                    <a:lumMod val="65000"/>
                    <a:lumOff val="35000"/>
                  </a:srgbClr>
                </a:solidFill>
                <a:latin typeface="Arial"/>
              </a:rPr>
              <a:t>Gold Award </a:t>
            </a:r>
            <a:r>
              <a:rPr lang="en-US" altLang="zh-TW" sz="1400" b="0" dirty="0">
                <a:solidFill>
                  <a:srgbClr val="000000">
                    <a:lumMod val="65000"/>
                    <a:lumOff val="35000"/>
                  </a:srgbClr>
                </a:solidFill>
                <a:latin typeface="Arial"/>
              </a:rPr>
              <a:t>in </a:t>
            </a:r>
            <a:r>
              <a:rPr lang="en-US" altLang="zh-TW" sz="1400" b="0" dirty="0" smtClean="0">
                <a:solidFill>
                  <a:srgbClr val="000000">
                    <a:lumMod val="65000"/>
                    <a:lumOff val="35000"/>
                  </a:srgbClr>
                </a:solidFill>
                <a:latin typeface="Arial"/>
              </a:rPr>
              <a:t>categories of </a:t>
            </a:r>
            <a:r>
              <a:rPr lang="en-US" altLang="zh-TW" sz="1400" dirty="0">
                <a:solidFill>
                  <a:srgbClr val="26A436"/>
                </a:solidFill>
                <a:latin typeface="Arial"/>
              </a:rPr>
              <a:t>Best Overall Company </a:t>
            </a:r>
            <a:r>
              <a:rPr lang="en-US" altLang="zh-TW" sz="1400" b="0" dirty="0" smtClean="0">
                <a:solidFill>
                  <a:srgbClr val="000000">
                    <a:lumMod val="65000"/>
                    <a:lumOff val="35000"/>
                  </a:srgbClr>
                </a:solidFill>
                <a:latin typeface="Arial"/>
              </a:rPr>
              <a:t>across industries, </a:t>
            </a:r>
            <a:r>
              <a:rPr lang="en-US" altLang="zh-TW" sz="1400" dirty="0">
                <a:solidFill>
                  <a:srgbClr val="26A436"/>
                </a:solidFill>
                <a:latin typeface="Arial"/>
              </a:rPr>
              <a:t>Best Telecommunications Company</a:t>
            </a:r>
            <a:r>
              <a:rPr lang="en-US" altLang="zh-TW" sz="1400" b="0" dirty="0" smtClean="0">
                <a:solidFill>
                  <a:srgbClr val="000000">
                    <a:lumMod val="65000"/>
                    <a:lumOff val="35000"/>
                  </a:srgbClr>
                </a:solidFill>
                <a:latin typeface="Arial"/>
              </a:rPr>
              <a:t> and </a:t>
            </a:r>
            <a:r>
              <a:rPr lang="en-US" altLang="zh-TW" sz="1400" dirty="0">
                <a:solidFill>
                  <a:srgbClr val="26A436"/>
                </a:solidFill>
                <a:latin typeface="Arial"/>
              </a:rPr>
              <a:t>Best Corporate ESG Strategy</a:t>
            </a:r>
          </a:p>
          <a:p>
            <a:pPr marL="285750" indent="-285750">
              <a:spcBef>
                <a:spcPts val="600"/>
              </a:spcBef>
              <a:spcAft>
                <a:spcPts val="600"/>
              </a:spcAft>
              <a:buFont typeface="Wingdings" panose="05000000000000000000" pitchFamily="2" charset="2"/>
              <a:buChar char="ü"/>
              <a:defRPr/>
            </a:pPr>
            <a:r>
              <a:rPr lang="en-US" altLang="zh-TW" sz="1400" dirty="0">
                <a:solidFill>
                  <a:srgbClr val="000000">
                    <a:lumMod val="65000"/>
                    <a:lumOff val="35000"/>
                  </a:srgbClr>
                </a:solidFill>
                <a:latin typeface="Arial"/>
              </a:rPr>
              <a:t>Silver Award </a:t>
            </a:r>
            <a:r>
              <a:rPr lang="en-US" altLang="zh-TW" sz="1400" b="0" dirty="0">
                <a:solidFill>
                  <a:srgbClr val="000000">
                    <a:lumMod val="65000"/>
                    <a:lumOff val="35000"/>
                  </a:srgbClr>
                </a:solidFill>
                <a:latin typeface="Arial"/>
              </a:rPr>
              <a:t>in categories of </a:t>
            </a:r>
            <a:r>
              <a:rPr lang="en-US" altLang="zh-TW" sz="1400" dirty="0">
                <a:solidFill>
                  <a:srgbClr val="26A436"/>
                </a:solidFill>
                <a:latin typeface="Arial"/>
              </a:rPr>
              <a:t>Best Large-cap</a:t>
            </a:r>
            <a:r>
              <a:rPr lang="en-US" altLang="zh-TW" sz="1400" b="0" dirty="0" smtClean="0">
                <a:solidFill>
                  <a:srgbClr val="000000">
                    <a:lumMod val="65000"/>
                    <a:lumOff val="35000"/>
                  </a:srgbClr>
                </a:solidFill>
                <a:latin typeface="Arial"/>
              </a:rPr>
              <a:t>; and </a:t>
            </a:r>
            <a:r>
              <a:rPr lang="en-US" altLang="zh-TW" sz="1400" dirty="0">
                <a:solidFill>
                  <a:srgbClr val="000000">
                    <a:lumMod val="65000"/>
                    <a:lumOff val="35000"/>
                  </a:srgbClr>
                </a:solidFill>
                <a:latin typeface="Arial"/>
              </a:rPr>
              <a:t>Bronze Award </a:t>
            </a:r>
            <a:r>
              <a:rPr lang="en-US" altLang="zh-TW" sz="1400" b="0" dirty="0">
                <a:solidFill>
                  <a:srgbClr val="000000">
                    <a:lumMod val="65000"/>
                    <a:lumOff val="35000"/>
                  </a:srgbClr>
                </a:solidFill>
                <a:latin typeface="Arial"/>
              </a:rPr>
              <a:t>in categories of </a:t>
            </a:r>
            <a:r>
              <a:rPr lang="en-US" altLang="zh-TW" sz="1400" dirty="0">
                <a:solidFill>
                  <a:srgbClr val="26A436"/>
                </a:solidFill>
                <a:latin typeface="Arial"/>
              </a:rPr>
              <a:t>Best DEI Strategy</a:t>
            </a:r>
            <a:r>
              <a:rPr lang="en-US" altLang="zh-TW" sz="1400" dirty="0" smtClean="0">
                <a:solidFill>
                  <a:srgbClr val="000000">
                    <a:lumMod val="65000"/>
                    <a:lumOff val="35000"/>
                  </a:srgbClr>
                </a:solidFill>
                <a:latin typeface="Arial"/>
              </a:rPr>
              <a:t> </a:t>
            </a:r>
            <a:r>
              <a:rPr lang="en-US" altLang="zh-TW" sz="1400" b="0" dirty="0" smtClean="0">
                <a:solidFill>
                  <a:srgbClr val="000000">
                    <a:lumMod val="65000"/>
                    <a:lumOff val="35000"/>
                  </a:srgbClr>
                </a:solidFill>
                <a:latin typeface="Arial"/>
              </a:rPr>
              <a:t>and </a:t>
            </a:r>
            <a:r>
              <a:rPr lang="en-US" altLang="zh-TW" sz="1400" dirty="0">
                <a:solidFill>
                  <a:srgbClr val="26A436"/>
                </a:solidFill>
                <a:latin typeface="Arial"/>
              </a:rPr>
              <a:t>Best Investor Relations </a:t>
            </a:r>
          </a:p>
        </p:txBody>
      </p:sp>
      <p:sp>
        <p:nvSpPr>
          <p:cNvPr id="10" name="文字方塊 9">
            <a:extLst>
              <a:ext uri="{FF2B5EF4-FFF2-40B4-BE49-F238E27FC236}">
                <a16:creationId xmlns:a16="http://schemas.microsoft.com/office/drawing/2014/main" id="{15D90E93-4575-4CFB-A144-7FFCD65F0A3B}"/>
              </a:ext>
            </a:extLst>
          </p:cNvPr>
          <p:cNvSpPr txBox="1"/>
          <p:nvPr/>
        </p:nvSpPr>
        <p:spPr>
          <a:xfrm>
            <a:off x="570857" y="4614128"/>
            <a:ext cx="7790529" cy="1800000"/>
          </a:xfrm>
          <a:prstGeom prst="rect">
            <a:avLst/>
          </a:prstGeom>
          <a:noFill/>
          <a:ln>
            <a:solidFill>
              <a:srgbClr val="007AC7"/>
            </a:solidFill>
          </a:ln>
        </p:spPr>
        <p:txBody>
          <a:bodyPr wrap="square" anchor="ctr">
            <a:noAutofit/>
          </a:bodyPr>
          <a:lstStyle/>
          <a:p>
            <a:pPr>
              <a:spcBef>
                <a:spcPts val="600"/>
              </a:spcBef>
              <a:defRPr/>
            </a:pPr>
            <a:r>
              <a:rPr lang="en-US" altLang="zh-TW" sz="1600" dirty="0">
                <a:solidFill>
                  <a:srgbClr val="000000">
                    <a:lumMod val="65000"/>
                    <a:lumOff val="35000"/>
                  </a:srgbClr>
                </a:solidFill>
                <a:latin typeface="Arial"/>
              </a:rPr>
              <a:t>Awarded by TWSE as One of the </a:t>
            </a:r>
            <a:r>
              <a:rPr lang="en-US" altLang="zh-TW" sz="1600" dirty="0">
                <a:solidFill>
                  <a:srgbClr val="007AC7"/>
                </a:solidFill>
                <a:latin typeface="Arial"/>
              </a:rPr>
              <a:t>TOP 5% </a:t>
            </a:r>
            <a:r>
              <a:rPr lang="en-US" altLang="zh-TW" sz="1600" dirty="0">
                <a:solidFill>
                  <a:srgbClr val="000000">
                    <a:lumMod val="65000"/>
                    <a:lumOff val="35000"/>
                  </a:srgbClr>
                </a:solidFill>
                <a:latin typeface="Arial"/>
              </a:rPr>
              <a:t>companies for </a:t>
            </a:r>
            <a:r>
              <a:rPr lang="en-US" altLang="zh-TW" sz="1600" dirty="0">
                <a:solidFill>
                  <a:srgbClr val="007AC7"/>
                </a:solidFill>
                <a:latin typeface="Arial"/>
              </a:rPr>
              <a:t>best corporate governance </a:t>
            </a:r>
            <a:endParaRPr lang="en-US" altLang="zh-TW" sz="1600" b="0" dirty="0">
              <a:solidFill>
                <a:srgbClr val="000000">
                  <a:lumMod val="65000"/>
                  <a:lumOff val="35000"/>
                </a:srgbClr>
              </a:solidFill>
              <a:latin typeface="Arial"/>
            </a:endParaRPr>
          </a:p>
          <a:p>
            <a:pPr marL="285750" indent="-285750">
              <a:spcBef>
                <a:spcPts val="600"/>
              </a:spcBef>
              <a:spcAft>
                <a:spcPts val="600"/>
              </a:spcAft>
              <a:buFont typeface="Wingdings" panose="05000000000000000000" pitchFamily="2" charset="2"/>
              <a:buChar char="ü"/>
              <a:defRPr/>
            </a:pPr>
            <a:r>
              <a:rPr lang="en-US" altLang="zh-TW" sz="1400" dirty="0">
                <a:solidFill>
                  <a:srgbClr val="007AC7"/>
                </a:solidFill>
                <a:latin typeface="Arial"/>
              </a:rPr>
              <a:t>8</a:t>
            </a:r>
            <a:r>
              <a:rPr lang="en-US" altLang="zh-TW" sz="1400" baseline="30000" dirty="0">
                <a:solidFill>
                  <a:srgbClr val="007AC7"/>
                </a:solidFill>
                <a:latin typeface="Arial"/>
              </a:rPr>
              <a:t>th</a:t>
            </a:r>
            <a:r>
              <a:rPr lang="en-US" altLang="zh-TW" sz="1400" dirty="0">
                <a:solidFill>
                  <a:srgbClr val="007AC7"/>
                </a:solidFill>
                <a:latin typeface="Arial"/>
              </a:rPr>
              <a:t> </a:t>
            </a:r>
            <a:r>
              <a:rPr lang="en-US" altLang="zh-TW" sz="1400" dirty="0" smtClean="0">
                <a:solidFill>
                  <a:srgbClr val="007AC7"/>
                </a:solidFill>
                <a:latin typeface="Arial"/>
              </a:rPr>
              <a:t>times </a:t>
            </a:r>
            <a:r>
              <a:rPr lang="en-US" altLang="zh-TW" sz="1400" b="0" dirty="0">
                <a:solidFill>
                  <a:srgbClr val="000000">
                    <a:lumMod val="65000"/>
                    <a:lumOff val="35000"/>
                  </a:srgbClr>
                </a:solidFill>
                <a:latin typeface="Arial"/>
              </a:rPr>
              <a:t>awarded among Taiwan companies </a:t>
            </a:r>
            <a:r>
              <a:rPr lang="en-US" altLang="zh-TW" sz="1400" b="0" dirty="0" smtClean="0">
                <a:solidFill>
                  <a:srgbClr val="000000">
                    <a:lumMod val="65000"/>
                    <a:lumOff val="35000"/>
                  </a:srgbClr>
                </a:solidFill>
                <a:latin typeface="Arial"/>
              </a:rPr>
              <a:t>for the </a:t>
            </a:r>
            <a:r>
              <a:rPr lang="en-US" altLang="zh-TW" sz="1400" dirty="0">
                <a:solidFill>
                  <a:srgbClr val="007AC7"/>
                </a:solidFill>
                <a:latin typeface="Arial"/>
              </a:rPr>
              <a:t>B</a:t>
            </a:r>
            <a:r>
              <a:rPr lang="en-US" altLang="zh-TW" sz="1400" dirty="0" smtClean="0">
                <a:solidFill>
                  <a:srgbClr val="007AC7"/>
                </a:solidFill>
                <a:latin typeface="Arial"/>
              </a:rPr>
              <a:t>est </a:t>
            </a:r>
            <a:r>
              <a:rPr lang="en-US" altLang="zh-TW" sz="1400" dirty="0">
                <a:solidFill>
                  <a:srgbClr val="007AC7"/>
                </a:solidFill>
                <a:latin typeface="Arial"/>
              </a:rPr>
              <a:t>C</a:t>
            </a:r>
            <a:r>
              <a:rPr lang="en-US" altLang="zh-TW" sz="1400" dirty="0" smtClean="0">
                <a:solidFill>
                  <a:srgbClr val="007AC7"/>
                </a:solidFill>
                <a:latin typeface="Arial"/>
              </a:rPr>
              <a:t>orporate Governance </a:t>
            </a:r>
            <a:r>
              <a:rPr lang="en-US" altLang="zh-TW" sz="1400" b="0" dirty="0">
                <a:solidFill>
                  <a:srgbClr val="000000">
                    <a:lumMod val="65000"/>
                    <a:lumOff val="35000"/>
                  </a:srgbClr>
                </a:solidFill>
                <a:latin typeface="Arial"/>
              </a:rPr>
              <a:t>in</a:t>
            </a:r>
            <a:r>
              <a:rPr lang="en-US" altLang="zh-TW" sz="1400" dirty="0">
                <a:solidFill>
                  <a:srgbClr val="000000">
                    <a:lumMod val="65000"/>
                    <a:lumOff val="35000"/>
                  </a:srgbClr>
                </a:solidFill>
                <a:latin typeface="Arial"/>
              </a:rPr>
              <a:t> </a:t>
            </a:r>
            <a:r>
              <a:rPr lang="en-US" altLang="zh-TW" sz="1400" b="0" dirty="0">
                <a:solidFill>
                  <a:srgbClr val="000000">
                    <a:lumMod val="65000"/>
                    <a:lumOff val="35000"/>
                  </a:srgbClr>
                </a:solidFill>
                <a:latin typeface="Arial"/>
              </a:rPr>
              <a:t>2022</a:t>
            </a:r>
            <a:r>
              <a:rPr lang="en-US" altLang="zh-TW" sz="1400" dirty="0">
                <a:solidFill>
                  <a:srgbClr val="000000">
                    <a:lumMod val="65000"/>
                    <a:lumOff val="35000"/>
                  </a:srgbClr>
                </a:solidFill>
                <a:latin typeface="Arial"/>
              </a:rPr>
              <a:t> </a:t>
            </a:r>
            <a:endParaRPr lang="en-US" altLang="zh-TW" sz="1400" b="0" dirty="0">
              <a:solidFill>
                <a:srgbClr val="000000">
                  <a:lumMod val="65000"/>
                  <a:lumOff val="35000"/>
                </a:srgbClr>
              </a:solidFill>
              <a:latin typeface="Arial"/>
            </a:endParaRPr>
          </a:p>
          <a:p>
            <a:pPr marL="285750" indent="-285750">
              <a:spcBef>
                <a:spcPts val="600"/>
              </a:spcBef>
              <a:spcAft>
                <a:spcPts val="600"/>
              </a:spcAft>
              <a:buFont typeface="Wingdings" panose="05000000000000000000" pitchFamily="2" charset="2"/>
              <a:buChar char="ü"/>
              <a:defRPr/>
            </a:pPr>
            <a:r>
              <a:rPr lang="en-US" altLang="zh-TW" sz="1400" b="0" dirty="0">
                <a:solidFill>
                  <a:srgbClr val="000000">
                    <a:lumMod val="65000"/>
                    <a:lumOff val="35000"/>
                  </a:srgbClr>
                </a:solidFill>
                <a:latin typeface="Arial"/>
              </a:rPr>
              <a:t>Subsidiaries, including </a:t>
            </a:r>
            <a:r>
              <a:rPr lang="en-US" altLang="zh-TW" sz="1400" dirty="0">
                <a:solidFill>
                  <a:srgbClr val="007AC7"/>
                </a:solidFill>
                <a:latin typeface="Arial"/>
              </a:rPr>
              <a:t>Chief Telecom </a:t>
            </a:r>
            <a:r>
              <a:rPr lang="en-US" altLang="zh-TW" sz="1400" b="0" dirty="0">
                <a:solidFill>
                  <a:srgbClr val="000000">
                    <a:lumMod val="65000"/>
                    <a:lumOff val="35000"/>
                  </a:srgbClr>
                </a:solidFill>
                <a:latin typeface="Arial"/>
              </a:rPr>
              <a:t>and </a:t>
            </a:r>
            <a:r>
              <a:rPr lang="en-US" altLang="zh-TW" sz="1400" dirty="0">
                <a:solidFill>
                  <a:srgbClr val="007AC7"/>
                </a:solidFill>
                <a:latin typeface="Arial"/>
              </a:rPr>
              <a:t>CHPT</a:t>
            </a:r>
            <a:r>
              <a:rPr lang="en-US" altLang="zh-TW" sz="1400" b="0" dirty="0">
                <a:solidFill>
                  <a:srgbClr val="000000">
                    <a:lumMod val="65000"/>
                    <a:lumOff val="35000"/>
                  </a:srgbClr>
                </a:solidFill>
                <a:latin typeface="Arial"/>
              </a:rPr>
              <a:t>, also </a:t>
            </a:r>
            <a:r>
              <a:rPr lang="en-US" altLang="zh-TW" sz="1400" b="0" dirty="0" smtClean="0">
                <a:solidFill>
                  <a:srgbClr val="000000">
                    <a:lumMod val="65000"/>
                    <a:lumOff val="35000"/>
                  </a:srgbClr>
                </a:solidFill>
                <a:latin typeface="Arial"/>
              </a:rPr>
              <a:t>ranked </a:t>
            </a:r>
            <a:r>
              <a:rPr lang="en-US" altLang="zh-TW" sz="1400" b="0" dirty="0">
                <a:solidFill>
                  <a:srgbClr val="000000">
                    <a:lumMod val="65000"/>
                    <a:lumOff val="35000"/>
                  </a:srgbClr>
                </a:solidFill>
                <a:latin typeface="Arial"/>
              </a:rPr>
              <a:t>as </a:t>
            </a:r>
            <a:r>
              <a:rPr lang="en-US" altLang="zh-TW" sz="1400" dirty="0">
                <a:solidFill>
                  <a:srgbClr val="007AC7"/>
                </a:solidFill>
                <a:latin typeface="Arial"/>
              </a:rPr>
              <a:t>TOP 5% </a:t>
            </a:r>
            <a:r>
              <a:rPr lang="en-US" altLang="zh-TW" sz="1400" b="0" dirty="0">
                <a:solidFill>
                  <a:srgbClr val="000000">
                    <a:lumMod val="65000"/>
                    <a:lumOff val="35000"/>
                  </a:srgbClr>
                </a:solidFill>
                <a:latin typeface="Arial"/>
              </a:rPr>
              <a:t>for best corporate governance among </a:t>
            </a:r>
            <a:r>
              <a:rPr lang="en-US" altLang="zh-TW" sz="1400" b="0" dirty="0" smtClean="0">
                <a:solidFill>
                  <a:srgbClr val="000000">
                    <a:lumMod val="65000"/>
                    <a:lumOff val="35000"/>
                  </a:srgbClr>
                </a:solidFill>
                <a:latin typeface="Arial"/>
              </a:rPr>
              <a:t>companies, demonstrating </a:t>
            </a:r>
            <a:r>
              <a:rPr lang="en-US" altLang="zh-TW" sz="1400" dirty="0">
                <a:solidFill>
                  <a:srgbClr val="007AC7"/>
                </a:solidFill>
                <a:latin typeface="Arial"/>
              </a:rPr>
              <a:t>CHT </a:t>
            </a:r>
            <a:r>
              <a:rPr lang="en-US" altLang="zh-TW" sz="1400" dirty="0" smtClean="0">
                <a:solidFill>
                  <a:srgbClr val="007AC7"/>
                </a:solidFill>
                <a:latin typeface="Arial"/>
              </a:rPr>
              <a:t>Group’s </a:t>
            </a:r>
            <a:r>
              <a:rPr lang="en-US" altLang="zh-TW" sz="1400" b="0" dirty="0" smtClean="0">
                <a:solidFill>
                  <a:srgbClr val="000000">
                    <a:lumMod val="65000"/>
                    <a:lumOff val="35000"/>
                  </a:srgbClr>
                </a:solidFill>
                <a:latin typeface="Arial"/>
              </a:rPr>
              <a:t>consolidated </a:t>
            </a:r>
            <a:r>
              <a:rPr lang="en-US" altLang="zh-TW" sz="1400" b="0" dirty="0">
                <a:solidFill>
                  <a:srgbClr val="000000">
                    <a:lumMod val="65000"/>
                    <a:lumOff val="35000"/>
                  </a:srgbClr>
                </a:solidFill>
                <a:latin typeface="Arial"/>
              </a:rPr>
              <a:t>corporate </a:t>
            </a:r>
            <a:r>
              <a:rPr lang="en-US" altLang="zh-TW" sz="1400" b="0" dirty="0" smtClean="0">
                <a:solidFill>
                  <a:srgbClr val="000000">
                    <a:lumMod val="65000"/>
                    <a:lumOff val="35000"/>
                  </a:srgbClr>
                </a:solidFill>
                <a:latin typeface="Arial"/>
              </a:rPr>
              <a:t>governance strength</a:t>
            </a:r>
            <a:endParaRPr lang="en-US" altLang="zh-TW" sz="1400" dirty="0">
              <a:solidFill>
                <a:srgbClr val="007AC7"/>
              </a:solidFill>
              <a:latin typeface="Arial"/>
            </a:endParaRPr>
          </a:p>
        </p:txBody>
      </p:sp>
    </p:spTree>
    <p:extLst>
      <p:ext uri="{BB962C8B-B14F-4D97-AF65-F5344CB8AC3E}">
        <p14:creationId xmlns:p14="http://schemas.microsoft.com/office/powerpoint/2010/main" val="28676358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圖片 13" descr="玻璃節點和網線抽象呈現">
            <a:extLst>
              <a:ext uri="{FF2B5EF4-FFF2-40B4-BE49-F238E27FC236}">
                <a16:creationId xmlns:a16="http://schemas.microsoft.com/office/drawing/2014/main" id="{0965C3EC-CEC0-4101-9E5E-64B473B9CFB0}"/>
              </a:ext>
            </a:extLst>
          </p:cNvPr>
          <p:cNvPicPr>
            <a:picLocks noChangeAspect="1"/>
          </p:cNvPicPr>
          <p:nvPr/>
        </p:nvPicPr>
        <p:blipFill rotWithShape="1">
          <a:blip r:embed="rId3" cstate="print">
            <a:duotone>
              <a:schemeClr val="accent1">
                <a:shade val="45000"/>
                <a:satMod val="135000"/>
              </a:schemeClr>
              <a:prstClr val="white"/>
            </a:duotone>
            <a:alphaModFix amt="44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t="53091" b="28843"/>
          <a:stretch/>
        </p:blipFill>
        <p:spPr>
          <a:xfrm>
            <a:off x="0" y="1766"/>
            <a:ext cx="9159322" cy="1238941"/>
          </a:xfrm>
          <a:prstGeom prst="rect">
            <a:avLst/>
          </a:prstGeom>
        </p:spPr>
      </p:pic>
      <p:pic>
        <p:nvPicPr>
          <p:cNvPr id="11" name="圖片 10">
            <a:extLst>
              <a:ext uri="{FF2B5EF4-FFF2-40B4-BE49-F238E27FC236}">
                <a16:creationId xmlns:a16="http://schemas.microsoft.com/office/drawing/2014/main" id="{7C8C15FD-7DFE-4E77-B10F-D5E306E0208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424035" y="589565"/>
            <a:ext cx="461667" cy="86618"/>
          </a:xfrm>
          <a:prstGeom prst="rect">
            <a:avLst/>
          </a:prstGeom>
        </p:spPr>
      </p:pic>
      <p:sp>
        <p:nvSpPr>
          <p:cNvPr id="8" name="文字方塊 7">
            <a:extLst>
              <a:ext uri="{FF2B5EF4-FFF2-40B4-BE49-F238E27FC236}">
                <a16:creationId xmlns:a16="http://schemas.microsoft.com/office/drawing/2014/main" id="{C60351CA-742F-4CE5-BF73-990082A5F5DC}"/>
              </a:ext>
            </a:extLst>
          </p:cNvPr>
          <p:cNvSpPr txBox="1"/>
          <p:nvPr/>
        </p:nvSpPr>
        <p:spPr>
          <a:xfrm>
            <a:off x="827584" y="408007"/>
            <a:ext cx="3030626" cy="461665"/>
          </a:xfrm>
          <a:prstGeom prst="rect">
            <a:avLst/>
          </a:prstGeom>
          <a:noFill/>
        </p:spPr>
        <p:txBody>
          <a:bodyPr wrap="square">
            <a:spAutoFit/>
          </a:bodyPr>
          <a:lstStyle/>
          <a:p>
            <a:r>
              <a:rPr lang="en-US" altLang="zh-TW" sz="2400" dirty="0">
                <a:latin typeface="+mj-lt"/>
                <a:ea typeface="+mj-ea"/>
              </a:rPr>
              <a:t>Disclaimer</a:t>
            </a:r>
            <a:endParaRPr lang="zh-TW" altLang="en-US" sz="2400" dirty="0">
              <a:latin typeface="+mj-lt"/>
              <a:ea typeface="+mj-ea"/>
            </a:endParaRPr>
          </a:p>
        </p:txBody>
      </p:sp>
      <p:pic>
        <p:nvPicPr>
          <p:cNvPr id="10" name="Picture 3" descr="E:\其他\企業識別系統圖\200907-new\logo-雙語.wmf">
            <a:extLst>
              <a:ext uri="{FF2B5EF4-FFF2-40B4-BE49-F238E27FC236}">
                <a16:creationId xmlns:a16="http://schemas.microsoft.com/office/drawing/2014/main" id="{92A08C80-D1E0-46BE-85C2-02E42B9CED8C}"/>
              </a:ext>
            </a:extLst>
          </p:cNvPr>
          <p:cNvPicPr>
            <a:picLocks noChangeAspect="1" noChangeArrowheads="1"/>
          </p:cNvPicPr>
          <p:nvPr/>
        </p:nvPicPr>
        <p:blipFill>
          <a:blip r:embed="rId6" cstate="print"/>
          <a:srcRect/>
          <a:stretch>
            <a:fillRect/>
          </a:stretch>
        </p:blipFill>
        <p:spPr bwMode="auto">
          <a:xfrm>
            <a:off x="7181264" y="479363"/>
            <a:ext cx="1435514" cy="466130"/>
          </a:xfrm>
          <a:prstGeom prst="rect">
            <a:avLst/>
          </a:prstGeom>
          <a:ln>
            <a:noFill/>
          </a:ln>
          <a:effectLst>
            <a:outerShdw blurRad="50800" dist="25400" dir="4200000" algn="tl" rotWithShape="0">
              <a:schemeClr val="accent3"/>
            </a:outerShdw>
          </a:effectLst>
        </p:spPr>
      </p:pic>
      <p:sp>
        <p:nvSpPr>
          <p:cNvPr id="5" name="內容版面配置區 2">
            <a:extLst>
              <a:ext uri="{FF2B5EF4-FFF2-40B4-BE49-F238E27FC236}">
                <a16:creationId xmlns:a16="http://schemas.microsoft.com/office/drawing/2014/main" id="{34CDEF7F-7AD0-425D-9E97-9CC81F480915}"/>
              </a:ext>
            </a:extLst>
          </p:cNvPr>
          <p:cNvSpPr txBox="1">
            <a:spLocks/>
          </p:cNvSpPr>
          <p:nvPr/>
        </p:nvSpPr>
        <p:spPr>
          <a:xfrm>
            <a:off x="470197" y="1182554"/>
            <a:ext cx="8365257" cy="5356536"/>
          </a:xfrm>
          <a:prstGeom prst="rect">
            <a:avLst/>
          </a:prstGeom>
        </p:spPr>
        <p:txBody>
          <a:bodyPr/>
          <a:lstStyle>
            <a:lvl1pPr marL="257175" indent="-257175" algn="l" rtl="0" eaLnBrk="0" fontAlgn="base" hangingPunct="0">
              <a:spcBef>
                <a:spcPct val="20000"/>
              </a:spcBef>
              <a:spcAft>
                <a:spcPct val="0"/>
              </a:spcAft>
              <a:buChar char="•"/>
              <a:defRPr kumimoji="1" sz="2250">
                <a:solidFill>
                  <a:schemeClr val="tx1"/>
                </a:solidFill>
                <a:latin typeface="+mn-lt"/>
                <a:ea typeface="+mn-ea"/>
                <a:cs typeface="+mn-cs"/>
              </a:defRPr>
            </a:lvl1pPr>
            <a:lvl2pPr marL="557213" indent="-214313" algn="l" rtl="0" eaLnBrk="0" fontAlgn="base" hangingPunct="0">
              <a:spcBef>
                <a:spcPct val="20000"/>
              </a:spcBef>
              <a:spcAft>
                <a:spcPct val="0"/>
              </a:spcAft>
              <a:buChar char="–"/>
              <a:defRPr kumimoji="1" sz="1950">
                <a:solidFill>
                  <a:schemeClr val="tx1"/>
                </a:solidFill>
                <a:latin typeface="+mn-lt"/>
                <a:ea typeface="+mn-ea"/>
                <a:cs typeface="+mn-cs"/>
              </a:defRPr>
            </a:lvl2pPr>
            <a:lvl3pPr marL="857250" indent="-171450" algn="l" rtl="0" eaLnBrk="0" fontAlgn="base" hangingPunct="0">
              <a:spcBef>
                <a:spcPct val="20000"/>
              </a:spcBef>
              <a:spcAft>
                <a:spcPct val="0"/>
              </a:spcAft>
              <a:buChar char="•"/>
              <a:defRPr kumimoji="1" sz="1650">
                <a:solidFill>
                  <a:schemeClr val="tx1"/>
                </a:solidFill>
                <a:latin typeface="+mn-lt"/>
                <a:ea typeface="+mn-ea"/>
                <a:cs typeface="+mn-cs"/>
              </a:defRPr>
            </a:lvl3pPr>
            <a:lvl4pPr marL="1200150" indent="-171450" algn="l" rtl="0" eaLnBrk="0" fontAlgn="base" hangingPunct="0">
              <a:spcBef>
                <a:spcPct val="20000"/>
              </a:spcBef>
              <a:spcAft>
                <a:spcPct val="0"/>
              </a:spcAft>
              <a:buChar char="–"/>
              <a:defRPr kumimoji="1">
                <a:solidFill>
                  <a:schemeClr val="tx1"/>
                </a:solidFill>
                <a:latin typeface="+mn-lt"/>
                <a:ea typeface="+mn-ea"/>
                <a:cs typeface="+mn-cs"/>
              </a:defRPr>
            </a:lvl4pPr>
            <a:lvl5pPr marL="1543050" indent="-171450" algn="l" rtl="0" eaLnBrk="0" fontAlgn="base" hangingPunct="0">
              <a:spcBef>
                <a:spcPct val="20000"/>
              </a:spcBef>
              <a:spcAft>
                <a:spcPct val="0"/>
              </a:spcAft>
              <a:buChar char="»"/>
              <a:defRPr kumimoji="1" sz="1050">
                <a:solidFill>
                  <a:schemeClr val="tx1"/>
                </a:solidFill>
                <a:latin typeface="+mn-lt"/>
                <a:ea typeface="+mn-ea"/>
                <a:cs typeface="+mn-cs"/>
              </a:defRPr>
            </a:lvl5pPr>
            <a:lvl6pPr marL="1885950" indent="-171450" algn="l" rtl="0" fontAlgn="base">
              <a:spcBef>
                <a:spcPct val="20000"/>
              </a:spcBef>
              <a:spcAft>
                <a:spcPct val="0"/>
              </a:spcAft>
              <a:buChar char="»"/>
              <a:defRPr kumimoji="1" sz="1050">
                <a:solidFill>
                  <a:schemeClr val="tx1"/>
                </a:solidFill>
                <a:latin typeface="+mn-lt"/>
                <a:ea typeface="+mn-ea"/>
                <a:cs typeface="+mn-cs"/>
              </a:defRPr>
            </a:lvl6pPr>
            <a:lvl7pPr marL="2228850" indent="-171450" algn="l" rtl="0" fontAlgn="base">
              <a:spcBef>
                <a:spcPct val="20000"/>
              </a:spcBef>
              <a:spcAft>
                <a:spcPct val="0"/>
              </a:spcAft>
              <a:buChar char="»"/>
              <a:defRPr kumimoji="1" sz="1050">
                <a:solidFill>
                  <a:schemeClr val="tx1"/>
                </a:solidFill>
                <a:latin typeface="+mn-lt"/>
                <a:ea typeface="+mn-ea"/>
                <a:cs typeface="+mn-cs"/>
              </a:defRPr>
            </a:lvl7pPr>
            <a:lvl8pPr marL="2571750" indent="-171450" algn="l" rtl="0" fontAlgn="base">
              <a:spcBef>
                <a:spcPct val="20000"/>
              </a:spcBef>
              <a:spcAft>
                <a:spcPct val="0"/>
              </a:spcAft>
              <a:buChar char="»"/>
              <a:defRPr kumimoji="1" sz="1050">
                <a:solidFill>
                  <a:schemeClr val="tx1"/>
                </a:solidFill>
                <a:latin typeface="+mn-lt"/>
                <a:ea typeface="+mn-ea"/>
                <a:cs typeface="+mn-cs"/>
              </a:defRPr>
            </a:lvl8pPr>
            <a:lvl9pPr marL="2914650" indent="-171450" algn="l" rtl="0" fontAlgn="base">
              <a:spcBef>
                <a:spcPct val="20000"/>
              </a:spcBef>
              <a:spcAft>
                <a:spcPct val="0"/>
              </a:spcAft>
              <a:buChar char="»"/>
              <a:defRPr kumimoji="1" sz="1050">
                <a:solidFill>
                  <a:schemeClr val="tx1"/>
                </a:solidFill>
                <a:latin typeface="+mn-lt"/>
                <a:ea typeface="+mn-ea"/>
                <a:cs typeface="+mn-cs"/>
              </a:defRPr>
            </a:lvl9pPr>
          </a:lstStyle>
          <a:p>
            <a:pPr marL="0" indent="0" eaLnBrk="1" hangingPunct="1">
              <a:spcBef>
                <a:spcPct val="0"/>
              </a:spcBef>
              <a:buFontTx/>
              <a:buNone/>
              <a:defRPr/>
            </a:pPr>
            <a:r>
              <a:rPr lang="en-US" altLang="zh-TW" sz="750" u="sng" kern="1200" dirty="0">
                <a:solidFill>
                  <a:schemeClr val="accent4"/>
                </a:solidFill>
                <a:latin typeface="+mn-ea"/>
              </a:rPr>
              <a:t>STATEMENT REGARDING UNAUDITED FINANCIAL INFORMATION</a:t>
            </a:r>
          </a:p>
          <a:p>
            <a:pPr marL="0" indent="0" eaLnBrk="1" hangingPunct="1">
              <a:spcBef>
                <a:spcPct val="0"/>
              </a:spcBef>
              <a:buFontTx/>
              <a:buNone/>
              <a:defRPr/>
            </a:pPr>
            <a:endParaRPr lang="en-US" altLang="zh-TW" sz="750" b="1" kern="1200" dirty="0">
              <a:solidFill>
                <a:srgbClr val="000000"/>
              </a:solidFill>
              <a:latin typeface="+mn-ea"/>
            </a:endParaRPr>
          </a:p>
          <a:p>
            <a:pPr marL="0" indent="0" eaLnBrk="1" hangingPunct="1">
              <a:spcBef>
                <a:spcPct val="0"/>
              </a:spcBef>
              <a:buFontTx/>
              <a:buNone/>
              <a:defRPr/>
            </a:pPr>
            <a:r>
              <a:rPr lang="en-US" altLang="zh-TW" sz="750" b="1" kern="1200" dirty="0">
                <a:solidFill>
                  <a:srgbClr val="000000"/>
                </a:solidFill>
                <a:latin typeface="+mn-ea"/>
              </a:rPr>
              <a:t>The unaudited financial information under T-IFRSs in this presentation is preliminary and subject to adjustments and modifications. Adjustments and modifications to the financial statements may be identified during the course of the audit /review work, which could result in significant differences from this preliminary unaudited financial information.  </a:t>
            </a:r>
          </a:p>
          <a:p>
            <a:pPr marL="0" indent="0" eaLnBrk="1" hangingPunct="1">
              <a:spcBef>
                <a:spcPct val="0"/>
              </a:spcBef>
              <a:buFontTx/>
              <a:buNone/>
              <a:defRPr/>
            </a:pPr>
            <a:endParaRPr lang="en-US" altLang="zh-TW" sz="750" b="1" kern="1200" dirty="0">
              <a:solidFill>
                <a:srgbClr val="000000"/>
              </a:solidFill>
              <a:latin typeface="+mn-ea"/>
            </a:endParaRPr>
          </a:p>
          <a:p>
            <a:pPr marL="0" indent="0" eaLnBrk="1" hangingPunct="1">
              <a:spcBef>
                <a:spcPct val="0"/>
              </a:spcBef>
              <a:buFontTx/>
              <a:buNone/>
              <a:defRPr/>
            </a:pPr>
            <a:r>
              <a:rPr lang="en-US" altLang="zh-TW" sz="750" b="1" u="sng" kern="1200" dirty="0">
                <a:solidFill>
                  <a:srgbClr val="000000"/>
                </a:solidFill>
                <a:latin typeface="+mn-ea"/>
              </a:rPr>
              <a:t>NOTE CONCERNING FORWARD-LOOKING STATEMENTS</a:t>
            </a:r>
          </a:p>
          <a:p>
            <a:pPr marL="0" indent="0" eaLnBrk="1" hangingPunct="1">
              <a:spcBef>
                <a:spcPct val="0"/>
              </a:spcBef>
              <a:buFontTx/>
              <a:buNone/>
              <a:defRPr/>
            </a:pPr>
            <a:endParaRPr lang="en-US" altLang="zh-TW" sz="750" b="1" kern="1200" dirty="0">
              <a:solidFill>
                <a:srgbClr val="000000"/>
              </a:solidFill>
              <a:latin typeface="+mn-ea"/>
            </a:endParaRPr>
          </a:p>
          <a:p>
            <a:pPr marL="0" indent="0" eaLnBrk="1" hangingPunct="1">
              <a:spcBef>
                <a:spcPct val="0"/>
              </a:spcBef>
              <a:buFontTx/>
              <a:buNone/>
              <a:defRPr/>
            </a:pPr>
            <a:r>
              <a:rPr lang="en-US" altLang="zh-TW" sz="750" b="1" kern="1200" dirty="0">
                <a:solidFill>
                  <a:srgbClr val="000000"/>
                </a:solidFill>
                <a:latin typeface="+mn-ea"/>
              </a:rPr>
              <a:t>This presentation  contains forward-looking statements. These statements constitute “forward-looking” statements within the meaning of Section 27A of the Securities Act of 1933, as amended, and Section 21E of the Securities Exchange Act of 1934, as amended, and as defined in the U.S. Private Securities Litigation Reform Act of 1995. These forward-looking statements can be identified by terminology such as “will,” “expects,” “anticipates,” “future,” “intends,” “plans,” “believes,” “estimates” and similar statements. Statements that are not historical facts, including statements about Chunghwa’s beliefs and expectations, are forward-looking statements. Forward-looking statements involve inherent risks and uncertainties that could cause actual results to differ materially from the forward-looking statements. A number of important factors could cause actual results to differ materially from those contained in any forward-looking statement.  Investors are cautioned that actual events and results could differ materially from those statements as a result of a number of factors including, but not limited to the risks outlined in Chunghwa’s filings with the U.S. Securities and Exchange Commission on Forms F-1, F-3, 6-K and 20-F, in each case as amended.  The forward-looking statements in this presentation reflect the current belief of Chunghwa as of the date of this presentation and Chunghwa undertakes no obligation to update these forward-looking statements for events or circumstances that occur subsequent to such date, except as required under applicable law. </a:t>
            </a:r>
          </a:p>
          <a:p>
            <a:pPr marL="0" indent="0" eaLnBrk="1" hangingPunct="1">
              <a:spcBef>
                <a:spcPct val="0"/>
              </a:spcBef>
              <a:buFontTx/>
              <a:buNone/>
              <a:defRPr/>
            </a:pPr>
            <a:endParaRPr lang="en-US" altLang="zh-TW" sz="750" b="1" kern="1200" dirty="0">
              <a:solidFill>
                <a:srgbClr val="000000"/>
              </a:solidFill>
              <a:latin typeface="+mn-ea"/>
            </a:endParaRPr>
          </a:p>
          <a:p>
            <a:pPr marL="0" indent="0" eaLnBrk="1" hangingPunct="1">
              <a:spcBef>
                <a:spcPct val="0"/>
              </a:spcBef>
              <a:buFontTx/>
              <a:buNone/>
              <a:defRPr/>
            </a:pPr>
            <a:r>
              <a:rPr lang="en-US" altLang="zh-TW" sz="750" b="1" kern="1200" dirty="0">
                <a:solidFill>
                  <a:srgbClr val="000000"/>
                </a:solidFill>
                <a:latin typeface="+mn-ea"/>
              </a:rPr>
              <a:t>This presentation is not an offer of securities for sale in the United States. Securities may not be offered or sold in the United States absent registration or an exemption from registration. Any public offering of securities to be made in the United States will be made by means of a prospectus that may be obtained from the issuer or selling security holder and that will contain detailed information about the company and management, as well as financial statements.</a:t>
            </a:r>
          </a:p>
          <a:p>
            <a:pPr marL="0" indent="0" eaLnBrk="1" hangingPunct="1">
              <a:spcBef>
                <a:spcPct val="0"/>
              </a:spcBef>
              <a:buFontTx/>
              <a:buNone/>
              <a:defRPr/>
            </a:pPr>
            <a:endParaRPr lang="en-US" altLang="zh-TW" sz="750" b="1" u="sng" kern="1200" dirty="0">
              <a:solidFill>
                <a:srgbClr val="000000"/>
              </a:solidFill>
              <a:latin typeface="+mn-ea"/>
            </a:endParaRPr>
          </a:p>
          <a:p>
            <a:pPr marL="0" indent="0" eaLnBrk="1" hangingPunct="1">
              <a:spcBef>
                <a:spcPct val="0"/>
              </a:spcBef>
              <a:buFontTx/>
              <a:buNone/>
              <a:defRPr/>
            </a:pPr>
            <a:r>
              <a:rPr lang="en-US" altLang="zh-TW" sz="750" b="1" u="sng" kern="1200" dirty="0">
                <a:solidFill>
                  <a:srgbClr val="000000"/>
                </a:solidFill>
                <a:latin typeface="+mn-ea"/>
              </a:rPr>
              <a:t>SPECIAL NOTE REGARDING NON-GAAP FINANCIAL MEASURES</a:t>
            </a:r>
          </a:p>
          <a:p>
            <a:pPr marL="0" indent="0" eaLnBrk="1" hangingPunct="1">
              <a:spcBef>
                <a:spcPct val="0"/>
              </a:spcBef>
              <a:buFontTx/>
              <a:buNone/>
              <a:defRPr/>
            </a:pPr>
            <a:endParaRPr lang="en-US" altLang="zh-TW" sz="750" b="1" kern="1200" dirty="0">
              <a:solidFill>
                <a:srgbClr val="000000"/>
              </a:solidFill>
              <a:latin typeface="+mn-ea"/>
            </a:endParaRPr>
          </a:p>
          <a:p>
            <a:pPr marL="0" indent="0" eaLnBrk="1" hangingPunct="1">
              <a:spcBef>
                <a:spcPct val="0"/>
              </a:spcBef>
              <a:buFontTx/>
              <a:buNone/>
              <a:defRPr/>
            </a:pPr>
            <a:r>
              <a:rPr lang="en-US" altLang="zh-TW" sz="750" b="1" kern="1200" dirty="0">
                <a:solidFill>
                  <a:srgbClr val="000000"/>
                </a:solidFill>
                <a:latin typeface="+mn-ea"/>
              </a:rPr>
              <a:t>A body of generally accepted accounting principles is commonly referred to as "GAAP". A non-GAAP financial measure is generally defined by the SEC as one that purports to measure historical or future financial performance, financial position or cash flows but excludes or includes amounts that would not be so adjusted in the most comparable U.S. GAAP measure. We disclose in this report certain non-GAAP financial measures, including EBITDA. EBITDA for any period is defined as consolidated net income (loss) excluding (</a:t>
            </a:r>
            <a:r>
              <a:rPr lang="en-US" altLang="zh-TW" sz="750" b="1" kern="1200" dirty="0" err="1">
                <a:solidFill>
                  <a:srgbClr val="000000"/>
                </a:solidFill>
                <a:latin typeface="+mn-ea"/>
              </a:rPr>
              <a:t>i</a:t>
            </a:r>
            <a:r>
              <a:rPr lang="en-US" altLang="zh-TW" sz="750" b="1" kern="1200" dirty="0">
                <a:solidFill>
                  <a:srgbClr val="000000"/>
                </a:solidFill>
                <a:latin typeface="+mn-ea"/>
              </a:rPr>
              <a:t>) depreciation and amortization, (ii) total net comprehensive financing cost (which is comprised of net interest expense, exchange gain or loss, monetary position gain or loss and other financing costs and derivative transactions), (iii) other expenses, net, (iv) income tax, (v) cumulative effect of change in accounting principle, net of tax and (vi) (income) loss from discontinued operations.</a:t>
            </a:r>
          </a:p>
          <a:p>
            <a:pPr marL="0" indent="0" eaLnBrk="1" hangingPunct="1">
              <a:spcBef>
                <a:spcPct val="0"/>
              </a:spcBef>
              <a:buFontTx/>
              <a:buNone/>
              <a:defRPr/>
            </a:pPr>
            <a:endParaRPr lang="en-US" altLang="zh-TW" sz="750" b="1" kern="1200" dirty="0">
              <a:solidFill>
                <a:srgbClr val="000000"/>
              </a:solidFill>
              <a:latin typeface="+mn-ea"/>
            </a:endParaRPr>
          </a:p>
          <a:p>
            <a:pPr marL="0" indent="0" eaLnBrk="1" hangingPunct="1">
              <a:spcBef>
                <a:spcPct val="0"/>
              </a:spcBef>
              <a:buFontTx/>
              <a:buNone/>
              <a:defRPr/>
            </a:pPr>
            <a:r>
              <a:rPr lang="en-US" altLang="zh-TW" sz="750" b="1" kern="1200" dirty="0">
                <a:solidFill>
                  <a:srgbClr val="000000"/>
                </a:solidFill>
                <a:latin typeface="+mn-ea"/>
              </a:rPr>
              <a:t>In managing our business we rely on EBITDA as a means of assessing our operating performance. We believe that EBITDA can be useful to facilitate comparisons of operating performance between periods and with other companies because it excludes the effect of (</a:t>
            </a:r>
            <a:r>
              <a:rPr lang="en-US" altLang="zh-TW" sz="750" b="1" kern="1200" dirty="0" err="1">
                <a:solidFill>
                  <a:srgbClr val="000000"/>
                </a:solidFill>
                <a:latin typeface="+mn-ea"/>
              </a:rPr>
              <a:t>i</a:t>
            </a:r>
            <a:r>
              <a:rPr lang="en-US" altLang="zh-TW" sz="750" b="1" kern="1200" dirty="0">
                <a:solidFill>
                  <a:srgbClr val="000000"/>
                </a:solidFill>
                <a:latin typeface="+mn-ea"/>
              </a:rPr>
              <a:t>) depreciation and amortization, which represents a non-cash charge to earnings, (ii) certain financing costs, which are significantly affected by external factors, including interest rates, foreign currency exchange rates and inflation rates, which have little or no bearing on our operating performance, (iii) income tax and tax on assets and statutory employee profit sharing, which is similar to a tax on income and (iv) other expenses or income not related to the operation of the business.</a:t>
            </a:r>
          </a:p>
          <a:p>
            <a:pPr marL="0" indent="0" eaLnBrk="1" hangingPunct="1">
              <a:spcBef>
                <a:spcPct val="0"/>
              </a:spcBef>
              <a:buFontTx/>
              <a:buNone/>
              <a:defRPr/>
            </a:pPr>
            <a:endParaRPr lang="en-US" altLang="zh-TW" sz="750" b="1" kern="1200" dirty="0">
              <a:solidFill>
                <a:srgbClr val="000000"/>
              </a:solidFill>
              <a:latin typeface="+mn-ea"/>
            </a:endParaRPr>
          </a:p>
          <a:p>
            <a:pPr marL="0" indent="0" eaLnBrk="1" hangingPunct="1">
              <a:spcBef>
                <a:spcPct val="0"/>
              </a:spcBef>
              <a:buFontTx/>
              <a:buNone/>
              <a:defRPr/>
            </a:pPr>
            <a:r>
              <a:rPr lang="en-US" altLang="zh-TW" sz="750" b="1" kern="1200" dirty="0">
                <a:solidFill>
                  <a:srgbClr val="000000"/>
                </a:solidFill>
                <a:latin typeface="+mn-ea"/>
              </a:rPr>
              <a:t>EBITDA is not a measure of financial performance under U.S. GAAP or T-IFRSs. EBITDA should not be considered as an alternate measure of net income or income from operations, as determined on a consolidated basis using amounts derived from statements of operations prepared in accordance with U.S. GAAP or T-IFRSs, as an indicator of operating performance or as cash flows from operating activity or as a measure of liquidity. EBITDA has material limitations that impair its value as a measure of a company's overall profitability since it does not address certain ongoing costs of our business that could significantly affect profitability such as financial expenses and income taxes, depreciation, pension plan reserves or capital expenditures and associated charges. These non-GAAP measures are not in accordance with or an alternative for GAAP financial data, the non-GAAP results should be reviewed together with the GAAP results and are not intended to serve as a substitute for results under GAAP, and may be different from non-GAAP measures used by other companies.</a:t>
            </a:r>
            <a:r>
              <a:rPr lang="en-US" altLang="zh-TW" sz="750" b="0" kern="1200" dirty="0">
                <a:solidFill>
                  <a:srgbClr val="000000"/>
                </a:solidFill>
                <a:latin typeface="+mn-ea"/>
              </a:rPr>
              <a:t> </a:t>
            </a:r>
          </a:p>
          <a:p>
            <a:pPr>
              <a:defRPr/>
            </a:pPr>
            <a:endParaRPr lang="zh-TW" altLang="en-US" b="0" kern="0" dirty="0"/>
          </a:p>
        </p:txBody>
      </p:sp>
      <p:pic>
        <p:nvPicPr>
          <p:cNvPr id="16" name="圖片 15">
            <a:extLst>
              <a:ext uri="{FF2B5EF4-FFF2-40B4-BE49-F238E27FC236}">
                <a16:creationId xmlns:a16="http://schemas.microsoft.com/office/drawing/2014/main" id="{DF57D4D0-D831-4128-A0C3-BCB3F666007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V="1">
            <a:off x="331661" y="6539090"/>
            <a:ext cx="8496000" cy="83583"/>
          </a:xfrm>
          <a:prstGeom prst="rect">
            <a:avLst/>
          </a:prstGeom>
        </p:spPr>
      </p:pic>
    </p:spTree>
    <p:extLst>
      <p:ext uri="{BB962C8B-B14F-4D97-AF65-F5344CB8AC3E}">
        <p14:creationId xmlns:p14="http://schemas.microsoft.com/office/powerpoint/2010/main" val="10166470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7BC61A7A-D726-4033-91CD-DC6B8D268B25}"/>
              </a:ext>
            </a:extLst>
          </p:cNvPr>
          <p:cNvSpPr txBox="1"/>
          <p:nvPr/>
        </p:nvSpPr>
        <p:spPr>
          <a:xfrm>
            <a:off x="0" y="2673379"/>
            <a:ext cx="9144000" cy="646331"/>
          </a:xfrm>
          <a:prstGeom prst="rect">
            <a:avLst/>
          </a:prstGeom>
        </p:spPr>
        <p:txBody>
          <a:bodyPr/>
          <a:lstStyle>
            <a:defPPr>
              <a:defRPr lang="zh-TW"/>
            </a:defPPr>
            <a:lvl1pPr marL="0" marR="0" lvl="0" indent="0" algn="ctr" defTabSz="914400" eaLnBrk="0" latinLnBrk="0" hangingPunct="0">
              <a:lnSpc>
                <a:spcPct val="100000"/>
              </a:lnSpc>
              <a:buClrTx/>
              <a:buSzTx/>
              <a:buFontTx/>
              <a:buNone/>
              <a:tabLst/>
              <a:defRPr sz="3600" i="0" u="none" strike="noStrike" kern="0" cap="none" spc="0" normalizeH="0" baseline="0">
                <a:ln>
                  <a:noFill/>
                </a:ln>
                <a:solidFill>
                  <a:srgbClr val="244062"/>
                </a:solidFill>
                <a:effectLst/>
                <a:uLnTx/>
                <a:uFillTx/>
                <a:latin typeface="Arial Black" panose="020B0A04020102020204" pitchFamily="34" charset="0"/>
                <a:ea typeface="微軟正黑體"/>
                <a:cs typeface="Arial" panose="020B0604020202020204" pitchFamily="34" charset="0"/>
              </a:defRPr>
            </a:lvl1pPr>
            <a:lvl2pPr eaLnBrk="0" hangingPunct="0">
              <a:defRPr sz="3000">
                <a:solidFill>
                  <a:srgbClr val="777777"/>
                </a:solidFill>
                <a:latin typeface="Arial Black" pitchFamily="34" charset="0"/>
                <a:ea typeface="微軟正黑體" pitchFamily="34" charset="-120"/>
                <a:cs typeface="新細明體" pitchFamily="18" charset="-120"/>
              </a:defRPr>
            </a:lvl2pPr>
            <a:lvl3pPr eaLnBrk="0" hangingPunct="0">
              <a:defRPr sz="3000">
                <a:solidFill>
                  <a:srgbClr val="777777"/>
                </a:solidFill>
                <a:latin typeface="Arial Black" pitchFamily="34" charset="0"/>
                <a:ea typeface="微軟正黑體" pitchFamily="34" charset="-120"/>
                <a:cs typeface="新細明體" pitchFamily="18" charset="-120"/>
              </a:defRPr>
            </a:lvl3pPr>
            <a:lvl4pPr eaLnBrk="0" hangingPunct="0">
              <a:defRPr sz="3000">
                <a:solidFill>
                  <a:srgbClr val="777777"/>
                </a:solidFill>
                <a:latin typeface="Arial Black" pitchFamily="34" charset="0"/>
                <a:ea typeface="微軟正黑體" pitchFamily="34" charset="-120"/>
                <a:cs typeface="新細明體" pitchFamily="18" charset="-120"/>
              </a:defRPr>
            </a:lvl4pPr>
            <a:lvl5pPr eaLnBrk="0" hangingPunct="0">
              <a:defRPr sz="3000">
                <a:solidFill>
                  <a:srgbClr val="777777"/>
                </a:solidFill>
                <a:latin typeface="Arial Black" pitchFamily="34" charset="0"/>
                <a:ea typeface="微軟正黑體" pitchFamily="34" charset="-120"/>
                <a:cs typeface="新細明體" pitchFamily="18" charset="-120"/>
              </a:defRPr>
            </a:lvl5pPr>
            <a:lvl6pPr marL="342900" fontAlgn="base">
              <a:spcBef>
                <a:spcPct val="0"/>
              </a:spcBef>
              <a:spcAft>
                <a:spcPct val="0"/>
              </a:spcAft>
              <a:defRPr sz="3000">
                <a:solidFill>
                  <a:srgbClr val="777777"/>
                </a:solidFill>
                <a:latin typeface="Arial Black" pitchFamily="34" charset="0"/>
                <a:ea typeface="微軟正黑體" pitchFamily="34" charset="-120"/>
                <a:cs typeface="新細明體" pitchFamily="18" charset="-120"/>
              </a:defRPr>
            </a:lvl6pPr>
            <a:lvl7pPr marL="685800" fontAlgn="base">
              <a:spcBef>
                <a:spcPct val="0"/>
              </a:spcBef>
              <a:spcAft>
                <a:spcPct val="0"/>
              </a:spcAft>
              <a:defRPr sz="3000">
                <a:solidFill>
                  <a:srgbClr val="777777"/>
                </a:solidFill>
                <a:latin typeface="Arial Black" pitchFamily="34" charset="0"/>
                <a:ea typeface="微軟正黑體" pitchFamily="34" charset="-120"/>
                <a:cs typeface="新細明體" pitchFamily="18" charset="-120"/>
              </a:defRPr>
            </a:lvl7pPr>
            <a:lvl8pPr marL="1028700" fontAlgn="base">
              <a:spcBef>
                <a:spcPct val="0"/>
              </a:spcBef>
              <a:spcAft>
                <a:spcPct val="0"/>
              </a:spcAft>
              <a:defRPr sz="3000">
                <a:solidFill>
                  <a:srgbClr val="777777"/>
                </a:solidFill>
                <a:latin typeface="Arial Black" pitchFamily="34" charset="0"/>
                <a:ea typeface="微軟正黑體" pitchFamily="34" charset="-120"/>
                <a:cs typeface="新細明體" pitchFamily="18" charset="-120"/>
              </a:defRPr>
            </a:lvl8pPr>
            <a:lvl9pPr marL="1371600" fontAlgn="base">
              <a:spcBef>
                <a:spcPct val="0"/>
              </a:spcBef>
              <a:spcAft>
                <a:spcPct val="0"/>
              </a:spcAft>
              <a:defRPr sz="3000">
                <a:solidFill>
                  <a:srgbClr val="777777"/>
                </a:solidFill>
                <a:latin typeface="Arial Black" pitchFamily="34" charset="0"/>
                <a:ea typeface="微軟正黑體" pitchFamily="34" charset="-120"/>
                <a:cs typeface="新細明體" pitchFamily="18" charset="-120"/>
              </a:defRPr>
            </a:lvl9pPr>
          </a:lstStyle>
          <a:p>
            <a:pPr lvl="0">
              <a:defRPr/>
            </a:pPr>
            <a:r>
              <a:rPr lang="en-US" altLang="zh-TW" dirty="0">
                <a:solidFill>
                  <a:srgbClr val="808080">
                    <a:lumMod val="50000"/>
                  </a:srgbClr>
                </a:solidFill>
                <a:latin typeface="Arial Black"/>
                <a:cs typeface="+mj-cs"/>
              </a:rPr>
              <a:t>Q</a:t>
            </a:r>
            <a:r>
              <a:rPr lang="zh-TW" altLang="en-US" dirty="0">
                <a:solidFill>
                  <a:srgbClr val="808080">
                    <a:lumMod val="50000"/>
                  </a:srgbClr>
                </a:solidFill>
                <a:latin typeface="Arial Black"/>
                <a:cs typeface="+mj-cs"/>
              </a:rPr>
              <a:t> </a:t>
            </a:r>
            <a:r>
              <a:rPr lang="en-US" altLang="zh-TW" dirty="0">
                <a:solidFill>
                  <a:srgbClr val="808080">
                    <a:lumMod val="50000"/>
                  </a:srgbClr>
                </a:solidFill>
                <a:latin typeface="Arial Black"/>
                <a:cs typeface="+mj-cs"/>
              </a:rPr>
              <a:t>&amp;</a:t>
            </a:r>
            <a:r>
              <a:rPr lang="zh-TW" altLang="en-US" dirty="0">
                <a:solidFill>
                  <a:srgbClr val="808080">
                    <a:lumMod val="50000"/>
                  </a:srgbClr>
                </a:solidFill>
                <a:latin typeface="Arial Black"/>
                <a:cs typeface="+mj-cs"/>
              </a:rPr>
              <a:t> </a:t>
            </a:r>
            <a:r>
              <a:rPr lang="en-US" altLang="zh-TW" dirty="0">
                <a:solidFill>
                  <a:srgbClr val="808080">
                    <a:lumMod val="50000"/>
                  </a:srgbClr>
                </a:solidFill>
                <a:latin typeface="Arial Black"/>
                <a:cs typeface="+mj-cs"/>
              </a:rPr>
              <a:t>A</a:t>
            </a:r>
            <a:endParaRPr lang="zh-TW" altLang="en-US" dirty="0">
              <a:solidFill>
                <a:srgbClr val="808080">
                  <a:lumMod val="50000"/>
                </a:srgbClr>
              </a:solidFill>
              <a:latin typeface="Arial Black"/>
              <a:cs typeface="+mj-cs"/>
            </a:endParaRPr>
          </a:p>
        </p:txBody>
      </p:sp>
      <p:pic>
        <p:nvPicPr>
          <p:cNvPr id="7" name="圖片 6">
            <a:extLst>
              <a:ext uri="{FF2B5EF4-FFF2-40B4-BE49-F238E27FC236}">
                <a16:creationId xmlns:a16="http://schemas.microsoft.com/office/drawing/2014/main" id="{37360C6C-4EC3-4ED0-AE19-5E4CAD23D80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06000" y="3751758"/>
            <a:ext cx="4932000" cy="37282"/>
          </a:xfrm>
          <a:prstGeom prst="rect">
            <a:avLst/>
          </a:prstGeom>
        </p:spPr>
      </p:pic>
    </p:spTree>
    <p:extLst>
      <p:ext uri="{BB962C8B-B14F-4D97-AF65-F5344CB8AC3E}">
        <p14:creationId xmlns:p14="http://schemas.microsoft.com/office/powerpoint/2010/main" val="18942963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方塊 6">
            <a:extLst>
              <a:ext uri="{FF2B5EF4-FFF2-40B4-BE49-F238E27FC236}">
                <a16:creationId xmlns:a16="http://schemas.microsoft.com/office/drawing/2014/main" id="{2A2E805A-7193-41FD-B21E-551DA80FF00C}"/>
              </a:ext>
            </a:extLst>
          </p:cNvPr>
          <p:cNvSpPr txBox="1"/>
          <p:nvPr/>
        </p:nvSpPr>
        <p:spPr>
          <a:xfrm>
            <a:off x="1" y="2886035"/>
            <a:ext cx="9144000" cy="830997"/>
          </a:xfrm>
          <a:prstGeom prst="rect">
            <a:avLst/>
          </a:prstGeom>
        </p:spPr>
        <p:txBody>
          <a:bodyPr/>
          <a:lstStyle>
            <a:defPPr>
              <a:defRPr lang="zh-TW"/>
            </a:defPPr>
            <a:lvl1pPr marL="0" marR="0" lvl="0" indent="0" algn="ctr" defTabSz="914400" eaLnBrk="0" latinLnBrk="0" hangingPunct="0">
              <a:lnSpc>
                <a:spcPct val="100000"/>
              </a:lnSpc>
              <a:buClrTx/>
              <a:buSzTx/>
              <a:buFontTx/>
              <a:buNone/>
              <a:tabLst/>
              <a:defRPr sz="4800" i="0" u="none" strike="noStrike" kern="0" cap="none" spc="0" normalizeH="0" baseline="0">
                <a:ln>
                  <a:noFill/>
                </a:ln>
                <a:solidFill>
                  <a:srgbClr val="244062"/>
                </a:solidFill>
                <a:effectLst/>
                <a:uLnTx/>
                <a:uFillTx/>
                <a:latin typeface="Arial Black" panose="020B0A04020102020204" pitchFamily="34" charset="0"/>
                <a:ea typeface="微軟正黑體"/>
                <a:cs typeface="Arial" panose="020B0604020202020204" pitchFamily="34" charset="0"/>
              </a:defRPr>
            </a:lvl1pPr>
            <a:lvl2pPr eaLnBrk="0" hangingPunct="0">
              <a:defRPr sz="3000">
                <a:solidFill>
                  <a:srgbClr val="777777"/>
                </a:solidFill>
                <a:latin typeface="Arial Black" pitchFamily="34" charset="0"/>
                <a:ea typeface="微軟正黑體" pitchFamily="34" charset="-120"/>
                <a:cs typeface="新細明體" pitchFamily="18" charset="-120"/>
              </a:defRPr>
            </a:lvl2pPr>
            <a:lvl3pPr eaLnBrk="0" hangingPunct="0">
              <a:defRPr sz="3000">
                <a:solidFill>
                  <a:srgbClr val="777777"/>
                </a:solidFill>
                <a:latin typeface="Arial Black" pitchFamily="34" charset="0"/>
                <a:ea typeface="微軟正黑體" pitchFamily="34" charset="-120"/>
                <a:cs typeface="新細明體" pitchFamily="18" charset="-120"/>
              </a:defRPr>
            </a:lvl3pPr>
            <a:lvl4pPr eaLnBrk="0" hangingPunct="0">
              <a:defRPr sz="3000">
                <a:solidFill>
                  <a:srgbClr val="777777"/>
                </a:solidFill>
                <a:latin typeface="Arial Black" pitchFamily="34" charset="0"/>
                <a:ea typeface="微軟正黑體" pitchFamily="34" charset="-120"/>
                <a:cs typeface="新細明體" pitchFamily="18" charset="-120"/>
              </a:defRPr>
            </a:lvl4pPr>
            <a:lvl5pPr eaLnBrk="0" hangingPunct="0">
              <a:defRPr sz="3000">
                <a:solidFill>
                  <a:srgbClr val="777777"/>
                </a:solidFill>
                <a:latin typeface="Arial Black" pitchFamily="34" charset="0"/>
                <a:ea typeface="微軟正黑體" pitchFamily="34" charset="-120"/>
                <a:cs typeface="新細明體" pitchFamily="18" charset="-120"/>
              </a:defRPr>
            </a:lvl5pPr>
            <a:lvl6pPr marL="342900" fontAlgn="base">
              <a:spcBef>
                <a:spcPct val="0"/>
              </a:spcBef>
              <a:spcAft>
                <a:spcPct val="0"/>
              </a:spcAft>
              <a:defRPr sz="3000">
                <a:solidFill>
                  <a:srgbClr val="777777"/>
                </a:solidFill>
                <a:latin typeface="Arial Black" pitchFamily="34" charset="0"/>
                <a:ea typeface="微軟正黑體" pitchFamily="34" charset="-120"/>
                <a:cs typeface="新細明體" pitchFamily="18" charset="-120"/>
              </a:defRPr>
            </a:lvl6pPr>
            <a:lvl7pPr marL="685800" fontAlgn="base">
              <a:spcBef>
                <a:spcPct val="0"/>
              </a:spcBef>
              <a:spcAft>
                <a:spcPct val="0"/>
              </a:spcAft>
              <a:defRPr sz="3000">
                <a:solidFill>
                  <a:srgbClr val="777777"/>
                </a:solidFill>
                <a:latin typeface="Arial Black" pitchFamily="34" charset="0"/>
                <a:ea typeface="微軟正黑體" pitchFamily="34" charset="-120"/>
                <a:cs typeface="新細明體" pitchFamily="18" charset="-120"/>
              </a:defRPr>
            </a:lvl7pPr>
            <a:lvl8pPr marL="1028700" fontAlgn="base">
              <a:spcBef>
                <a:spcPct val="0"/>
              </a:spcBef>
              <a:spcAft>
                <a:spcPct val="0"/>
              </a:spcAft>
              <a:defRPr sz="3000">
                <a:solidFill>
                  <a:srgbClr val="777777"/>
                </a:solidFill>
                <a:latin typeface="Arial Black" pitchFamily="34" charset="0"/>
                <a:ea typeface="微軟正黑體" pitchFamily="34" charset="-120"/>
                <a:cs typeface="新細明體" pitchFamily="18" charset="-120"/>
              </a:defRPr>
            </a:lvl8pPr>
            <a:lvl9pPr marL="1371600" fontAlgn="base">
              <a:spcBef>
                <a:spcPct val="0"/>
              </a:spcBef>
              <a:spcAft>
                <a:spcPct val="0"/>
              </a:spcAft>
              <a:defRPr sz="3000">
                <a:solidFill>
                  <a:srgbClr val="777777"/>
                </a:solidFill>
                <a:latin typeface="Arial Black" pitchFamily="34" charset="0"/>
                <a:ea typeface="微軟正黑體" pitchFamily="34" charset="-120"/>
                <a:cs typeface="新細明體" pitchFamily="18" charset="-120"/>
              </a:defRPr>
            </a:lvl9pPr>
          </a:lstStyle>
          <a:p>
            <a:r>
              <a:rPr lang="en-US" altLang="zh-TW" sz="2800" dirty="0">
                <a:solidFill>
                  <a:srgbClr val="808080">
                    <a:lumMod val="50000"/>
                  </a:srgbClr>
                </a:solidFill>
                <a:latin typeface="Arial Black"/>
                <a:cs typeface="+mj-cs"/>
              </a:rPr>
              <a:t>Business Overview</a:t>
            </a:r>
            <a:endParaRPr lang="zh-TW" altLang="en-US" sz="2800" dirty="0">
              <a:solidFill>
                <a:srgbClr val="808080">
                  <a:lumMod val="50000"/>
                </a:srgbClr>
              </a:solidFill>
              <a:latin typeface="Arial Black"/>
              <a:cs typeface="+mj-cs"/>
            </a:endParaRPr>
          </a:p>
        </p:txBody>
      </p:sp>
      <p:pic>
        <p:nvPicPr>
          <p:cNvPr id="8" name="圖片 7">
            <a:extLst>
              <a:ext uri="{FF2B5EF4-FFF2-40B4-BE49-F238E27FC236}">
                <a16:creationId xmlns:a16="http://schemas.microsoft.com/office/drawing/2014/main" id="{C3988BB2-0B23-491C-A07B-869B1C2711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95736" y="3717032"/>
            <a:ext cx="4932000" cy="37282"/>
          </a:xfrm>
          <a:prstGeom prst="rect">
            <a:avLst/>
          </a:prstGeom>
        </p:spPr>
      </p:pic>
      <p:pic>
        <p:nvPicPr>
          <p:cNvPr id="5" name="Picture 3" descr="E:\其他\企業識別系統圖\200907-new\logo-雙語.wmf">
            <a:extLst>
              <a:ext uri="{FF2B5EF4-FFF2-40B4-BE49-F238E27FC236}">
                <a16:creationId xmlns:a16="http://schemas.microsoft.com/office/drawing/2014/main" id="{7CF2B61B-B068-4E46-96A4-C4CB2514BD19}"/>
              </a:ext>
            </a:extLst>
          </p:cNvPr>
          <p:cNvPicPr>
            <a:picLocks noChangeAspect="1" noChangeArrowheads="1"/>
          </p:cNvPicPr>
          <p:nvPr/>
        </p:nvPicPr>
        <p:blipFill>
          <a:blip r:embed="rId4" cstate="print"/>
          <a:srcRect/>
          <a:stretch>
            <a:fillRect/>
          </a:stretch>
        </p:blipFill>
        <p:spPr bwMode="auto">
          <a:xfrm>
            <a:off x="3203848" y="692696"/>
            <a:ext cx="2432108" cy="789737"/>
          </a:xfrm>
          <a:prstGeom prst="rect">
            <a:avLst/>
          </a:prstGeom>
          <a:ln>
            <a:noFill/>
          </a:ln>
          <a:effectLst>
            <a:outerShdw blurRad="50800" dist="25400" dir="4200000" algn="tl" rotWithShape="0">
              <a:schemeClr val="accent3"/>
            </a:outerShdw>
          </a:effectLst>
        </p:spPr>
      </p:pic>
    </p:spTree>
    <p:extLst>
      <p:ext uri="{BB962C8B-B14F-4D97-AF65-F5344CB8AC3E}">
        <p14:creationId xmlns:p14="http://schemas.microsoft.com/office/powerpoint/2010/main" val="26846009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圖片 23" descr="玻璃節點和網線抽象呈現">
            <a:extLst>
              <a:ext uri="{FF2B5EF4-FFF2-40B4-BE49-F238E27FC236}">
                <a16:creationId xmlns:a16="http://schemas.microsoft.com/office/drawing/2014/main" id="{350B91B5-706E-4B4B-BEA9-CE37BEE02368}"/>
              </a:ext>
            </a:extLst>
          </p:cNvPr>
          <p:cNvPicPr>
            <a:picLocks noChangeAspect="1"/>
          </p:cNvPicPr>
          <p:nvPr/>
        </p:nvPicPr>
        <p:blipFill rotWithShape="1">
          <a:blip r:embed="rId4">
            <a:duotone>
              <a:schemeClr val="accent1">
                <a:shade val="45000"/>
                <a:satMod val="135000"/>
              </a:schemeClr>
              <a:prstClr val="white"/>
            </a:duotone>
            <a:alphaModFix amt="44000"/>
            <a:extLst>
              <a:ext uri="{28A0092B-C50C-407E-A947-70E740481C1C}">
                <a14:useLocalDpi xmlns:a14="http://schemas.microsoft.com/office/drawing/2010/main" val="0"/>
              </a:ext>
            </a:extLst>
          </a:blip>
          <a:srcRect t="53091" b="28843"/>
          <a:stretch/>
        </p:blipFill>
        <p:spPr>
          <a:xfrm>
            <a:off x="0" y="1766"/>
            <a:ext cx="9159322" cy="1238941"/>
          </a:xfrm>
          <a:prstGeom prst="rect">
            <a:avLst/>
          </a:prstGeom>
        </p:spPr>
      </p:pic>
      <p:pic>
        <p:nvPicPr>
          <p:cNvPr id="19" name="圖片 18">
            <a:extLst>
              <a:ext uri="{FF2B5EF4-FFF2-40B4-BE49-F238E27FC236}">
                <a16:creationId xmlns:a16="http://schemas.microsoft.com/office/drawing/2014/main" id="{537AC63A-0165-4E06-A79A-207BB8E2CF0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232066" y="781534"/>
            <a:ext cx="830997" cy="72010"/>
          </a:xfrm>
          <a:prstGeom prst="rect">
            <a:avLst/>
          </a:prstGeom>
        </p:spPr>
      </p:pic>
      <p:pic>
        <p:nvPicPr>
          <p:cNvPr id="10" name="Picture 3" descr="E:\其他\企業識別系統圖\200907-new\logo-雙語.wmf">
            <a:extLst>
              <a:ext uri="{FF2B5EF4-FFF2-40B4-BE49-F238E27FC236}">
                <a16:creationId xmlns:a16="http://schemas.microsoft.com/office/drawing/2014/main" id="{92A08C80-D1E0-46BE-85C2-02E42B9CED8C}"/>
              </a:ext>
            </a:extLst>
          </p:cNvPr>
          <p:cNvPicPr>
            <a:picLocks noChangeAspect="1" noChangeArrowheads="1"/>
          </p:cNvPicPr>
          <p:nvPr/>
        </p:nvPicPr>
        <p:blipFill>
          <a:blip r:embed="rId6" cstate="print"/>
          <a:srcRect/>
          <a:stretch>
            <a:fillRect/>
          </a:stretch>
        </p:blipFill>
        <p:spPr bwMode="auto">
          <a:xfrm>
            <a:off x="7181264" y="479363"/>
            <a:ext cx="1435514" cy="466130"/>
          </a:xfrm>
          <a:prstGeom prst="rect">
            <a:avLst/>
          </a:prstGeom>
          <a:ln>
            <a:noFill/>
          </a:ln>
          <a:effectLst>
            <a:outerShdw blurRad="50800" dist="25400" dir="4200000" algn="tl" rotWithShape="0">
              <a:schemeClr val="accent3"/>
            </a:outerShdw>
          </a:effectLst>
        </p:spPr>
      </p:pic>
      <p:sp>
        <p:nvSpPr>
          <p:cNvPr id="12" name="文字方塊 11">
            <a:extLst>
              <a:ext uri="{FF2B5EF4-FFF2-40B4-BE49-F238E27FC236}">
                <a16:creationId xmlns:a16="http://schemas.microsoft.com/office/drawing/2014/main" id="{B59392D9-D809-4651-89C3-103EB99377FC}"/>
              </a:ext>
            </a:extLst>
          </p:cNvPr>
          <p:cNvSpPr txBox="1"/>
          <p:nvPr/>
        </p:nvSpPr>
        <p:spPr>
          <a:xfrm>
            <a:off x="827584" y="408007"/>
            <a:ext cx="6120680" cy="830997"/>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2400" b="1" i="0" u="none" strike="noStrike" kern="1200" cap="none" spc="0" normalizeH="0" baseline="0" noProof="0" dirty="0">
                <a:ln>
                  <a:noFill/>
                </a:ln>
                <a:solidFill>
                  <a:srgbClr val="808080">
                    <a:lumMod val="50000"/>
                  </a:srgbClr>
                </a:solidFill>
                <a:effectLst/>
                <a:uLnTx/>
                <a:uFillTx/>
                <a:latin typeface="Arial Black"/>
                <a:ea typeface="新細明體" charset="-120"/>
              </a:rPr>
              <a:t>Committed to Improving Shareholder Value</a:t>
            </a:r>
            <a:endParaRPr kumimoji="1" lang="zh-TW" altLang="en-US" sz="2400" b="0" i="0" u="none" strike="noStrike" kern="1200" cap="none" spc="0" normalizeH="0" baseline="0" noProof="0" dirty="0">
              <a:ln>
                <a:noFill/>
              </a:ln>
              <a:solidFill>
                <a:srgbClr val="808080">
                  <a:lumMod val="50000"/>
                </a:srgbClr>
              </a:solidFill>
              <a:effectLst/>
              <a:uLnTx/>
              <a:uFillTx/>
              <a:latin typeface="Arial"/>
              <a:ea typeface="新細明體" charset="-120"/>
            </a:endParaRPr>
          </a:p>
        </p:txBody>
      </p:sp>
      <p:pic>
        <p:nvPicPr>
          <p:cNvPr id="29" name="圖片 28">
            <a:extLst>
              <a:ext uri="{FF2B5EF4-FFF2-40B4-BE49-F238E27FC236}">
                <a16:creationId xmlns:a16="http://schemas.microsoft.com/office/drawing/2014/main" id="{5A678E5E-0959-4DCC-90D7-9DFEA9CC5BE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V="1">
            <a:off x="331661" y="6453336"/>
            <a:ext cx="8496000" cy="83583"/>
          </a:xfrm>
          <a:prstGeom prst="rect">
            <a:avLst/>
          </a:prstGeom>
        </p:spPr>
      </p:pic>
      <p:graphicFrame>
        <p:nvGraphicFramePr>
          <p:cNvPr id="16" name="物件 3"/>
          <p:cNvGraphicFramePr>
            <a:graphicFrameLocks noGrp="1"/>
          </p:cNvGraphicFramePr>
          <p:nvPr>
            <p:extLst>
              <p:ext uri="{D42A27DB-BD31-4B8C-83A1-F6EECF244321}">
                <p14:modId xmlns:p14="http://schemas.microsoft.com/office/powerpoint/2010/main" val="3664695900"/>
              </p:ext>
            </p:extLst>
          </p:nvPr>
        </p:nvGraphicFramePr>
        <p:xfrm>
          <a:off x="611188" y="2830513"/>
          <a:ext cx="4051300" cy="2708275"/>
        </p:xfrm>
        <a:graphic>
          <a:graphicData uri="http://schemas.openxmlformats.org/presentationml/2006/ole">
            <mc:AlternateContent xmlns:mc="http://schemas.openxmlformats.org/markup-compatibility/2006">
              <mc:Choice xmlns:v="urn:schemas-microsoft-com:vml" Requires="v">
                <p:oleObj spid="_x0000_s2057" name="工作表" r:id="rId7" imgW="7459980" imgH="6118860" progId="Excel.Sheet.8">
                  <p:embed/>
                </p:oleObj>
              </mc:Choice>
              <mc:Fallback>
                <p:oleObj name="工作表" r:id="rId7" imgW="7459980" imgH="6118860" progId="Excel.Sheet.8">
                  <p:embed/>
                  <p:pic>
                    <p:nvPicPr>
                      <p:cNvPr id="16" name="物件 3"/>
                      <p:cNvPicPr>
                        <a:picLocks noGrp="1" noChangeArrowheads="1"/>
                      </p:cNvPicPr>
                      <p:nvPr/>
                    </p:nvPicPr>
                    <p:blipFill>
                      <a:blip r:embed="rId8"/>
                      <a:srcRect/>
                      <a:stretch>
                        <a:fillRect/>
                      </a:stretch>
                    </p:blipFill>
                    <p:spPr bwMode="auto">
                      <a:xfrm>
                        <a:off x="611188" y="2830513"/>
                        <a:ext cx="4051300" cy="2708275"/>
                      </a:xfrm>
                      <a:prstGeom prst="rect">
                        <a:avLst/>
                      </a:prstGeom>
                      <a:noFill/>
                      <a:ln>
                        <a:noFill/>
                      </a:ln>
                    </p:spPr>
                  </p:pic>
                </p:oleObj>
              </mc:Fallback>
            </mc:AlternateContent>
          </a:graphicData>
        </a:graphic>
      </p:graphicFrame>
      <p:sp>
        <p:nvSpPr>
          <p:cNvPr id="17" name="Text Box 5"/>
          <p:cNvSpPr txBox="1">
            <a:spLocks noChangeArrowheads="1"/>
          </p:cNvSpPr>
          <p:nvPr/>
        </p:nvSpPr>
        <p:spPr bwMode="auto">
          <a:xfrm>
            <a:off x="611188" y="5264286"/>
            <a:ext cx="4316829" cy="595321"/>
          </a:xfrm>
          <a:prstGeom prst="rect">
            <a:avLst/>
          </a:prstGeom>
          <a:noFill/>
          <a:ln w="9525" algn="ctr">
            <a:noFill/>
            <a:miter lim="800000"/>
            <a:headEnd/>
            <a:tailEnd/>
          </a:ln>
        </p:spPr>
        <p:txBody>
          <a:bodyPr wrap="square" lIns="47894" tIns="47894" rIns="47894" bIns="47894">
            <a:spAutoFit/>
          </a:bodyPr>
          <a:lstStyle/>
          <a:p>
            <a:pPr marL="180975" marR="0" lvl="0" indent="-180975" algn="l" defTabSz="957263" rtl="0" eaLnBrk="1" fontAlgn="base" latinLnBrk="0" hangingPunct="1">
              <a:lnSpc>
                <a:spcPct val="110000"/>
              </a:lnSpc>
              <a:spcBef>
                <a:spcPct val="0"/>
              </a:spcBef>
              <a:spcAft>
                <a:spcPct val="0"/>
              </a:spcAft>
              <a:buClrTx/>
              <a:buSzTx/>
              <a:buFontTx/>
              <a:buNone/>
              <a:tabLst/>
              <a:defRPr/>
            </a:pPr>
            <a:r>
              <a:rPr kumimoji="1" lang="en-US" altLang="zh-TW" sz="900" b="1" i="0" u="none" strike="noStrike" kern="1200" cap="none" spc="0" normalizeH="0" baseline="0" noProof="0" dirty="0">
                <a:ln>
                  <a:noFill/>
                </a:ln>
                <a:solidFill>
                  <a:srgbClr val="808080">
                    <a:lumMod val="50000"/>
                  </a:srgbClr>
                </a:solidFill>
                <a:effectLst/>
                <a:uLnTx/>
                <a:uFillTx/>
                <a:latin typeface="微軟正黑體"/>
                <a:ea typeface="微軟正黑體"/>
              </a:rPr>
              <a:t>Note:</a:t>
            </a:r>
          </a:p>
          <a:p>
            <a:pPr marL="228600" marR="0" lvl="0" indent="-228600" algn="l" defTabSz="957263" rtl="0" eaLnBrk="1" fontAlgn="base" latinLnBrk="0" hangingPunct="1">
              <a:lnSpc>
                <a:spcPts val="900"/>
              </a:lnSpc>
              <a:spcBef>
                <a:spcPct val="0"/>
              </a:spcBef>
              <a:spcAft>
                <a:spcPct val="0"/>
              </a:spcAft>
              <a:buClrTx/>
              <a:buSzTx/>
              <a:buFont typeface="+mj-lt"/>
              <a:buAutoNum type="alphaLcParenR"/>
              <a:tabLst/>
              <a:defRPr/>
            </a:pPr>
            <a:r>
              <a:rPr kumimoji="1" lang="en-US" altLang="zh-TW" sz="900" b="1" i="0" u="none" strike="noStrike" kern="1200" cap="none" spc="0" normalizeH="0" baseline="0" noProof="0" dirty="0">
                <a:ln>
                  <a:noFill/>
                </a:ln>
                <a:solidFill>
                  <a:srgbClr val="808080">
                    <a:lumMod val="50000"/>
                  </a:srgbClr>
                </a:solidFill>
                <a:effectLst/>
                <a:uLnTx/>
                <a:uFillTx/>
                <a:latin typeface="微軟正黑體"/>
                <a:ea typeface="微軟正黑體"/>
              </a:rPr>
              <a:t>1 ADR = 10 common shares</a:t>
            </a:r>
          </a:p>
          <a:p>
            <a:pPr marL="228600" marR="0" lvl="0" indent="-228600" algn="l" defTabSz="957263" rtl="0" eaLnBrk="1" fontAlgn="base" latinLnBrk="0" hangingPunct="1">
              <a:lnSpc>
                <a:spcPts val="900"/>
              </a:lnSpc>
              <a:spcBef>
                <a:spcPct val="0"/>
              </a:spcBef>
              <a:spcAft>
                <a:spcPct val="0"/>
              </a:spcAft>
              <a:buClrTx/>
              <a:buSzTx/>
              <a:buFont typeface="+mj-lt"/>
              <a:buAutoNum type="alphaLcParenR"/>
              <a:tabLst/>
              <a:defRPr/>
            </a:pPr>
            <a:r>
              <a:rPr kumimoji="1" lang="en-US" altLang="zh-TW" sz="900" b="1" i="0" u="none" strike="noStrike" kern="1200" cap="none" spc="0" normalizeH="0" baseline="0" noProof="0" dirty="0">
                <a:ln>
                  <a:noFill/>
                </a:ln>
                <a:solidFill>
                  <a:srgbClr val="808080">
                    <a:lumMod val="50000"/>
                  </a:srgbClr>
                </a:solidFill>
                <a:effectLst/>
                <a:uLnTx/>
                <a:uFillTx/>
                <a:latin typeface="微軟正黑體"/>
                <a:ea typeface="微軟正黑體"/>
              </a:rPr>
              <a:t>The regular dividend has been calculated based on total share number </a:t>
            </a:r>
            <a:r>
              <a:rPr kumimoji="1" lang="en-US" altLang="zh-TW" sz="900" b="1" i="0" u="none" strike="noStrike" kern="1200" cap="none" spc="0" normalizeH="0" baseline="0" noProof="0" dirty="0">
                <a:ln>
                  <a:noFill/>
                </a:ln>
                <a:solidFill>
                  <a:srgbClr val="000000"/>
                </a:solidFill>
                <a:effectLst/>
                <a:uLnTx/>
                <a:uFillTx/>
                <a:latin typeface="微軟正黑體"/>
                <a:ea typeface="微軟正黑體"/>
              </a:rPr>
              <a:t>7,757,446,545. </a:t>
            </a:r>
            <a:endParaRPr kumimoji="1" lang="en-US" altLang="zh-TW" sz="1000" b="0" i="0" u="none" strike="noStrike" kern="1200" cap="none" spc="0" normalizeH="0" baseline="0" noProof="0" dirty="0">
              <a:ln>
                <a:noFill/>
              </a:ln>
              <a:solidFill>
                <a:srgbClr val="000000"/>
              </a:solidFill>
              <a:effectLst/>
              <a:uLnTx/>
              <a:uFillTx/>
              <a:latin typeface="Arial" charset="0"/>
              <a:ea typeface="新細明體" charset="-120"/>
              <a:cs typeface="Arial" charset="0"/>
            </a:endParaRPr>
          </a:p>
        </p:txBody>
      </p:sp>
      <p:sp>
        <p:nvSpPr>
          <p:cNvPr id="20" name="文字方塊 19">
            <a:extLst>
              <a:ext uri="{FF2B5EF4-FFF2-40B4-BE49-F238E27FC236}">
                <a16:creationId xmlns:a16="http://schemas.microsoft.com/office/drawing/2014/main" id="{7C285CEF-7889-4EE3-BEBC-A7D22E9A48ED}"/>
              </a:ext>
            </a:extLst>
          </p:cNvPr>
          <p:cNvSpPr txBox="1"/>
          <p:nvPr/>
        </p:nvSpPr>
        <p:spPr>
          <a:xfrm>
            <a:off x="5220072" y="2429757"/>
            <a:ext cx="3738461" cy="1541996"/>
          </a:xfrm>
          <a:prstGeom prst="rect">
            <a:avLst/>
          </a:prstGeom>
          <a:noFill/>
          <a:ln>
            <a:noFill/>
          </a:ln>
        </p:spPr>
        <p:txBody>
          <a:bodyPr wrap="square" lIns="468000" tIns="72000" bIns="72000" anchor="ctr" anchorCtr="0">
            <a:noAutofit/>
          </a:body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1" lang="en-US" altLang="zh-TW" sz="1600" b="0" i="0" u="none" strike="noStrike" kern="1200" cap="none" spc="0" normalizeH="0" baseline="0" noProof="0" dirty="0" smtClean="0">
                <a:ln>
                  <a:noFill/>
                </a:ln>
                <a:solidFill>
                  <a:srgbClr val="000000"/>
                </a:solidFill>
                <a:effectLst/>
                <a:uLnTx/>
                <a:uFillTx/>
                <a:latin typeface="Arial" panose="020B0604020202020204" pitchFamily="34" charset="0"/>
                <a:ea typeface="微軟正黑體"/>
                <a:cs typeface="Arial" panose="020B0604020202020204" pitchFamily="34" charset="0"/>
              </a:rPr>
              <a:t>2023 </a:t>
            </a:r>
            <a:r>
              <a:rPr lang="en-US" altLang="zh-TW" sz="1600" b="0" dirty="0">
                <a:solidFill>
                  <a:srgbClr val="000000"/>
                </a:solidFill>
                <a:latin typeface="Arial" panose="020B0604020202020204" pitchFamily="34" charset="0"/>
                <a:ea typeface="微軟正黑體"/>
                <a:cs typeface="Arial" panose="020B0604020202020204" pitchFamily="34" charset="0"/>
              </a:rPr>
              <a:t>AGM</a:t>
            </a:r>
            <a:r>
              <a:rPr kumimoji="1" lang="zh-TW" altLang="en-US" sz="1600" b="0" i="0" u="none" strike="noStrike" kern="1200" cap="none" spc="0" normalizeH="0" baseline="0" noProof="0" dirty="0" smtClean="0">
                <a:ln>
                  <a:noFill/>
                </a:ln>
                <a:solidFill>
                  <a:srgbClr val="FF0000"/>
                </a:solidFill>
                <a:effectLst/>
                <a:uLnTx/>
                <a:uFillTx/>
                <a:latin typeface="Arial" panose="020B0604020202020204" pitchFamily="34" charset="0"/>
                <a:ea typeface="微軟正黑體"/>
                <a:cs typeface="Arial" panose="020B0604020202020204" pitchFamily="34" charset="0"/>
              </a:rPr>
              <a:t> </a:t>
            </a:r>
            <a:r>
              <a:rPr kumimoji="1" lang="en-US" altLang="zh-TW" sz="1600" b="0" i="0" u="none" strike="noStrike" kern="1200" cap="none" spc="0" normalizeH="0" baseline="0" noProof="0" dirty="0" smtClean="0">
                <a:ln>
                  <a:noFill/>
                </a:ln>
                <a:solidFill>
                  <a:srgbClr val="000000"/>
                </a:solidFill>
                <a:effectLst/>
                <a:uLnTx/>
                <a:uFillTx/>
                <a:latin typeface="Arial" panose="020B0604020202020204" pitchFamily="34" charset="0"/>
                <a:ea typeface="微軟正黑體"/>
                <a:cs typeface="Arial" panose="020B0604020202020204" pitchFamily="34" charset="0"/>
              </a:rPr>
              <a:t>resolved </a:t>
            </a:r>
            <a:r>
              <a:rPr kumimoji="1" lang="en-US" altLang="zh-TW" sz="1600" b="0" i="0" u="none" strike="noStrike" kern="1200" cap="none" spc="0" normalizeH="0" baseline="0" noProof="0" dirty="0">
                <a:ln>
                  <a:noFill/>
                </a:ln>
                <a:solidFill>
                  <a:srgbClr val="000000"/>
                </a:solidFill>
                <a:effectLst/>
                <a:uLnTx/>
                <a:uFillTx/>
                <a:latin typeface="Arial" panose="020B0604020202020204" pitchFamily="34" charset="0"/>
                <a:ea typeface="微軟正黑體"/>
                <a:cs typeface="Arial" panose="020B0604020202020204" pitchFamily="34" charset="0"/>
              </a:rPr>
              <a:t>to distribute </a:t>
            </a:r>
            <a:r>
              <a:rPr kumimoji="1" lang="en-US" altLang="zh-TW" sz="1600" b="0" i="0" u="none" strike="noStrike" kern="1200" cap="none" spc="0" normalizeH="0" baseline="0" noProof="0" dirty="0" smtClean="0">
                <a:ln>
                  <a:noFill/>
                </a:ln>
                <a:solidFill>
                  <a:srgbClr val="000000"/>
                </a:solidFill>
                <a:effectLst/>
                <a:uLnTx/>
                <a:uFillTx/>
                <a:latin typeface="Arial" panose="020B0604020202020204" pitchFamily="34" charset="0"/>
                <a:ea typeface="微軟正黑體"/>
                <a:cs typeface="Arial" panose="020B0604020202020204" pitchFamily="34" charset="0"/>
              </a:rPr>
              <a:t>NT$36.5 </a:t>
            </a:r>
            <a:r>
              <a:rPr kumimoji="1" lang="en-US" altLang="zh-TW" sz="1600" b="0" i="0" u="none" strike="noStrike" kern="1200" cap="none" spc="0" normalizeH="0" baseline="0" noProof="0" dirty="0">
                <a:ln>
                  <a:noFill/>
                </a:ln>
                <a:solidFill>
                  <a:srgbClr val="000000"/>
                </a:solidFill>
                <a:effectLst/>
                <a:uLnTx/>
                <a:uFillTx/>
                <a:latin typeface="Arial" panose="020B0604020202020204" pitchFamily="34" charset="0"/>
                <a:ea typeface="微軟正黑體"/>
                <a:cs typeface="Arial" panose="020B0604020202020204" pitchFamily="34" charset="0"/>
              </a:rPr>
              <a:t>billion to shareholders</a:t>
            </a:r>
          </a:p>
          <a:p>
            <a:pPr marL="285750" marR="0" lvl="0" indent="-285750" algn="l" defTabSz="914400" rtl="0" eaLnBrk="1" fontAlgn="base" latinLnBrk="0" hangingPunct="1">
              <a:lnSpc>
                <a:spcPct val="100000"/>
              </a:lnSpc>
              <a:spcBef>
                <a:spcPts val="600"/>
              </a:spcBef>
              <a:spcAft>
                <a:spcPts val="600"/>
              </a:spcAft>
              <a:buClrTx/>
              <a:buSzTx/>
              <a:buFont typeface="Wingdings" panose="05000000000000000000" pitchFamily="2" charset="2"/>
              <a:buChar char="Ø"/>
              <a:tabLst/>
              <a:defRPr/>
            </a:pPr>
            <a:r>
              <a:rPr kumimoji="1" lang="en-US" altLang="zh-TW" sz="1600" b="0" i="0" u="none" strike="noStrike" kern="1200" cap="none" spc="0" normalizeH="0" baseline="0" noProof="0" dirty="0" smtClean="0">
                <a:ln>
                  <a:noFill/>
                </a:ln>
                <a:solidFill>
                  <a:srgbClr val="000000"/>
                </a:solidFill>
                <a:effectLst/>
                <a:uLnTx/>
                <a:uFillTx/>
                <a:latin typeface="Arial" panose="020B0604020202020204" pitchFamily="34" charset="0"/>
                <a:ea typeface="微軟正黑體"/>
                <a:cs typeface="Arial" panose="020B0604020202020204" pitchFamily="34" charset="0"/>
              </a:rPr>
              <a:t>NT$4.702 </a:t>
            </a:r>
            <a:r>
              <a:rPr kumimoji="1" lang="en-US" altLang="zh-TW" sz="1600" b="0" i="0" u="none" strike="noStrike" kern="1200" cap="none" spc="0" normalizeH="0" baseline="0" noProof="0" dirty="0">
                <a:ln>
                  <a:noFill/>
                </a:ln>
                <a:solidFill>
                  <a:srgbClr val="000000"/>
                </a:solidFill>
                <a:effectLst/>
                <a:uLnTx/>
                <a:uFillTx/>
                <a:latin typeface="Arial" panose="020B0604020202020204" pitchFamily="34" charset="0"/>
                <a:ea typeface="微軟正黑體"/>
                <a:cs typeface="Arial" panose="020B0604020202020204" pitchFamily="34" charset="0"/>
              </a:rPr>
              <a:t>per share</a:t>
            </a:r>
          </a:p>
          <a:p>
            <a:pPr marL="285750" marR="0" lvl="0" indent="-285750" algn="l" defTabSz="914400" rtl="0" eaLnBrk="1" fontAlgn="base" latinLnBrk="0" hangingPunct="1">
              <a:lnSpc>
                <a:spcPct val="100000"/>
              </a:lnSpc>
              <a:spcBef>
                <a:spcPts val="600"/>
              </a:spcBef>
              <a:spcAft>
                <a:spcPts val="600"/>
              </a:spcAft>
              <a:buClrTx/>
              <a:buSzTx/>
              <a:buFont typeface="Wingdings" panose="05000000000000000000" pitchFamily="2" charset="2"/>
              <a:buChar char="Ø"/>
              <a:tabLst/>
              <a:defRPr/>
            </a:pPr>
            <a:r>
              <a:rPr kumimoji="1" lang="en-US" altLang="zh-TW" sz="1600" b="0" i="0" u="none" strike="noStrike" kern="1200" cap="none" spc="0" normalizeH="0" baseline="0" noProof="0" dirty="0">
                <a:ln>
                  <a:noFill/>
                </a:ln>
                <a:solidFill>
                  <a:srgbClr val="000000"/>
                </a:solidFill>
                <a:effectLst/>
                <a:uLnTx/>
                <a:uFillTx/>
                <a:latin typeface="Arial" panose="020B0604020202020204" pitchFamily="34" charset="0"/>
                <a:ea typeface="微軟正黑體"/>
                <a:cs typeface="Arial" panose="020B0604020202020204" pitchFamily="34" charset="0"/>
              </a:rPr>
              <a:t>payout ratio 100%</a:t>
            </a:r>
          </a:p>
        </p:txBody>
      </p:sp>
      <p:pic>
        <p:nvPicPr>
          <p:cNvPr id="21" name="圖片 20">
            <a:extLst>
              <a:ext uri="{FF2B5EF4-FFF2-40B4-BE49-F238E27FC236}">
                <a16:creationId xmlns:a16="http://schemas.microsoft.com/office/drawing/2014/main" id="{C5AB3B9B-F347-442B-90A9-01EBA91CDEC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070101" y="2500375"/>
            <a:ext cx="450819" cy="445786"/>
          </a:xfrm>
          <a:prstGeom prst="rect">
            <a:avLst/>
          </a:prstGeom>
        </p:spPr>
      </p:pic>
      <p:sp>
        <p:nvSpPr>
          <p:cNvPr id="13" name="Text Box 4"/>
          <p:cNvSpPr txBox="1">
            <a:spLocks noChangeArrowheads="1"/>
          </p:cNvSpPr>
          <p:nvPr/>
        </p:nvSpPr>
        <p:spPr bwMode="auto">
          <a:xfrm>
            <a:off x="632895" y="2717498"/>
            <a:ext cx="407163" cy="138499"/>
          </a:xfrm>
          <a:prstGeom prst="rect">
            <a:avLst/>
          </a:prstGeom>
          <a:noFill/>
          <a:ln>
            <a:noFill/>
          </a:ln>
        </p:spPr>
        <p:txBody>
          <a:bodyPr wrap="none" lIns="0" tIns="0" rIns="0" bIns="0">
            <a:spAutoFit/>
          </a:bodyPr>
          <a:lstStyle>
            <a:lvl1pPr defTabSz="896938" eaLnBrk="0" hangingPunct="0">
              <a:defRPr kumimoji="1">
                <a:solidFill>
                  <a:schemeClr val="tx1"/>
                </a:solidFill>
                <a:latin typeface="Arial" pitchFamily="34" charset="0"/>
                <a:ea typeface="新細明體" pitchFamily="18" charset="-120"/>
              </a:defRPr>
            </a:lvl1pPr>
            <a:lvl2pPr marL="742950" indent="-285750" defTabSz="896938" eaLnBrk="0" hangingPunct="0">
              <a:defRPr kumimoji="1">
                <a:solidFill>
                  <a:schemeClr val="tx1"/>
                </a:solidFill>
                <a:latin typeface="Arial" pitchFamily="34" charset="0"/>
                <a:ea typeface="新細明體" pitchFamily="18" charset="-120"/>
              </a:defRPr>
            </a:lvl2pPr>
            <a:lvl3pPr marL="1143000" indent="-228600" defTabSz="896938" eaLnBrk="0" hangingPunct="0">
              <a:defRPr kumimoji="1">
                <a:solidFill>
                  <a:schemeClr val="tx1"/>
                </a:solidFill>
                <a:latin typeface="Arial" pitchFamily="34" charset="0"/>
                <a:ea typeface="新細明體" pitchFamily="18" charset="-120"/>
              </a:defRPr>
            </a:lvl3pPr>
            <a:lvl4pPr marL="1600200" indent="-228600" defTabSz="896938" eaLnBrk="0" hangingPunct="0">
              <a:defRPr kumimoji="1">
                <a:solidFill>
                  <a:schemeClr val="tx1"/>
                </a:solidFill>
                <a:latin typeface="Arial" pitchFamily="34" charset="0"/>
                <a:ea typeface="新細明體" pitchFamily="18" charset="-120"/>
              </a:defRPr>
            </a:lvl4pPr>
            <a:lvl5pPr marL="2057400" indent="-228600" defTabSz="896938" eaLnBrk="0" hangingPunct="0">
              <a:defRPr kumimoji="1">
                <a:solidFill>
                  <a:schemeClr val="tx1"/>
                </a:solidFill>
                <a:latin typeface="Arial" pitchFamily="34" charset="0"/>
                <a:ea typeface="新細明體" pitchFamily="18" charset="-120"/>
              </a:defRPr>
            </a:lvl5pPr>
            <a:lvl6pPr marL="2514600" indent="-228600" defTabSz="896938"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defTabSz="896938"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defTabSz="896938"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defTabSz="896938"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marL="0" marR="0" lvl="0" indent="0" algn="ctr" defTabSz="896938" rtl="0" eaLnBrk="1" fontAlgn="base" latinLnBrk="0" hangingPunct="1">
              <a:lnSpc>
                <a:spcPct val="100000"/>
              </a:lnSpc>
              <a:spcBef>
                <a:spcPct val="0"/>
              </a:spcBef>
              <a:spcAft>
                <a:spcPct val="30000"/>
              </a:spcAft>
              <a:buClr>
                <a:srgbClr val="0099FF"/>
              </a:buClr>
              <a:buSzPct val="95000"/>
              <a:buFont typeface="Verdana" pitchFamily="34" charset="0"/>
              <a:buNone/>
              <a:tabLst/>
              <a:defRPr/>
            </a:pPr>
            <a:r>
              <a:rPr kumimoji="1" lang="en-US" altLang="zh-TW" sz="900" b="1" i="0" u="none" strike="noStrike" kern="1200" cap="none" spc="0" normalizeH="0" baseline="0" noProof="0" dirty="0">
                <a:ln>
                  <a:noFill/>
                </a:ln>
                <a:solidFill>
                  <a:srgbClr val="000000"/>
                </a:solidFill>
                <a:effectLst/>
                <a:uLnTx/>
                <a:uFillTx/>
                <a:latin typeface="微軟正黑體"/>
                <a:ea typeface="微軟正黑體"/>
                <a:cs typeface="Arial" pitchFamily="34" charset="0"/>
              </a:rPr>
              <a:t>NT$ bn</a:t>
            </a:r>
          </a:p>
        </p:txBody>
      </p:sp>
      <p:sp>
        <p:nvSpPr>
          <p:cNvPr id="14" name="矩形 13">
            <a:extLst>
              <a:ext uri="{FF2B5EF4-FFF2-40B4-BE49-F238E27FC236}">
                <a16:creationId xmlns:a16="http://schemas.microsoft.com/office/drawing/2014/main" id="{299B3F17-5CE3-44F2-B7BA-83175860A934}"/>
              </a:ext>
            </a:extLst>
          </p:cNvPr>
          <p:cNvSpPr/>
          <p:nvPr/>
        </p:nvSpPr>
        <p:spPr>
          <a:xfrm>
            <a:off x="738287" y="1784102"/>
            <a:ext cx="3806227" cy="576064"/>
          </a:xfrm>
          <a:prstGeom prst="rect">
            <a:avLst/>
          </a:prstGeom>
          <a:solidFill>
            <a:srgbClr val="017B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TW" sz="1800" b="1" i="0" u="none" strike="noStrike" kern="1200" cap="none" spc="0" normalizeH="0" baseline="0" noProof="0" dirty="0">
                <a:ln>
                  <a:noFill/>
                </a:ln>
                <a:solidFill>
                  <a:srgbClr val="FFFFFF"/>
                </a:solidFill>
                <a:effectLst/>
                <a:uLnTx/>
                <a:uFillTx/>
                <a:latin typeface="Arial"/>
                <a:ea typeface="微軟正黑體"/>
              </a:rPr>
              <a:t>Cash Return</a:t>
            </a:r>
            <a:endParaRPr kumimoji="1" lang="zh-TW" altLang="en-US" sz="1200" b="1" i="0" u="none" strike="noStrike" kern="1200" cap="none" spc="0" normalizeH="0" baseline="70000" noProof="0" dirty="0">
              <a:ln>
                <a:noFill/>
              </a:ln>
              <a:solidFill>
                <a:srgbClr val="FFFFFF"/>
              </a:solidFill>
              <a:effectLst/>
              <a:uLnTx/>
              <a:uFillTx/>
              <a:latin typeface="Arial"/>
              <a:ea typeface="微軟正黑體"/>
            </a:endParaRPr>
          </a:p>
        </p:txBody>
      </p:sp>
    </p:spTree>
    <p:extLst>
      <p:ext uri="{BB962C8B-B14F-4D97-AF65-F5344CB8AC3E}">
        <p14:creationId xmlns:p14="http://schemas.microsoft.com/office/powerpoint/2010/main" val="3987039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群組 6"/>
          <p:cNvGrpSpPr/>
          <p:nvPr/>
        </p:nvGrpSpPr>
        <p:grpSpPr>
          <a:xfrm>
            <a:off x="541825" y="2996952"/>
            <a:ext cx="2232248" cy="514928"/>
            <a:chOff x="611560" y="1473912"/>
            <a:chExt cx="2232248" cy="514928"/>
          </a:xfrm>
        </p:grpSpPr>
        <p:sp>
          <p:nvSpPr>
            <p:cNvPr id="35" name="矩形: 圓角 11">
              <a:extLst>
                <a:ext uri="{FF2B5EF4-FFF2-40B4-BE49-F238E27FC236}">
                  <a16:creationId xmlns:a16="http://schemas.microsoft.com/office/drawing/2014/main" id="{A63FDD20-7F2F-8BE2-70AD-52E42B751078}"/>
                </a:ext>
              </a:extLst>
            </p:cNvPr>
            <p:cNvSpPr/>
            <p:nvPr/>
          </p:nvSpPr>
          <p:spPr>
            <a:xfrm>
              <a:off x="611560" y="1473912"/>
              <a:ext cx="2232248" cy="514928"/>
            </a:xfrm>
            <a:prstGeom prst="roundRect">
              <a:avLst/>
            </a:prstGeom>
            <a:solidFill>
              <a:srgbClr val="F18C00"/>
            </a:solidFill>
            <a:ln>
              <a:solidFill>
                <a:srgbClr val="F18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 name="文字方塊 38">
              <a:extLst>
                <a:ext uri="{FF2B5EF4-FFF2-40B4-BE49-F238E27FC236}">
                  <a16:creationId xmlns:a16="http://schemas.microsoft.com/office/drawing/2014/main" id="{C0E8C8F0-1A5D-F195-B92B-1B090F4B36A4}"/>
                </a:ext>
              </a:extLst>
            </p:cNvPr>
            <p:cNvSpPr txBox="1"/>
            <p:nvPr/>
          </p:nvSpPr>
          <p:spPr>
            <a:xfrm>
              <a:off x="1160500" y="1479138"/>
              <a:ext cx="1188146" cy="338554"/>
            </a:xfrm>
            <a:prstGeom prst="rect">
              <a:avLst/>
            </a:prstGeom>
            <a:noFill/>
          </p:spPr>
          <p:txBody>
            <a:bodyPr wrap="none" rtlCol="0">
              <a:spAutoFit/>
            </a:bodyPr>
            <a:lstStyle/>
            <a:p>
              <a:r>
                <a:rPr lang="en-US" altLang="zh-TW" sz="1600" dirty="0">
                  <a:solidFill>
                    <a:schemeClr val="bg1"/>
                  </a:solidFill>
                </a:rPr>
                <a:t>Financials</a:t>
              </a:r>
              <a:endParaRPr lang="zh-TW" altLang="en-US" sz="1600" dirty="0">
                <a:solidFill>
                  <a:schemeClr val="bg1"/>
                </a:solidFill>
              </a:endParaRPr>
            </a:p>
          </p:txBody>
        </p:sp>
      </p:grpSp>
      <p:pic>
        <p:nvPicPr>
          <p:cNvPr id="2" name="圖片 1" descr="玻璃節點和網線抽象呈現">
            <a:extLst>
              <a:ext uri="{FF2B5EF4-FFF2-40B4-BE49-F238E27FC236}">
                <a16:creationId xmlns:a16="http://schemas.microsoft.com/office/drawing/2014/main" id="{962B59B8-E664-9C65-39BE-9D0DC584E522}"/>
              </a:ext>
            </a:extLst>
          </p:cNvPr>
          <p:cNvPicPr>
            <a:picLocks noChangeAspect="1"/>
          </p:cNvPicPr>
          <p:nvPr/>
        </p:nvPicPr>
        <p:blipFill rotWithShape="1">
          <a:blip r:embed="rId3" cstate="print">
            <a:duotone>
              <a:schemeClr val="accent1">
                <a:shade val="45000"/>
                <a:satMod val="135000"/>
              </a:schemeClr>
              <a:prstClr val="white"/>
            </a:duotone>
            <a:alphaModFix amt="44000"/>
            <a:extLst>
              <a:ext uri="{28A0092B-C50C-407E-A947-70E740481C1C}">
                <a14:useLocalDpi xmlns:a14="http://schemas.microsoft.com/office/drawing/2010/main" val="0"/>
              </a:ext>
            </a:extLst>
          </a:blip>
          <a:srcRect t="53091" b="28843"/>
          <a:stretch/>
        </p:blipFill>
        <p:spPr>
          <a:xfrm>
            <a:off x="0" y="-11017"/>
            <a:ext cx="9159322" cy="1238941"/>
          </a:xfrm>
          <a:prstGeom prst="rect">
            <a:avLst/>
          </a:prstGeom>
        </p:spPr>
      </p:pic>
      <p:pic>
        <p:nvPicPr>
          <p:cNvPr id="3" name="圖片 2">
            <a:extLst>
              <a:ext uri="{FF2B5EF4-FFF2-40B4-BE49-F238E27FC236}">
                <a16:creationId xmlns:a16="http://schemas.microsoft.com/office/drawing/2014/main" id="{76ED820C-BC63-0F9A-B0EA-7C3D9DDD70C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232066" y="781534"/>
            <a:ext cx="830997" cy="72010"/>
          </a:xfrm>
          <a:prstGeom prst="rect">
            <a:avLst/>
          </a:prstGeom>
        </p:spPr>
      </p:pic>
      <p:pic>
        <p:nvPicPr>
          <p:cNvPr id="4" name="Picture 3" descr="E:\其他\企業識別系統圖\200907-new\logo-雙語.wmf">
            <a:extLst>
              <a:ext uri="{FF2B5EF4-FFF2-40B4-BE49-F238E27FC236}">
                <a16:creationId xmlns:a16="http://schemas.microsoft.com/office/drawing/2014/main" id="{56C21416-1E90-4A68-4886-9060DD794118}"/>
              </a:ext>
            </a:extLst>
          </p:cNvPr>
          <p:cNvPicPr>
            <a:picLocks noChangeAspect="1" noChangeArrowheads="1"/>
          </p:cNvPicPr>
          <p:nvPr/>
        </p:nvPicPr>
        <p:blipFill>
          <a:blip r:embed="rId5" cstate="print"/>
          <a:srcRect/>
          <a:stretch>
            <a:fillRect/>
          </a:stretch>
        </p:blipFill>
        <p:spPr bwMode="auto">
          <a:xfrm>
            <a:off x="7181264" y="479363"/>
            <a:ext cx="1435514" cy="466130"/>
          </a:xfrm>
          <a:prstGeom prst="rect">
            <a:avLst/>
          </a:prstGeom>
          <a:ln>
            <a:noFill/>
          </a:ln>
          <a:effectLst>
            <a:outerShdw blurRad="50800" dist="25400" dir="4200000" algn="tl" rotWithShape="0">
              <a:schemeClr val="accent3"/>
            </a:outerShdw>
          </a:effectLst>
        </p:spPr>
      </p:pic>
      <p:sp>
        <p:nvSpPr>
          <p:cNvPr id="5" name="文字方塊 4">
            <a:extLst>
              <a:ext uri="{FF2B5EF4-FFF2-40B4-BE49-F238E27FC236}">
                <a16:creationId xmlns:a16="http://schemas.microsoft.com/office/drawing/2014/main" id="{C887E432-0730-010E-97DC-AF3FC6568069}"/>
              </a:ext>
            </a:extLst>
          </p:cNvPr>
          <p:cNvSpPr txBox="1"/>
          <p:nvPr/>
        </p:nvSpPr>
        <p:spPr>
          <a:xfrm>
            <a:off x="753303" y="537984"/>
            <a:ext cx="6264696" cy="461665"/>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zh-TW" sz="2400" dirty="0">
                <a:solidFill>
                  <a:srgbClr val="808080">
                    <a:lumMod val="50000"/>
                  </a:srgbClr>
                </a:solidFill>
                <a:latin typeface="Arial Black"/>
                <a:ea typeface="微軟正黑體"/>
              </a:rPr>
              <a:t>1Q23</a:t>
            </a:r>
            <a:r>
              <a:rPr lang="zh-TW" altLang="en-US" sz="2400" dirty="0">
                <a:solidFill>
                  <a:srgbClr val="808080">
                    <a:lumMod val="50000"/>
                  </a:srgbClr>
                </a:solidFill>
                <a:latin typeface="Arial Black"/>
                <a:ea typeface="微軟正黑體"/>
              </a:rPr>
              <a:t> </a:t>
            </a:r>
            <a:r>
              <a:rPr lang="en-US" altLang="zh-TW" sz="2400" dirty="0">
                <a:solidFill>
                  <a:srgbClr val="808080">
                    <a:lumMod val="50000"/>
                  </a:srgbClr>
                </a:solidFill>
                <a:latin typeface="Arial Black"/>
                <a:ea typeface="微軟正黑體"/>
              </a:rPr>
              <a:t>Highlights</a:t>
            </a:r>
            <a:endParaRPr lang="zh-TW" altLang="en-US" sz="2400" dirty="0">
              <a:solidFill>
                <a:srgbClr val="808080">
                  <a:lumMod val="50000"/>
                </a:srgbClr>
              </a:solidFill>
              <a:latin typeface="Arial Black"/>
              <a:ea typeface="微軟正黑體"/>
            </a:endParaRPr>
          </a:p>
        </p:txBody>
      </p:sp>
      <p:grpSp>
        <p:nvGrpSpPr>
          <p:cNvPr id="6" name="群組 5"/>
          <p:cNvGrpSpPr/>
          <p:nvPr/>
        </p:nvGrpSpPr>
        <p:grpSpPr>
          <a:xfrm>
            <a:off x="539552" y="4653136"/>
            <a:ext cx="2232248" cy="527616"/>
            <a:chOff x="608913" y="3645024"/>
            <a:chExt cx="2232248" cy="527616"/>
          </a:xfrm>
        </p:grpSpPr>
        <p:sp>
          <p:nvSpPr>
            <p:cNvPr id="29" name="矩形: 圓角 14">
              <a:extLst>
                <a:ext uri="{FF2B5EF4-FFF2-40B4-BE49-F238E27FC236}">
                  <a16:creationId xmlns:a16="http://schemas.microsoft.com/office/drawing/2014/main" id="{803B7CC8-7C40-FB8A-E16E-D4E1888D323D}"/>
                </a:ext>
              </a:extLst>
            </p:cNvPr>
            <p:cNvSpPr/>
            <p:nvPr/>
          </p:nvSpPr>
          <p:spPr>
            <a:xfrm>
              <a:off x="608913" y="3645024"/>
              <a:ext cx="2232248" cy="527616"/>
            </a:xfrm>
            <a:prstGeom prst="roundRect">
              <a:avLst/>
            </a:prstGeom>
            <a:solidFill>
              <a:srgbClr val="28A436"/>
            </a:solidFill>
            <a:ln>
              <a:solidFill>
                <a:srgbClr val="28A4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6" name="文字方塊 35">
              <a:extLst>
                <a:ext uri="{FF2B5EF4-FFF2-40B4-BE49-F238E27FC236}">
                  <a16:creationId xmlns:a16="http://schemas.microsoft.com/office/drawing/2014/main" id="{D5B5F5B8-53D2-C4BC-C34D-D434ACEF0AE4}"/>
                </a:ext>
              </a:extLst>
            </p:cNvPr>
            <p:cNvSpPr txBox="1"/>
            <p:nvPr/>
          </p:nvSpPr>
          <p:spPr>
            <a:xfrm>
              <a:off x="1115616" y="3647652"/>
              <a:ext cx="1268296" cy="338554"/>
            </a:xfrm>
            <a:prstGeom prst="rect">
              <a:avLst/>
            </a:prstGeom>
            <a:noFill/>
          </p:spPr>
          <p:txBody>
            <a:bodyPr wrap="none" rtlCol="0">
              <a:spAutoFit/>
            </a:bodyPr>
            <a:lstStyle/>
            <a:p>
              <a:r>
                <a:rPr lang="en-US" altLang="zh-TW" sz="1600" dirty="0">
                  <a:solidFill>
                    <a:schemeClr val="bg1"/>
                  </a:solidFill>
                </a:rPr>
                <a:t>Operations</a:t>
              </a:r>
              <a:endParaRPr lang="zh-TW" altLang="en-US" sz="1800" dirty="0">
                <a:solidFill>
                  <a:schemeClr val="bg1"/>
                </a:solidFill>
              </a:endParaRPr>
            </a:p>
          </p:txBody>
        </p:sp>
      </p:grpSp>
      <p:graphicFrame>
        <p:nvGraphicFramePr>
          <p:cNvPr id="37" name="表格 7">
            <a:extLst>
              <a:ext uri="{FF2B5EF4-FFF2-40B4-BE49-F238E27FC236}">
                <a16:creationId xmlns:a16="http://schemas.microsoft.com/office/drawing/2014/main" id="{366C5045-B8A7-AFF5-7DD4-FBC8BBB33AB7}"/>
              </a:ext>
            </a:extLst>
          </p:cNvPr>
          <p:cNvGraphicFramePr>
            <a:graphicFrameLocks noGrp="1"/>
          </p:cNvGraphicFramePr>
          <p:nvPr>
            <p:extLst>
              <p:ext uri="{D42A27DB-BD31-4B8C-83A1-F6EECF244321}">
                <p14:modId xmlns:p14="http://schemas.microsoft.com/office/powerpoint/2010/main" val="3461292073"/>
              </p:ext>
            </p:extLst>
          </p:nvPr>
        </p:nvGraphicFramePr>
        <p:xfrm>
          <a:off x="546011" y="3358136"/>
          <a:ext cx="8362841" cy="1044000"/>
        </p:xfrm>
        <a:graphic>
          <a:graphicData uri="http://schemas.openxmlformats.org/drawingml/2006/table">
            <a:tbl>
              <a:tblPr firstRow="1" bandRow="1">
                <a:tableStyleId>{5C22544A-7EE6-4342-B048-85BDC9FD1C3A}</a:tableStyleId>
              </a:tblPr>
              <a:tblGrid>
                <a:gridCol w="8362841">
                  <a:extLst>
                    <a:ext uri="{9D8B030D-6E8A-4147-A177-3AD203B41FA5}">
                      <a16:colId xmlns:a16="http://schemas.microsoft.com/office/drawing/2014/main" val="3142673579"/>
                    </a:ext>
                  </a:extLst>
                </a:gridCol>
              </a:tblGrid>
              <a:tr h="1044000">
                <a:tc>
                  <a:txBody>
                    <a:bodyPr/>
                    <a:lstStyle/>
                    <a:p>
                      <a:pPr marL="342900" marR="0" lvl="1" indent="0" algn="l" defTabSz="685800" rtl="0" eaLnBrk="1" fontAlgn="auto" latinLnBrk="0" hangingPunct="1">
                        <a:lnSpc>
                          <a:spcPts val="1800"/>
                        </a:lnSpc>
                        <a:spcBef>
                          <a:spcPts val="400"/>
                        </a:spcBef>
                        <a:spcAft>
                          <a:spcPts val="0"/>
                        </a:spcAft>
                        <a:buClrTx/>
                        <a:buSzTx/>
                        <a:buFontTx/>
                        <a:buNone/>
                        <a:tabLst/>
                        <a:defRPr/>
                      </a:pPr>
                      <a:r>
                        <a:rPr kumimoji="1" lang="en-US" altLang="zh-TW" sz="1600" b="1" kern="1200" dirty="0">
                          <a:solidFill>
                            <a:srgbClr val="F18C00"/>
                          </a:solidFill>
                          <a:latin typeface="Arial"/>
                          <a:ea typeface="微軟正黑體"/>
                          <a:cs typeface="+mn-cs"/>
                        </a:rPr>
                        <a:t>Strong Q1 results </a:t>
                      </a:r>
                      <a:r>
                        <a:rPr lang="en-US" altLang="zh-TW" sz="1600" b="1" dirty="0" smtClean="0">
                          <a:solidFill>
                            <a:schemeClr val="bg2">
                              <a:lumMod val="75000"/>
                            </a:schemeClr>
                          </a:solidFill>
                          <a:latin typeface="+mn-lt"/>
                        </a:rPr>
                        <a:t>beat </a:t>
                      </a:r>
                      <a:r>
                        <a:rPr lang="en-US" altLang="zh-TW" sz="1600" b="1" dirty="0">
                          <a:solidFill>
                            <a:schemeClr val="bg2">
                              <a:lumMod val="75000"/>
                            </a:schemeClr>
                          </a:solidFill>
                          <a:latin typeface="+mn-lt"/>
                        </a:rPr>
                        <a:t>all financial guidance metrics</a:t>
                      </a:r>
                      <a:endParaRPr lang="en-US" altLang="zh-TW" sz="1600" b="0" kern="1200" dirty="0">
                        <a:solidFill>
                          <a:schemeClr val="bg2">
                            <a:lumMod val="75000"/>
                          </a:schemeClr>
                        </a:solidFill>
                        <a:latin typeface="+mn-lt"/>
                        <a:ea typeface="+mn-ea"/>
                        <a:cs typeface="+mn-cs"/>
                      </a:endParaRPr>
                    </a:p>
                    <a:p>
                      <a:pPr marL="342900" marR="0" lvl="1" indent="0" algn="l" defTabSz="685800" rtl="0" eaLnBrk="1" fontAlgn="auto" latinLnBrk="0" hangingPunct="1">
                        <a:lnSpc>
                          <a:spcPts val="1800"/>
                        </a:lnSpc>
                        <a:spcBef>
                          <a:spcPts val="400"/>
                        </a:spcBef>
                        <a:spcAft>
                          <a:spcPts val="0"/>
                        </a:spcAft>
                        <a:buClrTx/>
                        <a:buSzTx/>
                        <a:buFontTx/>
                        <a:buNone/>
                        <a:tabLst/>
                        <a:defRPr/>
                      </a:pPr>
                      <a:r>
                        <a:rPr lang="en-US" altLang="zh-TW" sz="1600" b="0" kern="1200" dirty="0">
                          <a:solidFill>
                            <a:schemeClr val="bg2">
                              <a:lumMod val="75000"/>
                            </a:schemeClr>
                          </a:solidFill>
                          <a:latin typeface="+mn-lt"/>
                          <a:ea typeface="+mn-ea"/>
                          <a:cs typeface="+mn-cs"/>
                        </a:rPr>
                        <a:t>Segment </a:t>
                      </a:r>
                      <a:r>
                        <a:rPr lang="en-US" altLang="zh-TW" sz="1600" b="0" kern="1200" dirty="0" smtClean="0">
                          <a:solidFill>
                            <a:schemeClr val="bg2">
                              <a:lumMod val="75000"/>
                            </a:schemeClr>
                          </a:solidFill>
                          <a:latin typeface="+mn-lt"/>
                          <a:ea typeface="+mn-ea"/>
                          <a:cs typeface="+mn-cs"/>
                        </a:rPr>
                        <a:t>performance: </a:t>
                      </a:r>
                      <a:r>
                        <a:rPr kumimoji="1" lang="en-US" altLang="zh-TW" sz="1600" b="1" kern="1200" dirty="0">
                          <a:solidFill>
                            <a:srgbClr val="F18C00"/>
                          </a:solidFill>
                          <a:latin typeface="Arial"/>
                          <a:ea typeface="微軟正黑體"/>
                          <a:cs typeface="+mn-cs"/>
                        </a:rPr>
                        <a:t>positive revenue and profit</a:t>
                      </a:r>
                      <a:r>
                        <a:rPr lang="en-US" altLang="zh-TW" sz="1600" b="0" kern="1200" dirty="0">
                          <a:solidFill>
                            <a:schemeClr val="bg2">
                              <a:lumMod val="75000"/>
                            </a:schemeClr>
                          </a:solidFill>
                          <a:latin typeface="+mn-lt"/>
                          <a:ea typeface="+mn-ea"/>
                          <a:cs typeface="+mn-cs"/>
                        </a:rPr>
                        <a:t> YoY growth of </a:t>
                      </a:r>
                      <a:r>
                        <a:rPr kumimoji="1" lang="en-US" altLang="zh-TW" sz="1600" b="1" kern="1200" dirty="0">
                          <a:solidFill>
                            <a:srgbClr val="F18C00"/>
                          </a:solidFill>
                          <a:latin typeface="Arial"/>
                          <a:ea typeface="微軟正黑體"/>
                          <a:cs typeface="+mn-cs"/>
                        </a:rPr>
                        <a:t>all segments</a:t>
                      </a:r>
                    </a:p>
                    <a:p>
                      <a:pPr marL="342900" marR="0" lvl="1" indent="0" algn="l" defTabSz="685800" rtl="0" eaLnBrk="1" fontAlgn="auto" latinLnBrk="0" hangingPunct="1">
                        <a:lnSpc>
                          <a:spcPts val="1800"/>
                        </a:lnSpc>
                        <a:spcBef>
                          <a:spcPts val="400"/>
                        </a:spcBef>
                        <a:spcAft>
                          <a:spcPts val="0"/>
                        </a:spcAft>
                        <a:buClrTx/>
                        <a:buSzTx/>
                        <a:buFontTx/>
                        <a:buNone/>
                        <a:tabLst/>
                        <a:defRPr/>
                      </a:pPr>
                      <a:r>
                        <a:rPr lang="en-US" altLang="zh-TW" sz="1600" b="0" kern="1200" dirty="0">
                          <a:solidFill>
                            <a:schemeClr val="bg2">
                              <a:lumMod val="75000"/>
                            </a:schemeClr>
                          </a:solidFill>
                          <a:latin typeface="+mn-lt"/>
                          <a:ea typeface="+mn-ea"/>
                          <a:cs typeface="+mn-cs"/>
                        </a:rPr>
                        <a:t>Rising mobile</a:t>
                      </a:r>
                      <a:r>
                        <a:rPr lang="en-US" altLang="zh-TW" sz="1600" b="0" dirty="0">
                          <a:latin typeface="+mn-lt"/>
                        </a:rPr>
                        <a:t> </a:t>
                      </a:r>
                      <a:r>
                        <a:rPr lang="en-US" altLang="zh-TW" sz="1600" b="0" kern="1200" dirty="0">
                          <a:solidFill>
                            <a:schemeClr val="bg2">
                              <a:lumMod val="75000"/>
                            </a:schemeClr>
                          </a:solidFill>
                          <a:latin typeface="+mn-lt"/>
                          <a:ea typeface="+mn-ea"/>
                          <a:cs typeface="+mn-cs"/>
                        </a:rPr>
                        <a:t>service </a:t>
                      </a:r>
                      <a:r>
                        <a:rPr lang="en-US" altLang="zh-TW" sz="1600" b="0" kern="1200" dirty="0" smtClean="0">
                          <a:solidFill>
                            <a:schemeClr val="bg2">
                              <a:lumMod val="75000"/>
                            </a:schemeClr>
                          </a:solidFill>
                          <a:latin typeface="+mn-lt"/>
                          <a:ea typeface="+mn-ea"/>
                          <a:cs typeface="+mn-cs"/>
                        </a:rPr>
                        <a:t>revenue</a:t>
                      </a:r>
                      <a:r>
                        <a:rPr lang="en-US" altLang="zh-TW" sz="1600" b="0" kern="1200" dirty="0">
                          <a:solidFill>
                            <a:schemeClr val="bg2">
                              <a:lumMod val="75000"/>
                            </a:schemeClr>
                          </a:solidFill>
                          <a:latin typeface="+mn-lt"/>
                          <a:ea typeface="+mn-ea"/>
                          <a:cs typeface="+mn-cs"/>
                        </a:rPr>
                        <a:t>:</a:t>
                      </a:r>
                      <a:r>
                        <a:rPr lang="en-US" altLang="zh-TW" sz="1600" b="0" kern="1200" dirty="0" smtClean="0">
                          <a:solidFill>
                            <a:schemeClr val="bg2">
                              <a:lumMod val="75000"/>
                            </a:schemeClr>
                          </a:solidFill>
                          <a:latin typeface="+mn-lt"/>
                          <a:ea typeface="+mn-ea"/>
                          <a:cs typeface="+mn-cs"/>
                        </a:rPr>
                        <a:t> </a:t>
                      </a:r>
                      <a:r>
                        <a:rPr kumimoji="1" lang="en-US" altLang="zh-TW" sz="1600" b="1" kern="1200" dirty="0">
                          <a:solidFill>
                            <a:srgbClr val="F18C00"/>
                          </a:solidFill>
                          <a:latin typeface="Arial"/>
                          <a:ea typeface="微軟正黑體"/>
                          <a:cs typeface="+mn-cs"/>
                        </a:rPr>
                        <a:t>+6.6% YoY</a:t>
                      </a:r>
                      <a:r>
                        <a:rPr lang="en-US" altLang="zh-TW" sz="1600" b="0" kern="1200">
                          <a:solidFill>
                            <a:schemeClr val="bg2">
                              <a:lumMod val="75000"/>
                            </a:schemeClr>
                          </a:solidFill>
                          <a:latin typeface="+mn-lt"/>
                          <a:ea typeface="+mn-ea"/>
                          <a:cs typeface="+mn-cs"/>
                        </a:rPr>
                        <a:t>, </a:t>
                      </a:r>
                      <a:r>
                        <a:rPr lang="en-US" altLang="zh-TW" sz="1600" b="0" kern="1200" smtClean="0">
                          <a:solidFill>
                            <a:schemeClr val="bg2">
                              <a:lumMod val="75000"/>
                            </a:schemeClr>
                          </a:solidFill>
                          <a:latin typeface="+mn-lt"/>
                          <a:ea typeface="+mn-ea"/>
                          <a:cs typeface="+mn-cs"/>
                        </a:rPr>
                        <a:t>lead </a:t>
                      </a:r>
                      <a:r>
                        <a:rPr lang="en-US" altLang="zh-TW" sz="1600" b="0" kern="1200" dirty="0">
                          <a:solidFill>
                            <a:schemeClr val="bg2">
                              <a:lumMod val="75000"/>
                            </a:schemeClr>
                          </a:solidFill>
                          <a:latin typeface="+mn-lt"/>
                          <a:ea typeface="+mn-ea"/>
                          <a:cs typeface="+mn-cs"/>
                        </a:rPr>
                        <a:t>the industry</a:t>
                      </a:r>
                      <a:endParaRPr kumimoji="1" lang="en-US" altLang="zh-TW" sz="1600" b="1" kern="1200" dirty="0">
                        <a:solidFill>
                          <a:srgbClr val="F18C00"/>
                        </a:solidFill>
                        <a:latin typeface="Arial"/>
                        <a:ea typeface="微軟正黑體"/>
                        <a:cs typeface="+mn-cs"/>
                      </a:endParaRPr>
                    </a:p>
                  </a:txBody>
                  <a:tcPr anchor="ctr">
                    <a:lnL w="19050" cap="flat" cmpd="sng" algn="ctr">
                      <a:solidFill>
                        <a:srgbClr val="FFC000"/>
                      </a:solidFill>
                      <a:prstDash val="solid"/>
                      <a:round/>
                      <a:headEnd type="none" w="med" len="med"/>
                      <a:tailEnd type="none" w="med" len="med"/>
                    </a:lnL>
                    <a:lnR w="19050" cap="flat" cmpd="sng" algn="ctr">
                      <a:solidFill>
                        <a:srgbClr val="FFC000"/>
                      </a:solidFill>
                      <a:prstDash val="solid"/>
                      <a:round/>
                      <a:headEnd type="none" w="med" len="med"/>
                      <a:tailEnd type="none" w="med" len="med"/>
                    </a:lnR>
                    <a:lnT w="19050" cap="flat" cmpd="sng" algn="ctr">
                      <a:solidFill>
                        <a:srgbClr val="FFC000"/>
                      </a:solidFill>
                      <a:prstDash val="solid"/>
                      <a:round/>
                      <a:headEnd type="none" w="med" len="med"/>
                      <a:tailEnd type="none" w="med" len="med"/>
                    </a:lnT>
                    <a:lnB w="19050" cap="flat" cmpd="sng" algn="ctr">
                      <a:solidFill>
                        <a:srgbClr val="FFC000"/>
                      </a:solidFill>
                      <a:prstDash val="solid"/>
                      <a:round/>
                      <a:headEnd type="none" w="med" len="med"/>
                      <a:tailEnd type="none" w="med" len="med"/>
                    </a:lnB>
                    <a:solidFill>
                      <a:schemeClr val="bg1"/>
                    </a:solidFill>
                  </a:tcPr>
                </a:tc>
                <a:extLst>
                  <a:ext uri="{0D108BD9-81ED-4DB2-BD59-A6C34878D82A}">
                    <a16:rowId xmlns:a16="http://schemas.microsoft.com/office/drawing/2014/main" val="4129852112"/>
                  </a:ext>
                </a:extLst>
              </a:tr>
            </a:tbl>
          </a:graphicData>
        </a:graphic>
      </p:graphicFrame>
      <p:graphicFrame>
        <p:nvGraphicFramePr>
          <p:cNvPr id="38" name="表格 37">
            <a:extLst>
              <a:ext uri="{FF2B5EF4-FFF2-40B4-BE49-F238E27FC236}">
                <a16:creationId xmlns:a16="http://schemas.microsoft.com/office/drawing/2014/main" id="{C4058FF1-301E-3290-8D19-B99EBBD29B4A}"/>
              </a:ext>
            </a:extLst>
          </p:cNvPr>
          <p:cNvGraphicFramePr>
            <a:graphicFrameLocks noGrp="1"/>
          </p:cNvGraphicFramePr>
          <p:nvPr>
            <p:extLst>
              <p:ext uri="{D42A27DB-BD31-4B8C-83A1-F6EECF244321}">
                <p14:modId xmlns:p14="http://schemas.microsoft.com/office/powerpoint/2010/main" val="1805783736"/>
              </p:ext>
            </p:extLst>
          </p:nvPr>
        </p:nvGraphicFramePr>
        <p:xfrm>
          <a:off x="539552" y="5039132"/>
          <a:ext cx="8360197" cy="1656000"/>
        </p:xfrm>
        <a:graphic>
          <a:graphicData uri="http://schemas.openxmlformats.org/drawingml/2006/table">
            <a:tbl>
              <a:tblPr/>
              <a:tblGrid>
                <a:gridCol w="8360197">
                  <a:extLst>
                    <a:ext uri="{9D8B030D-6E8A-4147-A177-3AD203B41FA5}">
                      <a16:colId xmlns:a16="http://schemas.microsoft.com/office/drawing/2014/main" val="1377533425"/>
                    </a:ext>
                  </a:extLst>
                </a:gridCol>
              </a:tblGrid>
              <a:tr h="1656000">
                <a:tc>
                  <a:txBody>
                    <a:bodyPr/>
                    <a:lstStyle/>
                    <a:p>
                      <a:pPr marL="342900" lvl="1" algn="l" defTabSz="685800" rtl="0" eaLnBrk="1" latinLnBrk="0" hangingPunct="1">
                        <a:lnSpc>
                          <a:spcPts val="1800"/>
                        </a:lnSpc>
                        <a:spcBef>
                          <a:spcPts val="300"/>
                        </a:spcBef>
                        <a:spcAft>
                          <a:spcPts val="0"/>
                        </a:spcAft>
                      </a:pPr>
                      <a:r>
                        <a:rPr lang="en-US" altLang="zh-TW" sz="1600" b="0" kern="1200" dirty="0">
                          <a:solidFill>
                            <a:schemeClr val="bg2">
                              <a:lumMod val="75000"/>
                            </a:schemeClr>
                          </a:solidFill>
                          <a:latin typeface="+mn-lt"/>
                          <a:ea typeface="+mn-ea"/>
                          <a:cs typeface="+mn-cs"/>
                        </a:rPr>
                        <a:t>Mobile</a:t>
                      </a:r>
                      <a:r>
                        <a:rPr lang="en-US" altLang="zh-TW" sz="1600" b="0" kern="1200" baseline="0" dirty="0">
                          <a:solidFill>
                            <a:schemeClr val="bg2">
                              <a:lumMod val="75000"/>
                            </a:schemeClr>
                          </a:solidFill>
                          <a:latin typeface="+mn-lt"/>
                          <a:ea typeface="+mn-ea"/>
                          <a:cs typeface="+mn-cs"/>
                        </a:rPr>
                        <a:t> revenue market share </a:t>
                      </a:r>
                      <a:r>
                        <a:rPr lang="en-US" altLang="zh-TW" sz="1600" b="1" kern="1200" dirty="0">
                          <a:solidFill>
                            <a:srgbClr val="20A734"/>
                          </a:solidFill>
                          <a:latin typeface="+mn-lt"/>
                          <a:ea typeface="+mn-ea"/>
                          <a:cs typeface="+mn-cs"/>
                        </a:rPr>
                        <a:t>approached 40%, </a:t>
                      </a:r>
                      <a:r>
                        <a:rPr lang="en-US" altLang="zh-TW" sz="1600" b="0" kern="1200" baseline="0" dirty="0">
                          <a:solidFill>
                            <a:schemeClr val="bg2">
                              <a:lumMod val="75000"/>
                            </a:schemeClr>
                          </a:solidFill>
                          <a:latin typeface="+mn-lt"/>
                          <a:ea typeface="+mn-ea"/>
                          <a:cs typeface="+mn-cs"/>
                        </a:rPr>
                        <a:t>exceeding subscriber share by </a:t>
                      </a:r>
                      <a:r>
                        <a:rPr lang="en-US" altLang="zh-TW" sz="1600" b="0" kern="1200" baseline="0" dirty="0" smtClean="0">
                          <a:solidFill>
                            <a:schemeClr val="bg2">
                              <a:lumMod val="75000"/>
                            </a:schemeClr>
                          </a:solidFill>
                          <a:latin typeface="+mn-lt"/>
                          <a:ea typeface="+mn-ea"/>
                          <a:cs typeface="+mn-cs"/>
                        </a:rPr>
                        <a:t>2.9%: </a:t>
                      </a:r>
                      <a:r>
                        <a:rPr lang="en-US" altLang="zh-TW" sz="1600" b="1" kern="1200" baseline="0" dirty="0">
                          <a:solidFill>
                            <a:srgbClr val="20A734"/>
                          </a:solidFill>
                          <a:latin typeface="+mn-lt"/>
                          <a:ea typeface="+mn-ea"/>
                          <a:cs typeface="+mn-cs"/>
                        </a:rPr>
                        <a:t>4th</a:t>
                      </a:r>
                      <a:r>
                        <a:rPr lang="en-US" altLang="zh-TW" sz="1600" b="1" kern="1200" dirty="0">
                          <a:solidFill>
                            <a:srgbClr val="20A734"/>
                          </a:solidFill>
                          <a:latin typeface="+mn-lt"/>
                          <a:ea typeface="+mn-ea"/>
                          <a:cs typeface="+mn-cs"/>
                        </a:rPr>
                        <a:t> consecutive </a:t>
                      </a:r>
                      <a:r>
                        <a:rPr lang="en-US" altLang="zh-TW" sz="1600" b="1" kern="1200" dirty="0" err="1">
                          <a:solidFill>
                            <a:srgbClr val="20A734"/>
                          </a:solidFill>
                          <a:latin typeface="+mn-lt"/>
                          <a:ea typeface="+mn-ea"/>
                          <a:cs typeface="+mn-cs"/>
                        </a:rPr>
                        <a:t>QoQ</a:t>
                      </a:r>
                      <a:r>
                        <a:rPr lang="en-US" altLang="zh-TW" sz="1600" b="1" kern="1200" dirty="0">
                          <a:solidFill>
                            <a:srgbClr val="20A734"/>
                          </a:solidFill>
                          <a:latin typeface="+mn-lt"/>
                          <a:ea typeface="+mn-ea"/>
                          <a:cs typeface="+mn-cs"/>
                        </a:rPr>
                        <a:t> increase </a:t>
                      </a:r>
                      <a:r>
                        <a:rPr lang="en-US" altLang="zh-TW" sz="1600" b="0" kern="1200" baseline="0" dirty="0">
                          <a:solidFill>
                            <a:schemeClr val="bg2">
                              <a:lumMod val="75000"/>
                            </a:schemeClr>
                          </a:solidFill>
                          <a:latin typeface="+mn-lt"/>
                          <a:ea typeface="+mn-ea"/>
                          <a:cs typeface="+mn-cs"/>
                        </a:rPr>
                        <a:t>from 39% in 2Q22 </a:t>
                      </a:r>
                    </a:p>
                    <a:p>
                      <a:pPr marL="342900" marR="0" lvl="1" indent="0" algn="l" defTabSz="685800" rtl="0" eaLnBrk="1" fontAlgn="auto" latinLnBrk="0" hangingPunct="1">
                        <a:lnSpc>
                          <a:spcPts val="1800"/>
                        </a:lnSpc>
                        <a:spcBef>
                          <a:spcPts val="300"/>
                        </a:spcBef>
                        <a:spcAft>
                          <a:spcPts val="0"/>
                        </a:spcAft>
                        <a:buClrTx/>
                        <a:buSzTx/>
                        <a:buFontTx/>
                        <a:buNone/>
                        <a:tabLst/>
                        <a:defRPr/>
                      </a:pPr>
                      <a:r>
                        <a:rPr lang="en-US" altLang="zh-TW" sz="1600" b="0" kern="1200" dirty="0">
                          <a:solidFill>
                            <a:schemeClr val="bg2">
                              <a:lumMod val="75000"/>
                            </a:schemeClr>
                          </a:solidFill>
                          <a:latin typeface="+mn-lt"/>
                          <a:ea typeface="+mn-ea"/>
                          <a:cs typeface="+mn-cs"/>
                        </a:rPr>
                        <a:t>300M+ fixed broadband subs </a:t>
                      </a:r>
                      <a:r>
                        <a:rPr lang="en-US" altLang="zh-TW" sz="1600" b="1" kern="1200" dirty="0">
                          <a:solidFill>
                            <a:srgbClr val="20A734"/>
                          </a:solidFill>
                          <a:latin typeface="+mn-lt"/>
                          <a:ea typeface="+mn-ea"/>
                          <a:cs typeface="+mn-cs"/>
                        </a:rPr>
                        <a:t>&gt;</a:t>
                      </a:r>
                      <a:r>
                        <a:rPr lang="en-US" altLang="zh-TW" sz="1600" b="0" kern="1200" dirty="0">
                          <a:solidFill>
                            <a:schemeClr val="bg2">
                              <a:lumMod val="75000"/>
                            </a:schemeClr>
                          </a:solidFill>
                          <a:latin typeface="+mn-lt"/>
                          <a:ea typeface="+mn-ea"/>
                          <a:cs typeface="+mn-cs"/>
                        </a:rPr>
                        <a:t> </a:t>
                      </a:r>
                      <a:r>
                        <a:rPr lang="en-US" altLang="zh-TW" sz="1600" b="1" kern="1200" dirty="0">
                          <a:solidFill>
                            <a:srgbClr val="20A734"/>
                          </a:solidFill>
                          <a:latin typeface="+mn-lt"/>
                          <a:ea typeface="+mn-ea"/>
                          <a:cs typeface="+mn-cs"/>
                        </a:rPr>
                        <a:t>1 million</a:t>
                      </a:r>
                      <a:endParaRPr lang="zh-TW" altLang="zh-TW" sz="1600" b="1" kern="1200" dirty="0">
                        <a:solidFill>
                          <a:srgbClr val="20A734"/>
                        </a:solidFill>
                        <a:latin typeface="+mn-lt"/>
                        <a:ea typeface="+mn-ea"/>
                        <a:cs typeface="+mn-cs"/>
                      </a:endParaRPr>
                    </a:p>
                    <a:p>
                      <a:pPr marL="342900" marR="0" lvl="1" indent="0" algn="l" defTabSz="685800" rtl="0" eaLnBrk="1" fontAlgn="auto" latinLnBrk="0" hangingPunct="1">
                        <a:lnSpc>
                          <a:spcPts val="1800"/>
                        </a:lnSpc>
                        <a:spcBef>
                          <a:spcPts val="300"/>
                        </a:spcBef>
                        <a:spcAft>
                          <a:spcPts val="0"/>
                        </a:spcAft>
                        <a:buClrTx/>
                        <a:buSzTx/>
                        <a:buFontTx/>
                        <a:buNone/>
                        <a:tabLst/>
                        <a:defRPr/>
                      </a:pPr>
                      <a:r>
                        <a:rPr lang="en-US" altLang="zh-TW" sz="1600" b="0" kern="1200" dirty="0">
                          <a:solidFill>
                            <a:schemeClr val="bg2">
                              <a:lumMod val="75000"/>
                            </a:schemeClr>
                          </a:solidFill>
                          <a:latin typeface="+mn-lt"/>
                          <a:ea typeface="+mn-ea"/>
                          <a:cs typeface="+mn-cs"/>
                        </a:rPr>
                        <a:t>Emerging innovative applications revenue </a:t>
                      </a:r>
                      <a:r>
                        <a:rPr lang="en-US" altLang="zh-TW" sz="1600" b="1" kern="1200" dirty="0" smtClean="0">
                          <a:solidFill>
                            <a:srgbClr val="20A734"/>
                          </a:solidFill>
                          <a:latin typeface="+mn-lt"/>
                          <a:ea typeface="+mn-ea"/>
                          <a:cs typeface="+mn-cs"/>
                        </a:rPr>
                        <a:t>&gt; +30</a:t>
                      </a:r>
                      <a:r>
                        <a:rPr lang="en-US" altLang="zh-TW" sz="1600" b="1" kern="1200" dirty="0">
                          <a:solidFill>
                            <a:srgbClr val="20A734"/>
                          </a:solidFill>
                          <a:latin typeface="+mn-lt"/>
                          <a:ea typeface="+mn-ea"/>
                          <a:cs typeface="+mn-cs"/>
                        </a:rPr>
                        <a:t>% YoY </a:t>
                      </a:r>
                    </a:p>
                    <a:p>
                      <a:pPr marL="342900" marR="0" lvl="1" indent="0" algn="l" defTabSz="685800" rtl="0" eaLnBrk="1" fontAlgn="auto" latinLnBrk="0" hangingPunct="1">
                        <a:lnSpc>
                          <a:spcPts val="1800"/>
                        </a:lnSpc>
                        <a:spcBef>
                          <a:spcPts val="400"/>
                        </a:spcBef>
                        <a:spcAft>
                          <a:spcPts val="0"/>
                        </a:spcAft>
                        <a:buClrTx/>
                        <a:buSzTx/>
                        <a:buFontTx/>
                        <a:buNone/>
                        <a:tabLst/>
                        <a:defRPr/>
                      </a:pPr>
                      <a:r>
                        <a:rPr lang="en-US" altLang="zh-TW" sz="1600" b="0" kern="1200" dirty="0">
                          <a:solidFill>
                            <a:schemeClr val="bg2">
                              <a:lumMod val="75000"/>
                            </a:schemeClr>
                          </a:solidFill>
                          <a:latin typeface="+mn-lt"/>
                          <a:ea typeface="+mn-ea"/>
                          <a:cs typeface="+mn-cs"/>
                        </a:rPr>
                        <a:t>Accelerating video service subs and ad </a:t>
                      </a:r>
                      <a:r>
                        <a:rPr lang="en-US" altLang="zh-TW" sz="1600" b="0" kern="1200" dirty="0" smtClean="0">
                          <a:solidFill>
                            <a:schemeClr val="bg2">
                              <a:lumMod val="75000"/>
                            </a:schemeClr>
                          </a:solidFill>
                          <a:latin typeface="+mn-lt"/>
                          <a:ea typeface="+mn-ea"/>
                          <a:cs typeface="+mn-cs"/>
                        </a:rPr>
                        <a:t>revenue</a:t>
                      </a:r>
                      <a:r>
                        <a:rPr lang="en-US" altLang="zh-TW" sz="1600" b="0" kern="1200" baseline="0" dirty="0" smtClean="0">
                          <a:solidFill>
                            <a:schemeClr val="bg2">
                              <a:lumMod val="75000"/>
                            </a:schemeClr>
                          </a:solidFill>
                          <a:latin typeface="+mn-lt"/>
                          <a:ea typeface="+mn-ea"/>
                          <a:cs typeface="+mn-cs"/>
                        </a:rPr>
                        <a:t> with u</a:t>
                      </a:r>
                      <a:r>
                        <a:rPr lang="en-US" altLang="zh-TW" sz="1600" b="0" kern="1200" dirty="0" smtClean="0">
                          <a:solidFill>
                            <a:schemeClr val="bg2">
                              <a:lumMod val="75000"/>
                            </a:schemeClr>
                          </a:solidFill>
                          <a:latin typeface="+mn-lt"/>
                          <a:ea typeface="+mn-ea"/>
                          <a:cs typeface="+mn-cs"/>
                        </a:rPr>
                        <a:t>nique </a:t>
                      </a:r>
                      <a:r>
                        <a:rPr lang="en-US" altLang="zh-TW" sz="1600" b="1" kern="1200" dirty="0">
                          <a:solidFill>
                            <a:srgbClr val="20A734"/>
                          </a:solidFill>
                          <a:latin typeface="+mn-lt"/>
                          <a:ea typeface="+mn-ea"/>
                          <a:cs typeface="+mn-cs"/>
                        </a:rPr>
                        <a:t>5G + 4D </a:t>
                      </a:r>
                      <a:r>
                        <a:rPr lang="en-US" altLang="zh-TW" sz="1600" b="1" kern="1200" dirty="0" smtClean="0">
                          <a:solidFill>
                            <a:srgbClr val="20A734"/>
                          </a:solidFill>
                          <a:latin typeface="+mn-lt"/>
                          <a:ea typeface="+mn-ea"/>
                          <a:cs typeface="+mn-cs"/>
                        </a:rPr>
                        <a:t>multi-angle</a:t>
                      </a:r>
                      <a:r>
                        <a:rPr lang="en-US" altLang="zh-TW" sz="1600" b="1" kern="1200" baseline="0" dirty="0" smtClean="0">
                          <a:solidFill>
                            <a:srgbClr val="20A734"/>
                          </a:solidFill>
                          <a:latin typeface="+mn-lt"/>
                          <a:ea typeface="+mn-ea"/>
                          <a:cs typeface="+mn-cs"/>
                        </a:rPr>
                        <a:t> </a:t>
                      </a:r>
                      <a:r>
                        <a:rPr lang="en-US" altLang="zh-TW" sz="1600" b="1" kern="1200" dirty="0" smtClean="0">
                          <a:solidFill>
                            <a:srgbClr val="20A734"/>
                          </a:solidFill>
                          <a:latin typeface="+mn-lt"/>
                          <a:ea typeface="+mn-ea"/>
                          <a:cs typeface="+mn-cs"/>
                        </a:rPr>
                        <a:t>broadcasting</a:t>
                      </a:r>
                      <a:r>
                        <a:rPr lang="en-US" altLang="zh-TW" sz="1600" b="0" kern="1200" dirty="0" smtClean="0">
                          <a:solidFill>
                            <a:schemeClr val="bg2">
                              <a:lumMod val="75000"/>
                            </a:schemeClr>
                          </a:solidFill>
                          <a:latin typeface="+mn-lt"/>
                          <a:ea typeface="+mn-ea"/>
                          <a:cs typeface="+mn-cs"/>
                        </a:rPr>
                        <a:t> on WBC</a:t>
                      </a:r>
                      <a:endParaRPr lang="en-US" altLang="zh-TW" sz="1600" b="0" kern="1200" dirty="0">
                        <a:solidFill>
                          <a:schemeClr val="bg2">
                            <a:lumMod val="75000"/>
                          </a:schemeClr>
                        </a:solidFill>
                        <a:latin typeface="+mn-lt"/>
                        <a:ea typeface="+mn-ea"/>
                        <a:cs typeface="+mn-cs"/>
                      </a:endParaRPr>
                    </a:p>
                  </a:txBody>
                  <a:tcPr anchor="ctr">
                    <a:lnL w="19050" cmpd="sng">
                      <a:solidFill>
                        <a:srgbClr val="00B050"/>
                      </a:solidFill>
                      <a:prstDash val="solid"/>
                    </a:lnL>
                    <a:lnR w="19050" cmpd="sng">
                      <a:solidFill>
                        <a:srgbClr val="00B050"/>
                      </a:solidFill>
                      <a:prstDash val="solid"/>
                    </a:lnR>
                    <a:lnT w="19050" cmpd="sng">
                      <a:solidFill>
                        <a:srgbClr val="00B050"/>
                      </a:solidFill>
                      <a:prstDash val="solid"/>
                    </a:lnT>
                    <a:lnB w="19050" cmpd="sng">
                      <a:solidFill>
                        <a:srgbClr val="00B050"/>
                      </a:solidFill>
                      <a:prstDash val="solid"/>
                    </a:lnB>
                    <a:solidFill>
                      <a:schemeClr val="bg1"/>
                    </a:solidFill>
                  </a:tcPr>
                </a:tc>
                <a:extLst>
                  <a:ext uri="{0D108BD9-81ED-4DB2-BD59-A6C34878D82A}">
                    <a16:rowId xmlns:a16="http://schemas.microsoft.com/office/drawing/2014/main" val="313619811"/>
                  </a:ext>
                </a:extLst>
              </a:tr>
            </a:tbl>
          </a:graphicData>
        </a:graphic>
      </p:graphicFrame>
      <p:pic>
        <p:nvPicPr>
          <p:cNvPr id="40" name="圖片 39">
            <a:extLst>
              <a:ext uri="{FF2B5EF4-FFF2-40B4-BE49-F238E27FC236}">
                <a16:creationId xmlns:a16="http://schemas.microsoft.com/office/drawing/2014/main" id="{E578A91A-7732-ADCE-A82B-71CBB9940DF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9829" y="5186847"/>
            <a:ext cx="124516" cy="120311"/>
          </a:xfrm>
          <a:prstGeom prst="rect">
            <a:avLst/>
          </a:prstGeom>
        </p:spPr>
      </p:pic>
      <p:pic>
        <p:nvPicPr>
          <p:cNvPr id="41" name="圖片 40">
            <a:extLst>
              <a:ext uri="{FF2B5EF4-FFF2-40B4-BE49-F238E27FC236}">
                <a16:creationId xmlns:a16="http://schemas.microsoft.com/office/drawing/2014/main" id="{7E0B0BA2-B9D9-623A-456B-50740A9250E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0482" y="5673894"/>
            <a:ext cx="124516" cy="120311"/>
          </a:xfrm>
          <a:prstGeom prst="rect">
            <a:avLst/>
          </a:prstGeom>
        </p:spPr>
      </p:pic>
      <p:pic>
        <p:nvPicPr>
          <p:cNvPr id="42" name="圖片 41">
            <a:extLst>
              <a:ext uri="{FF2B5EF4-FFF2-40B4-BE49-F238E27FC236}">
                <a16:creationId xmlns:a16="http://schemas.microsoft.com/office/drawing/2014/main" id="{47C9882B-803E-8820-6D4C-7955A0C630F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6486" y="5944520"/>
            <a:ext cx="124516" cy="120311"/>
          </a:xfrm>
          <a:prstGeom prst="rect">
            <a:avLst/>
          </a:prstGeom>
        </p:spPr>
      </p:pic>
      <p:pic>
        <p:nvPicPr>
          <p:cNvPr id="43" name="圖片 42">
            <a:extLst>
              <a:ext uri="{FF2B5EF4-FFF2-40B4-BE49-F238E27FC236}">
                <a16:creationId xmlns:a16="http://schemas.microsoft.com/office/drawing/2014/main" id="{0088EB6A-CD99-C106-CC27-A4BD136CD3D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6486" y="6201697"/>
            <a:ext cx="124516" cy="120311"/>
          </a:xfrm>
          <a:prstGeom prst="rect">
            <a:avLst/>
          </a:prstGeom>
        </p:spPr>
      </p:pic>
      <p:pic>
        <p:nvPicPr>
          <p:cNvPr id="44" name="圖片 43">
            <a:extLst>
              <a:ext uri="{FF2B5EF4-FFF2-40B4-BE49-F238E27FC236}">
                <a16:creationId xmlns:a16="http://schemas.microsoft.com/office/drawing/2014/main" id="{977C013B-F353-8294-EDD3-729870A2911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4213" y="3535923"/>
            <a:ext cx="124516" cy="119926"/>
          </a:xfrm>
          <a:prstGeom prst="rect">
            <a:avLst/>
          </a:prstGeom>
        </p:spPr>
      </p:pic>
      <p:pic>
        <p:nvPicPr>
          <p:cNvPr id="45" name="圖片 44">
            <a:extLst>
              <a:ext uri="{FF2B5EF4-FFF2-40B4-BE49-F238E27FC236}">
                <a16:creationId xmlns:a16="http://schemas.microsoft.com/office/drawing/2014/main" id="{64F875FA-1842-B295-E68A-7DB882F2FAB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6486" y="4100838"/>
            <a:ext cx="124516" cy="119926"/>
          </a:xfrm>
          <a:prstGeom prst="rect">
            <a:avLst/>
          </a:prstGeom>
        </p:spPr>
      </p:pic>
      <p:pic>
        <p:nvPicPr>
          <p:cNvPr id="18" name="圖片 17">
            <a:extLst>
              <a:ext uri="{FF2B5EF4-FFF2-40B4-BE49-F238E27FC236}">
                <a16:creationId xmlns:a16="http://schemas.microsoft.com/office/drawing/2014/main" id="{977C013B-F353-8294-EDD3-729870A2911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6486" y="3818634"/>
            <a:ext cx="124516" cy="119926"/>
          </a:xfrm>
          <a:prstGeom prst="rect">
            <a:avLst/>
          </a:prstGeom>
        </p:spPr>
      </p:pic>
      <p:grpSp>
        <p:nvGrpSpPr>
          <p:cNvPr id="21" name="群組 20"/>
          <p:cNvGrpSpPr/>
          <p:nvPr/>
        </p:nvGrpSpPr>
        <p:grpSpPr>
          <a:xfrm>
            <a:off x="575558" y="1412776"/>
            <a:ext cx="2232248" cy="514928"/>
            <a:chOff x="611560" y="1473912"/>
            <a:chExt cx="2232248" cy="514928"/>
          </a:xfrm>
        </p:grpSpPr>
        <p:sp>
          <p:nvSpPr>
            <p:cNvPr id="22" name="矩形: 圓角 11">
              <a:extLst>
                <a:ext uri="{FF2B5EF4-FFF2-40B4-BE49-F238E27FC236}">
                  <a16:creationId xmlns:a16="http://schemas.microsoft.com/office/drawing/2014/main" id="{A63FDD20-7F2F-8BE2-70AD-52E42B751078}"/>
                </a:ext>
              </a:extLst>
            </p:cNvPr>
            <p:cNvSpPr/>
            <p:nvPr/>
          </p:nvSpPr>
          <p:spPr>
            <a:xfrm>
              <a:off x="611560" y="1473912"/>
              <a:ext cx="2232248" cy="514928"/>
            </a:xfrm>
            <a:prstGeom prst="roundRect">
              <a:avLst/>
            </a:prstGeom>
            <a:solidFill>
              <a:srgbClr val="017BC8"/>
            </a:solidFill>
            <a:ln>
              <a:solidFill>
                <a:srgbClr val="017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文字方塊 22">
              <a:extLst>
                <a:ext uri="{FF2B5EF4-FFF2-40B4-BE49-F238E27FC236}">
                  <a16:creationId xmlns:a16="http://schemas.microsoft.com/office/drawing/2014/main" id="{C0E8C8F0-1A5D-F195-B92B-1B090F4B36A4}"/>
                </a:ext>
              </a:extLst>
            </p:cNvPr>
            <p:cNvSpPr txBox="1"/>
            <p:nvPr/>
          </p:nvSpPr>
          <p:spPr>
            <a:xfrm>
              <a:off x="813812" y="1480846"/>
              <a:ext cx="1827744" cy="338554"/>
            </a:xfrm>
            <a:prstGeom prst="rect">
              <a:avLst/>
            </a:prstGeom>
            <a:noFill/>
          </p:spPr>
          <p:txBody>
            <a:bodyPr wrap="none" rtlCol="0">
              <a:spAutoFit/>
            </a:bodyPr>
            <a:lstStyle/>
            <a:p>
              <a:r>
                <a:rPr lang="en-US" altLang="zh-TW" sz="1600" dirty="0">
                  <a:solidFill>
                    <a:schemeClr val="bg1"/>
                  </a:solidFill>
                </a:rPr>
                <a:t>Industry Outlook</a:t>
              </a:r>
              <a:endParaRPr lang="zh-TW" altLang="en-US" sz="1600" dirty="0">
                <a:solidFill>
                  <a:schemeClr val="bg1"/>
                </a:solidFill>
              </a:endParaRPr>
            </a:p>
          </p:txBody>
        </p:sp>
      </p:grpSp>
      <p:graphicFrame>
        <p:nvGraphicFramePr>
          <p:cNvPr id="9" name="表格 8"/>
          <p:cNvGraphicFramePr>
            <a:graphicFrameLocks noGrp="1"/>
          </p:cNvGraphicFramePr>
          <p:nvPr>
            <p:extLst>
              <p:ext uri="{D42A27DB-BD31-4B8C-83A1-F6EECF244321}">
                <p14:modId xmlns:p14="http://schemas.microsoft.com/office/powerpoint/2010/main" val="1854533503"/>
              </p:ext>
            </p:extLst>
          </p:nvPr>
        </p:nvGraphicFramePr>
        <p:xfrm>
          <a:off x="575558" y="1801349"/>
          <a:ext cx="8324191" cy="1008000"/>
        </p:xfrm>
        <a:graphic>
          <a:graphicData uri="http://schemas.openxmlformats.org/drawingml/2006/table">
            <a:tbl>
              <a:tblPr/>
              <a:tblGrid>
                <a:gridCol w="8324191">
                  <a:extLst>
                    <a:ext uri="{9D8B030D-6E8A-4147-A177-3AD203B41FA5}">
                      <a16:colId xmlns:a16="http://schemas.microsoft.com/office/drawing/2014/main" val="294395679"/>
                    </a:ext>
                  </a:extLst>
                </a:gridCol>
              </a:tblGrid>
              <a:tr h="1008000">
                <a:tc>
                  <a:txBody>
                    <a:bodyPr/>
                    <a:lstStyle/>
                    <a:p>
                      <a:pPr marL="327600">
                        <a:lnSpc>
                          <a:spcPts val="1800"/>
                        </a:lnSpc>
                        <a:spcBef>
                          <a:spcPts val="400"/>
                        </a:spcBef>
                      </a:pPr>
                      <a:r>
                        <a:rPr lang="en-US" altLang="zh-TW" sz="1600" b="0" kern="1200" dirty="0" smtClean="0">
                          <a:solidFill>
                            <a:schemeClr val="bg2">
                              <a:lumMod val="75000"/>
                            </a:schemeClr>
                          </a:solidFill>
                          <a:latin typeface="+mn-lt"/>
                          <a:ea typeface="+mn-ea"/>
                          <a:cs typeface="+mn-cs"/>
                        </a:rPr>
                        <a:t>Positive outlook</a:t>
                      </a:r>
                      <a:r>
                        <a:rPr lang="en-US" altLang="zh-TW" sz="1600" b="0" kern="1200" baseline="0" dirty="0" smtClean="0">
                          <a:solidFill>
                            <a:schemeClr val="bg2">
                              <a:lumMod val="75000"/>
                            </a:schemeClr>
                          </a:solidFill>
                          <a:latin typeface="+mn-lt"/>
                          <a:ea typeface="+mn-ea"/>
                          <a:cs typeface="+mn-cs"/>
                        </a:rPr>
                        <a:t> </a:t>
                      </a:r>
                      <a:r>
                        <a:rPr lang="en-US" altLang="zh-TW" sz="1600" b="0" kern="1200" dirty="0" smtClean="0">
                          <a:solidFill>
                            <a:schemeClr val="bg2">
                              <a:lumMod val="75000"/>
                            </a:schemeClr>
                          </a:solidFill>
                          <a:latin typeface="+mn-lt"/>
                          <a:ea typeface="+mn-ea"/>
                          <a:cs typeface="+mn-cs"/>
                        </a:rPr>
                        <a:t>on our regulator’s decision to </a:t>
                      </a:r>
                      <a:r>
                        <a:rPr lang="en-US" altLang="zh-TW" sz="1600" b="1" kern="1200" dirty="0" smtClean="0">
                          <a:solidFill>
                            <a:srgbClr val="017BC8"/>
                          </a:solidFill>
                          <a:latin typeface="+mn-lt"/>
                          <a:ea typeface="+mn-ea"/>
                          <a:cs typeface="+mn-cs"/>
                        </a:rPr>
                        <a:t>conditionally approve </a:t>
                      </a:r>
                      <a:r>
                        <a:rPr lang="en-US" altLang="zh-TW" sz="1600" b="0" kern="1200" dirty="0" smtClean="0">
                          <a:solidFill>
                            <a:schemeClr val="bg2">
                              <a:lumMod val="75000"/>
                            </a:schemeClr>
                          </a:solidFill>
                          <a:latin typeface="+mn-lt"/>
                          <a:ea typeface="+mn-ea"/>
                          <a:cs typeface="+mn-cs"/>
                        </a:rPr>
                        <a:t>the mergers of our peers, which we believe is good for a </a:t>
                      </a:r>
                      <a:r>
                        <a:rPr lang="en-US" altLang="zh-TW" sz="1600" b="1" kern="1200" dirty="0" smtClean="0">
                          <a:solidFill>
                            <a:srgbClr val="017BC8"/>
                          </a:solidFill>
                          <a:latin typeface="+mn-lt"/>
                          <a:ea typeface="+mn-ea"/>
                          <a:cs typeface="+mn-cs"/>
                        </a:rPr>
                        <a:t>benign market development </a:t>
                      </a:r>
                      <a:r>
                        <a:rPr lang="en-US" altLang="zh-TW" sz="1600" b="0" kern="1200" dirty="0" smtClean="0">
                          <a:solidFill>
                            <a:schemeClr val="bg2">
                              <a:lumMod val="75000"/>
                            </a:schemeClr>
                          </a:solidFill>
                          <a:latin typeface="+mn-lt"/>
                          <a:ea typeface="+mn-ea"/>
                          <a:cs typeface="+mn-cs"/>
                        </a:rPr>
                        <a:t>in the future</a:t>
                      </a:r>
                    </a:p>
                    <a:p>
                      <a:pPr marL="327600" algn="l" defTabSz="685800" rtl="0" eaLnBrk="1" latinLnBrk="0" hangingPunct="1">
                        <a:lnSpc>
                          <a:spcPts val="1800"/>
                        </a:lnSpc>
                        <a:spcBef>
                          <a:spcPts val="400"/>
                        </a:spcBef>
                      </a:pPr>
                      <a:r>
                        <a:rPr lang="en-US" altLang="zh-TW" sz="1600" b="0" kern="1200" dirty="0" smtClean="0">
                          <a:solidFill>
                            <a:schemeClr val="bg2">
                              <a:lumMod val="75000"/>
                            </a:schemeClr>
                          </a:solidFill>
                          <a:latin typeface="+mn-lt"/>
                          <a:ea typeface="+mn-ea"/>
                          <a:cs typeface="+mn-cs"/>
                        </a:rPr>
                        <a:t>Stable mobile market development in Taiwan with </a:t>
                      </a:r>
                      <a:r>
                        <a:rPr lang="en-US" altLang="zh-TW" sz="1600" b="1" kern="1200" dirty="0" smtClean="0">
                          <a:solidFill>
                            <a:srgbClr val="017BC8"/>
                          </a:solidFill>
                          <a:latin typeface="+mn-lt"/>
                          <a:ea typeface="+mn-ea"/>
                          <a:cs typeface="+mn-cs"/>
                        </a:rPr>
                        <a:t>steady 5G penetration</a:t>
                      </a:r>
                      <a:endParaRPr lang="en-US" altLang="zh-TW" sz="1600" b="1" kern="1200" dirty="0">
                        <a:solidFill>
                          <a:srgbClr val="017BC8"/>
                        </a:solidFill>
                        <a:latin typeface="+mn-lt"/>
                        <a:ea typeface="+mn-ea"/>
                        <a:cs typeface="+mn-cs"/>
                      </a:endParaRPr>
                    </a:p>
                  </a:txBody>
                  <a:tcPr anchor="ctr">
                    <a:lnL w="19050" cmpd="sng">
                      <a:solidFill>
                        <a:srgbClr val="017BC8"/>
                      </a:solidFill>
                      <a:prstDash val="solid"/>
                    </a:lnL>
                    <a:lnR w="19050" cmpd="sng">
                      <a:solidFill>
                        <a:srgbClr val="017BC8"/>
                      </a:solidFill>
                      <a:prstDash val="solid"/>
                    </a:lnR>
                    <a:lnT w="19050" cmpd="sng">
                      <a:solidFill>
                        <a:srgbClr val="017BC8"/>
                      </a:solidFill>
                      <a:prstDash val="solid"/>
                    </a:lnT>
                    <a:lnB w="19050" cmpd="sng">
                      <a:solidFill>
                        <a:srgbClr val="017BC8"/>
                      </a:solidFill>
                      <a:prstDash val="solid"/>
                    </a:lnB>
                    <a:solidFill>
                      <a:schemeClr val="bg1"/>
                    </a:solidFill>
                  </a:tcPr>
                </a:tc>
                <a:extLst>
                  <a:ext uri="{0D108BD9-81ED-4DB2-BD59-A6C34878D82A}">
                    <a16:rowId xmlns:a16="http://schemas.microsoft.com/office/drawing/2014/main" val="646745248"/>
                  </a:ext>
                </a:extLst>
              </a:tr>
            </a:tbl>
          </a:graphicData>
        </a:graphic>
      </p:graphicFrame>
      <p:pic>
        <p:nvPicPr>
          <p:cNvPr id="27" name="圖片 26">
            <a:extLst>
              <a:ext uri="{FF2B5EF4-FFF2-40B4-BE49-F238E27FC236}">
                <a16:creationId xmlns:a16="http://schemas.microsoft.com/office/drawing/2014/main" id="{C5AB3B9B-F347-442B-90A9-01EBA91CDEC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86486" y="1990446"/>
            <a:ext cx="126000" cy="124594"/>
          </a:xfrm>
          <a:prstGeom prst="rect">
            <a:avLst/>
          </a:prstGeom>
        </p:spPr>
      </p:pic>
      <p:pic>
        <p:nvPicPr>
          <p:cNvPr id="8" name="圖片 7"/>
          <p:cNvPicPr>
            <a:picLocks noChangeAspect="1"/>
          </p:cNvPicPr>
          <p:nvPr/>
        </p:nvPicPr>
        <p:blipFill>
          <a:blip r:embed="rId9"/>
          <a:stretch>
            <a:fillRect/>
          </a:stretch>
        </p:blipFill>
        <p:spPr>
          <a:xfrm>
            <a:off x="682414" y="2495032"/>
            <a:ext cx="121931" cy="121931"/>
          </a:xfrm>
          <a:prstGeom prst="rect">
            <a:avLst/>
          </a:prstGeom>
        </p:spPr>
      </p:pic>
    </p:spTree>
    <p:extLst>
      <p:ext uri="{BB962C8B-B14F-4D97-AF65-F5344CB8AC3E}">
        <p14:creationId xmlns:p14="http://schemas.microsoft.com/office/powerpoint/2010/main" val="724286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圖片 40" descr="玻璃節點和網線抽象呈現">
            <a:extLst>
              <a:ext uri="{FF2B5EF4-FFF2-40B4-BE49-F238E27FC236}">
                <a16:creationId xmlns:a16="http://schemas.microsoft.com/office/drawing/2014/main" id="{B2AC23A2-F23E-4D52-A3CF-626905B5AEE2}"/>
              </a:ext>
            </a:extLst>
          </p:cNvPr>
          <p:cNvPicPr>
            <a:picLocks noChangeAspect="1"/>
          </p:cNvPicPr>
          <p:nvPr/>
        </p:nvPicPr>
        <p:blipFill rotWithShape="1">
          <a:blip r:embed="rId3" cstate="print">
            <a:duotone>
              <a:schemeClr val="accent1">
                <a:shade val="45000"/>
                <a:satMod val="135000"/>
              </a:schemeClr>
              <a:prstClr val="white"/>
            </a:duotone>
            <a:alphaModFix amt="44000"/>
            <a:extLst>
              <a:ext uri="{28A0092B-C50C-407E-A947-70E740481C1C}">
                <a14:useLocalDpi xmlns:a14="http://schemas.microsoft.com/office/drawing/2010/main" val="0"/>
              </a:ext>
            </a:extLst>
          </a:blip>
          <a:srcRect t="53091" b="28843"/>
          <a:stretch/>
        </p:blipFill>
        <p:spPr>
          <a:xfrm>
            <a:off x="0" y="1766"/>
            <a:ext cx="9159322" cy="1238941"/>
          </a:xfrm>
          <a:prstGeom prst="rect">
            <a:avLst/>
          </a:prstGeom>
        </p:spPr>
      </p:pic>
      <p:pic>
        <p:nvPicPr>
          <p:cNvPr id="19" name="圖片 18">
            <a:extLst>
              <a:ext uri="{FF2B5EF4-FFF2-40B4-BE49-F238E27FC236}">
                <a16:creationId xmlns:a16="http://schemas.microsoft.com/office/drawing/2014/main" id="{537AC63A-0165-4E06-A79A-207BB8E2CF0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232066" y="781534"/>
            <a:ext cx="830997" cy="72010"/>
          </a:xfrm>
          <a:prstGeom prst="rect">
            <a:avLst/>
          </a:prstGeom>
        </p:spPr>
      </p:pic>
      <p:pic>
        <p:nvPicPr>
          <p:cNvPr id="10" name="Picture 3" descr="E:\其他\企業識別系統圖\200907-new\logo-雙語.wmf">
            <a:extLst>
              <a:ext uri="{FF2B5EF4-FFF2-40B4-BE49-F238E27FC236}">
                <a16:creationId xmlns:a16="http://schemas.microsoft.com/office/drawing/2014/main" id="{92A08C80-D1E0-46BE-85C2-02E42B9CED8C}"/>
              </a:ext>
            </a:extLst>
          </p:cNvPr>
          <p:cNvPicPr>
            <a:picLocks noChangeAspect="1" noChangeArrowheads="1"/>
          </p:cNvPicPr>
          <p:nvPr/>
        </p:nvPicPr>
        <p:blipFill>
          <a:blip r:embed="rId5" cstate="print"/>
          <a:srcRect/>
          <a:stretch>
            <a:fillRect/>
          </a:stretch>
        </p:blipFill>
        <p:spPr bwMode="auto">
          <a:xfrm>
            <a:off x="7181264" y="479363"/>
            <a:ext cx="1435514" cy="466130"/>
          </a:xfrm>
          <a:prstGeom prst="rect">
            <a:avLst/>
          </a:prstGeom>
          <a:ln>
            <a:noFill/>
          </a:ln>
          <a:effectLst>
            <a:outerShdw blurRad="50800" dist="25400" dir="4200000" algn="tl" rotWithShape="0">
              <a:schemeClr val="accent3"/>
            </a:outerShdw>
          </a:effectLst>
        </p:spPr>
      </p:pic>
      <p:sp>
        <p:nvSpPr>
          <p:cNvPr id="40" name="文字方塊 39">
            <a:extLst>
              <a:ext uri="{FF2B5EF4-FFF2-40B4-BE49-F238E27FC236}">
                <a16:creationId xmlns:a16="http://schemas.microsoft.com/office/drawing/2014/main" id="{512378E4-6507-4C3D-96AE-7EBF2F127D4D}"/>
              </a:ext>
            </a:extLst>
          </p:cNvPr>
          <p:cNvSpPr txBox="1"/>
          <p:nvPr/>
        </p:nvSpPr>
        <p:spPr>
          <a:xfrm>
            <a:off x="827584" y="408007"/>
            <a:ext cx="6120680" cy="830997"/>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2400" b="1" i="0" u="none" strike="noStrike" kern="1200" cap="none" spc="0" normalizeH="0" baseline="0" noProof="0" dirty="0">
                <a:ln>
                  <a:noFill/>
                </a:ln>
                <a:solidFill>
                  <a:srgbClr val="808080">
                    <a:lumMod val="50000"/>
                  </a:srgbClr>
                </a:solidFill>
                <a:effectLst/>
                <a:uLnTx/>
                <a:uFillTx/>
                <a:latin typeface="Arial Black"/>
                <a:ea typeface="微軟正黑體" panose="020B0604030504040204" pitchFamily="34" charset="-120"/>
              </a:rPr>
              <a:t>Business Overview</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2400" b="0" i="0" u="none" strike="noStrike" kern="1200" cap="none" spc="0" normalizeH="0" baseline="0" noProof="0" dirty="0">
                <a:ln>
                  <a:noFill/>
                </a:ln>
                <a:solidFill>
                  <a:srgbClr val="808080">
                    <a:lumMod val="50000"/>
                  </a:srgbClr>
                </a:solidFill>
                <a:effectLst/>
                <a:uLnTx/>
                <a:uFillTx/>
                <a:latin typeface="Arial"/>
                <a:ea typeface="微軟正黑體" panose="020B0604030504040204" pitchFamily="34" charset="-120"/>
              </a:rPr>
              <a:t>Mobile Service</a:t>
            </a:r>
            <a:endParaRPr kumimoji="1" lang="zh-TW" altLang="en-US" sz="2400" b="0" i="0" u="none" strike="noStrike" kern="1200" cap="none" spc="0" normalizeH="0" baseline="0" noProof="0" dirty="0">
              <a:ln>
                <a:noFill/>
              </a:ln>
              <a:solidFill>
                <a:srgbClr val="808080">
                  <a:lumMod val="50000"/>
                </a:srgbClr>
              </a:solidFill>
              <a:effectLst/>
              <a:uLnTx/>
              <a:uFillTx/>
              <a:latin typeface="Arial"/>
              <a:ea typeface="微軟正黑體" panose="020B0604030504040204" pitchFamily="34" charset="-120"/>
            </a:endParaRPr>
          </a:p>
        </p:txBody>
      </p:sp>
      <p:pic>
        <p:nvPicPr>
          <p:cNvPr id="26" name="圖片 25">
            <a:extLst>
              <a:ext uri="{FF2B5EF4-FFF2-40B4-BE49-F238E27FC236}">
                <a16:creationId xmlns:a16="http://schemas.microsoft.com/office/drawing/2014/main" id="{6CF68587-45AD-47A3-AB1D-4284C5A840B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437299" y="6525344"/>
            <a:ext cx="8496000" cy="83583"/>
          </a:xfrm>
          <a:prstGeom prst="rect">
            <a:avLst/>
          </a:prstGeom>
        </p:spPr>
      </p:pic>
      <p:pic>
        <p:nvPicPr>
          <p:cNvPr id="25" name="圖片 24">
            <a:extLst>
              <a:ext uri="{FF2B5EF4-FFF2-40B4-BE49-F238E27FC236}">
                <a16:creationId xmlns:a16="http://schemas.microsoft.com/office/drawing/2014/main" id="{CF908393-8474-4647-A48A-DEEC50D670A2}"/>
              </a:ext>
            </a:extLst>
          </p:cNvPr>
          <p:cNvPicPr>
            <a:picLocks noChangeAspect="1"/>
          </p:cNvPicPr>
          <p:nvPr/>
        </p:nvPicPr>
        <p:blipFill rotWithShape="1">
          <a:blip r:embed="rId6" cstate="print"/>
          <a:srcRect l="15389" t="5707" r="21139" b="378"/>
          <a:stretch/>
        </p:blipFill>
        <p:spPr>
          <a:xfrm>
            <a:off x="4788024" y="2202129"/>
            <a:ext cx="746139" cy="580972"/>
          </a:xfrm>
          <a:prstGeom prst="ellipse">
            <a:avLst/>
          </a:prstGeom>
          <a:ln>
            <a:noFill/>
          </a:ln>
          <a:effectLst/>
        </p:spPr>
      </p:pic>
      <p:sp>
        <p:nvSpPr>
          <p:cNvPr id="27" name="文字方塊 26"/>
          <p:cNvSpPr txBox="1"/>
          <p:nvPr/>
        </p:nvSpPr>
        <p:spPr>
          <a:xfrm>
            <a:off x="5327719" y="2286814"/>
            <a:ext cx="1512169" cy="67710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altLang="zh-TW" sz="1000" dirty="0">
                <a:solidFill>
                  <a:srgbClr val="808080">
                    <a:lumMod val="50000"/>
                  </a:srgbClr>
                </a:solidFill>
                <a:latin typeface="Arial"/>
                <a:ea typeface="微軟正黑體"/>
              </a:rPr>
              <a:t>Monthly fee</a:t>
            </a:r>
            <a:r>
              <a:rPr lang="zh-TW" altLang="en-US" sz="1000" dirty="0">
                <a:solidFill>
                  <a:srgbClr val="808080">
                    <a:lumMod val="50000"/>
                  </a:srgbClr>
                </a:solidFill>
                <a:latin typeface="Arial"/>
                <a:ea typeface="微軟正黑體"/>
              </a:rPr>
              <a:t> </a:t>
            </a:r>
            <a:r>
              <a:rPr lang="en-US" altLang="zh-TW" sz="1000" dirty="0">
                <a:solidFill>
                  <a:srgbClr val="808080">
                    <a:lumMod val="50000"/>
                  </a:srgbClr>
                </a:solidFill>
                <a:latin typeface="Arial"/>
                <a:ea typeface="微軟正黑體"/>
              </a:rPr>
              <a:t>uplift from 4G</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1400" b="1" i="0" u="none" strike="noStrike" kern="1200" cap="none" spc="0" normalizeH="0" baseline="0" noProof="0" dirty="0">
                <a:ln>
                  <a:noFill/>
                </a:ln>
                <a:solidFill>
                  <a:srgbClr val="F18C00"/>
                </a:solidFill>
                <a:effectLst/>
                <a:uLnTx/>
                <a:uFillTx/>
                <a:latin typeface="Arial" charset="0"/>
                <a:ea typeface="微軟正黑體" panose="020B0604030504040204" pitchFamily="34" charset="-120"/>
              </a:rPr>
              <a:t>▲</a:t>
            </a:r>
            <a:r>
              <a:rPr kumimoji="1" lang="zh-TW" altLang="en-US" sz="1800" b="1" i="0" u="none" strike="noStrike" kern="1200" cap="none" spc="0" normalizeH="0" baseline="0" noProof="0" dirty="0">
                <a:ln>
                  <a:noFill/>
                </a:ln>
                <a:solidFill>
                  <a:srgbClr val="F18C00"/>
                </a:solidFill>
                <a:effectLst/>
                <a:uLnTx/>
                <a:uFillTx/>
                <a:latin typeface="Arial" charset="0"/>
                <a:ea typeface="微軟正黑體" panose="020B0604030504040204" pitchFamily="34" charset="-120"/>
              </a:rPr>
              <a:t> </a:t>
            </a:r>
            <a:r>
              <a:rPr lang="en-US" altLang="zh-TW" sz="1800" dirty="0">
                <a:solidFill>
                  <a:srgbClr val="F18C00"/>
                </a:solidFill>
                <a:ea typeface="微軟正黑體" panose="020B0604030504040204" pitchFamily="34" charset="-120"/>
              </a:rPr>
              <a:t>4</a:t>
            </a:r>
            <a:r>
              <a:rPr kumimoji="1" lang="en-US" altLang="zh-TW" sz="1800" b="1" i="0" u="none" strike="noStrike" kern="1200" cap="none" spc="0" normalizeH="0" baseline="0" noProof="0" dirty="0">
                <a:ln>
                  <a:noFill/>
                </a:ln>
                <a:solidFill>
                  <a:srgbClr val="F18C00"/>
                </a:solidFill>
                <a:effectLst/>
                <a:uLnTx/>
                <a:uFillTx/>
                <a:latin typeface="Arial" charset="0"/>
                <a:ea typeface="微軟正黑體" panose="020B0604030504040204" pitchFamily="34" charset="-120"/>
              </a:rPr>
              <a:t>3</a:t>
            </a:r>
            <a:r>
              <a:rPr lang="en-US" altLang="zh-TW" sz="1800" dirty="0">
                <a:solidFill>
                  <a:srgbClr val="F18C00"/>
                </a:solidFill>
                <a:latin typeface="Arial"/>
                <a:ea typeface="微軟正黑體"/>
              </a:rPr>
              <a:t>%</a:t>
            </a:r>
            <a:endParaRPr lang="zh-TW" altLang="en-US" sz="1800" dirty="0">
              <a:solidFill>
                <a:srgbClr val="F18C00"/>
              </a:solidFill>
              <a:latin typeface="Arial"/>
              <a:ea typeface="微軟正黑體"/>
            </a:endParaRPr>
          </a:p>
        </p:txBody>
      </p:sp>
      <p:sp>
        <p:nvSpPr>
          <p:cNvPr id="30" name="矩形 29">
            <a:extLst>
              <a:ext uri="{FF2B5EF4-FFF2-40B4-BE49-F238E27FC236}">
                <a16:creationId xmlns:a16="http://schemas.microsoft.com/office/drawing/2014/main" id="{C77F94A2-96BF-4055-9A2F-BD1C6F5D2866}"/>
              </a:ext>
            </a:extLst>
          </p:cNvPr>
          <p:cNvSpPr/>
          <p:nvPr/>
        </p:nvSpPr>
        <p:spPr>
          <a:xfrm>
            <a:off x="4929469" y="1451252"/>
            <a:ext cx="3820838" cy="576064"/>
          </a:xfrm>
          <a:prstGeom prst="rect">
            <a:avLst/>
          </a:prstGeom>
          <a:solidFill>
            <a:srgbClr val="0179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kumimoji="1" lang="en-US" altLang="zh-TW" sz="1600" b="1" i="0" u="none" strike="noStrike" kern="1200" cap="none" spc="0" normalizeH="0" baseline="0" noProof="0" dirty="0">
                <a:ln>
                  <a:noFill/>
                </a:ln>
                <a:solidFill>
                  <a:srgbClr val="FFFFFF"/>
                </a:solidFill>
                <a:effectLst/>
                <a:uLnTx/>
                <a:uFillTx/>
                <a:latin typeface="Arial"/>
                <a:ea typeface="微軟正黑體"/>
              </a:rPr>
              <a:t>090</a:t>
            </a:r>
            <a:r>
              <a:rPr kumimoji="1" lang="zh-TW" altLang="en-US" sz="1600" b="1" i="0" u="none" strike="noStrike" kern="1200" cap="none" spc="0" normalizeH="0" baseline="0" noProof="0" dirty="0">
                <a:ln>
                  <a:noFill/>
                </a:ln>
                <a:solidFill>
                  <a:srgbClr val="FFFFFF"/>
                </a:solidFill>
                <a:effectLst/>
                <a:uLnTx/>
                <a:uFillTx/>
                <a:latin typeface="Arial"/>
                <a:ea typeface="微軟正黑體"/>
              </a:rPr>
              <a:t> </a:t>
            </a:r>
            <a:r>
              <a:rPr kumimoji="1" lang="en-US" altLang="zh-TW" sz="1600" b="1" i="0" u="none" strike="noStrike" kern="1200" cap="none" spc="0" normalizeH="0" baseline="0" noProof="0" dirty="0">
                <a:ln>
                  <a:noFill/>
                </a:ln>
                <a:solidFill>
                  <a:srgbClr val="FFFFFF"/>
                </a:solidFill>
                <a:effectLst/>
                <a:uLnTx/>
                <a:uFillTx/>
                <a:latin typeface="Arial"/>
                <a:ea typeface="微軟正黑體"/>
              </a:rPr>
              <a:t>Postpaid ARPU      4</a:t>
            </a:r>
            <a:r>
              <a:rPr lang="en-US" altLang="zh-TW" sz="1600" dirty="0">
                <a:solidFill>
                  <a:srgbClr val="FFFFFF"/>
                </a:solidFill>
                <a:latin typeface="Arial"/>
                <a:ea typeface="微軟正黑體"/>
              </a:rPr>
              <a:t>%</a:t>
            </a:r>
            <a:r>
              <a:rPr kumimoji="1" lang="en-US" altLang="zh-TW" sz="1600" b="1" i="0" u="none" strike="noStrike" kern="1200" cap="none" spc="0" normalizeH="0" baseline="0" noProof="0" dirty="0">
                <a:ln>
                  <a:noFill/>
                </a:ln>
                <a:solidFill>
                  <a:srgbClr val="FFFFFF"/>
                </a:solidFill>
                <a:effectLst/>
                <a:uLnTx/>
                <a:uFillTx/>
                <a:latin typeface="Arial"/>
                <a:ea typeface="微軟正黑體"/>
              </a:rPr>
              <a:t> YoY </a:t>
            </a:r>
          </a:p>
          <a:p>
            <a:pPr lvl="0" algn="ctr">
              <a:defRPr/>
            </a:pPr>
            <a:r>
              <a:rPr kumimoji="1" lang="en-US" altLang="zh-TW" sz="1600" b="1" i="0" u="none" strike="noStrike" kern="1200" cap="none" spc="0" normalizeH="0" baseline="0" noProof="0" dirty="0">
                <a:ln>
                  <a:noFill/>
                </a:ln>
                <a:solidFill>
                  <a:srgbClr val="FFFFFF"/>
                </a:solidFill>
                <a:effectLst/>
                <a:uLnTx/>
                <a:uFillTx/>
                <a:latin typeface="Arial"/>
                <a:ea typeface="微軟正黑體"/>
              </a:rPr>
              <a:t>for</a:t>
            </a:r>
            <a:r>
              <a:rPr kumimoji="1" lang="zh-TW" altLang="en-US" sz="1600" b="1" i="0" u="none" strike="noStrike" kern="1200" cap="none" spc="0" normalizeH="0" baseline="0" noProof="0" dirty="0">
                <a:ln>
                  <a:noFill/>
                </a:ln>
                <a:solidFill>
                  <a:srgbClr val="FFFFFF"/>
                </a:solidFill>
                <a:effectLst/>
                <a:uLnTx/>
                <a:uFillTx/>
                <a:latin typeface="Arial"/>
                <a:ea typeface="微軟正黑體"/>
              </a:rPr>
              <a:t> </a:t>
            </a:r>
            <a:r>
              <a:rPr kumimoji="1" lang="en-US" altLang="zh-TW" sz="1600" b="1" i="0" u="none" strike="noStrike" kern="1200" cap="none" spc="0" normalizeH="0" baseline="0" noProof="0" dirty="0">
                <a:ln>
                  <a:noFill/>
                </a:ln>
                <a:solidFill>
                  <a:srgbClr val="FFFFFF"/>
                </a:solidFill>
                <a:effectLst/>
                <a:uLnTx/>
                <a:uFillTx/>
                <a:latin typeface="Arial"/>
                <a:ea typeface="微軟正黑體"/>
              </a:rPr>
              <a:t>8 Consecutive-q</a:t>
            </a:r>
            <a:r>
              <a:rPr lang="en-US" altLang="zh-TW" sz="1600" dirty="0" err="1">
                <a:solidFill>
                  <a:srgbClr val="FFFFFF"/>
                </a:solidFill>
              </a:rPr>
              <a:t>uarter</a:t>
            </a:r>
            <a:r>
              <a:rPr lang="en-US" altLang="zh-TW" sz="1600" dirty="0">
                <a:solidFill>
                  <a:srgbClr val="FFFFFF"/>
                </a:solidFill>
              </a:rPr>
              <a:t> Growth</a:t>
            </a:r>
            <a:endParaRPr kumimoji="1" lang="zh-TW" altLang="en-US" sz="1600" b="1" i="0" u="none" strike="noStrike" kern="1200" cap="none" spc="0" normalizeH="0" baseline="0" noProof="0" dirty="0">
              <a:ln>
                <a:noFill/>
              </a:ln>
              <a:solidFill>
                <a:srgbClr val="FFFFFF"/>
              </a:solidFill>
              <a:effectLst/>
              <a:uLnTx/>
              <a:uFillTx/>
              <a:latin typeface="Arial"/>
              <a:ea typeface="微軟正黑體"/>
            </a:endParaRPr>
          </a:p>
        </p:txBody>
      </p:sp>
      <p:sp>
        <p:nvSpPr>
          <p:cNvPr id="32" name="文字方塊 31">
            <a:extLst>
              <a:ext uri="{FF2B5EF4-FFF2-40B4-BE49-F238E27FC236}">
                <a16:creationId xmlns:a16="http://schemas.microsoft.com/office/drawing/2014/main" id="{1B876886-184A-4420-9459-5A83773CCA72}"/>
              </a:ext>
            </a:extLst>
          </p:cNvPr>
          <p:cNvSpPr txBox="1"/>
          <p:nvPr/>
        </p:nvSpPr>
        <p:spPr>
          <a:xfrm>
            <a:off x="5327719" y="6232180"/>
            <a:ext cx="3381461" cy="318924"/>
          </a:xfrm>
          <a:prstGeom prst="rect">
            <a:avLst/>
          </a:prstGeom>
          <a:noFill/>
        </p:spPr>
        <p:txBody>
          <a:bodyPr wrap="square" tIns="36000" bIns="36000" rtlCol="0">
            <a:spAutoFit/>
          </a:bodyPr>
          <a:lstStyle/>
          <a:p>
            <a:pPr lvl="0">
              <a:defRPr/>
            </a:pPr>
            <a:r>
              <a:rPr lang="en-US" altLang="zh-TW" sz="800" b="0" dirty="0">
                <a:solidFill>
                  <a:schemeClr val="bg2"/>
                </a:solidFill>
                <a:latin typeface="微軟正黑體"/>
                <a:ea typeface="微軟正黑體" panose="020B0604030504040204" pitchFamily="34" charset="-120"/>
              </a:rPr>
              <a:t>Source</a:t>
            </a:r>
            <a:r>
              <a:rPr lang="zh-TW" altLang="en-US" sz="800" b="0" dirty="0">
                <a:solidFill>
                  <a:schemeClr val="bg2"/>
                </a:solidFill>
                <a:latin typeface="微軟正黑體"/>
                <a:ea typeface="微軟正黑體" panose="020B0604030504040204" pitchFamily="34" charset="-120"/>
              </a:rPr>
              <a:t>：</a:t>
            </a:r>
            <a:r>
              <a:rPr lang="en-US" altLang="zh-TW" sz="800" b="0" dirty="0">
                <a:solidFill>
                  <a:schemeClr val="bg2"/>
                </a:solidFill>
                <a:latin typeface="微軟正黑體"/>
                <a:ea typeface="微軟正黑體" panose="020B0604030504040204" pitchFamily="34" charset="-120"/>
              </a:rPr>
              <a:t>Company data as of Mar. </a:t>
            </a:r>
            <a:r>
              <a:rPr lang="en-US" altLang="zh-TW" sz="800" b="0" dirty="0" smtClean="0">
                <a:solidFill>
                  <a:schemeClr val="bg2"/>
                </a:solidFill>
                <a:latin typeface="微軟正黑體"/>
                <a:ea typeface="微軟正黑體" panose="020B0604030504040204" pitchFamily="34" charset="-120"/>
              </a:rPr>
              <a:t>2023</a:t>
            </a:r>
            <a:endParaRPr lang="en-US" altLang="zh-TW" sz="800" b="0" dirty="0" smtClean="0">
              <a:solidFill>
                <a:srgbClr val="FF0000"/>
              </a:solidFill>
              <a:latin typeface="微軟正黑體"/>
              <a:ea typeface="微軟正黑體" panose="020B0604030504040204" pitchFamily="34" charset="-120"/>
            </a:endParaRPr>
          </a:p>
          <a:p>
            <a:pPr lvl="0">
              <a:defRPr/>
            </a:pPr>
            <a:r>
              <a:rPr lang="en-US" altLang="zh-TW" sz="800" b="0" dirty="0" smtClean="0">
                <a:solidFill>
                  <a:schemeClr val="bg2"/>
                </a:solidFill>
                <a:latin typeface="微軟正黑體"/>
                <a:ea typeface="微軟正黑體" panose="020B0604030504040204" pitchFamily="34" charset="-120"/>
              </a:rPr>
              <a:t>a) Consolidated Mobile Service Revenue (Including </a:t>
            </a:r>
            <a:r>
              <a:rPr lang="en-US" altLang="zh-TW" sz="800" b="0" dirty="0" err="1" smtClean="0">
                <a:solidFill>
                  <a:schemeClr val="bg2"/>
                </a:solidFill>
                <a:latin typeface="微軟正黑體"/>
                <a:ea typeface="微軟正黑體" panose="020B0604030504040204" pitchFamily="34" charset="-120"/>
              </a:rPr>
              <a:t>IoT</a:t>
            </a:r>
            <a:r>
              <a:rPr lang="en-US" altLang="zh-TW" sz="800" b="0" dirty="0" smtClean="0">
                <a:solidFill>
                  <a:schemeClr val="bg2"/>
                </a:solidFill>
                <a:latin typeface="微軟正黑體"/>
                <a:ea typeface="微軟正黑體" panose="020B0604030504040204" pitchFamily="34" charset="-120"/>
              </a:rPr>
              <a:t>)</a:t>
            </a:r>
          </a:p>
        </p:txBody>
      </p:sp>
      <p:graphicFrame>
        <p:nvGraphicFramePr>
          <p:cNvPr id="35" name="圖表 34">
            <a:extLst>
              <a:ext uri="{FF2B5EF4-FFF2-40B4-BE49-F238E27FC236}">
                <a16:creationId xmlns:a16="http://schemas.microsoft.com/office/drawing/2014/main" id="{188D330F-D5F3-4BF8-9018-670BD39D3166}"/>
              </a:ext>
            </a:extLst>
          </p:cNvPr>
          <p:cNvGraphicFramePr>
            <a:graphicFrameLocks/>
          </p:cNvGraphicFramePr>
          <p:nvPr>
            <p:extLst>
              <p:ext uri="{D42A27DB-BD31-4B8C-83A1-F6EECF244321}">
                <p14:modId xmlns:p14="http://schemas.microsoft.com/office/powerpoint/2010/main" val="1989626275"/>
              </p:ext>
            </p:extLst>
          </p:nvPr>
        </p:nvGraphicFramePr>
        <p:xfrm>
          <a:off x="5043760" y="3144742"/>
          <a:ext cx="3820838" cy="2876546"/>
        </p:xfrm>
        <a:graphic>
          <a:graphicData uri="http://schemas.openxmlformats.org/drawingml/2006/chart">
            <c:chart xmlns:c="http://schemas.openxmlformats.org/drawingml/2006/chart" xmlns:r="http://schemas.openxmlformats.org/officeDocument/2006/relationships" r:id="rId7"/>
          </a:graphicData>
        </a:graphic>
      </p:graphicFrame>
      <p:sp>
        <p:nvSpPr>
          <p:cNvPr id="36" name="圓角矩形圖說文字 1">
            <a:extLst>
              <a:ext uri="{FF2B5EF4-FFF2-40B4-BE49-F238E27FC236}">
                <a16:creationId xmlns:a16="http://schemas.microsoft.com/office/drawing/2014/main" id="{DBB11204-1920-4306-B739-07F73E34AC93}"/>
              </a:ext>
            </a:extLst>
          </p:cNvPr>
          <p:cNvSpPr/>
          <p:nvPr/>
        </p:nvSpPr>
        <p:spPr>
          <a:xfrm>
            <a:off x="6935585" y="2273769"/>
            <a:ext cx="1823859" cy="587840"/>
          </a:xfrm>
          <a:prstGeom prst="wedgeRoundRectCallout">
            <a:avLst>
              <a:gd name="adj1" fmla="val 6593"/>
              <a:gd name="adj2" fmla="val 75117"/>
              <a:gd name="adj3" fmla="val 16667"/>
            </a:avLst>
          </a:prstGeom>
          <a:solidFill>
            <a:srgbClr val="E6E6E6"/>
          </a:solidFill>
          <a:ln w="12700">
            <a:solidFill>
              <a:schemeClr val="bg1">
                <a:lumMod val="7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TW" sz="1100" b="1" i="0" u="none" strike="noStrike" kern="1200" cap="none" spc="0" normalizeH="0" baseline="0" noProof="0" dirty="0">
                <a:ln>
                  <a:noFill/>
                </a:ln>
                <a:solidFill>
                  <a:srgbClr val="808080">
                    <a:lumMod val="50000"/>
                  </a:srgbClr>
                </a:solidFill>
                <a:effectLst/>
                <a:uLnTx/>
                <a:uFillTx/>
                <a:latin typeface="Arial"/>
                <a:ea typeface="微軟正黑體"/>
              </a:rPr>
              <a:t>Mobile service revenue</a:t>
            </a:r>
            <a:r>
              <a:rPr kumimoji="1" lang="en-US" altLang="zh-TW" sz="1100" b="1" i="0" u="none" strike="noStrike" kern="1200" cap="none" spc="0" normalizeH="0" baseline="30000" noProof="0" dirty="0">
                <a:ln>
                  <a:noFill/>
                </a:ln>
                <a:solidFill>
                  <a:srgbClr val="808080">
                    <a:lumMod val="50000"/>
                  </a:srgbClr>
                </a:solidFill>
                <a:effectLst/>
                <a:uLnTx/>
                <a:uFillTx/>
                <a:latin typeface="Arial"/>
                <a:ea typeface="微軟正黑體"/>
              </a:rPr>
              <a:t>(a)</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TW" b="1" i="0" u="none" strike="noStrike" kern="1200" cap="none" spc="0" normalizeH="0" baseline="0" noProof="0" dirty="0">
                <a:ln>
                  <a:noFill/>
                </a:ln>
                <a:solidFill>
                  <a:srgbClr val="F18C00"/>
                </a:solidFill>
                <a:effectLst/>
                <a:uLnTx/>
                <a:uFillTx/>
                <a:latin typeface="Arial"/>
                <a:ea typeface="微軟正黑體"/>
              </a:rPr>
              <a:t>YoY </a:t>
            </a:r>
            <a:r>
              <a:rPr kumimoji="1" lang="zh-TW" altLang="en-US" b="1" i="0" u="none" strike="noStrike" kern="1200" cap="none" spc="0" normalizeH="0" baseline="0" noProof="0" dirty="0">
                <a:ln>
                  <a:noFill/>
                </a:ln>
                <a:solidFill>
                  <a:srgbClr val="F18C00"/>
                </a:solidFill>
                <a:effectLst/>
                <a:uLnTx/>
                <a:uFillTx/>
                <a:latin typeface="Arial"/>
                <a:ea typeface="微軟正黑體"/>
              </a:rPr>
              <a:t>▲ </a:t>
            </a:r>
            <a:r>
              <a:rPr kumimoji="1" lang="en-US" altLang="zh-TW" b="1" i="0" u="none" strike="noStrike" kern="1200" cap="none" spc="0" normalizeH="0" baseline="0" noProof="0" dirty="0">
                <a:ln>
                  <a:noFill/>
                </a:ln>
                <a:solidFill>
                  <a:srgbClr val="F18C00"/>
                </a:solidFill>
                <a:effectLst/>
                <a:uLnTx/>
                <a:uFillTx/>
                <a:latin typeface="Arial"/>
                <a:ea typeface="微軟正黑體"/>
              </a:rPr>
              <a:t>6.6</a:t>
            </a:r>
            <a:r>
              <a:rPr lang="zh-TW" altLang="en-US" dirty="0">
                <a:solidFill>
                  <a:srgbClr val="F18C00"/>
                </a:solidFill>
                <a:latin typeface="Arial"/>
                <a:ea typeface="微軟正黑體"/>
              </a:rPr>
              <a:t>％</a:t>
            </a:r>
            <a:endParaRPr lang="en-US" altLang="zh-TW" dirty="0">
              <a:solidFill>
                <a:srgbClr val="F18C00"/>
              </a:solidFill>
              <a:latin typeface="Arial"/>
              <a:ea typeface="微軟正黑體"/>
            </a:endParaRPr>
          </a:p>
        </p:txBody>
      </p:sp>
      <p:sp>
        <p:nvSpPr>
          <p:cNvPr id="37" name="矩形 36">
            <a:extLst>
              <a:ext uri="{FF2B5EF4-FFF2-40B4-BE49-F238E27FC236}">
                <a16:creationId xmlns:a16="http://schemas.microsoft.com/office/drawing/2014/main" id="{D1ECF9D6-E536-19B7-7D50-602317C98EAC}"/>
              </a:ext>
            </a:extLst>
          </p:cNvPr>
          <p:cNvSpPr/>
          <p:nvPr/>
        </p:nvSpPr>
        <p:spPr>
          <a:xfrm>
            <a:off x="663553" y="1451252"/>
            <a:ext cx="3806227" cy="576064"/>
          </a:xfrm>
          <a:prstGeom prst="rect">
            <a:avLst/>
          </a:prstGeom>
          <a:solidFill>
            <a:srgbClr val="007A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TW" sz="1600" b="1" i="0" u="none" strike="noStrike" kern="1200" cap="none" spc="0" normalizeH="0" baseline="0" noProof="0" dirty="0">
                <a:ln>
                  <a:noFill/>
                </a:ln>
                <a:solidFill>
                  <a:srgbClr val="FFFFFF"/>
                </a:solidFill>
                <a:effectLst/>
                <a:uLnTx/>
                <a:uFillTx/>
                <a:latin typeface="Arial"/>
                <a:ea typeface="微軟正黑體"/>
              </a:rPr>
              <a:t>Mobile Revenue &amp; Subs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TW" sz="1600" b="1" i="0" u="none" strike="noStrike" kern="1200" cap="none" spc="0" normalizeH="0" baseline="0" noProof="0" dirty="0">
                <a:ln>
                  <a:noFill/>
                </a:ln>
                <a:solidFill>
                  <a:srgbClr val="FFFFFF"/>
                </a:solidFill>
                <a:effectLst/>
                <a:uLnTx/>
                <a:uFillTx/>
                <a:latin typeface="Arial"/>
                <a:ea typeface="微軟正黑體"/>
              </a:rPr>
              <a:t>Market Share </a:t>
            </a:r>
            <a:r>
              <a:rPr kumimoji="1" lang="en-US" altLang="zh-TW" sz="1200" b="1" i="0" u="none" strike="noStrike" kern="1200" cap="none" spc="0" normalizeH="0" baseline="70000" noProof="0" dirty="0">
                <a:ln>
                  <a:noFill/>
                </a:ln>
                <a:solidFill>
                  <a:srgbClr val="FFFFFF"/>
                </a:solidFill>
                <a:effectLst/>
                <a:uLnTx/>
                <a:uFillTx/>
                <a:latin typeface="Arial"/>
                <a:ea typeface="微軟正黑體"/>
              </a:rPr>
              <a:t>(a)(b)</a:t>
            </a:r>
            <a:endParaRPr kumimoji="1" lang="zh-TW" altLang="en-US" sz="1200" b="1" i="0" u="none" strike="noStrike" kern="1200" cap="none" spc="0" normalizeH="0" baseline="70000" noProof="0" dirty="0">
              <a:ln>
                <a:noFill/>
              </a:ln>
              <a:solidFill>
                <a:srgbClr val="FFFFFF"/>
              </a:solidFill>
              <a:effectLst/>
              <a:uLnTx/>
              <a:uFillTx/>
              <a:latin typeface="Arial"/>
              <a:ea typeface="微軟正黑體"/>
            </a:endParaRPr>
          </a:p>
        </p:txBody>
      </p:sp>
      <p:sp>
        <p:nvSpPr>
          <p:cNvPr id="38" name="文字方塊 37">
            <a:extLst>
              <a:ext uri="{FF2B5EF4-FFF2-40B4-BE49-F238E27FC236}">
                <a16:creationId xmlns:a16="http://schemas.microsoft.com/office/drawing/2014/main" id="{B3D1764C-0DF8-EB91-9553-66A0AFF46EE0}"/>
              </a:ext>
            </a:extLst>
          </p:cNvPr>
          <p:cNvSpPr txBox="1"/>
          <p:nvPr/>
        </p:nvSpPr>
        <p:spPr>
          <a:xfrm>
            <a:off x="2673565" y="3561311"/>
            <a:ext cx="619080" cy="461665"/>
          </a:xfrm>
          <a:prstGeom prst="rect">
            <a:avLst/>
          </a:prstGeom>
          <a:noFill/>
        </p:spPr>
        <p:txBody>
          <a:bodyPr wrap="none" rtlCol="0">
            <a:spAutoFit/>
          </a:bodyPr>
          <a:lstStyle/>
          <a:p>
            <a:r>
              <a:rPr lang="en-US" altLang="zh-TW" dirty="0">
                <a:solidFill>
                  <a:schemeClr val="bg1"/>
                </a:solidFill>
              </a:rPr>
              <a:t>CHT</a:t>
            </a:r>
          </a:p>
          <a:p>
            <a:r>
              <a:rPr lang="en-US" altLang="zh-TW" dirty="0">
                <a:solidFill>
                  <a:schemeClr val="bg1"/>
                </a:solidFill>
              </a:rPr>
              <a:t>39.8%</a:t>
            </a:r>
            <a:endParaRPr lang="zh-TW" altLang="en-US" dirty="0">
              <a:solidFill>
                <a:schemeClr val="bg1"/>
              </a:solidFill>
            </a:endParaRPr>
          </a:p>
        </p:txBody>
      </p:sp>
      <p:graphicFrame>
        <p:nvGraphicFramePr>
          <p:cNvPr id="42" name="圖表 41">
            <a:extLst>
              <a:ext uri="{FF2B5EF4-FFF2-40B4-BE49-F238E27FC236}">
                <a16:creationId xmlns:a16="http://schemas.microsoft.com/office/drawing/2014/main" id="{F61ACE59-2276-67EF-B704-2F4051BE03FF}"/>
              </a:ext>
            </a:extLst>
          </p:cNvPr>
          <p:cNvGraphicFramePr>
            <a:graphicFrameLocks/>
          </p:cNvGraphicFramePr>
          <p:nvPr>
            <p:extLst>
              <p:ext uri="{D42A27DB-BD31-4B8C-83A1-F6EECF244321}">
                <p14:modId xmlns:p14="http://schemas.microsoft.com/office/powerpoint/2010/main" val="820980067"/>
              </p:ext>
            </p:extLst>
          </p:nvPr>
        </p:nvGraphicFramePr>
        <p:xfrm>
          <a:off x="849851" y="2001497"/>
          <a:ext cx="3590203" cy="3676017"/>
        </p:xfrm>
        <a:graphic>
          <a:graphicData uri="http://schemas.openxmlformats.org/drawingml/2006/chart">
            <c:chart xmlns:c="http://schemas.openxmlformats.org/drawingml/2006/chart" xmlns:r="http://schemas.openxmlformats.org/officeDocument/2006/relationships" r:id="rId8"/>
          </a:graphicData>
        </a:graphic>
      </p:graphicFrame>
      <p:cxnSp>
        <p:nvCxnSpPr>
          <p:cNvPr id="45" name="接點: 肘形 46">
            <a:extLst>
              <a:ext uri="{FF2B5EF4-FFF2-40B4-BE49-F238E27FC236}">
                <a16:creationId xmlns:a16="http://schemas.microsoft.com/office/drawing/2014/main" id="{6C67C1FA-D4C9-B45E-8265-BC5D674E88AB}"/>
              </a:ext>
            </a:extLst>
          </p:cNvPr>
          <p:cNvCxnSpPr>
            <a:cxnSpLocks/>
            <a:endCxn id="48" idx="3"/>
          </p:cNvCxnSpPr>
          <p:nvPr/>
        </p:nvCxnSpPr>
        <p:spPr>
          <a:xfrm rot="10800000">
            <a:off x="1682720" y="2322553"/>
            <a:ext cx="1017072" cy="457513"/>
          </a:xfrm>
          <a:prstGeom prst="bentConnector3">
            <a:avLst>
              <a:gd name="adj1" fmla="val 50000"/>
            </a:avLst>
          </a:prstGeom>
          <a:ln w="19050">
            <a:solidFill>
              <a:srgbClr val="F18C00"/>
            </a:solidFill>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FA8216C4-F572-F9C4-7F52-FC8B5A3616AD}"/>
              </a:ext>
            </a:extLst>
          </p:cNvPr>
          <p:cNvSpPr txBox="1"/>
          <p:nvPr/>
        </p:nvSpPr>
        <p:spPr>
          <a:xfrm>
            <a:off x="732019" y="2507218"/>
            <a:ext cx="1377131" cy="646331"/>
          </a:xfrm>
          <a:prstGeom prst="rect">
            <a:avLst/>
          </a:prstGeom>
          <a:noFill/>
        </p:spPr>
        <p:txBody>
          <a:bodyPr wrap="square">
            <a:spAutoFit/>
          </a:bodyPr>
          <a:lstStyle/>
          <a:p>
            <a:r>
              <a:rPr kumimoji="1" lang="en-US" altLang="zh-TW" sz="900" b="1" i="0" u="none" strike="noStrike" kern="1200" cap="none" spc="0" normalizeH="0" baseline="0" noProof="0" dirty="0">
                <a:ln>
                  <a:noFill/>
                </a:ln>
                <a:solidFill>
                  <a:schemeClr val="bg1">
                    <a:lumMod val="50000"/>
                  </a:schemeClr>
                </a:solidFill>
                <a:effectLst/>
                <a:uLnTx/>
                <a:uFillTx/>
                <a:latin typeface="Arial"/>
                <a:ea typeface="微軟正黑體"/>
              </a:rPr>
              <a:t>Mobile Revenue Market Share </a:t>
            </a:r>
            <a:r>
              <a:rPr lang="en-US" altLang="zh-TW" sz="900" noProof="0" dirty="0">
                <a:latin typeface="Arial"/>
                <a:ea typeface="微軟正黑體"/>
              </a:rPr>
              <a:t>exceeded</a:t>
            </a:r>
            <a:r>
              <a:rPr lang="en-US" altLang="zh-TW" sz="900" noProof="0" dirty="0">
                <a:solidFill>
                  <a:schemeClr val="bg1">
                    <a:lumMod val="50000"/>
                  </a:schemeClr>
                </a:solidFill>
                <a:latin typeface="Arial"/>
                <a:ea typeface="微軟正黑體"/>
              </a:rPr>
              <a:t> s</a:t>
            </a:r>
            <a:r>
              <a:rPr lang="en-US" altLang="zh-TW" sz="900" dirty="0" err="1">
                <a:solidFill>
                  <a:schemeClr val="bg1">
                    <a:lumMod val="50000"/>
                  </a:schemeClr>
                </a:solidFill>
                <a:latin typeface="Arial"/>
                <a:ea typeface="微軟正黑體"/>
              </a:rPr>
              <a:t>ubs</a:t>
            </a:r>
            <a:r>
              <a:rPr lang="en-US" altLang="zh-TW" sz="900" dirty="0">
                <a:solidFill>
                  <a:schemeClr val="bg1">
                    <a:lumMod val="50000"/>
                  </a:schemeClr>
                </a:solidFill>
                <a:latin typeface="Arial"/>
                <a:ea typeface="微軟正黑體"/>
              </a:rPr>
              <a:t> market share</a:t>
            </a:r>
            <a:r>
              <a:rPr lang="en-US" altLang="zh-TW" sz="700" spc="-150" dirty="0">
                <a:solidFill>
                  <a:schemeClr val="bg1">
                    <a:lumMod val="50000"/>
                  </a:schemeClr>
                </a:solidFill>
                <a:latin typeface="Arial"/>
                <a:ea typeface="微軟正黑體"/>
              </a:rPr>
              <a:t> </a:t>
            </a:r>
            <a:r>
              <a:rPr lang="en-US" altLang="zh-TW" sz="900" dirty="0">
                <a:solidFill>
                  <a:schemeClr val="bg1">
                    <a:lumMod val="50000"/>
                  </a:schemeClr>
                </a:solidFill>
                <a:latin typeface="Arial"/>
                <a:ea typeface="微軟正黑體"/>
              </a:rPr>
              <a:t> by</a:t>
            </a:r>
            <a:r>
              <a:rPr kumimoji="1" lang="en-US" altLang="zh-TW" sz="900" b="1" i="0" u="none" strike="noStrike" kern="1200" cap="none" spc="0" normalizeH="0" baseline="0" noProof="0" dirty="0">
                <a:ln>
                  <a:noFill/>
                </a:ln>
                <a:solidFill>
                  <a:schemeClr val="bg1">
                    <a:lumMod val="50000"/>
                  </a:schemeClr>
                </a:solidFill>
                <a:effectLst/>
                <a:uLnTx/>
                <a:uFillTx/>
                <a:latin typeface="Arial"/>
                <a:ea typeface="微軟正黑體"/>
              </a:rPr>
              <a:t> </a:t>
            </a:r>
            <a:r>
              <a:rPr lang="en-US" altLang="zh-TW" sz="900" dirty="0" smtClean="0">
                <a:solidFill>
                  <a:schemeClr val="bg1">
                    <a:lumMod val="50000"/>
                  </a:schemeClr>
                </a:solidFill>
                <a:latin typeface="Arial"/>
                <a:ea typeface="微軟正黑體"/>
              </a:rPr>
              <a:t>2.9</a:t>
            </a:r>
            <a:r>
              <a:rPr kumimoji="1" lang="en-US" altLang="zh-TW" sz="900" b="1" i="0" u="none" strike="noStrike" kern="1200" cap="none" spc="0" normalizeH="0" baseline="0" noProof="0" dirty="0" smtClean="0">
                <a:ln>
                  <a:noFill/>
                </a:ln>
                <a:solidFill>
                  <a:schemeClr val="bg1">
                    <a:lumMod val="50000"/>
                  </a:schemeClr>
                </a:solidFill>
                <a:effectLst/>
                <a:uLnTx/>
                <a:uFillTx/>
                <a:latin typeface="Arial"/>
                <a:ea typeface="微軟正黑體"/>
              </a:rPr>
              <a:t>%</a:t>
            </a:r>
            <a:endParaRPr lang="zh-TW" altLang="en-US" sz="900" dirty="0">
              <a:solidFill>
                <a:schemeClr val="bg1">
                  <a:lumMod val="50000"/>
                </a:schemeClr>
              </a:solidFill>
            </a:endParaRPr>
          </a:p>
        </p:txBody>
      </p:sp>
      <p:sp>
        <p:nvSpPr>
          <p:cNvPr id="48" name="文字方塊 47">
            <a:extLst>
              <a:ext uri="{FF2B5EF4-FFF2-40B4-BE49-F238E27FC236}">
                <a16:creationId xmlns:a16="http://schemas.microsoft.com/office/drawing/2014/main" id="{0C30DD74-EF8A-45FF-C400-9631837C60B5}"/>
              </a:ext>
            </a:extLst>
          </p:cNvPr>
          <p:cNvSpPr txBox="1"/>
          <p:nvPr/>
        </p:nvSpPr>
        <p:spPr>
          <a:xfrm>
            <a:off x="611559" y="2137886"/>
            <a:ext cx="1071161" cy="369332"/>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altLang="zh-TW" sz="1800" dirty="0" smtClean="0">
                <a:solidFill>
                  <a:srgbClr val="F18C00"/>
                </a:solidFill>
                <a:latin typeface="Arial"/>
                <a:ea typeface="微軟正黑體"/>
              </a:rPr>
              <a:t>+2.9%</a:t>
            </a:r>
            <a:endParaRPr lang="zh-TW" altLang="en-US" sz="1800" dirty="0">
              <a:solidFill>
                <a:srgbClr val="F18C00"/>
              </a:solidFill>
              <a:latin typeface="Arial"/>
              <a:ea typeface="微軟正黑體"/>
            </a:endParaRPr>
          </a:p>
        </p:txBody>
      </p:sp>
      <p:sp>
        <p:nvSpPr>
          <p:cNvPr id="50" name="圓形圖 5">
            <a:extLst>
              <a:ext uri="{FF2B5EF4-FFF2-40B4-BE49-F238E27FC236}">
                <a16:creationId xmlns:a16="http://schemas.microsoft.com/office/drawing/2014/main" id="{756A5106-9ECB-BE8E-1C88-BB1FF7289A75}"/>
              </a:ext>
            </a:extLst>
          </p:cNvPr>
          <p:cNvSpPr/>
          <p:nvPr/>
        </p:nvSpPr>
        <p:spPr>
          <a:xfrm rot="16200000">
            <a:off x="1150424" y="2514867"/>
            <a:ext cx="2804395" cy="2793600"/>
          </a:xfrm>
          <a:prstGeom prst="pie">
            <a:avLst>
              <a:gd name="adj1" fmla="val 1798993"/>
              <a:gd name="adj2" fmla="val 8601936"/>
            </a:avLst>
          </a:prstGeom>
          <a:pattFill prst="pct20">
            <a:fgClr>
              <a:srgbClr val="007AC7"/>
            </a:fgClr>
            <a:bgClr>
              <a:schemeClr val="bg1"/>
            </a:bgClr>
          </a:pattFill>
          <a:ln>
            <a:solidFill>
              <a:srgbClr val="017B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schemeClr val="tx1"/>
              </a:solidFill>
            </a:endParaRPr>
          </a:p>
        </p:txBody>
      </p:sp>
      <p:sp>
        <p:nvSpPr>
          <p:cNvPr id="51" name="文字方塊 50">
            <a:extLst>
              <a:ext uri="{FF2B5EF4-FFF2-40B4-BE49-F238E27FC236}">
                <a16:creationId xmlns:a16="http://schemas.microsoft.com/office/drawing/2014/main" id="{1A4DE5DA-BDF7-BC07-6247-A2FB2A78BD15}"/>
              </a:ext>
            </a:extLst>
          </p:cNvPr>
          <p:cNvSpPr txBox="1"/>
          <p:nvPr/>
        </p:nvSpPr>
        <p:spPr>
          <a:xfrm>
            <a:off x="2865448" y="2554756"/>
            <a:ext cx="1623669" cy="461665"/>
          </a:xfrm>
          <a:prstGeom prst="rect">
            <a:avLst/>
          </a:prstGeom>
          <a:noFill/>
        </p:spPr>
        <p:txBody>
          <a:bodyPr wrap="square" rtlCol="0">
            <a:spAutoFit/>
          </a:bodyPr>
          <a:lstStyle/>
          <a:p>
            <a:r>
              <a:rPr lang="en-US" altLang="zh-TW" dirty="0" smtClean="0"/>
              <a:t>CHT’s</a:t>
            </a:r>
            <a:r>
              <a:rPr lang="en-US" altLang="zh-TW" dirty="0" smtClean="0">
                <a:solidFill>
                  <a:srgbClr val="FB7608"/>
                </a:solidFill>
              </a:rPr>
              <a:t> </a:t>
            </a:r>
            <a:r>
              <a:rPr lang="en-US" altLang="zh-TW" sz="900" dirty="0">
                <a:solidFill>
                  <a:srgbClr val="565656"/>
                </a:solidFill>
                <a:latin typeface="Arial"/>
                <a:ea typeface="微軟正黑體"/>
              </a:rPr>
              <a:t>M</a:t>
            </a:r>
            <a:r>
              <a:rPr lang="en-US" altLang="zh-TW" sz="900" dirty="0" smtClean="0">
                <a:solidFill>
                  <a:srgbClr val="565656"/>
                </a:solidFill>
                <a:latin typeface="Arial"/>
                <a:ea typeface="微軟正黑體"/>
              </a:rPr>
              <a:t>obile</a:t>
            </a:r>
            <a:r>
              <a:rPr lang="en-US" altLang="zh-TW" dirty="0" smtClean="0">
                <a:solidFill>
                  <a:srgbClr val="565656"/>
                </a:solidFill>
              </a:rPr>
              <a:t> </a:t>
            </a:r>
            <a:r>
              <a:rPr lang="en-US" altLang="zh-TW" sz="900" dirty="0" smtClean="0">
                <a:solidFill>
                  <a:srgbClr val="565656"/>
                </a:solidFill>
                <a:latin typeface="Arial"/>
                <a:ea typeface="微軟正黑體"/>
              </a:rPr>
              <a:t>revenue </a:t>
            </a:r>
          </a:p>
          <a:p>
            <a:r>
              <a:rPr lang="en-US" altLang="zh-TW" sz="900" dirty="0" smtClean="0">
                <a:solidFill>
                  <a:srgbClr val="565656"/>
                </a:solidFill>
                <a:latin typeface="Arial"/>
                <a:ea typeface="微軟正黑體"/>
              </a:rPr>
              <a:t>market share</a:t>
            </a:r>
            <a:r>
              <a:rPr lang="en-US" altLang="zh-TW" dirty="0" smtClean="0"/>
              <a:t>: 39.7%</a:t>
            </a:r>
            <a:endParaRPr lang="zh-TW" altLang="en-US" dirty="0"/>
          </a:p>
        </p:txBody>
      </p:sp>
      <p:sp>
        <p:nvSpPr>
          <p:cNvPr id="55" name="文字方塊 1">
            <a:extLst>
              <a:ext uri="{FF2B5EF4-FFF2-40B4-BE49-F238E27FC236}">
                <a16:creationId xmlns:a16="http://schemas.microsoft.com/office/drawing/2014/main" id="{7683F0AA-BE53-E8D9-A6C8-3DD03AF22508}"/>
              </a:ext>
            </a:extLst>
          </p:cNvPr>
          <p:cNvSpPr txBox="1">
            <a:spLocks noChangeArrowheads="1"/>
          </p:cNvSpPr>
          <p:nvPr/>
        </p:nvSpPr>
        <p:spPr bwMode="auto">
          <a:xfrm>
            <a:off x="1161829" y="5949073"/>
            <a:ext cx="3285091" cy="584775"/>
          </a:xfrm>
          <a:prstGeom prst="rect">
            <a:avLst/>
          </a:prstGeom>
          <a:noFill/>
          <a:ln w="9525">
            <a:noFill/>
            <a:miter lim="800000"/>
            <a:headEnd/>
            <a:tailEnd/>
          </a:ln>
        </p:spPr>
        <p:txBody>
          <a:bodyPr wrap="square">
            <a:spAutoFit/>
          </a:bodyPr>
          <a:lstStyle/>
          <a:p>
            <a:pPr lvl="0">
              <a:defRPr/>
            </a:pPr>
            <a:r>
              <a:rPr lang="en-US" altLang="zh-TW" sz="800" b="0" dirty="0">
                <a:solidFill>
                  <a:schemeClr val="bg2"/>
                </a:solidFill>
                <a:latin typeface="微軟正黑體"/>
                <a:ea typeface="微軟正黑體"/>
              </a:rPr>
              <a:t>Source: Company data ,NCC statistics</a:t>
            </a:r>
          </a:p>
          <a:p>
            <a:pPr lvl="0">
              <a:defRPr/>
            </a:pPr>
            <a:r>
              <a:rPr lang="en-US" altLang="zh-TW" sz="800" b="0" dirty="0">
                <a:solidFill>
                  <a:schemeClr val="bg2"/>
                </a:solidFill>
                <a:latin typeface="微軟正黑體"/>
                <a:ea typeface="微軟正黑體"/>
              </a:rPr>
              <a:t>Rev</a:t>
            </a:r>
            <a:r>
              <a:rPr lang="zh-TW" altLang="en-US" sz="800" b="0" dirty="0">
                <a:solidFill>
                  <a:schemeClr val="bg2"/>
                </a:solidFill>
                <a:latin typeface="微軟正黑體"/>
                <a:ea typeface="微軟正黑體"/>
              </a:rPr>
              <a:t>：</a:t>
            </a:r>
            <a:r>
              <a:rPr lang="en-US" altLang="zh-TW" sz="800" b="0" dirty="0">
                <a:solidFill>
                  <a:schemeClr val="bg2"/>
                </a:solidFill>
                <a:latin typeface="微軟正黑體"/>
                <a:ea typeface="微軟正黑體"/>
              </a:rPr>
              <a:t>Jan. 2023 to Mar.</a:t>
            </a:r>
            <a:r>
              <a:rPr lang="en-US" altLang="zh-TW" sz="800" b="0" dirty="0" smtClean="0">
                <a:solidFill>
                  <a:schemeClr val="bg2"/>
                </a:solidFill>
                <a:latin typeface="微軟正黑體"/>
                <a:ea typeface="微軟正黑體"/>
              </a:rPr>
              <a:t> </a:t>
            </a:r>
            <a:r>
              <a:rPr lang="en-US" altLang="zh-TW" sz="800" b="0" dirty="0">
                <a:solidFill>
                  <a:schemeClr val="bg2"/>
                </a:solidFill>
                <a:latin typeface="微軟正黑體"/>
                <a:ea typeface="微軟正黑體"/>
              </a:rPr>
              <a:t>2023 </a:t>
            </a:r>
          </a:p>
          <a:p>
            <a:pPr lvl="0">
              <a:defRPr/>
            </a:pPr>
            <a:r>
              <a:rPr lang="en-US" altLang="zh-TW" sz="800" b="0" dirty="0">
                <a:solidFill>
                  <a:schemeClr val="bg2"/>
                </a:solidFill>
                <a:latin typeface="微軟正黑體"/>
                <a:ea typeface="微軟正黑體"/>
              </a:rPr>
              <a:t>Sub</a:t>
            </a:r>
            <a:r>
              <a:rPr lang="zh-TW" altLang="en-US" sz="800" b="0" dirty="0">
                <a:solidFill>
                  <a:schemeClr val="bg2"/>
                </a:solidFill>
                <a:latin typeface="微軟正黑體"/>
                <a:ea typeface="微軟正黑體"/>
              </a:rPr>
              <a:t>：</a:t>
            </a:r>
            <a:r>
              <a:rPr lang="en-US" altLang="zh-TW" sz="800" b="0" dirty="0">
                <a:solidFill>
                  <a:schemeClr val="bg2"/>
                </a:solidFill>
                <a:latin typeface="微軟正黑體"/>
                <a:ea typeface="微軟正黑體"/>
              </a:rPr>
              <a:t>as of </a:t>
            </a:r>
            <a:r>
              <a:rPr lang="en-US" altLang="zh-TW" sz="800" b="0" dirty="0" smtClean="0">
                <a:solidFill>
                  <a:schemeClr val="bg2"/>
                </a:solidFill>
                <a:latin typeface="微軟正黑體"/>
                <a:ea typeface="微軟正黑體"/>
              </a:rPr>
              <a:t>Mar. </a:t>
            </a:r>
            <a:r>
              <a:rPr lang="en-US" altLang="zh-TW" sz="800" b="0" dirty="0">
                <a:solidFill>
                  <a:schemeClr val="bg2"/>
                </a:solidFill>
                <a:latin typeface="微軟正黑體"/>
                <a:ea typeface="微軟正黑體"/>
              </a:rPr>
              <a:t>2023 </a:t>
            </a:r>
          </a:p>
          <a:p>
            <a:pPr lvl="0">
              <a:defRPr/>
            </a:pPr>
            <a:r>
              <a:rPr lang="en-US" altLang="zh-TW" sz="800" b="0" dirty="0">
                <a:solidFill>
                  <a:schemeClr val="bg2"/>
                </a:solidFill>
                <a:latin typeface="微軟正黑體"/>
                <a:ea typeface="微軟正黑體"/>
              </a:rPr>
              <a:t>Note : a) Revenues are based on T-IFRSs; </a:t>
            </a:r>
            <a:r>
              <a:rPr lang="en-US" altLang="zh-TW" sz="800" b="0" dirty="0" smtClean="0">
                <a:solidFill>
                  <a:schemeClr val="bg2"/>
                </a:solidFill>
                <a:latin typeface="微軟正黑體"/>
                <a:ea typeface="微軟正黑體"/>
              </a:rPr>
              <a:t> b</a:t>
            </a:r>
            <a:r>
              <a:rPr lang="en-US" altLang="zh-TW" sz="800" b="0" dirty="0">
                <a:solidFill>
                  <a:schemeClr val="bg2"/>
                </a:solidFill>
                <a:latin typeface="微軟正黑體"/>
                <a:ea typeface="微軟正黑體"/>
              </a:rPr>
              <a:t>) Excluding </a:t>
            </a:r>
            <a:r>
              <a:rPr lang="en-US" altLang="zh-TW" sz="800" b="0" dirty="0" err="1">
                <a:solidFill>
                  <a:schemeClr val="bg2"/>
                </a:solidFill>
                <a:latin typeface="微軟正黑體"/>
                <a:ea typeface="微軟正黑體"/>
              </a:rPr>
              <a:t>IoT</a:t>
            </a:r>
            <a:r>
              <a:rPr lang="en-US" altLang="zh-TW" sz="800" b="0" dirty="0">
                <a:solidFill>
                  <a:schemeClr val="bg2"/>
                </a:solidFill>
                <a:latin typeface="微軟正黑體"/>
                <a:ea typeface="微軟正黑體"/>
              </a:rPr>
              <a:t> SIMs</a:t>
            </a:r>
          </a:p>
        </p:txBody>
      </p:sp>
      <p:sp>
        <p:nvSpPr>
          <p:cNvPr id="31" name="文字方塊 30">
            <a:extLst>
              <a:ext uri="{FF2B5EF4-FFF2-40B4-BE49-F238E27FC236}">
                <a16:creationId xmlns:a16="http://schemas.microsoft.com/office/drawing/2014/main" id="{FE3CEE7C-59F1-F178-6896-1524A4C82038}"/>
              </a:ext>
            </a:extLst>
          </p:cNvPr>
          <p:cNvSpPr txBox="1"/>
          <p:nvPr/>
        </p:nvSpPr>
        <p:spPr>
          <a:xfrm>
            <a:off x="2793156" y="3655317"/>
            <a:ext cx="1150451" cy="569387"/>
          </a:xfrm>
          <a:prstGeom prst="rect">
            <a:avLst/>
          </a:prstGeom>
          <a:solidFill>
            <a:schemeClr val="bg1">
              <a:alpha val="30223"/>
            </a:schemeClr>
          </a:solidFill>
        </p:spPr>
        <p:txBody>
          <a:bodyPr wrap="square" rtlCol="0">
            <a:spAutoFit/>
          </a:bodyPr>
          <a:lstStyle/>
          <a:p>
            <a:r>
              <a:rPr lang="en-US" altLang="zh-TW" sz="1100" dirty="0"/>
              <a:t>CHT’s </a:t>
            </a:r>
            <a:r>
              <a:rPr lang="en-US" altLang="zh-TW" sz="900" dirty="0" smtClean="0">
                <a:solidFill>
                  <a:srgbClr val="565656"/>
                </a:solidFill>
                <a:latin typeface="Arial"/>
                <a:ea typeface="微軟正黑體"/>
              </a:rPr>
              <a:t>Mobile</a:t>
            </a:r>
            <a:r>
              <a:rPr lang="en-US" altLang="zh-TW" sz="900" dirty="0" smtClean="0">
                <a:solidFill>
                  <a:srgbClr val="565656"/>
                </a:solidFill>
              </a:rPr>
              <a:t> </a:t>
            </a:r>
            <a:r>
              <a:rPr lang="en-US" altLang="zh-TW" sz="900" dirty="0" smtClean="0">
                <a:solidFill>
                  <a:srgbClr val="565656"/>
                </a:solidFill>
                <a:latin typeface="Arial"/>
                <a:ea typeface="微軟正黑體"/>
              </a:rPr>
              <a:t>subs market </a:t>
            </a:r>
            <a:r>
              <a:rPr lang="en-US" altLang="zh-TW" sz="900" dirty="0">
                <a:solidFill>
                  <a:srgbClr val="565656"/>
                </a:solidFill>
                <a:latin typeface="Arial"/>
                <a:ea typeface="微軟正黑體"/>
              </a:rPr>
              <a:t>share</a:t>
            </a:r>
            <a:r>
              <a:rPr lang="en-US" altLang="zh-TW" sz="900" dirty="0"/>
              <a:t>:</a:t>
            </a:r>
            <a:r>
              <a:rPr lang="en-US" altLang="zh-TW" sz="1100" dirty="0"/>
              <a:t>  </a:t>
            </a:r>
            <a:r>
              <a:rPr lang="en-US" altLang="zh-TW" sz="1100" dirty="0" smtClean="0"/>
              <a:t>36.8%</a:t>
            </a:r>
            <a:endParaRPr lang="zh-TW" altLang="en-US" sz="1100" dirty="0"/>
          </a:p>
        </p:txBody>
      </p:sp>
      <p:sp>
        <p:nvSpPr>
          <p:cNvPr id="34" name="文字方塊 33">
            <a:extLst>
              <a:ext uri="{FF2B5EF4-FFF2-40B4-BE49-F238E27FC236}">
                <a16:creationId xmlns:a16="http://schemas.microsoft.com/office/drawing/2014/main" id="{FCDB77DF-63EB-A83A-843F-4209B4D36E04}"/>
              </a:ext>
            </a:extLst>
          </p:cNvPr>
          <p:cNvSpPr txBox="1"/>
          <p:nvPr/>
        </p:nvSpPr>
        <p:spPr>
          <a:xfrm>
            <a:off x="7236296" y="1395161"/>
            <a:ext cx="342590" cy="369332"/>
          </a:xfrm>
          <a:prstGeom prst="rect">
            <a:avLst/>
          </a:prstGeom>
          <a:noFill/>
        </p:spPr>
        <p:txBody>
          <a:bodyPr wrap="square">
            <a:spAutoFit/>
          </a:bodyPr>
          <a:lstStyle/>
          <a:p>
            <a:r>
              <a:rPr lang="zh-TW" altLang="en-US" sz="1600" dirty="0">
                <a:solidFill>
                  <a:schemeClr val="bg1"/>
                </a:solidFill>
                <a:latin typeface="微軟正黑體"/>
                <a:ea typeface="微軟正黑體"/>
                <a:sym typeface="Wingdings" panose="05000000000000000000" pitchFamily="2" charset="2"/>
              </a:rPr>
              <a:t></a:t>
            </a:r>
            <a:r>
              <a:rPr lang="en-US" altLang="zh-TW" sz="1800" dirty="0">
                <a:solidFill>
                  <a:srgbClr val="F18C01"/>
                </a:solidFill>
                <a:latin typeface="Arial"/>
                <a:ea typeface="微軟正黑體" panose="020B0604030504040204" pitchFamily="34" charset="-120"/>
              </a:rPr>
              <a:t>  </a:t>
            </a:r>
            <a:endParaRPr lang="zh-TW" altLang="en-US" sz="1800" dirty="0"/>
          </a:p>
        </p:txBody>
      </p:sp>
    </p:spTree>
    <p:extLst>
      <p:ext uri="{BB962C8B-B14F-4D97-AF65-F5344CB8AC3E}">
        <p14:creationId xmlns:p14="http://schemas.microsoft.com/office/powerpoint/2010/main" val="2133891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圖表 15">
            <a:extLst>
              <a:ext uri="{FF2B5EF4-FFF2-40B4-BE49-F238E27FC236}">
                <a16:creationId xmlns:a16="http://schemas.microsoft.com/office/drawing/2014/main" id="{5B68A412-DA3D-479F-A181-EA5339656A7E}"/>
              </a:ext>
            </a:extLst>
          </p:cNvPr>
          <p:cNvGraphicFramePr/>
          <p:nvPr>
            <p:extLst>
              <p:ext uri="{D42A27DB-BD31-4B8C-83A1-F6EECF244321}">
                <p14:modId xmlns:p14="http://schemas.microsoft.com/office/powerpoint/2010/main" val="1262358036"/>
              </p:ext>
            </p:extLst>
          </p:nvPr>
        </p:nvGraphicFramePr>
        <p:xfrm>
          <a:off x="5013773" y="2765589"/>
          <a:ext cx="3759133" cy="3717618"/>
        </p:xfrm>
        <a:graphic>
          <a:graphicData uri="http://schemas.openxmlformats.org/drawingml/2006/chart">
            <c:chart xmlns:c="http://schemas.openxmlformats.org/drawingml/2006/chart" xmlns:r="http://schemas.openxmlformats.org/officeDocument/2006/relationships" r:id="rId3"/>
          </a:graphicData>
        </a:graphic>
      </p:graphicFrame>
      <p:pic>
        <p:nvPicPr>
          <p:cNvPr id="37" name="圖片 36" descr="玻璃節點和網線抽象呈現">
            <a:extLst>
              <a:ext uri="{FF2B5EF4-FFF2-40B4-BE49-F238E27FC236}">
                <a16:creationId xmlns:a16="http://schemas.microsoft.com/office/drawing/2014/main" id="{086732E0-2F5A-4869-B97B-BBC4EB7B34EF}"/>
              </a:ext>
            </a:extLst>
          </p:cNvPr>
          <p:cNvPicPr>
            <a:picLocks noChangeAspect="1"/>
          </p:cNvPicPr>
          <p:nvPr/>
        </p:nvPicPr>
        <p:blipFill rotWithShape="1">
          <a:blip r:embed="rId4" cstate="print">
            <a:duotone>
              <a:schemeClr val="accent1">
                <a:shade val="45000"/>
                <a:satMod val="135000"/>
              </a:schemeClr>
              <a:prstClr val="white"/>
            </a:duotone>
            <a:alphaModFix amt="44000"/>
            <a:extLst>
              <a:ext uri="{28A0092B-C50C-407E-A947-70E740481C1C}">
                <a14:useLocalDpi xmlns:a14="http://schemas.microsoft.com/office/drawing/2010/main" val="0"/>
              </a:ext>
            </a:extLst>
          </a:blip>
          <a:srcRect t="53091" b="28843"/>
          <a:stretch/>
        </p:blipFill>
        <p:spPr>
          <a:xfrm>
            <a:off x="0" y="1766"/>
            <a:ext cx="9159322" cy="1238941"/>
          </a:xfrm>
          <a:prstGeom prst="rect">
            <a:avLst/>
          </a:prstGeom>
        </p:spPr>
      </p:pic>
      <p:pic>
        <p:nvPicPr>
          <p:cNvPr id="10" name="Picture 3" descr="E:\其他\企業識別系統圖\200907-new\logo-雙語.wmf">
            <a:extLst>
              <a:ext uri="{FF2B5EF4-FFF2-40B4-BE49-F238E27FC236}">
                <a16:creationId xmlns:a16="http://schemas.microsoft.com/office/drawing/2014/main" id="{92A08C80-D1E0-46BE-85C2-02E42B9CED8C}"/>
              </a:ext>
            </a:extLst>
          </p:cNvPr>
          <p:cNvPicPr>
            <a:picLocks noChangeAspect="1" noChangeArrowheads="1"/>
          </p:cNvPicPr>
          <p:nvPr/>
        </p:nvPicPr>
        <p:blipFill>
          <a:blip r:embed="rId5" cstate="print"/>
          <a:srcRect/>
          <a:stretch>
            <a:fillRect/>
          </a:stretch>
        </p:blipFill>
        <p:spPr bwMode="auto">
          <a:xfrm>
            <a:off x="7181264" y="479363"/>
            <a:ext cx="1435514" cy="466130"/>
          </a:xfrm>
          <a:prstGeom prst="rect">
            <a:avLst/>
          </a:prstGeom>
          <a:ln>
            <a:noFill/>
          </a:ln>
          <a:effectLst>
            <a:outerShdw blurRad="50800" dist="25400" dir="4200000" algn="tl" rotWithShape="0">
              <a:schemeClr val="accent3"/>
            </a:outerShdw>
          </a:effectLst>
        </p:spPr>
      </p:pic>
      <p:sp>
        <p:nvSpPr>
          <p:cNvPr id="35" name="文字方塊 34">
            <a:extLst>
              <a:ext uri="{FF2B5EF4-FFF2-40B4-BE49-F238E27FC236}">
                <a16:creationId xmlns:a16="http://schemas.microsoft.com/office/drawing/2014/main" id="{EEBF2979-084E-41AF-9968-C9014A72AAF7}"/>
              </a:ext>
            </a:extLst>
          </p:cNvPr>
          <p:cNvSpPr txBox="1"/>
          <p:nvPr/>
        </p:nvSpPr>
        <p:spPr>
          <a:xfrm>
            <a:off x="827584" y="408007"/>
            <a:ext cx="6120680" cy="830997"/>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2400" b="1" i="0" u="none" strike="noStrike" kern="1200" cap="none" spc="0" normalizeH="0" baseline="0" noProof="0" dirty="0">
                <a:ln>
                  <a:noFill/>
                </a:ln>
                <a:solidFill>
                  <a:srgbClr val="808080">
                    <a:lumMod val="50000"/>
                  </a:srgbClr>
                </a:solidFill>
                <a:effectLst/>
                <a:uLnTx/>
                <a:uFillTx/>
                <a:latin typeface="Arial Black"/>
                <a:ea typeface="微軟正黑體" panose="020B0604030504040204" pitchFamily="34" charset="-120"/>
              </a:rPr>
              <a:t>Business Overview</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2400" b="0" i="0" u="none" strike="noStrike" kern="1200" cap="none" spc="0" normalizeH="0" baseline="0" noProof="0" dirty="0">
                <a:ln>
                  <a:noFill/>
                </a:ln>
                <a:solidFill>
                  <a:srgbClr val="808080">
                    <a:lumMod val="50000"/>
                  </a:srgbClr>
                </a:solidFill>
                <a:effectLst/>
                <a:uLnTx/>
                <a:uFillTx/>
                <a:latin typeface="Arial"/>
                <a:ea typeface="微軟正黑體" panose="020B0604030504040204" pitchFamily="34" charset="-120"/>
              </a:rPr>
              <a:t>Fixed Broadband Service</a:t>
            </a:r>
            <a:endParaRPr kumimoji="1" lang="zh-TW" altLang="en-US" sz="2400" b="0" i="0" u="none" strike="noStrike" kern="1200" cap="none" spc="0" normalizeH="0" baseline="0" noProof="0" dirty="0">
              <a:ln>
                <a:noFill/>
              </a:ln>
              <a:solidFill>
                <a:srgbClr val="808080">
                  <a:lumMod val="50000"/>
                </a:srgbClr>
              </a:solidFill>
              <a:effectLst/>
              <a:uLnTx/>
              <a:uFillTx/>
              <a:latin typeface="Arial"/>
              <a:ea typeface="微軟正黑體" panose="020B0604030504040204" pitchFamily="34" charset="-120"/>
            </a:endParaRPr>
          </a:p>
        </p:txBody>
      </p:sp>
      <p:pic>
        <p:nvPicPr>
          <p:cNvPr id="49" name="圖片 48">
            <a:extLst>
              <a:ext uri="{FF2B5EF4-FFF2-40B4-BE49-F238E27FC236}">
                <a16:creationId xmlns:a16="http://schemas.microsoft.com/office/drawing/2014/main" id="{1ECB37E4-341B-40FD-BA32-020B029221A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232066" y="781534"/>
            <a:ext cx="830997" cy="72010"/>
          </a:xfrm>
          <a:prstGeom prst="rect">
            <a:avLst/>
          </a:prstGeom>
        </p:spPr>
      </p:pic>
      <p:pic>
        <p:nvPicPr>
          <p:cNvPr id="14" name="圖片 13">
            <a:extLst>
              <a:ext uri="{FF2B5EF4-FFF2-40B4-BE49-F238E27FC236}">
                <a16:creationId xmlns:a16="http://schemas.microsoft.com/office/drawing/2014/main" id="{58E9815B-C7F2-471E-8093-A6EFA4582CB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V="1">
            <a:off x="324000" y="6585777"/>
            <a:ext cx="8496000" cy="83583"/>
          </a:xfrm>
          <a:prstGeom prst="rect">
            <a:avLst/>
          </a:prstGeom>
        </p:spPr>
      </p:pic>
      <p:sp>
        <p:nvSpPr>
          <p:cNvPr id="22" name="矩形 21">
            <a:extLst>
              <a:ext uri="{FF2B5EF4-FFF2-40B4-BE49-F238E27FC236}">
                <a16:creationId xmlns:a16="http://schemas.microsoft.com/office/drawing/2014/main" id="{257927FD-D9E0-46B9-BC5D-5D4B84FC3FC3}"/>
              </a:ext>
            </a:extLst>
          </p:cNvPr>
          <p:cNvSpPr/>
          <p:nvPr/>
        </p:nvSpPr>
        <p:spPr>
          <a:xfrm>
            <a:off x="628989" y="1442302"/>
            <a:ext cx="3943011" cy="569432"/>
          </a:xfrm>
          <a:prstGeom prst="rect">
            <a:avLst/>
          </a:prstGeom>
          <a:solidFill>
            <a:srgbClr val="0179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TW" sz="1600" b="1" i="0" u="none" strike="noStrike" kern="1200" cap="none" spc="0" normalizeH="0" baseline="0" noProof="0" dirty="0">
                <a:ln>
                  <a:noFill/>
                </a:ln>
                <a:solidFill>
                  <a:srgbClr val="FFFFFF"/>
                </a:solidFill>
                <a:effectLst/>
                <a:uLnTx/>
                <a:uFillTx/>
                <a:latin typeface="Arial"/>
                <a:ea typeface="微軟正黑體"/>
              </a:rPr>
              <a:t>ARPU YoY Growth for </a:t>
            </a:r>
          </a:p>
          <a:p>
            <a:pPr marL="0" marR="0" lvl="0" indent="0" algn="ctr" defTabSz="914400" rtl="0" eaLnBrk="1" fontAlgn="base" latinLnBrk="0" hangingPunct="1">
              <a:lnSpc>
                <a:spcPct val="100000"/>
              </a:lnSpc>
              <a:spcBef>
                <a:spcPct val="0"/>
              </a:spcBef>
              <a:spcAft>
                <a:spcPct val="0"/>
              </a:spcAft>
              <a:buClrTx/>
              <a:buSzTx/>
              <a:buFontTx/>
              <a:buNone/>
              <a:tabLst/>
              <a:defRPr/>
            </a:pPr>
            <a:r>
              <a:rPr lang="en-US" altLang="zh-TW" sz="1600" dirty="0">
                <a:solidFill>
                  <a:srgbClr val="FFFFFF"/>
                </a:solidFill>
                <a:latin typeface="Arial"/>
                <a:ea typeface="微軟正黑體"/>
              </a:rPr>
              <a:t>1</a:t>
            </a:r>
            <a:r>
              <a:rPr lang="en-US" altLang="zh-TW" sz="1600" dirty="0">
                <a:solidFill>
                  <a:schemeClr val="bg1"/>
                </a:solidFill>
                <a:latin typeface="Arial"/>
                <a:ea typeface="微軟正黑體"/>
              </a:rPr>
              <a:t>4</a:t>
            </a:r>
            <a:r>
              <a:rPr kumimoji="1" lang="en-US" altLang="zh-TW" sz="1600" b="1" i="0" u="none" strike="noStrike" kern="1200" cap="none" spc="0" normalizeH="0" baseline="0" noProof="0" dirty="0">
                <a:ln>
                  <a:noFill/>
                </a:ln>
                <a:solidFill>
                  <a:srgbClr val="FFFFFF"/>
                </a:solidFill>
                <a:effectLst/>
                <a:uLnTx/>
                <a:uFillTx/>
                <a:latin typeface="Arial"/>
                <a:ea typeface="微軟正黑體"/>
              </a:rPr>
              <a:t> Consecutive Quarters</a:t>
            </a:r>
            <a:endParaRPr kumimoji="1" lang="zh-TW" altLang="en-US" sz="1600" b="1" i="0" u="none" strike="noStrike" kern="1200" cap="none" spc="0" normalizeH="0" baseline="0" noProof="0" dirty="0">
              <a:ln>
                <a:noFill/>
              </a:ln>
              <a:solidFill>
                <a:srgbClr val="FFFFFF"/>
              </a:solidFill>
              <a:effectLst/>
              <a:uLnTx/>
              <a:uFillTx/>
              <a:latin typeface="Arial"/>
              <a:ea typeface="微軟正黑體"/>
            </a:endParaRPr>
          </a:p>
        </p:txBody>
      </p:sp>
      <p:sp>
        <p:nvSpPr>
          <p:cNvPr id="24" name="圓角矩形 16">
            <a:extLst>
              <a:ext uri="{FF2B5EF4-FFF2-40B4-BE49-F238E27FC236}">
                <a16:creationId xmlns:a16="http://schemas.microsoft.com/office/drawing/2014/main" id="{0628960F-8F7E-4F80-86AD-CC16173F6538}"/>
              </a:ext>
            </a:extLst>
          </p:cNvPr>
          <p:cNvSpPr/>
          <p:nvPr/>
        </p:nvSpPr>
        <p:spPr>
          <a:xfrm>
            <a:off x="5013773" y="2122989"/>
            <a:ext cx="3806227" cy="548106"/>
          </a:xfrm>
          <a:prstGeom prst="roundRect">
            <a:avLst/>
          </a:prstGeom>
          <a:solidFill>
            <a:srgbClr val="E6E6E6"/>
          </a:solidFill>
          <a:ln w="12700">
            <a:solidFill>
              <a:schemeClr val="bg1">
                <a:lumMod val="7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TW" sz="1400" b="1" i="0" u="none" strike="noStrike" kern="1200" cap="none" spc="0" normalizeH="0" baseline="0" noProof="0" dirty="0">
                <a:ln>
                  <a:noFill/>
                </a:ln>
                <a:solidFill>
                  <a:srgbClr val="000000"/>
                </a:solidFill>
                <a:effectLst/>
                <a:uLnTx/>
                <a:uFillTx/>
                <a:latin typeface="Arial"/>
                <a:ea typeface="微軟正黑體"/>
              </a:rPr>
              <a:t>300M+ Subs </a:t>
            </a:r>
            <a:r>
              <a:rPr kumimoji="1" lang="en-US" altLang="zh-TW" sz="1800" b="1" i="0" u="none" strike="noStrike" kern="1200" cap="none" spc="0" normalizeH="0" baseline="0" noProof="0" dirty="0">
                <a:ln>
                  <a:noFill/>
                </a:ln>
                <a:solidFill>
                  <a:srgbClr val="F18C00"/>
                </a:solidFill>
                <a:effectLst/>
                <a:uLnTx/>
                <a:uFillTx/>
                <a:latin typeface="Arial"/>
                <a:ea typeface="微軟正黑體"/>
              </a:rPr>
              <a:t>&gt;</a:t>
            </a:r>
            <a:r>
              <a:rPr kumimoji="1" lang="en-US" altLang="zh-TW" sz="1400" b="1" i="0" u="none" strike="noStrike" kern="1200" cap="none" spc="0" normalizeH="0" baseline="0" noProof="0" dirty="0">
                <a:ln>
                  <a:noFill/>
                </a:ln>
                <a:solidFill>
                  <a:srgbClr val="F18C00"/>
                </a:solidFill>
                <a:effectLst/>
                <a:uLnTx/>
                <a:uFillTx/>
                <a:latin typeface="Arial"/>
                <a:ea typeface="微軟正黑體"/>
              </a:rPr>
              <a:t> </a:t>
            </a:r>
            <a:r>
              <a:rPr kumimoji="1" lang="en-US" altLang="zh-TW" sz="1800" b="1" i="0" u="none" strike="noStrike" kern="1200" cap="none" spc="0" normalizeH="0" baseline="0" noProof="0" dirty="0">
                <a:ln>
                  <a:noFill/>
                </a:ln>
                <a:solidFill>
                  <a:srgbClr val="F18C00"/>
                </a:solidFill>
                <a:effectLst/>
                <a:uLnTx/>
                <a:uFillTx/>
                <a:latin typeface="Arial"/>
                <a:ea typeface="微軟正黑體"/>
              </a:rPr>
              <a:t>1 million</a:t>
            </a:r>
          </a:p>
        </p:txBody>
      </p:sp>
      <p:sp>
        <p:nvSpPr>
          <p:cNvPr id="26" name="圓角矩形 25">
            <a:extLst>
              <a:ext uri="{FF2B5EF4-FFF2-40B4-BE49-F238E27FC236}">
                <a16:creationId xmlns:a16="http://schemas.microsoft.com/office/drawing/2014/main" id="{0628960F-8F7E-4F80-86AD-CC16173F6538}"/>
              </a:ext>
            </a:extLst>
          </p:cNvPr>
          <p:cNvSpPr/>
          <p:nvPr/>
        </p:nvSpPr>
        <p:spPr>
          <a:xfrm>
            <a:off x="628989" y="2122989"/>
            <a:ext cx="3943011" cy="525236"/>
          </a:xfrm>
          <a:prstGeom prst="roundRect">
            <a:avLst/>
          </a:prstGeom>
          <a:solidFill>
            <a:srgbClr val="E6E6E6"/>
          </a:solidFill>
          <a:ln w="12700">
            <a:solidFill>
              <a:schemeClr val="bg1">
                <a:lumMod val="7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0000" tIns="0" rIns="0" bIns="0"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1400" b="1" i="0" u="none" strike="noStrike" kern="1200" cap="none" spc="0" normalizeH="0" baseline="0" noProof="0" dirty="0">
                <a:ln>
                  <a:noFill/>
                </a:ln>
                <a:solidFill>
                  <a:srgbClr val="000000"/>
                </a:solidFill>
                <a:effectLst/>
                <a:uLnTx/>
                <a:uFillTx/>
                <a:latin typeface="Arial"/>
                <a:ea typeface="微軟正黑體"/>
              </a:rPr>
              <a:t>Fixed Broadband Revenue</a:t>
            </a:r>
            <a:r>
              <a:rPr kumimoji="1" lang="en-US" altLang="zh-TW" sz="1400" b="1" i="0" u="none" strike="noStrike" kern="1200" cap="none" spc="0" normalizeH="0" baseline="70000" noProof="0" dirty="0">
                <a:ln>
                  <a:noFill/>
                </a:ln>
                <a:solidFill>
                  <a:srgbClr val="000000"/>
                </a:solidFill>
                <a:effectLst/>
                <a:uLnTx/>
                <a:uFillTx/>
                <a:latin typeface="Arial"/>
                <a:ea typeface="微軟正黑體"/>
              </a:rPr>
              <a:t>(a)</a:t>
            </a:r>
            <a:r>
              <a:rPr kumimoji="1" lang="en-US" altLang="zh-TW" sz="1400" b="1" i="0" u="none" strike="noStrike" kern="1200" cap="none" spc="0" normalizeH="0" baseline="70000" noProof="0" dirty="0">
                <a:ln>
                  <a:noFill/>
                </a:ln>
                <a:solidFill>
                  <a:srgbClr val="FB9229"/>
                </a:solidFill>
                <a:effectLst/>
                <a:uLnTx/>
                <a:uFillTx/>
                <a:latin typeface="Arial"/>
                <a:ea typeface="微軟正黑體"/>
              </a:rPr>
              <a:t> </a:t>
            </a:r>
            <a:r>
              <a:rPr kumimoji="1" lang="en-US" altLang="zh-TW" sz="1400" b="1" i="0" u="none" strike="noStrike" kern="1200" cap="none" spc="0" normalizeH="0" baseline="0" noProof="0" dirty="0">
                <a:ln>
                  <a:noFill/>
                </a:ln>
                <a:solidFill>
                  <a:srgbClr val="F18C00"/>
                </a:solidFill>
                <a:effectLst/>
                <a:uLnTx/>
                <a:uFillTx/>
                <a:latin typeface="Arial"/>
                <a:ea typeface="微軟正黑體"/>
              </a:rPr>
              <a:t>YoY </a:t>
            </a:r>
            <a:r>
              <a:rPr kumimoji="1" lang="zh-TW" altLang="en-US" sz="1400" b="1" i="0" u="none" strike="noStrike" kern="1200" cap="none" spc="0" normalizeH="0" baseline="0" noProof="0" dirty="0">
                <a:ln>
                  <a:noFill/>
                </a:ln>
                <a:solidFill>
                  <a:srgbClr val="F18C00"/>
                </a:solidFill>
                <a:effectLst/>
                <a:uLnTx/>
                <a:uFillTx/>
                <a:latin typeface="Arial"/>
                <a:ea typeface="微軟正黑體"/>
              </a:rPr>
              <a:t>▲ </a:t>
            </a:r>
            <a:r>
              <a:rPr lang="en-US" altLang="zh-TW" sz="1400" dirty="0">
                <a:solidFill>
                  <a:srgbClr val="F18C00"/>
                </a:solidFill>
                <a:latin typeface="Arial"/>
                <a:ea typeface="微軟正黑體"/>
              </a:rPr>
              <a:t>2.5</a:t>
            </a:r>
            <a:r>
              <a:rPr kumimoji="1" lang="zh-TW" altLang="en-US" sz="1400" b="1" i="0" u="none" strike="noStrike" kern="1200" cap="none" spc="0" normalizeH="0" baseline="0" noProof="0" dirty="0">
                <a:ln>
                  <a:noFill/>
                </a:ln>
                <a:solidFill>
                  <a:srgbClr val="F18C00"/>
                </a:solidFill>
                <a:effectLst/>
                <a:uLnTx/>
                <a:uFillTx/>
                <a:latin typeface="Arial"/>
                <a:ea typeface="微軟正黑體"/>
              </a:rPr>
              <a:t>％</a:t>
            </a:r>
            <a:endParaRPr kumimoji="1" lang="en-US" altLang="zh-TW" sz="1400" b="1" i="0" u="none" strike="noStrike" kern="1200" cap="none" spc="0" normalizeH="0" baseline="0" noProof="0" dirty="0">
              <a:ln>
                <a:noFill/>
              </a:ln>
              <a:solidFill>
                <a:srgbClr val="F18C00"/>
              </a:solidFill>
              <a:effectLst/>
              <a:uLnTx/>
              <a:uFillTx/>
              <a:latin typeface="Arial"/>
              <a:ea typeface="微軟正黑體"/>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1400" b="1" i="0" u="none" strike="noStrike" kern="1200" cap="none" spc="0" normalizeH="0" baseline="0" noProof="0" dirty="0">
                <a:ln>
                  <a:noFill/>
                </a:ln>
                <a:solidFill>
                  <a:srgbClr val="000000"/>
                </a:solidFill>
                <a:effectLst/>
                <a:uLnTx/>
                <a:uFillTx/>
                <a:latin typeface="Arial"/>
                <a:ea typeface="微軟正黑體"/>
              </a:rPr>
              <a:t>Fixed Broadband ARPU </a:t>
            </a:r>
            <a:r>
              <a:rPr kumimoji="1" lang="en-US" altLang="zh-TW" sz="1400" b="1" i="0" u="none" strike="noStrike" kern="1200" cap="none" spc="0" normalizeH="0" baseline="0" noProof="0" dirty="0">
                <a:ln>
                  <a:noFill/>
                </a:ln>
                <a:solidFill>
                  <a:srgbClr val="F18C00"/>
                </a:solidFill>
                <a:effectLst/>
                <a:uLnTx/>
                <a:uFillTx/>
                <a:latin typeface="Arial"/>
                <a:ea typeface="微軟正黑體"/>
              </a:rPr>
              <a:t>YoY </a:t>
            </a:r>
            <a:r>
              <a:rPr kumimoji="1" lang="zh-TW" altLang="en-US" sz="1400" b="1" i="0" u="none" strike="noStrike" kern="1200" cap="none" spc="0" normalizeH="0" baseline="0" noProof="0" dirty="0">
                <a:ln>
                  <a:noFill/>
                </a:ln>
                <a:solidFill>
                  <a:srgbClr val="F18C00"/>
                </a:solidFill>
                <a:effectLst/>
                <a:uLnTx/>
                <a:uFillTx/>
                <a:latin typeface="Arial"/>
                <a:ea typeface="微軟正黑體"/>
              </a:rPr>
              <a:t>▲ </a:t>
            </a:r>
            <a:r>
              <a:rPr lang="en-US" altLang="zh-TW" sz="1400" dirty="0">
                <a:solidFill>
                  <a:srgbClr val="F18C00"/>
                </a:solidFill>
                <a:latin typeface="Arial"/>
                <a:ea typeface="微軟正黑體"/>
              </a:rPr>
              <a:t>0.8</a:t>
            </a:r>
            <a:r>
              <a:rPr kumimoji="1" lang="zh-TW" altLang="en-US" sz="1400" b="1" i="0" u="none" strike="noStrike" kern="1200" cap="none" spc="0" normalizeH="0" baseline="0" noProof="0" dirty="0">
                <a:ln>
                  <a:noFill/>
                </a:ln>
                <a:solidFill>
                  <a:srgbClr val="F18C00"/>
                </a:solidFill>
                <a:effectLst/>
                <a:uLnTx/>
                <a:uFillTx/>
                <a:latin typeface="Arial"/>
                <a:ea typeface="微軟正黑體"/>
              </a:rPr>
              <a:t>％</a:t>
            </a:r>
          </a:p>
        </p:txBody>
      </p:sp>
      <p:sp>
        <p:nvSpPr>
          <p:cNvPr id="29" name="矩形 28">
            <a:extLst>
              <a:ext uri="{FF2B5EF4-FFF2-40B4-BE49-F238E27FC236}">
                <a16:creationId xmlns:a16="http://schemas.microsoft.com/office/drawing/2014/main" id="{257927FD-D9E0-46B9-BC5D-5D4B84FC3FC3}"/>
              </a:ext>
            </a:extLst>
          </p:cNvPr>
          <p:cNvSpPr/>
          <p:nvPr/>
        </p:nvSpPr>
        <p:spPr>
          <a:xfrm>
            <a:off x="5013773" y="1442302"/>
            <a:ext cx="3806227" cy="58619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TW" sz="1600" b="1" i="0" u="none" strike="noStrike" kern="1200" cap="none" spc="0" normalizeH="0" baseline="0" noProof="0" dirty="0">
                <a:ln>
                  <a:noFill/>
                </a:ln>
                <a:solidFill>
                  <a:srgbClr val="FFFFFF"/>
                </a:solidFill>
                <a:effectLst/>
                <a:uLnTx/>
                <a:uFillTx/>
                <a:latin typeface="Arial"/>
                <a:ea typeface="微軟正黑體"/>
              </a:rPr>
              <a:t>Higher-Speed Adoption Growth </a:t>
            </a:r>
            <a:endParaRPr kumimoji="1" lang="zh-TW" altLang="en-US" sz="1600" b="1" i="0" u="none" strike="noStrike" kern="1200" cap="none" spc="0" normalizeH="0" baseline="0" noProof="0" dirty="0">
              <a:ln>
                <a:noFill/>
              </a:ln>
              <a:solidFill>
                <a:srgbClr val="FFFFFF"/>
              </a:solidFill>
              <a:effectLst/>
              <a:uLnTx/>
              <a:uFillTx/>
              <a:latin typeface="Arial"/>
              <a:ea typeface="微軟正黑體"/>
            </a:endParaRPr>
          </a:p>
        </p:txBody>
      </p:sp>
      <p:sp>
        <p:nvSpPr>
          <p:cNvPr id="30" name="Text Box 4"/>
          <p:cNvSpPr txBox="1">
            <a:spLocks noChangeArrowheads="1"/>
          </p:cNvSpPr>
          <p:nvPr/>
        </p:nvSpPr>
        <p:spPr bwMode="auto">
          <a:xfrm>
            <a:off x="7836802" y="2883455"/>
            <a:ext cx="936104" cy="153888"/>
          </a:xfrm>
          <a:prstGeom prst="rect">
            <a:avLst/>
          </a:prstGeom>
          <a:noFill/>
          <a:ln>
            <a:noFill/>
          </a:ln>
        </p:spPr>
        <p:txBody>
          <a:bodyPr wrap="square" lIns="0" tIns="0" rIns="0" bIns="0">
            <a:spAutoFit/>
          </a:bodyPr>
          <a:lstStyle>
            <a:lvl1pPr defTabSz="896938" eaLnBrk="0" hangingPunct="0">
              <a:defRPr kumimoji="1">
                <a:solidFill>
                  <a:schemeClr val="tx1"/>
                </a:solidFill>
                <a:latin typeface="Arial" pitchFamily="34" charset="0"/>
                <a:ea typeface="新細明體" pitchFamily="18" charset="-120"/>
              </a:defRPr>
            </a:lvl1pPr>
            <a:lvl2pPr marL="742950" indent="-285750" defTabSz="896938" eaLnBrk="0" hangingPunct="0">
              <a:defRPr kumimoji="1">
                <a:solidFill>
                  <a:schemeClr val="tx1"/>
                </a:solidFill>
                <a:latin typeface="Arial" pitchFamily="34" charset="0"/>
                <a:ea typeface="新細明體" pitchFamily="18" charset="-120"/>
              </a:defRPr>
            </a:lvl2pPr>
            <a:lvl3pPr marL="1143000" indent="-228600" defTabSz="896938" eaLnBrk="0" hangingPunct="0">
              <a:defRPr kumimoji="1">
                <a:solidFill>
                  <a:schemeClr val="tx1"/>
                </a:solidFill>
                <a:latin typeface="Arial" pitchFamily="34" charset="0"/>
                <a:ea typeface="新細明體" pitchFamily="18" charset="-120"/>
              </a:defRPr>
            </a:lvl3pPr>
            <a:lvl4pPr marL="1600200" indent="-228600" defTabSz="896938" eaLnBrk="0" hangingPunct="0">
              <a:defRPr kumimoji="1">
                <a:solidFill>
                  <a:schemeClr val="tx1"/>
                </a:solidFill>
                <a:latin typeface="Arial" pitchFamily="34" charset="0"/>
                <a:ea typeface="新細明體" pitchFamily="18" charset="-120"/>
              </a:defRPr>
            </a:lvl4pPr>
            <a:lvl5pPr marL="2057400" indent="-228600" defTabSz="896938" eaLnBrk="0" hangingPunct="0">
              <a:defRPr kumimoji="1">
                <a:solidFill>
                  <a:schemeClr val="tx1"/>
                </a:solidFill>
                <a:latin typeface="Arial" pitchFamily="34" charset="0"/>
                <a:ea typeface="新細明體" pitchFamily="18" charset="-120"/>
              </a:defRPr>
            </a:lvl5pPr>
            <a:lvl6pPr marL="2514600" indent="-228600" defTabSz="896938"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defTabSz="896938"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defTabSz="896938"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defTabSz="896938"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marL="0" marR="0" lvl="0" indent="0" algn="ctr" defTabSz="896938" rtl="0" eaLnBrk="1" fontAlgn="base" latinLnBrk="0" hangingPunct="1">
              <a:lnSpc>
                <a:spcPct val="100000"/>
              </a:lnSpc>
              <a:spcBef>
                <a:spcPct val="0"/>
              </a:spcBef>
              <a:spcAft>
                <a:spcPct val="30000"/>
              </a:spcAft>
              <a:buClr>
                <a:srgbClr val="0099FF"/>
              </a:buClr>
              <a:buSzPct val="95000"/>
              <a:buFont typeface="Verdana" pitchFamily="34" charset="0"/>
              <a:buNone/>
              <a:tabLst/>
              <a:defRPr/>
            </a:pPr>
            <a:r>
              <a:rPr kumimoji="1" lang="en-US" altLang="zh-TW" sz="1000" b="0" i="0" u="none" strike="noStrike" kern="1200" cap="none" spc="0" normalizeH="0" baseline="0" noProof="0" dirty="0">
                <a:ln>
                  <a:noFill/>
                </a:ln>
                <a:solidFill>
                  <a:schemeClr val="bg1">
                    <a:lumMod val="50000"/>
                  </a:schemeClr>
                </a:solidFill>
                <a:effectLst/>
                <a:uLnTx/>
                <a:uFillTx/>
                <a:latin typeface="Arial"/>
                <a:ea typeface="微軟正黑體" panose="020B0604030504040204" pitchFamily="34" charset="-120"/>
                <a:cs typeface="Arial" pitchFamily="34" charset="0"/>
              </a:rPr>
              <a:t>(Thousand)</a:t>
            </a:r>
          </a:p>
        </p:txBody>
      </p:sp>
      <p:sp>
        <p:nvSpPr>
          <p:cNvPr id="23" name="文字方塊 1">
            <a:extLst>
              <a:ext uri="{FF2B5EF4-FFF2-40B4-BE49-F238E27FC236}">
                <a16:creationId xmlns:a16="http://schemas.microsoft.com/office/drawing/2014/main" id="{A7E5B76A-4B89-492C-9563-1F6945C0790D}"/>
              </a:ext>
            </a:extLst>
          </p:cNvPr>
          <p:cNvSpPr txBox="1">
            <a:spLocks noChangeArrowheads="1"/>
          </p:cNvSpPr>
          <p:nvPr/>
        </p:nvSpPr>
        <p:spPr bwMode="auto">
          <a:xfrm>
            <a:off x="1074815" y="6401538"/>
            <a:ext cx="3497185" cy="195814"/>
          </a:xfrm>
          <a:prstGeom prst="rect">
            <a:avLst/>
          </a:prstGeom>
          <a:noFill/>
          <a:ln w="9525">
            <a:noFill/>
            <a:miter lim="800000"/>
            <a:headEnd/>
            <a:tailEnd/>
          </a:ln>
        </p:spPr>
        <p:txBody>
          <a:bodyPr wrap="square" tIns="36000" bIns="3600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800" b="0" i="0" u="none" strike="noStrike" kern="1200" cap="none" spc="0" normalizeH="0" baseline="0" noProof="0" dirty="0">
                <a:ln>
                  <a:noFill/>
                </a:ln>
                <a:solidFill>
                  <a:srgbClr val="000000">
                    <a:lumMod val="65000"/>
                    <a:lumOff val="35000"/>
                  </a:srgbClr>
                </a:solidFill>
                <a:effectLst/>
                <a:uLnTx/>
                <a:uFillTx/>
                <a:latin typeface="Arial"/>
                <a:ea typeface="微軟正黑體"/>
              </a:rPr>
              <a:t>Note : (a) Revenue is calculated based on T-IFRSs</a:t>
            </a:r>
          </a:p>
        </p:txBody>
      </p:sp>
      <p:graphicFrame>
        <p:nvGraphicFramePr>
          <p:cNvPr id="3" name="圖表 2">
            <a:extLst>
              <a:ext uri="{FF2B5EF4-FFF2-40B4-BE49-F238E27FC236}">
                <a16:creationId xmlns:a16="http://schemas.microsoft.com/office/drawing/2014/main" id="{399709F8-482F-A90D-8448-1DD70C96E3DB}"/>
              </a:ext>
            </a:extLst>
          </p:cNvPr>
          <p:cNvGraphicFramePr>
            <a:graphicFrameLocks/>
          </p:cNvGraphicFramePr>
          <p:nvPr>
            <p:extLst>
              <p:ext uri="{D42A27DB-BD31-4B8C-83A1-F6EECF244321}">
                <p14:modId xmlns:p14="http://schemas.microsoft.com/office/powerpoint/2010/main" val="2107012109"/>
              </p:ext>
            </p:extLst>
          </p:nvPr>
        </p:nvGraphicFramePr>
        <p:xfrm>
          <a:off x="700997" y="2803157"/>
          <a:ext cx="3943011" cy="3594904"/>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4415885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方塊 6">
            <a:extLst>
              <a:ext uri="{FF2B5EF4-FFF2-40B4-BE49-F238E27FC236}">
                <a16:creationId xmlns:a16="http://schemas.microsoft.com/office/drawing/2014/main" id="{2A2E805A-7193-41FD-B21E-551DA80FF00C}"/>
              </a:ext>
            </a:extLst>
          </p:cNvPr>
          <p:cNvSpPr txBox="1"/>
          <p:nvPr/>
        </p:nvSpPr>
        <p:spPr>
          <a:xfrm>
            <a:off x="1" y="2886035"/>
            <a:ext cx="9144000" cy="830997"/>
          </a:xfrm>
          <a:prstGeom prst="rect">
            <a:avLst/>
          </a:prstGeom>
        </p:spPr>
        <p:txBody>
          <a:bodyPr/>
          <a:lstStyle>
            <a:defPPr>
              <a:defRPr lang="zh-TW"/>
            </a:defPPr>
            <a:lvl1pPr marL="0" marR="0" lvl="0" indent="0" algn="ctr" defTabSz="914400" eaLnBrk="0" latinLnBrk="0" hangingPunct="0">
              <a:lnSpc>
                <a:spcPct val="100000"/>
              </a:lnSpc>
              <a:buClrTx/>
              <a:buSzTx/>
              <a:buFontTx/>
              <a:buNone/>
              <a:tabLst/>
              <a:defRPr sz="4800" i="0" u="none" strike="noStrike" kern="0" cap="none" spc="0" normalizeH="0" baseline="0">
                <a:ln>
                  <a:noFill/>
                </a:ln>
                <a:solidFill>
                  <a:srgbClr val="244062"/>
                </a:solidFill>
                <a:effectLst/>
                <a:uLnTx/>
                <a:uFillTx/>
                <a:latin typeface="Arial Black" panose="020B0A04020102020204" pitchFamily="34" charset="0"/>
                <a:ea typeface="微軟正黑體"/>
                <a:cs typeface="Arial" panose="020B0604020202020204" pitchFamily="34" charset="0"/>
              </a:defRPr>
            </a:lvl1pPr>
            <a:lvl2pPr eaLnBrk="0" hangingPunct="0">
              <a:defRPr sz="3000">
                <a:solidFill>
                  <a:srgbClr val="777777"/>
                </a:solidFill>
                <a:latin typeface="Arial Black" pitchFamily="34" charset="0"/>
                <a:ea typeface="微軟正黑體" pitchFamily="34" charset="-120"/>
                <a:cs typeface="新細明體" pitchFamily="18" charset="-120"/>
              </a:defRPr>
            </a:lvl2pPr>
            <a:lvl3pPr eaLnBrk="0" hangingPunct="0">
              <a:defRPr sz="3000">
                <a:solidFill>
                  <a:srgbClr val="777777"/>
                </a:solidFill>
                <a:latin typeface="Arial Black" pitchFamily="34" charset="0"/>
                <a:ea typeface="微軟正黑體" pitchFamily="34" charset="-120"/>
                <a:cs typeface="新細明體" pitchFamily="18" charset="-120"/>
              </a:defRPr>
            </a:lvl3pPr>
            <a:lvl4pPr eaLnBrk="0" hangingPunct="0">
              <a:defRPr sz="3000">
                <a:solidFill>
                  <a:srgbClr val="777777"/>
                </a:solidFill>
                <a:latin typeface="Arial Black" pitchFamily="34" charset="0"/>
                <a:ea typeface="微軟正黑體" pitchFamily="34" charset="-120"/>
                <a:cs typeface="新細明體" pitchFamily="18" charset="-120"/>
              </a:defRPr>
            </a:lvl4pPr>
            <a:lvl5pPr eaLnBrk="0" hangingPunct="0">
              <a:defRPr sz="3000">
                <a:solidFill>
                  <a:srgbClr val="777777"/>
                </a:solidFill>
                <a:latin typeface="Arial Black" pitchFamily="34" charset="0"/>
                <a:ea typeface="微軟正黑體" pitchFamily="34" charset="-120"/>
                <a:cs typeface="新細明體" pitchFamily="18" charset="-120"/>
              </a:defRPr>
            </a:lvl5pPr>
            <a:lvl6pPr marL="342900" fontAlgn="base">
              <a:spcBef>
                <a:spcPct val="0"/>
              </a:spcBef>
              <a:spcAft>
                <a:spcPct val="0"/>
              </a:spcAft>
              <a:defRPr sz="3000">
                <a:solidFill>
                  <a:srgbClr val="777777"/>
                </a:solidFill>
                <a:latin typeface="Arial Black" pitchFamily="34" charset="0"/>
                <a:ea typeface="微軟正黑體" pitchFamily="34" charset="-120"/>
                <a:cs typeface="新細明體" pitchFamily="18" charset="-120"/>
              </a:defRPr>
            </a:lvl6pPr>
            <a:lvl7pPr marL="685800" fontAlgn="base">
              <a:spcBef>
                <a:spcPct val="0"/>
              </a:spcBef>
              <a:spcAft>
                <a:spcPct val="0"/>
              </a:spcAft>
              <a:defRPr sz="3000">
                <a:solidFill>
                  <a:srgbClr val="777777"/>
                </a:solidFill>
                <a:latin typeface="Arial Black" pitchFamily="34" charset="0"/>
                <a:ea typeface="微軟正黑體" pitchFamily="34" charset="-120"/>
                <a:cs typeface="新細明體" pitchFamily="18" charset="-120"/>
              </a:defRPr>
            </a:lvl7pPr>
            <a:lvl8pPr marL="1028700" fontAlgn="base">
              <a:spcBef>
                <a:spcPct val="0"/>
              </a:spcBef>
              <a:spcAft>
                <a:spcPct val="0"/>
              </a:spcAft>
              <a:defRPr sz="3000">
                <a:solidFill>
                  <a:srgbClr val="777777"/>
                </a:solidFill>
                <a:latin typeface="Arial Black" pitchFamily="34" charset="0"/>
                <a:ea typeface="微軟正黑體" pitchFamily="34" charset="-120"/>
                <a:cs typeface="新細明體" pitchFamily="18" charset="-120"/>
              </a:defRPr>
            </a:lvl8pPr>
            <a:lvl9pPr marL="1371600" fontAlgn="base">
              <a:spcBef>
                <a:spcPct val="0"/>
              </a:spcBef>
              <a:spcAft>
                <a:spcPct val="0"/>
              </a:spcAft>
              <a:defRPr sz="3000">
                <a:solidFill>
                  <a:srgbClr val="777777"/>
                </a:solidFill>
                <a:latin typeface="Arial Black" pitchFamily="34" charset="0"/>
                <a:ea typeface="微軟正黑體" pitchFamily="34" charset="-120"/>
                <a:cs typeface="新細明體" pitchFamily="18" charset="-120"/>
              </a:defRPr>
            </a:lvl9pPr>
          </a:lstStyle>
          <a:p>
            <a:pPr lvl="0">
              <a:defRPr/>
            </a:pPr>
            <a:r>
              <a:rPr lang="en-US" altLang="zh-TW" sz="2800" dirty="0">
                <a:solidFill>
                  <a:srgbClr val="808080">
                    <a:lumMod val="50000"/>
                  </a:srgbClr>
                </a:solidFill>
                <a:latin typeface="Arial Black"/>
                <a:cs typeface="+mj-cs"/>
              </a:rPr>
              <a:t>Segment  Reporting</a:t>
            </a:r>
            <a:endParaRPr lang="zh-TW" altLang="en-US" sz="2800" dirty="0">
              <a:solidFill>
                <a:srgbClr val="808080">
                  <a:lumMod val="50000"/>
                </a:srgbClr>
              </a:solidFill>
              <a:latin typeface="Arial Black"/>
              <a:cs typeface="+mj-cs"/>
            </a:endParaRPr>
          </a:p>
        </p:txBody>
      </p:sp>
      <p:pic>
        <p:nvPicPr>
          <p:cNvPr id="8" name="圖片 7">
            <a:extLst>
              <a:ext uri="{FF2B5EF4-FFF2-40B4-BE49-F238E27FC236}">
                <a16:creationId xmlns:a16="http://schemas.microsoft.com/office/drawing/2014/main" id="{C3988BB2-0B23-491C-A07B-869B1C2711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95736" y="3717032"/>
            <a:ext cx="4932000" cy="37282"/>
          </a:xfrm>
          <a:prstGeom prst="rect">
            <a:avLst/>
          </a:prstGeom>
        </p:spPr>
      </p:pic>
      <p:pic>
        <p:nvPicPr>
          <p:cNvPr id="5" name="Picture 3" descr="E:\其他\企業識別系統圖\200907-new\logo-雙語.wmf">
            <a:extLst>
              <a:ext uri="{FF2B5EF4-FFF2-40B4-BE49-F238E27FC236}">
                <a16:creationId xmlns:a16="http://schemas.microsoft.com/office/drawing/2014/main" id="{7CF2B61B-B068-4E46-96A4-C4CB2514BD19}"/>
              </a:ext>
            </a:extLst>
          </p:cNvPr>
          <p:cNvPicPr>
            <a:picLocks noChangeAspect="1" noChangeArrowheads="1"/>
          </p:cNvPicPr>
          <p:nvPr/>
        </p:nvPicPr>
        <p:blipFill>
          <a:blip r:embed="rId4" cstate="print"/>
          <a:srcRect/>
          <a:stretch>
            <a:fillRect/>
          </a:stretch>
        </p:blipFill>
        <p:spPr bwMode="auto">
          <a:xfrm>
            <a:off x="3203848" y="692696"/>
            <a:ext cx="2432108" cy="789737"/>
          </a:xfrm>
          <a:prstGeom prst="rect">
            <a:avLst/>
          </a:prstGeom>
          <a:ln>
            <a:noFill/>
          </a:ln>
          <a:effectLst>
            <a:outerShdw blurRad="50800" dist="25400" dir="4200000" algn="tl" rotWithShape="0">
              <a:schemeClr val="accent3"/>
            </a:outerShdw>
          </a:effectLst>
        </p:spPr>
      </p:pic>
    </p:spTree>
    <p:extLst>
      <p:ext uri="{BB962C8B-B14F-4D97-AF65-F5344CB8AC3E}">
        <p14:creationId xmlns:p14="http://schemas.microsoft.com/office/powerpoint/2010/main" val="38591971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圖片 17" descr="玻璃節點和網線抽象呈現">
            <a:extLst>
              <a:ext uri="{FF2B5EF4-FFF2-40B4-BE49-F238E27FC236}">
                <a16:creationId xmlns:a16="http://schemas.microsoft.com/office/drawing/2014/main" id="{2B5F78FA-5C36-4E67-B9C4-023997DC7797}"/>
              </a:ext>
            </a:extLst>
          </p:cNvPr>
          <p:cNvPicPr>
            <a:picLocks noChangeAspect="1"/>
          </p:cNvPicPr>
          <p:nvPr/>
        </p:nvPicPr>
        <p:blipFill rotWithShape="1">
          <a:blip r:embed="rId3" cstate="print">
            <a:duotone>
              <a:schemeClr val="accent1">
                <a:shade val="45000"/>
                <a:satMod val="135000"/>
              </a:schemeClr>
              <a:prstClr val="white"/>
            </a:duotone>
            <a:alphaModFix amt="44000"/>
            <a:extLst>
              <a:ext uri="{28A0092B-C50C-407E-A947-70E740481C1C}">
                <a14:useLocalDpi xmlns:a14="http://schemas.microsoft.com/office/drawing/2010/main" val="0"/>
              </a:ext>
            </a:extLst>
          </a:blip>
          <a:srcRect t="53091" b="28843"/>
          <a:stretch/>
        </p:blipFill>
        <p:spPr>
          <a:xfrm>
            <a:off x="0" y="-16146"/>
            <a:ext cx="9159322" cy="1816293"/>
          </a:xfrm>
          <a:prstGeom prst="rect">
            <a:avLst/>
          </a:prstGeom>
        </p:spPr>
      </p:pic>
      <p:pic>
        <p:nvPicPr>
          <p:cNvPr id="19" name="圖片 18">
            <a:extLst>
              <a:ext uri="{FF2B5EF4-FFF2-40B4-BE49-F238E27FC236}">
                <a16:creationId xmlns:a16="http://schemas.microsoft.com/office/drawing/2014/main" id="{537AC63A-0165-4E06-A79A-207BB8E2CF0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232066" y="781534"/>
            <a:ext cx="830997" cy="72010"/>
          </a:xfrm>
          <a:prstGeom prst="rect">
            <a:avLst/>
          </a:prstGeom>
        </p:spPr>
      </p:pic>
      <p:pic>
        <p:nvPicPr>
          <p:cNvPr id="10" name="Picture 3" descr="E:\其他\企業識別系統圖\200907-new\logo-雙語.wmf">
            <a:extLst>
              <a:ext uri="{FF2B5EF4-FFF2-40B4-BE49-F238E27FC236}">
                <a16:creationId xmlns:a16="http://schemas.microsoft.com/office/drawing/2014/main" id="{92A08C80-D1E0-46BE-85C2-02E42B9CED8C}"/>
              </a:ext>
            </a:extLst>
          </p:cNvPr>
          <p:cNvPicPr>
            <a:picLocks noChangeAspect="1" noChangeArrowheads="1"/>
          </p:cNvPicPr>
          <p:nvPr/>
        </p:nvPicPr>
        <p:blipFill>
          <a:blip r:embed="rId5" cstate="print"/>
          <a:srcRect/>
          <a:stretch>
            <a:fillRect/>
          </a:stretch>
        </p:blipFill>
        <p:spPr bwMode="auto">
          <a:xfrm>
            <a:off x="7181264" y="479363"/>
            <a:ext cx="1435514" cy="466130"/>
          </a:xfrm>
          <a:prstGeom prst="rect">
            <a:avLst/>
          </a:prstGeom>
          <a:ln>
            <a:noFill/>
          </a:ln>
          <a:effectLst>
            <a:outerShdw blurRad="50800" dist="25400" dir="4200000" algn="tl" rotWithShape="0">
              <a:schemeClr val="accent3"/>
            </a:outerShdw>
          </a:effectLst>
        </p:spPr>
      </p:pic>
      <p:sp>
        <p:nvSpPr>
          <p:cNvPr id="30" name="矩形 29">
            <a:extLst>
              <a:ext uri="{FF2B5EF4-FFF2-40B4-BE49-F238E27FC236}">
                <a16:creationId xmlns:a16="http://schemas.microsoft.com/office/drawing/2014/main" id="{02DC8506-2C88-40D8-9C63-148223DD172D}"/>
              </a:ext>
            </a:extLst>
          </p:cNvPr>
          <p:cNvSpPr/>
          <p:nvPr/>
        </p:nvSpPr>
        <p:spPr>
          <a:xfrm>
            <a:off x="755576" y="2060848"/>
            <a:ext cx="3806227" cy="57617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TW" sz="1800" b="1" i="0" u="none" strike="noStrike" kern="1200" cap="none" spc="0" normalizeH="0" baseline="0" noProof="0" dirty="0">
                <a:ln>
                  <a:noFill/>
                </a:ln>
                <a:solidFill>
                  <a:srgbClr val="FFFFFF"/>
                </a:solidFill>
                <a:effectLst/>
                <a:uLnTx/>
                <a:uFillTx/>
                <a:latin typeface="Arial"/>
                <a:ea typeface="微軟正黑體"/>
              </a:rPr>
              <a:t>Revenue</a:t>
            </a:r>
            <a:endParaRPr kumimoji="1" lang="zh-TW" altLang="en-US" sz="1800" b="1" i="0" u="none" strike="noStrike" kern="1200" cap="none" spc="0" normalizeH="0" baseline="0" noProof="0" dirty="0">
              <a:ln>
                <a:noFill/>
              </a:ln>
              <a:solidFill>
                <a:srgbClr val="FFFFFF"/>
              </a:solidFill>
              <a:effectLst/>
              <a:uLnTx/>
              <a:uFillTx/>
              <a:latin typeface="Arial"/>
              <a:ea typeface="微軟正黑體"/>
            </a:endParaRPr>
          </a:p>
        </p:txBody>
      </p:sp>
      <p:pic>
        <p:nvPicPr>
          <p:cNvPr id="31" name="圖片 30">
            <a:extLst>
              <a:ext uri="{FF2B5EF4-FFF2-40B4-BE49-F238E27FC236}">
                <a16:creationId xmlns:a16="http://schemas.microsoft.com/office/drawing/2014/main" id="{BDD7AD62-98A2-4D1A-A3B7-ECEEE5BB667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324000" y="6513769"/>
            <a:ext cx="8496000" cy="83583"/>
          </a:xfrm>
          <a:prstGeom prst="rect">
            <a:avLst/>
          </a:prstGeom>
        </p:spPr>
      </p:pic>
      <p:sp>
        <p:nvSpPr>
          <p:cNvPr id="3" name="文字方塊 2">
            <a:extLst>
              <a:ext uri="{FF2B5EF4-FFF2-40B4-BE49-F238E27FC236}">
                <a16:creationId xmlns:a16="http://schemas.microsoft.com/office/drawing/2014/main" id="{86356B81-CE70-C309-0EDF-5CD09983A1F8}"/>
              </a:ext>
            </a:extLst>
          </p:cNvPr>
          <p:cNvSpPr txBox="1"/>
          <p:nvPr/>
        </p:nvSpPr>
        <p:spPr>
          <a:xfrm>
            <a:off x="765599" y="365103"/>
            <a:ext cx="6120680" cy="830997"/>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2400" b="1" i="0" u="none" strike="noStrike" kern="1200" cap="none" spc="0" normalizeH="0" baseline="0" noProof="0" dirty="0">
                <a:ln>
                  <a:noFill/>
                </a:ln>
                <a:solidFill>
                  <a:srgbClr val="808080">
                    <a:lumMod val="50000"/>
                  </a:srgbClr>
                </a:solidFill>
                <a:effectLst/>
                <a:uLnTx/>
                <a:uFillTx/>
                <a:latin typeface="Arial Black"/>
                <a:ea typeface="微軟正黑體" panose="020B0604030504040204" pitchFamily="34" charset="-120"/>
              </a:rPr>
              <a:t>Consumer Business Group (CBG)</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2400" b="0" i="0" u="none" strike="noStrike" kern="1200" cap="none" spc="0" normalizeH="0" baseline="0" noProof="0" dirty="0">
                <a:ln>
                  <a:noFill/>
                </a:ln>
                <a:solidFill>
                  <a:srgbClr val="808080">
                    <a:lumMod val="50000"/>
                  </a:srgbClr>
                </a:solidFill>
                <a:effectLst/>
                <a:uLnTx/>
                <a:uFillTx/>
                <a:latin typeface="Arial"/>
                <a:ea typeface="微軟正黑體" panose="020B0604030504040204" pitchFamily="34" charset="-120"/>
              </a:rPr>
              <a:t>1Q23 Financial Summary</a:t>
            </a:r>
          </a:p>
        </p:txBody>
      </p:sp>
      <p:graphicFrame>
        <p:nvGraphicFramePr>
          <p:cNvPr id="25" name="圖表 24">
            <a:extLst>
              <a:ext uri="{FF2B5EF4-FFF2-40B4-BE49-F238E27FC236}">
                <a16:creationId xmlns:a16="http://schemas.microsoft.com/office/drawing/2014/main" id="{06BF3409-1B2C-43FC-879C-56709C657C2C}"/>
              </a:ext>
            </a:extLst>
          </p:cNvPr>
          <p:cNvGraphicFramePr/>
          <p:nvPr>
            <p:extLst>
              <p:ext uri="{D42A27DB-BD31-4B8C-83A1-F6EECF244321}">
                <p14:modId xmlns:p14="http://schemas.microsoft.com/office/powerpoint/2010/main" val="4104299845"/>
              </p:ext>
            </p:extLst>
          </p:nvPr>
        </p:nvGraphicFramePr>
        <p:xfrm>
          <a:off x="755576" y="3193836"/>
          <a:ext cx="3639853" cy="3245081"/>
        </p:xfrm>
        <a:graphic>
          <a:graphicData uri="http://schemas.openxmlformats.org/drawingml/2006/chart">
            <c:chart xmlns:c="http://schemas.openxmlformats.org/drawingml/2006/chart" xmlns:r="http://schemas.openxmlformats.org/officeDocument/2006/relationships" r:id="rId6"/>
          </a:graphicData>
        </a:graphic>
      </p:graphicFrame>
      <p:sp>
        <p:nvSpPr>
          <p:cNvPr id="26" name="文字方塊 25">
            <a:extLst>
              <a:ext uri="{FF2B5EF4-FFF2-40B4-BE49-F238E27FC236}">
                <a16:creationId xmlns:a16="http://schemas.microsoft.com/office/drawing/2014/main" id="{E2C55E9A-24A4-4958-87F5-DA2BD5E25134}"/>
              </a:ext>
            </a:extLst>
          </p:cNvPr>
          <p:cNvSpPr txBox="1"/>
          <p:nvPr/>
        </p:nvSpPr>
        <p:spPr>
          <a:xfrm>
            <a:off x="1547664" y="2780928"/>
            <a:ext cx="2483624"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altLang="zh-TW" sz="2400" dirty="0">
                <a:solidFill>
                  <a:srgbClr val="F88522"/>
                </a:solidFill>
                <a:latin typeface="Arial" panose="020B0604020202020204" pitchFamily="34" charset="0"/>
                <a:ea typeface="微軟正黑體"/>
                <a:cs typeface="Arial" panose="020B0604020202020204" pitchFamily="34" charset="0"/>
              </a:rPr>
              <a:t>+4</a:t>
            </a:r>
            <a:r>
              <a:rPr kumimoji="1" lang="en-US" altLang="zh-TW" sz="2400" b="1" i="0" strike="noStrike" kern="1200" cap="none" spc="0" normalizeH="0" baseline="0" noProof="0" dirty="0">
                <a:ln>
                  <a:noFill/>
                </a:ln>
                <a:solidFill>
                  <a:srgbClr val="F88522"/>
                </a:solidFill>
                <a:effectLst/>
                <a:uLnTx/>
                <a:uFillTx/>
                <a:latin typeface="Arial" panose="020B0604020202020204" pitchFamily="34" charset="0"/>
                <a:ea typeface="微軟正黑體"/>
                <a:cs typeface="Arial" panose="020B0604020202020204" pitchFamily="34" charset="0"/>
              </a:rPr>
              <a:t>.1% YoY</a:t>
            </a:r>
            <a:endParaRPr kumimoji="1" lang="zh-TW" altLang="en-US" sz="2400" b="1" i="0" strike="noStrike" kern="1200" cap="none" spc="0" normalizeH="0" baseline="0" noProof="0" dirty="0">
              <a:ln>
                <a:noFill/>
              </a:ln>
              <a:solidFill>
                <a:srgbClr val="F88522"/>
              </a:solidFill>
              <a:effectLst/>
              <a:uLnTx/>
              <a:uFillTx/>
              <a:latin typeface="Arial" panose="020B0604020202020204" pitchFamily="34" charset="0"/>
              <a:ea typeface="微軟正黑體"/>
              <a:cs typeface="Arial" panose="020B0604020202020204" pitchFamily="34" charset="0"/>
            </a:endParaRPr>
          </a:p>
        </p:txBody>
      </p:sp>
      <p:sp>
        <p:nvSpPr>
          <p:cNvPr id="27" name="文字方塊 26"/>
          <p:cNvSpPr txBox="1"/>
          <p:nvPr/>
        </p:nvSpPr>
        <p:spPr>
          <a:xfrm>
            <a:off x="3203848" y="3460358"/>
            <a:ext cx="562917" cy="184666"/>
          </a:xfrm>
          <a:prstGeom prst="rect">
            <a:avLst/>
          </a:prstGeom>
          <a:solidFill>
            <a:schemeClr val="bg1"/>
          </a:solidFill>
          <a:ln>
            <a:solidFill>
              <a:schemeClr val="bg2"/>
            </a:solidFill>
          </a:ln>
        </p:spPr>
        <p:txBody>
          <a:bodyPr wrap="square" lIns="0" tIns="0" rIns="0" bIns="0"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TW" sz="1200" b="1" i="0" u="none" strike="noStrike" kern="1200" cap="none" spc="0" normalizeH="0" baseline="0" noProof="0" dirty="0">
                <a:ln>
                  <a:noFill/>
                </a:ln>
                <a:solidFill>
                  <a:srgbClr val="000000"/>
                </a:solidFill>
                <a:effectLst/>
                <a:uLnTx/>
                <a:uFillTx/>
                <a:latin typeface="Arial" charset="0"/>
                <a:ea typeface="微軟正黑體" panose="020B0604030504040204" pitchFamily="34" charset="-120"/>
              </a:rPr>
              <a:t>34.05</a:t>
            </a:r>
            <a:endParaRPr kumimoji="1" lang="zh-TW" altLang="en-US" sz="1200" b="1" i="0" u="none" strike="noStrike" kern="1200" cap="none" spc="0" normalizeH="0" baseline="0" noProof="0" dirty="0">
              <a:ln>
                <a:noFill/>
              </a:ln>
              <a:solidFill>
                <a:srgbClr val="000000"/>
              </a:solidFill>
              <a:effectLst/>
              <a:uLnTx/>
              <a:uFillTx/>
              <a:latin typeface="Arial" charset="0"/>
              <a:ea typeface="微軟正黑體" panose="020B0604030504040204" pitchFamily="34" charset="-120"/>
            </a:endParaRPr>
          </a:p>
        </p:txBody>
      </p:sp>
      <p:sp>
        <p:nvSpPr>
          <p:cNvPr id="28" name="文字方塊 27"/>
          <p:cNvSpPr txBox="1"/>
          <p:nvPr/>
        </p:nvSpPr>
        <p:spPr>
          <a:xfrm>
            <a:off x="1763688" y="3532366"/>
            <a:ext cx="622914" cy="184666"/>
          </a:xfrm>
          <a:prstGeom prst="rect">
            <a:avLst/>
          </a:prstGeom>
          <a:solidFill>
            <a:schemeClr val="bg1"/>
          </a:solidFill>
          <a:ln>
            <a:solidFill>
              <a:schemeClr val="bg2"/>
            </a:solidFill>
          </a:ln>
        </p:spPr>
        <p:txBody>
          <a:bodyPr wrap="square" lIns="0" tIns="0" rIns="0" bIns="0"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TW" sz="1200" b="1" i="0" u="none" strike="noStrike" kern="1200" cap="none" spc="0" normalizeH="0" baseline="0" noProof="0" dirty="0">
                <a:ln>
                  <a:noFill/>
                </a:ln>
                <a:solidFill>
                  <a:srgbClr val="000000"/>
                </a:solidFill>
                <a:effectLst/>
                <a:uLnTx/>
                <a:uFillTx/>
                <a:latin typeface="Arial" charset="0"/>
                <a:ea typeface="微軟正黑體" panose="020B0604030504040204" pitchFamily="34" charset="-120"/>
              </a:rPr>
              <a:t>32.72</a:t>
            </a:r>
            <a:endParaRPr kumimoji="1" lang="zh-TW" altLang="en-US" sz="1200" b="1" i="0" u="none" strike="noStrike" kern="1200" cap="none" spc="0" normalizeH="0" baseline="0" noProof="0" dirty="0">
              <a:ln>
                <a:noFill/>
              </a:ln>
              <a:solidFill>
                <a:srgbClr val="000000"/>
              </a:solidFill>
              <a:effectLst/>
              <a:uLnTx/>
              <a:uFillTx/>
              <a:latin typeface="Arial" charset="0"/>
              <a:ea typeface="微軟正黑體" panose="020B0604030504040204" pitchFamily="34" charset="-120"/>
            </a:endParaRPr>
          </a:p>
        </p:txBody>
      </p:sp>
      <p:pic>
        <p:nvPicPr>
          <p:cNvPr id="29" name="圖片 28">
            <a:extLst>
              <a:ext uri="{FF2B5EF4-FFF2-40B4-BE49-F238E27FC236}">
                <a16:creationId xmlns:a16="http://schemas.microsoft.com/office/drawing/2014/main" id="{4AFE1CE4-CBC5-191C-1645-2B44C86009D8}"/>
              </a:ext>
            </a:extLst>
          </p:cNvPr>
          <p:cNvPicPr>
            <a:picLocks noChangeAspect="1"/>
          </p:cNvPicPr>
          <p:nvPr/>
        </p:nvPicPr>
        <p:blipFill>
          <a:blip r:embed="rId7" cstate="print"/>
          <a:stretch>
            <a:fillRect/>
          </a:stretch>
        </p:blipFill>
        <p:spPr>
          <a:xfrm rot="21389784">
            <a:off x="2426396" y="3159624"/>
            <a:ext cx="625783" cy="498123"/>
          </a:xfrm>
          <a:prstGeom prst="rect">
            <a:avLst/>
          </a:prstGeom>
        </p:spPr>
      </p:pic>
      <p:pic>
        <p:nvPicPr>
          <p:cNvPr id="32" name="圖片 31">
            <a:extLst>
              <a:ext uri="{FF2B5EF4-FFF2-40B4-BE49-F238E27FC236}">
                <a16:creationId xmlns:a16="http://schemas.microsoft.com/office/drawing/2014/main" id="{C5AB3B9B-F347-442B-90A9-01EBA91CDEC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00277" y="2136608"/>
            <a:ext cx="450819" cy="445786"/>
          </a:xfrm>
          <a:prstGeom prst="rect">
            <a:avLst/>
          </a:prstGeom>
        </p:spPr>
      </p:pic>
      <p:pic>
        <p:nvPicPr>
          <p:cNvPr id="33" name="圖片 32">
            <a:extLst>
              <a:ext uri="{FF2B5EF4-FFF2-40B4-BE49-F238E27FC236}">
                <a16:creationId xmlns:a16="http://schemas.microsoft.com/office/drawing/2014/main" id="{423F09AC-25DB-4733-AF34-3684067D6BF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000277" y="3461442"/>
            <a:ext cx="450819" cy="445786"/>
          </a:xfrm>
          <a:prstGeom prst="rect">
            <a:avLst/>
          </a:prstGeom>
        </p:spPr>
      </p:pic>
      <p:pic>
        <p:nvPicPr>
          <p:cNvPr id="34" name="圖片 33">
            <a:extLst>
              <a:ext uri="{FF2B5EF4-FFF2-40B4-BE49-F238E27FC236}">
                <a16:creationId xmlns:a16="http://schemas.microsoft.com/office/drawing/2014/main" id="{04FF4D1B-3B2C-B75B-8D53-6BD584F91FC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000277" y="5024989"/>
            <a:ext cx="451538" cy="445067"/>
          </a:xfrm>
          <a:prstGeom prst="rect">
            <a:avLst/>
          </a:prstGeom>
        </p:spPr>
      </p:pic>
      <p:sp>
        <p:nvSpPr>
          <p:cNvPr id="35" name="文字方塊 34">
            <a:extLst>
              <a:ext uri="{FF2B5EF4-FFF2-40B4-BE49-F238E27FC236}">
                <a16:creationId xmlns:a16="http://schemas.microsoft.com/office/drawing/2014/main" id="{7C285CEF-7889-4EE3-BEBC-A7D22E9A48ED}"/>
              </a:ext>
            </a:extLst>
          </p:cNvPr>
          <p:cNvSpPr txBox="1"/>
          <p:nvPr/>
        </p:nvSpPr>
        <p:spPr>
          <a:xfrm>
            <a:off x="5144293" y="2117383"/>
            <a:ext cx="3604171" cy="968285"/>
          </a:xfrm>
          <a:prstGeom prst="rect">
            <a:avLst/>
          </a:prstGeom>
          <a:noFill/>
          <a:ln>
            <a:noFill/>
          </a:ln>
        </p:spPr>
        <p:txBody>
          <a:bodyPr wrap="square" lIns="468000" tIns="72000" bIns="72000" anchor="ctr" anchorCtr="0">
            <a:noAutofit/>
          </a:bodyPr>
          <a:lstStyle/>
          <a:p>
            <a:pPr>
              <a:defRPr/>
            </a:pPr>
            <a:r>
              <a:rPr lang="en-US" altLang="zh-TW" sz="1600" b="0" dirty="0">
                <a:solidFill>
                  <a:srgbClr val="000000"/>
                </a:solidFill>
                <a:latin typeface="Arial" panose="020B0604020202020204" pitchFamily="34" charset="0"/>
                <a:ea typeface="微軟正黑體"/>
                <a:cs typeface="Arial" panose="020B0604020202020204" pitchFamily="34" charset="0"/>
              </a:rPr>
              <a:t>Mobile service revenue of CBG +7.2% YoY due to continued growth of 5G migration and</a:t>
            </a:r>
          </a:p>
          <a:p>
            <a:pPr lvl="0">
              <a:defRPr/>
            </a:pPr>
            <a:r>
              <a:rPr lang="en-US" altLang="zh-TW" sz="1600" b="0" dirty="0">
                <a:solidFill>
                  <a:srgbClr val="000000"/>
                </a:solidFill>
                <a:latin typeface="Arial" panose="020B0604020202020204" pitchFamily="34" charset="0"/>
                <a:ea typeface="微軟正黑體"/>
                <a:cs typeface="Arial" panose="020B0604020202020204" pitchFamily="34" charset="0"/>
              </a:rPr>
              <a:t>postpaid subs</a:t>
            </a:r>
          </a:p>
        </p:txBody>
      </p:sp>
      <p:sp>
        <p:nvSpPr>
          <p:cNvPr id="36" name="文字方塊 35">
            <a:extLst>
              <a:ext uri="{FF2B5EF4-FFF2-40B4-BE49-F238E27FC236}">
                <a16:creationId xmlns:a16="http://schemas.microsoft.com/office/drawing/2014/main" id="{BBF306E8-676D-4153-951E-51630F4CC9A1}"/>
              </a:ext>
            </a:extLst>
          </p:cNvPr>
          <p:cNvSpPr txBox="1"/>
          <p:nvPr/>
        </p:nvSpPr>
        <p:spPr>
          <a:xfrm>
            <a:off x="5144293" y="3331164"/>
            <a:ext cx="3604171" cy="1537996"/>
          </a:xfrm>
          <a:prstGeom prst="rect">
            <a:avLst/>
          </a:prstGeom>
          <a:noFill/>
          <a:ln>
            <a:noFill/>
          </a:ln>
        </p:spPr>
        <p:txBody>
          <a:bodyPr wrap="square" lIns="468000" tIns="72000" bIns="72000" anchor="ctr" anchorCtr="0">
            <a:noAutofit/>
          </a:bodyPr>
          <a:lstStyle/>
          <a:p>
            <a:pPr>
              <a:lnSpc>
                <a:spcPts val="2000"/>
              </a:lnSpc>
              <a:defRPr/>
            </a:pPr>
            <a:r>
              <a:rPr lang="en-US" altLang="zh-TW" sz="1600" b="0" dirty="0">
                <a:solidFill>
                  <a:srgbClr val="000000"/>
                </a:solidFill>
                <a:latin typeface="Arial" panose="020B0604020202020204" pitchFamily="34" charset="0"/>
                <a:ea typeface="微軟正黑體"/>
                <a:cs typeface="Arial" panose="020B0604020202020204" pitchFamily="34" charset="0"/>
              </a:rPr>
              <a:t>Fixed broadband revenue</a:t>
            </a:r>
          </a:p>
          <a:p>
            <a:pPr lvl="0">
              <a:lnSpc>
                <a:spcPts val="2000"/>
              </a:lnSpc>
              <a:defRPr/>
            </a:pPr>
            <a:r>
              <a:rPr lang="en-US" altLang="zh-TW" sz="1600" b="0" dirty="0">
                <a:solidFill>
                  <a:srgbClr val="000000"/>
                </a:solidFill>
                <a:latin typeface="Arial" panose="020B0604020202020204" pitchFamily="34" charset="0"/>
                <a:ea typeface="微軟正黑體"/>
                <a:cs typeface="Arial" panose="020B0604020202020204" pitchFamily="34" charset="0"/>
              </a:rPr>
              <a:t>of CBG increased due to the successful upsell along with the speed upgrade and strong growth of home Wi-Fi services</a:t>
            </a:r>
          </a:p>
        </p:txBody>
      </p:sp>
      <p:sp>
        <p:nvSpPr>
          <p:cNvPr id="37" name="文字方塊 36">
            <a:extLst>
              <a:ext uri="{FF2B5EF4-FFF2-40B4-BE49-F238E27FC236}">
                <a16:creationId xmlns:a16="http://schemas.microsoft.com/office/drawing/2014/main" id="{272290DD-C44F-A706-CB12-8C18AD2FF391}"/>
              </a:ext>
            </a:extLst>
          </p:cNvPr>
          <p:cNvSpPr txBox="1"/>
          <p:nvPr/>
        </p:nvSpPr>
        <p:spPr>
          <a:xfrm>
            <a:off x="5144293" y="4771324"/>
            <a:ext cx="3604171" cy="1537996"/>
          </a:xfrm>
          <a:prstGeom prst="rect">
            <a:avLst/>
          </a:prstGeom>
          <a:noFill/>
          <a:ln>
            <a:noFill/>
          </a:ln>
        </p:spPr>
        <p:txBody>
          <a:bodyPr wrap="square" lIns="468000" tIns="72000" bIns="72000" anchor="ctr" anchorCtr="0">
            <a:noAutofit/>
          </a:bodyPr>
          <a:lstStyle/>
          <a:p>
            <a:r>
              <a:rPr lang="en-US" altLang="zh-TW" sz="1600" b="0" dirty="0">
                <a:latin typeface="Arial" panose="020B0604020202020204" pitchFamily="34" charset="0"/>
                <a:ea typeface="微軟正黑體"/>
                <a:cs typeface="Arial" panose="020B0604020202020204" pitchFamily="34" charset="0"/>
              </a:rPr>
              <a:t>Sales revenue of CBG increased by 4.4% YoY due to the eased iPhone supply chain bottleneck</a:t>
            </a:r>
          </a:p>
          <a:p>
            <a:endParaRPr lang="zh-TW" altLang="en-US" sz="1600" b="0" dirty="0">
              <a:latin typeface="Arial" panose="020B0604020202020204" pitchFamily="34" charset="0"/>
              <a:ea typeface="微軟正黑體"/>
              <a:cs typeface="Arial" panose="020B0604020202020204" pitchFamily="34" charset="0"/>
            </a:endParaRPr>
          </a:p>
        </p:txBody>
      </p:sp>
      <p:pic>
        <p:nvPicPr>
          <p:cNvPr id="41" name="圖片 40">
            <a:extLst>
              <a:ext uri="{FF2B5EF4-FFF2-40B4-BE49-F238E27FC236}">
                <a16:creationId xmlns:a16="http://schemas.microsoft.com/office/drawing/2014/main" id="{63C0A0C7-7D18-EF91-26D6-68E890B29C85}"/>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99592" y="1390595"/>
            <a:ext cx="218183" cy="215056"/>
          </a:xfrm>
          <a:prstGeom prst="rect">
            <a:avLst/>
          </a:prstGeom>
        </p:spPr>
      </p:pic>
      <p:sp>
        <p:nvSpPr>
          <p:cNvPr id="23" name="文字方塊 22">
            <a:extLst>
              <a:ext uri="{FF2B5EF4-FFF2-40B4-BE49-F238E27FC236}">
                <a16:creationId xmlns:a16="http://schemas.microsoft.com/office/drawing/2014/main" id="{007FF754-B9DB-67AF-42E0-6A25E890D1E6}"/>
              </a:ext>
            </a:extLst>
          </p:cNvPr>
          <p:cNvSpPr txBox="1"/>
          <p:nvPr/>
        </p:nvSpPr>
        <p:spPr>
          <a:xfrm>
            <a:off x="1117775" y="1239143"/>
            <a:ext cx="7990728" cy="461665"/>
          </a:xfrm>
          <a:prstGeom prst="rect">
            <a:avLst/>
          </a:prstGeom>
          <a:noFill/>
        </p:spPr>
        <p:txBody>
          <a:bodyPr wrap="square">
            <a:spAutoFit/>
          </a:bodyPr>
          <a:lstStyle/>
          <a:p>
            <a:r>
              <a:rPr lang="en-US" altLang="zh-TW" sz="1800" baseline="0" dirty="0">
                <a:solidFill>
                  <a:schemeClr val="tx1">
                    <a:lumMod val="65000"/>
                    <a:lumOff val="35000"/>
                  </a:schemeClr>
                </a:solidFill>
                <a:latin typeface="Arial"/>
                <a:ea typeface="微軟正黑體" panose="020B0604030504040204" pitchFamily="34" charset="-120"/>
              </a:rPr>
              <a:t>Income</a:t>
            </a:r>
            <a:r>
              <a:rPr lang="en-US" altLang="zh-TW" sz="1800" dirty="0">
                <a:solidFill>
                  <a:schemeClr val="tx1">
                    <a:lumMod val="65000"/>
                    <a:lumOff val="35000"/>
                  </a:schemeClr>
                </a:solidFill>
                <a:latin typeface="Arial"/>
                <a:ea typeface="微軟正黑體" panose="020B0604030504040204" pitchFamily="34" charset="-120"/>
              </a:rPr>
              <a:t> before tax grew NT$0.24 billion, </a:t>
            </a:r>
            <a:r>
              <a:rPr lang="en-US" altLang="zh-TW" sz="1800" dirty="0">
                <a:solidFill>
                  <a:srgbClr val="F18C01"/>
                </a:solidFill>
                <a:latin typeface="Arial"/>
                <a:ea typeface="微軟正黑體" panose="020B0604030504040204" pitchFamily="34" charset="-120"/>
              </a:rPr>
              <a:t>or </a:t>
            </a:r>
            <a:r>
              <a:rPr lang="zh-TW" altLang="en-US" sz="1800" dirty="0">
                <a:solidFill>
                  <a:srgbClr val="F18C01"/>
                </a:solidFill>
                <a:latin typeface="Arial"/>
                <a:ea typeface="微軟正黑體" panose="020B0604030504040204" pitchFamily="34" charset="-120"/>
              </a:rPr>
              <a:t>   </a:t>
            </a:r>
            <a:r>
              <a:rPr lang="en-US" altLang="zh-TW" sz="1800" dirty="0">
                <a:solidFill>
                  <a:srgbClr val="F18C01"/>
                </a:solidFill>
                <a:latin typeface="Arial"/>
                <a:ea typeface="微軟正黑體" panose="020B0604030504040204" pitchFamily="34" charset="-120"/>
              </a:rPr>
              <a:t> </a:t>
            </a:r>
            <a:r>
              <a:rPr lang="en-US" altLang="zh-TW" sz="2400" dirty="0">
                <a:solidFill>
                  <a:srgbClr val="F18C01"/>
                </a:solidFill>
                <a:latin typeface="Arial"/>
                <a:ea typeface="微軟正黑體" panose="020B0604030504040204" pitchFamily="34" charset="-120"/>
              </a:rPr>
              <a:t>3.3</a:t>
            </a:r>
            <a:r>
              <a:rPr lang="en-US" altLang="zh-TW" sz="1800" dirty="0">
                <a:solidFill>
                  <a:srgbClr val="F18C01"/>
                </a:solidFill>
                <a:latin typeface="Arial"/>
                <a:ea typeface="微軟正黑體" panose="020B0604030504040204" pitchFamily="34" charset="-120"/>
              </a:rPr>
              <a:t>%</a:t>
            </a:r>
            <a:r>
              <a:rPr lang="zh-TW" altLang="en-US" sz="1800" dirty="0">
                <a:solidFill>
                  <a:srgbClr val="F18C01"/>
                </a:solidFill>
                <a:latin typeface="Arial"/>
                <a:ea typeface="微軟正黑體" panose="020B0604030504040204" pitchFamily="34" charset="-120"/>
              </a:rPr>
              <a:t> </a:t>
            </a:r>
            <a:r>
              <a:rPr lang="en-US" altLang="zh-TW" sz="1800" dirty="0">
                <a:solidFill>
                  <a:srgbClr val="F18C01"/>
                </a:solidFill>
                <a:latin typeface="Arial"/>
                <a:ea typeface="微軟正黑體" panose="020B0604030504040204" pitchFamily="34" charset="-120"/>
              </a:rPr>
              <a:t>YoY</a:t>
            </a:r>
            <a:endParaRPr lang="zh-TW" altLang="en-US" sz="1800" dirty="0">
              <a:solidFill>
                <a:srgbClr val="F18C01"/>
              </a:solidFill>
            </a:endParaRPr>
          </a:p>
        </p:txBody>
      </p:sp>
      <p:sp>
        <p:nvSpPr>
          <p:cNvPr id="38" name="文字方塊 37">
            <a:extLst>
              <a:ext uri="{FF2B5EF4-FFF2-40B4-BE49-F238E27FC236}">
                <a16:creationId xmlns:a16="http://schemas.microsoft.com/office/drawing/2014/main" id="{FCDB77DF-63EB-A83A-843F-4209B4D36E04}"/>
              </a:ext>
            </a:extLst>
          </p:cNvPr>
          <p:cNvSpPr txBox="1"/>
          <p:nvPr/>
        </p:nvSpPr>
        <p:spPr>
          <a:xfrm>
            <a:off x="5796136" y="1261744"/>
            <a:ext cx="342590" cy="369332"/>
          </a:xfrm>
          <a:prstGeom prst="rect">
            <a:avLst/>
          </a:prstGeom>
          <a:noFill/>
        </p:spPr>
        <p:txBody>
          <a:bodyPr wrap="square">
            <a:spAutoFit/>
          </a:bodyPr>
          <a:lstStyle/>
          <a:p>
            <a:r>
              <a:rPr lang="zh-TW" altLang="en-US" sz="1800" dirty="0">
                <a:solidFill>
                  <a:srgbClr val="FA7707"/>
                </a:solidFill>
                <a:latin typeface="微軟正黑體"/>
                <a:ea typeface="微軟正黑體"/>
                <a:sym typeface="Wingdings" panose="05000000000000000000" pitchFamily="2" charset="2"/>
              </a:rPr>
              <a:t></a:t>
            </a:r>
            <a:r>
              <a:rPr lang="en-US" altLang="zh-TW" sz="1800" dirty="0">
                <a:solidFill>
                  <a:srgbClr val="F18C01"/>
                </a:solidFill>
                <a:latin typeface="Arial"/>
                <a:ea typeface="微軟正黑體" panose="020B0604030504040204" pitchFamily="34" charset="-120"/>
              </a:rPr>
              <a:t>  </a:t>
            </a:r>
            <a:endParaRPr lang="zh-TW" altLang="en-US" sz="1800" dirty="0"/>
          </a:p>
        </p:txBody>
      </p:sp>
    </p:spTree>
    <p:extLst>
      <p:ext uri="{BB962C8B-B14F-4D97-AF65-F5344CB8AC3E}">
        <p14:creationId xmlns:p14="http://schemas.microsoft.com/office/powerpoint/2010/main" val="2443325755"/>
      </p:ext>
    </p:extLst>
  </p:cSld>
  <p:clrMapOvr>
    <a:masterClrMapping/>
  </p:clrMapOvr>
</p:sld>
</file>

<file path=ppt/theme/theme1.xml><?xml version="1.0" encoding="utf-8"?>
<a:theme xmlns:a="http://schemas.openxmlformats.org/drawingml/2006/main" name="2_預設簡報設計">
  <a:themeElements>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預設簡報設計">
      <a:majorFont>
        <a:latin typeface="Arial Black"/>
        <a:ea typeface="微軟正黑體"/>
        <a:cs typeface="新細明體"/>
      </a:majorFont>
      <a:minorFont>
        <a:latin typeface="Arial"/>
        <a:ea typeface="微軟正黑體"/>
        <a:cs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預設簡報設計">
  <a:themeElements>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預設簡報設計">
      <a:majorFont>
        <a:latin typeface="Arial Black"/>
        <a:ea typeface="微軟正黑體"/>
        <a:cs typeface="新細明體"/>
      </a:majorFont>
      <a:minorFont>
        <a:latin typeface="Arial"/>
        <a:ea typeface="微軟正黑體"/>
        <a:cs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預設簡報設計">
  <a:themeElements>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預設簡報設計">
      <a:majorFont>
        <a:latin typeface="Arial Black"/>
        <a:ea typeface="微軟正黑體"/>
        <a:cs typeface="新細明體"/>
      </a:majorFont>
      <a:minorFont>
        <a:latin typeface="Arial"/>
        <a:ea typeface="微軟正黑體"/>
        <a:cs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佈景主題1">
  <a:themeElements>
    <a:clrScheme name="02 3">
      <a:dk1>
        <a:srgbClr val="0B1749"/>
      </a:dk1>
      <a:lt1>
        <a:srgbClr val="FFFFFF"/>
      </a:lt1>
      <a:dk2>
        <a:srgbClr val="2453B2"/>
      </a:dk2>
      <a:lt2>
        <a:srgbClr val="DDDDDD"/>
      </a:lt2>
      <a:accent1>
        <a:srgbClr val="4D93D9"/>
      </a:accent1>
      <a:accent2>
        <a:srgbClr val="77AE26"/>
      </a:accent2>
      <a:accent3>
        <a:srgbClr val="FFFFFF"/>
      </a:accent3>
      <a:accent4>
        <a:srgbClr val="08123D"/>
      </a:accent4>
      <a:accent5>
        <a:srgbClr val="B2C8E9"/>
      </a:accent5>
      <a:accent6>
        <a:srgbClr val="6B9D21"/>
      </a:accent6>
      <a:hlink>
        <a:srgbClr val="4D798F"/>
      </a:hlink>
      <a:folHlink>
        <a:srgbClr val="6A93BC"/>
      </a:folHlink>
    </a:clrScheme>
    <a:fontScheme name="02">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02 1">
        <a:dk1>
          <a:srgbClr val="30311D"/>
        </a:dk1>
        <a:lt1>
          <a:srgbClr val="FFFFFF"/>
        </a:lt1>
        <a:dk2>
          <a:srgbClr val="866D10"/>
        </a:dk2>
        <a:lt2>
          <a:srgbClr val="DDDDDD"/>
        </a:lt2>
        <a:accent1>
          <a:srgbClr val="345C22"/>
        </a:accent1>
        <a:accent2>
          <a:srgbClr val="93B75F"/>
        </a:accent2>
        <a:accent3>
          <a:srgbClr val="FFFFFF"/>
        </a:accent3>
        <a:accent4>
          <a:srgbClr val="272817"/>
        </a:accent4>
        <a:accent5>
          <a:srgbClr val="AEB5AB"/>
        </a:accent5>
        <a:accent6>
          <a:srgbClr val="85A655"/>
        </a:accent6>
        <a:hlink>
          <a:srgbClr val="557B97"/>
        </a:hlink>
        <a:folHlink>
          <a:srgbClr val="B5A077"/>
        </a:folHlink>
      </a:clrScheme>
      <a:clrMap bg1="lt1" tx1="dk1" bg2="lt2" tx2="dk2" accent1="accent1" accent2="accent2" accent3="accent3" accent4="accent4" accent5="accent5" accent6="accent6" hlink="hlink" folHlink="folHlink"/>
    </a:extraClrScheme>
    <a:extraClrScheme>
      <a:clrScheme name="02 2">
        <a:dk1>
          <a:srgbClr val="000066"/>
        </a:dk1>
        <a:lt1>
          <a:srgbClr val="FFFFFF"/>
        </a:lt1>
        <a:dk2>
          <a:srgbClr val="447DE4"/>
        </a:dk2>
        <a:lt2>
          <a:srgbClr val="DDDDDD"/>
        </a:lt2>
        <a:accent1>
          <a:srgbClr val="7F81CF"/>
        </a:accent1>
        <a:accent2>
          <a:srgbClr val="D87A24"/>
        </a:accent2>
        <a:accent3>
          <a:srgbClr val="FFFFFF"/>
        </a:accent3>
        <a:accent4>
          <a:srgbClr val="000056"/>
        </a:accent4>
        <a:accent5>
          <a:srgbClr val="C0C1E4"/>
        </a:accent5>
        <a:accent6>
          <a:srgbClr val="C46E20"/>
        </a:accent6>
        <a:hlink>
          <a:srgbClr val="99A75F"/>
        </a:hlink>
        <a:folHlink>
          <a:srgbClr val="7AAFC2"/>
        </a:folHlink>
      </a:clrScheme>
      <a:clrMap bg1="lt1" tx1="dk1" bg2="lt2" tx2="dk2" accent1="accent1" accent2="accent2" accent3="accent3" accent4="accent4" accent5="accent5" accent6="accent6" hlink="hlink" folHlink="folHlink"/>
    </a:extraClrScheme>
    <a:extraClrScheme>
      <a:clrScheme name="02 3">
        <a:dk1>
          <a:srgbClr val="0B1749"/>
        </a:dk1>
        <a:lt1>
          <a:srgbClr val="FFFFFF"/>
        </a:lt1>
        <a:dk2>
          <a:srgbClr val="2453B2"/>
        </a:dk2>
        <a:lt2>
          <a:srgbClr val="DDDDDD"/>
        </a:lt2>
        <a:accent1>
          <a:srgbClr val="4D93D9"/>
        </a:accent1>
        <a:accent2>
          <a:srgbClr val="77AE26"/>
        </a:accent2>
        <a:accent3>
          <a:srgbClr val="FFFFFF"/>
        </a:accent3>
        <a:accent4>
          <a:srgbClr val="08123D"/>
        </a:accent4>
        <a:accent5>
          <a:srgbClr val="B2C8E9"/>
        </a:accent5>
        <a:accent6>
          <a:srgbClr val="6B9D21"/>
        </a:accent6>
        <a:hlink>
          <a:srgbClr val="4D798F"/>
        </a:hlink>
        <a:folHlink>
          <a:srgbClr val="6A93BC"/>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預設簡報設計">
  <a:themeElements>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預設簡報設計">
      <a:majorFont>
        <a:latin typeface="Arial Black"/>
        <a:ea typeface="微軟正黑體"/>
        <a:cs typeface="新細明體"/>
      </a:majorFont>
      <a:minorFont>
        <a:latin typeface="Arial"/>
        <a:ea typeface="微軟正黑體"/>
        <a:cs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5_預設簡報設計">
  <a:themeElements>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預設簡報設計">
      <a:majorFont>
        <a:latin typeface="Arial Black"/>
        <a:ea typeface="微軟正黑體"/>
        <a:cs typeface="新細明體"/>
      </a:majorFont>
      <a:minorFont>
        <a:latin typeface="Arial"/>
        <a:ea typeface="微軟正黑體"/>
        <a:cs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6_預設簡報設計">
  <a:themeElements>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預設簡報設計">
      <a:majorFont>
        <a:latin typeface="Arial Black"/>
        <a:ea typeface="微軟正黑體"/>
        <a:cs typeface="新細明體"/>
      </a:majorFont>
      <a:minorFont>
        <a:latin typeface="Arial"/>
        <a:ea typeface="微軟正黑體"/>
        <a:cs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13788C8452FCF4A8249AA74BEAAF93F" ma:contentTypeVersion="7" ma:contentTypeDescription="Create a new document." ma:contentTypeScope="" ma:versionID="4bcb1b8edfa249c1af1950e23dfb6116">
  <xsd:schema xmlns:xsd="http://www.w3.org/2001/XMLSchema" xmlns:xs="http://www.w3.org/2001/XMLSchema" xmlns:p="http://schemas.microsoft.com/office/2006/metadata/properties" xmlns:ns3="a04718a7-747b-4806-af60-66a31cb3b9f3" targetNamespace="http://schemas.microsoft.com/office/2006/metadata/properties" ma:root="true" ma:fieldsID="ca905f95b68572b2ff76801a101bdfb1" ns3:_="">
    <xsd:import namespace="a04718a7-747b-4806-af60-66a31cb3b9f3"/>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4718a7-747b-4806-af60-66a31cb3b9f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83B2ACF-A134-420A-BB0F-F3D375B9542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04718a7-747b-4806-af60-66a31cb3b9f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834DEC8-8F85-4641-9234-185DE64FC649}">
  <ds:schemaRefs>
    <ds:schemaRef ds:uri="http://schemas.microsoft.com/office/2006/metadata/properties"/>
    <ds:schemaRef ds:uri="http://www.w3.org/XML/1998/namespace"/>
    <ds:schemaRef ds:uri="http://schemas.microsoft.com/office/2006/documentManagement/types"/>
    <ds:schemaRef ds:uri="http://schemas.openxmlformats.org/package/2006/metadata/core-properties"/>
    <ds:schemaRef ds:uri="http://purl.org/dc/terms/"/>
    <ds:schemaRef ds:uri="http://purl.org/dc/dcmitype/"/>
    <ds:schemaRef ds:uri="http://purl.org/dc/elements/1.1/"/>
    <ds:schemaRef ds:uri="http://schemas.microsoft.com/office/infopath/2007/PartnerControls"/>
    <ds:schemaRef ds:uri="a04718a7-747b-4806-af60-66a31cb3b9f3"/>
  </ds:schemaRefs>
</ds:datastoreItem>
</file>

<file path=customXml/itemProps3.xml><?xml version="1.0" encoding="utf-8"?>
<ds:datastoreItem xmlns:ds="http://schemas.openxmlformats.org/officeDocument/2006/customXml" ds:itemID="{CBCD191C-B3DF-4137-9F5C-52FA60A00DB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214727</TotalTime>
  <Words>10619</Words>
  <Application>Microsoft Office PowerPoint</Application>
  <PresentationFormat>如螢幕大小 (4:3)</PresentationFormat>
  <Paragraphs>925</Paragraphs>
  <Slides>20</Slides>
  <Notes>20</Notes>
  <HiddenSlides>0</HiddenSlides>
  <MMClips>0</MMClips>
  <ScaleCrop>false</ScaleCrop>
  <HeadingPairs>
    <vt:vector size="8" baseType="variant">
      <vt:variant>
        <vt:lpstr>使用字型</vt:lpstr>
      </vt:variant>
      <vt:variant>
        <vt:i4>11</vt:i4>
      </vt:variant>
      <vt:variant>
        <vt:lpstr>佈景主題</vt:lpstr>
      </vt:variant>
      <vt:variant>
        <vt:i4>7</vt:i4>
      </vt:variant>
      <vt:variant>
        <vt:lpstr>內嵌 OLE 伺服程式</vt:lpstr>
      </vt:variant>
      <vt:variant>
        <vt:i4>2</vt:i4>
      </vt:variant>
      <vt:variant>
        <vt:lpstr>投影片標題</vt:lpstr>
      </vt:variant>
      <vt:variant>
        <vt:i4>20</vt:i4>
      </vt:variant>
    </vt:vector>
  </HeadingPairs>
  <TitlesOfParts>
    <vt:vector size="40" baseType="lpstr">
      <vt:lpstr>Arial Unicode MS</vt:lpstr>
      <vt:lpstr>微軟正黑體</vt:lpstr>
      <vt:lpstr>新細明體</vt:lpstr>
      <vt:lpstr>標楷體</vt:lpstr>
      <vt:lpstr>Arial</vt:lpstr>
      <vt:lpstr>Arial Black</vt:lpstr>
      <vt:lpstr>Book Antiqua</vt:lpstr>
      <vt:lpstr>Calibri</vt:lpstr>
      <vt:lpstr>Times New Roman</vt:lpstr>
      <vt:lpstr>Verdana</vt:lpstr>
      <vt:lpstr>Wingdings</vt:lpstr>
      <vt:lpstr>2_預設簡報設計</vt:lpstr>
      <vt:lpstr>1_預設簡報設計</vt:lpstr>
      <vt:lpstr>3_預設簡報設計</vt:lpstr>
      <vt:lpstr>1_佈景主題1</vt:lpstr>
      <vt:lpstr>4_預設簡報設計</vt:lpstr>
      <vt:lpstr>5_預設簡報設計</vt:lpstr>
      <vt:lpstr>6_預設簡報設計</vt:lpstr>
      <vt:lpstr>工作表</vt:lpstr>
      <vt:lpstr>Worksheet</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Ping</dc:creator>
  <cp:lastModifiedBy>蘇靖婷</cp:lastModifiedBy>
  <cp:revision>13716</cp:revision>
  <cp:lastPrinted>2023-05-08T10:28:34Z</cp:lastPrinted>
  <dcterms:created xsi:type="dcterms:W3CDTF">2009-03-30T02:51:59Z</dcterms:created>
  <dcterms:modified xsi:type="dcterms:W3CDTF">2023-05-30T08:47:45Z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0x010100713788C8452FCF4A8249AA74BEAAF93F</vt:lpwstr>
  </property>
</Properties>
</file>