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6" r:id="rId4"/>
  </p:sldMasterIdLst>
  <p:notesMasterIdLst>
    <p:notesMasterId r:id="rId24"/>
  </p:notesMasterIdLst>
  <p:handoutMasterIdLst>
    <p:handoutMasterId r:id="rId25"/>
  </p:handoutMasterIdLst>
  <p:sldIdLst>
    <p:sldId id="257" r:id="rId5"/>
    <p:sldId id="268" r:id="rId6"/>
    <p:sldId id="345" r:id="rId7"/>
    <p:sldId id="286" r:id="rId8"/>
    <p:sldId id="301" r:id="rId9"/>
    <p:sldId id="334" r:id="rId10"/>
    <p:sldId id="346" r:id="rId11"/>
    <p:sldId id="347" r:id="rId12"/>
    <p:sldId id="350" r:id="rId13"/>
    <p:sldId id="336" r:id="rId14"/>
    <p:sldId id="323" r:id="rId15"/>
    <p:sldId id="331" r:id="rId16"/>
    <p:sldId id="317" r:id="rId17"/>
    <p:sldId id="282" r:id="rId18"/>
    <p:sldId id="284" r:id="rId19"/>
    <p:sldId id="285" r:id="rId20"/>
    <p:sldId id="342" r:id="rId21"/>
    <p:sldId id="343" r:id="rId22"/>
    <p:sldId id="276" r:id="rId23"/>
  </p:sldIdLst>
  <p:sldSz cx="12188825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A"/>
    <a:srgbClr val="05BEFF"/>
    <a:srgbClr val="07C5EB"/>
    <a:srgbClr val="009ED6"/>
    <a:srgbClr val="00A4DE"/>
    <a:srgbClr val="0099FF"/>
    <a:srgbClr val="6600CC"/>
    <a:srgbClr val="21C5FF"/>
    <a:srgbClr val="06AED0"/>
    <a:srgbClr val="006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79" autoAdjust="0"/>
    <p:restoredTop sz="90803" autoAdjust="0"/>
  </p:normalViewPr>
  <p:slideViewPr>
    <p:cSldViewPr>
      <p:cViewPr varScale="1">
        <p:scale>
          <a:sx n="66" d="100"/>
          <a:sy n="66" d="100"/>
        </p:scale>
        <p:origin x="1110" y="6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3552" y="72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27861;&#35498;&#26371;&#31777;&#22577;\1111220-&#27861;&#35498;&#26371;&#20351;&#29992;&#36001;&#21209;&#36039;&#35338;\&#27861;&#35498;&#26371;&#20351;&#29992;&#36001;&#21209;&#36039;&#35338;_111Q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687068108954063E-2"/>
          <c:y val="7.2443974822045037E-2"/>
          <c:w val="0.71727151351041984"/>
          <c:h val="0.81782196125902307"/>
        </c:manualLayout>
      </c:layout>
      <c:pie3DChart>
        <c:varyColors val="1"/>
        <c:ser>
          <c:idx val="0"/>
          <c:order val="0"/>
          <c:dPt>
            <c:idx val="2"/>
            <c:bubble3D val="0"/>
            <c:spPr>
              <a:ln>
                <a:solidFill>
                  <a:srgbClr val="7030A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5DC5-4318-BCA4-DFBE813ECA39}"/>
              </c:ext>
            </c:extLst>
          </c:dPt>
          <c:dLbls>
            <c:dLbl>
              <c:idx val="0"/>
              <c:layout>
                <c:manualLayout>
                  <c:x val="-0.16538267840896653"/>
                  <c:y val="0.1199538973134693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en-US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rPr>
                      <a:t>TFT</a:t>
                    </a:r>
                    <a:r>
                      <a:rPr lang="zh-TW" altLang="en-US" sz="2000" b="1" dirty="0">
                        <a:solidFill>
                          <a:schemeClr val="tx1"/>
                        </a:solidFill>
                      </a:rPr>
                      <a:t>面板</a:t>
                    </a:r>
                    <a:r>
                      <a:rPr lang="en-US" altLang="zh-TW" sz="2000" b="1" dirty="0">
                        <a:solidFill>
                          <a:schemeClr val="tx1"/>
                        </a:solidFill>
                      </a:rPr>
                      <a:t>, 45%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89727825435981"/>
                      <c:h val="0.1076070607266654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5DC5-4318-BCA4-DFBE813ECA39}"/>
                </c:ext>
              </c:extLst>
            </c:dLbl>
            <c:dLbl>
              <c:idx val="1"/>
              <c:layout>
                <c:manualLayout>
                  <c:x val="-0.18340851016553725"/>
                  <c:y val="-0.27304380694813213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zh-TW" altLang="en-US" sz="2000" b="1" dirty="0">
                        <a:solidFill>
                          <a:schemeClr val="tx1"/>
                        </a:solidFill>
                      </a:rPr>
                      <a:t>電阻</a:t>
                    </a:r>
                    <a:r>
                      <a:rPr lang="en-US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rPr>
                      <a:t>TP</a:t>
                    </a:r>
                    <a:r>
                      <a:rPr lang="en-US" altLang="en-US" sz="2000" b="1" dirty="0">
                        <a:solidFill>
                          <a:schemeClr val="tx1"/>
                        </a:solidFill>
                      </a:rPr>
                      <a:t>, 20%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06488167981336"/>
                      <c:h val="0.1011044913318649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5DC5-4318-BCA4-DFBE813ECA39}"/>
                </c:ext>
              </c:extLst>
            </c:dLbl>
            <c:dLbl>
              <c:idx val="2"/>
              <c:layout>
                <c:manualLayout>
                  <c:x val="0.15719252068046924"/>
                  <c:y val="-0.13003377053108134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zh-TW" altLang="en-US" sz="2000" b="1" dirty="0">
                        <a:solidFill>
                          <a:schemeClr val="tx1"/>
                        </a:solidFill>
                      </a:rPr>
                      <a:t>電容</a:t>
                    </a:r>
                    <a:r>
                      <a:rPr lang="en-US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rPr>
                      <a:t>TP,</a:t>
                    </a:r>
                    <a:r>
                      <a:rPr lang="en-US" altLang="en-US" sz="2000" b="1" dirty="0">
                        <a:solidFill>
                          <a:schemeClr val="tx1"/>
                        </a:solidFill>
                      </a:rPr>
                      <a:t> 23%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52471947561379"/>
                      <c:h val="0.1056797210035790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5DC5-4318-BCA4-DFBE813ECA39}"/>
                </c:ext>
              </c:extLst>
            </c:dLbl>
            <c:dLbl>
              <c:idx val="3"/>
              <c:layout>
                <c:manualLayout>
                  <c:x val="0.14377702112629728"/>
                  <c:y val="0.10881952693068703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zh-TW" altLang="en-US" sz="2000" baseline="0" dirty="0">
                        <a:solidFill>
                          <a:schemeClr val="tx1"/>
                        </a:solidFill>
                      </a:rPr>
                      <a:t>代工及零售</a:t>
                    </a:r>
                    <a:r>
                      <a:rPr lang="en-US" altLang="zh-TW" sz="2000" baseline="0" dirty="0">
                        <a:solidFill>
                          <a:schemeClr val="tx1"/>
                        </a:solidFill>
                      </a:rPr>
                      <a:t>, 2%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292445283857347"/>
                      <c:h val="7.015489187244400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5DC5-4318-BCA4-DFBE813ECA39}"/>
                </c:ext>
              </c:extLst>
            </c:dLbl>
            <c:dLbl>
              <c:idx val="4"/>
              <c:layout>
                <c:manualLayout>
                  <c:x val="0.10491892077169418"/>
                  <c:y val="6.3715744991383147E-2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zh-TW" altLang="en-US" sz="2000" b="1" dirty="0">
                        <a:solidFill>
                          <a:schemeClr val="tx1"/>
                        </a:solidFill>
                      </a:rPr>
                      <a:t>其他</a:t>
                    </a:r>
                    <a:r>
                      <a:rPr lang="en-US" altLang="zh-TW" sz="2000" b="1" dirty="0">
                        <a:solidFill>
                          <a:schemeClr val="tx1"/>
                        </a:solidFill>
                      </a:rPr>
                      <a:t>, 10%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15613719098404"/>
                      <c:h val="7.175826782936055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5DC5-4318-BCA4-DFBE813ECA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產品營收比重!$C$2:$C$6</c:f>
              <c:strCache>
                <c:ptCount val="5"/>
                <c:pt idx="0">
                  <c:v>TFT面板</c:v>
                </c:pt>
                <c:pt idx="1">
                  <c:v>電阻TP</c:v>
                </c:pt>
                <c:pt idx="2">
                  <c:v>電容TP</c:v>
                </c:pt>
                <c:pt idx="3">
                  <c:v>代工及零售</c:v>
                </c:pt>
                <c:pt idx="4">
                  <c:v>其他</c:v>
                </c:pt>
              </c:strCache>
            </c:strRef>
          </c:cat>
          <c:val>
            <c:numRef>
              <c:f>產品營收比重!$D$2:$D$6</c:f>
              <c:numCache>
                <c:formatCode>0.00%</c:formatCode>
                <c:ptCount val="5"/>
                <c:pt idx="0">
                  <c:v>0.26029999999999998</c:v>
                </c:pt>
                <c:pt idx="1">
                  <c:v>0.27830000000000005</c:v>
                </c:pt>
                <c:pt idx="2">
                  <c:v>0.31900000000000006</c:v>
                </c:pt>
                <c:pt idx="3">
                  <c:v>5.7900000000000007E-2</c:v>
                </c:pt>
                <c:pt idx="4">
                  <c:v>8.450000000000002E-2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4-B247-8CA2-B8FD2CA9F036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800" baseline="0">
                <a:latin typeface="+mn-ea"/>
                <a:ea typeface="+mn-ea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 sz="1800">
                <a:latin typeface="+mn-ea"/>
                <a:ea typeface="+mn-ea"/>
              </a:defRPr>
            </a:pPr>
            <a:endParaRPr lang="zh-TW"/>
          </a:p>
        </c:txPr>
      </c:legendEntry>
      <c:legendEntry>
        <c:idx val="2"/>
        <c:txPr>
          <a:bodyPr/>
          <a:lstStyle/>
          <a:p>
            <a:pPr>
              <a:defRPr sz="1800">
                <a:latin typeface="+mn-ea"/>
                <a:ea typeface="+mn-ea"/>
              </a:defRPr>
            </a:pPr>
            <a:endParaRPr lang="zh-TW"/>
          </a:p>
        </c:txPr>
      </c:legendEntry>
      <c:legendEntry>
        <c:idx val="3"/>
        <c:txPr>
          <a:bodyPr/>
          <a:lstStyle/>
          <a:p>
            <a:pPr>
              <a:defRPr sz="1800">
                <a:latin typeface="+mn-ea"/>
                <a:ea typeface="+mn-ea"/>
              </a:defRPr>
            </a:pPr>
            <a:endParaRPr lang="zh-TW"/>
          </a:p>
        </c:txPr>
      </c:legendEntry>
      <c:legendEntry>
        <c:idx val="4"/>
        <c:txPr>
          <a:bodyPr/>
          <a:lstStyle/>
          <a:p>
            <a:pPr>
              <a:defRPr sz="1800">
                <a:latin typeface="+mn-ea"/>
                <a:ea typeface="+mn-ea"/>
              </a:defRPr>
            </a:pPr>
            <a:endParaRPr lang="zh-TW"/>
          </a:p>
        </c:txPr>
      </c:legendEntry>
      <c:layout>
        <c:manualLayout>
          <c:xMode val="edge"/>
          <c:yMode val="edge"/>
          <c:x val="0.8009444695167347"/>
          <c:y val="0.21697350896410678"/>
          <c:w val="0.19058985351006327"/>
          <c:h val="0.54865074474474007"/>
        </c:manualLayout>
      </c:layout>
      <c:overlay val="0"/>
      <c:txPr>
        <a:bodyPr/>
        <a:lstStyle/>
        <a:p>
          <a:pPr>
            <a:defRPr sz="1200">
              <a:latin typeface="+mn-ea"/>
              <a:ea typeface="+mn-ea"/>
            </a:defRPr>
          </a:pPr>
          <a:endParaRPr lang="zh-TW"/>
        </a:p>
      </c:txPr>
    </c:legend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4CE92C-EC58-4666-91FF-597FACA00E86}" type="doc">
      <dgm:prSet loTypeId="urn:microsoft.com/office/officeart/2005/8/layout/matrix2" loCatId="matrix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EACD22C0-35ED-44FD-9753-AB4C58DDEAAE}">
      <dgm:prSet phldrT="[文字]" custT="1"/>
      <dgm:spPr/>
      <dgm:t>
        <a:bodyPr/>
        <a:lstStyle/>
        <a:p>
          <a:endParaRPr lang="en-US" altLang="en-US" sz="2400" dirty="0"/>
        </a:p>
        <a:p>
          <a:r>
            <a:rPr lang="en-US" altLang="en-US" sz="2800" b="1" dirty="0">
              <a:solidFill>
                <a:schemeClr val="tx1"/>
              </a:solidFill>
              <a:latin typeface="+mn-ea"/>
              <a:ea typeface="+mn-ea"/>
            </a:rPr>
            <a:t>TFT </a:t>
          </a:r>
          <a:r>
            <a:rPr lang="zh-TW" altLang="en-US" sz="2800" b="1" dirty="0">
              <a:solidFill>
                <a:schemeClr val="tx1"/>
              </a:solidFill>
            </a:rPr>
            <a:t>液晶面板銷售</a:t>
          </a:r>
        </a:p>
        <a:p>
          <a:endParaRPr lang="zh-TW" altLang="en-US" sz="3600" dirty="0"/>
        </a:p>
      </dgm:t>
    </dgm:pt>
    <dgm:pt modelId="{D850E5F6-BF5D-49A9-BA4D-438A1AA7B89B}" type="sibTrans" cxnId="{4C7CC9F1-ED13-4BC5-8BE8-8CFD3DAA6768}">
      <dgm:prSet/>
      <dgm:spPr/>
      <dgm:t>
        <a:bodyPr/>
        <a:lstStyle/>
        <a:p>
          <a:endParaRPr lang="zh-TW" altLang="en-US"/>
        </a:p>
      </dgm:t>
    </dgm:pt>
    <dgm:pt modelId="{473AB3F0-567E-4D35-BD58-76A2F51DAF1F}" type="parTrans" cxnId="{4C7CC9F1-ED13-4BC5-8BE8-8CFD3DAA6768}">
      <dgm:prSet/>
      <dgm:spPr/>
      <dgm:t>
        <a:bodyPr/>
        <a:lstStyle/>
        <a:p>
          <a:endParaRPr lang="zh-TW" altLang="en-US"/>
        </a:p>
      </dgm:t>
    </dgm:pt>
    <dgm:pt modelId="{1D8A4F5F-65AA-4AA5-8EC6-8F659DD16005}">
      <dgm:prSet phldrT="[文字]" custT="1"/>
      <dgm:spPr/>
      <dgm:t>
        <a:bodyPr/>
        <a:lstStyle/>
        <a:p>
          <a:endParaRPr lang="en-US" altLang="zh-TW" sz="2400" dirty="0"/>
        </a:p>
        <a:p>
          <a:r>
            <a:rPr lang="zh-TW" altLang="en-US" sz="2800" b="1" dirty="0">
              <a:solidFill>
                <a:schemeClr val="tx1"/>
              </a:solidFill>
            </a:rPr>
            <a:t>五線電阻式觸控面板</a:t>
          </a:r>
        </a:p>
        <a:p>
          <a:endParaRPr lang="zh-TW" altLang="en-US" sz="3600" dirty="0"/>
        </a:p>
      </dgm:t>
    </dgm:pt>
    <dgm:pt modelId="{484934BD-A893-42AE-A09D-B2FD36665259}" type="parTrans" cxnId="{5B7C141D-8C8C-4200-8649-18F7ED7C4224}">
      <dgm:prSet/>
      <dgm:spPr/>
      <dgm:t>
        <a:bodyPr/>
        <a:lstStyle/>
        <a:p>
          <a:endParaRPr lang="zh-TW" altLang="en-US"/>
        </a:p>
      </dgm:t>
    </dgm:pt>
    <dgm:pt modelId="{E3B12BF7-F5C2-4C3B-B3B0-86CFC6D71476}" type="sibTrans" cxnId="{5B7C141D-8C8C-4200-8649-18F7ED7C4224}">
      <dgm:prSet/>
      <dgm:spPr/>
      <dgm:t>
        <a:bodyPr/>
        <a:lstStyle/>
        <a:p>
          <a:endParaRPr lang="zh-TW" altLang="en-US"/>
        </a:p>
      </dgm:t>
    </dgm:pt>
    <dgm:pt modelId="{4CFC9E9C-37B7-4C4F-B205-A75F0516792C}">
      <dgm:prSet phldrT="[文字]" custT="1"/>
      <dgm:spPr>
        <a:solidFill>
          <a:srgbClr val="92D050"/>
        </a:solidFill>
      </dgm:spPr>
      <dgm:t>
        <a:bodyPr/>
        <a:lstStyle/>
        <a:p>
          <a:r>
            <a:rPr lang="zh-TW" altLang="en-US" sz="2200" b="1" dirty="0">
              <a:solidFill>
                <a:schemeClr val="tx1"/>
              </a:solidFill>
            </a:rPr>
            <a:t> </a:t>
          </a:r>
          <a:r>
            <a:rPr lang="zh-TW" altLang="en-US" sz="2600" b="1" dirty="0">
              <a:solidFill>
                <a:schemeClr val="tx1"/>
              </a:solidFill>
            </a:rPr>
            <a:t>光學玻璃切割與強化</a:t>
          </a:r>
        </a:p>
      </dgm:t>
    </dgm:pt>
    <dgm:pt modelId="{7D1920C1-A3C1-4FFB-BD28-6F90966CB1CC}" type="parTrans" cxnId="{F5DA4797-095E-4C56-9190-5F224E4000F7}">
      <dgm:prSet/>
      <dgm:spPr/>
      <dgm:t>
        <a:bodyPr/>
        <a:lstStyle/>
        <a:p>
          <a:endParaRPr lang="zh-TW" altLang="en-US"/>
        </a:p>
      </dgm:t>
    </dgm:pt>
    <dgm:pt modelId="{99BD29A9-0EE5-4E15-975E-0AB24A769192}" type="sibTrans" cxnId="{F5DA4797-095E-4C56-9190-5F224E4000F7}">
      <dgm:prSet/>
      <dgm:spPr/>
      <dgm:t>
        <a:bodyPr/>
        <a:lstStyle/>
        <a:p>
          <a:endParaRPr lang="zh-TW" altLang="en-US"/>
        </a:p>
      </dgm:t>
    </dgm:pt>
    <dgm:pt modelId="{56E9C8DA-B72D-4265-9937-12AF77D0F376}">
      <dgm:prSet phldrT="[文字]" custT="1"/>
      <dgm:spPr>
        <a:solidFill>
          <a:srgbClr val="FFC000"/>
        </a:solidFill>
      </dgm:spPr>
      <dgm:t>
        <a:bodyPr/>
        <a:lstStyle/>
        <a:p>
          <a:endParaRPr lang="en-US" altLang="zh-TW" sz="2200" dirty="0"/>
        </a:p>
        <a:p>
          <a:endParaRPr lang="en-US" altLang="zh-TW" sz="2400" dirty="0"/>
        </a:p>
        <a:p>
          <a:r>
            <a:rPr lang="zh-TW" altLang="en-US" sz="2700" b="1" dirty="0">
              <a:solidFill>
                <a:schemeClr val="tx1"/>
              </a:solidFill>
            </a:rPr>
            <a:t>投射式電容觸控面板</a:t>
          </a:r>
        </a:p>
        <a:p>
          <a:endParaRPr lang="zh-TW" altLang="en-US" sz="2200" dirty="0"/>
        </a:p>
        <a:p>
          <a:endParaRPr lang="zh-TW" altLang="en-US" sz="3600" dirty="0"/>
        </a:p>
      </dgm:t>
    </dgm:pt>
    <dgm:pt modelId="{ACBF32E1-0EC6-44BC-9D63-98522FDD74CE}" type="parTrans" cxnId="{C9321800-ED7F-4AA7-A1AF-DAA6A44CFADE}">
      <dgm:prSet/>
      <dgm:spPr/>
      <dgm:t>
        <a:bodyPr/>
        <a:lstStyle/>
        <a:p>
          <a:endParaRPr lang="zh-TW" altLang="en-US"/>
        </a:p>
      </dgm:t>
    </dgm:pt>
    <dgm:pt modelId="{E1C0E59C-61FC-4D41-BB08-D5606EA3CF94}" type="sibTrans" cxnId="{C9321800-ED7F-4AA7-A1AF-DAA6A44CFADE}">
      <dgm:prSet/>
      <dgm:spPr/>
      <dgm:t>
        <a:bodyPr/>
        <a:lstStyle/>
        <a:p>
          <a:endParaRPr lang="zh-TW" altLang="en-US"/>
        </a:p>
      </dgm:t>
    </dgm:pt>
    <dgm:pt modelId="{8A0807AB-958D-4E62-B6DE-CFDF81105D89}" type="pres">
      <dgm:prSet presAssocID="{2C4CE92C-EC58-4666-91FF-597FACA00E86}" presName="matrix" presStyleCnt="0">
        <dgm:presLayoutVars>
          <dgm:chMax val="1"/>
          <dgm:dir/>
          <dgm:resizeHandles val="exact"/>
        </dgm:presLayoutVars>
      </dgm:prSet>
      <dgm:spPr/>
    </dgm:pt>
    <dgm:pt modelId="{8CC84F9B-1BAF-4328-8B20-F784ECF4D8E2}" type="pres">
      <dgm:prSet presAssocID="{2C4CE92C-EC58-4666-91FF-597FACA00E86}" presName="axisShape" presStyleLbl="bgShp" presStyleIdx="0" presStyleCnt="1" custScaleX="155112" custLinFactNeighborX="-704" custLinFactNeighborY="-2054"/>
      <dgm:spPr>
        <a:solidFill>
          <a:schemeClr val="accent5">
            <a:lumMod val="60000"/>
            <a:lumOff val="40000"/>
          </a:schemeClr>
        </a:solidFill>
      </dgm:spPr>
    </dgm:pt>
    <dgm:pt modelId="{5FD4486E-64F6-42D5-9264-9DD34E37D971}" type="pres">
      <dgm:prSet presAssocID="{2C4CE92C-EC58-4666-91FF-597FACA00E86}" presName="rect1" presStyleLbl="node1" presStyleIdx="0" presStyleCnt="4" custScaleX="172468" custLinFactNeighborX="-43396" custLinFactNeighborY="-2165">
        <dgm:presLayoutVars>
          <dgm:chMax val="0"/>
          <dgm:chPref val="0"/>
          <dgm:bulletEnabled val="1"/>
        </dgm:presLayoutVars>
      </dgm:prSet>
      <dgm:spPr/>
    </dgm:pt>
    <dgm:pt modelId="{E9E13927-8CBA-4BC1-B564-984E6FA5FA58}" type="pres">
      <dgm:prSet presAssocID="{2C4CE92C-EC58-4666-91FF-597FACA00E86}" presName="rect2" presStyleLbl="node1" presStyleIdx="1" presStyleCnt="4" custScaleX="176913" custLinFactNeighborX="42030" custLinFactNeighborY="-2165">
        <dgm:presLayoutVars>
          <dgm:chMax val="0"/>
          <dgm:chPref val="0"/>
          <dgm:bulletEnabled val="1"/>
        </dgm:presLayoutVars>
      </dgm:prSet>
      <dgm:spPr/>
    </dgm:pt>
    <dgm:pt modelId="{FCCD97DF-934C-4104-AB31-52B9A582B5BB}" type="pres">
      <dgm:prSet presAssocID="{2C4CE92C-EC58-4666-91FF-597FACA00E86}" presName="rect3" presStyleLbl="node1" presStyleIdx="2" presStyleCnt="4" custScaleX="169865" custLinFactNeighborX="-44698" custLinFactNeighborY="53">
        <dgm:presLayoutVars>
          <dgm:chMax val="0"/>
          <dgm:chPref val="0"/>
          <dgm:bulletEnabled val="1"/>
        </dgm:presLayoutVars>
      </dgm:prSet>
      <dgm:spPr/>
    </dgm:pt>
    <dgm:pt modelId="{096C3742-D340-418D-B4EB-E906CE9303BE}" type="pres">
      <dgm:prSet presAssocID="{2C4CE92C-EC58-4666-91FF-597FACA00E86}" presName="rect4" presStyleLbl="node1" presStyleIdx="3" presStyleCnt="4" custScaleX="172412" custLinFactNeighborX="43162" custLinFactNeighborY="3351">
        <dgm:presLayoutVars>
          <dgm:chMax val="0"/>
          <dgm:chPref val="0"/>
          <dgm:bulletEnabled val="1"/>
        </dgm:presLayoutVars>
      </dgm:prSet>
      <dgm:spPr/>
    </dgm:pt>
  </dgm:ptLst>
  <dgm:cxnLst>
    <dgm:cxn modelId="{C9321800-ED7F-4AA7-A1AF-DAA6A44CFADE}" srcId="{2C4CE92C-EC58-4666-91FF-597FACA00E86}" destId="{56E9C8DA-B72D-4265-9937-12AF77D0F376}" srcOrd="3" destOrd="0" parTransId="{ACBF32E1-0EC6-44BC-9D63-98522FDD74CE}" sibTransId="{E1C0E59C-61FC-4D41-BB08-D5606EA3CF94}"/>
    <dgm:cxn modelId="{D9031204-7C48-4B15-BF7F-7EDEEF5C0DEC}" type="presOf" srcId="{EACD22C0-35ED-44FD-9753-AB4C58DDEAAE}" destId="{5FD4486E-64F6-42D5-9264-9DD34E37D971}" srcOrd="0" destOrd="0" presId="urn:microsoft.com/office/officeart/2005/8/layout/matrix2"/>
    <dgm:cxn modelId="{5B7C141D-8C8C-4200-8649-18F7ED7C4224}" srcId="{2C4CE92C-EC58-4666-91FF-597FACA00E86}" destId="{1D8A4F5F-65AA-4AA5-8EC6-8F659DD16005}" srcOrd="1" destOrd="0" parTransId="{484934BD-A893-42AE-A09D-B2FD36665259}" sibTransId="{E3B12BF7-F5C2-4C3B-B3B0-86CFC6D71476}"/>
    <dgm:cxn modelId="{2BC30237-6B79-4B7D-84DE-29293C57D326}" type="presOf" srcId="{4CFC9E9C-37B7-4C4F-B205-A75F0516792C}" destId="{FCCD97DF-934C-4104-AB31-52B9A582B5BB}" srcOrd="0" destOrd="0" presId="urn:microsoft.com/office/officeart/2005/8/layout/matrix2"/>
    <dgm:cxn modelId="{83059086-C74C-4B02-A7CE-CAE3764ED984}" type="presOf" srcId="{1D8A4F5F-65AA-4AA5-8EC6-8F659DD16005}" destId="{E9E13927-8CBA-4BC1-B564-984E6FA5FA58}" srcOrd="0" destOrd="0" presId="urn:microsoft.com/office/officeart/2005/8/layout/matrix2"/>
    <dgm:cxn modelId="{F5DA4797-095E-4C56-9190-5F224E4000F7}" srcId="{2C4CE92C-EC58-4666-91FF-597FACA00E86}" destId="{4CFC9E9C-37B7-4C4F-B205-A75F0516792C}" srcOrd="2" destOrd="0" parTransId="{7D1920C1-A3C1-4FFB-BD28-6F90966CB1CC}" sibTransId="{99BD29A9-0EE5-4E15-975E-0AB24A769192}"/>
    <dgm:cxn modelId="{4EB486C7-7BFC-4049-AE55-DACFA2530D2C}" type="presOf" srcId="{56E9C8DA-B72D-4265-9937-12AF77D0F376}" destId="{096C3742-D340-418D-B4EB-E906CE9303BE}" srcOrd="0" destOrd="0" presId="urn:microsoft.com/office/officeart/2005/8/layout/matrix2"/>
    <dgm:cxn modelId="{22BAF6DA-F3A9-4F26-8754-688F7B5D24B3}" type="presOf" srcId="{2C4CE92C-EC58-4666-91FF-597FACA00E86}" destId="{8A0807AB-958D-4E62-B6DE-CFDF81105D89}" srcOrd="0" destOrd="0" presId="urn:microsoft.com/office/officeart/2005/8/layout/matrix2"/>
    <dgm:cxn modelId="{4C7CC9F1-ED13-4BC5-8BE8-8CFD3DAA6768}" srcId="{2C4CE92C-EC58-4666-91FF-597FACA00E86}" destId="{EACD22C0-35ED-44FD-9753-AB4C58DDEAAE}" srcOrd="0" destOrd="0" parTransId="{473AB3F0-567E-4D35-BD58-76A2F51DAF1F}" sibTransId="{D850E5F6-BF5D-49A9-BA4D-438A1AA7B89B}"/>
    <dgm:cxn modelId="{D45784E9-B623-4FB5-8798-73B5DC0DC2F5}" type="presParOf" srcId="{8A0807AB-958D-4E62-B6DE-CFDF81105D89}" destId="{8CC84F9B-1BAF-4328-8B20-F784ECF4D8E2}" srcOrd="0" destOrd="0" presId="urn:microsoft.com/office/officeart/2005/8/layout/matrix2"/>
    <dgm:cxn modelId="{93631FD6-8F44-4E70-B4CD-B5A203F6111F}" type="presParOf" srcId="{8A0807AB-958D-4E62-B6DE-CFDF81105D89}" destId="{5FD4486E-64F6-42D5-9264-9DD34E37D971}" srcOrd="1" destOrd="0" presId="urn:microsoft.com/office/officeart/2005/8/layout/matrix2"/>
    <dgm:cxn modelId="{904E7A98-F5E0-4CD6-B506-08FFF2698CF4}" type="presParOf" srcId="{8A0807AB-958D-4E62-B6DE-CFDF81105D89}" destId="{E9E13927-8CBA-4BC1-B564-984E6FA5FA58}" srcOrd="2" destOrd="0" presId="urn:microsoft.com/office/officeart/2005/8/layout/matrix2"/>
    <dgm:cxn modelId="{8FA3AB12-3ECA-47DA-ACB0-4F33A04B2E15}" type="presParOf" srcId="{8A0807AB-958D-4E62-B6DE-CFDF81105D89}" destId="{FCCD97DF-934C-4104-AB31-52B9A582B5BB}" srcOrd="3" destOrd="0" presId="urn:microsoft.com/office/officeart/2005/8/layout/matrix2"/>
    <dgm:cxn modelId="{CFB0C60F-C712-4479-BBCC-0EFAE50BD45B}" type="presParOf" srcId="{8A0807AB-958D-4E62-B6DE-CFDF81105D89}" destId="{096C3742-D340-418D-B4EB-E906CE9303B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84F9B-1BAF-4328-8B20-F784ECF4D8E2}">
      <dsp:nvSpPr>
        <dsp:cNvPr id="0" name=""/>
        <dsp:cNvSpPr/>
      </dsp:nvSpPr>
      <dsp:spPr>
        <a:xfrm>
          <a:off x="787436" y="0"/>
          <a:ext cx="7930206" cy="511256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D4486E-64F6-42D5-9264-9DD34E37D971}">
      <dsp:nvSpPr>
        <dsp:cNvPr id="0" name=""/>
        <dsp:cNvSpPr/>
      </dsp:nvSpPr>
      <dsp:spPr>
        <a:xfrm>
          <a:off x="936109" y="288042"/>
          <a:ext cx="3527017" cy="204502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en-US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b="1" kern="1200" dirty="0">
              <a:solidFill>
                <a:schemeClr val="tx1"/>
              </a:solidFill>
              <a:latin typeface="+mn-ea"/>
              <a:ea typeface="+mn-ea"/>
            </a:rPr>
            <a:t>TFT </a:t>
          </a:r>
          <a:r>
            <a:rPr lang="zh-TW" altLang="en-US" sz="2800" b="1" kern="1200" dirty="0">
              <a:solidFill>
                <a:schemeClr val="tx1"/>
              </a:solidFill>
            </a:rPr>
            <a:t>液晶面板銷售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 dirty="0"/>
        </a:p>
      </dsp:txBody>
      <dsp:txXfrm>
        <a:off x="1035939" y="387872"/>
        <a:ext cx="3327357" cy="1845367"/>
      </dsp:txXfrm>
    </dsp:sp>
    <dsp:sp modelId="{E9E13927-8CBA-4BC1-B564-984E6FA5FA58}">
      <dsp:nvSpPr>
        <dsp:cNvPr id="0" name=""/>
        <dsp:cNvSpPr/>
      </dsp:nvSpPr>
      <dsp:spPr>
        <a:xfrm>
          <a:off x="5040550" y="288042"/>
          <a:ext cx="3617918" cy="204502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zh-TW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chemeClr val="tx1"/>
              </a:solidFill>
            </a:rPr>
            <a:t>五線電阻式觸控面板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 dirty="0"/>
        </a:p>
      </dsp:txBody>
      <dsp:txXfrm>
        <a:off x="5140380" y="387872"/>
        <a:ext cx="3418258" cy="1845367"/>
      </dsp:txXfrm>
    </dsp:sp>
    <dsp:sp modelId="{FCCD97DF-934C-4104-AB31-52B9A582B5BB}">
      <dsp:nvSpPr>
        <dsp:cNvPr id="0" name=""/>
        <dsp:cNvSpPr/>
      </dsp:nvSpPr>
      <dsp:spPr>
        <a:xfrm>
          <a:off x="936099" y="2736307"/>
          <a:ext cx="3473785" cy="2045027"/>
        </a:xfrm>
        <a:prstGeom prst="roundRect">
          <a:avLst/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</a:rPr>
            <a:t> </a:t>
          </a:r>
          <a:r>
            <a:rPr lang="zh-TW" altLang="en-US" sz="2600" b="1" kern="1200" dirty="0">
              <a:solidFill>
                <a:schemeClr val="tx1"/>
              </a:solidFill>
            </a:rPr>
            <a:t>光學玻璃切割與強化</a:t>
          </a:r>
        </a:p>
      </dsp:txBody>
      <dsp:txXfrm>
        <a:off x="1035929" y="2836137"/>
        <a:ext cx="3274125" cy="1845367"/>
      </dsp:txXfrm>
    </dsp:sp>
    <dsp:sp modelId="{096C3742-D340-418D-B4EB-E906CE9303BE}">
      <dsp:nvSpPr>
        <dsp:cNvPr id="0" name=""/>
        <dsp:cNvSpPr/>
      </dsp:nvSpPr>
      <dsp:spPr>
        <a:xfrm>
          <a:off x="5109723" y="2803752"/>
          <a:ext cx="3525872" cy="2045027"/>
        </a:xfrm>
        <a:prstGeom prst="roundRect">
          <a:avLst/>
        </a:prstGeom>
        <a:solidFill>
          <a:srgbClr val="FFC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zh-TW" sz="2200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zh-TW" sz="2400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700" b="1" kern="1200" dirty="0">
              <a:solidFill>
                <a:schemeClr val="tx1"/>
              </a:solidFill>
            </a:rPr>
            <a:t>投射式電容觸控面板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200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kern="1200" dirty="0"/>
        </a:p>
      </dsp:txBody>
      <dsp:txXfrm>
        <a:off x="5209553" y="2903582"/>
        <a:ext cx="3326212" cy="18453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2023/12/18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dirty="0"/>
              <a:t>按一下以編輯母片文字樣式</a:t>
            </a:r>
          </a:p>
          <a:p>
            <a:pPr lvl="1" rtl="0"/>
            <a:r>
              <a:rPr lang="zh-TW" altLang="en-US" dirty="0"/>
              <a:t>第二層</a:t>
            </a:r>
          </a:p>
          <a:p>
            <a:pPr lvl="2" rtl="0"/>
            <a:r>
              <a:rPr lang="zh-TW" altLang="en-US" dirty="0"/>
              <a:t>第三層</a:t>
            </a:r>
          </a:p>
          <a:p>
            <a:pPr lvl="3" rtl="0"/>
            <a:r>
              <a:rPr lang="zh-TW" altLang="en-US" dirty="0"/>
              <a:t>第四層</a:t>
            </a:r>
          </a:p>
          <a:p>
            <a:pPr lvl="4" rtl="0"/>
            <a:r>
              <a:rPr lang="zh-TW" altLang="en-US" dirty="0"/>
              <a:t>第五層</a:t>
            </a:r>
          </a:p>
        </p:txBody>
      </p:sp>
      <p:sp>
        <p:nvSpPr>
          <p:cNvPr id="9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0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2023/12/18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1" name="頁尾預留位置 3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2" name="投影片編號預留位置 4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4159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14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89976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15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22143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16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902288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89832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83580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8234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8234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49326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24192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04378-F5EA-4C6D-9F20-5DD5275D5EF7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pPr/>
              <a:t>10</a:t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5358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04378-F5EA-4C6D-9F20-5DD5275D5EF7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pPr/>
              <a:t>11</a:t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8587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13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97331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6675" y="2404534"/>
            <a:ext cx="7764913" cy="1646302"/>
          </a:xfrm>
        </p:spPr>
        <p:txBody>
          <a:bodyPr anchor="b">
            <a:noAutofit/>
          </a:bodyPr>
          <a:lstStyle>
            <a:lvl1pPr algn="r">
              <a:defRPr sz="5398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675" y="4050834"/>
            <a:ext cx="776491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FAB9-92A9-4565-952F-C6DFF6C732DC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B4C0D62-5030-AFAB-0269-011AE110896A}"/>
              </a:ext>
            </a:extLst>
          </p:cNvPr>
          <p:cNvSpPr txBox="1">
            <a:spLocks/>
          </p:cNvSpPr>
          <p:nvPr userDrawn="1"/>
        </p:nvSpPr>
        <p:spPr>
          <a:xfrm>
            <a:off x="11309386" y="6286522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41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609600"/>
            <a:ext cx="8594429" cy="3403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7485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5783" y="3632200"/>
            <a:ext cx="722264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035400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1931988"/>
            <a:ext cx="8594429" cy="2595460"/>
          </a:xfrm>
        </p:spPr>
        <p:txBody>
          <a:bodyPr anchor="b">
            <a:normAutofit/>
          </a:bodyPr>
          <a:lstStyle>
            <a:lvl1pPr algn="l">
              <a:defRPr sz="4399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1718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142680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621" y="609600"/>
            <a:ext cx="858596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84840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0503-9772-4CD8-95DF-2174C2DD5AB3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7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5599" y="609600"/>
            <a:ext cx="130440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159" y="609600"/>
            <a:ext cx="7058311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4757-61C8-4E8C-BEB9-D091A22DD2D5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1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92929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2700868"/>
            <a:ext cx="8594429" cy="1826581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CE40-B5CB-4575-BF39-D82DA102F3B2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6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158" y="2160589"/>
            <a:ext cx="418294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8645" y="2160590"/>
            <a:ext cx="418294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0481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570" y="2160983"/>
            <a:ext cx="418453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570" y="2737246"/>
            <a:ext cx="418453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058" y="2160983"/>
            <a:ext cx="4184528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059" y="2737246"/>
            <a:ext cx="418452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58409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1FB9-DDAF-442B-AF2E-3ADA6EADC9BF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zh-TW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95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3106-5CDA-4359-B491-302190CFFD59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2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1498604"/>
            <a:ext cx="3853524" cy="1278466"/>
          </a:xfrm>
        </p:spPr>
        <p:txBody>
          <a:bodyPr anchor="b">
            <a:normAutofit/>
          </a:bodyPr>
          <a:lstStyle>
            <a:lvl1pPr>
              <a:defRPr sz="1999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222" y="514925"/>
            <a:ext cx="4512366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2777069"/>
            <a:ext cx="385352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6926" indent="0">
              <a:buNone/>
              <a:defRPr sz="1400"/>
            </a:lvl2pPr>
            <a:lvl3pPr marL="913852" indent="0">
              <a:buNone/>
              <a:defRPr sz="1200"/>
            </a:lvl3pPr>
            <a:lvl4pPr marL="1370778" indent="0">
              <a:buNone/>
              <a:defRPr sz="1000"/>
            </a:lvl4pPr>
            <a:lvl5pPr marL="1827703" indent="0">
              <a:buNone/>
              <a:defRPr sz="1000"/>
            </a:lvl5pPr>
            <a:lvl6pPr marL="2284628" indent="0">
              <a:buNone/>
              <a:defRPr sz="1000"/>
            </a:lvl6pPr>
            <a:lvl7pPr marL="2741554" indent="0">
              <a:buNone/>
              <a:defRPr sz="1000"/>
            </a:lvl7pPr>
            <a:lvl8pPr marL="3198480" indent="0">
              <a:buNone/>
              <a:defRPr sz="1000"/>
            </a:lvl8pPr>
            <a:lvl9pPr marL="3655406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85027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4800600"/>
            <a:ext cx="859442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158" y="609600"/>
            <a:ext cx="859442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5367338"/>
            <a:ext cx="8594428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015899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8" y="2160590"/>
            <a:ext cx="859442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3257" y="6041363"/>
            <a:ext cx="911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9E0F1-642A-4177-A6AE-A204F8BDE8E1}" type="datetime1">
              <a:rPr lang="zh-TW" altLang="en-US" smtClean="0"/>
              <a:pPr/>
              <a:t>2023/12/18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158" y="6041363"/>
            <a:ext cx="629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426" y="6041363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38A79F4-EE76-BB09-5EDD-5A4DC073B594}"/>
              </a:ext>
            </a:extLst>
          </p:cNvPr>
          <p:cNvSpPr txBox="1">
            <a:spLocks/>
          </p:cNvSpPr>
          <p:nvPr userDrawn="1"/>
        </p:nvSpPr>
        <p:spPr>
          <a:xfrm>
            <a:off x="11309386" y="6286522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61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  <p:sldLayoutId id="2147483959" r:id="rId13"/>
    <p:sldLayoutId id="2147483960" r:id="rId14"/>
    <p:sldLayoutId id="2147483961" r:id="rId15"/>
    <p:sldLayoutId id="2147483962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microsoft.com/office/2007/relationships/hdphoto" Target="../media/hdphoto6.wdp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5.wdp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openxmlformats.org/officeDocument/2006/relationships/image" Target="../media/image7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19" Type="http://schemas.openxmlformats.org/officeDocument/2006/relationships/image" Target="../media/image1.png"/><Relationship Id="rId4" Type="http://schemas.microsoft.com/office/2007/relationships/hdphoto" Target="../media/hdphoto2.wdp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7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85900" y="1916832"/>
            <a:ext cx="9289032" cy="4032448"/>
          </a:xfrm>
        </p:spPr>
        <p:txBody>
          <a:bodyPr rtlCol="0" anchor="ctr">
            <a:normAutofit/>
          </a:bodyPr>
          <a:lstStyle/>
          <a:p>
            <a:pPr algn="l"/>
            <a:r>
              <a:rPr lang="zh-TW" altLang="en-US" sz="5300" b="1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銘旺科技股份有限公司</a:t>
            </a:r>
            <a:br>
              <a:rPr lang="en-US" altLang="zh-TW" sz="5300" b="1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</a:br>
            <a:r>
              <a:rPr lang="en-US" altLang="zh-TW" sz="5300" dirty="0">
                <a:solidFill>
                  <a:srgbClr val="FF00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2023</a:t>
            </a:r>
            <a:r>
              <a:rPr lang="zh-TW" altLang="en-US" sz="5300" dirty="0">
                <a:solidFill>
                  <a:srgbClr val="FF00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年法人說明會</a:t>
            </a:r>
            <a:br>
              <a:rPr lang="en-US" altLang="zh-TW" sz="5300" dirty="0">
                <a:solidFill>
                  <a:srgbClr val="FF00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</a:br>
            <a:r>
              <a:rPr lang="en-US" altLang="zh-TW" sz="4000" b="1" dirty="0">
                <a:solidFill>
                  <a:schemeClr val="tx1"/>
                </a:solidFill>
                <a:latin typeface="Salesforce Sans"/>
                <a:sym typeface="Salesforce Sans"/>
              </a:rPr>
              <a:t>Dec.19,2023</a:t>
            </a:r>
            <a:endParaRPr lang="zh-TW" altLang="en-US" sz="4000" b="1" dirty="0">
              <a:solidFill>
                <a:schemeClr val="tx1"/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2" y="476672"/>
            <a:ext cx="1800200" cy="127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950396" y="119675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484" y="908720"/>
            <a:ext cx="28416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16" y="413330"/>
            <a:ext cx="10055781" cy="787188"/>
          </a:xfrm>
        </p:spPr>
        <p:txBody>
          <a:bodyPr rtlCol="0">
            <a:normAutofit/>
          </a:bodyPr>
          <a:lstStyle/>
          <a:p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TDM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Product</a:t>
            </a:r>
            <a:endParaRPr lang="en-US" altLang="zh-CN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22EEF9A-015E-4129-8993-48FFE0E77D4B}"/>
              </a:ext>
            </a:extLst>
          </p:cNvPr>
          <p:cNvSpPr txBox="1"/>
          <p:nvPr/>
        </p:nvSpPr>
        <p:spPr>
          <a:xfrm>
            <a:off x="1818691" y="2714621"/>
            <a:ext cx="1563493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rtl="0">
              <a:defRPr lang="zh-CN"/>
            </a:defPPr>
            <a:lvl1pPr>
              <a:defRPr sz="1400"/>
            </a:lvl1pPr>
          </a:lstStyle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原廠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LCM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自組模組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18" name="矩形 17"/>
          <p:cNvSpPr/>
          <p:nvPr/>
        </p:nvSpPr>
        <p:spPr>
          <a:xfrm>
            <a:off x="-3599" y="5970843"/>
            <a:ext cx="12192424" cy="875211"/>
          </a:xfrm>
          <a:prstGeom prst="rect">
            <a:avLst/>
          </a:prstGeom>
          <a:solidFill>
            <a:srgbClr val="1D4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742" y="6038927"/>
            <a:ext cx="1027612" cy="710459"/>
          </a:xfrm>
          <a:prstGeom prst="rect">
            <a:avLst/>
          </a:prstGeom>
        </p:spPr>
      </p:pic>
      <p:grpSp>
        <p:nvGrpSpPr>
          <p:cNvPr id="4" name="群組 20">
            <a:extLst>
              <a:ext uri="{FF2B5EF4-FFF2-40B4-BE49-F238E27FC236}">
                <a16:creationId xmlns:a16="http://schemas.microsoft.com/office/drawing/2014/main" id="{EA97E564-60A0-404C-9C8B-4AE31B91F695}"/>
              </a:ext>
            </a:extLst>
          </p:cNvPr>
          <p:cNvGrpSpPr/>
          <p:nvPr/>
        </p:nvGrpSpPr>
        <p:grpSpPr>
          <a:xfrm>
            <a:off x="3462579" y="3789040"/>
            <a:ext cx="4653797" cy="2714643"/>
            <a:chOff x="1192500" y="1524000"/>
            <a:chExt cx="6610380" cy="4693920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2B7C57CB-A856-4695-99E4-BF0A9BE62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2500" y="1524000"/>
              <a:ext cx="6610380" cy="4693920"/>
            </a:xfrm>
            <a:prstGeom prst="rect">
              <a:avLst/>
            </a:prstGeom>
            <a:scene3d>
              <a:camera prst="perspectiveRight"/>
              <a:lightRig rig="threePt" dir="t"/>
            </a:scene3d>
          </p:spPr>
        </p:pic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D9D2D75-4059-48D3-93C2-313AADC3C4B1}"/>
                </a:ext>
              </a:extLst>
            </p:cNvPr>
            <p:cNvSpPr txBox="1"/>
            <p:nvPr/>
          </p:nvSpPr>
          <p:spPr>
            <a:xfrm>
              <a:off x="1192500" y="4605517"/>
              <a:ext cx="3575646" cy="8377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TW" sz="1400" b="1" i="0" u="none" strike="noStrike" cap="none" spc="0" normalizeH="0" baseline="0" dirty="0">
                  <a:ln>
                    <a:noFill/>
                  </a:ln>
                  <a:solidFill>
                    <a:srgbClr val="04042D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rPr>
                <a:t> </a:t>
              </a:r>
              <a:r>
                <a:rPr lang="zh-TW" altLang="en-US" sz="1600" dirty="0">
                  <a:solidFill>
                    <a:srgbClr val="04042D"/>
                  </a:solidFill>
                </a:rPr>
                <a:t>（</a:t>
              </a:r>
              <a:r>
                <a:rPr lang="en-US" altLang="zh-TW" sz="1600" dirty="0">
                  <a:solidFill>
                    <a:srgbClr val="04042D"/>
                  </a:solidFill>
                </a:rPr>
                <a:t>or </a:t>
              </a:r>
              <a:r>
                <a:rPr kumimoji="0" lang="en-US" altLang="zh-TW" sz="1400" b="1" i="0" u="none" strike="noStrike" cap="none" spc="0" normalizeH="0" baseline="0" dirty="0">
                  <a:ln>
                    <a:noFill/>
                  </a:ln>
                  <a:solidFill>
                    <a:srgbClr val="04042D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rPr>
                <a:t>Tape / Air Bonding</a:t>
              </a:r>
              <a:r>
                <a:rPr kumimoji="0" lang="zh-TW" altLang="en-US" sz="1400" b="1" i="0" u="none" strike="noStrike" cap="none" spc="0" normalizeH="0" baseline="0" dirty="0">
                  <a:ln>
                    <a:noFill/>
                  </a:ln>
                  <a:solidFill>
                    <a:srgbClr val="04042D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rPr>
                <a:t>）</a:t>
              </a:r>
            </a:p>
          </p:txBody>
        </p:sp>
      </p:grpSp>
      <p:sp>
        <p:nvSpPr>
          <p:cNvPr id="12" name="文本框 2">
            <a:extLst>
              <a:ext uri="{FF2B5EF4-FFF2-40B4-BE49-F238E27FC236}">
                <a16:creationId xmlns:a16="http://schemas.microsoft.com/office/drawing/2014/main" id="{322EEF9A-015E-4129-8993-48FFE0E77D4B}"/>
              </a:ext>
            </a:extLst>
          </p:cNvPr>
          <p:cNvSpPr txBox="1"/>
          <p:nvPr/>
        </p:nvSpPr>
        <p:spPr>
          <a:xfrm>
            <a:off x="4573868" y="2714622"/>
            <a:ext cx="2456647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rtl="0">
              <a:defRPr lang="zh-CN"/>
            </a:defPPr>
            <a:lvl1pPr>
              <a:defRPr sz="1400"/>
            </a:lvl1pPr>
          </a:lstStyle>
          <a:p>
            <a:pPr algn="ctr"/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Air Bonding</a:t>
            </a:r>
          </a:p>
          <a:p>
            <a:pPr algn="ctr"/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Direct Bonding</a:t>
            </a:r>
          </a:p>
        </p:txBody>
      </p:sp>
      <p:sp>
        <p:nvSpPr>
          <p:cNvPr id="13" name="文本框 2">
            <a:extLst>
              <a:ext uri="{FF2B5EF4-FFF2-40B4-BE49-F238E27FC236}">
                <a16:creationId xmlns:a16="http://schemas.microsoft.com/office/drawing/2014/main" id="{322EEF9A-015E-4129-8993-48FFE0E77D4B}"/>
              </a:ext>
            </a:extLst>
          </p:cNvPr>
          <p:cNvSpPr txBox="1"/>
          <p:nvPr/>
        </p:nvSpPr>
        <p:spPr>
          <a:xfrm>
            <a:off x="8308990" y="2714621"/>
            <a:ext cx="1745862" cy="8583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rtl="0">
              <a:defRPr lang="zh-CN"/>
            </a:defPPr>
            <a:lvl1pPr>
              <a:defRPr sz="1400"/>
            </a:lvl1pPr>
          </a:lstStyle>
          <a:p>
            <a:pPr algn="ctr"/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TP(GG)</a:t>
            </a:r>
          </a:p>
          <a:p>
            <a:pPr algn="ctr"/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TP (GFF)</a:t>
            </a:r>
          </a:p>
        </p:txBody>
      </p:sp>
      <p:sp>
        <p:nvSpPr>
          <p:cNvPr id="5" name="加號 4"/>
          <p:cNvSpPr/>
          <p:nvPr/>
        </p:nvSpPr>
        <p:spPr>
          <a:xfrm>
            <a:off x="3701141" y="2870074"/>
            <a:ext cx="553770" cy="52008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加號 14"/>
          <p:cNvSpPr/>
          <p:nvPr/>
        </p:nvSpPr>
        <p:spPr>
          <a:xfrm>
            <a:off x="7382594" y="2870074"/>
            <a:ext cx="553770" cy="52008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1665256" y="1142985"/>
            <a:ext cx="9382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zh-TW" altLang="en-US" sz="2800" dirty="0"/>
              <a:t>液晶顯示模組</a:t>
            </a:r>
            <a:r>
              <a:rPr lang="en-US" altLang="zh-TW" sz="2800" dirty="0"/>
              <a:t>(</a:t>
            </a:r>
            <a:r>
              <a:rPr lang="en-US" altLang="zh-TW" sz="2800" dirty="0" err="1">
                <a:latin typeface="+mn-ea"/>
              </a:rPr>
              <a:t>Liquide</a:t>
            </a:r>
            <a:r>
              <a:rPr lang="en-US" altLang="zh-TW" sz="2800" dirty="0">
                <a:latin typeface="+mn-ea"/>
              </a:rPr>
              <a:t> Crystal Module, LCM</a:t>
            </a:r>
            <a:r>
              <a:rPr lang="en-US" altLang="zh-TW" sz="2800" dirty="0"/>
              <a:t>)</a:t>
            </a:r>
            <a:r>
              <a:rPr lang="zh-TW" altLang="en-US" sz="2800" dirty="0"/>
              <a:t>，是指將液晶顯示面板和相關的驅動電路、背光源、積體電路等組件組裝在一起而形成的模塊化組件。</a:t>
            </a:r>
          </a:p>
        </p:txBody>
      </p:sp>
      <p:sp>
        <p:nvSpPr>
          <p:cNvPr id="17" name="Slide Number Placeholder 3"/>
          <p:cNvSpPr txBox="1">
            <a:spLocks/>
          </p:cNvSpPr>
          <p:nvPr/>
        </p:nvSpPr>
        <p:spPr>
          <a:xfrm>
            <a:off x="11309386" y="6286522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6" y="565296"/>
            <a:ext cx="10055781" cy="787188"/>
          </a:xfrm>
        </p:spPr>
        <p:txBody>
          <a:bodyPr rtlCol="0"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高亮自組模組</a:t>
            </a:r>
            <a:endParaRPr lang="en-US" altLang="zh-CN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CEBD75E-0A5F-4476-B122-1AD94EA820C8}"/>
              </a:ext>
            </a:extLst>
          </p:cNvPr>
          <p:cNvSpPr txBox="1"/>
          <p:nvPr/>
        </p:nvSpPr>
        <p:spPr>
          <a:xfrm>
            <a:off x="2455532" y="4759112"/>
            <a:ext cx="1292109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rtl="0">
              <a:defRPr lang="zh-CN"/>
            </a:defPPr>
            <a:lvl1pPr>
              <a:defRPr sz="1400"/>
            </a:lvl1pPr>
          </a:lstStyle>
          <a:p>
            <a:pPr algn="ctr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高亮模組</a:t>
            </a:r>
            <a:endParaRPr lang="zh-CN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59FABD6E-AC2A-403B-9AFE-E875AC5C10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812" y="1533781"/>
            <a:ext cx="4815550" cy="3001383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-3599" y="5970843"/>
            <a:ext cx="12192424" cy="875211"/>
          </a:xfrm>
          <a:prstGeom prst="rect">
            <a:avLst/>
          </a:prstGeom>
          <a:solidFill>
            <a:srgbClr val="1D4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742" y="6038927"/>
            <a:ext cx="1027612" cy="71045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806380" y="1484784"/>
            <a:ext cx="46400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針對客戶產品應用設計高亮自組模組客製化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798822" y="2564904"/>
            <a:ext cx="5227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/>
              <a:t>充電樁</a:t>
            </a:r>
            <a:r>
              <a:rPr lang="en-US" altLang="zh-TW" sz="2200" dirty="0">
                <a:latin typeface="+mn-ea"/>
              </a:rPr>
              <a:t>Size: 7"</a:t>
            </a:r>
            <a:r>
              <a:rPr lang="zh-TW" altLang="en-US" sz="2200" dirty="0">
                <a:latin typeface="+mn-ea"/>
              </a:rPr>
              <a:t>、</a:t>
            </a:r>
            <a:r>
              <a:rPr lang="en-US" altLang="zh-TW" sz="2200" dirty="0">
                <a:latin typeface="+mn-ea"/>
              </a:rPr>
              <a:t>11.6"</a:t>
            </a:r>
            <a:r>
              <a:rPr lang="zh-TW" altLang="en-US" sz="2200" dirty="0">
                <a:latin typeface="+mn-ea"/>
              </a:rPr>
              <a:t>、</a:t>
            </a:r>
            <a:r>
              <a:rPr lang="en-US" altLang="zh-TW" sz="2200" dirty="0">
                <a:latin typeface="+mn-ea"/>
              </a:rPr>
              <a:t>15.6"</a:t>
            </a:r>
            <a:r>
              <a:rPr lang="zh-TW" altLang="en-US" sz="2200" dirty="0">
                <a:latin typeface="+mn-ea"/>
              </a:rPr>
              <a:t>、</a:t>
            </a:r>
            <a:r>
              <a:rPr lang="en-US" altLang="zh-TW" sz="2200" dirty="0">
                <a:latin typeface="+mn-ea"/>
              </a:rPr>
              <a:t>27"</a:t>
            </a:r>
          </a:p>
          <a:p>
            <a:r>
              <a:rPr lang="en-US" altLang="zh-TW" sz="2200" dirty="0">
                <a:latin typeface="+mn-ea"/>
              </a:rPr>
              <a:t>Brightness: 250 ~ 700 nits</a:t>
            </a:r>
            <a:endParaRPr lang="zh-TW" altLang="en-US" sz="2200" dirty="0">
              <a:latin typeface="+mn-ea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784612" y="3639715"/>
            <a:ext cx="49516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/>
              <a:t>運動產品</a:t>
            </a:r>
            <a:r>
              <a:rPr lang="en-US" altLang="zh-TW" sz="2200" dirty="0">
                <a:latin typeface="+mn-ea"/>
              </a:rPr>
              <a:t>Size: 7"</a:t>
            </a:r>
            <a:r>
              <a:rPr lang="zh-TW" altLang="en-US" sz="2200" dirty="0">
                <a:latin typeface="+mn-ea"/>
              </a:rPr>
              <a:t>、</a:t>
            </a:r>
            <a:r>
              <a:rPr lang="en-US" altLang="zh-TW" sz="2200" dirty="0">
                <a:latin typeface="+mn-ea"/>
              </a:rPr>
              <a:t>12.1"</a:t>
            </a:r>
            <a:r>
              <a:rPr lang="zh-TW" altLang="en-US" sz="2200" dirty="0">
                <a:latin typeface="+mn-ea"/>
              </a:rPr>
              <a:t>、</a:t>
            </a:r>
            <a:r>
              <a:rPr lang="en-US" altLang="zh-TW" sz="2200" dirty="0">
                <a:latin typeface="+mn-ea"/>
              </a:rPr>
              <a:t>15.6"</a:t>
            </a:r>
            <a:r>
              <a:rPr lang="zh-TW" altLang="en-US" sz="2200" dirty="0">
                <a:latin typeface="+mn-ea"/>
              </a:rPr>
              <a:t>、</a:t>
            </a:r>
            <a:r>
              <a:rPr lang="en-US" altLang="zh-TW" sz="2200" dirty="0">
                <a:latin typeface="+mn-ea"/>
              </a:rPr>
              <a:t>18.5"</a:t>
            </a:r>
            <a:r>
              <a:rPr lang="zh-TW" altLang="en-US" sz="2200" dirty="0">
                <a:latin typeface="+mn-ea"/>
              </a:rPr>
              <a:t>、</a:t>
            </a:r>
            <a:r>
              <a:rPr lang="en-US" altLang="zh-TW" sz="2200" dirty="0">
                <a:latin typeface="+mn-ea"/>
              </a:rPr>
              <a:t>21.5"</a:t>
            </a:r>
            <a:r>
              <a:rPr lang="zh-TW" altLang="en-US" sz="2200" dirty="0">
                <a:latin typeface="+mn-ea"/>
              </a:rPr>
              <a:t>、</a:t>
            </a:r>
            <a:r>
              <a:rPr lang="en-US" altLang="zh-TW" sz="2200" dirty="0">
                <a:latin typeface="+mn-ea"/>
              </a:rPr>
              <a:t>23.8"</a:t>
            </a:r>
            <a:r>
              <a:rPr lang="zh-TW" altLang="en-US" sz="2200" dirty="0">
                <a:latin typeface="+mn-ea"/>
              </a:rPr>
              <a:t>、</a:t>
            </a:r>
            <a:r>
              <a:rPr lang="en-US" altLang="zh-TW" sz="2200" dirty="0">
                <a:latin typeface="+mn-ea"/>
              </a:rPr>
              <a:t>27"</a:t>
            </a:r>
          </a:p>
          <a:p>
            <a:r>
              <a:rPr lang="en-US" altLang="zh-TW" sz="2200" dirty="0">
                <a:latin typeface="+mn-ea"/>
              </a:rPr>
              <a:t>Brightness: 250 ~ 700 nits</a:t>
            </a:r>
            <a:endParaRPr lang="zh-TW" altLang="en-US" sz="2200" dirty="0">
              <a:latin typeface="+mn-ea"/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11309386" y="6286522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41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285635" y="2357430"/>
            <a:ext cx="552302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05069B7-AFE8-4542-8B92-318AE06CCE4D}"/>
              </a:ext>
            </a:extLst>
          </p:cNvPr>
          <p:cNvSpPr txBox="1"/>
          <p:nvPr/>
        </p:nvSpPr>
        <p:spPr>
          <a:xfrm>
            <a:off x="2666280" y="1214427"/>
            <a:ext cx="13420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4.8kW/16Nm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0552037-0877-4851-9683-C2EB771A442A}"/>
              </a:ext>
            </a:extLst>
          </p:cNvPr>
          <p:cNvSpPr txBox="1"/>
          <p:nvPr/>
        </p:nvSpPr>
        <p:spPr>
          <a:xfrm>
            <a:off x="285637" y="571485"/>
            <a:ext cx="31277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全方位</a:t>
            </a:r>
            <a:r>
              <a:rPr lang="en-US" altLang="zh-TW" sz="2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輕載具動力系統</a:t>
            </a:r>
          </a:p>
        </p:txBody>
      </p:sp>
      <p:cxnSp>
        <p:nvCxnSpPr>
          <p:cNvPr id="18" name="直線接點 17"/>
          <p:cNvCxnSpPr/>
          <p:nvPr/>
        </p:nvCxnSpPr>
        <p:spPr>
          <a:xfrm rot="16200000" flipV="1">
            <a:off x="106891" y="1916947"/>
            <a:ext cx="1500198" cy="38090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666538" y="1357298"/>
            <a:ext cx="1999743" cy="0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05069B7-AFE8-4542-8B92-318AE06CCE4D}"/>
              </a:ext>
            </a:extLst>
          </p:cNvPr>
          <p:cNvSpPr txBox="1"/>
          <p:nvPr/>
        </p:nvSpPr>
        <p:spPr>
          <a:xfrm>
            <a:off x="2603980" y="1571613"/>
            <a:ext cx="11897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8kW/30Nm</a:t>
            </a:r>
            <a:endParaRPr lang="zh-TW" altLang="en-US" sz="1400" b="1" i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9" name="直線接點 28"/>
          <p:cNvCxnSpPr/>
          <p:nvPr/>
        </p:nvCxnSpPr>
        <p:spPr>
          <a:xfrm rot="16200000" flipV="1">
            <a:off x="1321039" y="2202699"/>
            <a:ext cx="1357322" cy="38090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/>
          <p:nvPr/>
        </p:nvCxnSpPr>
        <p:spPr>
          <a:xfrm>
            <a:off x="1809250" y="1714488"/>
            <a:ext cx="85703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F05069B7-AFE8-4542-8B92-318AE06CCE4D}"/>
              </a:ext>
            </a:extLst>
          </p:cNvPr>
          <p:cNvSpPr txBox="1"/>
          <p:nvPr/>
        </p:nvSpPr>
        <p:spPr>
          <a:xfrm>
            <a:off x="2856733" y="1978218"/>
            <a:ext cx="12971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12kW/45Nm</a:t>
            </a:r>
            <a:endParaRPr lang="zh-TW" altLang="en-US" sz="1400" b="1" i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3" name="直線接點 32"/>
          <p:cNvCxnSpPr/>
          <p:nvPr/>
        </p:nvCxnSpPr>
        <p:spPr>
          <a:xfrm rot="16200000" flipV="1">
            <a:off x="2249547" y="2464624"/>
            <a:ext cx="928694" cy="2856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>
            <a:off x="2571056" y="2143116"/>
            <a:ext cx="38090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/>
          <p:nvPr/>
        </p:nvCxnSpPr>
        <p:spPr>
          <a:xfrm rot="16200000" flipV="1">
            <a:off x="3701760" y="2797991"/>
            <a:ext cx="785818" cy="1904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3999444" y="2500311"/>
            <a:ext cx="1339884" cy="110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F05069B7-AFE8-4542-8B92-318AE06CCE4D}"/>
              </a:ext>
            </a:extLst>
          </p:cNvPr>
          <p:cNvSpPr txBox="1"/>
          <p:nvPr/>
        </p:nvSpPr>
        <p:spPr>
          <a:xfrm>
            <a:off x="5332606" y="2357435"/>
            <a:ext cx="1449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15.5kW/55Nm</a:t>
            </a:r>
            <a:endParaRPr lang="zh-TW" altLang="en-US" sz="1400" b="1" i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2" name="圖片 81">
            <a:extLst>
              <a:ext uri="{FF2B5EF4-FFF2-40B4-BE49-F238E27FC236}">
                <a16:creationId xmlns:a16="http://schemas.microsoft.com/office/drawing/2014/main" id="{76D3D95D-B475-4E65-A87F-DD18104EBF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6" y="2857501"/>
            <a:ext cx="1643072" cy="1414689"/>
          </a:xfrm>
          <a:prstGeom prst="rect">
            <a:avLst/>
          </a:prstGeom>
        </p:spPr>
      </p:pic>
      <p:pic>
        <p:nvPicPr>
          <p:cNvPr id="83" name="圖片 82">
            <a:extLst>
              <a:ext uri="{FF2B5EF4-FFF2-40B4-BE49-F238E27FC236}">
                <a16:creationId xmlns:a16="http://schemas.microsoft.com/office/drawing/2014/main" id="{F0BC608E-9972-4A97-AF6A-9E60BD6FCA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08735" y="857232"/>
            <a:ext cx="1857314" cy="1540928"/>
          </a:xfrm>
          <a:prstGeom prst="rect">
            <a:avLst/>
          </a:prstGeom>
        </p:spPr>
      </p:pic>
      <p:grpSp>
        <p:nvGrpSpPr>
          <p:cNvPr id="2" name="群組 83">
            <a:extLst>
              <a:ext uri="{FF2B5EF4-FFF2-40B4-BE49-F238E27FC236}">
                <a16:creationId xmlns:a16="http://schemas.microsoft.com/office/drawing/2014/main" id="{24C8C932-C19C-4031-8EA4-517CC2034638}"/>
              </a:ext>
            </a:extLst>
          </p:cNvPr>
          <p:cNvGrpSpPr/>
          <p:nvPr/>
        </p:nvGrpSpPr>
        <p:grpSpPr>
          <a:xfrm>
            <a:off x="6284864" y="1714488"/>
            <a:ext cx="380903" cy="263680"/>
            <a:chOff x="1622879" y="3381691"/>
            <a:chExt cx="329974" cy="329974"/>
          </a:xfrm>
        </p:grpSpPr>
        <p:grpSp>
          <p:nvGrpSpPr>
            <p:cNvPr id="3" name="群組 97">
              <a:extLst>
                <a:ext uri="{FF2B5EF4-FFF2-40B4-BE49-F238E27FC236}">
                  <a16:creationId xmlns:a16="http://schemas.microsoft.com/office/drawing/2014/main" id="{86553658-1345-4A24-9DE0-FB78BBB86B38}"/>
                </a:ext>
              </a:extLst>
            </p:cNvPr>
            <p:cNvGrpSpPr/>
            <p:nvPr/>
          </p:nvGrpSpPr>
          <p:grpSpPr>
            <a:xfrm>
              <a:off x="1681920" y="3439551"/>
              <a:ext cx="220047" cy="220047"/>
              <a:chOff x="2120028" y="4273631"/>
              <a:chExt cx="268840" cy="268840"/>
            </a:xfrm>
          </p:grpSpPr>
          <p:sp>
            <p:nvSpPr>
              <p:cNvPr id="87" name="橢圓 86">
                <a:extLst>
                  <a:ext uri="{FF2B5EF4-FFF2-40B4-BE49-F238E27FC236}">
                    <a16:creationId xmlns:a16="http://schemas.microsoft.com/office/drawing/2014/main" id="{D826C5DE-573B-4A7A-80B8-CB58521C1A1C}"/>
                  </a:ext>
                </a:extLst>
              </p:cNvPr>
              <p:cNvSpPr/>
              <p:nvPr/>
            </p:nvSpPr>
            <p:spPr>
              <a:xfrm>
                <a:off x="2120028" y="4273631"/>
                <a:ext cx="268840" cy="268840"/>
              </a:xfrm>
              <a:prstGeom prst="ellipse">
                <a:avLst/>
              </a:prstGeom>
              <a:solidFill>
                <a:srgbClr val="15D3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88" name="圖片 87">
                <a:extLst>
                  <a:ext uri="{FF2B5EF4-FFF2-40B4-BE49-F238E27FC236}">
                    <a16:creationId xmlns:a16="http://schemas.microsoft.com/office/drawing/2014/main" id="{48E11D9A-CD01-4982-8DA6-6EAA3A9D59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67694">
                <a:off x="2155564" y="4308417"/>
                <a:ext cx="213890" cy="213890"/>
              </a:xfrm>
              <a:prstGeom prst="rect">
                <a:avLst/>
              </a:prstGeom>
            </p:spPr>
          </p:pic>
        </p:grpSp>
        <p:sp>
          <p:nvSpPr>
            <p:cNvPr id="86" name="橢圓 85">
              <a:extLst>
                <a:ext uri="{FF2B5EF4-FFF2-40B4-BE49-F238E27FC236}">
                  <a16:creationId xmlns:a16="http://schemas.microsoft.com/office/drawing/2014/main" id="{035C38C3-79F4-458C-AEAA-BF1543018AF9}"/>
                </a:ext>
              </a:extLst>
            </p:cNvPr>
            <p:cNvSpPr/>
            <p:nvPr/>
          </p:nvSpPr>
          <p:spPr>
            <a:xfrm>
              <a:off x="1622879" y="3381691"/>
              <a:ext cx="329974" cy="329974"/>
            </a:xfrm>
            <a:prstGeom prst="ellipse">
              <a:avLst/>
            </a:prstGeom>
            <a:noFill/>
            <a:ln>
              <a:solidFill>
                <a:srgbClr val="15D3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" name="群組 88">
            <a:extLst>
              <a:ext uri="{FF2B5EF4-FFF2-40B4-BE49-F238E27FC236}">
                <a16:creationId xmlns:a16="http://schemas.microsoft.com/office/drawing/2014/main" id="{95B72DE9-AE2E-443B-9EB4-8753A0682FCF}"/>
              </a:ext>
            </a:extLst>
          </p:cNvPr>
          <p:cNvGrpSpPr/>
          <p:nvPr/>
        </p:nvGrpSpPr>
        <p:grpSpPr>
          <a:xfrm>
            <a:off x="6812724" y="3611504"/>
            <a:ext cx="439851" cy="329974"/>
            <a:chOff x="1622879" y="3381691"/>
            <a:chExt cx="329974" cy="329974"/>
          </a:xfrm>
        </p:grpSpPr>
        <p:grpSp>
          <p:nvGrpSpPr>
            <p:cNvPr id="5" name="群組 52">
              <a:extLst>
                <a:ext uri="{FF2B5EF4-FFF2-40B4-BE49-F238E27FC236}">
                  <a16:creationId xmlns:a16="http://schemas.microsoft.com/office/drawing/2014/main" id="{CE1DE4BA-C19B-43A1-BFE5-E23F504C4728}"/>
                </a:ext>
              </a:extLst>
            </p:cNvPr>
            <p:cNvGrpSpPr/>
            <p:nvPr/>
          </p:nvGrpSpPr>
          <p:grpSpPr>
            <a:xfrm>
              <a:off x="1681920" y="3439551"/>
              <a:ext cx="220047" cy="220047"/>
              <a:chOff x="2120028" y="4273631"/>
              <a:chExt cx="268840" cy="268840"/>
            </a:xfrm>
          </p:grpSpPr>
          <p:sp>
            <p:nvSpPr>
              <p:cNvPr id="92" name="橢圓 91">
                <a:extLst>
                  <a:ext uri="{FF2B5EF4-FFF2-40B4-BE49-F238E27FC236}">
                    <a16:creationId xmlns:a16="http://schemas.microsoft.com/office/drawing/2014/main" id="{D51A13D5-C6AA-41A0-86FB-2F2B1275E222}"/>
                  </a:ext>
                </a:extLst>
              </p:cNvPr>
              <p:cNvSpPr/>
              <p:nvPr/>
            </p:nvSpPr>
            <p:spPr>
              <a:xfrm>
                <a:off x="2120028" y="4273631"/>
                <a:ext cx="268840" cy="268840"/>
              </a:xfrm>
              <a:prstGeom prst="ellipse">
                <a:avLst/>
              </a:prstGeom>
              <a:solidFill>
                <a:srgbClr val="15D3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93" name="圖片 92">
                <a:extLst>
                  <a:ext uri="{FF2B5EF4-FFF2-40B4-BE49-F238E27FC236}">
                    <a16:creationId xmlns:a16="http://schemas.microsoft.com/office/drawing/2014/main" id="{A7112E17-D328-403D-AE21-856D04C58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67694">
                <a:off x="2155564" y="4308417"/>
                <a:ext cx="213890" cy="213890"/>
              </a:xfrm>
              <a:prstGeom prst="rect">
                <a:avLst/>
              </a:prstGeom>
            </p:spPr>
          </p:pic>
        </p:grpSp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7EDC816D-33FF-4C03-8478-7449FD01AEA0}"/>
                </a:ext>
              </a:extLst>
            </p:cNvPr>
            <p:cNvSpPr/>
            <p:nvPr/>
          </p:nvSpPr>
          <p:spPr>
            <a:xfrm>
              <a:off x="1622879" y="3381691"/>
              <a:ext cx="329974" cy="329974"/>
            </a:xfrm>
            <a:prstGeom prst="ellipse">
              <a:avLst/>
            </a:prstGeom>
            <a:noFill/>
            <a:ln>
              <a:solidFill>
                <a:srgbClr val="15D3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F05069B7-AFE8-4542-8B92-318AE06CCE4D}"/>
              </a:ext>
            </a:extLst>
          </p:cNvPr>
          <p:cNvSpPr txBox="1"/>
          <p:nvPr/>
        </p:nvSpPr>
        <p:spPr>
          <a:xfrm>
            <a:off x="4145845" y="1124744"/>
            <a:ext cx="1047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50cc</a:t>
            </a:r>
            <a:r>
              <a:rPr lang="zh-TW" altLang="en-US" sz="16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等級</a:t>
            </a:r>
            <a:endParaRPr lang="en-US" altLang="zh-TW" sz="16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05069B7-AFE8-4542-8B92-318AE06CCE4D}"/>
              </a:ext>
            </a:extLst>
          </p:cNvPr>
          <p:cNvSpPr txBox="1"/>
          <p:nvPr/>
        </p:nvSpPr>
        <p:spPr>
          <a:xfrm>
            <a:off x="4170418" y="1588359"/>
            <a:ext cx="1168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125cc</a:t>
            </a:r>
            <a:r>
              <a:rPr lang="zh-TW" altLang="en-US" sz="16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等級</a:t>
            </a:r>
            <a:endParaRPr lang="en-US" altLang="zh-TW" sz="16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F05069B7-AFE8-4542-8B92-318AE06CCE4D}"/>
              </a:ext>
            </a:extLst>
          </p:cNvPr>
          <p:cNvSpPr txBox="1"/>
          <p:nvPr/>
        </p:nvSpPr>
        <p:spPr>
          <a:xfrm>
            <a:off x="4294212" y="1973838"/>
            <a:ext cx="1168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200cc</a:t>
            </a:r>
            <a:r>
              <a:rPr lang="zh-TW" altLang="en-US" sz="16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等級</a:t>
            </a:r>
            <a:endParaRPr lang="en-US" altLang="zh-TW" sz="16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F05069B7-AFE8-4542-8B92-318AE06CCE4D}"/>
              </a:ext>
            </a:extLst>
          </p:cNvPr>
          <p:cNvSpPr txBox="1"/>
          <p:nvPr/>
        </p:nvSpPr>
        <p:spPr>
          <a:xfrm>
            <a:off x="7141900" y="2357435"/>
            <a:ext cx="1168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250cc</a:t>
            </a:r>
            <a:r>
              <a:rPr lang="zh-TW" altLang="en-US" sz="16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等級</a:t>
            </a:r>
            <a:endParaRPr lang="en-US" altLang="zh-TW" sz="16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0262" y="3138490"/>
            <a:ext cx="2143734" cy="1152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群組 50">
            <a:extLst>
              <a:ext uri="{FF2B5EF4-FFF2-40B4-BE49-F238E27FC236}">
                <a16:creationId xmlns:a16="http://schemas.microsoft.com/office/drawing/2014/main" id="{95B72DE9-AE2E-443B-9EB4-8753A0682FCF}"/>
              </a:ext>
            </a:extLst>
          </p:cNvPr>
          <p:cNvGrpSpPr/>
          <p:nvPr/>
        </p:nvGrpSpPr>
        <p:grpSpPr>
          <a:xfrm>
            <a:off x="8475059" y="3714752"/>
            <a:ext cx="380903" cy="258536"/>
            <a:chOff x="1622879" y="3381691"/>
            <a:chExt cx="329974" cy="329974"/>
          </a:xfrm>
        </p:grpSpPr>
        <p:grpSp>
          <p:nvGrpSpPr>
            <p:cNvPr id="9" name="群組 52">
              <a:extLst>
                <a:ext uri="{FF2B5EF4-FFF2-40B4-BE49-F238E27FC236}">
                  <a16:creationId xmlns:a16="http://schemas.microsoft.com/office/drawing/2014/main" id="{CE1DE4BA-C19B-43A1-BFE5-E23F504C4728}"/>
                </a:ext>
              </a:extLst>
            </p:cNvPr>
            <p:cNvGrpSpPr/>
            <p:nvPr/>
          </p:nvGrpSpPr>
          <p:grpSpPr>
            <a:xfrm>
              <a:off x="1681920" y="3439551"/>
              <a:ext cx="220047" cy="220047"/>
              <a:chOff x="2120028" y="4273631"/>
              <a:chExt cx="268840" cy="268840"/>
            </a:xfrm>
          </p:grpSpPr>
          <p:sp>
            <p:nvSpPr>
              <p:cNvPr id="54" name="橢圓 53">
                <a:extLst>
                  <a:ext uri="{FF2B5EF4-FFF2-40B4-BE49-F238E27FC236}">
                    <a16:creationId xmlns:a16="http://schemas.microsoft.com/office/drawing/2014/main" id="{D51A13D5-C6AA-41A0-86FB-2F2B1275E222}"/>
                  </a:ext>
                </a:extLst>
              </p:cNvPr>
              <p:cNvSpPr/>
              <p:nvPr/>
            </p:nvSpPr>
            <p:spPr>
              <a:xfrm>
                <a:off x="2120028" y="4273631"/>
                <a:ext cx="268840" cy="268840"/>
              </a:xfrm>
              <a:prstGeom prst="ellipse">
                <a:avLst/>
              </a:prstGeom>
              <a:solidFill>
                <a:srgbClr val="15D3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55" name="圖片 54">
                <a:extLst>
                  <a:ext uri="{FF2B5EF4-FFF2-40B4-BE49-F238E27FC236}">
                    <a16:creationId xmlns:a16="http://schemas.microsoft.com/office/drawing/2014/main" id="{A7112E17-D328-403D-AE21-856D04C58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67694">
                <a:off x="2155564" y="4308417"/>
                <a:ext cx="213890" cy="213890"/>
              </a:xfrm>
              <a:prstGeom prst="rect">
                <a:avLst/>
              </a:prstGeom>
            </p:spPr>
          </p:pic>
        </p:grpSp>
        <p:sp>
          <p:nvSpPr>
            <p:cNvPr id="53" name="橢圓 52">
              <a:extLst>
                <a:ext uri="{FF2B5EF4-FFF2-40B4-BE49-F238E27FC236}">
                  <a16:creationId xmlns:a16="http://schemas.microsoft.com/office/drawing/2014/main" id="{7EDC816D-33FF-4C03-8478-7449FD01AEA0}"/>
                </a:ext>
              </a:extLst>
            </p:cNvPr>
            <p:cNvSpPr/>
            <p:nvPr/>
          </p:nvSpPr>
          <p:spPr>
            <a:xfrm>
              <a:off x="1622879" y="3381691"/>
              <a:ext cx="329974" cy="329974"/>
            </a:xfrm>
            <a:prstGeom prst="ellipse">
              <a:avLst/>
            </a:prstGeom>
            <a:noFill/>
            <a:ln>
              <a:solidFill>
                <a:srgbClr val="15D3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329242" y="1926914"/>
            <a:ext cx="1810704" cy="1211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群組 60">
            <a:extLst>
              <a:ext uri="{FF2B5EF4-FFF2-40B4-BE49-F238E27FC236}">
                <a16:creationId xmlns:a16="http://schemas.microsoft.com/office/drawing/2014/main" id="{95B72DE9-AE2E-443B-9EB4-8753A0682FCF}"/>
              </a:ext>
            </a:extLst>
          </p:cNvPr>
          <p:cNvGrpSpPr/>
          <p:nvPr/>
        </p:nvGrpSpPr>
        <p:grpSpPr>
          <a:xfrm>
            <a:off x="9808221" y="2527522"/>
            <a:ext cx="380903" cy="258536"/>
            <a:chOff x="1622879" y="3381691"/>
            <a:chExt cx="329974" cy="329974"/>
          </a:xfrm>
        </p:grpSpPr>
        <p:grpSp>
          <p:nvGrpSpPr>
            <p:cNvPr id="11" name="群組 52">
              <a:extLst>
                <a:ext uri="{FF2B5EF4-FFF2-40B4-BE49-F238E27FC236}">
                  <a16:creationId xmlns:a16="http://schemas.microsoft.com/office/drawing/2014/main" id="{CE1DE4BA-C19B-43A1-BFE5-E23F504C4728}"/>
                </a:ext>
              </a:extLst>
            </p:cNvPr>
            <p:cNvGrpSpPr/>
            <p:nvPr/>
          </p:nvGrpSpPr>
          <p:grpSpPr>
            <a:xfrm>
              <a:off x="1681920" y="3439551"/>
              <a:ext cx="220047" cy="220047"/>
              <a:chOff x="2120028" y="4273631"/>
              <a:chExt cx="268840" cy="268840"/>
            </a:xfrm>
          </p:grpSpPr>
          <p:sp>
            <p:nvSpPr>
              <p:cNvPr id="64" name="橢圓 63">
                <a:extLst>
                  <a:ext uri="{FF2B5EF4-FFF2-40B4-BE49-F238E27FC236}">
                    <a16:creationId xmlns:a16="http://schemas.microsoft.com/office/drawing/2014/main" id="{D51A13D5-C6AA-41A0-86FB-2F2B1275E222}"/>
                  </a:ext>
                </a:extLst>
              </p:cNvPr>
              <p:cNvSpPr/>
              <p:nvPr/>
            </p:nvSpPr>
            <p:spPr>
              <a:xfrm>
                <a:off x="2120028" y="4273631"/>
                <a:ext cx="268840" cy="268840"/>
              </a:xfrm>
              <a:prstGeom prst="ellipse">
                <a:avLst/>
              </a:prstGeom>
              <a:solidFill>
                <a:srgbClr val="15D3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65" name="圖片 64">
                <a:extLst>
                  <a:ext uri="{FF2B5EF4-FFF2-40B4-BE49-F238E27FC236}">
                    <a16:creationId xmlns:a16="http://schemas.microsoft.com/office/drawing/2014/main" id="{A7112E17-D328-403D-AE21-856D04C58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67694">
                <a:off x="2155564" y="4308417"/>
                <a:ext cx="213890" cy="213890"/>
              </a:xfrm>
              <a:prstGeom prst="rect">
                <a:avLst/>
              </a:prstGeom>
            </p:spPr>
          </p:pic>
        </p:grpSp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7EDC816D-33FF-4C03-8478-7449FD01AEA0}"/>
                </a:ext>
              </a:extLst>
            </p:cNvPr>
            <p:cNvSpPr/>
            <p:nvPr/>
          </p:nvSpPr>
          <p:spPr>
            <a:xfrm>
              <a:off x="1622879" y="3381691"/>
              <a:ext cx="329974" cy="329974"/>
            </a:xfrm>
            <a:prstGeom prst="ellipse">
              <a:avLst/>
            </a:prstGeom>
            <a:noFill/>
            <a:ln>
              <a:solidFill>
                <a:srgbClr val="15D3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94676" y="714359"/>
            <a:ext cx="1805906" cy="122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群組 71">
            <a:extLst>
              <a:ext uri="{FF2B5EF4-FFF2-40B4-BE49-F238E27FC236}">
                <a16:creationId xmlns:a16="http://schemas.microsoft.com/office/drawing/2014/main" id="{95B72DE9-AE2E-443B-9EB4-8753A0682FCF}"/>
              </a:ext>
            </a:extLst>
          </p:cNvPr>
          <p:cNvGrpSpPr/>
          <p:nvPr/>
        </p:nvGrpSpPr>
        <p:grpSpPr>
          <a:xfrm>
            <a:off x="8760737" y="1571612"/>
            <a:ext cx="380903" cy="258536"/>
            <a:chOff x="1622879" y="3381691"/>
            <a:chExt cx="329974" cy="329974"/>
          </a:xfrm>
        </p:grpSpPr>
        <p:grpSp>
          <p:nvGrpSpPr>
            <p:cNvPr id="13" name="群組 52">
              <a:extLst>
                <a:ext uri="{FF2B5EF4-FFF2-40B4-BE49-F238E27FC236}">
                  <a16:creationId xmlns:a16="http://schemas.microsoft.com/office/drawing/2014/main" id="{CE1DE4BA-C19B-43A1-BFE5-E23F504C4728}"/>
                </a:ext>
              </a:extLst>
            </p:cNvPr>
            <p:cNvGrpSpPr/>
            <p:nvPr/>
          </p:nvGrpSpPr>
          <p:grpSpPr>
            <a:xfrm>
              <a:off x="1681920" y="3439551"/>
              <a:ext cx="220047" cy="220047"/>
              <a:chOff x="2120028" y="4273631"/>
              <a:chExt cx="268840" cy="268840"/>
            </a:xfrm>
          </p:grpSpPr>
          <p:sp>
            <p:nvSpPr>
              <p:cNvPr id="75" name="橢圓 74">
                <a:extLst>
                  <a:ext uri="{FF2B5EF4-FFF2-40B4-BE49-F238E27FC236}">
                    <a16:creationId xmlns:a16="http://schemas.microsoft.com/office/drawing/2014/main" id="{D51A13D5-C6AA-41A0-86FB-2F2B1275E222}"/>
                  </a:ext>
                </a:extLst>
              </p:cNvPr>
              <p:cNvSpPr/>
              <p:nvPr/>
            </p:nvSpPr>
            <p:spPr>
              <a:xfrm>
                <a:off x="2120028" y="4273631"/>
                <a:ext cx="268840" cy="268840"/>
              </a:xfrm>
              <a:prstGeom prst="ellipse">
                <a:avLst/>
              </a:prstGeom>
              <a:solidFill>
                <a:srgbClr val="15D3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76" name="圖片 75">
                <a:extLst>
                  <a:ext uri="{FF2B5EF4-FFF2-40B4-BE49-F238E27FC236}">
                    <a16:creationId xmlns:a16="http://schemas.microsoft.com/office/drawing/2014/main" id="{A7112E17-D328-403D-AE21-856D04C58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67694">
                <a:off x="2155564" y="4308417"/>
                <a:ext cx="213890" cy="213890"/>
              </a:xfrm>
              <a:prstGeom prst="rect">
                <a:avLst/>
              </a:prstGeom>
            </p:spPr>
          </p:pic>
        </p:grpSp>
        <p:sp>
          <p:nvSpPr>
            <p:cNvPr id="74" name="橢圓 73">
              <a:extLst>
                <a:ext uri="{FF2B5EF4-FFF2-40B4-BE49-F238E27FC236}">
                  <a16:creationId xmlns:a16="http://schemas.microsoft.com/office/drawing/2014/main" id="{7EDC816D-33FF-4C03-8478-7449FD01AEA0}"/>
                </a:ext>
              </a:extLst>
            </p:cNvPr>
            <p:cNvSpPr/>
            <p:nvPr/>
          </p:nvSpPr>
          <p:spPr>
            <a:xfrm>
              <a:off x="1622879" y="3381691"/>
              <a:ext cx="329974" cy="329974"/>
            </a:xfrm>
            <a:prstGeom prst="ellipse">
              <a:avLst/>
            </a:prstGeom>
            <a:noFill/>
            <a:ln>
              <a:solidFill>
                <a:srgbClr val="15D3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7" name="文字方塊 76"/>
          <p:cNvSpPr txBox="1"/>
          <p:nvPr/>
        </p:nvSpPr>
        <p:spPr>
          <a:xfrm>
            <a:off x="689772" y="4653136"/>
            <a:ext cx="376256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特點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高效氣冷設計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深度弱磁技術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專利振動抑制技術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斜坡起步功能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業界高水準的高功率、扭力密度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AutoNum type="arabicPeriod"/>
            </a:pPr>
            <a:endParaRPr lang="zh-TW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6951668" y="4429132"/>
            <a:ext cx="2377574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應用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電動摩托車、機車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沙灘車、搬運車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卡丁車、農機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</a:t>
            </a:r>
            <a:endParaRPr lang="en-US" altLang="zh-TW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>
              <a:buAutoNum type="arabicPeriod"/>
            </a:pPr>
            <a:endParaRPr lang="zh-TW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1" name="文字方塊 80"/>
          <p:cNvSpPr txBox="1"/>
          <p:nvPr/>
        </p:nvSpPr>
        <p:spPr>
          <a:xfrm>
            <a:off x="9271244" y="4376137"/>
            <a:ext cx="18357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技術來源</a:t>
            </a:r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  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八達創新科技</a:t>
            </a:r>
            <a:endParaRPr lang="en-US" altLang="zh-TW" sz="1200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9249691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2"/>
          <p:cNvSpPr txBox="1">
            <a:spLocks/>
          </p:cNvSpPr>
          <p:nvPr/>
        </p:nvSpPr>
        <p:spPr>
          <a:xfrm>
            <a:off x="9179688" y="1749404"/>
            <a:ext cx="1826467" cy="864096"/>
          </a:xfrm>
          <a:prstGeom prst="rect">
            <a:avLst/>
          </a:prstGeom>
        </p:spPr>
        <p:txBody>
          <a:bodyPr rtlCol="0">
            <a:normAutofit fontScale="92500"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599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lesforce Sans"/>
                <a:ea typeface="微軟正黑體" panose="020B0604030504040204" pitchFamily="34" charset="-120"/>
                <a:sym typeface="Salesforce Sans"/>
              </a:rPr>
              <a:t>2023 Q3</a:t>
            </a:r>
            <a:r>
              <a:rPr lang="zh-TW" altLang="en-US" sz="4000" b="1" dirty="0">
                <a:solidFill>
                  <a:schemeClr val="tx1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          </a:t>
            </a:r>
            <a:r>
              <a:rPr lang="zh-TW" altLang="en-US" sz="4000" dirty="0">
                <a:solidFill>
                  <a:srgbClr val="FF00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   </a:t>
            </a:r>
            <a:r>
              <a:rPr lang="zh-TW" altLang="en-US" sz="4000" u="sng" dirty="0">
                <a:solidFill>
                  <a:srgbClr val="FF00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</a:t>
            </a:r>
          </a:p>
        </p:txBody>
      </p:sp>
      <p:sp>
        <p:nvSpPr>
          <p:cNvPr id="7" name="標題 12"/>
          <p:cNvSpPr txBox="1">
            <a:spLocks/>
          </p:cNvSpPr>
          <p:nvPr/>
        </p:nvSpPr>
        <p:spPr>
          <a:xfrm>
            <a:off x="621804" y="433421"/>
            <a:ext cx="9402268" cy="1051363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599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400" b="1" dirty="0">
                <a:solidFill>
                  <a:srgbClr val="0070C0"/>
                </a:solidFill>
                <a:latin typeface="+mj-ea"/>
                <a:sym typeface="Salesforce Sans"/>
              </a:rPr>
              <a:t>財務報告</a:t>
            </a:r>
            <a:endParaRPr lang="en-US" altLang="zh-TW" sz="4400" b="1" dirty="0">
              <a:solidFill>
                <a:srgbClr val="0070C0"/>
              </a:solidFill>
              <a:latin typeface="+mj-ea"/>
              <a:sym typeface="Salesforce Sans"/>
            </a:endParaRPr>
          </a:p>
          <a:p>
            <a:pPr algn="ctr"/>
            <a:r>
              <a:rPr lang="zh-TW" altLang="en-US" sz="3600" b="1" u="sng" dirty="0">
                <a:solidFill>
                  <a:srgbClr val="00206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產品營收比重</a:t>
            </a: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11309386" y="6286522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圖表 7"/>
          <p:cNvGraphicFramePr/>
          <p:nvPr>
            <p:extLst>
              <p:ext uri="{D42A27DB-BD31-4B8C-83A1-F6EECF244321}">
                <p14:modId xmlns:p14="http://schemas.microsoft.com/office/powerpoint/2010/main" val="3700617298"/>
              </p:ext>
            </p:extLst>
          </p:nvPr>
        </p:nvGraphicFramePr>
        <p:xfrm>
          <a:off x="1341884" y="1628800"/>
          <a:ext cx="9592263" cy="5108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2653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4" y="181340"/>
            <a:ext cx="11161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u="sng" dirty="0">
                <a:solidFill>
                  <a:srgbClr val="002060"/>
                </a:solidFill>
              </a:rPr>
              <a:t>合併綜合損益</a:t>
            </a:r>
            <a:endParaRPr lang="zh-TW" altLang="en-US" sz="3200" b="1" u="sng" dirty="0">
              <a:solidFill>
                <a:srgbClr val="002060"/>
              </a:solidFill>
              <a:latin typeface="+mj-ea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093779"/>
              </p:ext>
            </p:extLst>
          </p:nvPr>
        </p:nvGraphicFramePr>
        <p:xfrm>
          <a:off x="693812" y="892115"/>
          <a:ext cx="10861107" cy="5479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80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19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單位</a:t>
                      </a: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仟元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 Q1~Q3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%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2022Q1~Q3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%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年成長率</a:t>
                      </a: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YoY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797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營業收入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410,942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402,235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100%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242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營業毛利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32,183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49,377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12%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(3</a:t>
                      </a:r>
                      <a:r>
                        <a:rPr lang="en-US" altLang="zh-TW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5%)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157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營業費用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(76,926)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(20%)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(77,722)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(19%)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zh-TW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242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營業淨損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(44,743)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(12%)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(28,345)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(7%)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(58%)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591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營業外收支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2,209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2,080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1%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r>
                        <a:rPr lang="en-US" altLang="zh-TW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8288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稅前淨損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(42,534)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(11%)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(26,265)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(6%)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(62</a:t>
                      </a:r>
                      <a:r>
                        <a:rPr lang="en-US" altLang="zh-TW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%)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6157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所得稅費用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                  -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-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(5,663)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(1%)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</a:t>
                      </a:r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7754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本期淨損</a:t>
                      </a:r>
                      <a:r>
                        <a:rPr lang="en-US" altLang="zh-TW" sz="20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母公司</a:t>
                      </a:r>
                      <a:r>
                        <a:rPr lang="en-US" altLang="zh-TW" sz="2000" b="1" dirty="0">
                          <a:latin typeface="+mn-ea"/>
                          <a:ea typeface="+mn-ea"/>
                        </a:rPr>
                        <a:t>)</a:t>
                      </a:r>
                      <a:endParaRPr lang="zh-TW" altLang="en-US" sz="2000" b="1" dirty="0">
                        <a:latin typeface="+mn-ea"/>
                        <a:ea typeface="+mn-ea"/>
                      </a:endParaRP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(35,136)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(9%)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(31,602)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(7%)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(11%)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4242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每股虧損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(0.80)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(0.80)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       -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Slide Number Placeholder 3"/>
          <p:cNvSpPr txBox="1">
            <a:spLocks/>
          </p:cNvSpPr>
          <p:nvPr/>
        </p:nvSpPr>
        <p:spPr>
          <a:xfrm>
            <a:off x="11554919" y="6564339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7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05914" y="212972"/>
            <a:ext cx="108490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u="sng" dirty="0">
                <a:solidFill>
                  <a:srgbClr val="002060"/>
                </a:solidFill>
                <a:latin typeface="+mj-ea"/>
                <a:ea typeface="+mj-ea"/>
              </a:rPr>
              <a:t>合併綜合損益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390998"/>
              </p:ext>
            </p:extLst>
          </p:nvPr>
        </p:nvGraphicFramePr>
        <p:xfrm>
          <a:off x="705915" y="908720"/>
          <a:ext cx="10849001" cy="5660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8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00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12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單位</a:t>
                      </a: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仟元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2023Q3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%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2023Q2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%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季成長率</a:t>
                      </a:r>
                      <a:r>
                        <a:rPr lang="en-US" altLang="zh-TW" sz="24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QoQ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984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營業收入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110,809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166,931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100%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(34%)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234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營業毛利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8,857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16,308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10%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(46%)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234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營業費用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(23,602)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(21%)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(27,254)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(16%)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13%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234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營業淨損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(14,745)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(13%)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(10,946)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latinLnBrk="0" hangingPunct="1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(6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%)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(35%)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746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營業外收支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7,297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(2,021)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(2%)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461%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7234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稅前淨損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(7,448)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(6%)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(12,967)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(8%)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43%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7234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所得稅費用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              -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-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              -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-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540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本期淨損</a:t>
                      </a:r>
                      <a:r>
                        <a:rPr lang="en-US" altLang="zh-TW" sz="2000" b="1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母公司</a:t>
                      </a:r>
                      <a:r>
                        <a:rPr lang="en-US" altLang="zh-TW" sz="2000" b="1" dirty="0">
                          <a:latin typeface="+mn-ea"/>
                          <a:ea typeface="+mn-ea"/>
                        </a:rPr>
                        <a:t>)</a:t>
                      </a:r>
                      <a:endParaRPr lang="zh-TW" altLang="en-US" sz="2000" b="1" dirty="0">
                        <a:latin typeface="+mn-ea"/>
                        <a:ea typeface="+mn-ea"/>
                      </a:endParaRP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(5,480)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(4%)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(12,032)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(7%)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54%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7234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latin typeface="+mn-ea"/>
                          <a:ea typeface="+mn-ea"/>
                        </a:rPr>
                        <a:t>每股虧損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(0.13)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(0.28)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54%</a:t>
                      </a: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Slide Number Placeholder 3"/>
          <p:cNvSpPr txBox="1">
            <a:spLocks/>
          </p:cNvSpPr>
          <p:nvPr/>
        </p:nvSpPr>
        <p:spPr>
          <a:xfrm>
            <a:off x="11554919" y="6564339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41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3906" y="188640"/>
            <a:ext cx="78488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u="sng" dirty="0">
                <a:solidFill>
                  <a:srgbClr val="002060"/>
                </a:solidFill>
              </a:rPr>
              <a:t>合併資產負債表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548861"/>
              </p:ext>
            </p:extLst>
          </p:nvPr>
        </p:nvGraphicFramePr>
        <p:xfrm>
          <a:off x="693812" y="795569"/>
          <a:ext cx="10945216" cy="579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68560">
                <a:tc>
                  <a:txBody>
                    <a:bodyPr/>
                    <a:lstStyle/>
                    <a:p>
                      <a:pPr marL="0" marR="0" lvl="0" indent="0" algn="ctr" defTabSz="457063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tx1"/>
                          </a:solidFill>
                        </a:rPr>
                        <a:t>單位</a:t>
                      </a:r>
                      <a:r>
                        <a:rPr lang="en-US" altLang="zh-TW" sz="2400" dirty="0">
                          <a:solidFill>
                            <a:schemeClr val="tx1"/>
                          </a:solidFill>
                        </a:rPr>
                        <a:t>:</a:t>
                      </a:r>
                      <a:r>
                        <a:rPr lang="zh-TW" altLang="en-US" sz="2400" dirty="0">
                          <a:solidFill>
                            <a:schemeClr val="tx1"/>
                          </a:solidFill>
                        </a:rPr>
                        <a:t>仟元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2023/9/30</a:t>
                      </a:r>
                      <a:r>
                        <a:rPr lang="en-US" altLang="zh-TW" sz="20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zh-TW" altLang="en-US" sz="2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zh-TW" altLang="en-US" sz="2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1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2022/12/31</a:t>
                      </a:r>
                      <a:endParaRPr lang="zh-TW" altLang="en-US" sz="19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19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2022/9/30</a:t>
                      </a:r>
                      <a:endParaRPr lang="zh-TW" altLang="en-US" sz="19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560"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現金及約當現金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98,273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11%</a:t>
                      </a:r>
                      <a:endParaRPr lang="zh-TW" altLang="en-US" sz="2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64,294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78,767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effectLst/>
                          <a:latin typeface="+mn-ea"/>
                          <a:ea typeface="+mn-ea"/>
                        </a:rPr>
                        <a:t>10%</a:t>
                      </a:r>
                      <a:endParaRPr lang="zh-TW" altLang="en-US" sz="2000" dirty="0"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560"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應收款項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48,671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6%</a:t>
                      </a:r>
                      <a:endParaRPr lang="zh-TW" altLang="en-US" sz="2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57,741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94,574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effectLst/>
                          <a:latin typeface="+mn-ea"/>
                          <a:ea typeface="+mn-ea"/>
                        </a:rPr>
                        <a:t>11%</a:t>
                      </a:r>
                      <a:endParaRPr lang="zh-TW" altLang="en-US" sz="2000" dirty="0"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343"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存貨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81,279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10%</a:t>
                      </a:r>
                      <a:endParaRPr lang="zh-TW" altLang="en-US" sz="2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58,877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65,321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effectLst/>
                          <a:latin typeface="+mn-ea"/>
                          <a:ea typeface="+mn-ea"/>
                        </a:rPr>
                        <a:t>8%</a:t>
                      </a:r>
                      <a:endParaRPr lang="zh-TW" altLang="en-US" sz="2000" dirty="0"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560"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固定資產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347,446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41%</a:t>
                      </a:r>
                      <a:endParaRPr lang="zh-TW" altLang="en-US" sz="2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369,964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48%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378,910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effectLst/>
                          <a:latin typeface="+mn-ea"/>
                          <a:ea typeface="+mn-ea"/>
                        </a:rPr>
                        <a:t>46%</a:t>
                      </a:r>
                      <a:endParaRPr lang="zh-TW" altLang="en-US" sz="2000" dirty="0"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560">
                <a:tc>
                  <a:txBody>
                    <a:bodyPr/>
                    <a:lstStyle/>
                    <a:p>
                      <a:r>
                        <a:rPr lang="zh-TW" altLang="en-US" sz="2000" b="1" dirty="0"/>
                        <a:t>資產總計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854,873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100%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766,959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100%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828,462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dirty="0">
                          <a:effectLst/>
                          <a:latin typeface="+mn-ea"/>
                          <a:ea typeface="+mn-ea"/>
                        </a:rPr>
                        <a:t>100%</a:t>
                      </a:r>
                      <a:endParaRPr lang="zh-TW" altLang="en-US" sz="2000" b="1" dirty="0"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560"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短期借款</a:t>
                      </a:r>
                      <a:endParaRPr lang="en-US" altLang="zh-TW" sz="2000" dirty="0"/>
                    </a:p>
                    <a:p>
                      <a:r>
                        <a:rPr lang="en-US" altLang="zh-TW" sz="2000" dirty="0"/>
                        <a:t>(</a:t>
                      </a:r>
                      <a:r>
                        <a:rPr lang="zh-TW" altLang="en-US" sz="2000" dirty="0"/>
                        <a:t>含一年內到期長借</a:t>
                      </a:r>
                      <a:r>
                        <a:rPr lang="en-US" altLang="zh-TW" sz="2000" dirty="0"/>
                        <a:t>)</a:t>
                      </a:r>
                      <a:endParaRPr lang="zh-TW" altLang="en-US" sz="2000" dirty="0"/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257,992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31%</a:t>
                      </a:r>
                      <a:endParaRPr lang="zh-TW" altLang="en-US" sz="2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146,811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192,687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effectLst/>
                          <a:latin typeface="+mn-ea"/>
                          <a:ea typeface="+mn-ea"/>
                        </a:rPr>
                        <a:t>23%</a:t>
                      </a:r>
                      <a:endParaRPr lang="zh-TW" altLang="en-US" sz="2000" dirty="0"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560"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長期借款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225,703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26%</a:t>
                      </a:r>
                      <a:endParaRPr lang="zh-TW" altLang="en-US" sz="2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241,712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32%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0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248,184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dirty="0">
                          <a:effectLst/>
                          <a:latin typeface="+mn-ea"/>
                          <a:ea typeface="+mn-ea"/>
                        </a:rPr>
                        <a:t>30%</a:t>
                      </a:r>
                      <a:endParaRPr lang="zh-TW" altLang="en-US" sz="2000" dirty="0"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8560">
                <a:tc>
                  <a:txBody>
                    <a:bodyPr/>
                    <a:lstStyle/>
                    <a:p>
                      <a:r>
                        <a:rPr lang="zh-TW" altLang="en-US" sz="2000" b="1" dirty="0"/>
                        <a:t>負債總計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561,593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65%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473,007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61%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544,941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dirty="0">
                          <a:effectLst/>
                          <a:latin typeface="+mn-ea"/>
                          <a:ea typeface="+mn-ea"/>
                        </a:rPr>
                        <a:t>66%</a:t>
                      </a:r>
                      <a:endParaRPr lang="zh-TW" altLang="en-US" sz="2000" b="1" dirty="0"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8560">
                <a:tc>
                  <a:txBody>
                    <a:bodyPr/>
                    <a:lstStyle/>
                    <a:p>
                      <a:r>
                        <a:rPr lang="zh-TW" altLang="en-US" sz="2000" b="1" dirty="0"/>
                        <a:t>權益總計</a:t>
                      </a:r>
                    </a:p>
                  </a:txBody>
                  <a:tcPr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293,280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35%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293,952 </a:t>
                      </a:r>
                    </a:p>
                  </a:txBody>
                  <a:tcPr marL="9526" marR="9526" marT="9525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39%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457063" rtl="0" eaLnBrk="1" fontAlgn="ctr" latinLnBrk="0" hangingPunct="1"/>
                      <a:r>
                        <a:rPr lang="en-US" altLang="zh-TW" sz="2000" b="1" kern="1200" dirty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283,521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2000" b="1" dirty="0">
                          <a:effectLst/>
                          <a:latin typeface="+mn-ea"/>
                          <a:ea typeface="+mn-ea"/>
                        </a:rPr>
                        <a:t>34%</a:t>
                      </a:r>
                      <a:endParaRPr lang="zh-TW" altLang="en-US" sz="2000" b="1" dirty="0">
                        <a:effectLst/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Slide Number Placeholder 3"/>
          <p:cNvSpPr txBox="1">
            <a:spLocks/>
          </p:cNvSpPr>
          <p:nvPr/>
        </p:nvSpPr>
        <p:spPr>
          <a:xfrm>
            <a:off x="11554919" y="6564339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334739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BB8C1B6D-872A-4082-6E64-A6447A428DD2}"/>
              </a:ext>
            </a:extLst>
          </p:cNvPr>
          <p:cNvSpPr txBox="1"/>
          <p:nvPr/>
        </p:nvSpPr>
        <p:spPr>
          <a:xfrm>
            <a:off x="739282" y="328459"/>
            <a:ext cx="68233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b="1" dirty="0">
                <a:solidFill>
                  <a:srgbClr val="0070C0"/>
                </a:solidFill>
                <a:latin typeface="+mj-ea"/>
                <a:ea typeface="+mj-ea"/>
              </a:rPr>
              <a:t>營運展望 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CB08D15-0E9A-0D64-C63E-4438AC55E05D}"/>
              </a:ext>
            </a:extLst>
          </p:cNvPr>
          <p:cNvSpPr txBox="1"/>
          <p:nvPr/>
        </p:nvSpPr>
        <p:spPr>
          <a:xfrm>
            <a:off x="765922" y="1067722"/>
            <a:ext cx="9577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600" u="sng" dirty="0">
                <a:solidFill>
                  <a:srgbClr val="002060"/>
                </a:solidFill>
                <a:latin typeface="+mj-ea"/>
                <a:ea typeface="+mj-ea"/>
              </a:rPr>
              <a:t>未來經營方向與展望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E4CCDA8-7D75-325F-D52A-543F8E196CA0}"/>
              </a:ext>
            </a:extLst>
          </p:cNvPr>
          <p:cNvSpPr txBox="1"/>
          <p:nvPr/>
        </p:nvSpPr>
        <p:spPr>
          <a:xfrm>
            <a:off x="765922" y="1866574"/>
            <a:ext cx="10009112" cy="451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/>
              <a:t>短期目標：投入及執行</a:t>
            </a:r>
            <a:r>
              <a:rPr lang="en-US" altLang="zh-TW" sz="2800" dirty="0"/>
              <a:t>ESG</a:t>
            </a:r>
            <a:r>
              <a:rPr lang="zh-TW" altLang="en-US" sz="2800" dirty="0"/>
              <a:t>，降低營運風險及永續發展。</a:t>
            </a:r>
            <a:endParaRPr lang="en-US" altLang="zh-TW" sz="2800" dirty="0"/>
          </a:p>
          <a:p>
            <a:pPr marL="914400" lvl="1" indent="-457200">
              <a:lnSpc>
                <a:spcPct val="130000"/>
              </a:lnSpc>
              <a:buFont typeface="Wingdings" panose="05000000000000000000" pitchFamily="2" charset="2"/>
              <a:buChar char="u"/>
            </a:pPr>
            <a:r>
              <a:rPr lang="zh-TW" altLang="en-US" sz="2800" dirty="0"/>
              <a:t>規劃、推動及強化相關公司治理。</a:t>
            </a:r>
            <a:endParaRPr lang="en-US" altLang="zh-TW" sz="2800" dirty="0"/>
          </a:p>
          <a:p>
            <a:pPr marL="914400" lvl="1" indent="-457200">
              <a:lnSpc>
                <a:spcPct val="130000"/>
              </a:lnSpc>
              <a:buFont typeface="Wingdings" panose="05000000000000000000" pitchFamily="2" charset="2"/>
              <a:buChar char="u"/>
            </a:pPr>
            <a:r>
              <a:rPr lang="zh-TW" altLang="en-US" sz="2800" dirty="0"/>
              <a:t>調整營運策略，跨足綠能產業以尋求轉型。以太陽能產業為轉型之切入點，除積極尋求策略合作夥伴，亦透過提供電站整合服務、自行建置電站及運營、購買已發電電站等方式，旨在構築穩定及長期之收入結構。</a:t>
            </a:r>
            <a:endParaRPr lang="en-US" altLang="zh-TW" sz="2800" dirty="0"/>
          </a:p>
          <a:p>
            <a:pPr marL="914400" lvl="1" indent="-457200">
              <a:lnSpc>
                <a:spcPct val="130000"/>
              </a:lnSpc>
              <a:buFont typeface="Wingdings" panose="05000000000000000000" pitchFamily="2" charset="2"/>
              <a:buChar char="u"/>
            </a:pPr>
            <a:r>
              <a:rPr lang="zh-TW" altLang="en-US" sz="2800" dirty="0"/>
              <a:t>建立友善職場環境，提供彈性工時、透明升遷管道及獎酬制度、員工福利及落實性別平等政策，凝聚員工向心力。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71494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4F1EDF9-B08A-AAAB-BCAE-2C2EF61B50EF}"/>
              </a:ext>
            </a:extLst>
          </p:cNvPr>
          <p:cNvSpPr txBox="1"/>
          <p:nvPr/>
        </p:nvSpPr>
        <p:spPr>
          <a:xfrm>
            <a:off x="869346" y="1124744"/>
            <a:ext cx="95455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600" u="sng" dirty="0">
                <a:solidFill>
                  <a:srgbClr val="002060"/>
                </a:solidFill>
                <a:latin typeface="+mj-ea"/>
                <a:ea typeface="+mj-ea"/>
              </a:rPr>
              <a:t>未來經營方向與展望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93A3E26-8B9F-5564-1837-FAB1131027FF}"/>
              </a:ext>
            </a:extLst>
          </p:cNvPr>
          <p:cNvSpPr txBox="1"/>
          <p:nvPr/>
        </p:nvSpPr>
        <p:spPr>
          <a:xfrm>
            <a:off x="846054" y="2011240"/>
            <a:ext cx="10225136" cy="2835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2800" dirty="0"/>
              <a:t>中長期目標：</a:t>
            </a:r>
            <a:endParaRPr lang="en-US" altLang="zh-TW" sz="2800" dirty="0"/>
          </a:p>
          <a:p>
            <a:pPr marL="914400" lvl="1" indent="-457200">
              <a:lnSpc>
                <a:spcPct val="130000"/>
              </a:lnSpc>
              <a:buFont typeface="Wingdings" panose="05000000000000000000" pitchFamily="2" charset="2"/>
              <a:buChar char="u"/>
            </a:pPr>
            <a:r>
              <a:rPr lang="zh-TW" altLang="en-US" sz="2800" dirty="0"/>
              <a:t>完善各項</a:t>
            </a:r>
            <a:r>
              <a:rPr lang="en-US" altLang="zh-TW" sz="2800" dirty="0"/>
              <a:t>ESG</a:t>
            </a:r>
            <a:r>
              <a:rPr lang="zh-TW" altLang="en-US" sz="2800" dirty="0"/>
              <a:t>相關目標及責任。</a:t>
            </a:r>
            <a:endParaRPr lang="en-US" altLang="zh-TW" sz="2800" dirty="0"/>
          </a:p>
          <a:p>
            <a:pPr marL="914400" lvl="1" indent="-457200">
              <a:lnSpc>
                <a:spcPct val="130000"/>
              </a:lnSpc>
              <a:buFont typeface="Wingdings" panose="05000000000000000000" pitchFamily="2" charset="2"/>
              <a:buChar char="u"/>
            </a:pPr>
            <a:r>
              <a:rPr lang="zh-TW" altLang="en-US" sz="2800" dirty="0"/>
              <a:t>尋求綠能產業中策略合作夥伴，完善綠能投資地圖，包括風力、小水力、生質能等，為環境保護盡一份心力。</a:t>
            </a:r>
            <a:endParaRPr lang="en-US" altLang="zh-TW" sz="2800" dirty="0"/>
          </a:p>
          <a:p>
            <a:pPr marL="914400" lvl="1" indent="-457200">
              <a:lnSpc>
                <a:spcPct val="130000"/>
              </a:lnSpc>
              <a:buFont typeface="Wingdings" panose="05000000000000000000" pitchFamily="2" charset="2"/>
              <a:buChar char="u"/>
            </a:pPr>
            <a:r>
              <a:rPr lang="zh-TW" altLang="en-US" sz="2800" dirty="0"/>
              <a:t>強調企業核心價值並營造企業文化，實現企業理念。</a:t>
            </a:r>
            <a:endParaRPr lang="en-US" altLang="zh-TW" sz="2800" dirty="0"/>
          </a:p>
        </p:txBody>
      </p:sp>
    </p:spTree>
    <p:extLst>
      <p:ext uri="{BB962C8B-B14F-4D97-AF65-F5344CB8AC3E}">
        <p14:creationId xmlns:p14="http://schemas.microsoft.com/office/powerpoint/2010/main" val="197982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內容預留位置 13"/>
          <p:cNvSpPr>
            <a:spLocks noGrp="1"/>
          </p:cNvSpPr>
          <p:nvPr>
            <p:ph idx="1"/>
          </p:nvPr>
        </p:nvSpPr>
        <p:spPr>
          <a:xfrm>
            <a:off x="5518348" y="2276872"/>
            <a:ext cx="4968552" cy="2520280"/>
          </a:xfrm>
        </p:spPr>
        <p:txBody>
          <a:bodyPr rtlCol="0">
            <a:normAutofit fontScale="92500" lnSpcReduction="20000"/>
          </a:bodyPr>
          <a:lstStyle/>
          <a:p>
            <a:pPr marL="0" indent="0" algn="ctr">
              <a:buNone/>
            </a:pPr>
            <a:r>
              <a:rPr lang="zh-TW" altLang="en-US" sz="6000" b="1" dirty="0">
                <a:solidFill>
                  <a:srgbClr val="0070C0"/>
                </a:solidFill>
                <a:latin typeface="+mn-ea"/>
                <a:sym typeface="Salesforce Sans"/>
              </a:rPr>
              <a:t>問與答</a:t>
            </a:r>
            <a:r>
              <a:rPr lang="zh-TW" altLang="en-US" sz="6000" dirty="0">
                <a:solidFill>
                  <a:srgbClr val="00B0F0"/>
                </a:solidFill>
                <a:latin typeface="Salesforce Sans"/>
                <a:sym typeface="Salesforce Sans"/>
              </a:rPr>
              <a:t> </a:t>
            </a:r>
            <a:r>
              <a:rPr lang="en-US" altLang="zh-TW" sz="6000" b="1" dirty="0">
                <a:solidFill>
                  <a:srgbClr val="0070C0"/>
                </a:solidFill>
                <a:latin typeface="Salesforce Sans"/>
                <a:sym typeface="Salesforce Sans"/>
              </a:rPr>
              <a:t>Q&amp;A</a:t>
            </a:r>
          </a:p>
          <a:p>
            <a:pPr marL="0" indent="0" algn="ctr">
              <a:buNone/>
            </a:pPr>
            <a:endParaRPr lang="en-US" altLang="zh-TW" sz="6000" dirty="0">
              <a:solidFill>
                <a:srgbClr val="FF0000"/>
              </a:solidFill>
              <a:latin typeface="Salesforce Sans"/>
              <a:sym typeface="Salesforce Sans"/>
            </a:endParaRPr>
          </a:p>
          <a:p>
            <a:pPr marL="0" indent="0" algn="ctr">
              <a:buNone/>
            </a:pPr>
            <a:r>
              <a:rPr lang="en-US" altLang="zh-TW" sz="6000" b="1" dirty="0">
                <a:solidFill>
                  <a:schemeClr val="tx1"/>
                </a:solidFill>
                <a:latin typeface="Salesforce Sans"/>
                <a:sym typeface="Salesforce Sans"/>
              </a:rPr>
              <a:t>Thank You!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17997AE-C6D6-D0FA-CF5F-F6914E630D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1884" y="1772816"/>
            <a:ext cx="388843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4222204" y="1556792"/>
            <a:ext cx="3837469" cy="97786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5000" u="sng" dirty="0">
                <a:solidFill>
                  <a:schemeClr val="tx1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</a:t>
            </a:r>
            <a:r>
              <a:rPr lang="zh-TW" altLang="en-US" sz="5200" b="1" u="sng" dirty="0">
                <a:solidFill>
                  <a:schemeClr val="tx1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簡報綱要</a:t>
            </a:r>
          </a:p>
        </p:txBody>
      </p:sp>
      <p:sp>
        <p:nvSpPr>
          <p:cNvPr id="14" name="內容預留位置 13"/>
          <p:cNvSpPr>
            <a:spLocks noGrp="1"/>
          </p:cNvSpPr>
          <p:nvPr>
            <p:ph idx="1"/>
          </p:nvPr>
        </p:nvSpPr>
        <p:spPr>
          <a:xfrm>
            <a:off x="3502124" y="2775017"/>
            <a:ext cx="7298285" cy="3270612"/>
          </a:xfrm>
        </p:spPr>
        <p:txBody>
          <a:bodyPr rtlCol="0">
            <a:normAutofit/>
          </a:bodyPr>
          <a:lstStyle/>
          <a:p>
            <a:r>
              <a:rPr lang="zh-TW" altLang="en-US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一</a:t>
            </a:r>
            <a:r>
              <a:rPr lang="en-US" altLang="zh-TW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. </a:t>
            </a:r>
            <a:r>
              <a:rPr lang="zh-TW" altLang="en-US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公司概況</a:t>
            </a:r>
            <a:endParaRPr lang="en-US" altLang="zh-TW" sz="44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lang="zh-TW" altLang="en-US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二</a:t>
            </a:r>
            <a:r>
              <a:rPr lang="en-US" altLang="zh-TW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. </a:t>
            </a:r>
            <a:r>
              <a:rPr lang="zh-TW" altLang="en-US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財務報告</a:t>
            </a:r>
            <a:endParaRPr lang="en-US" altLang="zh-TW" sz="4400" dirty="0">
              <a:solidFill>
                <a:srgbClr val="002060"/>
              </a:solidFill>
              <a:latin typeface="+mn-ea"/>
            </a:endParaRPr>
          </a:p>
          <a:p>
            <a:r>
              <a:rPr lang="zh-TW" altLang="en-US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三</a:t>
            </a:r>
            <a:r>
              <a:rPr lang="en-US" altLang="zh-TW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. </a:t>
            </a:r>
            <a:r>
              <a:rPr lang="zh-TW" altLang="en-US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營運展望</a:t>
            </a:r>
            <a:endParaRPr lang="en-US" altLang="zh-TW" sz="44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lang="zh-TW" altLang="en-US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四</a:t>
            </a:r>
            <a:r>
              <a:rPr lang="en-US" altLang="zh-TW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. </a:t>
            </a:r>
            <a:r>
              <a:rPr lang="zh-TW" altLang="en-US" sz="4400" dirty="0">
                <a:solidFill>
                  <a:srgbClr val="002060"/>
                </a:solidFill>
                <a:latin typeface="+mn-ea"/>
                <a:cs typeface="Times New Roman" panose="02020603050405020304" pitchFamily="18" charset="0"/>
              </a:rPr>
              <a:t>問與答</a:t>
            </a:r>
            <a:endParaRPr lang="en-US" altLang="zh-TW" sz="4400" dirty="0">
              <a:solidFill>
                <a:srgbClr val="002060"/>
              </a:solidFill>
              <a:latin typeface="+mn-ea"/>
              <a:cs typeface="Times New Roman" panose="02020603050405020304" pitchFamily="18" charset="0"/>
            </a:endParaRPr>
          </a:p>
          <a:p>
            <a:pPr rtl="0">
              <a:lnSpc>
                <a:spcPts val="5000"/>
              </a:lnSpc>
            </a:pPr>
            <a:endParaRPr lang="en-US" altLang="zh-TW" sz="3600" dirty="0">
              <a:latin typeface="Salesforce Sans"/>
              <a:ea typeface="微軟正黑體" panose="020B0604030504040204" pitchFamily="34" charset="-120"/>
              <a:sym typeface="Salesforce Sans"/>
            </a:endParaRPr>
          </a:p>
          <a:p>
            <a:pPr rtl="0">
              <a:lnSpc>
                <a:spcPts val="5000"/>
              </a:lnSpc>
            </a:pPr>
            <a:endParaRPr lang="en-US" altLang="zh-TW" sz="3600" dirty="0">
              <a:latin typeface="Salesforce Sans"/>
              <a:ea typeface="微軟正黑體" panose="020B0604030504040204" pitchFamily="34" charset="-120"/>
              <a:sym typeface="Salesforce Sans"/>
            </a:endParaRPr>
          </a:p>
          <a:p>
            <a:pPr rtl="0"/>
            <a:endParaRPr lang="zh-TW" altLang="en-US" sz="3200" dirty="0"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11309386" y="6286522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7BCDCC3-E539-05E4-0848-3AF27E39A9F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8268" y="-56453"/>
            <a:ext cx="6074149" cy="251159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76C17F5-2926-DB91-7A86-979FDCEF63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75763" y="2455146"/>
            <a:ext cx="3346994" cy="45906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EB1BCE-2766-2067-824F-599878F4F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2" y="476672"/>
            <a:ext cx="1800200" cy="127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45135EB1-556C-0CD8-B06C-C2F2B070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62" y="412452"/>
            <a:ext cx="8594429" cy="1320800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0070C0"/>
                </a:solidFill>
                <a:effectLst/>
              </a:rPr>
              <a:t>公司</a:t>
            </a:r>
            <a:r>
              <a:rPr lang="zh-TW" altLang="en-US" sz="4400" b="1" dirty="0">
                <a:solidFill>
                  <a:srgbClr val="0070C0"/>
                </a:solidFill>
              </a:rPr>
              <a:t>概況</a:t>
            </a: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A485D6F-EF5E-8C13-54AA-2CAF2E141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86" y="1268761"/>
            <a:ext cx="10917251" cy="48673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25000" lnSpcReduction="20000"/>
          </a:bodyPr>
          <a:lstStyle/>
          <a:p>
            <a:pPr marL="0" indent="0">
              <a:lnSpc>
                <a:spcPts val="4500"/>
              </a:lnSpc>
              <a:buFontTx/>
              <a:buNone/>
              <a:defRPr/>
            </a:pPr>
            <a:r>
              <a:rPr lang="zh-TW" altLang="en-US" sz="9600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  <a:cs typeface="+mn-cs"/>
                <a:sym typeface="Wingdings 2" panose="05020102010507070707" pitchFamily="18" charset="2"/>
              </a:rPr>
              <a:t></a:t>
            </a:r>
            <a:r>
              <a:rPr lang="zh-TW" altLang="en-US" sz="9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公司設立：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民國</a:t>
            </a:r>
            <a:r>
              <a:rPr lang="en-US" altLang="zh-TW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67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en-US" altLang="zh-TW" sz="9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500"/>
              </a:lnSpc>
              <a:buFontTx/>
              <a:buNone/>
              <a:defRPr/>
            </a:pPr>
            <a:r>
              <a:rPr lang="zh-TW" altLang="en-US" sz="9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</a:t>
            </a:r>
            <a:r>
              <a:rPr lang="zh-TW" altLang="en-US" sz="9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公司上市：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民國</a:t>
            </a:r>
            <a:r>
              <a:rPr lang="en-US" altLang="zh-TW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89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en-US" altLang="zh-TW" sz="9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500"/>
              </a:lnSpc>
              <a:buFontTx/>
              <a:buNone/>
              <a:defRPr/>
            </a:pPr>
            <a:r>
              <a:rPr lang="zh-TW" altLang="en-US" sz="9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</a:t>
            </a:r>
            <a:r>
              <a:rPr lang="zh-TW" altLang="en-US" sz="96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資  本  額</a:t>
            </a:r>
            <a:r>
              <a:rPr lang="zh-TW" altLang="en-US" sz="9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</a:t>
            </a:r>
            <a:r>
              <a:rPr lang="en-US" altLang="zh-TW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4.37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億元</a:t>
            </a:r>
            <a:r>
              <a:rPr lang="en-US" altLang="zh-TW" sz="9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  </a:t>
            </a:r>
          </a:p>
          <a:p>
            <a:pPr marL="0" indent="0">
              <a:lnSpc>
                <a:spcPts val="4500"/>
              </a:lnSpc>
              <a:buFontTx/>
              <a:buNone/>
              <a:defRPr/>
            </a:pPr>
            <a:r>
              <a:rPr lang="zh-TW" altLang="en-US" sz="9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</a:t>
            </a:r>
            <a:r>
              <a:rPr lang="zh-TW" altLang="en-US" sz="96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地址：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桃園市中壢區自強四路</a:t>
            </a:r>
            <a:r>
              <a:rPr lang="en-US" altLang="zh-TW" sz="9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9</a:t>
            </a:r>
            <a:r>
              <a:rPr lang="zh-TW" altLang="en-US" sz="96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號</a:t>
            </a:r>
          </a:p>
          <a:p>
            <a:pPr eaLnBrk="1" hangingPunct="1">
              <a:lnSpc>
                <a:spcPts val="1800"/>
              </a:lnSpc>
              <a:spcBef>
                <a:spcPts val="600"/>
              </a:spcBef>
              <a:buClrTx/>
              <a:buFont typeface="Wingdings" pitchFamily="2" charset="2"/>
              <a:buNone/>
              <a:defRPr/>
            </a:pPr>
            <a:endParaRPr lang="en-US" altLang="zh-TW" sz="9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  <a:p>
            <a:pPr eaLnBrk="1" hangingPunct="1">
              <a:lnSpc>
                <a:spcPts val="1800"/>
              </a:lnSpc>
              <a:spcBef>
                <a:spcPts val="600"/>
              </a:spcBef>
              <a:buClrTx/>
              <a:buFont typeface="Wingdings" pitchFamily="2" charset="2"/>
              <a:buNone/>
              <a:defRPr/>
            </a:pPr>
            <a:r>
              <a:rPr lang="zh-TW" altLang="en-US" sz="9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業務：</a:t>
            </a:r>
            <a:r>
              <a:rPr lang="en-US" altLang="zh-TW" sz="9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   </a:t>
            </a:r>
          </a:p>
          <a:p>
            <a:pPr marL="285750" indent="-285750" eaLnBrk="1" hangingPunct="1">
              <a:lnSpc>
                <a:spcPts val="1800"/>
              </a:lnSpc>
              <a:spcBef>
                <a:spcPts val="600"/>
              </a:spcBef>
              <a:buClrTx/>
              <a:buFont typeface="Wingdings" panose="05000000000000000000" pitchFamily="2" charset="2"/>
              <a:buChar char="l"/>
              <a:defRPr/>
            </a:pPr>
            <a:r>
              <a:rPr lang="zh-TW" altLang="en-US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面板事業</a:t>
            </a:r>
            <a:endParaRPr lang="en-US" altLang="zh-TW" sz="96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  <a:p>
            <a:pPr marL="285750" indent="-285750" eaLnBrk="1" hangingPunct="1">
              <a:lnSpc>
                <a:spcPts val="1800"/>
              </a:lnSpc>
              <a:spcBef>
                <a:spcPts val="600"/>
              </a:spcBef>
              <a:buClrTx/>
              <a:buFont typeface="Wingdings" panose="05000000000000000000" pitchFamily="2" charset="2"/>
              <a:buChar char="l"/>
              <a:defRPr/>
            </a:pPr>
            <a:r>
              <a:rPr lang="zh-TW" altLang="en-US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電子白板、</a:t>
            </a:r>
            <a:r>
              <a:rPr lang="en-US" altLang="zh-TW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LCD</a:t>
            </a:r>
            <a:r>
              <a:rPr lang="zh-TW" altLang="en-US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顯示器</a:t>
            </a:r>
            <a:endParaRPr lang="en-US" altLang="zh-TW" sz="96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  <a:p>
            <a:pPr marL="285750" indent="-285750" eaLnBrk="1" hangingPunct="1">
              <a:lnSpc>
                <a:spcPts val="1800"/>
              </a:lnSpc>
              <a:spcBef>
                <a:spcPts val="600"/>
              </a:spcBef>
              <a:buClrTx/>
              <a:buFont typeface="Wingdings" panose="05000000000000000000" pitchFamily="2" charset="2"/>
              <a:buChar char="l"/>
              <a:defRPr/>
            </a:pPr>
            <a:r>
              <a:rPr lang="zh-TW" altLang="en-US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電子代工、玻璃切割強化</a:t>
            </a:r>
            <a:endParaRPr lang="en-US" altLang="zh-TW" sz="96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85750" indent="-285750" eaLnBrk="1" hangingPunct="1">
              <a:lnSpc>
                <a:spcPts val="1800"/>
              </a:lnSpc>
              <a:spcBef>
                <a:spcPts val="600"/>
              </a:spcBef>
              <a:buClrTx/>
              <a:buFont typeface="Wingdings" panose="05000000000000000000" pitchFamily="2" charset="2"/>
              <a:buChar char="l"/>
              <a:defRPr/>
            </a:pPr>
            <a:r>
              <a:rPr lang="zh-TW" altLang="en-US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電控馬達</a:t>
            </a:r>
            <a:endParaRPr lang="en-US" altLang="zh-TW" sz="96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85750" indent="-285750" eaLnBrk="1" hangingPunct="1">
              <a:lnSpc>
                <a:spcPts val="1800"/>
              </a:lnSpc>
              <a:spcBef>
                <a:spcPts val="600"/>
              </a:spcBef>
              <a:buClrTx/>
              <a:buFont typeface="Wingdings" panose="05000000000000000000" pitchFamily="2" charset="2"/>
              <a:buChar char="l"/>
              <a:defRPr/>
            </a:pPr>
            <a:r>
              <a:rPr lang="en-US" altLang="zh-TW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TPM</a:t>
            </a:r>
            <a:r>
              <a:rPr lang="zh-TW" altLang="en-US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</a:t>
            </a:r>
            <a:r>
              <a:rPr lang="en-US" altLang="zh-TW" sz="96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ODM</a:t>
            </a:r>
            <a:endParaRPr lang="en-US" altLang="zh-TW" sz="96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en-US" altLang="zh-TW" sz="2800" dirty="0">
              <a:latin typeface="標楷體" pitchFamily="65" charset="-120"/>
              <a:ea typeface="標楷體" pitchFamily="65" charset="-120"/>
              <a:cs typeface="+mn-cs"/>
            </a:endParaRPr>
          </a:p>
          <a:p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0AD667B-7E52-E667-5794-CA9C5D7FC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5A6483B-8D83-A0F4-C11D-436A063DDE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4452" y="1268761"/>
            <a:ext cx="5098585" cy="4867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608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868226" y="871519"/>
            <a:ext cx="2921930" cy="541257"/>
          </a:xfrm>
        </p:spPr>
        <p:txBody>
          <a:bodyPr rtlCol="0">
            <a:normAutofit/>
          </a:bodyPr>
          <a:lstStyle/>
          <a:p>
            <a:pPr rtl="0">
              <a:lnSpc>
                <a:spcPts val="120"/>
              </a:lnSpc>
            </a:pPr>
            <a:r>
              <a:rPr lang="zh-TW" altLang="en-US" sz="3600" b="1" u="sng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廠區</a:t>
            </a:r>
            <a:r>
              <a:rPr lang="zh-TW" altLang="en-US" sz="3600" u="sng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</a:t>
            </a:r>
            <a:r>
              <a:rPr lang="zh-TW" altLang="en-US" sz="3600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                       </a:t>
            </a:r>
            <a:r>
              <a:rPr lang="zh-TW" altLang="en-US" sz="3600" u="sng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964649"/>
              </p:ext>
            </p:extLst>
          </p:nvPr>
        </p:nvGraphicFramePr>
        <p:xfrm>
          <a:off x="966999" y="1178434"/>
          <a:ext cx="10327542" cy="4814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5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241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dirty="0">
                          <a:solidFill>
                            <a:schemeClr val="tx1"/>
                          </a:solidFill>
                        </a:rPr>
                        <a:t>公司名稱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dirty="0">
                          <a:solidFill>
                            <a:schemeClr val="tx1"/>
                          </a:solidFill>
                        </a:rPr>
                        <a:t>銘旺科技股份有限公司</a:t>
                      </a:r>
                      <a:endParaRPr lang="en-US" altLang="zh-TW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4529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地點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桃園市中壢區自強四路</a:t>
                      </a:r>
                      <a:r>
                        <a:rPr lang="en-US" altLang="zh-TW" sz="2800" dirty="0"/>
                        <a:t>9</a:t>
                      </a:r>
                      <a:r>
                        <a:rPr lang="zh-TW" altLang="en-US" sz="2800" dirty="0"/>
                        <a:t>號 </a:t>
                      </a:r>
                      <a:endParaRPr lang="en-US" altLang="zh-TW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125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股本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NTD</a:t>
                      </a:r>
                      <a:r>
                        <a:rPr lang="en-US" altLang="zh-TW" sz="2800" dirty="0"/>
                        <a:t> </a:t>
                      </a:r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4.37</a:t>
                      </a:r>
                      <a:r>
                        <a:rPr lang="zh-TW" altLang="en-US" sz="2800" dirty="0">
                          <a:latin typeface="+mn-ea"/>
                          <a:ea typeface="+mn-ea"/>
                        </a:rPr>
                        <a:t>億元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9644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產品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/>
                        <a:t>強化蓋板玻璃</a:t>
                      </a:r>
                      <a:r>
                        <a:rPr lang="en-US" altLang="zh-TW" sz="2800" dirty="0"/>
                        <a:t>(</a:t>
                      </a:r>
                      <a:r>
                        <a:rPr lang="zh-TW" altLang="en-US" sz="2800" dirty="0"/>
                        <a:t>化學強化</a:t>
                      </a:r>
                      <a:r>
                        <a:rPr lang="en-US" altLang="zh-TW" sz="2800" dirty="0"/>
                        <a:t>)</a:t>
                      </a:r>
                      <a:r>
                        <a:rPr lang="zh-TW" altLang="en-US" sz="2800" dirty="0"/>
                        <a:t>、互動式電子白板、</a:t>
                      </a:r>
                      <a:endParaRPr lang="en-US" altLang="zh-TW" sz="2800" dirty="0"/>
                    </a:p>
                    <a:p>
                      <a:pPr marL="0" marR="0" lvl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/>
                        <a:t>液晶面板銷售、電控馬達</a:t>
                      </a:r>
                      <a:endParaRPr lang="en-US" altLang="zh-TW" sz="2800" baseline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6543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廠房面積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4000</a:t>
                      </a:r>
                      <a:r>
                        <a:rPr lang="zh-TW" altLang="en-US" sz="2800" dirty="0">
                          <a:latin typeface="+mn-ea"/>
                          <a:ea typeface="+mn-ea"/>
                        </a:rPr>
                        <a:t>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413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員工人數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52</a:t>
                      </a:r>
                      <a:r>
                        <a:rPr lang="zh-TW" altLang="en-US" sz="280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Slide Number Placeholder 3"/>
          <p:cNvSpPr txBox="1">
            <a:spLocks/>
          </p:cNvSpPr>
          <p:nvPr/>
        </p:nvSpPr>
        <p:spPr>
          <a:xfrm>
            <a:off x="11309386" y="6286522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ADF1645-2FBF-C4CD-00EE-82398F637FF5}"/>
              </a:ext>
            </a:extLst>
          </p:cNvPr>
          <p:cNvSpPr/>
          <p:nvPr/>
        </p:nvSpPr>
        <p:spPr>
          <a:xfrm>
            <a:off x="-3599" y="5970843"/>
            <a:ext cx="12192424" cy="875211"/>
          </a:xfrm>
          <a:prstGeom prst="rect">
            <a:avLst/>
          </a:prstGeom>
          <a:solidFill>
            <a:srgbClr val="1D4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72FF0EE-23F5-1863-0D8A-EC3F04CBE7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742" y="6038927"/>
            <a:ext cx="1027612" cy="71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967701" y="836712"/>
            <a:ext cx="3434731" cy="720080"/>
          </a:xfrm>
        </p:spPr>
        <p:txBody>
          <a:bodyPr rtlCol="0">
            <a:normAutofit/>
          </a:bodyPr>
          <a:lstStyle/>
          <a:p>
            <a:pPr rtl="0">
              <a:lnSpc>
                <a:spcPts val="1400"/>
              </a:lnSpc>
            </a:pPr>
            <a:r>
              <a:rPr lang="zh-TW" altLang="en-US" sz="3600" u="sng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</a:t>
            </a:r>
            <a:r>
              <a:rPr lang="zh-TW" altLang="en-US" sz="3600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                       </a:t>
            </a:r>
            <a:r>
              <a:rPr lang="zh-TW" altLang="en-US" sz="3600" u="sng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718841"/>
              </p:ext>
            </p:extLst>
          </p:nvPr>
        </p:nvGraphicFramePr>
        <p:xfrm>
          <a:off x="1017847" y="1216157"/>
          <a:ext cx="10153130" cy="4393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6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6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8707"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solidFill>
                            <a:schemeClr val="tx1"/>
                          </a:solidFill>
                        </a:rPr>
                        <a:t>公司名稱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solidFill>
                            <a:schemeClr val="tx1"/>
                          </a:solidFill>
                        </a:rPr>
                        <a:t>嵩達光電科技股份有限公司</a:t>
                      </a:r>
                      <a:endParaRPr lang="en-US" altLang="zh-TW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283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地點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宜蘭縣龍德工業區德興四路</a:t>
                      </a:r>
                      <a:r>
                        <a:rPr lang="en-US" altLang="zh-TW" sz="2800" b="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lang="zh-TW" altLang="en-US" sz="2800" b="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號</a:t>
                      </a:r>
                      <a:endParaRPr lang="en-US" altLang="zh-TW" sz="2800" b="0" i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297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股本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NTD 2.58</a:t>
                      </a:r>
                      <a:r>
                        <a:rPr lang="zh-TW" altLang="en-US" sz="2800" dirty="0">
                          <a:latin typeface="+mn-ea"/>
                          <a:ea typeface="+mn-ea"/>
                        </a:rPr>
                        <a:t>億元</a:t>
                      </a:r>
                      <a:r>
                        <a:rPr lang="zh-TW" altLang="en-US" sz="2800" baseline="0" dirty="0">
                          <a:latin typeface="+mn-ea"/>
                          <a:ea typeface="+mn-ea"/>
                        </a:rPr>
                        <a:t>，其中</a:t>
                      </a:r>
                      <a:r>
                        <a:rPr lang="zh-TW" altLang="en-US" sz="2800" b="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銘旺科技持有</a:t>
                      </a:r>
                      <a:r>
                        <a:rPr lang="en-US" altLang="zh-TW" sz="2800" b="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53.31%</a:t>
                      </a:r>
                      <a:r>
                        <a:rPr lang="zh-TW" altLang="en-US" sz="2800" b="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股權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515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產品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0" i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五線電阻式觸控面板、投射式電容觸控面板</a:t>
                      </a:r>
                      <a:endParaRPr lang="zh-TW" altLang="en-US" sz="28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690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廠房面積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3872</a:t>
                      </a:r>
                      <a:r>
                        <a:rPr lang="zh-TW" altLang="en-US" sz="2800" dirty="0">
                          <a:latin typeface="+mn-ea"/>
                          <a:ea typeface="+mn-ea"/>
                        </a:rPr>
                        <a:t>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549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員工人數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151</a:t>
                      </a:r>
                      <a:r>
                        <a:rPr lang="zh-TW" altLang="en-US" sz="280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Slide Number Placeholder 3"/>
          <p:cNvSpPr txBox="1">
            <a:spLocks/>
          </p:cNvSpPr>
          <p:nvPr/>
        </p:nvSpPr>
        <p:spPr>
          <a:xfrm>
            <a:off x="11309386" y="6286522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8DF96FA-2219-3F99-50CE-C1BC14724C78}"/>
              </a:ext>
            </a:extLst>
          </p:cNvPr>
          <p:cNvSpPr/>
          <p:nvPr/>
        </p:nvSpPr>
        <p:spPr>
          <a:xfrm>
            <a:off x="-3599" y="5970843"/>
            <a:ext cx="12192424" cy="875211"/>
          </a:xfrm>
          <a:prstGeom prst="rect">
            <a:avLst/>
          </a:prstGeom>
          <a:solidFill>
            <a:srgbClr val="1D4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9109B88-84DF-3C67-DD78-2B958254BC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742" y="6038927"/>
            <a:ext cx="1027612" cy="710459"/>
          </a:xfrm>
          <a:prstGeom prst="rect">
            <a:avLst/>
          </a:prstGeom>
        </p:spPr>
      </p:pic>
      <p:sp>
        <p:nvSpPr>
          <p:cNvPr id="7" name="標題 12"/>
          <p:cNvSpPr txBox="1">
            <a:spLocks/>
          </p:cNvSpPr>
          <p:nvPr/>
        </p:nvSpPr>
        <p:spPr>
          <a:xfrm>
            <a:off x="868226" y="871519"/>
            <a:ext cx="2921930" cy="5412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599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ts val="120"/>
              </a:lnSpc>
            </a:pPr>
            <a:r>
              <a:rPr lang="zh-TW" altLang="en-US" sz="3600" b="1" u="sng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廠區</a:t>
            </a:r>
            <a:r>
              <a:rPr lang="zh-TW" altLang="en-US" sz="3600" u="sng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</a:t>
            </a:r>
            <a:r>
              <a:rPr lang="zh-TW" altLang="en-US" sz="360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                       </a:t>
            </a:r>
            <a:r>
              <a:rPr lang="zh-TW" altLang="en-US" sz="3600" u="sng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</a:t>
            </a:r>
            <a:endParaRPr lang="zh-TW" altLang="en-US" sz="3600" u="sng" dirty="0">
              <a:solidFill>
                <a:srgbClr val="0070C0"/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42895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811065476"/>
              </p:ext>
            </p:extLst>
          </p:nvPr>
        </p:nvGraphicFramePr>
        <p:xfrm>
          <a:off x="1304081" y="939167"/>
          <a:ext cx="957706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標題 12"/>
          <p:cNvSpPr txBox="1">
            <a:spLocks/>
          </p:cNvSpPr>
          <p:nvPr/>
        </p:nvSpPr>
        <p:spPr>
          <a:xfrm>
            <a:off x="909836" y="299978"/>
            <a:ext cx="5362696" cy="720080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599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000" b="1" u="sng" dirty="0">
                <a:solidFill>
                  <a:srgbClr val="0070C0"/>
                </a:solidFill>
                <a:latin typeface="Salesforce Sans"/>
                <a:sym typeface="Salesforce Sans"/>
              </a:rPr>
              <a:t>公司既有產品 </a:t>
            </a:r>
            <a:r>
              <a:rPr lang="zh-TW" altLang="en-US" sz="4000" b="1" dirty="0">
                <a:solidFill>
                  <a:srgbClr val="0070C0"/>
                </a:solidFill>
                <a:latin typeface="Salesforce Sans"/>
                <a:sym typeface="Salesforce Sans"/>
              </a:rPr>
              <a:t> </a:t>
            </a:r>
            <a:r>
              <a:rPr lang="zh-TW" altLang="en-US" sz="4000" b="1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                       </a:t>
            </a:r>
            <a:r>
              <a:rPr lang="zh-TW" altLang="en-US" sz="4000" b="1" u="sng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1309386" y="6286522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14DD1E-5D91-48A3-AD6D-45FBA980D106}" type="slidenum">
              <a:rPr kumimoji="0" lang="en-US" altLang="zh-TW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1781923-403C-63A6-6432-426625260778}"/>
              </a:ext>
            </a:extLst>
          </p:cNvPr>
          <p:cNvSpPr/>
          <p:nvPr/>
        </p:nvSpPr>
        <p:spPr>
          <a:xfrm>
            <a:off x="-3599" y="5970843"/>
            <a:ext cx="12192424" cy="875211"/>
          </a:xfrm>
          <a:prstGeom prst="rect">
            <a:avLst/>
          </a:prstGeom>
          <a:solidFill>
            <a:srgbClr val="1D4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FBED11C-3920-766E-596C-B5057C21AE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742" y="6038927"/>
            <a:ext cx="1027612" cy="71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5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C4C97E7-4057-C529-6D4D-4B58CB7CD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圖片 35" descr="AbonTouch_en.png">
            <a:extLst>
              <a:ext uri="{FF2B5EF4-FFF2-40B4-BE49-F238E27FC236}">
                <a16:creationId xmlns:a16="http://schemas.microsoft.com/office/drawing/2014/main" id="{4ACA60F7-2A59-19D4-893E-FF22FBDFDB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884" y="422696"/>
            <a:ext cx="3630990" cy="54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17">
            <a:extLst>
              <a:ext uri="{FF2B5EF4-FFF2-40B4-BE49-F238E27FC236}">
                <a16:creationId xmlns:a16="http://schemas.microsoft.com/office/drawing/2014/main" id="{1760BC1C-83D0-7A1B-ECD3-1A67EF1D1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8476" y="343033"/>
            <a:ext cx="4568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1" hangingPunct="1">
              <a:buFontTx/>
              <a:buNone/>
              <a:defRPr sz="3600" b="1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>
              <a:buChar char="–"/>
              <a:defRPr>
                <a:cs typeface="Arial" panose="020B0604020202020204" pitchFamily="34" charset="0"/>
              </a:defRPr>
            </a:lvl2pPr>
            <a:lvl3pPr marL="1143000" indent="-228600">
              <a:buChar char="•"/>
              <a:defRPr>
                <a:cs typeface="Arial" panose="020B0604020202020204" pitchFamily="34" charset="0"/>
              </a:defRPr>
            </a:lvl3pPr>
            <a:lvl4pPr marL="1600200" indent="-228600">
              <a:buChar char="–"/>
              <a:defRPr>
                <a:cs typeface="Arial" panose="020B0604020202020204" pitchFamily="34" charset="0"/>
              </a:defRPr>
            </a:lvl4pPr>
            <a:lvl5pPr marL="2057400" indent="-228600">
              <a:buChar char="»"/>
              <a:defRPr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>
                <a:cs typeface="Arial" panose="020B0604020202020204" pitchFamily="34" charset="0"/>
              </a:defRPr>
            </a:lvl9pPr>
          </a:lstStyle>
          <a:p>
            <a:r>
              <a:rPr lang="zh-TW" altLang="en-US" sz="4000" dirty="0">
                <a:solidFill>
                  <a:srgbClr val="0070C0"/>
                </a:solidFill>
              </a:rPr>
              <a:t>面板事業</a:t>
            </a:r>
          </a:p>
        </p:txBody>
      </p:sp>
      <p:sp>
        <p:nvSpPr>
          <p:cNvPr id="5" name="圓角矩形 17">
            <a:extLst>
              <a:ext uri="{FF2B5EF4-FFF2-40B4-BE49-F238E27FC236}">
                <a16:creationId xmlns:a16="http://schemas.microsoft.com/office/drawing/2014/main" id="{7F4F8EFF-BCF9-10FE-C499-4124A986E4AF}"/>
              </a:ext>
            </a:extLst>
          </p:cNvPr>
          <p:cNvSpPr/>
          <p:nvPr/>
        </p:nvSpPr>
        <p:spPr bwMode="auto">
          <a:xfrm>
            <a:off x="909834" y="1304259"/>
            <a:ext cx="2592290" cy="4712368"/>
          </a:xfrm>
          <a:prstGeom prst="roundRect">
            <a:avLst/>
          </a:prstGeom>
          <a:noFill/>
          <a:ln>
            <a:solidFill>
              <a:srgbClr val="21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6" name="圖片 11">
            <a:extLst>
              <a:ext uri="{FF2B5EF4-FFF2-40B4-BE49-F238E27FC236}">
                <a16:creationId xmlns:a16="http://schemas.microsoft.com/office/drawing/2014/main" id="{75FB98C5-2863-D542-85C9-3A64CB5CA8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29" l="0" r="100000">
                        <a14:foregroundMark x1="17967" y1="84778" x2="86351" y2="83841"/>
                        <a14:foregroundMark x1="21031" y1="93443" x2="84401" y2="95082"/>
                        <a14:foregroundMark x1="14624" y1="78220" x2="83426" y2="76347"/>
                        <a14:foregroundMark x1="17967" y1="79157" x2="20334" y2="96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7108" y="1664501"/>
            <a:ext cx="1660960" cy="75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12">
            <a:extLst>
              <a:ext uri="{FF2B5EF4-FFF2-40B4-BE49-F238E27FC236}">
                <a16:creationId xmlns:a16="http://schemas.microsoft.com/office/drawing/2014/main" id="{A39F82F2-EE5A-4453-886E-3019FCCB14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66" b="95890" l="6250" r="93542">
                        <a14:foregroundMark x1="16042" y1="30137" x2="16042" y2="30137"/>
                        <a14:foregroundMark x1="22500" y1="31507" x2="22500" y2="31507"/>
                        <a14:foregroundMark x1="44583" y1="37900" x2="44583" y2="37900"/>
                        <a14:foregroundMark x1="60000" y1="26484" x2="60000" y2="26484"/>
                        <a14:foregroundMark x1="68958" y1="31507" x2="68958" y2="31507"/>
                        <a14:foregroundMark x1="58542" y1="42009" x2="58542" y2="42009"/>
                        <a14:foregroundMark x1="62500" y1="45662" x2="62500" y2="45662"/>
                        <a14:foregroundMark x1="61875" y1="14612" x2="57500" y2="44292"/>
                        <a14:foregroundMark x1="75625" y1="22374" x2="72917" y2="41096"/>
                        <a14:foregroundMark x1="81042" y1="23744" x2="84167" y2="43379"/>
                        <a14:foregroundMark x1="59792" y1="16438" x2="56458" y2="45205"/>
                        <a14:foregroundMark x1="63125" y1="10959" x2="61875" y2="42922"/>
                        <a14:foregroundMark x1="59583" y1="11872" x2="56250" y2="46119"/>
                        <a14:foregroundMark x1="22500" y1="70320" x2="22500" y2="70320"/>
                        <a14:foregroundMark x1="22708" y1="62557" x2="23750" y2="65297"/>
                        <a14:foregroundMark x1="18125" y1="70776" x2="79792" y2="73059"/>
                        <a14:foregroundMark x1="69167" y1="26027" x2="68125" y2="40183"/>
                        <a14:foregroundMark x1="17292" y1="86301" x2="77917" y2="85388"/>
                        <a14:foregroundMark x1="18125" y1="60731" x2="81250" y2="60731"/>
                        <a14:foregroundMark x1="18333" y1="61187" x2="17083" y2="84932"/>
                        <a14:foregroundMark x1="79792" y1="61644" x2="78542" y2="82648"/>
                        <a14:foregroundMark x1="22708" y1="75799" x2="76458" y2="78995"/>
                        <a14:foregroundMark x1="20208" y1="65297" x2="76667" y2="68037"/>
                        <a14:foregroundMark x1="72083" y1="68493" x2="71042" y2="77169"/>
                        <a14:foregroundMark x1="78125" y1="70320" x2="76250" y2="79909"/>
                        <a14:foregroundMark x1="68958" y1="44749" x2="71042" y2="46119"/>
                        <a14:foregroundMark x1="21250" y1="68950" x2="20000" y2="82192"/>
                        <a14:foregroundMark x1="37500" y1="82192" x2="47083" y2="81735"/>
                        <a14:foregroundMark x1="16194" y1="37168" x2="63968" y2="45133"/>
                        <a14:foregroundMark x1="63968" y1="45133" x2="77328" y2="44248"/>
                        <a14:foregroundMark x1="17004" y1="61062" x2="64777" y2="55752"/>
                        <a14:foregroundMark x1="64777" y1="55752" x2="81781" y2="60177"/>
                        <a14:foregroundMark x1="17004" y1="63717" x2="15385" y2="83186"/>
                        <a14:foregroundMark x1="79352" y1="61062" x2="79757" y2="814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3497" y="2773497"/>
            <a:ext cx="2018587" cy="76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圖片 1">
            <a:extLst>
              <a:ext uri="{FF2B5EF4-FFF2-40B4-BE49-F238E27FC236}">
                <a16:creationId xmlns:a16="http://schemas.microsoft.com/office/drawing/2014/main" id="{886A612D-82B9-2195-5D7C-BAB5242EE5D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477" b="85981" l="1489" r="98511">
                        <a14:foregroundMark x1="12979" y1="35514" x2="12979" y2="35514"/>
                        <a14:foregroundMark x1="19574" y1="36449" x2="19574" y2="36449"/>
                        <a14:foregroundMark x1="34468" y1="24299" x2="34468" y2="24299"/>
                        <a14:foregroundMark x1="35745" y1="69159" x2="35745" y2="69159"/>
                        <a14:foregroundMark x1="28085" y1="35514" x2="28085" y2="42056"/>
                        <a14:foregroundMark x1="44681" y1="49533" x2="95532" y2="46729"/>
                        <a14:foregroundMark x1="45957" y1="25234" x2="95106" y2="22430"/>
                        <a14:foregroundMark x1="43617" y1="71028" x2="95957" y2="74766"/>
                        <a14:foregroundMark x1="96596" y1="20561" x2="96170" y2="70093"/>
                        <a14:foregroundMark x1="42979" y1="26168" x2="44043" y2="61682"/>
                        <a14:foregroundMark x1="19574" y1="30841" x2="18511" y2="58879"/>
                        <a14:foregroundMark x1="25106" y1="29907" x2="20851" y2="50467"/>
                        <a14:foregroundMark x1="21277" y1="50467" x2="25106" y2="62617"/>
                        <a14:foregroundMark x1="32766" y1="23364" x2="31064" y2="35514"/>
                        <a14:foregroundMark x1="29787" y1="33645" x2="29787" y2="46729"/>
                        <a14:foregroundMark x1="30000" y1="48598" x2="31702" y2="57009"/>
                        <a14:foregroundMark x1="31702" y1="57009" x2="33191" y2="61682"/>
                        <a14:foregroundMark x1="28085" y1="49533" x2="30851" y2="65421"/>
                        <a14:foregroundMark x1="47660" y1="63551" x2="94894" y2="62617"/>
                        <a14:foregroundMark x1="52979" y1="34579" x2="94255" y2="33645"/>
                        <a14:foregroundMark x1="78085" y1="49533" x2="79574" y2="59813"/>
                        <a14:foregroundMark x1="79149" y1="42056" x2="80426" y2="57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9779" y="3842475"/>
            <a:ext cx="1943295" cy="7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07DD958-EBBE-C588-3593-39258DC1AA1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7108" y="4896153"/>
            <a:ext cx="1885966" cy="786475"/>
          </a:xfrm>
          <a:prstGeom prst="rect">
            <a:avLst/>
          </a:prstGeom>
        </p:spPr>
      </p:pic>
      <p:sp>
        <p:nvSpPr>
          <p:cNvPr id="10" name="向右箭號 36">
            <a:extLst>
              <a:ext uri="{FF2B5EF4-FFF2-40B4-BE49-F238E27FC236}">
                <a16:creationId xmlns:a16="http://schemas.microsoft.com/office/drawing/2014/main" id="{A2902A23-9886-5B72-DEC4-48C742AE8FA4}"/>
              </a:ext>
            </a:extLst>
          </p:cNvPr>
          <p:cNvSpPr/>
          <p:nvPr/>
        </p:nvSpPr>
        <p:spPr>
          <a:xfrm>
            <a:off x="3718148" y="3240541"/>
            <a:ext cx="466725" cy="3302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向右箭號 36">
            <a:extLst>
              <a:ext uri="{FF2B5EF4-FFF2-40B4-BE49-F238E27FC236}">
                <a16:creationId xmlns:a16="http://schemas.microsoft.com/office/drawing/2014/main" id="{A5456FBB-8EFF-38BC-005F-E27CB2F925B4}"/>
              </a:ext>
            </a:extLst>
          </p:cNvPr>
          <p:cNvSpPr/>
          <p:nvPr/>
        </p:nvSpPr>
        <p:spPr>
          <a:xfrm>
            <a:off x="6451890" y="3247881"/>
            <a:ext cx="466725" cy="3302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13" name="群組 34">
            <a:extLst>
              <a:ext uri="{FF2B5EF4-FFF2-40B4-BE49-F238E27FC236}">
                <a16:creationId xmlns:a16="http://schemas.microsoft.com/office/drawing/2014/main" id="{20C644E3-85F3-C24F-5803-B7918BC8F8BC}"/>
              </a:ext>
            </a:extLst>
          </p:cNvPr>
          <p:cNvGrpSpPr>
            <a:grpSpLocks/>
          </p:cNvGrpSpPr>
          <p:nvPr/>
        </p:nvGrpSpPr>
        <p:grpSpPr bwMode="auto">
          <a:xfrm>
            <a:off x="7249444" y="1050919"/>
            <a:ext cx="4101552" cy="5114385"/>
            <a:chOff x="4685259" y="1491630"/>
            <a:chExt cx="3343126" cy="3600400"/>
          </a:xfrm>
        </p:grpSpPr>
        <p:pic>
          <p:nvPicPr>
            <p:cNvPr id="14" name="圖片 21">
              <a:extLst>
                <a:ext uri="{FF2B5EF4-FFF2-40B4-BE49-F238E27FC236}">
                  <a16:creationId xmlns:a16="http://schemas.microsoft.com/office/drawing/2014/main" id="{77A4ED50-3A88-6402-77CD-285ABA321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9244" y="1541255"/>
              <a:ext cx="979659" cy="1021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圖片 22">
              <a:extLst>
                <a:ext uri="{FF2B5EF4-FFF2-40B4-BE49-F238E27FC236}">
                  <a16:creationId xmlns:a16="http://schemas.microsoft.com/office/drawing/2014/main" id="{6B5654A3-8CF5-35FA-F7F1-D6AD5A56D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8104" y="1577904"/>
              <a:ext cx="753833" cy="10315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圖片 23">
              <a:extLst>
                <a:ext uri="{FF2B5EF4-FFF2-40B4-BE49-F238E27FC236}">
                  <a16:creationId xmlns:a16="http://schemas.microsoft.com/office/drawing/2014/main" id="{D6A471E7-17CD-F62B-6B55-8D41DC216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8750" l="1729" r="100000">
                          <a14:foregroundMark x1="6628" y1="23750" x2="6340" y2="92375"/>
                          <a14:foregroundMark x1="94524" y1="23000" x2="95389" y2="89625"/>
                          <a14:foregroundMark x1="50432" y1="93125" x2="50432" y2="93125"/>
                          <a14:foregroundMark x1="37176" y1="93000" x2="87032" y2="93000"/>
                          <a14:foregroundMark x1="68300" y1="3375" x2="69741" y2="166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7748" y="4062528"/>
              <a:ext cx="393350" cy="906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群組 24">
              <a:extLst>
                <a:ext uri="{FF2B5EF4-FFF2-40B4-BE49-F238E27FC236}">
                  <a16:creationId xmlns:a16="http://schemas.microsoft.com/office/drawing/2014/main" id="{C89C2026-1D6E-15F6-79EC-81D608E2C51B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6960147" y="3098041"/>
              <a:ext cx="1037134" cy="830311"/>
              <a:chOff x="962735" y="-452586"/>
              <a:chExt cx="5256584" cy="4763780"/>
            </a:xfrm>
          </p:grpSpPr>
          <p:pic>
            <p:nvPicPr>
              <p:cNvPr id="23" name="圖片 25">
                <a:extLst>
                  <a:ext uri="{FF2B5EF4-FFF2-40B4-BE49-F238E27FC236}">
                    <a16:creationId xmlns:a16="http://schemas.microsoft.com/office/drawing/2014/main" id="{A8EB3D86-379B-C4B7-DC8E-91A61C0C2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2735" y="-452586"/>
                <a:ext cx="5256584" cy="47637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AD5A6966-0D0D-18EF-5A95-70E7E23F763C}"/>
                  </a:ext>
                </a:extLst>
              </p:cNvPr>
              <p:cNvSpPr/>
              <p:nvPr/>
            </p:nvSpPr>
            <p:spPr>
              <a:xfrm>
                <a:off x="3130292" y="1998108"/>
                <a:ext cx="289645" cy="145726"/>
              </a:xfrm>
              <a:prstGeom prst="rect">
                <a:avLst/>
              </a:prstGeom>
              <a:solidFill>
                <a:srgbClr val="0B090C"/>
              </a:solidFill>
              <a:ln>
                <a:solidFill>
                  <a:srgbClr val="0E090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TW" altLang="en-US"/>
              </a:p>
            </p:txBody>
          </p:sp>
        </p:grpSp>
        <p:pic>
          <p:nvPicPr>
            <p:cNvPr id="18" name="圖片 16">
              <a:extLst>
                <a:ext uri="{FF2B5EF4-FFF2-40B4-BE49-F238E27FC236}">
                  <a16:creationId xmlns:a16="http://schemas.microsoft.com/office/drawing/2014/main" id="{20E6500F-4C41-6C49-3CED-49A9F51EC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1037" y="3044595"/>
              <a:ext cx="1225414" cy="916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圖片 30">
              <a:extLst>
                <a:ext uri="{FF2B5EF4-FFF2-40B4-BE49-F238E27FC236}">
                  <a16:creationId xmlns:a16="http://schemas.microsoft.com/office/drawing/2014/main" id="{BC4A4F19-EC39-5D4B-06AD-A660603A5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2118" y="4247902"/>
              <a:ext cx="905411" cy="686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圖片 31">
              <a:extLst>
                <a:ext uri="{FF2B5EF4-FFF2-40B4-BE49-F238E27FC236}">
                  <a16:creationId xmlns:a16="http://schemas.microsoft.com/office/drawing/2014/main" id="{835A8F86-497D-B1BE-5B87-ED44974E1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3633" y="1566027"/>
              <a:ext cx="913836" cy="1021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圖片 32">
              <a:extLst>
                <a:ext uri="{FF2B5EF4-FFF2-40B4-BE49-F238E27FC236}">
                  <a16:creationId xmlns:a16="http://schemas.microsoft.com/office/drawing/2014/main" id="{E84365D9-FEF9-00D5-0478-671B144521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5733">
              <a:off x="4787685" y="2786296"/>
              <a:ext cx="873477" cy="1201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剪去單一角落矩形 27">
              <a:extLst>
                <a:ext uri="{FF2B5EF4-FFF2-40B4-BE49-F238E27FC236}">
                  <a16:creationId xmlns:a16="http://schemas.microsoft.com/office/drawing/2014/main" id="{AE8E33DF-69DF-272D-3B4C-C25FE06F51EB}"/>
                </a:ext>
              </a:extLst>
            </p:cNvPr>
            <p:cNvSpPr/>
            <p:nvPr/>
          </p:nvSpPr>
          <p:spPr>
            <a:xfrm flipV="1">
              <a:off x="4685259" y="1491630"/>
              <a:ext cx="3343126" cy="3600400"/>
            </a:xfrm>
            <a:prstGeom prst="snip1Rect">
              <a:avLst>
                <a:gd name="adj" fmla="val 31754"/>
              </a:avLst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28" y="2781127"/>
            <a:ext cx="1800200" cy="127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28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9671846-0848-772D-E918-2913D4D6F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文字方塊 17">
            <a:extLst>
              <a:ext uri="{FF2B5EF4-FFF2-40B4-BE49-F238E27FC236}">
                <a16:creationId xmlns:a16="http://schemas.microsoft.com/office/drawing/2014/main" id="{AEE5E279-DB3F-8A64-7CF7-482CE1D1B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3209" y="480599"/>
            <a:ext cx="38441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eaLnBrk="1" hangingPunct="1">
              <a:buFontTx/>
              <a:buNone/>
              <a:defRPr sz="3600" b="1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>
              <a:buChar char="–"/>
              <a:defRPr>
                <a:cs typeface="Arial" panose="020B0604020202020204" pitchFamily="34" charset="0"/>
              </a:defRPr>
            </a:lvl2pPr>
            <a:lvl3pPr marL="1143000" indent="-228600">
              <a:buChar char="•"/>
              <a:defRPr>
                <a:cs typeface="Arial" panose="020B0604020202020204" pitchFamily="34" charset="0"/>
              </a:defRPr>
            </a:lvl3pPr>
            <a:lvl4pPr marL="1600200" indent="-228600">
              <a:buChar char="–"/>
              <a:defRPr>
                <a:cs typeface="Arial" panose="020B0604020202020204" pitchFamily="34" charset="0"/>
              </a:defRPr>
            </a:lvl4pPr>
            <a:lvl5pPr marL="2057400" indent="-228600">
              <a:buChar char="»"/>
              <a:defRPr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>
                <a:cs typeface="Arial" panose="020B0604020202020204" pitchFamily="34" charset="0"/>
              </a:defRPr>
            </a:lvl9pPr>
          </a:lstStyle>
          <a:p>
            <a:r>
              <a:rPr lang="zh-TW" altLang="en-US" sz="4000" dirty="0">
                <a:solidFill>
                  <a:srgbClr val="0070C0"/>
                </a:solidFill>
              </a:rPr>
              <a:t>系列產品</a:t>
            </a:r>
            <a:endParaRPr lang="en-US" altLang="zh-TW" sz="4000" dirty="0">
              <a:solidFill>
                <a:srgbClr val="0070C0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A9B8F92-2CE2-FE89-74E7-FCDC0E0281C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4378" y="1772816"/>
            <a:ext cx="6404996" cy="935414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3B3A230D-6353-78F2-161C-2589305389C3}"/>
              </a:ext>
            </a:extLst>
          </p:cNvPr>
          <p:cNvGrpSpPr/>
          <p:nvPr/>
        </p:nvGrpSpPr>
        <p:grpSpPr>
          <a:xfrm>
            <a:off x="909836" y="3292561"/>
            <a:ext cx="2851807" cy="2654187"/>
            <a:chOff x="2987824" y="909117"/>
            <a:chExt cx="2226561" cy="2226561"/>
          </a:xfrm>
        </p:grpSpPr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1A55225A-41AA-4BC1-2BB1-DB44C09C050E}"/>
                </a:ext>
              </a:extLst>
            </p:cNvPr>
            <p:cNvSpPr/>
            <p:nvPr/>
          </p:nvSpPr>
          <p:spPr>
            <a:xfrm>
              <a:off x="2987824" y="909117"/>
              <a:ext cx="2226561" cy="2226561"/>
            </a:xfrm>
            <a:prstGeom prst="ellipse">
              <a:avLst/>
            </a:prstGeom>
            <a:solidFill>
              <a:srgbClr val="0DC0FF"/>
            </a:solidFill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8" name="圖片 6">
              <a:extLst>
                <a:ext uri="{FF2B5EF4-FFF2-40B4-BE49-F238E27FC236}">
                  <a16:creationId xmlns:a16="http://schemas.microsoft.com/office/drawing/2014/main" id="{08728FB3-8AE7-D0A2-219C-EE50EDDE2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2460" y="1160434"/>
              <a:ext cx="1357289" cy="1359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文字方塊 22">
              <a:extLst>
                <a:ext uri="{FF2B5EF4-FFF2-40B4-BE49-F238E27FC236}">
                  <a16:creationId xmlns:a16="http://schemas.microsoft.com/office/drawing/2014/main" id="{0B47B875-EE4B-930E-DB21-C285BFC6DB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6289" y="2610354"/>
              <a:ext cx="1320234" cy="284008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電子白板</a:t>
              </a: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AB8B8096-AC12-9C75-0911-6F9188F9C516}"/>
              </a:ext>
            </a:extLst>
          </p:cNvPr>
          <p:cNvGrpSpPr/>
          <p:nvPr/>
        </p:nvGrpSpPr>
        <p:grpSpPr>
          <a:xfrm>
            <a:off x="4502785" y="3292561"/>
            <a:ext cx="2786200" cy="2603103"/>
            <a:chOff x="3135291" y="946208"/>
            <a:chExt cx="1636612" cy="1636612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88129104-4FF4-903E-DFC9-00E4017EAC0F}"/>
                </a:ext>
              </a:extLst>
            </p:cNvPr>
            <p:cNvSpPr/>
            <p:nvPr/>
          </p:nvSpPr>
          <p:spPr>
            <a:xfrm>
              <a:off x="3135291" y="946208"/>
              <a:ext cx="1636612" cy="1636612"/>
            </a:xfrm>
            <a:prstGeom prst="ellipse">
              <a:avLst/>
            </a:prstGeom>
            <a:solidFill>
              <a:srgbClr val="0DC0FF"/>
            </a:solidFill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2" name="圖片 7">
              <a:extLst>
                <a:ext uri="{FF2B5EF4-FFF2-40B4-BE49-F238E27FC236}">
                  <a16:creationId xmlns:a16="http://schemas.microsoft.com/office/drawing/2014/main" id="{906DBC07-E47B-041A-CF3B-E55FDDB07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1523" y="1260914"/>
              <a:ext cx="1064147" cy="789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文字方塊 23">
              <a:extLst>
                <a:ext uri="{FF2B5EF4-FFF2-40B4-BE49-F238E27FC236}">
                  <a16:creationId xmlns:a16="http://schemas.microsoft.com/office/drawing/2014/main" id="{B2F1F9ED-B63F-3F04-6D7B-2E1E74078C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1523" y="2187342"/>
              <a:ext cx="1159777" cy="212854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zh-TW"/>
              </a:defPPr>
              <a:lvl1pPr marL="171450" indent="-171450" eaLnBrk="1" hangingPunct="1">
                <a:buFont typeface="Wingdings" panose="05000000000000000000" pitchFamily="2" charset="2"/>
                <a:buChar char="u"/>
                <a:defRPr sz="1100" b="1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indent="0" algn="ctr">
                <a:buNone/>
              </a:pPr>
              <a:r>
                <a:rPr lang="en-US" altLang="zh-TW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LCD </a:t>
              </a: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顯示器</a:t>
              </a:r>
              <a:endPara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B4D8860E-B226-D6A8-E516-7628F5D6B493}"/>
              </a:ext>
            </a:extLst>
          </p:cNvPr>
          <p:cNvGrpSpPr/>
          <p:nvPr/>
        </p:nvGrpSpPr>
        <p:grpSpPr>
          <a:xfrm>
            <a:off x="7886234" y="3220066"/>
            <a:ext cx="2644601" cy="2603103"/>
            <a:chOff x="5496248" y="3137964"/>
            <a:chExt cx="1636612" cy="1636612"/>
          </a:xfrm>
        </p:grpSpPr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9C0D1DE2-22C2-25A1-4DA8-59F26D965A33}"/>
                </a:ext>
              </a:extLst>
            </p:cNvPr>
            <p:cNvSpPr/>
            <p:nvPr/>
          </p:nvSpPr>
          <p:spPr>
            <a:xfrm>
              <a:off x="5496248" y="3137964"/>
              <a:ext cx="1636612" cy="1636612"/>
            </a:xfrm>
            <a:prstGeom prst="ellipse">
              <a:avLst/>
            </a:prstGeom>
            <a:solidFill>
              <a:srgbClr val="0DC0FF"/>
            </a:solidFill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0CD3CF30-9CAE-8B4B-0929-8B23FBD4467B}"/>
                </a:ext>
              </a:extLst>
            </p:cNvPr>
            <p:cNvGrpSpPr/>
            <p:nvPr/>
          </p:nvGrpSpPr>
          <p:grpSpPr>
            <a:xfrm>
              <a:off x="5658700" y="3478968"/>
              <a:ext cx="1438462" cy="703623"/>
              <a:chOff x="3142759" y="3752970"/>
              <a:chExt cx="3081295" cy="1507212"/>
            </a:xfrm>
          </p:grpSpPr>
          <p:grpSp>
            <p:nvGrpSpPr>
              <p:cNvPr id="18" name="群組 15">
                <a:extLst>
                  <a:ext uri="{FF2B5EF4-FFF2-40B4-BE49-F238E27FC236}">
                    <a16:creationId xmlns:a16="http://schemas.microsoft.com/office/drawing/2014/main" id="{1131D5CC-736D-7DDF-AB8D-B473B3EF0A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42759" y="3905661"/>
                <a:ext cx="678386" cy="1354521"/>
                <a:chOff x="147826" y="2771431"/>
                <a:chExt cx="1262524" cy="2520602"/>
              </a:xfrm>
            </p:grpSpPr>
            <p:pic>
              <p:nvPicPr>
                <p:cNvPr id="23" name="image51.png">
                  <a:extLst>
                    <a:ext uri="{FF2B5EF4-FFF2-40B4-BE49-F238E27FC236}">
                      <a16:creationId xmlns:a16="http://schemas.microsoft.com/office/drawing/2014/main" id="{C0612F1A-E75A-E92A-FC2D-A00ABE74E4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7826" y="3934358"/>
                  <a:ext cx="1229050" cy="13576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" name="image52.png">
                  <a:extLst>
                    <a:ext uri="{FF2B5EF4-FFF2-40B4-BE49-F238E27FC236}">
                      <a16:creationId xmlns:a16="http://schemas.microsoft.com/office/drawing/2014/main" id="{6226FCE2-6E94-79A5-C50E-9CB27E6F0E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9800" y="2771431"/>
                  <a:ext cx="1100550" cy="7112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9" name="群組 18">
                <a:extLst>
                  <a:ext uri="{FF2B5EF4-FFF2-40B4-BE49-F238E27FC236}">
                    <a16:creationId xmlns:a16="http://schemas.microsoft.com/office/drawing/2014/main" id="{BA5240E5-9F5A-0F62-C08A-E6823E8163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8184" y="3752970"/>
                <a:ext cx="1501094" cy="1476953"/>
                <a:chOff x="3826004" y="3094679"/>
                <a:chExt cx="2489398" cy="2446036"/>
              </a:xfrm>
            </p:grpSpPr>
            <p:pic>
              <p:nvPicPr>
                <p:cNvPr id="21" name="image44.jpeg">
                  <a:extLst>
                    <a:ext uri="{FF2B5EF4-FFF2-40B4-BE49-F238E27FC236}">
                      <a16:creationId xmlns:a16="http://schemas.microsoft.com/office/drawing/2014/main" id="{FE2CD17F-2572-2EBA-9AA7-F1FACACFB6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81001" y="3094679"/>
                  <a:ext cx="1756009" cy="8466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" name="image45.jpeg">
                  <a:extLst>
                    <a:ext uri="{FF2B5EF4-FFF2-40B4-BE49-F238E27FC236}">
                      <a16:creationId xmlns:a16="http://schemas.microsoft.com/office/drawing/2014/main" id="{4FDD0787-D1AA-7A86-04BA-AB564B755B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26004" y="4694069"/>
                  <a:ext cx="2489398" cy="8466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0" name="image55.png">
                <a:extLst>
                  <a:ext uri="{FF2B5EF4-FFF2-40B4-BE49-F238E27FC236}">
                    <a16:creationId xmlns:a16="http://schemas.microsoft.com/office/drawing/2014/main" id="{5919B515-B4F7-11BD-680B-2AE855320E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520000">
                <a:off x="5285870" y="3940309"/>
                <a:ext cx="938184" cy="9665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4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7" name="文字方塊 24">
              <a:extLst>
                <a:ext uri="{FF2B5EF4-FFF2-40B4-BE49-F238E27FC236}">
                  <a16:creationId xmlns:a16="http://schemas.microsoft.com/office/drawing/2014/main" id="{D2E72DE4-FB13-489A-AE0B-5C46CCC70D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8144" y="4319412"/>
              <a:ext cx="1093316" cy="212854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zh-TW"/>
              </a:defPPr>
              <a:lvl1pPr marL="171450" indent="-171450" eaLnBrk="1" hangingPunct="1">
                <a:buFont typeface="Wingdings" panose="05000000000000000000" pitchFamily="2" charset="2"/>
                <a:buChar char="u"/>
                <a:defRPr sz="1100" b="1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marL="0" indent="0" algn="ctr">
                <a:buNone/>
              </a:pPr>
              <a:r>
                <a:rPr lang="zh-TW" altLang="en-US" sz="16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記憶體產品</a:t>
              </a:r>
              <a:endPara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5" name="圖片 35" descr="AbonTouch_en.png">
            <a:extLst>
              <a:ext uri="{FF2B5EF4-FFF2-40B4-BE49-F238E27FC236}">
                <a16:creationId xmlns:a16="http://schemas.microsoft.com/office/drawing/2014/main" id="{BAF0BE16-A926-F619-0C42-B5DB7E46B35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689" y="545310"/>
            <a:ext cx="3773531" cy="54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99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4CBE696-BE3E-9808-A06D-AA15D23E0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標題 12">
            <a:extLst>
              <a:ext uri="{FF2B5EF4-FFF2-40B4-BE49-F238E27FC236}">
                <a16:creationId xmlns:a16="http://schemas.microsoft.com/office/drawing/2014/main" id="{526A39CC-A49A-5257-C4B4-42EBD1453098}"/>
              </a:ext>
            </a:extLst>
          </p:cNvPr>
          <p:cNvSpPr txBox="1">
            <a:spLocks/>
          </p:cNvSpPr>
          <p:nvPr/>
        </p:nvSpPr>
        <p:spPr>
          <a:xfrm>
            <a:off x="909836" y="476672"/>
            <a:ext cx="7091172" cy="936104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599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4000" b="1" u="sng" dirty="0">
                <a:solidFill>
                  <a:srgbClr val="0070C0"/>
                </a:solidFill>
                <a:latin typeface="Salesforce Sans"/>
                <a:sym typeface="Salesforce Sans"/>
              </a:rPr>
              <a:t>新事業產品項目 </a:t>
            </a:r>
            <a:r>
              <a:rPr lang="zh-TW" altLang="en-US" sz="4000" b="1" dirty="0">
                <a:solidFill>
                  <a:srgbClr val="0070C0"/>
                </a:solidFill>
                <a:latin typeface="Salesforce Sans"/>
                <a:sym typeface="Salesforce Sans"/>
              </a:rPr>
              <a:t> </a:t>
            </a:r>
            <a:r>
              <a:rPr lang="zh-TW" altLang="en-US" sz="4000" b="1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                       </a:t>
            </a:r>
            <a:r>
              <a:rPr lang="zh-TW" altLang="en-US" sz="4000" b="1" u="sng" dirty="0">
                <a:solidFill>
                  <a:srgbClr val="0070C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          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E10C50D-F2F8-7B27-C3E5-F17E127EEE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670341"/>
              </p:ext>
            </p:extLst>
          </p:nvPr>
        </p:nvGraphicFramePr>
        <p:xfrm>
          <a:off x="905431" y="1556792"/>
          <a:ext cx="10225136" cy="417064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67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7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0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17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</a:rPr>
                        <a:t>項目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</a:rPr>
                        <a:t>自行開發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solidFill>
                            <a:schemeClr val="tx1"/>
                          </a:solidFill>
                        </a:rPr>
                        <a:t>合作開發</a:t>
                      </a:r>
                      <a:endParaRPr lang="en-US" altLang="zh-TW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altLang="zh-TW" sz="28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</a:rPr>
                        <a:t>技術授權，代工生產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TW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7085">
                <a:tc>
                  <a:txBody>
                    <a:bodyPr/>
                    <a:lstStyle/>
                    <a:p>
                      <a:r>
                        <a:rPr lang="zh-TW" altLang="en-US" sz="2800" b="1" dirty="0"/>
                        <a:t>新事業產品</a:t>
                      </a:r>
                      <a:endParaRPr lang="en-US" altLang="zh-TW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zh-TW" altLang="en-US" sz="2800" dirty="0"/>
                        <a:t>原廠</a:t>
                      </a:r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LCD</a:t>
                      </a:r>
                      <a:r>
                        <a:rPr lang="zh-TW" altLang="en-US" sz="2800" dirty="0"/>
                        <a:t>顯示模組自組模組</a:t>
                      </a:r>
                      <a:endParaRPr lang="en-US" altLang="zh-TW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電動機車馬達</a:t>
                      </a:r>
                      <a:endParaRPr lang="en-US" altLang="zh-TW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2386">
                <a:tc>
                  <a:txBody>
                    <a:bodyPr/>
                    <a:lstStyle/>
                    <a:p>
                      <a:r>
                        <a:rPr lang="zh-TW" altLang="en-US" sz="2800" b="1" dirty="0"/>
                        <a:t>產品應用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00"/>
                        </a:lnSpc>
                        <a:buFont typeface="Wingdings" pitchFamily="2" charset="2"/>
                        <a:buChar char="u"/>
                      </a:pPr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TPM</a:t>
                      </a:r>
                      <a:r>
                        <a:rPr lang="zh-TW" altLang="en-US" sz="2800" dirty="0"/>
                        <a:t>：即觸控模組</a:t>
                      </a:r>
                      <a:endParaRPr lang="en-US" altLang="zh-TW" sz="2800" dirty="0"/>
                    </a:p>
                    <a:p>
                      <a:pPr algn="just">
                        <a:lnSpc>
                          <a:spcPts val="2600"/>
                        </a:lnSpc>
                        <a:buFont typeface="Wingdings" pitchFamily="2" charset="2"/>
                        <a:buNone/>
                      </a:pPr>
                      <a:endParaRPr lang="en-US" altLang="zh-TW" sz="2800" dirty="0"/>
                    </a:p>
                    <a:p>
                      <a:pPr algn="just">
                        <a:lnSpc>
                          <a:spcPts val="2600"/>
                        </a:lnSpc>
                        <a:buFont typeface="Wingdings" pitchFamily="2" charset="2"/>
                        <a:buChar char="u"/>
                      </a:pPr>
                      <a:r>
                        <a:rPr lang="en-US" altLang="zh-TW" sz="2800" dirty="0">
                          <a:latin typeface="+mn-ea"/>
                          <a:ea typeface="+mn-ea"/>
                        </a:rPr>
                        <a:t>TDM</a:t>
                      </a:r>
                      <a:r>
                        <a:rPr lang="zh-TW" altLang="en-US" sz="2800" dirty="0"/>
                        <a:t>：即觸控顯示模組</a:t>
                      </a:r>
                      <a:endParaRPr lang="en-US" altLang="zh-TW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zh-TW" altLang="en-US" sz="2800" dirty="0"/>
                        <a:t>電動自行車、</a:t>
                      </a:r>
                      <a:endParaRPr lang="en-US" altLang="zh-TW" sz="2800" dirty="0"/>
                    </a:p>
                    <a:p>
                      <a:pPr>
                        <a:lnSpc>
                          <a:spcPts val="2600"/>
                        </a:lnSpc>
                      </a:pPr>
                      <a:endParaRPr lang="en-US" altLang="zh-TW" sz="2800" dirty="0"/>
                    </a:p>
                    <a:p>
                      <a:pPr>
                        <a:lnSpc>
                          <a:spcPts val="2600"/>
                        </a:lnSpc>
                      </a:pPr>
                      <a:r>
                        <a:rPr lang="zh-TW" altLang="en-US" sz="2800" dirty="0"/>
                        <a:t>電動摩托車及越野車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53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多面向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4873beb7-5857-4685-be1f-d57550cc96cc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C67BEE-D13F-4BD2-98A5-34D8A0977F68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4873beb7-5857-4685-be1f-d57550cc96c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6828</TotalTime>
  <Words>1174</Words>
  <Application>Microsoft Office PowerPoint</Application>
  <PresentationFormat>自訂</PresentationFormat>
  <Paragraphs>351</Paragraphs>
  <Slides>19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9" baseType="lpstr">
      <vt:lpstr>Microsoft YaHei</vt:lpstr>
      <vt:lpstr>Microsoft YaHei UI</vt:lpstr>
      <vt:lpstr>Salesforce Sans</vt:lpstr>
      <vt:lpstr>微軟正黑體</vt:lpstr>
      <vt:lpstr>標楷體</vt:lpstr>
      <vt:lpstr>Arial</vt:lpstr>
      <vt:lpstr>Trebuchet MS</vt:lpstr>
      <vt:lpstr>Wingdings</vt:lpstr>
      <vt:lpstr>Wingdings 3</vt:lpstr>
      <vt:lpstr>多面向</vt:lpstr>
      <vt:lpstr>銘旺科技股份有限公司 2023年法人說明會 Dec.19,2023</vt:lpstr>
      <vt:lpstr> 簡報綱要</vt:lpstr>
      <vt:lpstr>公司概況</vt:lpstr>
      <vt:lpstr>廠區                                            </vt:lpstr>
      <vt:lpstr>                                            </vt:lpstr>
      <vt:lpstr>PowerPoint 簡報</vt:lpstr>
      <vt:lpstr>PowerPoint 簡報</vt:lpstr>
      <vt:lpstr>PowerPoint 簡報</vt:lpstr>
      <vt:lpstr>PowerPoint 簡報</vt:lpstr>
      <vt:lpstr>TDM Product</vt:lpstr>
      <vt:lpstr>高亮自組模組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標題版面配置</dc:title>
  <dc:creator>Daniel Sun</dc:creator>
  <cp:lastModifiedBy>Alisa_Chang (張淑芳)</cp:lastModifiedBy>
  <cp:revision>498</cp:revision>
  <cp:lastPrinted>2023-12-11T05:11:25Z</cp:lastPrinted>
  <dcterms:created xsi:type="dcterms:W3CDTF">2017-11-10T06:19:04Z</dcterms:created>
  <dcterms:modified xsi:type="dcterms:W3CDTF">2023-12-18T01:49:17Z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