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7" r:id="rId4"/>
    <p:sldId id="268" r:id="rId5"/>
    <p:sldId id="269" r:id="rId6"/>
    <p:sldId id="266" r:id="rId7"/>
    <p:sldId id="262" r:id="rId8"/>
    <p:sldId id="261" r:id="rId9"/>
    <p:sldId id="264" r:id="rId10"/>
    <p:sldId id="265" r:id="rId11"/>
    <p:sldId id="270" r:id="rId12"/>
    <p:sldId id="25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人資處 -- 馮建彰" initials="人資處" lastIdx="1" clrIdx="0">
    <p:extLst>
      <p:ext uri="{19B8F6BF-5375-455C-9EA6-DF929625EA0E}">
        <p15:presenceInfo xmlns:p15="http://schemas.microsoft.com/office/powerpoint/2012/main" userId="S-1-5-21-2609665426-109169712-1564918820-1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133F-B48E-430E-BA32-22D89A134329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E9D13-2916-40B7-89EB-955F3D43BF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99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E9D13-2916-40B7-89EB-955F3D43BF5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129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E9D13-2916-40B7-89EB-955F3D43BF5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46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nda\Desktop\PPT版型fa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27B0949C-8CCC-4C94-9DCD-A170EF0636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8987" y="332656"/>
            <a:ext cx="2646026" cy="2538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20B68B5D-BF4A-4CD1-AEA0-6C70825D4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704" y="0"/>
            <a:ext cx="1449296" cy="7647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3" y="5977001"/>
            <a:ext cx="9144793" cy="9083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20B68B5D-BF4A-4CD1-AEA0-6C70825D4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704" y="0"/>
            <a:ext cx="1449296" cy="7647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0"/>
            <a:ext cx="9144000" cy="908304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大氣大氣好大氣\客戶資料\聯昌電子\Design\1217\改\PPT封底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813539"/>
            <a:ext cx="9144000" cy="20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DE5C3015-88D2-4CF3-AD38-004DA0726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8445" y="692122"/>
            <a:ext cx="2187109" cy="20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69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頁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65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20B68B5D-BF4A-4CD1-AEA0-6C70825D4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704" y="0"/>
            <a:ext cx="1449296" cy="7647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0"/>
            <a:ext cx="9144000" cy="9083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20B68B5D-BF4A-4CD1-AEA0-6C70825D4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704" y="0"/>
            <a:ext cx="1449296" cy="7647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0"/>
            <a:ext cx="9144000" cy="9083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20B68B5D-BF4A-4CD1-AEA0-6C70825D4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704" y="0"/>
            <a:ext cx="1449296" cy="76470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0"/>
            <a:ext cx="9144000" cy="9083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20B68B5D-BF4A-4CD1-AEA0-6C70825D4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704" y="0"/>
            <a:ext cx="1449296" cy="76470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0"/>
            <a:ext cx="9144000" cy="9083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20B68B5D-BF4A-4CD1-AEA0-6C70825D4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704" y="0"/>
            <a:ext cx="1449296" cy="7647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0"/>
            <a:ext cx="9144000" cy="9083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20B68B5D-BF4A-4CD1-AEA0-6C70825D4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704" y="0"/>
            <a:ext cx="1449296" cy="7647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0"/>
            <a:ext cx="9144000" cy="908304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0"/>
            <a:ext cx="9144000" cy="9083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20B68B5D-BF4A-4CD1-AEA0-6C70825D4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4704" y="0"/>
            <a:ext cx="1449296" cy="764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20B68B5D-BF4A-4CD1-AEA0-6C70825D4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4704" y="0"/>
            <a:ext cx="1449296" cy="76470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7080"/>
            <a:ext cx="9144000" cy="9083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2924944"/>
            <a:ext cx="5760640" cy="2118097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>
                <a:solidFill>
                  <a:schemeClr val="tx1"/>
                </a:solidFill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</a:rPr>
            </a:br>
            <a:r>
              <a:rPr lang="zh-TW" altLang="en-US" sz="3100" dirty="0" smtClean="0">
                <a:solidFill>
                  <a:schemeClr val="tx1"/>
                </a:solidFill>
              </a:rPr>
              <a:t>聯</a:t>
            </a:r>
            <a:r>
              <a:rPr lang="zh-TW" altLang="en-US" sz="3100" dirty="0">
                <a:solidFill>
                  <a:schemeClr val="tx1"/>
                </a:solidFill>
              </a:rPr>
              <a:t>昌電子企業</a:t>
            </a:r>
            <a:r>
              <a:rPr lang="zh-TW" altLang="en-US" sz="3100" dirty="0" smtClean="0">
                <a:solidFill>
                  <a:schemeClr val="tx1"/>
                </a:solidFill>
              </a:rPr>
              <a:t>股份有限公司</a:t>
            </a:r>
            <a:r>
              <a:rPr lang="en-US" altLang="zh-TW" sz="3100" dirty="0" smtClean="0">
                <a:solidFill>
                  <a:schemeClr val="tx1"/>
                </a:solidFill>
              </a:rPr>
              <a:t/>
            </a:r>
            <a:br>
              <a:rPr lang="en-US" altLang="zh-TW" sz="3100" dirty="0" smtClean="0">
                <a:solidFill>
                  <a:schemeClr val="tx1"/>
                </a:solidFill>
              </a:rPr>
            </a:br>
            <a:r>
              <a:rPr lang="en-US" altLang="zh-TW" sz="3100" dirty="0" smtClean="0">
                <a:solidFill>
                  <a:schemeClr val="tx1"/>
                </a:solidFill>
              </a:rPr>
              <a:t/>
            </a:r>
            <a:br>
              <a:rPr lang="en-US" altLang="zh-TW" sz="3100" dirty="0" smtClean="0">
                <a:solidFill>
                  <a:schemeClr val="tx1"/>
                </a:solidFill>
              </a:rPr>
            </a:br>
            <a:r>
              <a:rPr lang="en-US" altLang="zh-TW" sz="2200" dirty="0" smtClean="0">
                <a:solidFill>
                  <a:schemeClr val="tx1"/>
                </a:solidFill>
              </a:rPr>
              <a:t>                           </a:t>
            </a:r>
            <a:r>
              <a:rPr lang="en-US" altLang="zh-TW" sz="2200" dirty="0" smtClean="0"/>
              <a:t>2021</a:t>
            </a:r>
            <a:r>
              <a:rPr lang="zh-TW" altLang="en-US" sz="2200" dirty="0" smtClean="0"/>
              <a:t> </a:t>
            </a:r>
            <a:r>
              <a:rPr lang="zh-TW" altLang="en-US" sz="2200" dirty="0"/>
              <a:t>法 人 說 明 會</a:t>
            </a:r>
            <a:r>
              <a:rPr lang="zh-TW" altLang="en-US" sz="2200" b="1" dirty="0"/>
              <a:t/>
            </a:r>
            <a:br>
              <a:rPr lang="zh-TW" altLang="en-US" sz="2200" b="1" dirty="0"/>
            </a:br>
            <a:endParaRPr lang="zh-TW" altLang="en-US" sz="2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948264" y="566124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2021.12.28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0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A975A769-89A2-4EB5-9885-D96DD592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634081"/>
          </a:xfrm>
        </p:spPr>
        <p:txBody>
          <a:bodyPr>
            <a:normAutofit fontScale="90000"/>
          </a:bodyPr>
          <a:lstStyle/>
          <a:p>
            <a:endParaRPr lang="en-US" altLang="zh-TW" sz="4000" b="1" dirty="0">
              <a:latin typeface="+mj-lt"/>
              <a:ea typeface="Arial Unicode MS" panose="020B0604020202020204" pitchFamily="34" charset="-120"/>
            </a:endParaRPr>
          </a:p>
        </p:txBody>
      </p:sp>
      <p:sp>
        <p:nvSpPr>
          <p:cNvPr id="13" name="文字方塊 2">
            <a:extLst>
              <a:ext uri="{FF2B5EF4-FFF2-40B4-BE49-F238E27FC236}">
                <a16:creationId xmlns="" xmlns:a16="http://schemas.microsoft.com/office/drawing/2014/main" id="{714C2B5F-740A-4832-BFE9-6329D13D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1558533"/>
            <a:ext cx="1656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汽車燈</a:t>
            </a:r>
            <a:r>
              <a:rPr lang="zh-CN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車燈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代工</a:t>
            </a:r>
            <a:endParaRPr lang="en-US" altLang="zh-CN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噪音板代工</a:t>
            </a:r>
            <a:endParaRPr lang="en-US" altLang="zh-TW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電池管理控制板代工</a:t>
            </a:r>
            <a:endParaRPr lang="zh-CN" alt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="" xmlns:a16="http://schemas.microsoft.com/office/drawing/2014/main" id="{19F14F49-C682-4419-8D74-17FD9438B909}"/>
              </a:ext>
            </a:extLst>
          </p:cNvPr>
          <p:cNvCxnSpPr>
            <a:cxnSpLocks/>
          </p:cNvCxnSpPr>
          <p:nvPr/>
        </p:nvCxnSpPr>
        <p:spPr bwMode="auto">
          <a:xfrm>
            <a:off x="424133" y="2839304"/>
            <a:ext cx="8600533" cy="20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8">
            <a:extLst>
              <a:ext uri="{FF2B5EF4-FFF2-40B4-BE49-F238E27FC236}">
                <a16:creationId xmlns="" xmlns:a16="http://schemas.microsoft.com/office/drawing/2014/main" id="{E7AB4239-7959-4B23-8857-F72763CC88EC}"/>
              </a:ext>
            </a:extLst>
          </p:cNvPr>
          <p:cNvSpPr/>
          <p:nvPr/>
        </p:nvSpPr>
        <p:spPr>
          <a:xfrm>
            <a:off x="2195736" y="2794638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36">
            <a:extLst>
              <a:ext uri="{FF2B5EF4-FFF2-40B4-BE49-F238E27FC236}">
                <a16:creationId xmlns="" xmlns:a16="http://schemas.microsoft.com/office/drawing/2014/main" id="{C0817DD6-08E4-4101-841D-97878D137D98}"/>
              </a:ext>
            </a:extLst>
          </p:cNvPr>
          <p:cNvSpPr/>
          <p:nvPr/>
        </p:nvSpPr>
        <p:spPr>
          <a:xfrm>
            <a:off x="4607199" y="2788072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52" name="TextBox 29">
            <a:extLst>
              <a:ext uri="{FF2B5EF4-FFF2-40B4-BE49-F238E27FC236}">
                <a16:creationId xmlns="" xmlns:a16="http://schemas.microsoft.com/office/drawing/2014/main" id="{C5C1DF15-D002-4EB6-B168-4195ED3747FC}"/>
              </a:ext>
            </a:extLst>
          </p:cNvPr>
          <p:cNvSpPr txBox="1"/>
          <p:nvPr/>
        </p:nvSpPr>
        <p:spPr>
          <a:xfrm>
            <a:off x="5436096" y="4293096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前裝市場</a:t>
            </a:r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車載冰箱壓縮機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="" xmlns:a16="http://schemas.microsoft.com/office/drawing/2014/main" id="{DCFD0D96-8FA8-459B-9FA5-53C5D582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56" y="1268243"/>
            <a:ext cx="1531788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796FB3B-0545-461C-9DA4-90D2569EF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887" y="1257778"/>
            <a:ext cx="1786499" cy="1313602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="" xmlns:a16="http://schemas.microsoft.com/office/drawing/2014/main" id="{50132E3F-B3B5-436E-8D95-CB27E15C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3413" y="1251212"/>
            <a:ext cx="209174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46A23D67-2E41-4A7E-89D9-DA16DF71D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56" y="3819960"/>
            <a:ext cx="2177085" cy="144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E9AB80A1-64C2-4644-9768-729F68494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967" y="3809036"/>
            <a:ext cx="2268113" cy="1440000"/>
          </a:xfrm>
          <a:prstGeom prst="rect">
            <a:avLst/>
          </a:prstGeom>
        </p:spPr>
      </p:pic>
      <p:sp>
        <p:nvSpPr>
          <p:cNvPr id="27" name="Oval 36">
            <a:extLst>
              <a:ext uri="{FF2B5EF4-FFF2-40B4-BE49-F238E27FC236}">
                <a16:creationId xmlns="" xmlns:a16="http://schemas.microsoft.com/office/drawing/2014/main" id="{A51A9326-493A-45DC-BBE8-E06FD796B3D9}"/>
              </a:ext>
            </a:extLst>
          </p:cNvPr>
          <p:cNvSpPr/>
          <p:nvPr/>
        </p:nvSpPr>
        <p:spPr>
          <a:xfrm>
            <a:off x="7020272" y="2796141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cxnSp>
        <p:nvCxnSpPr>
          <p:cNvPr id="35" name="直線單箭頭接點 34">
            <a:extLst>
              <a:ext uri="{FF2B5EF4-FFF2-40B4-BE49-F238E27FC236}">
                <a16:creationId xmlns="" xmlns:a16="http://schemas.microsoft.com/office/drawing/2014/main" id="{E6256130-60AD-4D3D-B84B-63AD96A66497}"/>
              </a:ext>
            </a:extLst>
          </p:cNvPr>
          <p:cNvCxnSpPr>
            <a:cxnSpLocks/>
          </p:cNvCxnSpPr>
          <p:nvPr/>
        </p:nvCxnSpPr>
        <p:spPr bwMode="auto">
          <a:xfrm>
            <a:off x="435963" y="5548830"/>
            <a:ext cx="8600533" cy="20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val 8">
            <a:extLst>
              <a:ext uri="{FF2B5EF4-FFF2-40B4-BE49-F238E27FC236}">
                <a16:creationId xmlns="" xmlns:a16="http://schemas.microsoft.com/office/drawing/2014/main" id="{79D2C7F4-2305-4842-A2CD-D32B0D46ACE0}"/>
              </a:ext>
            </a:extLst>
          </p:cNvPr>
          <p:cNvSpPr/>
          <p:nvPr/>
        </p:nvSpPr>
        <p:spPr>
          <a:xfrm>
            <a:off x="2195736" y="5504164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D228D10-2CE6-4A84-ADF2-733B79C7B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67911"/>
            <a:ext cx="816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90E5C7D8-8839-483E-A1D9-B288AC7A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49219"/>
            <a:ext cx="80834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D6CD251A-E215-47F4-BA95-FF51327D5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52762"/>
            <a:ext cx="81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="" xmlns:a16="http://schemas.microsoft.com/office/drawing/2014/main" id="{B39D10F3-95A4-4613-8F72-D0BE6B6FA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33256"/>
            <a:ext cx="81600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文字方塊 2">
            <a:extLst>
              <a:ext uri="{FF2B5EF4-FFF2-40B4-BE49-F238E27FC236}">
                <a16:creationId xmlns="" xmlns:a16="http://schemas.microsoft.com/office/drawing/2014/main" id="{71A93083-3757-42C1-8ABF-3A1C1F528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967335"/>
            <a:ext cx="1656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2017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altLang="zh-TW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切入陸系客戶</a:t>
            </a:r>
            <a:endParaRPr lang="zh-CN" alt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42" name="文字方塊 2">
            <a:extLst>
              <a:ext uri="{FF2B5EF4-FFF2-40B4-BE49-F238E27FC236}">
                <a16:creationId xmlns="" xmlns:a16="http://schemas.microsoft.com/office/drawing/2014/main" id="{961B34A7-CB2A-4A68-A2B3-63349877D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953" y="2967335"/>
            <a:ext cx="1656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2018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altLang="zh-TW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切入日本客戶</a:t>
            </a:r>
            <a:endParaRPr lang="zh-CN" alt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44" name="文字方塊 2">
            <a:extLst>
              <a:ext uri="{FF2B5EF4-FFF2-40B4-BE49-F238E27FC236}">
                <a16:creationId xmlns="" xmlns:a16="http://schemas.microsoft.com/office/drawing/2014/main" id="{74FCD8AF-AAAF-43E0-BBF1-24F762F0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2967335"/>
            <a:ext cx="1656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2021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altLang="zh-TW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開發台客戶中</a:t>
            </a:r>
            <a:endParaRPr lang="zh-CN" alt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45" name="文字方塊 2">
            <a:extLst>
              <a:ext uri="{FF2B5EF4-FFF2-40B4-BE49-F238E27FC236}">
                <a16:creationId xmlns="" xmlns:a16="http://schemas.microsoft.com/office/drawing/2014/main" id="{0B02F002-E986-480B-B2C0-49A938DD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5775647"/>
            <a:ext cx="1656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2017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altLang="zh-TW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切入陸系客戶</a:t>
            </a:r>
            <a:endParaRPr lang="zh-CN" alt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62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+mj-lt"/>
                <a:ea typeface="Arial Unicode MS" panose="020B0604020202020204" pitchFamily="34" charset="-120"/>
              </a:rPr>
              <a:t>合併</a:t>
            </a:r>
            <a:r>
              <a:rPr lang="zh-TW" altLang="en-US" sz="3600" b="1" dirty="0">
                <a:latin typeface="+mj-lt"/>
                <a:ea typeface="Arial Unicode MS" panose="020B0604020202020204" pitchFamily="34" charset="-120"/>
              </a:rPr>
              <a:t>綜合損益表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49070"/>
              </p:ext>
            </p:extLst>
          </p:nvPr>
        </p:nvGraphicFramePr>
        <p:xfrm>
          <a:off x="395536" y="1052736"/>
          <a:ext cx="8316000" cy="4320000"/>
        </p:xfrm>
        <a:graphic>
          <a:graphicData uri="http://schemas.openxmlformats.org/drawingml/2006/table">
            <a:tbl>
              <a:tblPr/>
              <a:tblGrid>
                <a:gridCol w="1728000">
                  <a:extLst>
                    <a:ext uri="{9D8B030D-6E8A-4147-A177-3AD203B41FA5}">
                      <a16:colId xmlns="" xmlns:a16="http://schemas.microsoft.com/office/drawing/2014/main" val="3572553767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1154138261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650572658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4184037351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143325085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3742554150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417331181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年前三季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年前三季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A0A2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二期差異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200322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 smtClean="0">
                          <a:solidFill>
                            <a:srgbClr val="0A0A2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     額</a:t>
                      </a:r>
                      <a:endParaRPr lang="zh-TW" altLang="en-US" sz="1200" b="1" i="0" u="none" strike="noStrike" dirty="0">
                        <a:solidFill>
                          <a:srgbClr val="0A0A2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 smtClean="0">
                          <a:solidFill>
                            <a:srgbClr val="0A0A2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      額</a:t>
                      </a:r>
                      <a:endParaRPr lang="zh-TW" altLang="en-US" sz="1200" b="1" i="0" u="none" strike="noStrike" dirty="0">
                        <a:solidFill>
                          <a:srgbClr val="0A0A2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 smtClean="0">
                          <a:solidFill>
                            <a:srgbClr val="0A0A2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    額</a:t>
                      </a:r>
                      <a:endParaRPr lang="zh-TW" altLang="en-US" sz="1200" b="1" i="0" u="none" strike="noStrike" dirty="0">
                        <a:solidFill>
                          <a:srgbClr val="0A0A2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i="0" u="none" strike="noStrike" dirty="0">
                          <a:solidFill>
                            <a:srgbClr val="0A0A2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62752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1,189,682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1,728,065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(538,383)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(31.16)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79355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營業成本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1,102,858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92.7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1,507,479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87.2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8000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(404,621)</a:t>
                      </a:r>
                    </a:p>
                  </a:txBody>
                  <a:tcPr marL="180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(26.84)</a:t>
                      </a:r>
                    </a:p>
                  </a:txBody>
                  <a:tcPr marL="180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275935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86,824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220,586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(133,762)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(60.64)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704305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營業費用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152,551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187,954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(35,403)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(18.84)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87537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營業淨利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(65,727)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(5.5)</a:t>
                      </a:r>
                      <a:endParaRPr lang="en-US" altLang="zh-TW" sz="12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32,632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(98,359)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(301.42)</a:t>
                      </a:r>
                      <a:endParaRPr lang="en-US" altLang="zh-TW" sz="12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42650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營業外收入及支出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268,440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22.6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13,028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255,412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1960.56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3754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稅前淨利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202,713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17.0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45,660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157,053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343.96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9613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所得稅費用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(68,331)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(5.7)</a:t>
                      </a:r>
                      <a:endParaRPr lang="en-US" altLang="zh-TW" sz="12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1,439)</a:t>
                      </a:r>
                      <a:endParaRPr lang="en-US" altLang="zh-TW" sz="12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(0.1)</a:t>
                      </a:r>
                      <a:endParaRPr lang="en-US" altLang="zh-TW" sz="12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(66,892)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(46.50)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94125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本期淨利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134,382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44,221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90,161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203.89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12629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每股盈餘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383631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413620" y="792296"/>
            <a:ext cx="1364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06" fontAlgn="ctr">
              <a:defRPr/>
            </a:pPr>
            <a:r>
              <a:rPr lang="zh-TW" altLang="en-US" sz="1200" dirty="0">
                <a:solidFill>
                  <a:srgbClr val="0A0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en-US" altLang="zh-TW" sz="1200" dirty="0" smtClean="0">
                <a:solidFill>
                  <a:srgbClr val="0A0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 smtClean="0">
                <a:solidFill>
                  <a:srgbClr val="0A0A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新台幣仟元</a:t>
            </a:r>
            <a:endParaRPr lang="zh-TW" altLang="en-US" sz="1200" dirty="0">
              <a:solidFill>
                <a:srgbClr val="0A0A2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22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報告完畢，謝謝！</a:t>
            </a:r>
          </a:p>
        </p:txBody>
      </p:sp>
    </p:spTree>
    <p:extLst>
      <p:ext uri="{BB962C8B-B14F-4D97-AF65-F5344CB8AC3E}">
        <p14:creationId xmlns:p14="http://schemas.microsoft.com/office/powerpoint/2010/main" val="9044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/>
              <a:t>免責聲明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E7FFEF89-354B-440E-A21C-2177DBE65EFC}"/>
              </a:ext>
            </a:extLst>
          </p:cNvPr>
          <p:cNvSpPr txBox="1"/>
          <p:nvPr/>
        </p:nvSpPr>
        <p:spPr>
          <a:xfrm>
            <a:off x="457200" y="1124744"/>
            <a:ext cx="8229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6F89F7"/>
              </a:buClr>
              <a:buSzPct val="110000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本資料可能包含對於未來展望的表述，該類表述是基於對現況的預期，但同時受限於已知或未知風險或不確定性的影響，因此實際結果將可能明顯不同於表述內容。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6F89F7"/>
              </a:buClr>
              <a:buSzPct val="110000"/>
            </a:pPr>
            <a:endParaRPr lang="zh-TW" altLang="en-US" sz="24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6F89F7"/>
              </a:buClr>
              <a:buSzPct val="110000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除法令要求外，公司並無義務因應新資訊的產生或未來事件的發生，主動更新對未來展望的表述。</a:t>
            </a:r>
          </a:p>
        </p:txBody>
      </p:sp>
    </p:spTree>
    <p:extLst>
      <p:ext uri="{BB962C8B-B14F-4D97-AF65-F5344CB8AC3E}">
        <p14:creationId xmlns:p14="http://schemas.microsoft.com/office/powerpoint/2010/main" val="4416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/>
              <a:t>公司沿革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260188FD-485B-4F8E-9358-03E35329A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79230"/>
              </p:ext>
            </p:extLst>
          </p:nvPr>
        </p:nvGraphicFramePr>
        <p:xfrm>
          <a:off x="611560" y="908719"/>
          <a:ext cx="7992888" cy="5703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946">
                  <a:extLst>
                    <a:ext uri="{9D8B030D-6E8A-4147-A177-3AD203B41FA5}">
                      <a16:colId xmlns="" xmlns:a16="http://schemas.microsoft.com/office/drawing/2014/main" val="1543423434"/>
                    </a:ext>
                  </a:extLst>
                </a:gridCol>
                <a:gridCol w="7404942">
                  <a:extLst>
                    <a:ext uri="{9D8B030D-6E8A-4147-A177-3AD203B41FA5}">
                      <a16:colId xmlns="" xmlns:a16="http://schemas.microsoft.com/office/drawing/2014/main" val="2994387765"/>
                    </a:ext>
                  </a:extLst>
                </a:gridCol>
              </a:tblGrid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1968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公司設立於民國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日，設置於台北縣蘆洲鄉，資本額為新台幣壹佰萬元。</a:t>
                      </a:r>
                      <a:b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產銷電視機用線圈、中頻變壓器等電子組件。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719073198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1983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東元電機股份有限公司投資合作，大量產銷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MONITOR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用偏向線圈及馳返變壓器。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81650552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1996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間接投資中國大陸，成立根茂電子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東莞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有限公司。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569120751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1997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本公司之股票於民國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日正式於中華民國證券櫃檯買賣中心證券商營業處所公開買賣。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907506061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1998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增資為柒億肆仟陸佰萬元。成立電子部門，發展交換式電源供應器及充電器相關產品。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086908702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1999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投審會核准間接投資大陸美金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950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萬元，成立根茂電子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蘇州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有限公司。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6547633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本公司之股票於民國</a:t>
                      </a:r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</a:t>
                      </a:r>
                      <a:r>
                        <a:rPr lang="zh-TW" alt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日正式於台灣證券交易所證券商營業處所公開買賣。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172934106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2011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蘇州二期新廠完工啟用。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230247535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台北營運總部由新北市新莊區遷移至台北市內湖區。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827114749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擴充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R&amp;D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團隊，跨足白色家電領域，產品包括空調、冰箱、空氣淨化器等白色家電控制板。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902398050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2017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海外工廠通過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IATF16949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開發駐車空調以及新能源汽車用之車用空調與車載冰箱。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53564157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跨入數位廣告看板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(Signage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電源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市場。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7892956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跨入半導體溫度循環測試系統電源控制板。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310770822"/>
                  </a:ext>
                </a:extLst>
              </a:tr>
              <a:tr h="4053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跨入重電變頻器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OEM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與商用直流馬達控制器</a:t>
                      </a:r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ODM</a:t>
                      </a:r>
                      <a:r>
                        <a:rPr lang="zh-TW" altLang="en-US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893244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33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/>
              <a:t>東元集團六大事業群簡介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F42E0EF-A946-47C9-8E67-B5A2DC79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5339"/>
            <a:ext cx="8147248" cy="573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6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/>
              <a:t>根茂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蘇州</a:t>
            </a:r>
            <a:r>
              <a:rPr lang="en-US" altLang="zh-TW" sz="3600" b="1" dirty="0"/>
              <a:t>)</a:t>
            </a:r>
            <a:r>
              <a:rPr lang="zh-TW" altLang="en-US" sz="3600" b="1" dirty="0"/>
              <a:t>工廠簡介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DF402576-933A-421E-BBF0-595A4B89E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392" y="2276872"/>
            <a:ext cx="30646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一期廠房:</a:t>
            </a:r>
          </a:p>
          <a:p>
            <a:r>
              <a:rPr kumimoji="1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廠房面積</a:t>
            </a:r>
            <a:r>
              <a:rPr kumimoji="1"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10,240 </a:t>
            </a:r>
            <a:r>
              <a:rPr kumimoji="1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平方公尺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="" xmlns:a16="http://schemas.microsoft.com/office/drawing/2014/main" id="{40B8EED3-64ED-4650-810F-F48D20705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655" y="3220234"/>
            <a:ext cx="309308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二期廠房:</a:t>
            </a:r>
          </a:p>
          <a:p>
            <a:pPr>
              <a:spcBef>
                <a:spcPct val="50000"/>
              </a:spcBef>
            </a:pPr>
            <a:r>
              <a:rPr kumimoji="1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廠房面積</a:t>
            </a:r>
            <a:r>
              <a:rPr kumimoji="1"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: 15,008 </a:t>
            </a:r>
            <a:r>
              <a:rPr kumimoji="1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平方公尺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0400D9DB-95A7-4E24-B3E7-4213CE69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5" y="1340644"/>
            <a:ext cx="51847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4E840E2-7A00-4121-B6F4-A8FA866B83FF}"/>
              </a:ext>
            </a:extLst>
          </p:cNvPr>
          <p:cNvSpPr/>
          <p:nvPr/>
        </p:nvSpPr>
        <p:spPr>
          <a:xfrm>
            <a:off x="5754923" y="4318764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員工人數 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約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700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0" name="Line 9">
            <a:extLst>
              <a:ext uri="{FF2B5EF4-FFF2-40B4-BE49-F238E27FC236}">
                <a16:creationId xmlns="" xmlns:a16="http://schemas.microsoft.com/office/drawing/2014/main" id="{6ABC3A27-6657-4776-9B42-1CA397FA8E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1175" y="3176332"/>
            <a:ext cx="1970489" cy="25266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6E98D4A-F4AA-4A0F-A345-EC50686CA275}"/>
              </a:ext>
            </a:extLst>
          </p:cNvPr>
          <p:cNvSpPr/>
          <p:nvPr/>
        </p:nvSpPr>
        <p:spPr>
          <a:xfrm>
            <a:off x="5821665" y="1573385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土地面積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46,666 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平方公尺</a:t>
            </a:r>
          </a:p>
        </p:txBody>
      </p:sp>
    </p:spTree>
    <p:extLst>
      <p:ext uri="{BB962C8B-B14F-4D97-AF65-F5344CB8AC3E}">
        <p14:creationId xmlns:p14="http://schemas.microsoft.com/office/powerpoint/2010/main" val="37829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新產品四大主軸</a:t>
            </a:r>
          </a:p>
        </p:txBody>
      </p:sp>
      <p:sp>
        <p:nvSpPr>
          <p:cNvPr id="4" name="五邊形 15">
            <a:extLst>
              <a:ext uri="{FF2B5EF4-FFF2-40B4-BE49-F238E27FC236}">
                <a16:creationId xmlns="" xmlns:a16="http://schemas.microsoft.com/office/drawing/2014/main" id="{8089B99E-CCCF-440D-9E28-4B36314846BF}"/>
              </a:ext>
            </a:extLst>
          </p:cNvPr>
          <p:cNvSpPr/>
          <p:nvPr/>
        </p:nvSpPr>
        <p:spPr>
          <a:xfrm rot="10800000" flipH="1">
            <a:off x="827584" y="4941168"/>
            <a:ext cx="7272808" cy="100811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五邊形 14">
            <a:extLst>
              <a:ext uri="{FF2B5EF4-FFF2-40B4-BE49-F238E27FC236}">
                <a16:creationId xmlns="" xmlns:a16="http://schemas.microsoft.com/office/drawing/2014/main" id="{552DD75B-FAD2-44C7-A137-51D2B834ECAF}"/>
              </a:ext>
            </a:extLst>
          </p:cNvPr>
          <p:cNvSpPr/>
          <p:nvPr/>
        </p:nvSpPr>
        <p:spPr>
          <a:xfrm rot="10800000" flipH="1">
            <a:off x="827584" y="3717032"/>
            <a:ext cx="7272808" cy="100811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邊形 13">
            <a:extLst>
              <a:ext uri="{FF2B5EF4-FFF2-40B4-BE49-F238E27FC236}">
                <a16:creationId xmlns="" xmlns:a16="http://schemas.microsoft.com/office/drawing/2014/main" id="{E89D9F8E-68AC-4935-993C-EBD82F7EB87D}"/>
              </a:ext>
            </a:extLst>
          </p:cNvPr>
          <p:cNvSpPr/>
          <p:nvPr/>
        </p:nvSpPr>
        <p:spPr>
          <a:xfrm rot="10800000" flipH="1">
            <a:off x="827584" y="2492896"/>
            <a:ext cx="7272808" cy="100811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邊形 4">
            <a:extLst>
              <a:ext uri="{FF2B5EF4-FFF2-40B4-BE49-F238E27FC236}">
                <a16:creationId xmlns="" xmlns:a16="http://schemas.microsoft.com/office/drawing/2014/main" id="{189232A7-3011-4C9F-8D19-F08B8AD32AD7}"/>
              </a:ext>
            </a:extLst>
          </p:cNvPr>
          <p:cNvSpPr/>
          <p:nvPr/>
        </p:nvSpPr>
        <p:spPr>
          <a:xfrm rot="10800000" flipH="1">
            <a:off x="827584" y="1268760"/>
            <a:ext cx="7272808" cy="100811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61C26CEC-89E1-47F6-AEE7-FDF5FC618361}"/>
              </a:ext>
            </a:extLst>
          </p:cNvPr>
          <p:cNvSpPr txBox="1"/>
          <p:nvPr/>
        </p:nvSpPr>
        <p:spPr>
          <a:xfrm>
            <a:off x="971600" y="1404059"/>
            <a:ext cx="679224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顯示器電源供應器</a:t>
            </a:r>
            <a:endParaRPr lang="en-US" altLang="zh-TW" sz="4000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sz="4000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4000" dirty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行動裝置充電器</a:t>
            </a:r>
            <a:endParaRPr lang="en-US" altLang="zh-TW" sz="4000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sz="4000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4000" dirty="0">
                <a:ea typeface="Arial Unicode MS" panose="020B0604020202020204" pitchFamily="34" charset="-120"/>
                <a:cs typeface="Arial Unicode MS" panose="020B0604020202020204" pitchFamily="34" charset="-120"/>
              </a:rPr>
              <a:t>直流壓縮機、馬達控制 </a:t>
            </a:r>
            <a:r>
              <a:rPr lang="en-US" altLang="zh-TW" sz="4000" dirty="0">
                <a:ea typeface="Arial Unicode MS" panose="020B0604020202020204" pitchFamily="34" charset="-120"/>
                <a:cs typeface="Arial Unicode MS" panose="020B0604020202020204" pitchFamily="34" charset="-120"/>
              </a:rPr>
              <a:t>/ </a:t>
            </a:r>
            <a:r>
              <a:rPr lang="zh-TW" altLang="en-US" sz="4000" dirty="0">
                <a:ea typeface="Arial Unicode MS" panose="020B0604020202020204" pitchFamily="34" charset="-120"/>
                <a:cs typeface="Arial Unicode MS" panose="020B0604020202020204" pitchFamily="34" charset="-120"/>
              </a:rPr>
              <a:t>驅動</a:t>
            </a:r>
            <a:endParaRPr lang="en-US" altLang="zh-TW" sz="4000" dirty="0"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4000" dirty="0"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endParaRPr lang="en-US" altLang="zh-TW" sz="4000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4000" dirty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車載相關產品</a:t>
            </a:r>
            <a:endParaRPr lang="en-US" altLang="zh-TW" sz="4000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59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D38A0469-1FC9-4606-8009-E16AB91084D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63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A975A769-89A2-4EB5-9885-D96DD592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cs typeface="Arial Unicode MS" panose="020B0604020202020204" pitchFamily="34" charset="-120"/>
              </a:rPr>
              <a:t>顯示器電源供應器</a:t>
            </a:r>
            <a:endParaRPr lang="en-US" altLang="zh-TW" sz="4400" b="1" dirty="0">
              <a:cs typeface="Arial Unicode MS" panose="020B0604020202020204" pitchFamily="34" charset="-120"/>
            </a:endParaRPr>
          </a:p>
        </p:txBody>
      </p:sp>
      <p:sp>
        <p:nvSpPr>
          <p:cNvPr id="13" name="文字方塊 2">
            <a:extLst>
              <a:ext uri="{FF2B5EF4-FFF2-40B4-BE49-F238E27FC236}">
                <a16:creationId xmlns="" xmlns:a16="http://schemas.microsoft.com/office/drawing/2014/main" id="{714C2B5F-740A-4832-BFE9-6329D13D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513511"/>
            <a:ext cx="11630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CCFL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電視</a:t>
            </a:r>
          </a:p>
        </p:txBody>
      </p:sp>
      <p:sp>
        <p:nvSpPr>
          <p:cNvPr id="14" name="文字方塊 3">
            <a:extLst>
              <a:ext uri="{FF2B5EF4-FFF2-40B4-BE49-F238E27FC236}">
                <a16:creationId xmlns="" xmlns:a16="http://schemas.microsoft.com/office/drawing/2014/main" id="{0BE4AB61-3249-4885-AA6D-132F1ADAB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3497735"/>
            <a:ext cx="148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4K UHD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電視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37">
            <a:extLst>
              <a:ext uri="{FF2B5EF4-FFF2-40B4-BE49-F238E27FC236}">
                <a16:creationId xmlns="" xmlns:a16="http://schemas.microsoft.com/office/drawing/2014/main" id="{DEFD318E-8F64-4EDF-870D-D46977E43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3504410"/>
            <a:ext cx="12850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FHD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電視</a:t>
            </a:r>
          </a:p>
        </p:txBody>
      </p:sp>
      <p:sp>
        <p:nvSpPr>
          <p:cNvPr id="16" name="文字方塊 38">
            <a:extLst>
              <a:ext uri="{FF2B5EF4-FFF2-40B4-BE49-F238E27FC236}">
                <a16:creationId xmlns="" xmlns:a16="http://schemas.microsoft.com/office/drawing/2014/main" id="{4FEBFB90-B62A-4B81-8E2C-40C82B10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3391752"/>
            <a:ext cx="1285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OLED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電視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8K UHD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電視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FDC21AE3-4A2E-4A47-8877-93B8B04FB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06" y="1916832"/>
            <a:ext cx="1793274" cy="121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="" xmlns:a16="http://schemas.microsoft.com/office/drawing/2014/main" id="{CDCD04A0-6C9D-429A-92A2-E2BB6B53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76398"/>
            <a:ext cx="1656183" cy="94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9A2205BC-74D3-421C-A991-A41783022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2076398"/>
            <a:ext cx="1656183" cy="920554"/>
          </a:xfrm>
          <a:prstGeom prst="rect">
            <a:avLst/>
          </a:prstGeom>
        </p:spPr>
      </p:pic>
      <p:cxnSp>
        <p:nvCxnSpPr>
          <p:cNvPr id="31" name="直線單箭頭接點 30">
            <a:extLst>
              <a:ext uri="{FF2B5EF4-FFF2-40B4-BE49-F238E27FC236}">
                <a16:creationId xmlns="" xmlns:a16="http://schemas.microsoft.com/office/drawing/2014/main" id="{19F14F49-C682-4419-8D74-17FD9438B909}"/>
              </a:ext>
            </a:extLst>
          </p:cNvPr>
          <p:cNvCxnSpPr>
            <a:cxnSpLocks/>
          </p:cNvCxnSpPr>
          <p:nvPr/>
        </p:nvCxnSpPr>
        <p:spPr bwMode="auto">
          <a:xfrm>
            <a:off x="363955" y="4027119"/>
            <a:ext cx="8600533" cy="20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8">
            <a:extLst>
              <a:ext uri="{FF2B5EF4-FFF2-40B4-BE49-F238E27FC236}">
                <a16:creationId xmlns="" xmlns:a16="http://schemas.microsoft.com/office/drawing/2014/main" id="{E7AB4239-7959-4B23-8857-F72763CC88EC}"/>
              </a:ext>
            </a:extLst>
          </p:cNvPr>
          <p:cNvSpPr/>
          <p:nvPr/>
        </p:nvSpPr>
        <p:spPr>
          <a:xfrm>
            <a:off x="827584" y="3979805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34">
            <a:extLst>
              <a:ext uri="{FF2B5EF4-FFF2-40B4-BE49-F238E27FC236}">
                <a16:creationId xmlns="" xmlns:a16="http://schemas.microsoft.com/office/drawing/2014/main" id="{F69E12DA-AE09-466B-936C-DF609E663F36}"/>
              </a:ext>
            </a:extLst>
          </p:cNvPr>
          <p:cNvSpPr/>
          <p:nvPr/>
        </p:nvSpPr>
        <p:spPr>
          <a:xfrm>
            <a:off x="2411760" y="3979805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36">
            <a:extLst>
              <a:ext uri="{FF2B5EF4-FFF2-40B4-BE49-F238E27FC236}">
                <a16:creationId xmlns="" xmlns:a16="http://schemas.microsoft.com/office/drawing/2014/main" id="{C0817DD6-08E4-4101-841D-97878D137D98}"/>
              </a:ext>
            </a:extLst>
          </p:cNvPr>
          <p:cNvSpPr/>
          <p:nvPr/>
        </p:nvSpPr>
        <p:spPr>
          <a:xfrm>
            <a:off x="6032260" y="3979805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5" name="Oval 37">
            <a:extLst>
              <a:ext uri="{FF2B5EF4-FFF2-40B4-BE49-F238E27FC236}">
                <a16:creationId xmlns="" xmlns:a16="http://schemas.microsoft.com/office/drawing/2014/main" id="{F6403579-2C11-4B8D-8DAB-43F238EEBC11}"/>
              </a:ext>
            </a:extLst>
          </p:cNvPr>
          <p:cNvSpPr/>
          <p:nvPr/>
        </p:nvSpPr>
        <p:spPr>
          <a:xfrm>
            <a:off x="4232060" y="3979805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3" name="Oval 36">
            <a:extLst>
              <a:ext uri="{FF2B5EF4-FFF2-40B4-BE49-F238E27FC236}">
                <a16:creationId xmlns="" xmlns:a16="http://schemas.microsoft.com/office/drawing/2014/main" id="{21E00753-040F-4F94-812C-0BF48162F752}"/>
              </a:ext>
            </a:extLst>
          </p:cNvPr>
          <p:cNvSpPr/>
          <p:nvPr/>
        </p:nvSpPr>
        <p:spPr>
          <a:xfrm>
            <a:off x="7904468" y="3985868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pic>
        <p:nvPicPr>
          <p:cNvPr id="45" name="圖片 44">
            <a:extLst>
              <a:ext uri="{FF2B5EF4-FFF2-40B4-BE49-F238E27FC236}">
                <a16:creationId xmlns="" xmlns:a16="http://schemas.microsoft.com/office/drawing/2014/main" id="{21B7134D-C4AB-4813-9E4A-16643BCD4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854" y="1700808"/>
            <a:ext cx="1578618" cy="1517755"/>
          </a:xfrm>
          <a:prstGeom prst="rect">
            <a:avLst/>
          </a:prstGeom>
        </p:spPr>
      </p:pic>
      <p:sp>
        <p:nvSpPr>
          <p:cNvPr id="46" name="文字方塊 38">
            <a:extLst>
              <a:ext uri="{FF2B5EF4-FFF2-40B4-BE49-F238E27FC236}">
                <a16:creationId xmlns="" xmlns:a16="http://schemas.microsoft.com/office/drawing/2014/main" id="{E6A8408D-D1A5-4869-85EF-D4135F65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304" y="3391752"/>
            <a:ext cx="1460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室內、戶外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商用型顯示產品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TextBox 1">
            <a:extLst>
              <a:ext uri="{FF2B5EF4-FFF2-40B4-BE49-F238E27FC236}">
                <a16:creationId xmlns="" xmlns:a16="http://schemas.microsoft.com/office/drawing/2014/main" id="{0BDEF462-C50D-4657-AFE0-3BB7729B7AFE}"/>
              </a:ext>
            </a:extLst>
          </p:cNvPr>
          <p:cNvSpPr txBox="1"/>
          <p:nvPr/>
        </p:nvSpPr>
        <p:spPr>
          <a:xfrm>
            <a:off x="-36512" y="4285465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2005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LIPS</a:t>
            </a:r>
          </a:p>
        </p:txBody>
      </p:sp>
      <p:sp>
        <p:nvSpPr>
          <p:cNvPr id="49" name="TextBox 28">
            <a:extLst>
              <a:ext uri="{FF2B5EF4-FFF2-40B4-BE49-F238E27FC236}">
                <a16:creationId xmlns="" xmlns:a16="http://schemas.microsoft.com/office/drawing/2014/main" id="{1589B28A-0200-4E01-A098-849CA127CD4C}"/>
              </a:ext>
            </a:extLst>
          </p:cNvPr>
          <p:cNvSpPr txBox="1"/>
          <p:nvPr/>
        </p:nvSpPr>
        <p:spPr>
          <a:xfrm>
            <a:off x="1547664" y="4285545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2008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Regular PSU</a:t>
            </a:r>
            <a:endParaRPr lang="zh-CN" altLang="en-US" sz="12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50" name="TextBox 30">
            <a:extLst>
              <a:ext uri="{FF2B5EF4-FFF2-40B4-BE49-F238E27FC236}">
                <a16:creationId xmlns="" xmlns:a16="http://schemas.microsoft.com/office/drawing/2014/main" id="{2BFED734-1870-4F07-93B8-72E9956FB501}"/>
              </a:ext>
            </a:extLst>
          </p:cNvPr>
          <p:cNvSpPr txBox="1"/>
          <p:nvPr/>
        </p:nvSpPr>
        <p:spPr>
          <a:xfrm>
            <a:off x="5220072" y="4285545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2017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OLED PSU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8K UHD PSU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</a:p>
        </p:txBody>
      </p:sp>
      <p:sp>
        <p:nvSpPr>
          <p:cNvPr id="52" name="TextBox 29">
            <a:extLst>
              <a:ext uri="{FF2B5EF4-FFF2-40B4-BE49-F238E27FC236}">
                <a16:creationId xmlns="" xmlns:a16="http://schemas.microsoft.com/office/drawing/2014/main" id="{C5C1DF15-D002-4EB6-B168-4195ED3747FC}"/>
              </a:ext>
            </a:extLst>
          </p:cNvPr>
          <p:cNvSpPr txBox="1"/>
          <p:nvPr/>
        </p:nvSpPr>
        <p:spPr>
          <a:xfrm>
            <a:off x="3419872" y="4285545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2014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4K UHD</a:t>
            </a:r>
            <a:r>
              <a:rPr lang="zh-TW" alt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PSU</a:t>
            </a:r>
            <a:endParaRPr lang="zh-CN" altLang="en-US" sz="12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53" name="TextBox 30">
            <a:extLst>
              <a:ext uri="{FF2B5EF4-FFF2-40B4-BE49-F238E27FC236}">
                <a16:creationId xmlns="" xmlns:a16="http://schemas.microsoft.com/office/drawing/2014/main" id="{E4AF169B-68A7-4406-9C2C-262F34198818}"/>
              </a:ext>
            </a:extLst>
          </p:cNvPr>
          <p:cNvSpPr txBox="1"/>
          <p:nvPr/>
        </p:nvSpPr>
        <p:spPr>
          <a:xfrm>
            <a:off x="7092480" y="4285545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2020-2021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Long Life Time 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Anti-Water PSU</a:t>
            </a:r>
          </a:p>
        </p:txBody>
      </p:sp>
      <p:pic>
        <p:nvPicPr>
          <p:cNvPr id="1026" name="Picture 2" descr="TV Backlights">
            <a:extLst>
              <a:ext uri="{FF2B5EF4-FFF2-40B4-BE49-F238E27FC236}">
                <a16:creationId xmlns="" xmlns:a16="http://schemas.microsoft.com/office/drawing/2014/main" id="{4EF4F38F-FD99-4AF6-9D1F-861EED08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3" y="1916832"/>
            <a:ext cx="1215723" cy="121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="" xmlns:a16="http://schemas.microsoft.com/office/drawing/2014/main" id="{D38A0469-1FC9-4606-8009-E16AB91084D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63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zh-TW" altLang="en-US" dirty="0"/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A975A769-89A2-4EB5-9885-D96DD592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行動裝置充電器</a:t>
            </a:r>
            <a:endParaRPr lang="en-US" altLang="zh-TW" sz="4400" b="1" dirty="0"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文字方塊 2">
            <a:extLst>
              <a:ext uri="{FF2B5EF4-FFF2-40B4-BE49-F238E27FC236}">
                <a16:creationId xmlns="" xmlns:a16="http://schemas.microsoft.com/office/drawing/2014/main" id="{714C2B5F-740A-4832-BFE9-6329D13D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013176"/>
            <a:ext cx="1210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顯示器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All in One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37">
            <a:extLst>
              <a:ext uri="{FF2B5EF4-FFF2-40B4-BE49-F238E27FC236}">
                <a16:creationId xmlns="" xmlns:a16="http://schemas.microsoft.com/office/drawing/2014/main" id="{DEFD318E-8F64-4EDF-870D-D46977E43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920" y="5055567"/>
            <a:ext cx="1285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筆記型電腦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平板電腦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="" xmlns:a16="http://schemas.microsoft.com/office/drawing/2014/main" id="{19F14F49-C682-4419-8D74-17FD9438B909}"/>
              </a:ext>
            </a:extLst>
          </p:cNvPr>
          <p:cNvCxnSpPr>
            <a:cxnSpLocks/>
          </p:cNvCxnSpPr>
          <p:nvPr/>
        </p:nvCxnSpPr>
        <p:spPr bwMode="auto">
          <a:xfrm>
            <a:off x="363955" y="5683303"/>
            <a:ext cx="8600533" cy="20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8">
            <a:extLst>
              <a:ext uri="{FF2B5EF4-FFF2-40B4-BE49-F238E27FC236}">
                <a16:creationId xmlns="" xmlns:a16="http://schemas.microsoft.com/office/drawing/2014/main" id="{E7AB4239-7959-4B23-8857-F72763CC88EC}"/>
              </a:ext>
            </a:extLst>
          </p:cNvPr>
          <p:cNvSpPr/>
          <p:nvPr/>
        </p:nvSpPr>
        <p:spPr>
          <a:xfrm>
            <a:off x="1115616" y="5635989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34">
            <a:extLst>
              <a:ext uri="{FF2B5EF4-FFF2-40B4-BE49-F238E27FC236}">
                <a16:creationId xmlns="" xmlns:a16="http://schemas.microsoft.com/office/drawing/2014/main" id="{F69E12DA-AE09-466B-936C-DF609E663F36}"/>
              </a:ext>
            </a:extLst>
          </p:cNvPr>
          <p:cNvSpPr/>
          <p:nvPr/>
        </p:nvSpPr>
        <p:spPr>
          <a:xfrm>
            <a:off x="3455071" y="5635989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36">
            <a:extLst>
              <a:ext uri="{FF2B5EF4-FFF2-40B4-BE49-F238E27FC236}">
                <a16:creationId xmlns="" xmlns:a16="http://schemas.microsoft.com/office/drawing/2014/main" id="{C0817DD6-08E4-4101-841D-97878D137D98}"/>
              </a:ext>
            </a:extLst>
          </p:cNvPr>
          <p:cNvSpPr/>
          <p:nvPr/>
        </p:nvSpPr>
        <p:spPr>
          <a:xfrm>
            <a:off x="5903343" y="5635989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3" name="Oval 36">
            <a:extLst>
              <a:ext uri="{FF2B5EF4-FFF2-40B4-BE49-F238E27FC236}">
                <a16:creationId xmlns="" xmlns:a16="http://schemas.microsoft.com/office/drawing/2014/main" id="{21E00753-040F-4F94-812C-0BF48162F752}"/>
              </a:ext>
            </a:extLst>
          </p:cNvPr>
          <p:cNvSpPr/>
          <p:nvPr/>
        </p:nvSpPr>
        <p:spPr>
          <a:xfrm>
            <a:off x="7991575" y="5642052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6" name="文字方塊 38">
            <a:extLst>
              <a:ext uri="{FF2B5EF4-FFF2-40B4-BE49-F238E27FC236}">
                <a16:creationId xmlns="" xmlns:a16="http://schemas.microsoft.com/office/drawing/2014/main" id="{E6A8408D-D1A5-4869-85EF-D4135F65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672" y="4797152"/>
            <a:ext cx="17488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延長線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牆壁插座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後裝市場機車用充電座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前裝市場汽車用充電座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TextBox 1">
            <a:extLst>
              <a:ext uri="{FF2B5EF4-FFF2-40B4-BE49-F238E27FC236}">
                <a16:creationId xmlns="" xmlns:a16="http://schemas.microsoft.com/office/drawing/2014/main" id="{0BDEF462-C50D-4657-AFE0-3BB7729B7AFE}"/>
              </a:ext>
            </a:extLst>
          </p:cNvPr>
          <p:cNvSpPr txBox="1"/>
          <p:nvPr/>
        </p:nvSpPr>
        <p:spPr>
          <a:xfrm>
            <a:off x="251720" y="5877272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2006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16W</a:t>
            </a:r>
            <a:r>
              <a:rPr lang="en-US" altLang="zh-TW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~140W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Adaptor</a:t>
            </a:r>
          </a:p>
        </p:txBody>
      </p:sp>
      <p:sp>
        <p:nvSpPr>
          <p:cNvPr id="49" name="TextBox 28">
            <a:extLst>
              <a:ext uri="{FF2B5EF4-FFF2-40B4-BE49-F238E27FC236}">
                <a16:creationId xmlns="" xmlns:a16="http://schemas.microsoft.com/office/drawing/2014/main" id="{1589B28A-0200-4E01-A098-849CA127CD4C}"/>
              </a:ext>
            </a:extLst>
          </p:cNvPr>
          <p:cNvSpPr txBox="1"/>
          <p:nvPr/>
        </p:nvSpPr>
        <p:spPr>
          <a:xfrm>
            <a:off x="2627984" y="5877352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2013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48W~65W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Adaptor</a:t>
            </a:r>
            <a:endParaRPr lang="zh-CN" altLang="en-US" sz="12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50" name="TextBox 30">
            <a:extLst>
              <a:ext uri="{FF2B5EF4-FFF2-40B4-BE49-F238E27FC236}">
                <a16:creationId xmlns="" xmlns:a16="http://schemas.microsoft.com/office/drawing/2014/main" id="{2BFED734-1870-4F07-93B8-72E9956FB501}"/>
              </a:ext>
            </a:extLst>
          </p:cNvPr>
          <p:cNvSpPr txBox="1"/>
          <p:nvPr/>
        </p:nvSpPr>
        <p:spPr>
          <a:xfrm>
            <a:off x="7164488" y="5877272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2021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12W</a:t>
            </a:r>
            <a:r>
              <a:rPr lang="zh-TW" alt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、</a:t>
            </a:r>
            <a:r>
              <a:rPr lang="en-US" altLang="zh-TW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20W</a:t>
            </a:r>
            <a:r>
              <a:rPr lang="zh-TW" alt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、</a:t>
            </a:r>
            <a:r>
              <a:rPr lang="en-US" altLang="zh-TW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30W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65W</a:t>
            </a:r>
            <a:r>
              <a:rPr lang="zh-TW" alt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、</a:t>
            </a:r>
            <a:r>
              <a:rPr lang="en-US" altLang="zh-TW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100W</a:t>
            </a:r>
            <a:endParaRPr lang="en-US" altLang="zh-CN" sz="12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PD Charger </a:t>
            </a:r>
          </a:p>
        </p:txBody>
      </p:sp>
      <p:sp>
        <p:nvSpPr>
          <p:cNvPr id="52" name="TextBox 29">
            <a:extLst>
              <a:ext uri="{FF2B5EF4-FFF2-40B4-BE49-F238E27FC236}">
                <a16:creationId xmlns="" xmlns:a16="http://schemas.microsoft.com/office/drawing/2014/main" id="{C5C1DF15-D002-4EB6-B168-4195ED3747FC}"/>
              </a:ext>
            </a:extLst>
          </p:cNvPr>
          <p:cNvSpPr txBox="1"/>
          <p:nvPr/>
        </p:nvSpPr>
        <p:spPr>
          <a:xfrm>
            <a:off x="5076256" y="5877352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2017</a:t>
            </a:r>
            <a:r>
              <a:rPr lang="zh-TW" altLang="en-US" sz="1200" b="1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年</a:t>
            </a:r>
            <a:endParaRPr lang="en-US" sz="12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30W</a:t>
            </a:r>
            <a:r>
              <a:rPr lang="zh-TW" alt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、</a:t>
            </a:r>
            <a:r>
              <a:rPr lang="en-US" altLang="zh-TW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45W</a:t>
            </a:r>
            <a:r>
              <a:rPr lang="zh-TW" altLang="en-US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、</a:t>
            </a:r>
            <a:r>
              <a:rPr lang="en-US" altLang="zh-TW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65W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2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PD Charger</a:t>
            </a:r>
            <a:endParaRPr lang="zh-CN" altLang="en-US" sz="1200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pic>
        <p:nvPicPr>
          <p:cNvPr id="55" name="Picture 3">
            <a:extLst>
              <a:ext uri="{FF2B5EF4-FFF2-40B4-BE49-F238E27FC236}">
                <a16:creationId xmlns="" xmlns:a16="http://schemas.microsoft.com/office/drawing/2014/main" id="{D0772FD4-BA7C-4529-91D3-696EAC3C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1" y="1268760"/>
            <a:ext cx="1491099" cy="10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90C1DF66-B16C-49A7-B5A1-CDAF58806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6213"/>
            <a:ext cx="1795750" cy="17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43303598-D0FC-4FAB-829C-A238738D5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70645"/>
            <a:ext cx="1707290" cy="9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D907615C-C03A-40E4-97C9-B86926145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224"/>
            <a:ext cx="1707291" cy="16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圖片 58">
            <a:extLst>
              <a:ext uri="{FF2B5EF4-FFF2-40B4-BE49-F238E27FC236}">
                <a16:creationId xmlns="" xmlns:a16="http://schemas.microsoft.com/office/drawing/2014/main" id="{D565F898-50C9-457C-BAEA-9049DCB45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3357">
            <a:off x="7295955" y="996659"/>
            <a:ext cx="1807479" cy="1388481"/>
          </a:xfrm>
          <a:prstGeom prst="rect">
            <a:avLst/>
          </a:prstGeom>
        </p:spPr>
      </p:pic>
      <p:pic>
        <p:nvPicPr>
          <p:cNvPr id="60" name="圖片 59">
            <a:extLst>
              <a:ext uri="{FF2B5EF4-FFF2-40B4-BE49-F238E27FC236}">
                <a16:creationId xmlns="" xmlns:a16="http://schemas.microsoft.com/office/drawing/2014/main" id="{06450B3D-8EC9-4B1B-9260-E8921BB0C7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47" y="3861048"/>
            <a:ext cx="888437" cy="1043933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="" xmlns:a16="http://schemas.microsoft.com/office/drawing/2014/main" id="{7FED459A-2BC5-4498-BE23-7051C0E827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2406" y="2385034"/>
            <a:ext cx="1086996" cy="634081"/>
          </a:xfrm>
          <a:prstGeom prst="rect">
            <a:avLst/>
          </a:prstGeom>
        </p:spPr>
      </p:pic>
      <p:pic>
        <p:nvPicPr>
          <p:cNvPr id="2056" name="Picture 8" descr="機車usb防水蓋的價格推薦- 2021年11月| 比價撿便宜">
            <a:extLst>
              <a:ext uri="{FF2B5EF4-FFF2-40B4-BE49-F238E27FC236}">
                <a16:creationId xmlns="" xmlns:a16="http://schemas.microsoft.com/office/drawing/2014/main" id="{E5985B86-98AE-4657-9099-399C7A14D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54" y="1947270"/>
            <a:ext cx="1168687" cy="11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圖片 56">
            <a:extLst>
              <a:ext uri="{FF2B5EF4-FFF2-40B4-BE49-F238E27FC236}">
                <a16:creationId xmlns="" xmlns:a16="http://schemas.microsoft.com/office/drawing/2014/main" id="{9DA99476-898B-4D84-B9CE-8788D46BE9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2280" y="3211518"/>
            <a:ext cx="1669710" cy="1141947"/>
          </a:xfrm>
          <a:prstGeom prst="rect">
            <a:avLst/>
          </a:prstGeom>
        </p:spPr>
      </p:pic>
      <p:pic>
        <p:nvPicPr>
          <p:cNvPr id="62" name="圖片 61">
            <a:extLst>
              <a:ext uri="{FF2B5EF4-FFF2-40B4-BE49-F238E27FC236}">
                <a16:creationId xmlns="" xmlns:a16="http://schemas.microsoft.com/office/drawing/2014/main" id="{AB1FE549-B18D-4A18-AA1F-4848ECCDEF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2160" y="3933056"/>
            <a:ext cx="720078" cy="821246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="" xmlns:a16="http://schemas.microsoft.com/office/drawing/2014/main" id="{F1A046BB-E854-4477-8E5A-0F93FD5B5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08" y="4086406"/>
            <a:ext cx="847030" cy="8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>
            <a:extLst>
              <a:ext uri="{FF2B5EF4-FFF2-40B4-BE49-F238E27FC236}">
                <a16:creationId xmlns="" xmlns:a16="http://schemas.microsoft.com/office/drawing/2014/main" id="{CEA08975-45C2-475C-A5D3-BDFBFC72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13" y="4233389"/>
            <a:ext cx="1042875" cy="5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2">
            <a:extLst>
              <a:ext uri="{FF2B5EF4-FFF2-40B4-BE49-F238E27FC236}">
                <a16:creationId xmlns="" xmlns:a16="http://schemas.microsoft.com/office/drawing/2014/main" id="{EC4C1D70-70AF-4842-A3FC-A7DB9D0E2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30" y="4197440"/>
            <a:ext cx="1042875" cy="61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文字方塊 37">
            <a:extLst>
              <a:ext uri="{FF2B5EF4-FFF2-40B4-BE49-F238E27FC236}">
                <a16:creationId xmlns="" xmlns:a16="http://schemas.microsoft.com/office/drawing/2014/main" id="{0C4577AA-2CDD-4E06-929D-B3930483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872" y="4942909"/>
            <a:ext cx="1460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筆記型電腦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平板電腦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C78B65C-9408-473F-8BDC-C6893D61E7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4088" y="2780928"/>
            <a:ext cx="995830" cy="8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A975A769-89A2-4EB5-9885-D96DD592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latin typeface="+mj-lt"/>
                <a:ea typeface="Arial Unicode MS" panose="020B0604020202020204" pitchFamily="34" charset="-120"/>
              </a:rPr>
              <a:t>直流壓縮機、馬達控制 </a:t>
            </a:r>
            <a:r>
              <a:rPr lang="en-US" altLang="zh-TW" sz="4000" b="1" dirty="0">
                <a:latin typeface="+mj-lt"/>
                <a:ea typeface="Arial Unicode MS" panose="020B0604020202020204" pitchFamily="34" charset="-120"/>
              </a:rPr>
              <a:t>/ </a:t>
            </a:r>
            <a:r>
              <a:rPr lang="zh-TW" altLang="en-US" sz="4000" b="1" dirty="0">
                <a:latin typeface="+mj-lt"/>
                <a:ea typeface="Arial Unicode MS" panose="020B0604020202020204" pitchFamily="34" charset="-120"/>
              </a:rPr>
              <a:t>驅動</a:t>
            </a:r>
            <a:endParaRPr lang="en-US" altLang="zh-TW" sz="4000" b="1" dirty="0">
              <a:latin typeface="+mj-lt"/>
              <a:ea typeface="Arial Unicode MS" panose="020B0604020202020204" pitchFamily="34" charset="-120"/>
            </a:endParaRPr>
          </a:p>
        </p:txBody>
      </p:sp>
      <p:sp>
        <p:nvSpPr>
          <p:cNvPr id="13" name="文字方塊 2">
            <a:extLst>
              <a:ext uri="{FF2B5EF4-FFF2-40B4-BE49-F238E27FC236}">
                <a16:creationId xmlns="" xmlns:a16="http://schemas.microsoft.com/office/drawing/2014/main" id="{714C2B5F-740A-4832-BFE9-6329D13D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869160"/>
            <a:ext cx="1293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家用、商用空調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家用、商用冰箱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37">
            <a:extLst>
              <a:ext uri="{FF2B5EF4-FFF2-40B4-BE49-F238E27FC236}">
                <a16:creationId xmlns="" xmlns:a16="http://schemas.microsoft.com/office/drawing/2014/main" id="{DEFD318E-8F64-4EDF-870D-D46977E43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968" y="4725144"/>
            <a:ext cx="1285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空氣清淨機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加濕器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空氣循環風扇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直流電風扇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="" xmlns:a16="http://schemas.microsoft.com/office/drawing/2014/main" id="{19F14F49-C682-4419-8D74-17FD9438B909}"/>
              </a:ext>
            </a:extLst>
          </p:cNvPr>
          <p:cNvCxnSpPr>
            <a:cxnSpLocks/>
          </p:cNvCxnSpPr>
          <p:nvPr/>
        </p:nvCxnSpPr>
        <p:spPr bwMode="auto">
          <a:xfrm>
            <a:off x="291747" y="5622000"/>
            <a:ext cx="8600533" cy="20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8">
            <a:extLst>
              <a:ext uri="{FF2B5EF4-FFF2-40B4-BE49-F238E27FC236}">
                <a16:creationId xmlns="" xmlns:a16="http://schemas.microsoft.com/office/drawing/2014/main" id="{E7AB4239-7959-4B23-8857-F72763CC88EC}"/>
              </a:ext>
            </a:extLst>
          </p:cNvPr>
          <p:cNvSpPr/>
          <p:nvPr/>
        </p:nvSpPr>
        <p:spPr>
          <a:xfrm>
            <a:off x="934791" y="5574686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34">
            <a:extLst>
              <a:ext uri="{FF2B5EF4-FFF2-40B4-BE49-F238E27FC236}">
                <a16:creationId xmlns="" xmlns:a16="http://schemas.microsoft.com/office/drawing/2014/main" id="{F69E12DA-AE09-466B-936C-DF609E663F36}"/>
              </a:ext>
            </a:extLst>
          </p:cNvPr>
          <p:cNvSpPr/>
          <p:nvPr/>
        </p:nvSpPr>
        <p:spPr>
          <a:xfrm>
            <a:off x="2662983" y="5574686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36">
            <a:extLst>
              <a:ext uri="{FF2B5EF4-FFF2-40B4-BE49-F238E27FC236}">
                <a16:creationId xmlns="" xmlns:a16="http://schemas.microsoft.com/office/drawing/2014/main" id="{C0817DD6-08E4-4101-841D-97878D137D98}"/>
              </a:ext>
            </a:extLst>
          </p:cNvPr>
          <p:cNvSpPr/>
          <p:nvPr/>
        </p:nvSpPr>
        <p:spPr>
          <a:xfrm>
            <a:off x="4355976" y="5574686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3" name="Oval 36">
            <a:extLst>
              <a:ext uri="{FF2B5EF4-FFF2-40B4-BE49-F238E27FC236}">
                <a16:creationId xmlns="" xmlns:a16="http://schemas.microsoft.com/office/drawing/2014/main" id="{21E00753-040F-4F94-812C-0BF48162F752}"/>
              </a:ext>
            </a:extLst>
          </p:cNvPr>
          <p:cNvSpPr/>
          <p:nvPr/>
        </p:nvSpPr>
        <p:spPr>
          <a:xfrm>
            <a:off x="7775551" y="5580749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="" xmlns:a16="http://schemas.microsoft.com/office/drawing/2014/main" id="{0BDEF462-C50D-4657-AFE0-3BB7729B7AFE}"/>
              </a:ext>
            </a:extLst>
          </p:cNvPr>
          <p:cNvSpPr txBox="1"/>
          <p:nvPr/>
        </p:nvSpPr>
        <p:spPr>
          <a:xfrm>
            <a:off x="107704" y="5949280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2009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年</a:t>
            </a:r>
            <a:endParaRPr 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控制板、驅動板</a:t>
            </a:r>
            <a:endParaRPr 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sp>
        <p:nvSpPr>
          <p:cNvPr id="49" name="TextBox 28">
            <a:extLst>
              <a:ext uri="{FF2B5EF4-FFF2-40B4-BE49-F238E27FC236}">
                <a16:creationId xmlns="" xmlns:a16="http://schemas.microsoft.com/office/drawing/2014/main" id="{1589B28A-0200-4E01-A098-849CA127CD4C}"/>
              </a:ext>
            </a:extLst>
          </p:cNvPr>
          <p:cNvSpPr txBox="1"/>
          <p:nvPr/>
        </p:nvSpPr>
        <p:spPr>
          <a:xfrm>
            <a:off x="1835896" y="5951021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2017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年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直流驅動板、控制板</a:t>
            </a:r>
            <a:endParaRPr lang="zh-CN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sp>
        <p:nvSpPr>
          <p:cNvPr id="50" name="TextBox 30">
            <a:extLst>
              <a:ext uri="{FF2B5EF4-FFF2-40B4-BE49-F238E27FC236}">
                <a16:creationId xmlns="" xmlns:a16="http://schemas.microsoft.com/office/drawing/2014/main" id="{2BFED734-1870-4F07-93B8-72E9956FB501}"/>
              </a:ext>
            </a:extLst>
          </p:cNvPr>
          <p:cNvSpPr txBox="1"/>
          <p:nvPr/>
        </p:nvSpPr>
        <p:spPr>
          <a:xfrm>
            <a:off x="6876256" y="5949280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2021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年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控制板、驅動板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sp>
        <p:nvSpPr>
          <p:cNvPr id="52" name="TextBox 29">
            <a:extLst>
              <a:ext uri="{FF2B5EF4-FFF2-40B4-BE49-F238E27FC236}">
                <a16:creationId xmlns="" xmlns:a16="http://schemas.microsoft.com/office/drawing/2014/main" id="{C5C1DF15-D002-4EB6-B168-4195ED3747FC}"/>
              </a:ext>
            </a:extLst>
          </p:cNvPr>
          <p:cNvSpPr txBox="1"/>
          <p:nvPr/>
        </p:nvSpPr>
        <p:spPr>
          <a:xfrm>
            <a:off x="3491880" y="5949280"/>
            <a:ext cx="18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2017~2018</a:t>
            </a: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年</a:t>
            </a:r>
            <a:endParaRPr 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變頻驅動器</a:t>
            </a:r>
          </a:p>
        </p:txBody>
      </p:sp>
      <p:sp>
        <p:nvSpPr>
          <p:cNvPr id="71" name="文字方塊 37">
            <a:extLst>
              <a:ext uri="{FF2B5EF4-FFF2-40B4-BE49-F238E27FC236}">
                <a16:creationId xmlns="" xmlns:a16="http://schemas.microsoft.com/office/drawing/2014/main" id="{0C4577AA-2CDD-4E06-929D-B3930483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060" y="4911551"/>
            <a:ext cx="1460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半導溫度循環體</a:t>
            </a:r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測試系統</a:t>
            </a:r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Box 30">
            <a:extLst>
              <a:ext uri="{FF2B5EF4-FFF2-40B4-BE49-F238E27FC236}">
                <a16:creationId xmlns="" xmlns:a16="http://schemas.microsoft.com/office/drawing/2014/main" id="{64BB97A5-4325-4566-9024-1C737069F556}"/>
              </a:ext>
            </a:extLst>
          </p:cNvPr>
          <p:cNvSpPr txBox="1"/>
          <p:nvPr/>
        </p:nvSpPr>
        <p:spPr>
          <a:xfrm>
            <a:off x="5271465" y="4797152"/>
            <a:ext cx="146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車載、移動冰箱</a:t>
            </a:r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漁業養殖打水車</a:t>
            </a:r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電動床、沙發</a:t>
            </a:r>
            <a:endParaRPr lang="en-US" altLang="zh-CN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sp>
        <p:nvSpPr>
          <p:cNvPr id="36" name="TextBox 30">
            <a:extLst>
              <a:ext uri="{FF2B5EF4-FFF2-40B4-BE49-F238E27FC236}">
                <a16:creationId xmlns="" xmlns:a16="http://schemas.microsoft.com/office/drawing/2014/main" id="{D63F0C97-4CBE-4930-BEF4-B47C87E86ADC}"/>
              </a:ext>
            </a:extLst>
          </p:cNvPr>
          <p:cNvSpPr txBox="1"/>
          <p:nvPr/>
        </p:nvSpPr>
        <p:spPr>
          <a:xfrm>
            <a:off x="5364090" y="5947062"/>
            <a:ext cx="133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2018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~2019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年</a:t>
            </a:r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控制板、驅動板</a:t>
            </a:r>
            <a:endParaRPr lang="en-US" altLang="zh-TW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pic>
        <p:nvPicPr>
          <p:cNvPr id="86" name="Picture 3">
            <a:extLst>
              <a:ext uri="{FF2B5EF4-FFF2-40B4-BE49-F238E27FC236}">
                <a16:creationId xmlns="" xmlns:a16="http://schemas.microsoft.com/office/drawing/2014/main" id="{D9551554-5022-4E29-BE40-E0B30394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65" y="1846035"/>
            <a:ext cx="1427675" cy="2087021"/>
          </a:xfrm>
          <a:prstGeom prst="rect">
            <a:avLst/>
          </a:prstGeom>
          <a:noFill/>
          <a:ln>
            <a:noFill/>
          </a:ln>
          <a:effectLst>
            <a:outerShdw blurRad="1270000" dir="1116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圖片 88">
            <a:extLst>
              <a:ext uri="{FF2B5EF4-FFF2-40B4-BE49-F238E27FC236}">
                <a16:creationId xmlns="" xmlns:a16="http://schemas.microsoft.com/office/drawing/2014/main" id="{C7DFC341-42F2-4EB9-9926-2F914FC89D2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0232" y="2178234"/>
            <a:ext cx="1260000" cy="885071"/>
          </a:xfrm>
          <a:prstGeom prst="rect">
            <a:avLst/>
          </a:prstGeom>
        </p:spPr>
      </p:pic>
      <p:pic>
        <p:nvPicPr>
          <p:cNvPr id="92" name="Picture 3">
            <a:extLst>
              <a:ext uri="{FF2B5EF4-FFF2-40B4-BE49-F238E27FC236}">
                <a16:creationId xmlns="" xmlns:a16="http://schemas.microsoft.com/office/drawing/2014/main" id="{A6378B45-2901-437F-8A2F-47CA2FCB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4090" y="4005644"/>
            <a:ext cx="1260000" cy="7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6">
            <a:extLst>
              <a:ext uri="{FF2B5EF4-FFF2-40B4-BE49-F238E27FC236}">
                <a16:creationId xmlns="" xmlns:a16="http://schemas.microsoft.com/office/drawing/2014/main" id="{1F37B9CD-A986-4BE0-A005-ED0D203B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8483" y="3179340"/>
            <a:ext cx="1260000" cy="7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2">
            <a:extLst>
              <a:ext uri="{FF2B5EF4-FFF2-40B4-BE49-F238E27FC236}">
                <a16:creationId xmlns="" xmlns:a16="http://schemas.microsoft.com/office/drawing/2014/main" id="{252BC8E9-376D-4BE2-B5B7-6CB9A9E6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83" y="1124744"/>
            <a:ext cx="1260000" cy="95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0" descr="TECO Air conditioner">
            <a:extLst>
              <a:ext uri="{FF2B5EF4-FFF2-40B4-BE49-F238E27FC236}">
                <a16:creationId xmlns="" xmlns:a16="http://schemas.microsoft.com/office/drawing/2014/main" id="{28B0240D-D15F-434C-BECA-53A9ABCAC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966" y="1412776"/>
            <a:ext cx="1341698" cy="110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3">
            <a:extLst>
              <a:ext uri="{FF2B5EF4-FFF2-40B4-BE49-F238E27FC236}">
                <a16:creationId xmlns="" xmlns:a16="http://schemas.microsoft.com/office/drawing/2014/main" id="{A4A7CFF8-E6FF-4353-87E6-7BE47BA1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520" y="3015692"/>
            <a:ext cx="574104" cy="105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2BDC92C-DA4A-472C-A191-F5853887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96" y="1412776"/>
            <a:ext cx="978663" cy="97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6CD09BC5-0926-4FF8-B2F3-F44F44A1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69" y="3073941"/>
            <a:ext cx="1219155" cy="12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6513637-8C20-49F2-AEB5-538D6D9CC8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7308" y="1484784"/>
            <a:ext cx="2229188" cy="124368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6598E5C-4F86-4346-8410-BFE1937AFA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7214" y="2060848"/>
            <a:ext cx="692658" cy="1335841"/>
          </a:xfrm>
          <a:prstGeom prst="rect">
            <a:avLst/>
          </a:prstGeom>
        </p:spPr>
      </p:pic>
      <p:sp>
        <p:nvSpPr>
          <p:cNvPr id="29" name="Oval 36">
            <a:extLst>
              <a:ext uri="{FF2B5EF4-FFF2-40B4-BE49-F238E27FC236}">
                <a16:creationId xmlns="" xmlns:a16="http://schemas.microsoft.com/office/drawing/2014/main" id="{3E87A0E8-B2C8-4D50-ADBB-10CCE5A2A66C}"/>
              </a:ext>
            </a:extLst>
          </p:cNvPr>
          <p:cNvSpPr/>
          <p:nvPr/>
        </p:nvSpPr>
        <p:spPr>
          <a:xfrm>
            <a:off x="5940152" y="5589240"/>
            <a:ext cx="108817" cy="8357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="" xmlns:a16="http://schemas.microsoft.com/office/drawing/2014/main" id="{611E696B-02A1-4B0F-96C2-9C6BDB815C56}"/>
              </a:ext>
            </a:extLst>
          </p:cNvPr>
          <p:cNvSpPr txBox="1"/>
          <p:nvPr/>
        </p:nvSpPr>
        <p:spPr>
          <a:xfrm>
            <a:off x="7092280" y="4911551"/>
            <a:ext cx="146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3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馬力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ECM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馬達</a:t>
            </a:r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低壓變頻器</a:t>
            </a:r>
            <a:endParaRPr lang="en-US" altLang="zh-CN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A62BBD8D-97FE-4D2B-AA09-FCE36568A9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6675" y="2996952"/>
            <a:ext cx="909741" cy="16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2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813</Words>
  <Application>Microsoft Office PowerPoint</Application>
  <PresentationFormat>如螢幕大小 (4:3)</PresentationFormat>
  <Paragraphs>226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Arial Unicode MS</vt:lpstr>
      <vt:lpstr>微軟正黑體</vt:lpstr>
      <vt:lpstr>微軟正黑體</vt:lpstr>
      <vt:lpstr>新細明體</vt:lpstr>
      <vt:lpstr>Arial</vt:lpstr>
      <vt:lpstr>Calibri</vt:lpstr>
      <vt:lpstr>Office 佈景主題</vt:lpstr>
      <vt:lpstr> 聯昌電子企業股份有限公司                             2021 法 人 說 明 會 </vt:lpstr>
      <vt:lpstr>免責聲明</vt:lpstr>
      <vt:lpstr>公司沿革</vt:lpstr>
      <vt:lpstr>東元集團六大事業群簡介</vt:lpstr>
      <vt:lpstr>根茂(蘇州)工廠簡介</vt:lpstr>
      <vt:lpstr>新產品四大主軸</vt:lpstr>
      <vt:lpstr>顯示器電源供應器</vt:lpstr>
      <vt:lpstr>行動裝置充電器</vt:lpstr>
      <vt:lpstr>直流壓縮機、馬達控制 / 驅動</vt:lpstr>
      <vt:lpstr>PowerPoint 簡報</vt:lpstr>
      <vt:lpstr>合併綜合損益表</vt:lpstr>
      <vt:lpstr>報告完畢，謝謝！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Manda</dc:creator>
  <cp:lastModifiedBy>財管處 -- 陳華金</cp:lastModifiedBy>
  <cp:revision>92</cp:revision>
  <dcterms:created xsi:type="dcterms:W3CDTF">2018-12-17T03:21:09Z</dcterms:created>
  <dcterms:modified xsi:type="dcterms:W3CDTF">2021-12-27T03:25:21Z</dcterms:modified>
</cp:coreProperties>
</file>