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18"/>
  </p:notesMasterIdLst>
  <p:sldIdLst>
    <p:sldId id="256" r:id="rId2"/>
    <p:sldId id="260" r:id="rId3"/>
    <p:sldId id="267" r:id="rId4"/>
    <p:sldId id="280" r:id="rId5"/>
    <p:sldId id="291" r:id="rId6"/>
    <p:sldId id="281" r:id="rId7"/>
    <p:sldId id="282" r:id="rId8"/>
    <p:sldId id="288" r:id="rId9"/>
    <p:sldId id="289" r:id="rId10"/>
    <p:sldId id="290" r:id="rId11"/>
    <p:sldId id="277" r:id="rId12"/>
    <p:sldId id="270" r:id="rId13"/>
    <p:sldId id="275" r:id="rId14"/>
    <p:sldId id="279" r:id="rId15"/>
    <p:sldId id="278" r:id="rId16"/>
    <p:sldId id="258" r:id="rId17"/>
  </p:sldIdLst>
  <p:sldSz cx="9144000" cy="6858000" type="screen4x3"/>
  <p:notesSz cx="6797675" cy="99282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人資處 -- 馮建彰" initials="人資處"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498" y="8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7CB133F-B48E-430E-BA32-22D89A134329}" type="datetimeFigureOut">
              <a:rPr lang="zh-TW" altLang="en-US" smtClean="0"/>
              <a:pPr/>
              <a:t>2025/11/21</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A92E9D13-2916-40B7-89EB-955F3D43BF5F}" type="slidenum">
              <a:rPr lang="zh-TW" altLang="en-US" smtClean="0"/>
              <a:pPr/>
              <a:t>‹#›</a:t>
            </a:fld>
            <a:endParaRPr lang="zh-TW" altLang="en-US"/>
          </a:p>
        </p:txBody>
      </p:sp>
    </p:spTree>
    <p:extLst>
      <p:ext uri="{BB962C8B-B14F-4D97-AF65-F5344CB8AC3E}">
        <p14:creationId xmlns:p14="http://schemas.microsoft.com/office/powerpoint/2010/main" val="532994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A92E9D13-2916-40B7-89EB-955F3D43BF5F}" type="slidenum">
              <a:rPr lang="zh-TW" altLang="en-US" smtClean="0"/>
              <a:pPr/>
              <a:t>6</a:t>
            </a:fld>
            <a:endParaRPr lang="zh-TW" altLang="en-US"/>
          </a:p>
        </p:txBody>
      </p:sp>
    </p:spTree>
    <p:extLst>
      <p:ext uri="{BB962C8B-B14F-4D97-AF65-F5344CB8AC3E}">
        <p14:creationId xmlns:p14="http://schemas.microsoft.com/office/powerpoint/2010/main" val="1474846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A92E9D13-2916-40B7-89EB-955F3D43BF5F}" type="slidenum">
              <a:rPr lang="zh-TW" altLang="en-US" smtClean="0"/>
              <a:pPr/>
              <a:t>9</a:t>
            </a:fld>
            <a:endParaRPr lang="zh-TW" altLang="en-US"/>
          </a:p>
        </p:txBody>
      </p:sp>
    </p:spTree>
    <p:extLst>
      <p:ext uri="{BB962C8B-B14F-4D97-AF65-F5344CB8AC3E}">
        <p14:creationId xmlns:p14="http://schemas.microsoft.com/office/powerpoint/2010/main" val="3171380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92E9D13-2916-40B7-89EB-955F3D43BF5F}" type="slidenum">
              <a:rPr lang="zh-TW" altLang="en-US" smtClean="0"/>
              <a:pPr/>
              <a:t>10</a:t>
            </a:fld>
            <a:endParaRPr lang="zh-TW" altLang="en-US"/>
          </a:p>
        </p:txBody>
      </p:sp>
    </p:spTree>
    <p:extLst>
      <p:ext uri="{BB962C8B-B14F-4D97-AF65-F5344CB8AC3E}">
        <p14:creationId xmlns:p14="http://schemas.microsoft.com/office/powerpoint/2010/main" val="1228607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A92E9D13-2916-40B7-89EB-955F3D43BF5F}" type="slidenum">
              <a:rPr lang="zh-TW" altLang="en-US" smtClean="0"/>
              <a:pPr/>
              <a:t>11</a:t>
            </a:fld>
            <a:endParaRPr lang="zh-TW" altLang="en-US"/>
          </a:p>
        </p:txBody>
      </p:sp>
    </p:spTree>
    <p:extLst>
      <p:ext uri="{BB962C8B-B14F-4D97-AF65-F5344CB8AC3E}">
        <p14:creationId xmlns:p14="http://schemas.microsoft.com/office/powerpoint/2010/main" val="17950651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2" descr="C:\Users\Manda\Desktop\PPT版型fa-0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9524"/>
            <a:ext cx="9144000" cy="6848475"/>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p:nvPr>
        </p:nvSpPr>
        <p:spPr>
          <a:xfrm>
            <a:off x="685800" y="2463031"/>
            <a:ext cx="7772400" cy="1470025"/>
          </a:xfrm>
        </p:spPr>
        <p:txBody>
          <a:body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p>
        </p:txBody>
      </p:sp>
      <p:sp>
        <p:nvSpPr>
          <p:cNvPr id="4" name="日期版面配置區 3"/>
          <p:cNvSpPr>
            <a:spLocks noGrp="1"/>
          </p:cNvSpPr>
          <p:nvPr>
            <p:ph type="dt" sz="half" idx="10"/>
          </p:nvPr>
        </p:nvSpPr>
        <p:spPr/>
        <p:txBody>
          <a:bodyPr/>
          <a:lstStyle/>
          <a:p>
            <a:fld id="{9AF7CBA0-2706-4459-B4CE-34CFDCF2E658}" type="datetime1">
              <a:rPr lang="zh-TW" altLang="en-US" smtClean="0"/>
              <a:t>2025/11/21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pic>
        <p:nvPicPr>
          <p:cNvPr id="9" name="圖片 8">
            <a:extLst>
              <a:ext uri="{FF2B5EF4-FFF2-40B4-BE49-F238E27FC236}">
                <a16:creationId xmlns:a16="http://schemas.microsoft.com/office/drawing/2014/main" id="{27B0949C-8CCC-4C94-9DCD-A170EF06368B}"/>
              </a:ext>
            </a:extLst>
          </p:cNvPr>
          <p:cNvPicPr>
            <a:picLocks noChangeAspect="1"/>
          </p:cNvPicPr>
          <p:nvPr userDrawn="1"/>
        </p:nvPicPr>
        <p:blipFill>
          <a:blip r:embed="rId3"/>
          <a:stretch>
            <a:fillRect/>
          </a:stretch>
        </p:blipFill>
        <p:spPr>
          <a:xfrm>
            <a:off x="3248987" y="332656"/>
            <a:ext cx="2646026" cy="25381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20B68B5D-BF4A-4CD1-AEA0-6C70825D4B4D}"/>
              </a:ext>
            </a:extLst>
          </p:cNvPr>
          <p:cNvPicPr>
            <a:picLocks noChangeAspect="1"/>
          </p:cNvPicPr>
          <p:nvPr userDrawn="1"/>
        </p:nvPicPr>
        <p:blipFill>
          <a:blip r:embed="rId2"/>
          <a:stretch>
            <a:fillRect/>
          </a:stretch>
        </p:blipFill>
        <p:spPr>
          <a:xfrm>
            <a:off x="7694704" y="0"/>
            <a:ext cx="1449296" cy="764704"/>
          </a:xfrm>
          <a:prstGeom prst="rect">
            <a:avLst/>
          </a:prstGeom>
        </p:spPr>
      </p:pic>
      <p:pic>
        <p:nvPicPr>
          <p:cNvPr id="7" name="圖片 6"/>
          <p:cNvPicPr>
            <a:picLocks noChangeAspect="1"/>
          </p:cNvPicPr>
          <p:nvPr userDrawn="1"/>
        </p:nvPicPr>
        <p:blipFill>
          <a:blip r:embed="rId3"/>
          <a:stretch>
            <a:fillRect/>
          </a:stretch>
        </p:blipFill>
        <p:spPr>
          <a:xfrm>
            <a:off x="-793" y="5977001"/>
            <a:ext cx="9144793" cy="908383"/>
          </a:xfrm>
          <a:prstGeom prst="rect">
            <a:avLst/>
          </a:prstGeom>
        </p:spPr>
      </p:pic>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C9A7F2FA-BB4B-4E7F-9308-147627196C1C}" type="datetime1">
              <a:rPr lang="zh-TW" altLang="en-US" smtClean="0"/>
              <a:t>2025/11/21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20B68B5D-BF4A-4CD1-AEA0-6C70825D4B4D}"/>
              </a:ext>
            </a:extLst>
          </p:cNvPr>
          <p:cNvPicPr>
            <a:picLocks noChangeAspect="1"/>
          </p:cNvPicPr>
          <p:nvPr userDrawn="1"/>
        </p:nvPicPr>
        <p:blipFill>
          <a:blip r:embed="rId2"/>
          <a:stretch>
            <a:fillRect/>
          </a:stretch>
        </p:blipFill>
        <p:spPr>
          <a:xfrm>
            <a:off x="7694704" y="0"/>
            <a:ext cx="1449296" cy="764704"/>
          </a:xfrm>
          <a:prstGeom prst="rect">
            <a:avLst/>
          </a:prstGeom>
        </p:spPr>
      </p:pic>
      <p:pic>
        <p:nvPicPr>
          <p:cNvPr id="9" name="圖片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77080"/>
            <a:ext cx="9144000" cy="908304"/>
          </a:xfrm>
          <a:prstGeom prst="rect">
            <a:avLst/>
          </a:prstGeom>
        </p:spPr>
      </p:pic>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1789ED4-5B2B-4FF1-B8B4-10731467F805}" type="datetime1">
              <a:rPr lang="zh-TW" altLang="en-US" smtClean="0"/>
              <a:t>2025/11/21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0">
    <p:spTree>
      <p:nvGrpSpPr>
        <p:cNvPr id="1" name=""/>
        <p:cNvGrpSpPr/>
        <p:nvPr/>
      </p:nvGrpSpPr>
      <p:grpSpPr>
        <a:xfrm>
          <a:off x="0" y="0"/>
          <a:ext cx="0" cy="0"/>
          <a:chOff x="0" y="0"/>
          <a:chExt cx="0" cy="0"/>
        </a:xfrm>
      </p:grpSpPr>
      <p:pic>
        <p:nvPicPr>
          <p:cNvPr id="9" name="Picture 2" descr="F:\大氣大氣好大氣\客戶資料\聯昌電子\Design\1217\改\PPT封底-01.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0" y="4813539"/>
            <a:ext cx="9144000" cy="2034935"/>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457200" y="2790056"/>
            <a:ext cx="8229600" cy="1143000"/>
          </a:xfrm>
        </p:spPr>
        <p:txBody>
          <a:bodyPr/>
          <a:lstStyle/>
          <a:p>
            <a:r>
              <a:rPr lang="zh-TW" altLang="en-US" dirty="0"/>
              <a:t>按一下以編輯母片標題樣式</a:t>
            </a:r>
          </a:p>
        </p:txBody>
      </p:sp>
      <p:sp>
        <p:nvSpPr>
          <p:cNvPr id="3" name="日期版面配置區 2"/>
          <p:cNvSpPr>
            <a:spLocks noGrp="1"/>
          </p:cNvSpPr>
          <p:nvPr>
            <p:ph type="dt" sz="half" idx="10"/>
          </p:nvPr>
        </p:nvSpPr>
        <p:spPr/>
        <p:txBody>
          <a:bodyPr/>
          <a:lstStyle/>
          <a:p>
            <a:fld id="{25F1131E-3E96-4E16-B84D-4BEC8004E3D7}" type="datetime1">
              <a:rPr lang="zh-TW" altLang="en-US" smtClean="0"/>
              <a:t>2025/11/21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pic>
        <p:nvPicPr>
          <p:cNvPr id="11" name="圖片 10">
            <a:extLst>
              <a:ext uri="{FF2B5EF4-FFF2-40B4-BE49-F238E27FC236}">
                <a16:creationId xmlns:a16="http://schemas.microsoft.com/office/drawing/2014/main" id="{DE5C3015-88D2-4CF3-AD38-004DA0726D6B}"/>
              </a:ext>
            </a:extLst>
          </p:cNvPr>
          <p:cNvPicPr>
            <a:picLocks noChangeAspect="1"/>
          </p:cNvPicPr>
          <p:nvPr userDrawn="1"/>
        </p:nvPicPr>
        <p:blipFill>
          <a:blip r:embed="rId3"/>
          <a:stretch>
            <a:fillRect/>
          </a:stretch>
        </p:blipFill>
        <p:spPr>
          <a:xfrm>
            <a:off x="3478445" y="692122"/>
            <a:ext cx="2187109" cy="2097934"/>
          </a:xfrm>
          <a:prstGeom prst="rect">
            <a:avLst/>
          </a:prstGeom>
        </p:spPr>
      </p:pic>
    </p:spTree>
    <p:extLst>
      <p:ext uri="{BB962C8B-B14F-4D97-AF65-F5344CB8AC3E}">
        <p14:creationId xmlns:p14="http://schemas.microsoft.com/office/powerpoint/2010/main" val="3337369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頁尾">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CFF7263-E298-4BF2-B9EA-6A386F02095E}" type="datetime1">
              <a:rPr lang="zh-TW" altLang="en-US" smtClean="0"/>
              <a:t>2025/11/21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4208658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20B68B5D-BF4A-4CD1-AEA0-6C70825D4B4D}"/>
              </a:ext>
            </a:extLst>
          </p:cNvPr>
          <p:cNvPicPr>
            <a:picLocks noChangeAspect="1"/>
          </p:cNvPicPr>
          <p:nvPr userDrawn="1"/>
        </p:nvPicPr>
        <p:blipFill>
          <a:blip r:embed="rId2"/>
          <a:stretch>
            <a:fillRect/>
          </a:stretch>
        </p:blipFill>
        <p:spPr>
          <a:xfrm>
            <a:off x="7694704" y="0"/>
            <a:ext cx="1449296" cy="764704"/>
          </a:xfrm>
          <a:prstGeom prst="rect">
            <a:avLst/>
          </a:prstGeom>
        </p:spPr>
      </p:pic>
      <p:pic>
        <p:nvPicPr>
          <p:cNvPr id="7" name="圖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77080"/>
            <a:ext cx="9144000" cy="908304"/>
          </a:xfrm>
          <a:prstGeom prst="rect">
            <a:avLst/>
          </a:prstGeom>
        </p:spPr>
      </p:pic>
      <p:sp>
        <p:nvSpPr>
          <p:cNvPr id="2" name="標題 1"/>
          <p:cNvSpPr>
            <a:spLocks noGrp="1"/>
          </p:cNvSpPr>
          <p:nvPr>
            <p:ph type="title"/>
          </p:nvPr>
        </p:nvSpPr>
        <p:spPr/>
        <p:txBody>
          <a:bodyPr/>
          <a:lstStyle/>
          <a:p>
            <a:r>
              <a:rPr lang="zh-TW" altLang="en-US" dirty="0"/>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F9DFA433-D643-4FEA-B6B6-9DE3DFFC59A4}" type="datetime1">
              <a:rPr lang="zh-TW" altLang="en-US" smtClean="0"/>
              <a:t>2025/11/21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20B68B5D-BF4A-4CD1-AEA0-6C70825D4B4D}"/>
              </a:ext>
            </a:extLst>
          </p:cNvPr>
          <p:cNvPicPr>
            <a:picLocks noChangeAspect="1"/>
          </p:cNvPicPr>
          <p:nvPr userDrawn="1"/>
        </p:nvPicPr>
        <p:blipFill>
          <a:blip r:embed="rId2"/>
          <a:stretch>
            <a:fillRect/>
          </a:stretch>
        </p:blipFill>
        <p:spPr>
          <a:xfrm>
            <a:off x="7694704" y="0"/>
            <a:ext cx="1449296" cy="764704"/>
          </a:xfrm>
          <a:prstGeom prst="rect">
            <a:avLst/>
          </a:prstGeom>
        </p:spPr>
      </p:pic>
      <p:pic>
        <p:nvPicPr>
          <p:cNvPr id="9" name="圖片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77080"/>
            <a:ext cx="9144000" cy="908304"/>
          </a:xfrm>
          <a:prstGeom prst="rect">
            <a:avLst/>
          </a:prstGeom>
        </p:spPr>
      </p:pic>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D62E5E7-F3FA-4FD3-AC59-2E476C6AB194}" type="datetime1">
              <a:rPr lang="zh-TW" altLang="en-US" smtClean="0"/>
              <a:t>2025/11/21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20B68B5D-BF4A-4CD1-AEA0-6C70825D4B4D}"/>
              </a:ext>
            </a:extLst>
          </p:cNvPr>
          <p:cNvPicPr>
            <a:picLocks noChangeAspect="1"/>
          </p:cNvPicPr>
          <p:nvPr userDrawn="1"/>
        </p:nvPicPr>
        <p:blipFill>
          <a:blip r:embed="rId2"/>
          <a:stretch>
            <a:fillRect/>
          </a:stretch>
        </p:blipFill>
        <p:spPr>
          <a:xfrm>
            <a:off x="7694704" y="0"/>
            <a:ext cx="1449296" cy="764704"/>
          </a:xfrm>
          <a:prstGeom prst="rect">
            <a:avLst/>
          </a:prstGeom>
        </p:spPr>
      </p:pic>
      <p:pic>
        <p:nvPicPr>
          <p:cNvPr id="11" name="圖片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77080"/>
            <a:ext cx="9144000" cy="908304"/>
          </a:xfrm>
          <a:prstGeom prst="rect">
            <a:avLst/>
          </a:prstGeom>
        </p:spPr>
      </p:pic>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15B9ADB5-B825-46FB-A7C3-FEE6FE98F2DF}" type="datetime1">
              <a:rPr lang="zh-TW" altLang="en-US" smtClean="0"/>
              <a:t>2025/11/21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20B68B5D-BF4A-4CD1-AEA0-6C70825D4B4D}"/>
              </a:ext>
            </a:extLst>
          </p:cNvPr>
          <p:cNvPicPr>
            <a:picLocks noChangeAspect="1"/>
          </p:cNvPicPr>
          <p:nvPr userDrawn="1"/>
        </p:nvPicPr>
        <p:blipFill>
          <a:blip r:embed="rId2"/>
          <a:stretch>
            <a:fillRect/>
          </a:stretch>
        </p:blipFill>
        <p:spPr>
          <a:xfrm>
            <a:off x="7694704" y="0"/>
            <a:ext cx="1449296" cy="764704"/>
          </a:xfrm>
          <a:prstGeom prst="rect">
            <a:avLst/>
          </a:prstGeom>
        </p:spPr>
      </p:pic>
      <p:pic>
        <p:nvPicPr>
          <p:cNvPr id="13" name="圖片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77080"/>
            <a:ext cx="9144000" cy="908304"/>
          </a:xfrm>
          <a:prstGeom prst="rect">
            <a:avLst/>
          </a:prstGeom>
        </p:spPr>
      </p:pic>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D5D20B8D-3892-420E-B5C0-9135F9790E13}" type="datetime1">
              <a:rPr lang="zh-TW" altLang="en-US" smtClean="0"/>
              <a:t>2025/11/21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20B68B5D-BF4A-4CD1-AEA0-6C70825D4B4D}"/>
              </a:ext>
            </a:extLst>
          </p:cNvPr>
          <p:cNvPicPr>
            <a:picLocks noChangeAspect="1"/>
          </p:cNvPicPr>
          <p:nvPr userDrawn="1"/>
        </p:nvPicPr>
        <p:blipFill>
          <a:blip r:embed="rId2"/>
          <a:stretch>
            <a:fillRect/>
          </a:stretch>
        </p:blipFill>
        <p:spPr>
          <a:xfrm>
            <a:off x="7694704" y="0"/>
            <a:ext cx="1449296" cy="764704"/>
          </a:xfrm>
          <a:prstGeom prst="rect">
            <a:avLst/>
          </a:prstGeom>
        </p:spPr>
      </p:pic>
      <p:pic>
        <p:nvPicPr>
          <p:cNvPr id="9" name="圖片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77080"/>
            <a:ext cx="9144000" cy="908304"/>
          </a:xfrm>
          <a:prstGeom prst="rect">
            <a:avLst/>
          </a:prstGeom>
        </p:spPr>
      </p:pic>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79152F3F-291A-4B8C-AA6D-44BF23A48BCF}" type="datetime1">
              <a:rPr lang="zh-TW" altLang="en-US" smtClean="0"/>
              <a:t>2025/11/21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20B68B5D-BF4A-4CD1-AEA0-6C70825D4B4D}"/>
              </a:ext>
            </a:extLst>
          </p:cNvPr>
          <p:cNvPicPr>
            <a:picLocks noChangeAspect="1"/>
          </p:cNvPicPr>
          <p:nvPr userDrawn="1"/>
        </p:nvPicPr>
        <p:blipFill>
          <a:blip r:embed="rId2"/>
          <a:stretch>
            <a:fillRect/>
          </a:stretch>
        </p:blipFill>
        <p:spPr>
          <a:xfrm>
            <a:off x="7694704" y="0"/>
            <a:ext cx="1449296" cy="764704"/>
          </a:xfrm>
          <a:prstGeom prst="rect">
            <a:avLst/>
          </a:prstGeom>
        </p:spPr>
      </p:pic>
      <p:pic>
        <p:nvPicPr>
          <p:cNvPr id="7" name="圖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77080"/>
            <a:ext cx="9144000" cy="908304"/>
          </a:xfrm>
          <a:prstGeom prst="rect">
            <a:avLst/>
          </a:prstGeom>
        </p:spPr>
      </p:pic>
      <p:sp>
        <p:nvSpPr>
          <p:cNvPr id="2" name="日期版面配置區 1"/>
          <p:cNvSpPr>
            <a:spLocks noGrp="1"/>
          </p:cNvSpPr>
          <p:nvPr>
            <p:ph type="dt" sz="half" idx="10"/>
          </p:nvPr>
        </p:nvSpPr>
        <p:spPr/>
        <p:txBody>
          <a:bodyPr/>
          <a:lstStyle/>
          <a:p>
            <a:fld id="{B3F2F78D-C529-40CC-A4FE-29CEB4811C2D}" type="datetime1">
              <a:rPr lang="zh-TW" altLang="en-US" smtClean="0"/>
              <a:t>2025/11/21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10" name="圖片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977080"/>
            <a:ext cx="9144000" cy="908304"/>
          </a:xfrm>
          <a:prstGeom prst="rect">
            <a:avLst/>
          </a:prstGeom>
        </p:spPr>
      </p:pic>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917D7977-93FA-4407-BE6F-7501B03A5A8B}" type="datetime1">
              <a:rPr lang="zh-TW" altLang="en-US" smtClean="0"/>
              <a:t>2025/11/21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pic>
        <p:nvPicPr>
          <p:cNvPr id="12" name="圖片 11">
            <a:extLst>
              <a:ext uri="{FF2B5EF4-FFF2-40B4-BE49-F238E27FC236}">
                <a16:creationId xmlns:a16="http://schemas.microsoft.com/office/drawing/2014/main" id="{20B68B5D-BF4A-4CD1-AEA0-6C70825D4B4D}"/>
              </a:ext>
            </a:extLst>
          </p:cNvPr>
          <p:cNvPicPr>
            <a:picLocks noChangeAspect="1"/>
          </p:cNvPicPr>
          <p:nvPr userDrawn="1"/>
        </p:nvPicPr>
        <p:blipFill>
          <a:blip r:embed="rId3"/>
          <a:stretch>
            <a:fillRect/>
          </a:stretch>
        </p:blipFill>
        <p:spPr>
          <a:xfrm>
            <a:off x="7694704" y="0"/>
            <a:ext cx="1449296" cy="764704"/>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20B68B5D-BF4A-4CD1-AEA0-6C70825D4B4D}"/>
              </a:ext>
            </a:extLst>
          </p:cNvPr>
          <p:cNvPicPr>
            <a:picLocks noChangeAspect="1"/>
          </p:cNvPicPr>
          <p:nvPr userDrawn="1"/>
        </p:nvPicPr>
        <p:blipFill>
          <a:blip r:embed="rId2"/>
          <a:stretch>
            <a:fillRect/>
          </a:stretch>
        </p:blipFill>
        <p:spPr>
          <a:xfrm>
            <a:off x="7694704" y="0"/>
            <a:ext cx="1449296" cy="764704"/>
          </a:xfrm>
          <a:prstGeom prst="rect">
            <a:avLst/>
          </a:prstGeom>
        </p:spPr>
      </p:pic>
      <p:pic>
        <p:nvPicPr>
          <p:cNvPr id="10" name="圖片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77080"/>
            <a:ext cx="9144000" cy="908304"/>
          </a:xfrm>
          <a:prstGeom prst="rect">
            <a:avLst/>
          </a:prstGeom>
        </p:spPr>
      </p:pic>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406F2272-7256-46BB-81AE-3AAD6811C322}" type="datetime1">
              <a:rPr lang="zh-TW" altLang="en-US" smtClean="0"/>
              <a:t>2025/11/21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微軟正黑體" panose="020B0604030504040204" pitchFamily="34" charset="-120"/>
                <a:ea typeface="微軟正黑體" panose="020B0604030504040204" pitchFamily="34" charset="-120"/>
              </a:defRPr>
            </a:lvl1pPr>
          </a:lstStyle>
          <a:p>
            <a:fld id="{EFDF7C9B-19DE-4B00-ADCB-96CADCDFB53C}" type="datetime1">
              <a:rPr lang="zh-TW" altLang="en-US" smtClean="0"/>
              <a:t>2025/11/21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微軟正黑體" panose="020B0604030504040204" pitchFamily="34" charset="-120"/>
                <a:ea typeface="微軟正黑體" panose="020B0604030504040204" pitchFamily="34" charset="-120"/>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微軟正黑體" panose="020B0604030504040204" pitchFamily="34" charset="-120"/>
                <a:ea typeface="微軟正黑體" panose="020B0604030504040204" pitchFamily="34" charset="-120"/>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ctr" defTabSz="914400" rtl="0" eaLnBrk="1" latinLnBrk="0" hangingPunct="1">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微軟正黑體" panose="020B0604030504040204" pitchFamily="34" charset="-120"/>
          <a:ea typeface="微軟正黑體" panose="020B0604030504040204" pitchFamily="34" charset="-120"/>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179273" y="3068960"/>
            <a:ext cx="6912768" cy="1470025"/>
          </a:xfrm>
        </p:spPr>
        <p:txBody>
          <a:bodyPr>
            <a:normAutofit fontScale="90000"/>
          </a:bodyPr>
          <a:lstStyle/>
          <a:p>
            <a:r>
              <a:rPr lang="en-US" altLang="zh-TW" sz="3100" dirty="0">
                <a:solidFill>
                  <a:schemeClr val="tx1"/>
                </a:solidFill>
                <a:latin typeface="Arial" panose="020B0604020202020204" pitchFamily="34" charset="0"/>
                <a:cs typeface="Arial" panose="020B0604020202020204" pitchFamily="34" charset="0"/>
              </a:rPr>
              <a:t>Lien Chang Electronic</a:t>
            </a:r>
            <a:r>
              <a:rPr lang="zh-TW" altLang="en-US" sz="3100" dirty="0">
                <a:solidFill>
                  <a:schemeClr val="tx1"/>
                </a:solidFill>
                <a:latin typeface="Arial" panose="020B0604020202020204" pitchFamily="34" charset="0"/>
                <a:cs typeface="Arial" panose="020B0604020202020204" pitchFamily="34" charset="0"/>
              </a:rPr>
              <a:t> </a:t>
            </a:r>
            <a:r>
              <a:rPr lang="en-US" altLang="zh-TW" sz="3100" dirty="0">
                <a:solidFill>
                  <a:schemeClr val="tx1"/>
                </a:solidFill>
                <a:latin typeface="Arial" panose="020B0604020202020204" pitchFamily="34" charset="0"/>
                <a:cs typeface="Arial" panose="020B0604020202020204" pitchFamily="34" charset="0"/>
              </a:rPr>
              <a:t>Enterprise</a:t>
            </a:r>
            <a:r>
              <a:rPr lang="zh-TW" altLang="en-US" sz="3100" dirty="0">
                <a:solidFill>
                  <a:schemeClr val="tx1"/>
                </a:solidFill>
                <a:latin typeface="Arial" panose="020B0604020202020204" pitchFamily="34" charset="0"/>
                <a:cs typeface="Arial" panose="020B0604020202020204" pitchFamily="34" charset="0"/>
              </a:rPr>
              <a:t> </a:t>
            </a:r>
            <a:r>
              <a:rPr lang="en-US" altLang="zh-TW" sz="3100" dirty="0">
                <a:solidFill>
                  <a:schemeClr val="tx1"/>
                </a:solidFill>
                <a:latin typeface="Arial" panose="020B0604020202020204" pitchFamily="34" charset="0"/>
                <a:cs typeface="Arial" panose="020B0604020202020204" pitchFamily="34" charset="0"/>
              </a:rPr>
              <a:t>Co.,</a:t>
            </a:r>
            <a:r>
              <a:rPr lang="zh-TW" altLang="en-US" sz="3100" dirty="0">
                <a:solidFill>
                  <a:schemeClr val="tx1"/>
                </a:solidFill>
                <a:latin typeface="Arial" panose="020B0604020202020204" pitchFamily="34" charset="0"/>
                <a:cs typeface="Arial" panose="020B0604020202020204" pitchFamily="34" charset="0"/>
              </a:rPr>
              <a:t> </a:t>
            </a:r>
            <a:r>
              <a:rPr lang="en-US" altLang="zh-TW" sz="3100" dirty="0">
                <a:solidFill>
                  <a:schemeClr val="tx1"/>
                </a:solidFill>
                <a:latin typeface="Arial" panose="020B0604020202020204" pitchFamily="34" charset="0"/>
                <a:cs typeface="Arial" panose="020B0604020202020204" pitchFamily="34" charset="0"/>
              </a:rPr>
              <a:t>Ltd</a:t>
            </a:r>
            <a:r>
              <a:rPr lang="en-US" altLang="zh-TW" sz="3100" dirty="0" smtClean="0">
                <a:solidFill>
                  <a:schemeClr val="tx1"/>
                </a:solidFill>
                <a:latin typeface="Arial" panose="020B0604020202020204" pitchFamily="34" charset="0"/>
                <a:cs typeface="Arial" panose="020B0604020202020204" pitchFamily="34" charset="0"/>
              </a:rPr>
              <a:t>.</a:t>
            </a:r>
            <a:br>
              <a:rPr lang="en-US" altLang="zh-TW" sz="3100" dirty="0" smtClean="0">
                <a:solidFill>
                  <a:schemeClr val="tx1"/>
                </a:solidFill>
                <a:latin typeface="Arial" panose="020B0604020202020204" pitchFamily="34" charset="0"/>
                <a:cs typeface="Arial" panose="020B0604020202020204" pitchFamily="34" charset="0"/>
              </a:rPr>
            </a:br>
            <a:r>
              <a:rPr lang="en-US" altLang="zh-TW" sz="3100" dirty="0" smtClean="0">
                <a:solidFill>
                  <a:schemeClr val="tx1"/>
                </a:solidFill>
                <a:latin typeface="Arial" panose="020B0604020202020204" pitchFamily="34" charset="0"/>
                <a:cs typeface="Arial" panose="020B0604020202020204" pitchFamily="34" charset="0"/>
              </a:rPr>
              <a:t/>
            </a:r>
            <a:br>
              <a:rPr lang="en-US" altLang="zh-TW" sz="3100" dirty="0" smtClean="0">
                <a:solidFill>
                  <a:schemeClr val="tx1"/>
                </a:solidFill>
                <a:latin typeface="Arial" panose="020B0604020202020204" pitchFamily="34" charset="0"/>
                <a:cs typeface="Arial" panose="020B0604020202020204" pitchFamily="34" charset="0"/>
              </a:rPr>
            </a:br>
            <a:r>
              <a:rPr lang="en-US" altLang="zh-TW" sz="2200" dirty="0" smtClean="0">
                <a:solidFill>
                  <a:schemeClr val="tx1"/>
                </a:solidFill>
                <a:latin typeface="Arial" panose="020B0604020202020204" pitchFamily="34" charset="0"/>
                <a:cs typeface="Arial" panose="020B0604020202020204" pitchFamily="34" charset="0"/>
              </a:rPr>
              <a:t>                                              </a:t>
            </a:r>
            <a:r>
              <a:rPr lang="en-US" altLang="zh-TW" sz="2200" dirty="0" smtClean="0">
                <a:latin typeface="Arial" panose="020B0604020202020204" pitchFamily="34" charset="0"/>
                <a:cs typeface="Arial" panose="020B0604020202020204" pitchFamily="34" charset="0"/>
              </a:rPr>
              <a:t>2025 </a:t>
            </a:r>
            <a:r>
              <a:rPr lang="zh-TW" altLang="en-US" sz="2200" dirty="0" smtClean="0">
                <a:latin typeface="Arial" panose="020B0604020202020204" pitchFamily="34" charset="0"/>
                <a:cs typeface="Arial" panose="020B0604020202020204" pitchFamily="34" charset="0"/>
              </a:rPr>
              <a:t> </a:t>
            </a:r>
            <a:r>
              <a:rPr lang="en-US" altLang="zh-TW" sz="2200" dirty="0">
                <a:latin typeface="Arial" panose="020B0604020202020204" pitchFamily="34" charset="0"/>
                <a:cs typeface="Arial" panose="020B0604020202020204" pitchFamily="34" charset="0"/>
              </a:rPr>
              <a:t>Investor </a:t>
            </a:r>
            <a:r>
              <a:rPr lang="en-US" altLang="zh-TW" sz="2200" dirty="0" smtClean="0">
                <a:latin typeface="Arial" panose="020B0604020202020204" pitchFamily="34" charset="0"/>
                <a:cs typeface="Arial" panose="020B0604020202020204" pitchFamily="34" charset="0"/>
              </a:rPr>
              <a:t>Conference</a:t>
            </a:r>
            <a:r>
              <a:rPr lang="en-US" altLang="zh-TW" sz="2200" dirty="0" smtClean="0">
                <a:solidFill>
                  <a:schemeClr val="tx1"/>
                </a:solidFill>
                <a:latin typeface="Arial" panose="020B0604020202020204" pitchFamily="34" charset="0"/>
                <a:cs typeface="Arial" panose="020B0604020202020204" pitchFamily="34" charset="0"/>
              </a:rPr>
              <a:t> </a:t>
            </a:r>
            <a:endParaRPr lang="zh-TW" altLang="en-US" sz="2200" dirty="0">
              <a:latin typeface="Arial" panose="020B0604020202020204" pitchFamily="34" charset="0"/>
              <a:cs typeface="Arial" panose="020B0604020202020204" pitchFamily="34" charset="0"/>
            </a:endParaRPr>
          </a:p>
        </p:txBody>
      </p:sp>
      <p:sp>
        <p:nvSpPr>
          <p:cNvPr id="4" name="文字方塊 3"/>
          <p:cNvSpPr txBox="1"/>
          <p:nvPr/>
        </p:nvSpPr>
        <p:spPr>
          <a:xfrm>
            <a:off x="7380312" y="5445224"/>
            <a:ext cx="1321708" cy="369332"/>
          </a:xfrm>
          <a:prstGeom prst="rect">
            <a:avLst/>
          </a:prstGeom>
          <a:noFill/>
        </p:spPr>
        <p:txBody>
          <a:bodyPr wrap="none" rtlCol="0">
            <a:spAutoFit/>
          </a:bodyPr>
          <a:lstStyle/>
          <a:p>
            <a:r>
              <a:rPr lang="en-US" altLang="zh-TW" dirty="0" smtClean="0">
                <a:latin typeface="Arial" panose="020B0604020202020204" pitchFamily="34" charset="0"/>
                <a:cs typeface="Arial" panose="020B0604020202020204" pitchFamily="34" charset="0"/>
              </a:rPr>
              <a:t>2025.11.21</a:t>
            </a:r>
            <a:endParaRPr lang="zh-TW"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50570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89671"/>
            <a:ext cx="8229600" cy="1143000"/>
          </a:xfrm>
        </p:spPr>
        <p:txBody>
          <a:bodyPr>
            <a:normAutofit/>
          </a:bodyPr>
          <a:lstStyle/>
          <a:p>
            <a:r>
              <a:rPr lang="en-US" altLang="zh-TW" sz="2800" b="1" dirty="0" smtClean="0">
                <a:latin typeface="Arial" panose="020B0604020202020204" pitchFamily="34" charset="0"/>
                <a:cs typeface="Arial" panose="020B0604020202020204" pitchFamily="34" charset="0"/>
              </a:rPr>
              <a:t>DC</a:t>
            </a:r>
            <a:r>
              <a:rPr lang="zh-TW" altLang="en-US" sz="2800" b="1" dirty="0" smtClean="0">
                <a:latin typeface="Arial" panose="020B0604020202020204" pitchFamily="34" charset="0"/>
                <a:cs typeface="Arial" panose="020B0604020202020204" pitchFamily="34" charset="0"/>
              </a:rPr>
              <a:t> </a:t>
            </a:r>
            <a:r>
              <a:rPr lang="en-US" altLang="zh-TW" sz="2800" b="1" dirty="0" smtClean="0">
                <a:latin typeface="Arial" panose="020B0604020202020204" pitchFamily="34" charset="0"/>
                <a:cs typeface="Arial" panose="020B0604020202020204" pitchFamily="34" charset="0"/>
              </a:rPr>
              <a:t>Booster</a:t>
            </a:r>
            <a:endParaRPr lang="zh-TW" altLang="en-US" sz="2800" b="1" dirty="0">
              <a:latin typeface="Arial" panose="020B0604020202020204" pitchFamily="34" charset="0"/>
              <a:cs typeface="Arial" panose="020B0604020202020204" pitchFamily="34" charset="0"/>
            </a:endParaRPr>
          </a:p>
        </p:txBody>
      </p:sp>
      <p:sp>
        <p:nvSpPr>
          <p:cNvPr id="3" name="內容版面配置區 2"/>
          <p:cNvSpPr>
            <a:spLocks noGrp="1"/>
          </p:cNvSpPr>
          <p:nvPr>
            <p:ph idx="1"/>
          </p:nvPr>
        </p:nvSpPr>
        <p:spPr>
          <a:xfrm>
            <a:off x="539552" y="1124744"/>
            <a:ext cx="8229600" cy="5308699"/>
          </a:xfrm>
        </p:spPr>
        <p:txBody>
          <a:bodyPr>
            <a:normAutofit fontScale="92500" lnSpcReduction="10000"/>
          </a:bodyPr>
          <a:lstStyle/>
          <a:p>
            <a:r>
              <a:rPr lang="en-US" altLang="zh-TW" sz="2400" dirty="0">
                <a:latin typeface="Arial" panose="020B0604020202020204" pitchFamily="34" charset="0"/>
                <a:cs typeface="Arial" panose="020B0604020202020204" pitchFamily="34" charset="0"/>
              </a:rPr>
              <a:t>Hydrogen-EV charging station </a:t>
            </a:r>
            <a:endParaRPr lang="en-US" altLang="zh-TW" sz="2400" dirty="0" smtClean="0">
              <a:latin typeface="Arial" panose="020B0604020202020204" pitchFamily="34" charset="0"/>
              <a:cs typeface="Arial" panose="020B0604020202020204" pitchFamily="34" charset="0"/>
            </a:endParaRPr>
          </a:p>
          <a:p>
            <a:endParaRPr lang="en-US" altLang="zh-TW" sz="2000" b="1" dirty="0"/>
          </a:p>
          <a:p>
            <a:endParaRPr lang="en-US" altLang="zh-TW" sz="2000" b="1" dirty="0"/>
          </a:p>
          <a:p>
            <a:endParaRPr lang="en-US" altLang="zh-TW" sz="2000" b="1" dirty="0" smtClean="0"/>
          </a:p>
          <a:p>
            <a:endParaRPr lang="en-US" altLang="zh-TW" sz="2000" dirty="0" smtClean="0"/>
          </a:p>
          <a:p>
            <a:endParaRPr lang="en-US" altLang="zh-TW" sz="2000" dirty="0"/>
          </a:p>
          <a:p>
            <a:endParaRPr lang="en-US" altLang="zh-TW" sz="2000" dirty="0" smtClean="0"/>
          </a:p>
          <a:p>
            <a:endParaRPr lang="en-US" altLang="zh-TW" sz="2000" dirty="0">
              <a:latin typeface="Arial" panose="020B0604020202020204" pitchFamily="34" charset="0"/>
              <a:cs typeface="Arial" panose="020B0604020202020204" pitchFamily="34" charset="0"/>
            </a:endParaRPr>
          </a:p>
          <a:p>
            <a:endParaRPr lang="en-US" altLang="zh-TW" sz="2000" dirty="0" smtClean="0">
              <a:latin typeface="Arial" panose="020B0604020202020204" pitchFamily="34" charset="0"/>
              <a:cs typeface="Arial" panose="020B0604020202020204" pitchFamily="34" charset="0"/>
            </a:endParaRPr>
          </a:p>
          <a:p>
            <a:endParaRPr lang="en-US" altLang="zh-TW" sz="2000" dirty="0" smtClean="0">
              <a:latin typeface="Arial" panose="020B0604020202020204" pitchFamily="34" charset="0"/>
              <a:cs typeface="Arial" panose="020B0604020202020204" pitchFamily="34" charset="0"/>
            </a:endParaRPr>
          </a:p>
          <a:p>
            <a:endParaRPr lang="en-US" altLang="zh-TW" sz="2000" dirty="0">
              <a:latin typeface="Arial" panose="020B0604020202020204" pitchFamily="34" charset="0"/>
              <a:cs typeface="Arial" panose="020B0604020202020204" pitchFamily="34" charset="0"/>
            </a:endParaRPr>
          </a:p>
          <a:p>
            <a:endParaRPr lang="en-US" altLang="zh-TW" sz="2000" dirty="0">
              <a:latin typeface="Arial" panose="020B0604020202020204" pitchFamily="34" charset="0"/>
              <a:cs typeface="Arial" panose="020B0604020202020204" pitchFamily="34" charset="0"/>
            </a:endParaRPr>
          </a:p>
          <a:p>
            <a:r>
              <a:rPr lang="en-US" altLang="zh-TW" sz="1700" dirty="0" smtClean="0">
                <a:latin typeface="Arial" panose="020B0604020202020204" pitchFamily="34" charset="0"/>
                <a:cs typeface="Arial" panose="020B0604020202020204" pitchFamily="34" charset="0"/>
              </a:rPr>
              <a:t>Lien Chang  </a:t>
            </a:r>
            <a:r>
              <a:rPr lang="en-US" altLang="zh-TW" sz="1700" dirty="0">
                <a:latin typeface="Arial" panose="020B0604020202020204" pitchFamily="34" charset="0"/>
                <a:cs typeface="Arial" panose="020B0604020202020204" pitchFamily="34" charset="0"/>
              </a:rPr>
              <a:t>provides DC Booster to Taiwanese hydrogen </a:t>
            </a:r>
            <a:r>
              <a:rPr lang="en-US" altLang="zh-TW" sz="1700" dirty="0" err="1" smtClean="0">
                <a:latin typeface="Arial" panose="020B0604020202020204" pitchFamily="34" charset="0"/>
                <a:cs typeface="Arial" panose="020B0604020202020204" pitchFamily="34" charset="0"/>
              </a:rPr>
              <a:t>chargemanufacturers</a:t>
            </a:r>
            <a:r>
              <a:rPr lang="en-US" altLang="zh-TW" sz="1700" dirty="0">
                <a:latin typeface="Arial" panose="020B0604020202020204" pitchFamily="34" charset="0"/>
                <a:cs typeface="Arial" panose="020B0604020202020204" pitchFamily="34" charset="0"/>
              </a:rPr>
              <a:t>. This product has been actively targeting niche markets in the hydrogen energy sector, including hydrogen power generation systems and related hydrogen energy solutions for vehicles. Its target market is not limited to Taiwan; it has already successfully entered the EU hydrogen energy industry supply chain and the Indian market.</a:t>
            </a:r>
            <a:endParaRPr lang="en-US" altLang="zh-TW" sz="1700" dirty="0" smtClean="0">
              <a:latin typeface="Arial" panose="020B0604020202020204" pitchFamily="34" charset="0"/>
              <a:cs typeface="Arial" panose="020B0604020202020204" pitchFamily="34" charset="0"/>
            </a:endParaRPr>
          </a:p>
          <a:p>
            <a:endParaRPr lang="en-US" altLang="zh-TW" sz="2000" dirty="0" smtClean="0"/>
          </a:p>
          <a:p>
            <a:endParaRPr lang="en-US" altLang="zh-TW" sz="2000"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9</a:t>
            </a:fld>
            <a:endParaRPr lang="zh-TW" altLang="en-US" dirty="0"/>
          </a:p>
        </p:txBody>
      </p:sp>
      <p:pic>
        <p:nvPicPr>
          <p:cNvPr id="6" name="圖片 5"/>
          <p:cNvPicPr>
            <a:picLocks noChangeAspect="1"/>
          </p:cNvPicPr>
          <p:nvPr/>
        </p:nvPicPr>
        <p:blipFill>
          <a:blip r:embed="rId3"/>
          <a:stretch>
            <a:fillRect/>
          </a:stretch>
        </p:blipFill>
        <p:spPr>
          <a:xfrm>
            <a:off x="904875" y="1828800"/>
            <a:ext cx="7334250" cy="3200400"/>
          </a:xfrm>
          <a:prstGeom prst="rect">
            <a:avLst/>
          </a:prstGeom>
        </p:spPr>
      </p:pic>
    </p:spTree>
    <p:extLst>
      <p:ext uri="{BB962C8B-B14F-4D97-AF65-F5344CB8AC3E}">
        <p14:creationId xmlns:p14="http://schemas.microsoft.com/office/powerpoint/2010/main" val="2527899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9878" y="2420888"/>
            <a:ext cx="8882136" cy="1143000"/>
          </a:xfrm>
        </p:spPr>
        <p:txBody>
          <a:bodyPr>
            <a:normAutofit/>
          </a:bodyPr>
          <a:lstStyle/>
          <a:p>
            <a:r>
              <a:rPr lang="en-US" altLang="zh-TW" sz="3200" b="1" dirty="0" smtClean="0"/>
              <a:t>2025 3</a:t>
            </a:r>
            <a:r>
              <a:rPr lang="en-US" altLang="zh-TW" sz="3200" b="1" baseline="30000" dirty="0" smtClean="0"/>
              <a:t>rd</a:t>
            </a:r>
            <a:r>
              <a:rPr lang="en-US" altLang="zh-CN" sz="3200" b="1" dirty="0" smtClean="0"/>
              <a:t> Quarter Financials Results</a:t>
            </a:r>
            <a:endParaRPr lang="zh-TW" altLang="en-US" sz="3200" b="1"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10</a:t>
            </a:fld>
            <a:endParaRPr lang="zh-TW" altLang="en-US"/>
          </a:p>
        </p:txBody>
      </p:sp>
    </p:spTree>
    <p:extLst>
      <p:ext uri="{BB962C8B-B14F-4D97-AF65-F5344CB8AC3E}">
        <p14:creationId xmlns:p14="http://schemas.microsoft.com/office/powerpoint/2010/main" val="33944060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8560" y="203284"/>
            <a:ext cx="9505056" cy="1143000"/>
          </a:xfrm>
        </p:spPr>
        <p:txBody>
          <a:bodyPr>
            <a:noAutofit/>
          </a:bodyPr>
          <a:lstStyle/>
          <a:p>
            <a:r>
              <a:rPr lang="en-US" altLang="zh-TW" sz="2400" b="1" dirty="0" smtClean="0">
                <a:latin typeface="Arial" panose="020B0604020202020204" pitchFamily="34" charset="0"/>
                <a:ea typeface="Arial Unicode MS" panose="020B0604020202020204" pitchFamily="34" charset="-120"/>
                <a:cs typeface="Arial" panose="020B0604020202020204" pitchFamily="34" charset="0"/>
              </a:rPr>
              <a:t>Consolidated Statements of Comprehensive Income</a:t>
            </a:r>
            <a:endParaRPr lang="zh-TW" altLang="en-US" sz="2400" b="1" dirty="0">
              <a:latin typeface="Arial" panose="020B0604020202020204" pitchFamily="34" charset="0"/>
              <a:ea typeface="Arial Unicode MS" panose="020B0604020202020204" pitchFamily="34" charset="-120"/>
              <a:cs typeface="Arial" panose="020B0604020202020204" pitchFamily="34" charset="0"/>
            </a:endParaRPr>
          </a:p>
        </p:txBody>
      </p:sp>
      <p:sp>
        <p:nvSpPr>
          <p:cNvPr id="7" name="矩形 6"/>
          <p:cNvSpPr/>
          <p:nvPr/>
        </p:nvSpPr>
        <p:spPr>
          <a:xfrm>
            <a:off x="5364088" y="1207785"/>
            <a:ext cx="2909633" cy="276999"/>
          </a:xfrm>
          <a:prstGeom prst="rect">
            <a:avLst/>
          </a:prstGeom>
        </p:spPr>
        <p:txBody>
          <a:bodyPr wrap="square">
            <a:spAutoFit/>
          </a:bodyPr>
          <a:lstStyle/>
          <a:p>
            <a:pPr algn="r" defTabSz="914206" fontAlgn="ctr">
              <a:defRPr/>
            </a:pPr>
            <a:r>
              <a:rPr lang="en-US" altLang="zh-TW" sz="1200" dirty="0" smtClean="0">
                <a:solidFill>
                  <a:srgbClr val="0A0A20"/>
                </a:solidFill>
                <a:latin typeface="微軟正黑體" panose="020B0604030504040204" pitchFamily="34" charset="-120"/>
                <a:ea typeface="微軟正黑體" panose="020B0604030504040204" pitchFamily="34" charset="-120"/>
              </a:rPr>
              <a:t>In Thousands of New Taiwan Dollars</a:t>
            </a:r>
            <a:endParaRPr lang="zh-TW" altLang="en-US" sz="1200" dirty="0">
              <a:solidFill>
                <a:srgbClr val="0A0A20"/>
              </a:solidFill>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1947076866"/>
              </p:ext>
            </p:extLst>
          </p:nvPr>
        </p:nvGraphicFramePr>
        <p:xfrm>
          <a:off x="792408" y="1557272"/>
          <a:ext cx="7452000" cy="4325760"/>
        </p:xfrm>
        <a:graphic>
          <a:graphicData uri="http://schemas.openxmlformats.org/drawingml/2006/table">
            <a:tbl>
              <a:tblPr/>
              <a:tblGrid>
                <a:gridCol w="2052000">
                  <a:extLst>
                    <a:ext uri="{9D8B030D-6E8A-4147-A177-3AD203B41FA5}">
                      <a16:colId xmlns:a16="http://schemas.microsoft.com/office/drawing/2014/main" val="3572553767"/>
                    </a:ext>
                  </a:extLst>
                </a:gridCol>
                <a:gridCol w="1188000">
                  <a:extLst>
                    <a:ext uri="{9D8B030D-6E8A-4147-A177-3AD203B41FA5}">
                      <a16:colId xmlns:a16="http://schemas.microsoft.com/office/drawing/2014/main" val="1154138261"/>
                    </a:ext>
                  </a:extLst>
                </a:gridCol>
                <a:gridCol w="1008000">
                  <a:extLst>
                    <a:ext uri="{9D8B030D-6E8A-4147-A177-3AD203B41FA5}">
                      <a16:colId xmlns:a16="http://schemas.microsoft.com/office/drawing/2014/main" val="2650572658"/>
                    </a:ext>
                  </a:extLst>
                </a:gridCol>
                <a:gridCol w="1188000">
                  <a:extLst>
                    <a:ext uri="{9D8B030D-6E8A-4147-A177-3AD203B41FA5}">
                      <a16:colId xmlns:a16="http://schemas.microsoft.com/office/drawing/2014/main" val="4184037351"/>
                    </a:ext>
                  </a:extLst>
                </a:gridCol>
                <a:gridCol w="1008000">
                  <a:extLst>
                    <a:ext uri="{9D8B030D-6E8A-4147-A177-3AD203B41FA5}">
                      <a16:colId xmlns:a16="http://schemas.microsoft.com/office/drawing/2014/main" val="143325085"/>
                    </a:ext>
                  </a:extLst>
                </a:gridCol>
                <a:gridCol w="1008000">
                  <a:extLst>
                    <a:ext uri="{9D8B030D-6E8A-4147-A177-3AD203B41FA5}">
                      <a16:colId xmlns:a16="http://schemas.microsoft.com/office/drawing/2014/main" val="2417331181"/>
                    </a:ext>
                  </a:extLst>
                </a:gridCol>
              </a:tblGrid>
              <a:tr h="360000">
                <a:tc rowSpan="3">
                  <a:txBody>
                    <a:bodyPr/>
                    <a:lstStyle/>
                    <a:p>
                      <a:pPr algn="ctr"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Item</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For</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the nine-months periods ended Sep 30,</a:t>
                      </a:r>
                      <a:endParaRPr lang="zh-TW" altLang="en-US" sz="1200" b="1" i="0" u="none" strike="noStrike" dirty="0" smtClean="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zh-TW" altLang="en-US"/>
                    </a:p>
                  </a:txBody>
                  <a:tcPr/>
                </a:tc>
                <a:tc hMerge="1">
                  <a:txBody>
                    <a:bodyPr/>
                    <a:lstStyle/>
                    <a:p>
                      <a:pPr algn="ctr" rtl="0" fontAlgn="b"/>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zh-TW" altLang="en-US"/>
                    </a:p>
                  </a:txBody>
                  <a:tcPr/>
                </a:tc>
                <a:tc rowSpan="3">
                  <a:txBody>
                    <a:bodyPr/>
                    <a:lstStyle/>
                    <a:p>
                      <a:pPr algn="ctr" rtl="0" fontAlgn="ctr"/>
                      <a:r>
                        <a:rPr lang="en-US" altLang="zh-TW" sz="1200" b="1" i="0" u="none" strike="noStrike" dirty="0" smtClean="0">
                          <a:solidFill>
                            <a:srgbClr val="0A0A20"/>
                          </a:solidFill>
                          <a:effectLst/>
                          <a:latin typeface="微軟正黑體" panose="020B0604030504040204" pitchFamily="34" charset="-120"/>
                          <a:ea typeface="微軟正黑體" panose="020B0604030504040204" pitchFamily="34" charset="-120"/>
                        </a:rPr>
                        <a:t>Growth%</a:t>
                      </a:r>
                      <a:endParaRPr lang="zh-TW" altLang="en-US" sz="1200" b="1" i="0" u="none" strike="noStrike" dirty="0">
                        <a:solidFill>
                          <a:srgbClr val="0A0A2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575916898"/>
                  </a:ext>
                </a:extLst>
              </a:tr>
              <a:tr h="360000">
                <a:tc vMerge="1">
                  <a:txBody>
                    <a:bodyPr/>
                    <a:lstStyle/>
                    <a:p>
                      <a:pPr algn="ctr" rtl="0" fontAlgn="ct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gridSpan="2">
                  <a:txBody>
                    <a:bodyPr/>
                    <a:lstStyle/>
                    <a:p>
                      <a:pPr algn="ctr" rtl="0" fontAlgn="b"/>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2025</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zh-TW" altLang="en-US"/>
                    </a:p>
                  </a:txBody>
                  <a:tcPr/>
                </a:tc>
                <a:tc gridSpan="2">
                  <a:txBody>
                    <a:bodyPr/>
                    <a:lstStyle/>
                    <a:p>
                      <a:pPr algn="ctr" rtl="0" fontAlgn="b"/>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2024</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682003226"/>
                  </a:ext>
                </a:extLst>
              </a:tr>
              <a:tr h="360000">
                <a:tc vMerge="1">
                  <a:txBody>
                    <a:bodyPr/>
                    <a:lstStyle/>
                    <a:p>
                      <a:endParaRPr lang="zh-TW" altLang="en-US"/>
                    </a:p>
                  </a:txBody>
                  <a:tcPr/>
                </a:tc>
                <a:tc>
                  <a:txBody>
                    <a:bodyPr/>
                    <a:lstStyle/>
                    <a:p>
                      <a:pPr algn="ctr" rtl="0" fontAlgn="ctr"/>
                      <a:r>
                        <a:rPr 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Amount</a:t>
                      </a:r>
                      <a:endParaRPr 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rtl="0" fontAlgn="ctr"/>
                      <a:r>
                        <a:rPr 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Amount</a:t>
                      </a:r>
                      <a:endParaRPr 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vMerge="1">
                  <a:txBody>
                    <a:bodyPr/>
                    <a:lstStyle/>
                    <a:p>
                      <a:pPr algn="ctr" rtl="0" fontAlgn="ctr"/>
                      <a:endParaRPr lang="en-US" altLang="zh-TW" sz="1200" b="1" i="0" u="none" strike="noStrike" dirty="0">
                        <a:solidFill>
                          <a:srgbClr val="0A0A2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606275217"/>
                  </a:ext>
                </a:extLst>
              </a:tr>
              <a:tr h="360000">
                <a:tc>
                  <a:txBody>
                    <a:bodyPr/>
                    <a:lstStyle/>
                    <a:p>
                      <a:pPr algn="l"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Operating</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revenues</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7200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t"/>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306,825 </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100.0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t"/>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299,420 </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100.0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2.5</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847935565"/>
                  </a:ext>
                </a:extLst>
              </a:tr>
              <a:tr h="360000">
                <a:tc>
                  <a:txBody>
                    <a:bodyPr/>
                    <a:lstStyle/>
                    <a:p>
                      <a:pPr algn="l"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Operating</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costs</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8000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313,895 </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102.3 </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308,491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103.0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1.8</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7593588"/>
                  </a:ext>
                </a:extLst>
              </a:tr>
              <a:tr h="360000">
                <a:tc>
                  <a:txBody>
                    <a:bodyPr/>
                    <a:lstStyle/>
                    <a:p>
                      <a:pPr algn="l"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Gross</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profit ( loss )</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7200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(7,070)</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(2.3)</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(9,071)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22.1</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487043050"/>
                  </a:ext>
                </a:extLst>
              </a:tr>
              <a:tr h="360000">
                <a:tc>
                  <a:txBody>
                    <a:bodyPr/>
                    <a:lstStyle/>
                    <a:p>
                      <a:pPr algn="l"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Operating</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expense</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7200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76,645 </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25.0 </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78,367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26.2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(2.2</a:t>
                      </a: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68753733"/>
                  </a:ext>
                </a:extLst>
              </a:tr>
              <a:tr h="360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Operating</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loss</a:t>
                      </a:r>
                      <a:endParaRPr lang="zh-TW" altLang="en-US" sz="1200" b="1" i="0" u="none" strike="noStrike" dirty="0" smtClean="0">
                        <a:solidFill>
                          <a:srgbClr val="000000"/>
                        </a:solidFill>
                        <a:effectLst/>
                        <a:latin typeface="微軟正黑體" panose="020B0604030504040204" pitchFamily="34" charset="-120"/>
                        <a:ea typeface="微軟正黑體" panose="020B0604030504040204" pitchFamily="34" charset="-120"/>
                      </a:endParaRPr>
                    </a:p>
                  </a:txBody>
                  <a:tcPr marL="7200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(83,715)</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a:t>
                      </a: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27.3)</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(87,438)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(29.2)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4.3 </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234265099"/>
                  </a:ext>
                </a:extLst>
              </a:tr>
              <a:tr h="360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Non-Operating</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a:t>
                      </a: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income and expense</a:t>
                      </a:r>
                      <a:endParaRPr lang="zh-TW" altLang="en-US" sz="1200" b="1" i="0" u="none" strike="noStrike" dirty="0" smtClean="0">
                        <a:solidFill>
                          <a:srgbClr val="000000"/>
                        </a:solidFill>
                        <a:effectLst/>
                        <a:latin typeface="微軟正黑體" panose="020B0604030504040204" pitchFamily="34" charset="-120"/>
                        <a:ea typeface="微軟正黑體" panose="020B0604030504040204" pitchFamily="34" charset="-120"/>
                      </a:endParaRPr>
                    </a:p>
                  </a:txBody>
                  <a:tcPr marL="18000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27,602 </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9.0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34,203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11.4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(19.3)</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78375419"/>
                  </a:ext>
                </a:extLst>
              </a:tr>
              <a:tr h="360000">
                <a:tc>
                  <a:txBody>
                    <a:bodyPr/>
                    <a:lstStyle/>
                    <a:p>
                      <a:pPr algn="l"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Loss</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before income tax</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7200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a:t>
                      </a: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56,113)</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a:t>
                      </a: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18.3)</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(53,235)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(17.8)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(5.4)</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334961315"/>
                  </a:ext>
                </a:extLst>
              </a:tr>
              <a:tr h="360000">
                <a:tc>
                  <a:txBody>
                    <a:bodyPr/>
                    <a:lstStyle/>
                    <a:p>
                      <a:pPr algn="l"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Net</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loss</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7200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a:t>
                      </a: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56,134)</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a:t>
                      </a: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18.3)</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(53,297)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(17.8)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rtl="0" fontAlgn="ct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(5.3</a:t>
                      </a:r>
                      <a:r>
                        <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81262964"/>
                  </a:ext>
                </a:extLst>
              </a:tr>
              <a:tr h="360000">
                <a:tc>
                  <a:txBody>
                    <a:bodyPr/>
                    <a:lstStyle/>
                    <a:p>
                      <a:pPr algn="l" fontAlgn="b"/>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Loss</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per share</a:t>
                      </a: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(NT$)</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7200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gridSpan="2">
                  <a:txBody>
                    <a:bodyPr/>
                    <a:lstStyle/>
                    <a:p>
                      <a:pPr algn="r" fontAlgn="ct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(0.51)</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endParaRPr lang="zh-TW" altLang="en-US"/>
                    </a:p>
                  </a:txBody>
                  <a:tcPr/>
                </a:tc>
                <a:tc gridSpan="2">
                  <a:txBody>
                    <a:bodyPr/>
                    <a:lstStyle/>
                    <a:p>
                      <a:pPr algn="r" fontAlgn="ctr"/>
                      <a:r>
                        <a:rPr lang="en-US" altLang="zh-TW" sz="1200" b="0" i="0" u="none" strike="noStrike" dirty="0" smtClean="0">
                          <a:solidFill>
                            <a:srgbClr val="FF0000"/>
                          </a:solidFill>
                          <a:effectLst/>
                          <a:latin typeface="微軟正黑體" panose="020B0604030504040204" pitchFamily="34" charset="-120"/>
                          <a:ea typeface="微軟正黑體" panose="020B0604030504040204" pitchFamily="34" charset="-120"/>
                        </a:rPr>
                        <a:t>(0.48)</a:t>
                      </a:r>
                      <a:endParaRPr lang="en-US" altLang="zh-TW"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endParaRPr lang="zh-TW" altLang="en-US"/>
                    </a:p>
                  </a:txBody>
                  <a:tcPr/>
                </a:tc>
                <a:tc>
                  <a:txBody>
                    <a:bodyPr/>
                    <a:lstStyle/>
                    <a:p>
                      <a:pPr algn="r"/>
                      <a:endParaRPr lang="zh-TW" altLang="en-US" sz="1200" dirty="0">
                        <a:solidFill>
                          <a:srgbClr val="FF0000"/>
                        </a:solidFill>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60383631"/>
                  </a:ext>
                </a:extLst>
              </a:tr>
            </a:tbl>
          </a:graphicData>
        </a:graphic>
      </p:graphicFrame>
      <p:sp>
        <p:nvSpPr>
          <p:cNvPr id="3" name="投影片編號版面配置區 2"/>
          <p:cNvSpPr>
            <a:spLocks noGrp="1"/>
          </p:cNvSpPr>
          <p:nvPr>
            <p:ph type="sldNum" sz="quarter" idx="12"/>
          </p:nvPr>
        </p:nvSpPr>
        <p:spPr/>
        <p:txBody>
          <a:bodyPr/>
          <a:lstStyle/>
          <a:p>
            <a:fld id="{73DA0BB7-265A-403C-9275-D587AB510EDC}" type="slidenum">
              <a:rPr lang="zh-TW" altLang="en-US" smtClean="0"/>
              <a:pPr/>
              <a:t>11</a:t>
            </a:fld>
            <a:endParaRPr lang="zh-TW" altLang="en-US"/>
          </a:p>
        </p:txBody>
      </p:sp>
    </p:spTree>
    <p:extLst>
      <p:ext uri="{BB962C8B-B14F-4D97-AF65-F5344CB8AC3E}">
        <p14:creationId xmlns:p14="http://schemas.microsoft.com/office/powerpoint/2010/main" val="1367062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8560" y="203284"/>
            <a:ext cx="9505056" cy="1143000"/>
          </a:xfrm>
        </p:spPr>
        <p:txBody>
          <a:bodyPr>
            <a:noAutofit/>
          </a:bodyPr>
          <a:lstStyle/>
          <a:p>
            <a:r>
              <a:rPr lang="en-US" altLang="zh-TW" sz="2400" b="1" dirty="0" smtClean="0">
                <a:latin typeface="Arial" panose="020B0604020202020204" pitchFamily="34" charset="0"/>
                <a:ea typeface="Arial Unicode MS" panose="020B0604020202020204" pitchFamily="34" charset="-120"/>
                <a:cs typeface="Arial" panose="020B0604020202020204" pitchFamily="34" charset="0"/>
              </a:rPr>
              <a:t>Consolidated Balance Sheets</a:t>
            </a:r>
            <a:endParaRPr lang="zh-TW" altLang="en-US" sz="2400" b="1" dirty="0">
              <a:latin typeface="Arial" panose="020B0604020202020204" pitchFamily="34" charset="0"/>
              <a:ea typeface="Arial Unicode MS" panose="020B0604020202020204" pitchFamily="34" charset="-120"/>
              <a:cs typeface="Arial" panose="020B0604020202020204" pitchFamily="34" charset="0"/>
            </a:endParaRPr>
          </a:p>
        </p:txBody>
      </p:sp>
      <p:sp>
        <p:nvSpPr>
          <p:cNvPr id="7" name="矩形 6"/>
          <p:cNvSpPr/>
          <p:nvPr/>
        </p:nvSpPr>
        <p:spPr>
          <a:xfrm>
            <a:off x="5508104" y="908720"/>
            <a:ext cx="2909633" cy="276999"/>
          </a:xfrm>
          <a:prstGeom prst="rect">
            <a:avLst/>
          </a:prstGeom>
        </p:spPr>
        <p:txBody>
          <a:bodyPr wrap="square">
            <a:spAutoFit/>
          </a:bodyPr>
          <a:lstStyle/>
          <a:p>
            <a:pPr algn="r" defTabSz="914206" fontAlgn="ctr">
              <a:defRPr/>
            </a:pPr>
            <a:r>
              <a:rPr lang="en-US" altLang="zh-TW" sz="1200" dirty="0" smtClean="0">
                <a:solidFill>
                  <a:srgbClr val="0A0A20"/>
                </a:solidFill>
                <a:latin typeface="微軟正黑體" panose="020B0604030504040204" pitchFamily="34" charset="-120"/>
                <a:ea typeface="微軟正黑體" panose="020B0604030504040204" pitchFamily="34" charset="-120"/>
              </a:rPr>
              <a:t>In Thousands of New Taiwan Dollars</a:t>
            </a:r>
            <a:endParaRPr lang="zh-TW" altLang="en-US" sz="1200" dirty="0">
              <a:solidFill>
                <a:srgbClr val="0A0A20"/>
              </a:solidFill>
              <a:latin typeface="微軟正黑體" panose="020B0604030504040204" pitchFamily="34" charset="-120"/>
              <a:ea typeface="微軟正黑體" panose="020B0604030504040204" pitchFamily="34" charset="-120"/>
            </a:endParaRPr>
          </a:p>
        </p:txBody>
      </p:sp>
      <p:graphicFrame>
        <p:nvGraphicFramePr>
          <p:cNvPr id="3" name="表格 2"/>
          <p:cNvGraphicFramePr>
            <a:graphicFrameLocks noGrp="1"/>
          </p:cNvGraphicFramePr>
          <p:nvPr>
            <p:extLst>
              <p:ext uri="{D42A27DB-BD31-4B8C-83A1-F6EECF244321}">
                <p14:modId xmlns:p14="http://schemas.microsoft.com/office/powerpoint/2010/main" val="4255988363"/>
              </p:ext>
            </p:extLst>
          </p:nvPr>
        </p:nvGraphicFramePr>
        <p:xfrm>
          <a:off x="457200" y="1196752"/>
          <a:ext cx="7920000" cy="5328000"/>
        </p:xfrm>
        <a:graphic>
          <a:graphicData uri="http://schemas.openxmlformats.org/drawingml/2006/table">
            <a:tbl>
              <a:tblPr/>
              <a:tblGrid>
                <a:gridCol w="2520000">
                  <a:extLst>
                    <a:ext uri="{9D8B030D-6E8A-4147-A177-3AD203B41FA5}">
                      <a16:colId xmlns:a16="http://schemas.microsoft.com/office/drawing/2014/main" val="982852942"/>
                    </a:ext>
                  </a:extLst>
                </a:gridCol>
                <a:gridCol w="1080000">
                  <a:extLst>
                    <a:ext uri="{9D8B030D-6E8A-4147-A177-3AD203B41FA5}">
                      <a16:colId xmlns:a16="http://schemas.microsoft.com/office/drawing/2014/main" val="1753672819"/>
                    </a:ext>
                  </a:extLst>
                </a:gridCol>
                <a:gridCol w="720000">
                  <a:extLst>
                    <a:ext uri="{9D8B030D-6E8A-4147-A177-3AD203B41FA5}">
                      <a16:colId xmlns:a16="http://schemas.microsoft.com/office/drawing/2014/main" val="2093822904"/>
                    </a:ext>
                  </a:extLst>
                </a:gridCol>
                <a:gridCol w="1080000">
                  <a:extLst>
                    <a:ext uri="{9D8B030D-6E8A-4147-A177-3AD203B41FA5}">
                      <a16:colId xmlns:a16="http://schemas.microsoft.com/office/drawing/2014/main" val="3839503876"/>
                    </a:ext>
                  </a:extLst>
                </a:gridCol>
                <a:gridCol w="720000">
                  <a:extLst>
                    <a:ext uri="{9D8B030D-6E8A-4147-A177-3AD203B41FA5}">
                      <a16:colId xmlns:a16="http://schemas.microsoft.com/office/drawing/2014/main" val="2679744358"/>
                    </a:ext>
                  </a:extLst>
                </a:gridCol>
                <a:gridCol w="1080000">
                  <a:extLst>
                    <a:ext uri="{9D8B030D-6E8A-4147-A177-3AD203B41FA5}">
                      <a16:colId xmlns:a16="http://schemas.microsoft.com/office/drawing/2014/main" val="1611710188"/>
                    </a:ext>
                  </a:extLst>
                </a:gridCol>
                <a:gridCol w="720000">
                  <a:extLst>
                    <a:ext uri="{9D8B030D-6E8A-4147-A177-3AD203B41FA5}">
                      <a16:colId xmlns:a16="http://schemas.microsoft.com/office/drawing/2014/main" val="1421896416"/>
                    </a:ext>
                  </a:extLst>
                </a:gridCol>
              </a:tblGrid>
              <a:tr h="324000">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400" b="1" i="0" u="none" strike="noStrike" dirty="0" smtClean="0">
                          <a:solidFill>
                            <a:srgbClr val="000000"/>
                          </a:solidFill>
                          <a:effectLst/>
                          <a:latin typeface="微軟正黑體" panose="020B0604030504040204" pitchFamily="34" charset="-120"/>
                          <a:ea typeface="微軟正黑體" panose="020B0604030504040204" pitchFamily="34" charset="-120"/>
                        </a:rPr>
                        <a:t>Item</a:t>
                      </a:r>
                      <a:endParaRPr lang="zh-TW" altLang="en-US" sz="1400" b="0" i="0" u="none" strike="noStrike" dirty="0">
                        <a:solidFill>
                          <a:srgbClr val="000000"/>
                        </a:solidFill>
                        <a:effectLst/>
                        <a:latin typeface="Calibri" panose="020F0502020204030204" pitchFamily="34" charset="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2">
                  <a:txBody>
                    <a:bodyPr/>
                    <a:lstStyle/>
                    <a:p>
                      <a:pPr algn="ctr" fontAlgn="ctr"/>
                      <a:r>
                        <a:rPr lang="en-US" altLang="zh-TW" sz="1100" b="1" i="0" u="none" strike="noStrike" dirty="0" smtClean="0">
                          <a:solidFill>
                            <a:srgbClr val="000000"/>
                          </a:solidFill>
                          <a:effectLst/>
                          <a:latin typeface="微軟正黑體" panose="020B0604030504040204" pitchFamily="34" charset="-120"/>
                          <a:ea typeface="微軟正黑體" panose="020B0604030504040204" pitchFamily="34" charset="-120"/>
                        </a:rPr>
                        <a:t>2025.09.30</a:t>
                      </a:r>
                      <a:endParaRPr lang="en-US" altLang="zh-TW" sz="11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r" fontAlgn="ctr"/>
                      <a:endParaRPr lang="en-US" altLang="zh-TW" sz="14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ctr"/>
                      <a:r>
                        <a:rPr lang="en-US" altLang="zh-TW" sz="1100" b="1" i="0" u="none" strike="noStrike" dirty="0" smtClean="0">
                          <a:solidFill>
                            <a:srgbClr val="000000"/>
                          </a:solidFill>
                          <a:effectLst/>
                          <a:latin typeface="微軟正黑體" panose="020B0604030504040204" pitchFamily="34" charset="-120"/>
                          <a:ea typeface="微軟正黑體" panose="020B0604030504040204" pitchFamily="34" charset="-120"/>
                        </a:rPr>
                        <a:t>2024.12.31</a:t>
                      </a:r>
                      <a:endParaRPr lang="en-US" altLang="zh-TW" sz="11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r" fontAlgn="ctr"/>
                      <a:endParaRPr lang="en-US" altLang="zh-TW" sz="14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ctr"/>
                      <a:r>
                        <a:rPr lang="en-US" altLang="zh-TW" sz="1100" b="1" i="0" u="none" strike="noStrike" dirty="0" smtClean="0">
                          <a:solidFill>
                            <a:srgbClr val="000000"/>
                          </a:solidFill>
                          <a:effectLst/>
                          <a:latin typeface="微軟正黑體" panose="020B0604030504040204" pitchFamily="34" charset="-120"/>
                          <a:ea typeface="微軟正黑體" panose="020B0604030504040204" pitchFamily="34" charset="-120"/>
                        </a:rPr>
                        <a:t>2024.09.30</a:t>
                      </a:r>
                      <a:endParaRPr lang="en-US" altLang="zh-TW" sz="11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r" fontAlgn="ctr"/>
                      <a:endParaRPr lang="en-US" altLang="zh-TW" sz="14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959972"/>
                  </a:ext>
                </a:extLst>
              </a:tr>
              <a:tr h="324000">
                <a:tc vMerge="1">
                  <a:txBody>
                    <a:bodyPr/>
                    <a:lstStyle/>
                    <a:p>
                      <a:pPr algn="l" fontAlgn="ctr"/>
                      <a:endParaRPr lang="en-US" altLang="zh-TW" sz="1400" b="0" i="0" u="none" strike="noStrike" dirty="0" smtClean="0">
                        <a:solidFill>
                          <a:srgbClr val="000000"/>
                        </a:solidFill>
                        <a:effectLst/>
                        <a:latin typeface="Calibri" panose="020F0502020204030204" pitchFamily="34" charset="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Amount</a:t>
                      </a:r>
                      <a:endParaRPr 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r>
                        <a:rPr 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Amount</a:t>
                      </a:r>
                      <a:endParaRPr 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r>
                        <a:rPr 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Amount</a:t>
                      </a:r>
                      <a:endParaRPr 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54988487"/>
                  </a:ext>
                </a:extLst>
              </a:tr>
              <a:tr h="324000">
                <a:tc>
                  <a:txBody>
                    <a:bodyPr/>
                    <a:lstStyle/>
                    <a:p>
                      <a:pPr algn="l" fontAlgn="ctr"/>
                      <a:r>
                        <a:rPr lang="zh-TW" alt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     </a:t>
                      </a: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Cash</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307,830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21.5</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736,149</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46.4</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559,010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35.5</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0690485"/>
                  </a:ext>
                </a:extLst>
              </a:tr>
              <a:tr h="324000">
                <a:tc>
                  <a:txBody>
                    <a:bodyPr/>
                    <a:lstStyle/>
                    <a:p>
                      <a:pPr algn="l"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     </a:t>
                      </a:r>
                      <a:r>
                        <a:rPr lang="en-US" altLang="zh-TW" sz="1200" b="0" i="0" u="none" strike="noStrike" baseline="0" dirty="0" smtClean="0">
                          <a:solidFill>
                            <a:srgbClr val="000000"/>
                          </a:solidFill>
                          <a:effectLst/>
                          <a:latin typeface="微軟正黑體" panose="020B0604030504040204" pitchFamily="34" charset="-120"/>
                          <a:ea typeface="微軟正黑體" panose="020B0604030504040204" pitchFamily="34" charset="-120"/>
                        </a:rPr>
                        <a:t>Financial Assets</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559,205</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39.0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211,174</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13.3</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384,662</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24.4</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8613347"/>
                  </a:ext>
                </a:extLst>
              </a:tr>
              <a:tr h="324000">
                <a:tc>
                  <a:txBody>
                    <a:bodyPr/>
                    <a:lstStyle/>
                    <a:p>
                      <a:pPr algn="l" fontAlgn="ctr"/>
                      <a:r>
                        <a:rPr lang="zh-TW" alt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     </a:t>
                      </a: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Accounts</a:t>
                      </a:r>
                      <a:r>
                        <a:rPr lang="en-US" altLang="zh-TW" sz="1200" b="0" i="0" u="none" strike="noStrike" baseline="0" dirty="0" smtClean="0">
                          <a:solidFill>
                            <a:srgbClr val="000000"/>
                          </a:solidFill>
                          <a:effectLst/>
                          <a:latin typeface="微軟正黑體" panose="020B0604030504040204" pitchFamily="34" charset="-120"/>
                          <a:ea typeface="微軟正黑體" panose="020B0604030504040204" pitchFamily="34" charset="-120"/>
                        </a:rPr>
                        <a:t> Receivable</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63,425</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4.4</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95,882</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6.0</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101,440</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6.4</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8214516"/>
                  </a:ext>
                </a:extLst>
              </a:tr>
              <a:tr h="324000">
                <a:tc>
                  <a:txBody>
                    <a:bodyPr/>
                    <a:lstStyle/>
                    <a:p>
                      <a:pPr algn="l" fontAlgn="ctr"/>
                      <a:r>
                        <a:rPr lang="zh-TW" alt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     </a:t>
                      </a: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Inventory</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69,350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4.8</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97,356</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6.1</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78,560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5.0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3799289"/>
                  </a:ext>
                </a:extLst>
              </a:tr>
              <a:tr h="324000">
                <a:tc>
                  <a:txBody>
                    <a:bodyPr/>
                    <a:lstStyle/>
                    <a:p>
                      <a:pPr algn="l" fontAlgn="ctr"/>
                      <a:r>
                        <a:rPr lang="zh-TW" alt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     </a:t>
                      </a: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Long</a:t>
                      </a:r>
                      <a:r>
                        <a:rPr lang="en-US" altLang="zh-TW" sz="1200" b="0" i="0" u="none" strike="noStrike" baseline="0" dirty="0" smtClean="0">
                          <a:solidFill>
                            <a:srgbClr val="000000"/>
                          </a:solidFill>
                          <a:effectLst/>
                          <a:latin typeface="微軟正黑體" panose="020B0604030504040204" pitchFamily="34" charset="-120"/>
                          <a:ea typeface="微軟正黑體" panose="020B0604030504040204" pitchFamily="34" charset="-120"/>
                        </a:rPr>
                        <a:t>-term Investments</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138,050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9.6</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147,654</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9.3</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141,972</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9.0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8908114"/>
                  </a:ext>
                </a:extLst>
              </a:tr>
              <a:tr h="324000">
                <a:tc>
                  <a:txBody>
                    <a:bodyPr/>
                    <a:lstStyle/>
                    <a:p>
                      <a:pPr algn="l" fontAlgn="ctr"/>
                      <a:r>
                        <a:rPr lang="zh-TW" alt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     </a:t>
                      </a: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Property, Plant and Equipment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114,172</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8.0</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107,941</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6.8</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112,498</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7.2</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3289526"/>
                  </a:ext>
                </a:extLst>
              </a:tr>
              <a:tr h="324000">
                <a:tc>
                  <a:txBody>
                    <a:bodyPr/>
                    <a:lstStyle/>
                    <a:p>
                      <a:pPr algn="l"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     Investment</a:t>
                      </a:r>
                      <a:r>
                        <a:rPr lang="en-US" altLang="zh-TW" sz="1200" b="0" i="0" u="none" strike="noStrike" baseline="0" dirty="0" smtClean="0">
                          <a:solidFill>
                            <a:srgbClr val="000000"/>
                          </a:solidFill>
                          <a:effectLst/>
                          <a:latin typeface="微軟正黑體" panose="020B0604030504040204" pitchFamily="34" charset="-120"/>
                          <a:ea typeface="微軟正黑體" panose="020B0604030504040204" pitchFamily="34" charset="-120"/>
                        </a:rPr>
                        <a:t> property, net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144,545</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10.1</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146,132</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9.2</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146,662</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9.3</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2962173"/>
                  </a:ext>
                </a:extLst>
              </a:tr>
              <a:tr h="324000">
                <a:tc>
                  <a:txBody>
                    <a:bodyPr/>
                    <a:lstStyle/>
                    <a:p>
                      <a:pPr algn="l"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    </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a:t>
                      </a:r>
                      <a:r>
                        <a:rPr lang="en-US" altLang="zh-TW" sz="1200" b="0" i="0" u="none" strike="noStrike" baseline="0" dirty="0" smtClean="0">
                          <a:solidFill>
                            <a:srgbClr val="000000"/>
                          </a:solidFill>
                          <a:effectLst/>
                          <a:latin typeface="微軟正黑體" panose="020B0604030504040204" pitchFamily="34" charset="-120"/>
                          <a:ea typeface="微軟正黑體" panose="020B0604030504040204" pitchFamily="34" charset="-120"/>
                        </a:rPr>
                        <a:t>Others</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35,069</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2.6</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44,069</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2.9</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48,123</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200" b="0" i="0" u="none" strike="noStrike" dirty="0" smtClean="0">
                          <a:solidFill>
                            <a:schemeClr val="tx1"/>
                          </a:solidFill>
                          <a:effectLst/>
                          <a:latin typeface="微軟正黑體" panose="020B0604030504040204" pitchFamily="34" charset="-120"/>
                          <a:ea typeface="微軟正黑體" panose="020B0604030504040204" pitchFamily="34" charset="-120"/>
                        </a:rPr>
                        <a:t>3.2</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4902378"/>
                  </a:ext>
                </a:extLst>
              </a:tr>
              <a:tr h="360000">
                <a:tc>
                  <a:txBody>
                    <a:bodyPr/>
                    <a:lstStyle/>
                    <a:p>
                      <a:pPr algn="l"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Total</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Assets</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1,431,646</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100.0</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1,586,357</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100.0</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1,572,927</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100.0</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643666266"/>
                  </a:ext>
                </a:extLst>
              </a:tr>
              <a:tr h="324000">
                <a:tc>
                  <a:txBody>
                    <a:bodyPr/>
                    <a:lstStyle/>
                    <a:p>
                      <a:pPr algn="l" fontAlgn="ctr"/>
                      <a:r>
                        <a:rPr lang="zh-TW" alt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     </a:t>
                      </a: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Current Liabilities</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132,385</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9.2</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188,869</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11.9</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164,790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10.5</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6589956"/>
                  </a:ext>
                </a:extLst>
              </a:tr>
              <a:tr h="324000">
                <a:tc>
                  <a:txBody>
                    <a:bodyPr/>
                    <a:lstStyle/>
                    <a:p>
                      <a:pPr algn="l" fontAlgn="ctr"/>
                      <a:r>
                        <a:rPr lang="zh-TW" altLang="en-US" sz="1200" b="0" i="0" u="none" strike="noStrike" dirty="0" smtClean="0">
                          <a:solidFill>
                            <a:srgbClr val="000000"/>
                          </a:solidFill>
                          <a:effectLst/>
                          <a:latin typeface="微軟正黑體" panose="020B0604030504040204" pitchFamily="34" charset="-120"/>
                          <a:ea typeface="微軟正黑體" panose="020B0604030504040204" pitchFamily="34" charset="-120"/>
                        </a:rPr>
                        <a:t>     </a:t>
                      </a: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Non-current Liabilities</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38,807</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2.8</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34,473</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2.2</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35,825</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effectLst/>
                          <a:latin typeface="微軟正黑體" panose="020B0604030504040204" pitchFamily="34" charset="-120"/>
                          <a:ea typeface="微軟正黑體" panose="020B0604030504040204" pitchFamily="34" charset="-120"/>
                        </a:rPr>
                        <a:t>2.3</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5809944"/>
                  </a:ext>
                </a:extLst>
              </a:tr>
              <a:tr h="360000">
                <a:tc>
                  <a:txBody>
                    <a:bodyPr/>
                    <a:lstStyle/>
                    <a:p>
                      <a:pPr algn="l"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Total</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Liabilities</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171,192</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12.0</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223,342</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14.1</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200,615</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12.8</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30040205"/>
                  </a:ext>
                </a:extLst>
              </a:tr>
              <a:tr h="360000">
                <a:tc>
                  <a:txBody>
                    <a:bodyPr/>
                    <a:lstStyle/>
                    <a:p>
                      <a:pPr algn="l"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Total</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Equity</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1,260,454</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88.0</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1,363,015</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85.9</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1,372,312</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87.2</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37071211"/>
                  </a:ext>
                </a:extLst>
              </a:tr>
              <a:tr h="360000">
                <a:tc>
                  <a:txBody>
                    <a:bodyPr/>
                    <a:lstStyle/>
                    <a:p>
                      <a:pPr algn="l"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Total</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Liabilities &amp; Equity</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1,431,646</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100.0</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1,586,357</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100.0</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1,572,927</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100.0</a:t>
                      </a:r>
                      <a:endPar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79032812"/>
                  </a:ext>
                </a:extLst>
              </a:tr>
            </a:tbl>
          </a:graphicData>
        </a:graphic>
      </p:graphicFrame>
      <p:sp>
        <p:nvSpPr>
          <p:cNvPr id="4" name="投影片編號版面配置區 3"/>
          <p:cNvSpPr>
            <a:spLocks noGrp="1"/>
          </p:cNvSpPr>
          <p:nvPr>
            <p:ph type="sldNum" sz="quarter" idx="12"/>
          </p:nvPr>
        </p:nvSpPr>
        <p:spPr/>
        <p:txBody>
          <a:bodyPr/>
          <a:lstStyle/>
          <a:p>
            <a:fld id="{73DA0BB7-265A-403C-9275-D587AB510EDC}" type="slidenum">
              <a:rPr lang="zh-TW" altLang="en-US" smtClean="0"/>
              <a:pPr/>
              <a:t>12</a:t>
            </a:fld>
            <a:endParaRPr lang="zh-TW" altLang="en-US"/>
          </a:p>
        </p:txBody>
      </p:sp>
    </p:spTree>
    <p:extLst>
      <p:ext uri="{BB962C8B-B14F-4D97-AF65-F5344CB8AC3E}">
        <p14:creationId xmlns:p14="http://schemas.microsoft.com/office/powerpoint/2010/main" val="4265586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8560" y="203284"/>
            <a:ext cx="9505056" cy="1143000"/>
          </a:xfrm>
        </p:spPr>
        <p:txBody>
          <a:bodyPr>
            <a:noAutofit/>
          </a:bodyPr>
          <a:lstStyle/>
          <a:p>
            <a:r>
              <a:rPr lang="en-US" altLang="zh-TW" sz="2400" b="1" dirty="0" smtClean="0">
                <a:latin typeface="Arial" panose="020B0604020202020204" pitchFamily="34" charset="0"/>
                <a:ea typeface="Arial Unicode MS" panose="020B0604020202020204" pitchFamily="34" charset="-120"/>
                <a:cs typeface="Arial" panose="020B0604020202020204" pitchFamily="34" charset="0"/>
              </a:rPr>
              <a:t>Consolidated Statements of Cash Flows</a:t>
            </a:r>
            <a:endParaRPr lang="zh-TW" altLang="en-US" sz="2400" b="1" dirty="0">
              <a:latin typeface="Arial" panose="020B0604020202020204" pitchFamily="34" charset="0"/>
              <a:ea typeface="Arial Unicode MS" panose="020B0604020202020204" pitchFamily="34" charset="-120"/>
              <a:cs typeface="Arial" panose="020B0604020202020204" pitchFamily="34" charset="0"/>
            </a:endParaRPr>
          </a:p>
        </p:txBody>
      </p:sp>
      <p:sp>
        <p:nvSpPr>
          <p:cNvPr id="7" name="矩形 6"/>
          <p:cNvSpPr/>
          <p:nvPr/>
        </p:nvSpPr>
        <p:spPr>
          <a:xfrm>
            <a:off x="5292080" y="1207785"/>
            <a:ext cx="2909633" cy="276999"/>
          </a:xfrm>
          <a:prstGeom prst="rect">
            <a:avLst/>
          </a:prstGeom>
        </p:spPr>
        <p:txBody>
          <a:bodyPr wrap="square">
            <a:spAutoFit/>
          </a:bodyPr>
          <a:lstStyle/>
          <a:p>
            <a:pPr algn="r" defTabSz="914206" fontAlgn="ctr">
              <a:defRPr/>
            </a:pPr>
            <a:r>
              <a:rPr lang="en-US" altLang="zh-TW" sz="1200" dirty="0" smtClean="0">
                <a:solidFill>
                  <a:srgbClr val="0A0A20"/>
                </a:solidFill>
                <a:latin typeface="微軟正黑體" panose="020B0604030504040204" pitchFamily="34" charset="-120"/>
                <a:ea typeface="微軟正黑體" panose="020B0604030504040204" pitchFamily="34" charset="-120"/>
              </a:rPr>
              <a:t>In Thousands of New Taiwan Dollars</a:t>
            </a:r>
            <a:endParaRPr lang="zh-TW" altLang="en-US" sz="1200" dirty="0">
              <a:solidFill>
                <a:srgbClr val="0A0A20"/>
              </a:solidFill>
              <a:latin typeface="微軟正黑體" panose="020B0604030504040204" pitchFamily="34" charset="-120"/>
              <a:ea typeface="微軟正黑體" panose="020B0604030504040204" pitchFamily="34" charset="-120"/>
            </a:endParaRPr>
          </a:p>
        </p:txBody>
      </p:sp>
      <p:graphicFrame>
        <p:nvGraphicFramePr>
          <p:cNvPr id="3" name="表格 2"/>
          <p:cNvGraphicFramePr>
            <a:graphicFrameLocks noGrp="1"/>
          </p:cNvGraphicFramePr>
          <p:nvPr>
            <p:extLst>
              <p:ext uri="{D42A27DB-BD31-4B8C-83A1-F6EECF244321}">
                <p14:modId xmlns:p14="http://schemas.microsoft.com/office/powerpoint/2010/main" val="3771798123"/>
              </p:ext>
            </p:extLst>
          </p:nvPr>
        </p:nvGraphicFramePr>
        <p:xfrm>
          <a:off x="457200" y="1600200"/>
          <a:ext cx="7704000" cy="3337504"/>
        </p:xfrm>
        <a:graphic>
          <a:graphicData uri="http://schemas.openxmlformats.org/drawingml/2006/table">
            <a:tbl>
              <a:tblPr firstRow="1">
                <a:tableStyleId>{10A1B5D5-9B99-4C35-A422-299274C87663}</a:tableStyleId>
              </a:tblPr>
              <a:tblGrid>
                <a:gridCol w="3960000">
                  <a:extLst>
                    <a:ext uri="{9D8B030D-6E8A-4147-A177-3AD203B41FA5}">
                      <a16:colId xmlns:a16="http://schemas.microsoft.com/office/drawing/2014/main" val="319920335"/>
                    </a:ext>
                  </a:extLst>
                </a:gridCol>
                <a:gridCol w="1872000">
                  <a:extLst>
                    <a:ext uri="{9D8B030D-6E8A-4147-A177-3AD203B41FA5}">
                      <a16:colId xmlns:a16="http://schemas.microsoft.com/office/drawing/2014/main" val="3357009294"/>
                    </a:ext>
                  </a:extLst>
                </a:gridCol>
                <a:gridCol w="1872000">
                  <a:extLst>
                    <a:ext uri="{9D8B030D-6E8A-4147-A177-3AD203B41FA5}">
                      <a16:colId xmlns:a16="http://schemas.microsoft.com/office/drawing/2014/main" val="1009868398"/>
                    </a:ext>
                  </a:extLst>
                </a:gridCol>
              </a:tblGrid>
              <a:tr h="360023">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400" b="1" i="0" u="none" strike="noStrike" dirty="0" smtClean="0">
                          <a:solidFill>
                            <a:srgbClr val="000000"/>
                          </a:solidFill>
                          <a:effectLst/>
                          <a:latin typeface="微軟正黑體" panose="020B0604030504040204" pitchFamily="34" charset="-120"/>
                          <a:ea typeface="微軟正黑體" panose="020B0604030504040204" pitchFamily="34" charset="-120"/>
                        </a:rPr>
                        <a:t>Item</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For</a:t>
                      </a:r>
                      <a:r>
                        <a:rPr lang="en-US" altLang="zh-TW" sz="1200" b="1" i="0" u="none" strike="noStrike" baseline="0" dirty="0" smtClean="0">
                          <a:solidFill>
                            <a:srgbClr val="000000"/>
                          </a:solidFill>
                          <a:effectLst/>
                          <a:latin typeface="微軟正黑體" panose="020B0604030504040204" pitchFamily="34" charset="-120"/>
                          <a:ea typeface="微軟正黑體" panose="020B0604030504040204" pitchFamily="34" charset="-120"/>
                        </a:rPr>
                        <a:t> the nine-months periods ended Sep 30,</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rtl="0" fontAlgn="b"/>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76565435"/>
                  </a:ext>
                </a:extLst>
              </a:tr>
              <a:tr h="360023">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2025</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r>
                        <a:rPr lang="en-US" altLang="zh-TW" sz="1200" b="1" i="0" u="none" strike="noStrike" dirty="0" smtClean="0">
                          <a:solidFill>
                            <a:srgbClr val="000000"/>
                          </a:solidFill>
                          <a:effectLst/>
                          <a:latin typeface="微軟正黑體" panose="020B0604030504040204" pitchFamily="34" charset="-120"/>
                          <a:ea typeface="微軟正黑體" panose="020B0604030504040204" pitchFamily="34" charset="-120"/>
                        </a:rPr>
                        <a:t>2024</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60595868"/>
                  </a:ext>
                </a:extLst>
              </a:tr>
              <a:tr h="360143">
                <a:tc>
                  <a:txBody>
                    <a:bodyPr/>
                    <a:lstStyle/>
                    <a:p>
                      <a:r>
                        <a:rPr lang="en-US" altLang="zh-TW" sz="1200" dirty="0" smtClean="0">
                          <a:latin typeface="微軟正黑體" panose="020B0604030504040204" pitchFamily="34" charset="-120"/>
                          <a:ea typeface="微軟正黑體" panose="020B0604030504040204" pitchFamily="34" charset="-120"/>
                        </a:rPr>
                        <a:t>Net cash</a:t>
                      </a:r>
                      <a:r>
                        <a:rPr lang="en-US" altLang="zh-TW" sz="1200" baseline="0" dirty="0" smtClean="0">
                          <a:latin typeface="微軟正黑體" panose="020B0604030504040204" pitchFamily="34" charset="-120"/>
                          <a:ea typeface="微軟正黑體" panose="020B0604030504040204" pitchFamily="34" charset="-120"/>
                        </a:rPr>
                        <a:t> flows used in operating activities</a:t>
                      </a:r>
                      <a:endParaRPr lang="zh-TW" altLang="en-US" sz="1200" dirty="0">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altLang="zh-TW" sz="1200" dirty="0" smtClean="0">
                          <a:solidFill>
                            <a:srgbClr val="FF0000"/>
                          </a:solidFill>
                          <a:latin typeface="微軟正黑體" panose="020B0604030504040204" pitchFamily="34" charset="-120"/>
                          <a:ea typeface="微軟正黑體" panose="020B0604030504040204" pitchFamily="34" charset="-120"/>
                        </a:rPr>
                        <a:t>(20,036</a:t>
                      </a:r>
                      <a:r>
                        <a:rPr lang="en-US" altLang="zh-TW" sz="1200" dirty="0" smtClean="0">
                          <a:solidFill>
                            <a:schemeClr val="tx1"/>
                          </a:solidFill>
                          <a:latin typeface="微軟正黑體" panose="020B0604030504040204" pitchFamily="34" charset="-120"/>
                          <a:ea typeface="微軟正黑體" panose="020B0604030504040204" pitchFamily="34" charset="-120"/>
                        </a:rPr>
                        <a:t>)</a:t>
                      </a:r>
                      <a:endParaRPr lang="zh-TW" altLang="en-US" sz="1200" dirty="0">
                        <a:solidFill>
                          <a:schemeClr val="tx1"/>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altLang="zh-TW" sz="1200" dirty="0" smtClean="0">
                          <a:solidFill>
                            <a:schemeClr val="tx1"/>
                          </a:solidFill>
                          <a:latin typeface="微軟正黑體" panose="020B0604030504040204" pitchFamily="34" charset="-120"/>
                          <a:ea typeface="微軟正黑體" panose="020B0604030504040204" pitchFamily="34" charset="-120"/>
                        </a:rPr>
                        <a:t>30,383</a:t>
                      </a:r>
                      <a:endParaRPr lang="zh-TW" altLang="en-US" sz="1200" dirty="0">
                        <a:solidFill>
                          <a:schemeClr val="tx1"/>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2769600"/>
                  </a:ext>
                </a:extLst>
              </a:tr>
              <a:tr h="360023">
                <a:tc>
                  <a:txBody>
                    <a:bodyPr/>
                    <a:lstStyle/>
                    <a:p>
                      <a:r>
                        <a:rPr lang="en-US" altLang="zh-TW" sz="1200" dirty="0" smtClean="0">
                          <a:latin typeface="微軟正黑體" panose="020B0604030504040204" pitchFamily="34" charset="-120"/>
                          <a:ea typeface="微軟正黑體" panose="020B0604030504040204" pitchFamily="34" charset="-120"/>
                        </a:rPr>
                        <a:t>Net cash</a:t>
                      </a:r>
                      <a:r>
                        <a:rPr lang="en-US" altLang="zh-TW" sz="1200" baseline="0" dirty="0" smtClean="0">
                          <a:latin typeface="微軟正黑體" panose="020B0604030504040204" pitchFamily="34" charset="-120"/>
                          <a:ea typeface="微軟正黑體" panose="020B0604030504040204" pitchFamily="34" charset="-120"/>
                        </a:rPr>
                        <a:t> flows from ( used in ) operating activities</a:t>
                      </a:r>
                      <a:endParaRPr lang="zh-TW" altLang="en-US" sz="1200" dirty="0">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altLang="zh-TW" sz="1200" dirty="0" smtClean="0">
                          <a:solidFill>
                            <a:srgbClr val="FF0000"/>
                          </a:solidFill>
                          <a:latin typeface="微軟正黑體" panose="020B0604030504040204" pitchFamily="34" charset="-120"/>
                          <a:ea typeface="微軟正黑體" panose="020B0604030504040204" pitchFamily="34" charset="-120"/>
                        </a:rPr>
                        <a:t> (363,163)</a:t>
                      </a:r>
                      <a:endParaRPr lang="zh-TW" altLang="en-US" sz="1200" dirty="0">
                        <a:solidFill>
                          <a:srgbClr val="FF0000"/>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altLang="zh-TW" sz="1200" dirty="0" smtClean="0">
                          <a:solidFill>
                            <a:srgbClr val="FF0000"/>
                          </a:solidFill>
                          <a:latin typeface="微軟正黑體" panose="020B0604030504040204" pitchFamily="34" charset="-120"/>
                          <a:ea typeface="微軟正黑體" panose="020B0604030504040204" pitchFamily="34" charset="-120"/>
                        </a:rPr>
                        <a:t> (162,301)</a:t>
                      </a:r>
                      <a:endParaRPr lang="zh-TW" altLang="en-US" sz="1200" dirty="0">
                        <a:solidFill>
                          <a:srgbClr val="FF0000"/>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5152730"/>
                  </a:ext>
                </a:extLst>
              </a:tr>
              <a:tr h="3600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smtClean="0">
                          <a:latin typeface="微軟正黑體" panose="020B0604030504040204" pitchFamily="34" charset="-120"/>
                          <a:ea typeface="微軟正黑體" panose="020B0604030504040204" pitchFamily="34" charset="-120"/>
                        </a:rPr>
                        <a:t>Net cash</a:t>
                      </a:r>
                      <a:r>
                        <a:rPr lang="en-US" altLang="zh-TW" sz="1200" baseline="0" dirty="0" smtClean="0">
                          <a:latin typeface="微軟正黑體" panose="020B0604030504040204" pitchFamily="34" charset="-120"/>
                          <a:ea typeface="微軟正黑體" panose="020B0604030504040204" pitchFamily="34" charset="-120"/>
                        </a:rPr>
                        <a:t> flows used in financing activities</a:t>
                      </a:r>
                      <a:endParaRPr lang="zh-TW" altLang="en-US" sz="1200" dirty="0">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altLang="zh-TW" sz="1200" dirty="0" smtClean="0">
                          <a:solidFill>
                            <a:srgbClr val="FF0000"/>
                          </a:solidFill>
                          <a:latin typeface="微軟正黑體" panose="020B0604030504040204" pitchFamily="34" charset="-120"/>
                          <a:ea typeface="微軟正黑體" panose="020B0604030504040204" pitchFamily="34" charset="-120"/>
                        </a:rPr>
                        <a:t>(17,868)</a:t>
                      </a:r>
                      <a:endParaRPr lang="zh-TW" altLang="en-US" sz="1200" dirty="0">
                        <a:solidFill>
                          <a:srgbClr val="FF0000"/>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altLang="zh-TW" sz="1200" dirty="0" smtClean="0">
                          <a:solidFill>
                            <a:srgbClr val="FF0000"/>
                          </a:solidFill>
                          <a:latin typeface="微軟正黑體" panose="020B0604030504040204" pitchFamily="34" charset="-120"/>
                          <a:ea typeface="微軟正黑體" panose="020B0604030504040204" pitchFamily="34" charset="-120"/>
                        </a:rPr>
                        <a:t>(14,946)</a:t>
                      </a:r>
                      <a:endParaRPr lang="zh-TW" altLang="en-US" sz="1200" dirty="0">
                        <a:solidFill>
                          <a:srgbClr val="FF0000"/>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7606020"/>
                  </a:ext>
                </a:extLst>
              </a:tr>
              <a:tr h="360023">
                <a:tc>
                  <a:txBody>
                    <a:bodyPr/>
                    <a:lstStyle/>
                    <a:p>
                      <a:r>
                        <a:rPr lang="en-US" altLang="zh-TW" sz="1200" dirty="0" smtClean="0">
                          <a:latin typeface="微軟正黑體" panose="020B0604030504040204" pitchFamily="34" charset="-120"/>
                          <a:ea typeface="微軟正黑體" panose="020B0604030504040204" pitchFamily="34" charset="-120"/>
                        </a:rPr>
                        <a:t>Effect</a:t>
                      </a:r>
                      <a:r>
                        <a:rPr lang="en-US" altLang="zh-TW" sz="1200" baseline="0" dirty="0" smtClean="0">
                          <a:latin typeface="微軟正黑體" panose="020B0604030504040204" pitchFamily="34" charset="-120"/>
                          <a:ea typeface="微軟正黑體" panose="020B0604030504040204" pitchFamily="34" charset="-120"/>
                        </a:rPr>
                        <a:t> of exchange rate changes</a:t>
                      </a:r>
                      <a:endParaRPr lang="zh-TW" altLang="en-US" sz="1200" dirty="0">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altLang="zh-TW" sz="1200" dirty="0" smtClean="0">
                          <a:solidFill>
                            <a:srgbClr val="FF0000"/>
                          </a:solidFill>
                          <a:latin typeface="微軟正黑體" panose="020B0604030504040204" pitchFamily="34" charset="-120"/>
                          <a:ea typeface="微軟正黑體" panose="020B0604030504040204" pitchFamily="34" charset="-120"/>
                        </a:rPr>
                        <a:t>(27,252)</a:t>
                      </a:r>
                      <a:endParaRPr lang="zh-TW" altLang="en-US" sz="1200" dirty="0">
                        <a:solidFill>
                          <a:srgbClr val="FF0000"/>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altLang="zh-TW" sz="1200" dirty="0" smtClean="0">
                          <a:solidFill>
                            <a:schemeClr val="tx1"/>
                          </a:solidFill>
                          <a:latin typeface="微軟正黑體" panose="020B0604030504040204" pitchFamily="34" charset="-120"/>
                          <a:ea typeface="微軟正黑體" panose="020B0604030504040204" pitchFamily="34" charset="-120"/>
                        </a:rPr>
                        <a:t>18,160</a:t>
                      </a:r>
                      <a:endParaRPr lang="zh-TW" altLang="en-US" sz="1200" dirty="0">
                        <a:solidFill>
                          <a:schemeClr val="tx1"/>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134179"/>
                  </a:ext>
                </a:extLst>
              </a:tr>
              <a:tr h="360023">
                <a:tc>
                  <a:txBody>
                    <a:bodyPr/>
                    <a:lstStyle/>
                    <a:p>
                      <a:r>
                        <a:rPr lang="en-US" altLang="zh-TW" sz="1200" b="1" dirty="0" smtClean="0">
                          <a:latin typeface="微軟正黑體" panose="020B0604030504040204" pitchFamily="34" charset="-120"/>
                          <a:ea typeface="微軟正黑體" panose="020B0604030504040204" pitchFamily="34" charset="-120"/>
                        </a:rPr>
                        <a:t>Net</a:t>
                      </a:r>
                      <a:r>
                        <a:rPr lang="en-US" altLang="zh-TW" sz="1200" b="1" baseline="0" dirty="0" smtClean="0">
                          <a:latin typeface="微軟正黑體" panose="020B0604030504040204" pitchFamily="34" charset="-120"/>
                          <a:ea typeface="微軟正黑體" panose="020B0604030504040204" pitchFamily="34" charset="-120"/>
                        </a:rPr>
                        <a:t> ( decrease ) increase in cash </a:t>
                      </a:r>
                      <a:r>
                        <a:rPr lang="en-US" altLang="zh-TW" sz="1200" b="1" baseline="0" smtClean="0">
                          <a:latin typeface="微軟正黑體" panose="020B0604030504040204" pitchFamily="34" charset="-120"/>
                          <a:ea typeface="微軟正黑體" panose="020B0604030504040204" pitchFamily="34" charset="-120"/>
                        </a:rPr>
                        <a:t>and </a:t>
                      </a:r>
                    </a:p>
                    <a:p>
                      <a:r>
                        <a:rPr lang="en-US" altLang="zh-TW" sz="1200" b="1" baseline="0" smtClean="0">
                          <a:latin typeface="微軟正黑體" panose="020B0604030504040204" pitchFamily="34" charset="-120"/>
                          <a:ea typeface="微軟正黑體" panose="020B0604030504040204" pitchFamily="34" charset="-120"/>
                        </a:rPr>
                        <a:t>cash </a:t>
                      </a:r>
                      <a:r>
                        <a:rPr lang="en-US" altLang="zh-TW" sz="1200" b="1" baseline="0" dirty="0" smtClean="0">
                          <a:latin typeface="微軟正黑體" panose="020B0604030504040204" pitchFamily="34" charset="-120"/>
                          <a:ea typeface="微軟正黑體" panose="020B0604030504040204" pitchFamily="34" charset="-120"/>
                        </a:rPr>
                        <a:t>equivalents</a:t>
                      </a:r>
                      <a:endParaRPr lang="zh-TW" altLang="en-US" sz="1200" b="1" dirty="0">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r"/>
                      <a:r>
                        <a:rPr lang="en-US" altLang="zh-TW" sz="1200" b="1" dirty="0" smtClean="0">
                          <a:solidFill>
                            <a:srgbClr val="FF0000"/>
                          </a:solidFill>
                          <a:latin typeface="微軟正黑體" panose="020B0604030504040204" pitchFamily="34" charset="-120"/>
                          <a:ea typeface="微軟正黑體" panose="020B0604030504040204" pitchFamily="34" charset="-120"/>
                        </a:rPr>
                        <a:t>(428,319)</a:t>
                      </a:r>
                      <a:endParaRPr lang="zh-TW" altLang="en-US" sz="1200" b="1" dirty="0">
                        <a:solidFill>
                          <a:srgbClr val="FF0000"/>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r"/>
                      <a:r>
                        <a:rPr lang="en-US" altLang="zh-TW" sz="1200" b="1" dirty="0" smtClean="0">
                          <a:solidFill>
                            <a:srgbClr val="FF0000"/>
                          </a:solidFill>
                          <a:latin typeface="微軟正黑體" panose="020B0604030504040204" pitchFamily="34" charset="-120"/>
                          <a:ea typeface="微軟正黑體" panose="020B0604030504040204" pitchFamily="34" charset="-120"/>
                        </a:rPr>
                        <a:t>(128,704)</a:t>
                      </a:r>
                      <a:endParaRPr lang="zh-TW" altLang="en-US" sz="1200" b="1" dirty="0">
                        <a:solidFill>
                          <a:srgbClr val="FF0000"/>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52586292"/>
                  </a:ext>
                </a:extLst>
              </a:tr>
              <a:tr h="360023">
                <a:tc>
                  <a:txBody>
                    <a:bodyPr/>
                    <a:lstStyle/>
                    <a:p>
                      <a:r>
                        <a:rPr lang="en-US" altLang="zh-TW" sz="1200" dirty="0" smtClean="0">
                          <a:latin typeface="微軟正黑體" panose="020B0604030504040204" pitchFamily="34" charset="-120"/>
                          <a:ea typeface="微軟正黑體" panose="020B0604030504040204" pitchFamily="34" charset="-120"/>
                        </a:rPr>
                        <a:t>Cash</a:t>
                      </a:r>
                      <a:r>
                        <a:rPr lang="en-US" altLang="zh-TW" sz="1200" baseline="0" dirty="0" smtClean="0">
                          <a:latin typeface="微軟正黑體" panose="020B0604030504040204" pitchFamily="34" charset="-120"/>
                          <a:ea typeface="微軟正黑體" panose="020B0604030504040204" pitchFamily="34" charset="-120"/>
                        </a:rPr>
                        <a:t> and cash equivalents at beginning of year</a:t>
                      </a:r>
                      <a:endParaRPr lang="zh-TW" altLang="en-US" sz="1200" dirty="0">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altLang="zh-TW" sz="1200" dirty="0" smtClean="0">
                          <a:solidFill>
                            <a:schemeClr val="tx1"/>
                          </a:solidFill>
                          <a:latin typeface="微軟正黑體" panose="020B0604030504040204" pitchFamily="34" charset="-120"/>
                          <a:ea typeface="微軟正黑體" panose="020B0604030504040204" pitchFamily="34" charset="-120"/>
                        </a:rPr>
                        <a:t>736,149</a:t>
                      </a:r>
                      <a:endParaRPr lang="zh-TW" altLang="en-US" sz="1200" dirty="0">
                        <a:solidFill>
                          <a:schemeClr val="tx1"/>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r>
                        <a:rPr lang="en-US" altLang="zh-TW" sz="1200" dirty="0" smtClean="0">
                          <a:solidFill>
                            <a:schemeClr val="tx1"/>
                          </a:solidFill>
                          <a:latin typeface="微軟正黑體" panose="020B0604030504040204" pitchFamily="34" charset="-120"/>
                          <a:ea typeface="微軟正黑體" panose="020B0604030504040204" pitchFamily="34" charset="-120"/>
                        </a:rPr>
                        <a:t>687,714</a:t>
                      </a:r>
                      <a:endParaRPr lang="zh-TW" altLang="en-US" sz="1200" dirty="0">
                        <a:solidFill>
                          <a:schemeClr val="tx1"/>
                        </a:solidFill>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3023383"/>
                  </a:ext>
                </a:extLst>
              </a:tr>
              <a:tr h="3600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smtClean="0">
                          <a:latin typeface="微軟正黑體" panose="020B0604030504040204" pitchFamily="34" charset="-120"/>
                          <a:ea typeface="微軟正黑體" panose="020B0604030504040204" pitchFamily="34" charset="-120"/>
                        </a:rPr>
                        <a:t>Cash</a:t>
                      </a:r>
                      <a:r>
                        <a:rPr lang="en-US" altLang="zh-TW" sz="1200" baseline="0" dirty="0" smtClean="0">
                          <a:latin typeface="微軟正黑體" panose="020B0604030504040204" pitchFamily="34" charset="-120"/>
                          <a:ea typeface="微軟正黑體" panose="020B0604030504040204" pitchFamily="34" charset="-120"/>
                        </a:rPr>
                        <a:t> and cash equivalents at end of year</a:t>
                      </a:r>
                      <a:endParaRPr lang="zh-TW" altLang="en-US" sz="1200" b="1" dirty="0">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r"/>
                      <a:r>
                        <a:rPr lang="en-US" altLang="zh-TW" sz="1200" b="1" dirty="0" smtClean="0">
                          <a:latin typeface="微軟正黑體" panose="020B0604030504040204" pitchFamily="34" charset="-120"/>
                          <a:ea typeface="微軟正黑體" panose="020B0604030504040204" pitchFamily="34" charset="-120"/>
                        </a:rPr>
                        <a:t>307,830</a:t>
                      </a:r>
                      <a:endParaRPr lang="zh-TW" altLang="en-US" sz="1200" b="1" dirty="0">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r"/>
                      <a:r>
                        <a:rPr lang="en-US" altLang="zh-TW" sz="1200" b="1" dirty="0" smtClean="0">
                          <a:latin typeface="微軟正黑體" panose="020B0604030504040204" pitchFamily="34" charset="-120"/>
                          <a:ea typeface="微軟正黑體" panose="020B0604030504040204" pitchFamily="34" charset="-120"/>
                        </a:rPr>
                        <a:t>559,010</a:t>
                      </a:r>
                      <a:endParaRPr lang="zh-TW" altLang="en-US" sz="1200" b="1" dirty="0">
                        <a:latin typeface="微軟正黑體" panose="020B0604030504040204" pitchFamily="34" charset="-120"/>
                        <a:ea typeface="微軟正黑體" panose="020B0604030504040204" pitchFamily="34" charset="-12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42464628"/>
                  </a:ext>
                </a:extLst>
              </a:tr>
            </a:tbl>
          </a:graphicData>
        </a:graphic>
      </p:graphicFrame>
      <p:sp>
        <p:nvSpPr>
          <p:cNvPr id="4" name="投影片編號版面配置區 3"/>
          <p:cNvSpPr>
            <a:spLocks noGrp="1"/>
          </p:cNvSpPr>
          <p:nvPr>
            <p:ph type="sldNum" sz="quarter" idx="12"/>
          </p:nvPr>
        </p:nvSpPr>
        <p:spPr/>
        <p:txBody>
          <a:bodyPr/>
          <a:lstStyle/>
          <a:p>
            <a:fld id="{73DA0BB7-265A-403C-9275-D587AB510EDC}" type="slidenum">
              <a:rPr lang="zh-TW" altLang="en-US" smtClean="0"/>
              <a:pPr/>
              <a:t>13</a:t>
            </a:fld>
            <a:endParaRPr lang="zh-TW" altLang="en-US"/>
          </a:p>
        </p:txBody>
      </p:sp>
    </p:spTree>
    <p:extLst>
      <p:ext uri="{BB962C8B-B14F-4D97-AF65-F5344CB8AC3E}">
        <p14:creationId xmlns:p14="http://schemas.microsoft.com/office/powerpoint/2010/main" val="27315253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a:spLocks noGrp="1"/>
          </p:cNvSpPr>
          <p:nvPr>
            <p:ph type="title"/>
          </p:nvPr>
        </p:nvSpPr>
        <p:spPr>
          <a:xfrm>
            <a:off x="467544" y="2348880"/>
            <a:ext cx="8229600" cy="1143000"/>
          </a:xfrm>
        </p:spPr>
        <p:txBody>
          <a:bodyPr>
            <a:normAutofit/>
          </a:bodyPr>
          <a:lstStyle/>
          <a:p>
            <a:r>
              <a:rPr lang="en-US" altLang="zh-TW" sz="5400" b="1" dirty="0" smtClean="0">
                <a:latin typeface="Arial" panose="020B0604020202020204" pitchFamily="34" charset="0"/>
                <a:cs typeface="Arial" panose="020B0604020202020204" pitchFamily="34" charset="0"/>
              </a:rPr>
              <a:t>Q</a:t>
            </a:r>
            <a:r>
              <a:rPr lang="en-US" altLang="zh-CN" sz="5400" b="1" dirty="0" smtClean="0">
                <a:latin typeface="Arial" panose="020B0604020202020204" pitchFamily="34" charset="0"/>
                <a:cs typeface="Arial" panose="020B0604020202020204" pitchFamily="34" charset="0"/>
              </a:rPr>
              <a:t>&amp;A</a:t>
            </a:r>
            <a:endParaRPr lang="zh-TW" altLang="en-US" sz="5400" b="1" dirty="0">
              <a:latin typeface="Arial" panose="020B0604020202020204" pitchFamily="34" charset="0"/>
              <a:cs typeface="Arial" panose="020B0604020202020204" pitchFamily="34" charset="0"/>
            </a:endParaRPr>
          </a:p>
        </p:txBody>
      </p:sp>
      <p:sp>
        <p:nvSpPr>
          <p:cNvPr id="2" name="投影片編號版面配置區 1"/>
          <p:cNvSpPr>
            <a:spLocks noGrp="1"/>
          </p:cNvSpPr>
          <p:nvPr>
            <p:ph type="sldNum" sz="quarter" idx="12"/>
          </p:nvPr>
        </p:nvSpPr>
        <p:spPr/>
        <p:txBody>
          <a:bodyPr/>
          <a:lstStyle/>
          <a:p>
            <a:fld id="{73DA0BB7-265A-403C-9275-D587AB510EDC}" type="slidenum">
              <a:rPr lang="zh-TW" altLang="en-US" smtClean="0"/>
              <a:pPr/>
              <a:t>14</a:t>
            </a:fld>
            <a:endParaRPr lang="zh-TW" altLang="en-US"/>
          </a:p>
        </p:txBody>
      </p:sp>
    </p:spTree>
    <p:extLst>
      <p:ext uri="{BB962C8B-B14F-4D97-AF65-F5344CB8AC3E}">
        <p14:creationId xmlns:p14="http://schemas.microsoft.com/office/powerpoint/2010/main" val="6860670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latin typeface="Arial" panose="020B0604020202020204" pitchFamily="34" charset="0"/>
                <a:cs typeface="Arial" panose="020B0604020202020204" pitchFamily="34" charset="0"/>
              </a:rPr>
              <a:t>Thank you!</a:t>
            </a:r>
            <a:endParaRPr lang="zh-TW" altLang="en-US" b="1" dirty="0">
              <a:latin typeface="Arial" panose="020B0604020202020204" pitchFamily="34" charset="0"/>
              <a:cs typeface="Arial" panose="020B0604020202020204" pitchFamily="34" charset="0"/>
            </a:endParaRPr>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15</a:t>
            </a:fld>
            <a:endParaRPr lang="zh-TW" altLang="en-US"/>
          </a:p>
        </p:txBody>
      </p:sp>
    </p:spTree>
    <p:extLst>
      <p:ext uri="{BB962C8B-B14F-4D97-AF65-F5344CB8AC3E}">
        <p14:creationId xmlns:p14="http://schemas.microsoft.com/office/powerpoint/2010/main" val="9044300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836712"/>
            <a:ext cx="8229600" cy="634081"/>
          </a:xfrm>
        </p:spPr>
        <p:txBody>
          <a:bodyPr>
            <a:normAutofit/>
          </a:bodyPr>
          <a:lstStyle/>
          <a:p>
            <a:r>
              <a:rPr lang="en-US" altLang="zh-TW" sz="3200" b="1" dirty="0">
                <a:solidFill>
                  <a:schemeClr val="tx1"/>
                </a:solidFill>
                <a:latin typeface="Arial" panose="020B0604020202020204" pitchFamily="34" charset="0"/>
                <a:cs typeface="Arial" panose="020B0604020202020204" pitchFamily="34" charset="0"/>
              </a:rPr>
              <a:t>Safe Harbor</a:t>
            </a:r>
            <a:r>
              <a:rPr lang="zh-TW" altLang="en-US" sz="3200" b="1" dirty="0">
                <a:solidFill>
                  <a:schemeClr val="tx1"/>
                </a:solidFill>
                <a:latin typeface="Arial" panose="020B0604020202020204" pitchFamily="34" charset="0"/>
                <a:cs typeface="Arial" panose="020B0604020202020204" pitchFamily="34" charset="0"/>
              </a:rPr>
              <a:t> </a:t>
            </a:r>
            <a:r>
              <a:rPr lang="en-US" altLang="zh-TW" sz="2800" b="1" dirty="0">
                <a:solidFill>
                  <a:schemeClr val="tx1"/>
                </a:solidFill>
                <a:latin typeface="Arial" panose="020B0604020202020204" pitchFamily="34" charset="0"/>
                <a:cs typeface="Arial" panose="020B0604020202020204" pitchFamily="34" charset="0"/>
              </a:rPr>
              <a:t>Statement</a:t>
            </a:r>
            <a:endParaRPr lang="zh-TW" altLang="en-US" sz="2800" b="1" dirty="0">
              <a:latin typeface="Arial" panose="020B0604020202020204" pitchFamily="34" charset="0"/>
              <a:cs typeface="Arial" panose="020B0604020202020204" pitchFamily="34" charset="0"/>
            </a:endParaRPr>
          </a:p>
        </p:txBody>
      </p:sp>
      <p:sp>
        <p:nvSpPr>
          <p:cNvPr id="9" name="文字方塊 8">
            <a:extLst>
              <a:ext uri="{FF2B5EF4-FFF2-40B4-BE49-F238E27FC236}">
                <a16:creationId xmlns:a16="http://schemas.microsoft.com/office/drawing/2014/main" id="{E7FFEF89-354B-440E-A21C-2177DBE65EFC}"/>
              </a:ext>
            </a:extLst>
          </p:cNvPr>
          <p:cNvSpPr txBox="1"/>
          <p:nvPr/>
        </p:nvSpPr>
        <p:spPr>
          <a:xfrm>
            <a:off x="395536" y="1988840"/>
            <a:ext cx="8229600" cy="3416320"/>
          </a:xfrm>
          <a:prstGeom prst="rect">
            <a:avLst/>
          </a:prstGeom>
          <a:noFill/>
        </p:spPr>
        <p:txBody>
          <a:bodyPr wrap="square">
            <a:spAutoFit/>
          </a:bodyPr>
          <a:lstStyle/>
          <a:p>
            <a:pPr lvl="0" eaLnBrk="0" fontAlgn="base" hangingPunct="0">
              <a:spcAft>
                <a:spcPct val="0"/>
              </a:spcAft>
              <a:buClr>
                <a:srgbClr val="6F89F7"/>
              </a:buClr>
              <a:buSzPct val="110000"/>
            </a:pPr>
            <a:r>
              <a:rPr lang="en-US" altLang="zh-TW" sz="2400" kern="0" dirty="0">
                <a:latin typeface="Arial" panose="020B0604020202020204" pitchFamily="34" charset="0"/>
                <a:ea typeface="微軟正黑體" panose="020B0604030504040204" pitchFamily="34" charset="-120"/>
                <a:cs typeface="Arial" panose="020B0604020202020204" pitchFamily="34" charset="0"/>
              </a:rPr>
              <a:t>This Presentation contains certain forward-looking statements that are based on current expectations and are subject to known and unknown risks and uncertainties that could cause actual results to differ materially from those expressed or implied by such statements.</a:t>
            </a:r>
          </a:p>
          <a:p>
            <a:pPr lvl="0" eaLnBrk="0" fontAlgn="base" hangingPunct="0">
              <a:spcAft>
                <a:spcPct val="0"/>
              </a:spcAft>
              <a:buClr>
                <a:srgbClr val="6F89F7"/>
              </a:buClr>
              <a:buSzPct val="110000"/>
            </a:pPr>
            <a:endParaRPr lang="en-US" altLang="zh-TW" sz="2400" kern="0" dirty="0">
              <a:latin typeface="Arial" panose="020B0604020202020204" pitchFamily="34" charset="0"/>
              <a:ea typeface="微軟正黑體" panose="020B0604030504040204" pitchFamily="34" charset="-120"/>
              <a:cs typeface="Arial" panose="020B0604020202020204" pitchFamily="34" charset="0"/>
            </a:endParaRPr>
          </a:p>
          <a:p>
            <a:pPr lvl="0" eaLnBrk="0" fontAlgn="base" hangingPunct="0">
              <a:spcAft>
                <a:spcPct val="0"/>
              </a:spcAft>
              <a:buClr>
                <a:srgbClr val="6F89F7"/>
              </a:buClr>
              <a:buSzPct val="110000"/>
            </a:pPr>
            <a:r>
              <a:rPr lang="en-US" altLang="zh-TW" sz="2400" kern="0" dirty="0">
                <a:latin typeface="Arial" panose="020B0604020202020204" pitchFamily="34" charset="0"/>
                <a:ea typeface="微軟正黑體" panose="020B0604030504040204" pitchFamily="34" charset="-120"/>
                <a:cs typeface="Arial" panose="020B0604020202020204" pitchFamily="34" charset="0"/>
              </a:rPr>
              <a:t>Except as required by law, we undertake no obligation to update any forward – looking statements, whether as a result of new information, future events or otherwise.</a:t>
            </a:r>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a:t>
            </a:fld>
            <a:endParaRPr lang="zh-TW" altLang="en-US"/>
          </a:p>
        </p:txBody>
      </p:sp>
    </p:spTree>
    <p:extLst>
      <p:ext uri="{BB962C8B-B14F-4D97-AF65-F5344CB8AC3E}">
        <p14:creationId xmlns:p14="http://schemas.microsoft.com/office/powerpoint/2010/main" val="441614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634081"/>
          </a:xfrm>
        </p:spPr>
        <p:txBody>
          <a:bodyPr>
            <a:normAutofit/>
          </a:bodyPr>
          <a:lstStyle/>
          <a:p>
            <a:r>
              <a:rPr lang="en-US" altLang="zh-TW" sz="2800" b="1" dirty="0">
                <a:solidFill>
                  <a:schemeClr val="tx1"/>
                </a:solidFill>
                <a:latin typeface="Arial" panose="020B0604020202020204" pitchFamily="34" charset="0"/>
                <a:cs typeface="Arial" panose="020B0604020202020204" pitchFamily="34" charset="0"/>
              </a:rPr>
              <a:t>History of Lien Chang</a:t>
            </a:r>
            <a:endParaRPr lang="zh-TW" altLang="en-US" sz="2800" b="1" dirty="0">
              <a:latin typeface="Arial" panose="020B0604020202020204" pitchFamily="34" charset="0"/>
              <a:cs typeface="Arial" panose="020B0604020202020204" pitchFamily="34" charset="0"/>
            </a:endParaRPr>
          </a:p>
        </p:txBody>
      </p:sp>
      <p:graphicFrame>
        <p:nvGraphicFramePr>
          <p:cNvPr id="3" name="物件 2"/>
          <p:cNvGraphicFramePr>
            <a:graphicFrameLocks noChangeAspect="1"/>
          </p:cNvGraphicFramePr>
          <p:nvPr>
            <p:extLst>
              <p:ext uri="{D42A27DB-BD31-4B8C-83A1-F6EECF244321}">
                <p14:modId xmlns:p14="http://schemas.microsoft.com/office/powerpoint/2010/main" val="915433846"/>
              </p:ext>
            </p:extLst>
          </p:nvPr>
        </p:nvGraphicFramePr>
        <p:xfrm>
          <a:off x="533400" y="990600"/>
          <a:ext cx="8223250" cy="5267325"/>
        </p:xfrm>
        <a:graphic>
          <a:graphicData uri="http://schemas.openxmlformats.org/presentationml/2006/ole">
            <mc:AlternateContent xmlns:mc="http://schemas.openxmlformats.org/markup-compatibility/2006">
              <mc:Choice xmlns:v="urn:schemas-microsoft-com:vml" Requires="v">
                <p:oleObj spid="_x0000_s1139" name="工作表" r:id="rId3" imgW="8223090" imgH="4895981" progId="Excel.Sheet.12">
                  <p:embed/>
                </p:oleObj>
              </mc:Choice>
              <mc:Fallback>
                <p:oleObj name="工作表" r:id="rId3" imgW="8223090" imgH="4895981" progId="Excel.Sheet.12">
                  <p:embed/>
                  <p:pic>
                    <p:nvPicPr>
                      <p:cNvPr id="0" name=""/>
                      <p:cNvPicPr/>
                      <p:nvPr/>
                    </p:nvPicPr>
                    <p:blipFill>
                      <a:blip r:embed="rId4"/>
                      <a:stretch>
                        <a:fillRect/>
                      </a:stretch>
                    </p:blipFill>
                    <p:spPr>
                      <a:xfrm>
                        <a:off x="533400" y="990600"/>
                        <a:ext cx="8223250" cy="5267325"/>
                      </a:xfrm>
                      <a:prstGeom prst="rect">
                        <a:avLst/>
                      </a:prstGeom>
                    </p:spPr>
                  </p:pic>
                </p:oleObj>
              </mc:Fallback>
            </mc:AlternateContent>
          </a:graphicData>
        </a:graphic>
      </p:graphicFrame>
      <p:sp>
        <p:nvSpPr>
          <p:cNvPr id="4" name="投影片編號版面配置區 3"/>
          <p:cNvSpPr>
            <a:spLocks noGrp="1"/>
          </p:cNvSpPr>
          <p:nvPr>
            <p:ph type="sldNum" sz="quarter" idx="12"/>
          </p:nvPr>
        </p:nvSpPr>
        <p:spPr/>
        <p:txBody>
          <a:bodyPr/>
          <a:lstStyle/>
          <a:p>
            <a:fld id="{73DA0BB7-265A-403C-9275-D587AB510EDC}" type="slidenum">
              <a:rPr lang="zh-TW" altLang="en-US" smtClean="0"/>
              <a:pPr/>
              <a:t>2</a:t>
            </a:fld>
            <a:endParaRPr lang="zh-TW" altLang="en-US"/>
          </a:p>
        </p:txBody>
      </p:sp>
    </p:spTree>
    <p:extLst>
      <p:ext uri="{BB962C8B-B14F-4D97-AF65-F5344CB8AC3E}">
        <p14:creationId xmlns:p14="http://schemas.microsoft.com/office/powerpoint/2010/main" val="40623372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35696" y="260648"/>
            <a:ext cx="4402832" cy="994122"/>
          </a:xfrm>
        </p:spPr>
        <p:txBody>
          <a:bodyPr>
            <a:normAutofit/>
          </a:bodyPr>
          <a:lstStyle/>
          <a:p>
            <a:r>
              <a:rPr lang="en-US" altLang="zh-TW" sz="2800" dirty="0" smtClean="0">
                <a:latin typeface="Arial" panose="020B0604020202020204" pitchFamily="34" charset="0"/>
                <a:cs typeface="Arial" panose="020B0604020202020204" pitchFamily="34" charset="0"/>
              </a:rPr>
              <a:t>Main </a:t>
            </a:r>
            <a:r>
              <a:rPr lang="en-US" altLang="zh-TW" sz="2800" dirty="0">
                <a:latin typeface="Arial" panose="020B0604020202020204" pitchFamily="34" charset="0"/>
                <a:cs typeface="Arial" panose="020B0604020202020204" pitchFamily="34" charset="0"/>
              </a:rPr>
              <a:t>products</a:t>
            </a:r>
            <a:endParaRPr lang="zh-TW" altLang="en-US" sz="2800" dirty="0">
              <a:latin typeface="Arial" panose="020B0604020202020204" pitchFamily="34" charset="0"/>
              <a:cs typeface="Arial" panose="020B0604020202020204" pitchFamily="34" charset="0"/>
            </a:endParaRPr>
          </a:p>
        </p:txBody>
      </p:sp>
      <p:sp>
        <p:nvSpPr>
          <p:cNvPr id="9" name="內容版面配置區 8"/>
          <p:cNvSpPr>
            <a:spLocks noGrp="1"/>
          </p:cNvSpPr>
          <p:nvPr>
            <p:ph idx="1"/>
          </p:nvPr>
        </p:nvSpPr>
        <p:spPr>
          <a:xfrm>
            <a:off x="539552" y="1278705"/>
            <a:ext cx="8229600" cy="4525963"/>
          </a:xfrm>
        </p:spPr>
        <p:txBody>
          <a:bodyPr>
            <a:normAutofit/>
          </a:bodyPr>
          <a:lstStyle/>
          <a:p>
            <a:pPr marL="457200" indent="-457200">
              <a:buAutoNum type="arabicPeriod"/>
            </a:pPr>
            <a:r>
              <a:rPr lang="en-US" altLang="zh-TW" sz="2400" dirty="0" smtClean="0">
                <a:latin typeface="Arial" panose="020B0604020202020204" pitchFamily="34" charset="0"/>
                <a:cs typeface="Arial" panose="020B0604020202020204" pitchFamily="34" charset="0"/>
              </a:rPr>
              <a:t>Power </a:t>
            </a:r>
            <a:r>
              <a:rPr lang="en-US" altLang="zh-TW" sz="2400" dirty="0">
                <a:latin typeface="Arial" panose="020B0604020202020204" pitchFamily="34" charset="0"/>
                <a:cs typeface="Arial" panose="020B0604020202020204" pitchFamily="34" charset="0"/>
              </a:rPr>
              <a:t>supplies for niche markets or special purposes</a:t>
            </a:r>
            <a:r>
              <a:rPr lang="en-US" altLang="zh-TW" sz="2400" dirty="0" smtClean="0">
                <a:latin typeface="Arial" panose="020B0604020202020204" pitchFamily="34" charset="0"/>
                <a:cs typeface="Arial" panose="020B0604020202020204" pitchFamily="34" charset="0"/>
              </a:rPr>
              <a:t>.</a:t>
            </a:r>
          </a:p>
          <a:p>
            <a:pPr marL="457200" indent="-457200">
              <a:buAutoNum type="arabicPeriod"/>
            </a:pPr>
            <a:r>
              <a:rPr lang="en-US" altLang="zh-TW" sz="2400" dirty="0" smtClean="0">
                <a:latin typeface="Arial" panose="020B0604020202020204" pitchFamily="34" charset="0"/>
                <a:cs typeface="Arial" panose="020B0604020202020204" pitchFamily="34" charset="0"/>
              </a:rPr>
              <a:t>Display </a:t>
            </a:r>
            <a:r>
              <a:rPr lang="en-US" altLang="zh-TW" sz="2400" dirty="0">
                <a:latin typeface="Arial" panose="020B0604020202020204" pitchFamily="34" charset="0"/>
                <a:cs typeface="Arial" panose="020B0604020202020204" pitchFamily="34" charset="0"/>
              </a:rPr>
              <a:t>manufacturing</a:t>
            </a:r>
            <a:r>
              <a:rPr lang="en-US" altLang="zh-TW" sz="2400" dirty="0" smtClean="0">
                <a:latin typeface="Arial" panose="020B0604020202020204" pitchFamily="34" charset="0"/>
                <a:cs typeface="Arial" panose="020B0604020202020204" pitchFamily="34" charset="0"/>
              </a:rPr>
              <a:t>.</a:t>
            </a:r>
          </a:p>
          <a:p>
            <a:pPr marL="457200" indent="-457200">
              <a:buAutoNum type="arabicPeriod"/>
            </a:pPr>
            <a:r>
              <a:rPr lang="en-US" altLang="zh-TW" sz="2400" dirty="0" smtClean="0">
                <a:latin typeface="Arial" panose="020B0604020202020204" pitchFamily="34" charset="0"/>
                <a:cs typeface="Arial" panose="020B0604020202020204" pitchFamily="34" charset="0"/>
              </a:rPr>
              <a:t>Drive Controller</a:t>
            </a:r>
          </a:p>
          <a:p>
            <a:pPr marL="457200" indent="-457200">
              <a:buAutoNum type="arabicPeriod"/>
            </a:pPr>
            <a:r>
              <a:rPr lang="en-US" altLang="zh-TW" sz="2400" dirty="0" smtClean="0">
                <a:latin typeface="Arial" panose="020B0604020202020204" pitchFamily="34" charset="0"/>
                <a:cs typeface="Arial" panose="020B0604020202020204" pitchFamily="34" charset="0"/>
              </a:rPr>
              <a:t>DC </a:t>
            </a:r>
            <a:r>
              <a:rPr lang="en-US" altLang="zh-TW" sz="2400" dirty="0">
                <a:latin typeface="Arial" panose="020B0604020202020204" pitchFamily="34" charset="0"/>
                <a:cs typeface="Arial" panose="020B0604020202020204" pitchFamily="34" charset="0"/>
              </a:rPr>
              <a:t>boosters for hydrogen refueling stations.</a:t>
            </a:r>
            <a:endParaRPr lang="zh-TW" altLang="zh-TW" sz="1800" dirty="0">
              <a:latin typeface="Arial" panose="020B0604020202020204" pitchFamily="34" charset="0"/>
              <a:cs typeface="Arial" panose="020B0604020202020204" pitchFamily="34" charset="0"/>
            </a:endParaRPr>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a:t>
            </a:fld>
            <a:endParaRPr lang="zh-TW" altLang="en-US"/>
          </a:p>
        </p:txBody>
      </p:sp>
    </p:spTree>
    <p:extLst>
      <p:ext uri="{BB962C8B-B14F-4D97-AF65-F5344CB8AC3E}">
        <p14:creationId xmlns:p14="http://schemas.microsoft.com/office/powerpoint/2010/main" val="2520759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288647"/>
            <a:ext cx="8229600" cy="1143000"/>
          </a:xfrm>
        </p:spPr>
        <p:txBody>
          <a:bodyPr>
            <a:normAutofit/>
          </a:bodyPr>
          <a:lstStyle/>
          <a:p>
            <a:r>
              <a:rPr lang="en-US" altLang="zh-TW" sz="2400" dirty="0">
                <a:latin typeface="Arial" panose="020B0604020202020204" pitchFamily="34" charset="0"/>
                <a:cs typeface="Arial" panose="020B0604020202020204" pitchFamily="34" charset="0"/>
              </a:rPr>
              <a:t>Developing the wind turbine industry </a:t>
            </a:r>
            <a:r>
              <a:rPr lang="en-US" altLang="zh-TW" sz="2400" dirty="0" smtClean="0">
                <a:latin typeface="Arial" panose="020B0604020202020204" pitchFamily="34" charset="0"/>
                <a:cs typeface="Arial" panose="020B0604020202020204" pitchFamily="34" charset="0"/>
              </a:rPr>
              <a:t/>
            </a:r>
            <a:br>
              <a:rPr lang="en-US" altLang="zh-TW" sz="2400" dirty="0" smtClean="0">
                <a:latin typeface="Arial" panose="020B0604020202020204" pitchFamily="34" charset="0"/>
                <a:cs typeface="Arial" panose="020B0604020202020204" pitchFamily="34" charset="0"/>
              </a:rPr>
            </a:br>
            <a:r>
              <a:rPr lang="en-US" altLang="zh-TW" sz="2400" dirty="0" smtClean="0">
                <a:latin typeface="Arial" panose="020B0604020202020204" pitchFamily="34" charset="0"/>
                <a:cs typeface="Arial" panose="020B0604020202020204" pitchFamily="34" charset="0"/>
              </a:rPr>
              <a:t>towards </a:t>
            </a:r>
            <a:r>
              <a:rPr lang="en-US" altLang="zh-TW" sz="2400" dirty="0">
                <a:latin typeface="Arial" panose="020B0604020202020204" pitchFamily="34" charset="0"/>
                <a:cs typeface="Arial" panose="020B0604020202020204" pitchFamily="34" charset="0"/>
              </a:rPr>
              <a:t>net-zero transformation</a:t>
            </a:r>
            <a:endParaRPr lang="zh-TW" altLang="en-US" sz="2400" dirty="0">
              <a:latin typeface="Arial" panose="020B0604020202020204" pitchFamily="34" charset="0"/>
              <a:cs typeface="Arial" panose="020B0604020202020204" pitchFamily="34" charset="0"/>
            </a:endParaRPr>
          </a:p>
        </p:txBody>
      </p:sp>
      <p:sp>
        <p:nvSpPr>
          <p:cNvPr id="3" name="內容版面配置區 2"/>
          <p:cNvSpPr>
            <a:spLocks noGrp="1"/>
          </p:cNvSpPr>
          <p:nvPr>
            <p:ph idx="1"/>
          </p:nvPr>
        </p:nvSpPr>
        <p:spPr>
          <a:xfrm>
            <a:off x="457200" y="1431647"/>
            <a:ext cx="8229600" cy="4525963"/>
          </a:xfrm>
        </p:spPr>
        <p:txBody>
          <a:bodyPr>
            <a:normAutofit/>
          </a:bodyPr>
          <a:lstStyle/>
          <a:p>
            <a:r>
              <a:rPr lang="en-US" altLang="zh-TW" sz="1600" dirty="0">
                <a:latin typeface="Arial" panose="020B0604020202020204" pitchFamily="34" charset="0"/>
                <a:cs typeface="Arial" panose="020B0604020202020204" pitchFamily="34" charset="0"/>
              </a:rPr>
              <a:t>Facing global energy price volatility and the pressure of a net-zero transition, Lien Cheng Electronics, in collaboration with ITRI and a fan manufacturer, announced a new "Wide-Area High-Efficiency Electronically Commutated (EC) Fan" in November 2025. </a:t>
            </a:r>
            <a:r>
              <a:rPr lang="en-US" altLang="zh-TW" sz="1600" dirty="0">
                <a:latin typeface="Arial" panose="020B0604020202020204" pitchFamily="34" charset="0"/>
                <a:cs typeface="Arial" panose="020B0604020202020204" pitchFamily="34" charset="0"/>
              </a:rPr>
              <a:t>The successful development of the 3kW and 4.5kW mid-to-high power drive controllers is a significant milestone for the company.. </a:t>
            </a:r>
            <a:r>
              <a:rPr lang="en-US" altLang="zh-TW" sz="1600" dirty="0">
                <a:latin typeface="Arial" panose="020B0604020202020204" pitchFamily="34" charset="0"/>
                <a:cs typeface="Arial" panose="020B0604020202020204" pitchFamily="34" charset="0"/>
              </a:rPr>
              <a:t>The technology utilizes ITRI's self-developed "Zero Rare Earth IE5 Permanent Magnet Motor" and Lien Cheng Electronics designed "High-Efficiency Electrolytic Capacitor-Free Drive Control Platform," breaking the reliance on imported rare earth magnetic materials and enabling Taiwan's independent manufacturing of key components. This can improve the energy efficiency of airflow circulation equipment in air conditioning, data centers, and semiconductor plants by over 60%.</a:t>
            </a:r>
            <a:endParaRPr lang="zh-TW" altLang="en-US" sz="1600" dirty="0">
              <a:latin typeface="Arial" panose="020B0604020202020204" pitchFamily="34" charset="0"/>
              <a:cs typeface="Arial" panose="020B0604020202020204" pitchFamily="34" charset="0"/>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a:t>
            </a:fld>
            <a:endParaRPr lang="zh-TW" altLang="en-US"/>
          </a:p>
        </p:txBody>
      </p:sp>
    </p:spTree>
    <p:extLst>
      <p:ext uri="{BB962C8B-B14F-4D97-AF65-F5344CB8AC3E}">
        <p14:creationId xmlns:p14="http://schemas.microsoft.com/office/powerpoint/2010/main" val="42581366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404664"/>
            <a:ext cx="8229600" cy="6192688"/>
          </a:xfrm>
        </p:spPr>
        <p:txBody>
          <a:bodyPr>
            <a:normAutofit fontScale="25000" lnSpcReduction="20000"/>
          </a:bodyPr>
          <a:lstStyle/>
          <a:p>
            <a:pPr marL="0" indent="0">
              <a:buNone/>
            </a:pPr>
            <a:r>
              <a:rPr lang="en-US" altLang="zh-TW" sz="9600" b="1" dirty="0" smtClean="0">
                <a:latin typeface="Arial" panose="020B0604020202020204" pitchFamily="34" charset="0"/>
                <a:cs typeface="Arial" panose="020B0604020202020204" pitchFamily="34" charset="0"/>
              </a:rPr>
              <a:t>Drive </a:t>
            </a:r>
            <a:r>
              <a:rPr lang="en-US" altLang="zh-TW" sz="9600" b="1" dirty="0">
                <a:latin typeface="Arial" panose="020B0604020202020204" pitchFamily="34" charset="0"/>
                <a:cs typeface="Arial" panose="020B0604020202020204" pitchFamily="34" charset="0"/>
              </a:rPr>
              <a:t>controller:</a:t>
            </a:r>
            <a:endParaRPr lang="en-US" altLang="zh-TW" sz="9600" b="1" dirty="0" smtClean="0">
              <a:latin typeface="Arial" panose="020B0604020202020204" pitchFamily="34" charset="0"/>
              <a:cs typeface="Arial" panose="020B0604020202020204" pitchFamily="34" charset="0"/>
            </a:endParaRPr>
          </a:p>
          <a:p>
            <a:pPr marL="0" indent="0">
              <a:buNone/>
            </a:pPr>
            <a:endParaRPr lang="zh-TW" altLang="zh-TW" sz="2000" dirty="0"/>
          </a:p>
          <a:p>
            <a:pPr marL="0" indent="0">
              <a:lnSpc>
                <a:spcPts val="2160"/>
              </a:lnSpc>
              <a:buNone/>
            </a:pPr>
            <a:r>
              <a:rPr lang="en-US" altLang="zh-TW" sz="6400" dirty="0" smtClean="0">
                <a:latin typeface="Arial" panose="020B0604020202020204" pitchFamily="34" charset="0"/>
                <a:cs typeface="Arial" panose="020B0604020202020204" pitchFamily="34" charset="0"/>
              </a:rPr>
              <a:t>    </a:t>
            </a:r>
            <a:r>
              <a:rPr lang="en-US" altLang="zh-TW" sz="6400" dirty="0">
                <a:latin typeface="Arial" panose="020B0604020202020204" pitchFamily="34" charset="0"/>
                <a:cs typeface="Arial" panose="020B0604020202020204" pitchFamily="34" charset="0"/>
              </a:rPr>
              <a:t>The company continues its product transformation and focuses on core drive control technologies. Under the trend of environmental protection and energy conservation, it develops various energy-saving products and collaborates with system manufacturers to develop a series of drive controllers, hoping to contribute to the government's policies promoting energy conservation and emission reduction. The products are mainly used in the following different fields.</a:t>
            </a:r>
            <a:endParaRPr lang="zh-TW" altLang="zh-TW" sz="6400" dirty="0">
              <a:latin typeface="Arial" panose="020B0604020202020204" pitchFamily="34" charset="0"/>
              <a:cs typeface="Arial" panose="020B0604020202020204" pitchFamily="34" charset="0"/>
            </a:endParaRPr>
          </a:p>
          <a:p>
            <a:pPr marL="0" indent="0">
              <a:lnSpc>
                <a:spcPts val="2160"/>
              </a:lnSpc>
              <a:buNone/>
            </a:pPr>
            <a:r>
              <a:rPr lang="en-US" altLang="zh-TW" sz="6400" dirty="0">
                <a:latin typeface="Arial" panose="020B0604020202020204" pitchFamily="34" charset="0"/>
                <a:cs typeface="Arial" panose="020B0604020202020204" pitchFamily="34" charset="0"/>
              </a:rPr>
              <a:t>1. FCU (Fan Coil Unit) controller for hotel/hospital air conditioning systems.</a:t>
            </a:r>
            <a:endParaRPr lang="zh-TW" altLang="zh-TW" sz="6400" dirty="0">
              <a:latin typeface="Arial" panose="020B0604020202020204" pitchFamily="34" charset="0"/>
              <a:cs typeface="Arial" panose="020B0604020202020204" pitchFamily="34" charset="0"/>
            </a:endParaRPr>
          </a:p>
          <a:p>
            <a:pPr marL="0" indent="0">
              <a:lnSpc>
                <a:spcPts val="2160"/>
              </a:lnSpc>
              <a:buNone/>
            </a:pPr>
            <a:r>
              <a:rPr lang="en-US" altLang="zh-TW" sz="6400" dirty="0">
                <a:latin typeface="Arial" panose="020B0604020202020204" pitchFamily="34" charset="0"/>
                <a:cs typeface="Arial" panose="020B0604020202020204" pitchFamily="34" charset="0"/>
              </a:rPr>
              <a:t>2. Among dust-free factories in semiconductor, electronic information, </a:t>
            </a:r>
            <a:endParaRPr lang="en-US" altLang="zh-TW" sz="6400" dirty="0" smtClean="0">
              <a:latin typeface="Arial" panose="020B0604020202020204" pitchFamily="34" charset="0"/>
              <a:cs typeface="Arial" panose="020B0604020202020204" pitchFamily="34" charset="0"/>
            </a:endParaRPr>
          </a:p>
          <a:p>
            <a:pPr marL="0" indent="0">
              <a:lnSpc>
                <a:spcPts val="2160"/>
              </a:lnSpc>
              <a:buNone/>
            </a:pPr>
            <a:r>
              <a:rPr lang="en-US" altLang="zh-TW" sz="6400" dirty="0">
                <a:latin typeface="Arial" panose="020B0604020202020204" pitchFamily="34" charset="0"/>
                <a:cs typeface="Arial" panose="020B0604020202020204" pitchFamily="34" charset="0"/>
              </a:rPr>
              <a:t> </a:t>
            </a:r>
            <a:r>
              <a:rPr lang="en-US" altLang="zh-TW" sz="6400" dirty="0" smtClean="0">
                <a:latin typeface="Arial" panose="020B0604020202020204" pitchFamily="34" charset="0"/>
                <a:cs typeface="Arial" panose="020B0604020202020204" pitchFamily="34" charset="0"/>
              </a:rPr>
              <a:t>   pharmaceutical</a:t>
            </a:r>
            <a:r>
              <a:rPr lang="en-US" altLang="zh-TW" sz="6400" dirty="0">
                <a:latin typeface="Arial" panose="020B0604020202020204" pitchFamily="34" charset="0"/>
                <a:cs typeface="Arial" panose="020B0604020202020204" pitchFamily="34" charset="0"/>
              </a:rPr>
              <a:t>, medical, food, laboratory and other industries</a:t>
            </a:r>
            <a:endParaRPr lang="zh-TW" altLang="zh-TW" sz="6400" dirty="0">
              <a:latin typeface="Arial" panose="020B0604020202020204" pitchFamily="34" charset="0"/>
              <a:cs typeface="Arial" panose="020B0604020202020204" pitchFamily="34" charset="0"/>
            </a:endParaRPr>
          </a:p>
          <a:p>
            <a:pPr marL="0" indent="0">
              <a:lnSpc>
                <a:spcPts val="2160"/>
              </a:lnSpc>
              <a:buNone/>
            </a:pPr>
            <a:r>
              <a:rPr lang="en-US" altLang="zh-TW" sz="6400" dirty="0">
                <a:latin typeface="Arial" panose="020B0604020202020204" pitchFamily="34" charset="0"/>
                <a:cs typeface="Arial" panose="020B0604020202020204" pitchFamily="34" charset="0"/>
              </a:rPr>
              <a:t> </a:t>
            </a:r>
            <a:r>
              <a:rPr lang="en-US" altLang="zh-TW" sz="6400" dirty="0" smtClean="0">
                <a:latin typeface="Arial" panose="020B0604020202020204" pitchFamily="34" charset="0"/>
                <a:cs typeface="Arial" panose="020B0604020202020204" pitchFamily="34" charset="0"/>
              </a:rPr>
              <a:t>   FFU </a:t>
            </a:r>
            <a:r>
              <a:rPr lang="en-US" altLang="zh-TW" sz="6400" dirty="0">
                <a:latin typeface="Arial" panose="020B0604020202020204" pitchFamily="34" charset="0"/>
                <a:cs typeface="Arial" panose="020B0604020202020204" pitchFamily="34" charset="0"/>
              </a:rPr>
              <a:t>(Fan Filter Unit </a:t>
            </a:r>
            <a:r>
              <a:rPr lang="en-US" altLang="zh-TW" sz="6400" dirty="0" smtClean="0">
                <a:latin typeface="Arial" panose="020B0604020202020204" pitchFamily="34" charset="0"/>
                <a:cs typeface="Arial" panose="020B0604020202020204" pitchFamily="34" charset="0"/>
              </a:rPr>
              <a:t>) </a:t>
            </a:r>
            <a:r>
              <a:rPr lang="en-US" altLang="zh-TW" sz="6400" dirty="0">
                <a:latin typeface="Arial" panose="020B0604020202020204" pitchFamily="34" charset="0"/>
                <a:cs typeface="Arial" panose="020B0604020202020204" pitchFamily="34" charset="0"/>
              </a:rPr>
              <a:t>controller. .</a:t>
            </a:r>
            <a:endParaRPr lang="zh-TW" altLang="zh-TW" sz="6400" dirty="0">
              <a:latin typeface="Arial" panose="020B0604020202020204" pitchFamily="34" charset="0"/>
              <a:cs typeface="Arial" panose="020B0604020202020204" pitchFamily="34" charset="0"/>
            </a:endParaRPr>
          </a:p>
          <a:p>
            <a:pPr marL="0" indent="0">
              <a:lnSpc>
                <a:spcPts val="2160"/>
              </a:lnSpc>
              <a:buNone/>
            </a:pPr>
            <a:r>
              <a:rPr lang="en-US" altLang="zh-TW" sz="6400" dirty="0">
                <a:latin typeface="Arial" panose="020B0604020202020204" pitchFamily="34" charset="0"/>
                <a:cs typeface="Arial" panose="020B0604020202020204" pitchFamily="34" charset="0"/>
              </a:rPr>
              <a:t>3. Controllers for outdoor units for air conditioning and blower fans in industrial </a:t>
            </a:r>
            <a:endParaRPr lang="en-US" altLang="zh-TW" sz="6400" dirty="0" smtClean="0">
              <a:latin typeface="Arial" panose="020B0604020202020204" pitchFamily="34" charset="0"/>
              <a:cs typeface="Arial" panose="020B0604020202020204" pitchFamily="34" charset="0"/>
            </a:endParaRPr>
          </a:p>
          <a:p>
            <a:pPr marL="0" indent="0">
              <a:lnSpc>
                <a:spcPts val="2160"/>
              </a:lnSpc>
              <a:buNone/>
            </a:pPr>
            <a:r>
              <a:rPr lang="en-US" altLang="zh-TW" sz="6400" dirty="0">
                <a:latin typeface="Arial" panose="020B0604020202020204" pitchFamily="34" charset="0"/>
                <a:cs typeface="Arial" panose="020B0604020202020204" pitchFamily="34" charset="0"/>
              </a:rPr>
              <a:t> </a:t>
            </a:r>
            <a:r>
              <a:rPr lang="en-US" altLang="zh-TW" sz="6400" dirty="0" smtClean="0">
                <a:latin typeface="Arial" panose="020B0604020202020204" pitchFamily="34" charset="0"/>
                <a:cs typeface="Arial" panose="020B0604020202020204" pitchFamily="34" charset="0"/>
              </a:rPr>
              <a:t>   plants </a:t>
            </a:r>
            <a:r>
              <a:rPr lang="en-US" altLang="zh-TW" sz="6400" dirty="0">
                <a:latin typeface="Arial" panose="020B0604020202020204" pitchFamily="34" charset="0"/>
                <a:cs typeface="Arial" panose="020B0604020202020204" pitchFamily="34" charset="0"/>
              </a:rPr>
              <a:t>and logistics warehouses.</a:t>
            </a:r>
            <a:endParaRPr lang="zh-TW" altLang="zh-TW" sz="6400" dirty="0">
              <a:latin typeface="Arial" panose="020B0604020202020204" pitchFamily="34" charset="0"/>
              <a:cs typeface="Arial" panose="020B0604020202020204" pitchFamily="34" charset="0"/>
            </a:endParaRPr>
          </a:p>
          <a:p>
            <a:pPr marL="0" indent="0">
              <a:lnSpc>
                <a:spcPts val="2160"/>
              </a:lnSpc>
              <a:buNone/>
            </a:pPr>
            <a:r>
              <a:rPr lang="en-US" altLang="zh-TW" sz="6400" dirty="0">
                <a:latin typeface="Arial" panose="020B0604020202020204" pitchFamily="34" charset="0"/>
                <a:cs typeface="Arial" panose="020B0604020202020204" pitchFamily="34" charset="0"/>
              </a:rPr>
              <a:t>4. Drive controller for industrial fan motor.</a:t>
            </a:r>
            <a:endParaRPr lang="zh-TW" altLang="zh-TW" sz="6400" dirty="0">
              <a:latin typeface="Arial" panose="020B0604020202020204" pitchFamily="34" charset="0"/>
              <a:cs typeface="Arial" panose="020B0604020202020204" pitchFamily="34" charset="0"/>
            </a:endParaRPr>
          </a:p>
          <a:p>
            <a:pPr marL="0" indent="0">
              <a:lnSpc>
                <a:spcPts val="2160"/>
              </a:lnSpc>
              <a:buNone/>
            </a:pPr>
            <a:r>
              <a:rPr lang="en-US" altLang="zh-TW" sz="6400" dirty="0">
                <a:latin typeface="Arial" panose="020B0604020202020204" pitchFamily="34" charset="0"/>
                <a:cs typeface="Arial" panose="020B0604020202020204" pitchFamily="34" charset="0"/>
              </a:rPr>
              <a:t>5. Temperature cycle test equipment/ice water machine controller used in the </a:t>
            </a:r>
            <a:endParaRPr lang="en-US" altLang="zh-TW" sz="6400" dirty="0" smtClean="0">
              <a:latin typeface="Arial" panose="020B0604020202020204" pitchFamily="34" charset="0"/>
              <a:cs typeface="Arial" panose="020B0604020202020204" pitchFamily="34" charset="0"/>
            </a:endParaRPr>
          </a:p>
          <a:p>
            <a:pPr marL="0" indent="0">
              <a:lnSpc>
                <a:spcPts val="2160"/>
              </a:lnSpc>
              <a:buNone/>
            </a:pPr>
            <a:r>
              <a:rPr lang="en-US" altLang="zh-TW" sz="6400" dirty="0">
                <a:latin typeface="Arial" panose="020B0604020202020204" pitchFamily="34" charset="0"/>
                <a:cs typeface="Arial" panose="020B0604020202020204" pitchFamily="34" charset="0"/>
              </a:rPr>
              <a:t> </a:t>
            </a:r>
            <a:r>
              <a:rPr lang="en-US" altLang="zh-TW" sz="6400" dirty="0" smtClean="0">
                <a:latin typeface="Arial" panose="020B0604020202020204" pitchFamily="34" charset="0"/>
                <a:cs typeface="Arial" panose="020B0604020202020204" pitchFamily="34" charset="0"/>
              </a:rPr>
              <a:t>    semiconductor </a:t>
            </a:r>
            <a:r>
              <a:rPr lang="en-US" altLang="zh-TW" sz="6400" dirty="0">
                <a:latin typeface="Arial" panose="020B0604020202020204" pitchFamily="34" charset="0"/>
                <a:cs typeface="Arial" panose="020B0604020202020204" pitchFamily="34" charset="0"/>
              </a:rPr>
              <a:t>industry.</a:t>
            </a:r>
            <a:endParaRPr lang="zh-TW" altLang="zh-TW" sz="6400" dirty="0">
              <a:latin typeface="Arial" panose="020B0604020202020204" pitchFamily="34" charset="0"/>
              <a:cs typeface="Arial" panose="020B0604020202020204" pitchFamily="34" charset="0"/>
            </a:endParaRPr>
          </a:p>
          <a:p>
            <a:pPr marL="0" indent="0">
              <a:lnSpc>
                <a:spcPts val="2160"/>
              </a:lnSpc>
              <a:buNone/>
            </a:pPr>
            <a:r>
              <a:rPr lang="en-US" altLang="zh-TW" sz="6400" dirty="0">
                <a:latin typeface="Arial" panose="020B0604020202020204" pitchFamily="34" charset="0"/>
                <a:cs typeface="Arial" panose="020B0604020202020204" pitchFamily="34" charset="0"/>
              </a:rPr>
              <a:t>6. Industrial dryer/freezer/refrigerator controller</a:t>
            </a:r>
            <a:r>
              <a:rPr lang="en-US" altLang="zh-TW" sz="6400" dirty="0" smtClean="0">
                <a:latin typeface="Arial" panose="020B0604020202020204" pitchFamily="34" charset="0"/>
                <a:cs typeface="Arial" panose="020B0604020202020204" pitchFamily="34" charset="0"/>
              </a:rPr>
              <a:t>.</a:t>
            </a:r>
          </a:p>
          <a:p>
            <a:pPr marL="0" indent="0">
              <a:lnSpc>
                <a:spcPts val="2160"/>
              </a:lnSpc>
              <a:buNone/>
            </a:pPr>
            <a:r>
              <a:rPr lang="en-US" altLang="zh-TW" sz="6400" dirty="0" smtClean="0">
                <a:latin typeface="Arial" panose="020B0604020202020204" pitchFamily="34" charset="0"/>
                <a:cs typeface="Arial" panose="020B0604020202020204" pitchFamily="34" charset="0"/>
              </a:rPr>
              <a:t>7</a:t>
            </a:r>
            <a:r>
              <a:rPr lang="zh-TW" altLang="en-US" sz="6400" dirty="0" smtClean="0">
                <a:latin typeface="Arial" panose="020B0604020202020204" pitchFamily="34" charset="0"/>
                <a:cs typeface="Arial" panose="020B0604020202020204" pitchFamily="34" charset="0"/>
              </a:rPr>
              <a:t>、</a:t>
            </a:r>
            <a:r>
              <a:rPr lang="en-US" altLang="zh-TW" sz="6400" dirty="0" smtClean="0">
                <a:latin typeface="Arial" panose="020B0604020202020204" pitchFamily="34" charset="0"/>
                <a:cs typeface="Arial" panose="020B0604020202020204" pitchFamily="34" charset="0"/>
              </a:rPr>
              <a:t>Water </a:t>
            </a:r>
            <a:r>
              <a:rPr lang="en-US" altLang="zh-TW" sz="6400" dirty="0">
                <a:latin typeface="Arial" panose="020B0604020202020204" pitchFamily="34" charset="0"/>
                <a:cs typeface="Arial" panose="020B0604020202020204" pitchFamily="34" charset="0"/>
              </a:rPr>
              <a:t>pump pressurization motor drive </a:t>
            </a:r>
            <a:r>
              <a:rPr lang="en-US" altLang="zh-TW" sz="6400" dirty="0" smtClean="0">
                <a:latin typeface="Arial" panose="020B0604020202020204" pitchFamily="34" charset="0"/>
                <a:cs typeface="Arial" panose="020B0604020202020204" pitchFamily="34" charset="0"/>
              </a:rPr>
              <a:t>control</a:t>
            </a:r>
          </a:p>
          <a:p>
            <a:pPr marL="0" indent="0">
              <a:lnSpc>
                <a:spcPts val="2160"/>
              </a:lnSpc>
              <a:buNone/>
            </a:pPr>
            <a:r>
              <a:rPr lang="en-US" altLang="zh-TW" sz="6400" dirty="0" smtClean="0">
                <a:latin typeface="Arial" panose="020B0604020202020204" pitchFamily="34" charset="0"/>
                <a:cs typeface="Arial" panose="020B0604020202020204" pitchFamily="34" charset="0"/>
              </a:rPr>
              <a:t>8</a:t>
            </a:r>
            <a:r>
              <a:rPr lang="zh-TW" altLang="en-US" sz="6400" dirty="0" smtClean="0">
                <a:latin typeface="Arial" panose="020B0604020202020204" pitchFamily="34" charset="0"/>
                <a:cs typeface="Arial" panose="020B0604020202020204" pitchFamily="34" charset="0"/>
              </a:rPr>
              <a:t>、</a:t>
            </a:r>
            <a:r>
              <a:rPr lang="en-US" altLang="zh-TW" sz="6400" dirty="0" smtClean="0">
                <a:latin typeface="Arial" panose="020B0604020202020204" pitchFamily="34" charset="0"/>
                <a:cs typeface="Arial" panose="020B0604020202020204" pitchFamily="34" charset="0"/>
              </a:rPr>
              <a:t>Vehicle/mobile </a:t>
            </a:r>
            <a:r>
              <a:rPr lang="en-US" altLang="zh-TW" sz="6400" dirty="0">
                <a:latin typeface="Arial" panose="020B0604020202020204" pitchFamily="34" charset="0"/>
                <a:cs typeface="Arial" panose="020B0604020202020204" pitchFamily="34" charset="0"/>
              </a:rPr>
              <a:t>refrigerator compressor drive control</a:t>
            </a:r>
            <a:endParaRPr lang="zh-TW" altLang="zh-TW" sz="6400" dirty="0">
              <a:latin typeface="Arial" panose="020B0604020202020204" pitchFamily="34" charset="0"/>
              <a:cs typeface="Arial" panose="020B0604020202020204" pitchFamily="34" charset="0"/>
            </a:endParaRPr>
          </a:p>
        </p:txBody>
      </p:sp>
      <p:sp>
        <p:nvSpPr>
          <p:cNvPr id="2" name="投影片編號版面配置區 1"/>
          <p:cNvSpPr>
            <a:spLocks noGrp="1"/>
          </p:cNvSpPr>
          <p:nvPr>
            <p:ph type="sldNum" sz="quarter" idx="12"/>
          </p:nvPr>
        </p:nvSpPr>
        <p:spPr/>
        <p:txBody>
          <a:bodyPr/>
          <a:lstStyle/>
          <a:p>
            <a:fld id="{73DA0BB7-265A-403C-9275-D587AB510EDC}" type="slidenum">
              <a:rPr lang="zh-TW" altLang="en-US" smtClean="0"/>
              <a:pPr/>
              <a:t>5</a:t>
            </a:fld>
            <a:endParaRPr lang="zh-TW" altLang="en-US"/>
          </a:p>
        </p:txBody>
      </p:sp>
    </p:spTree>
    <p:extLst>
      <p:ext uri="{BB962C8B-B14F-4D97-AF65-F5344CB8AC3E}">
        <p14:creationId xmlns:p14="http://schemas.microsoft.com/office/powerpoint/2010/main" val="937882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99392"/>
            <a:ext cx="8229600" cy="1143000"/>
          </a:xfrm>
        </p:spPr>
        <p:txBody>
          <a:bodyPr>
            <a:normAutofit/>
          </a:bodyPr>
          <a:lstStyle/>
          <a:p>
            <a:r>
              <a:rPr lang="en-US" altLang="zh-TW" sz="2400" dirty="0">
                <a:latin typeface="Arial" panose="020B0604020202020204" pitchFamily="34" charset="0"/>
                <a:cs typeface="Arial" panose="020B0604020202020204" pitchFamily="34" charset="0"/>
              </a:rPr>
              <a:t>Application of External Rotor Motor in ECM Fans</a:t>
            </a:r>
            <a:endParaRPr lang="zh-TW" altLang="en-US" sz="2400" dirty="0">
              <a:latin typeface="Arial" panose="020B0604020202020204" pitchFamily="34" charset="0"/>
              <a:cs typeface="Arial" panose="020B0604020202020204" pitchFamily="34" charset="0"/>
            </a:endParaRPr>
          </a:p>
        </p:txBody>
      </p:sp>
      <p:sp>
        <p:nvSpPr>
          <p:cNvPr id="4" name="矩形 3"/>
          <p:cNvSpPr/>
          <p:nvPr/>
        </p:nvSpPr>
        <p:spPr>
          <a:xfrm>
            <a:off x="467544" y="764704"/>
            <a:ext cx="8388424" cy="3539430"/>
          </a:xfrm>
          <a:prstGeom prst="rect">
            <a:avLst/>
          </a:prstGeom>
        </p:spPr>
        <p:txBody>
          <a:bodyPr wrap="square">
            <a:spAutoFit/>
          </a:bodyPr>
          <a:lstStyle/>
          <a:p>
            <a:pPr>
              <a:spcAft>
                <a:spcPts val="0"/>
              </a:spcAft>
            </a:pPr>
            <a:r>
              <a:rPr lang="en-US" altLang="zh-TW" sz="1400" kern="0" dirty="0">
                <a:latin typeface="Arial" panose="020B0604020202020204" pitchFamily="34" charset="0"/>
                <a:cs typeface="Arial" panose="020B0604020202020204" pitchFamily="34" charset="0"/>
              </a:rPr>
              <a:t>LCE has developed the external rotor motor EC Fan (can be used with centrifugal fans and axial fans) and the group-controlled EC air wall controller, as well as the development and sales of EC Fan complete machines.</a:t>
            </a:r>
            <a:endParaRPr lang="zh-TW" altLang="zh-TW" sz="1400" kern="100" dirty="0">
              <a:latin typeface="Arial" panose="020B0604020202020204" pitchFamily="34" charset="0"/>
              <a:cs typeface="Arial" panose="020B0604020202020204" pitchFamily="34" charset="0"/>
            </a:endParaRPr>
          </a:p>
          <a:p>
            <a:pPr>
              <a:spcAft>
                <a:spcPts val="0"/>
              </a:spcAft>
            </a:pPr>
            <a:r>
              <a:rPr lang="en-US" altLang="zh-TW" sz="1400" kern="0" dirty="0">
                <a:latin typeface="Arial" panose="020B0604020202020204" pitchFamily="34" charset="0"/>
                <a:cs typeface="Arial" panose="020B0604020202020204" pitchFamily="34" charset="0"/>
              </a:rPr>
              <a:t>Application fields: parking lot ventilation, constant temperature and humidity air-conditioning boxes, cold chain warehousing, storage ventilation, information and communication computer room Data Center, smart air-conditioning boxes</a:t>
            </a:r>
            <a:r>
              <a:rPr lang="en-US" altLang="zh-TW" sz="1400" kern="0" dirty="0">
                <a:solidFill>
                  <a:srgbClr val="5F6368"/>
                </a:solidFill>
                <a:latin typeface="Arial" panose="020B0604020202020204" pitchFamily="34" charset="0"/>
                <a:cs typeface="Arial" panose="020B0604020202020204" pitchFamily="34" charset="0"/>
              </a:rPr>
              <a:t/>
            </a:r>
            <a:br>
              <a:rPr lang="en-US" altLang="zh-TW" sz="1400" kern="0" dirty="0">
                <a:solidFill>
                  <a:srgbClr val="5F6368"/>
                </a:solidFill>
                <a:latin typeface="Arial" panose="020B0604020202020204" pitchFamily="34" charset="0"/>
                <a:cs typeface="Arial" panose="020B0604020202020204" pitchFamily="34" charset="0"/>
              </a:rPr>
            </a:br>
            <a:endParaRPr lang="zh-TW" altLang="zh-TW" sz="1400" kern="100" dirty="0">
              <a:latin typeface="Arial" panose="020B0604020202020204" pitchFamily="34" charset="0"/>
              <a:cs typeface="Arial" panose="020B0604020202020204" pitchFamily="34" charset="0"/>
            </a:endParaRPr>
          </a:p>
          <a:p>
            <a:pPr>
              <a:spcAft>
                <a:spcPts val="0"/>
              </a:spcAft>
            </a:pPr>
            <a:r>
              <a:rPr lang="en-US" altLang="zh-TW" sz="1400" kern="100" dirty="0">
                <a:latin typeface="Arial" panose="020B0604020202020204" pitchFamily="34" charset="0"/>
                <a:cs typeface="Arial" panose="020B0604020202020204" pitchFamily="34" charset="0"/>
              </a:rPr>
              <a:t>External rotor centrifugal Electronically Commutated (EC)Fan electronically commutated motor</a:t>
            </a:r>
            <a:r>
              <a:rPr lang="en-US" altLang="zh-TW" sz="1400" kern="100" dirty="0" smtClean="0">
                <a:latin typeface="Arial" panose="020B0604020202020204" pitchFamily="34" charset="0"/>
                <a:cs typeface="Arial" panose="020B0604020202020204" pitchFamily="34" charset="0"/>
              </a:rPr>
              <a:t>, </a:t>
            </a:r>
            <a:r>
              <a:rPr lang="en-US" altLang="zh-TW" sz="1400" kern="100" dirty="0">
                <a:latin typeface="Arial" panose="020B0604020202020204" pitchFamily="34" charset="0"/>
                <a:cs typeface="Arial" panose="020B0604020202020204" pitchFamily="34" charset="0"/>
              </a:rPr>
              <a:t>EC Fan can be a stand-alone unit or can be formed into a wind wall that can be controlled in a group manner. The fan operation can be controlled based on sensors such as temperature/humidity/enthalpy value.</a:t>
            </a:r>
            <a:endParaRPr lang="zh-TW" altLang="zh-TW" sz="1400" kern="100" dirty="0">
              <a:latin typeface="Arial" panose="020B0604020202020204" pitchFamily="34" charset="0"/>
              <a:cs typeface="Arial" panose="020B0604020202020204" pitchFamily="34" charset="0"/>
            </a:endParaRPr>
          </a:p>
          <a:p>
            <a:pPr>
              <a:spcAft>
                <a:spcPts val="0"/>
              </a:spcAft>
            </a:pPr>
            <a:r>
              <a:rPr lang="en-US" altLang="zh-TW" sz="1400" kern="100" dirty="0">
                <a:latin typeface="Arial" panose="020B0604020202020204" pitchFamily="34" charset="0"/>
                <a:cs typeface="Arial" panose="020B0604020202020204" pitchFamily="34" charset="0"/>
              </a:rPr>
              <a:t> </a:t>
            </a:r>
            <a:endParaRPr lang="zh-TW" altLang="zh-TW" sz="1400" kern="100" dirty="0">
              <a:latin typeface="Arial" panose="020B0604020202020204" pitchFamily="34" charset="0"/>
              <a:cs typeface="Arial" panose="020B0604020202020204" pitchFamily="34" charset="0"/>
            </a:endParaRPr>
          </a:p>
          <a:p>
            <a:pPr>
              <a:spcAft>
                <a:spcPts val="0"/>
              </a:spcAft>
            </a:pPr>
            <a:r>
              <a:rPr lang="en-US" altLang="zh-TW" sz="1400" kern="100" dirty="0">
                <a:latin typeface="Arial" panose="020B0604020202020204" pitchFamily="34" charset="0"/>
                <a:cs typeface="Arial" panose="020B0604020202020204" pitchFamily="34" charset="0"/>
              </a:rPr>
              <a:t>The drive control adopts an electrolytic capacitor-free design.</a:t>
            </a:r>
            <a:endParaRPr lang="zh-TW" altLang="zh-TW" sz="1400" kern="100" dirty="0">
              <a:latin typeface="Arial" panose="020B0604020202020204" pitchFamily="34" charset="0"/>
              <a:cs typeface="Arial" panose="020B0604020202020204" pitchFamily="34" charset="0"/>
            </a:endParaRPr>
          </a:p>
          <a:p>
            <a:pPr>
              <a:spcAft>
                <a:spcPts val="0"/>
              </a:spcAft>
            </a:pPr>
            <a:r>
              <a:rPr lang="en-US" altLang="zh-TW" sz="1400" kern="100" dirty="0">
                <a:latin typeface="Arial" panose="020B0604020202020204" pitchFamily="34" charset="0"/>
                <a:cs typeface="Arial" panose="020B0604020202020204" pitchFamily="34" charset="0"/>
              </a:rPr>
              <a:t>The design leads the industry in high-voltage/high-power driver control design. It uses a firmware to switch the input waveform to the required current waveform, improving the traditional use of large capacitor filtering and occupying a large space. It can flatten/shrink the body and achieve integrated motor/drive control. machine</a:t>
            </a:r>
            <a:endParaRPr lang="zh-TW" altLang="zh-TW" sz="1400" kern="100" dirty="0">
              <a:latin typeface="Arial" panose="020B0604020202020204" pitchFamily="34" charset="0"/>
              <a:cs typeface="Arial" panose="020B0604020202020204" pitchFamily="34" charset="0"/>
            </a:endParaRPr>
          </a:p>
        </p:txBody>
      </p:sp>
      <p:pic>
        <p:nvPicPr>
          <p:cNvPr id="5"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6705" y="4318020"/>
            <a:ext cx="1800200" cy="19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8104" y="4232126"/>
            <a:ext cx="1863872"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字方塊 6"/>
          <p:cNvSpPr txBox="1"/>
          <p:nvPr/>
        </p:nvSpPr>
        <p:spPr>
          <a:xfrm>
            <a:off x="3131840" y="7290099"/>
            <a:ext cx="1800493" cy="369332"/>
          </a:xfrm>
          <a:prstGeom prst="rect">
            <a:avLst/>
          </a:prstGeom>
          <a:noFill/>
        </p:spPr>
        <p:txBody>
          <a:bodyPr wrap="none" rtlCol="0">
            <a:spAutoFit/>
          </a:bodyPr>
          <a:lstStyle/>
          <a:p>
            <a:r>
              <a:rPr lang="zh-TW" altLang="en-US" dirty="0">
                <a:latin typeface="微軟正黑體" panose="020B0604030504040204" pitchFamily="34" charset="-120"/>
                <a:ea typeface="微軟正黑體" panose="020B0604030504040204" pitchFamily="34" charset="-120"/>
              </a:rPr>
              <a:t>無電解</a:t>
            </a:r>
            <a:r>
              <a:rPr lang="zh-TW" altLang="en-US" dirty="0" smtClean="0">
                <a:latin typeface="微軟正黑體" panose="020B0604030504040204" pitchFamily="34" charset="-120"/>
                <a:ea typeface="微軟正黑體" panose="020B0604030504040204" pitchFamily="34" charset="-120"/>
              </a:rPr>
              <a:t>電容設計</a:t>
            </a:r>
            <a:endParaRPr lang="zh-TW" altLang="en-US" dirty="0">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5943242" y="7239973"/>
            <a:ext cx="1569660" cy="369332"/>
          </a:xfrm>
          <a:prstGeom prst="rect">
            <a:avLst/>
          </a:prstGeom>
          <a:noFill/>
        </p:spPr>
        <p:txBody>
          <a:bodyPr wrap="none" rtlCol="0">
            <a:spAutoFit/>
          </a:bodyPr>
          <a:lstStyle/>
          <a:p>
            <a:r>
              <a:rPr lang="zh-TW" altLang="en-US" dirty="0" smtClean="0">
                <a:latin typeface="微軟正黑體" panose="020B0604030504040204" pitchFamily="34" charset="-120"/>
                <a:ea typeface="微軟正黑體" panose="020B0604030504040204" pitchFamily="34" charset="-120"/>
              </a:rPr>
              <a:t>電解電容設計</a:t>
            </a:r>
            <a:endParaRPr lang="zh-TW" altLang="en-US" dirty="0">
              <a:latin typeface="微軟正黑體" panose="020B0604030504040204" pitchFamily="34" charset="-120"/>
              <a:ea typeface="微軟正黑體" panose="020B0604030504040204" pitchFamily="34" charset="-120"/>
            </a:endParaRPr>
          </a:p>
        </p:txBody>
      </p:sp>
      <p:sp>
        <p:nvSpPr>
          <p:cNvPr id="9" name="文字方塊 8"/>
          <p:cNvSpPr txBox="1"/>
          <p:nvPr/>
        </p:nvSpPr>
        <p:spPr>
          <a:xfrm>
            <a:off x="1043608" y="6234279"/>
            <a:ext cx="2614187" cy="307777"/>
          </a:xfrm>
          <a:prstGeom prst="rect">
            <a:avLst/>
          </a:prstGeom>
          <a:noFill/>
        </p:spPr>
        <p:txBody>
          <a:bodyPr wrap="square" rtlCol="0">
            <a:spAutoFit/>
          </a:bodyPr>
          <a:lstStyle/>
          <a:p>
            <a:r>
              <a:rPr lang="en-US" altLang="zh-TW" sz="1400" dirty="0" smtClean="0">
                <a:latin typeface="微軟正黑體" panose="020B0604030504040204" pitchFamily="34" charset="-120"/>
                <a:ea typeface="微軟正黑體" panose="020B0604030504040204" pitchFamily="34" charset="-120"/>
              </a:rPr>
              <a:t>Non-EC Capacitor Design</a:t>
            </a:r>
            <a:endParaRPr lang="zh-TW" altLang="en-US" sz="1400" dirty="0">
              <a:latin typeface="微軟正黑體" panose="020B0604030504040204" pitchFamily="34" charset="-120"/>
              <a:ea typeface="微軟正黑體" panose="020B0604030504040204" pitchFamily="34" charset="-120"/>
            </a:endParaRPr>
          </a:p>
        </p:txBody>
      </p:sp>
      <p:sp>
        <p:nvSpPr>
          <p:cNvPr id="11" name="文字方塊 10"/>
          <p:cNvSpPr txBox="1"/>
          <p:nvPr/>
        </p:nvSpPr>
        <p:spPr>
          <a:xfrm>
            <a:off x="5345445" y="6210222"/>
            <a:ext cx="2189189" cy="307777"/>
          </a:xfrm>
          <a:prstGeom prst="rect">
            <a:avLst/>
          </a:prstGeom>
          <a:noFill/>
        </p:spPr>
        <p:txBody>
          <a:bodyPr wrap="none" rtlCol="0">
            <a:spAutoFit/>
          </a:bodyPr>
          <a:lstStyle/>
          <a:p>
            <a:r>
              <a:rPr lang="en-US" altLang="zh-TW" sz="1400" dirty="0" smtClean="0">
                <a:latin typeface="微軟正黑體" panose="020B0604030504040204" pitchFamily="34" charset="-120"/>
                <a:ea typeface="微軟正黑體" panose="020B0604030504040204" pitchFamily="34" charset="-120"/>
              </a:rPr>
              <a:t> W/EC Capacitor Design</a:t>
            </a:r>
            <a:endParaRPr lang="zh-TW" altLang="en-US" sz="14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a:t>
            </a:fld>
            <a:endParaRPr lang="zh-TW" altLang="en-US"/>
          </a:p>
        </p:txBody>
      </p:sp>
    </p:spTree>
    <p:extLst>
      <p:ext uri="{BB962C8B-B14F-4D97-AF65-F5344CB8AC3E}">
        <p14:creationId xmlns:p14="http://schemas.microsoft.com/office/powerpoint/2010/main" val="4125423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6E8D37A3-6045-3041-A553-BD890289D51A}"/>
              </a:ext>
            </a:extLst>
          </p:cNvPr>
          <p:cNvPicPr>
            <a:picLocks noChangeAspect="1"/>
          </p:cNvPicPr>
          <p:nvPr/>
        </p:nvPicPr>
        <p:blipFill>
          <a:blip r:embed="rId2"/>
          <a:stretch>
            <a:fillRect/>
          </a:stretch>
        </p:blipFill>
        <p:spPr>
          <a:xfrm>
            <a:off x="4394733" y="1313119"/>
            <a:ext cx="4297883" cy="2115881"/>
          </a:xfrm>
          <a:prstGeom prst="rect">
            <a:avLst/>
          </a:prstGeom>
        </p:spPr>
      </p:pic>
      <p:pic>
        <p:nvPicPr>
          <p:cNvPr id="10" name="圖片 9">
            <a:extLst>
              <a:ext uri="{FF2B5EF4-FFF2-40B4-BE49-F238E27FC236}">
                <a16:creationId xmlns:a16="http://schemas.microsoft.com/office/drawing/2014/main" id="{07FEBD97-3744-2B0E-86F8-1EDCA9E6317E}"/>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3235" b="95148" l="8422" r="89987">
                        <a14:foregroundMark x1="38992" y1="7947" x2="54045" y2="7314"/>
                        <a14:foregroundMark x1="42706" y1="3446" x2="47613" y2="3235"/>
                        <a14:foregroundMark x1="8488" y1="53657" x2="9748" y2="54290"/>
                        <a14:foregroundMark x1="28117" y1="82630" x2="45889" y2="83404"/>
                        <a14:foregroundMark x1="48541" y1="87975" x2="67971" y2="82630"/>
                        <a14:foregroundMark x1="38859" y1="92686" x2="39920" y2="94304"/>
                        <a14:foregroundMark x1="51127" y1="93530" x2="53117" y2="95148"/>
                      </a14:backgroundRemoval>
                    </a14:imgEffect>
                  </a14:imgLayer>
                </a14:imgProps>
              </a:ext>
              <a:ext uri="{28A0092B-C50C-407E-A947-70E740481C1C}">
                <a14:useLocalDpi xmlns:a14="http://schemas.microsoft.com/office/drawing/2010/main" val="0"/>
              </a:ext>
            </a:extLst>
          </a:blip>
          <a:stretch>
            <a:fillRect/>
          </a:stretch>
        </p:blipFill>
        <p:spPr>
          <a:xfrm rot="5400000">
            <a:off x="1119855" y="1760259"/>
            <a:ext cx="1295480" cy="1221600"/>
          </a:xfrm>
          <a:prstGeom prst="rect">
            <a:avLst/>
          </a:prstGeom>
        </p:spPr>
      </p:pic>
      <p:sp>
        <p:nvSpPr>
          <p:cNvPr id="7" name="文本框 26">
            <a:extLst>
              <a:ext uri="{FF2B5EF4-FFF2-40B4-BE49-F238E27FC236}">
                <a16:creationId xmlns:a16="http://schemas.microsoft.com/office/drawing/2014/main" id="{77BB47EC-F25E-9DE4-8992-3198ED59ADFB}"/>
              </a:ext>
            </a:extLst>
          </p:cNvPr>
          <p:cNvSpPr txBox="1"/>
          <p:nvPr/>
        </p:nvSpPr>
        <p:spPr>
          <a:xfrm>
            <a:off x="827584" y="397128"/>
            <a:ext cx="4842915" cy="415498"/>
          </a:xfrm>
          <a:prstGeom prst="rect">
            <a:avLst/>
          </a:prstGeom>
          <a:noFill/>
        </p:spPr>
        <p:txBody>
          <a:bodyPr wrap="square" rtlCol="0">
            <a:spAutoFit/>
          </a:bodyPr>
          <a:lstStyle/>
          <a:p>
            <a:r>
              <a:rPr lang="en-US" altLang="zh-TW" sz="2100" b="1" dirty="0">
                <a:solidFill>
                  <a:srgbClr val="0167A5"/>
                </a:solidFill>
                <a:latin typeface="Arial" panose="020B0604020202020204" pitchFamily="34" charset="0"/>
                <a:ea typeface="Microsoft JhengHei" panose="020B0604030504040204" pitchFamily="34" charset="-120"/>
                <a:cs typeface="Arial" panose="020B0604020202020204" pitchFamily="34" charset="0"/>
                <a:sym typeface="+mn-lt"/>
              </a:rPr>
              <a:t>EC</a:t>
            </a:r>
            <a:r>
              <a:rPr lang="zh-TW" altLang="en-US" sz="2100" b="1" dirty="0">
                <a:solidFill>
                  <a:srgbClr val="0167A5"/>
                </a:solidFill>
                <a:latin typeface="Arial" panose="020B0604020202020204" pitchFamily="34" charset="0"/>
                <a:ea typeface="Microsoft JhengHei" panose="020B0604030504040204" pitchFamily="34" charset="-120"/>
                <a:cs typeface="Arial" panose="020B0604020202020204" pitchFamily="34" charset="0"/>
                <a:sym typeface="+mn-lt"/>
              </a:rPr>
              <a:t> </a:t>
            </a:r>
            <a:r>
              <a:rPr lang="en-US" altLang="zh-TW" sz="2100" b="1" dirty="0">
                <a:solidFill>
                  <a:srgbClr val="0167A5"/>
                </a:solidFill>
                <a:latin typeface="Arial" panose="020B0604020202020204" pitchFamily="34" charset="0"/>
                <a:ea typeface="Microsoft JhengHei" panose="020B0604030504040204" pitchFamily="34" charset="-120"/>
                <a:cs typeface="Arial" panose="020B0604020202020204" pitchFamily="34" charset="0"/>
                <a:sym typeface="+mn-lt"/>
              </a:rPr>
              <a:t>Motor Application- MAU/AHU</a:t>
            </a:r>
            <a:endParaRPr lang="zh-TW" altLang="en-US" sz="2100" b="1" dirty="0">
              <a:solidFill>
                <a:srgbClr val="0167A5"/>
              </a:solidFill>
              <a:latin typeface="Arial" panose="020B0604020202020204" pitchFamily="34" charset="0"/>
              <a:ea typeface="Microsoft JhengHei" panose="020B0604030504040204" pitchFamily="34" charset="-120"/>
              <a:cs typeface="Arial" panose="020B0604020202020204" pitchFamily="34" charset="0"/>
              <a:sym typeface="+mn-lt"/>
            </a:endParaRPr>
          </a:p>
        </p:txBody>
      </p:sp>
      <p:pic>
        <p:nvPicPr>
          <p:cNvPr id="12" name="圖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43808" y="1622732"/>
            <a:ext cx="1080677" cy="1304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圖片 7"/>
          <p:cNvPicPr>
            <a:picLocks noChangeAspect="1"/>
          </p:cNvPicPr>
          <p:nvPr/>
        </p:nvPicPr>
        <p:blipFill>
          <a:blip r:embed="rId6"/>
          <a:stretch>
            <a:fillRect/>
          </a:stretch>
        </p:blipFill>
        <p:spPr>
          <a:xfrm>
            <a:off x="1187624" y="3425240"/>
            <a:ext cx="6121355" cy="2839331"/>
          </a:xfrm>
          <a:prstGeom prst="rect">
            <a:avLst/>
          </a:prstGeom>
        </p:spPr>
      </p:pic>
      <p:sp>
        <p:nvSpPr>
          <p:cNvPr id="2" name="投影片編號版面配置區 1"/>
          <p:cNvSpPr>
            <a:spLocks noGrp="1"/>
          </p:cNvSpPr>
          <p:nvPr>
            <p:ph type="sldNum" sz="quarter" idx="12"/>
          </p:nvPr>
        </p:nvSpPr>
        <p:spPr/>
        <p:txBody>
          <a:bodyPr/>
          <a:lstStyle/>
          <a:p>
            <a:fld id="{73DA0BB7-265A-403C-9275-D587AB510EDC}" type="slidenum">
              <a:rPr lang="zh-TW" altLang="en-US" smtClean="0"/>
              <a:pPr/>
              <a:t>7</a:t>
            </a:fld>
            <a:endParaRPr lang="zh-TW" altLang="en-US"/>
          </a:p>
        </p:txBody>
      </p:sp>
    </p:spTree>
    <p:extLst>
      <p:ext uri="{BB962C8B-B14F-4D97-AF65-F5344CB8AC3E}">
        <p14:creationId xmlns:p14="http://schemas.microsoft.com/office/powerpoint/2010/main" val="304637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40490" y="2637450"/>
            <a:ext cx="1487206"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6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資通訊</a:t>
            </a:r>
            <a:r>
              <a:rPr kumimoji="0" lang="zh-TW" altLang="en-US"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機房</a:t>
            </a:r>
            <a:r>
              <a:rPr kumimoji="0" lang="en-US" altLang="zh-TW"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Data</a:t>
            </a:r>
            <a:r>
              <a:rPr kumimoji="0" lang="zh-TW" altLang="en-US"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 </a:t>
            </a:r>
            <a:r>
              <a:rPr kumimoji="0" lang="en-US" altLang="zh-TW"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Center</a:t>
            </a:r>
            <a:endParaRPr kumimoji="0" lang="zh-TW" altLang="en-US" sz="1600" b="0" i="0" u="none" strike="noStrike" kern="1200" cap="none" spc="0" normalizeH="0" baseline="0" noProof="0" dirty="0">
              <a:ln>
                <a:noFill/>
              </a:ln>
              <a:solidFill>
                <a:prstClr val="black"/>
              </a:solidFill>
              <a:effectLst/>
              <a:uLnTx/>
              <a:uFillTx/>
              <a:latin typeface="Calibri" panose="020F0502020204030204" pitchFamily="34" charset="0"/>
              <a:ea typeface="新細明體" panose="02020500000000000000" pitchFamily="18" charset="-120"/>
              <a:cs typeface="+mn-cs"/>
            </a:endParaRPr>
          </a:p>
        </p:txBody>
      </p:sp>
      <p:sp>
        <p:nvSpPr>
          <p:cNvPr id="19" name="文字方塊 18"/>
          <p:cNvSpPr txBox="1"/>
          <p:nvPr/>
        </p:nvSpPr>
        <p:spPr>
          <a:xfrm>
            <a:off x="844244" y="228576"/>
            <a:ext cx="4268796" cy="523220"/>
          </a:xfrm>
          <a:prstGeom prst="rect">
            <a:avLst/>
          </a:prstGeom>
          <a:solidFill>
            <a:schemeClr val="bg1"/>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800" b="0" i="0" u="none" strike="noStrike" kern="1200" cap="none" spc="0" normalizeH="0" baseline="0" noProof="0" dirty="0" smtClean="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EC</a:t>
            </a:r>
            <a:r>
              <a:rPr lang="zh-TW" altLang="en-US" sz="2800" dirty="0">
                <a:solidFill>
                  <a:prstClr val="black"/>
                </a:solidFill>
                <a:latin typeface="Arial" panose="020B0604020202020204" pitchFamily="34" charset="0"/>
                <a:ea typeface="微軟正黑體" panose="020B0604030504040204" pitchFamily="34" charset="-120"/>
                <a:cs typeface="Arial" panose="020B0604020202020204" pitchFamily="34" charset="0"/>
              </a:rPr>
              <a:t> </a:t>
            </a:r>
            <a:r>
              <a:rPr lang="en-US" altLang="zh-TW" sz="2800" dirty="0" smtClean="0">
                <a:solidFill>
                  <a:prstClr val="black"/>
                </a:solidFill>
                <a:latin typeface="Arial" panose="020B0604020202020204" pitchFamily="34" charset="0"/>
                <a:ea typeface="微軟正黑體" panose="020B0604030504040204" pitchFamily="34" charset="-120"/>
                <a:cs typeface="Arial" panose="020B0604020202020204" pitchFamily="34" charset="0"/>
              </a:rPr>
              <a:t>Fan field application</a:t>
            </a:r>
            <a:endParaRPr kumimoji="0" lang="zh-TW" altLang="en-US" sz="2800" b="0"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pic>
        <p:nvPicPr>
          <p:cNvPr id="3" name="圖片 2"/>
          <p:cNvPicPr>
            <a:picLocks noChangeAspect="1"/>
          </p:cNvPicPr>
          <p:nvPr/>
        </p:nvPicPr>
        <p:blipFill>
          <a:blip r:embed="rId2"/>
          <a:stretch>
            <a:fillRect/>
          </a:stretch>
        </p:blipFill>
        <p:spPr>
          <a:xfrm>
            <a:off x="251520" y="1031303"/>
            <a:ext cx="2478275" cy="1389585"/>
          </a:xfrm>
          <a:prstGeom prst="rect">
            <a:avLst/>
          </a:prstGeom>
        </p:spPr>
      </p:pic>
      <p:pic>
        <p:nvPicPr>
          <p:cNvPr id="20" name="圖片 19"/>
          <p:cNvPicPr>
            <a:picLocks noChangeAspect="1"/>
          </p:cNvPicPr>
          <p:nvPr/>
        </p:nvPicPr>
        <p:blipFill>
          <a:blip r:embed="rId3"/>
          <a:stretch>
            <a:fillRect/>
          </a:stretch>
        </p:blipFill>
        <p:spPr>
          <a:xfrm>
            <a:off x="522488" y="3695830"/>
            <a:ext cx="2097189" cy="1460298"/>
          </a:xfrm>
          <a:prstGeom prst="rect">
            <a:avLst/>
          </a:prstGeom>
        </p:spPr>
      </p:pic>
      <p:sp>
        <p:nvSpPr>
          <p:cNvPr id="21" name="矩形 20"/>
          <p:cNvSpPr/>
          <p:nvPr/>
        </p:nvSpPr>
        <p:spPr>
          <a:xfrm>
            <a:off x="567518" y="5327224"/>
            <a:ext cx="1412193"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Ventilation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6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倉儲通風</a:t>
            </a:r>
            <a:endParaRPr kumimoji="0" lang="zh-TW" altLang="en-US" sz="1600" b="0" i="0" u="none" strike="noStrike" kern="1200" cap="none" spc="0" normalizeH="0" baseline="0" noProof="0" dirty="0">
              <a:ln>
                <a:noFill/>
              </a:ln>
              <a:solidFill>
                <a:prstClr val="black"/>
              </a:solidFill>
              <a:effectLst/>
              <a:uLnTx/>
              <a:uFillTx/>
              <a:latin typeface="Calibri" panose="020F0502020204030204" pitchFamily="34" charset="0"/>
              <a:ea typeface="新細明體" panose="02020500000000000000" pitchFamily="18" charset="-120"/>
              <a:cs typeface="+mn-cs"/>
            </a:endParaRPr>
          </a:p>
        </p:txBody>
      </p:sp>
      <p:pic>
        <p:nvPicPr>
          <p:cNvPr id="22" name="圖片 21"/>
          <p:cNvPicPr>
            <a:picLocks noChangeAspect="1"/>
          </p:cNvPicPr>
          <p:nvPr/>
        </p:nvPicPr>
        <p:blipFill>
          <a:blip r:embed="rId4"/>
          <a:stretch>
            <a:fillRect/>
          </a:stretch>
        </p:blipFill>
        <p:spPr>
          <a:xfrm>
            <a:off x="3032777" y="3760584"/>
            <a:ext cx="1881547" cy="1412590"/>
          </a:xfrm>
          <a:prstGeom prst="rect">
            <a:avLst/>
          </a:prstGeom>
        </p:spPr>
      </p:pic>
      <p:sp>
        <p:nvSpPr>
          <p:cNvPr id="23" name="矩形 22"/>
          <p:cNvSpPr/>
          <p:nvPr/>
        </p:nvSpPr>
        <p:spPr>
          <a:xfrm>
            <a:off x="3032777" y="5327225"/>
            <a:ext cx="2044243"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Cooling Tower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冷卻</a:t>
            </a:r>
            <a:r>
              <a:rPr kumimoji="0" lang="zh-TW" altLang="en-US" sz="16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水塔</a:t>
            </a:r>
            <a:endParaRPr kumimoji="0" lang="zh-TW" altLang="en-US"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endParaRPr>
          </a:p>
        </p:txBody>
      </p:sp>
      <p:pic>
        <p:nvPicPr>
          <p:cNvPr id="24" name="圖片 23"/>
          <p:cNvPicPr>
            <a:picLocks noChangeAspect="1"/>
          </p:cNvPicPr>
          <p:nvPr/>
        </p:nvPicPr>
        <p:blipFill>
          <a:blip r:embed="rId5"/>
          <a:stretch>
            <a:fillRect/>
          </a:stretch>
        </p:blipFill>
        <p:spPr>
          <a:xfrm>
            <a:off x="5220072" y="3683318"/>
            <a:ext cx="2203648" cy="1472810"/>
          </a:xfrm>
          <a:prstGeom prst="rect">
            <a:avLst/>
          </a:prstGeom>
        </p:spPr>
      </p:pic>
      <p:sp>
        <p:nvSpPr>
          <p:cNvPr id="25" name="矩形 24"/>
          <p:cNvSpPr/>
          <p:nvPr/>
        </p:nvSpPr>
        <p:spPr>
          <a:xfrm>
            <a:off x="5331861" y="5373216"/>
            <a:ext cx="1637928"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RCU</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智能空調箱</a:t>
            </a:r>
            <a:endParaRPr kumimoji="0" lang="zh-TW" altLang="en-US" sz="1600" b="0" i="0" u="none" strike="noStrike" kern="1200" cap="none" spc="0" normalizeH="0" baseline="0" noProof="0" dirty="0">
              <a:ln>
                <a:noFill/>
              </a:ln>
              <a:solidFill>
                <a:prstClr val="black"/>
              </a:solidFill>
              <a:effectLst/>
              <a:uLnTx/>
              <a:uFillTx/>
              <a:latin typeface="Calibri" panose="020F0502020204030204" pitchFamily="34" charset="0"/>
              <a:ea typeface="新細明體" panose="02020500000000000000" pitchFamily="18" charset="-120"/>
              <a:cs typeface="+mn-cs"/>
            </a:endParaRPr>
          </a:p>
        </p:txBody>
      </p:sp>
      <p:sp>
        <p:nvSpPr>
          <p:cNvPr id="32" name="矩形 31"/>
          <p:cNvSpPr/>
          <p:nvPr/>
        </p:nvSpPr>
        <p:spPr>
          <a:xfrm>
            <a:off x="2960769" y="2578949"/>
            <a:ext cx="1855274"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MAU</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恆溫恆濕空調箱</a:t>
            </a:r>
            <a:endParaRPr kumimoji="0" lang="zh-TW" altLang="en-US" sz="1600" b="0" i="0" u="none" strike="noStrike" kern="1200" cap="none" spc="0" normalizeH="0" baseline="0" noProof="0" dirty="0">
              <a:ln>
                <a:noFill/>
              </a:ln>
              <a:solidFill>
                <a:prstClr val="black"/>
              </a:solidFill>
              <a:effectLst/>
              <a:uLnTx/>
              <a:uFillTx/>
              <a:latin typeface="Calibri" panose="020F0502020204030204" pitchFamily="34" charset="0"/>
              <a:ea typeface="新細明體" panose="02020500000000000000" pitchFamily="18" charset="-120"/>
              <a:cs typeface="+mn-cs"/>
            </a:endParaRPr>
          </a:p>
        </p:txBody>
      </p:sp>
      <p:pic>
        <p:nvPicPr>
          <p:cNvPr id="33" name="圖片 32"/>
          <p:cNvPicPr>
            <a:picLocks noChangeAspect="1"/>
          </p:cNvPicPr>
          <p:nvPr/>
        </p:nvPicPr>
        <p:blipFill>
          <a:blip r:embed="rId6"/>
          <a:stretch>
            <a:fillRect/>
          </a:stretch>
        </p:blipFill>
        <p:spPr>
          <a:xfrm>
            <a:off x="5113040" y="1024279"/>
            <a:ext cx="1619200" cy="1554669"/>
          </a:xfrm>
          <a:prstGeom prst="rect">
            <a:avLst/>
          </a:prstGeom>
        </p:spPr>
      </p:pic>
      <p:sp>
        <p:nvSpPr>
          <p:cNvPr id="34" name="矩形 33"/>
          <p:cNvSpPr/>
          <p:nvPr/>
        </p:nvSpPr>
        <p:spPr>
          <a:xfrm>
            <a:off x="5005593" y="2660830"/>
            <a:ext cx="1771600"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冷鍊倉儲</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Refrigeration</a:t>
            </a:r>
            <a:endParaRPr kumimoji="0" lang="zh-TW" altLang="en-US" sz="1600" b="0" i="0" u="none" strike="noStrike" kern="1200" cap="none" spc="0" normalizeH="0" baseline="0" noProof="0" dirty="0">
              <a:ln>
                <a:noFill/>
              </a:ln>
              <a:solidFill>
                <a:prstClr val="black"/>
              </a:solidFill>
              <a:effectLst/>
              <a:uLnTx/>
              <a:uFillTx/>
              <a:latin typeface="Calibri" panose="020F0502020204030204" pitchFamily="34" charset="0"/>
              <a:ea typeface="新細明體" panose="02020500000000000000" pitchFamily="18" charset="-120"/>
              <a:cs typeface="+mn-cs"/>
            </a:endParaRPr>
          </a:p>
        </p:txBody>
      </p:sp>
      <p:pic>
        <p:nvPicPr>
          <p:cNvPr id="35" name="圖片 34"/>
          <p:cNvPicPr>
            <a:picLocks noChangeAspect="1"/>
          </p:cNvPicPr>
          <p:nvPr/>
        </p:nvPicPr>
        <p:blipFill>
          <a:blip r:embed="rId7"/>
          <a:stretch>
            <a:fillRect/>
          </a:stretch>
        </p:blipFill>
        <p:spPr>
          <a:xfrm>
            <a:off x="2843808" y="1024280"/>
            <a:ext cx="1999290" cy="1554669"/>
          </a:xfrm>
          <a:prstGeom prst="rect">
            <a:avLst/>
          </a:prstGeom>
        </p:spPr>
      </p:pic>
      <p:pic>
        <p:nvPicPr>
          <p:cNvPr id="40" name="圖片 39"/>
          <p:cNvPicPr>
            <a:picLocks noChangeAspect="1"/>
          </p:cNvPicPr>
          <p:nvPr/>
        </p:nvPicPr>
        <p:blipFill>
          <a:blip r:embed="rId8"/>
          <a:stretch>
            <a:fillRect/>
          </a:stretch>
        </p:blipFill>
        <p:spPr>
          <a:xfrm>
            <a:off x="6876256" y="1031303"/>
            <a:ext cx="2091648" cy="1554668"/>
          </a:xfrm>
          <a:prstGeom prst="rect">
            <a:avLst/>
          </a:prstGeom>
        </p:spPr>
      </p:pic>
      <p:sp>
        <p:nvSpPr>
          <p:cNvPr id="41" name="矩形 40"/>
          <p:cNvSpPr/>
          <p:nvPr/>
        </p:nvSpPr>
        <p:spPr>
          <a:xfrm>
            <a:off x="7160725" y="2644473"/>
            <a:ext cx="1508752"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Ventilation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6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停車場通風</a:t>
            </a:r>
            <a:endParaRPr kumimoji="0" lang="zh-TW" altLang="en-US" sz="1600" b="0" i="0" u="none" strike="noStrike" kern="1200" cap="none" spc="0" normalizeH="0" baseline="0" noProof="0" dirty="0">
              <a:ln>
                <a:noFill/>
              </a:ln>
              <a:solidFill>
                <a:prstClr val="black"/>
              </a:solidFill>
              <a:effectLst/>
              <a:uLnTx/>
              <a:uFillTx/>
              <a:latin typeface="Calibri" panose="020F0502020204030204" pitchFamily="34" charset="0"/>
              <a:ea typeface="新細明體" panose="02020500000000000000" pitchFamily="18" charset="-120"/>
              <a:cs typeface="+mn-cs"/>
            </a:endParaRPr>
          </a:p>
        </p:txBody>
      </p:sp>
      <p:sp>
        <p:nvSpPr>
          <p:cNvPr id="4" name="投影片編號版面配置區 3"/>
          <p:cNvSpPr>
            <a:spLocks noGrp="1"/>
          </p:cNvSpPr>
          <p:nvPr>
            <p:ph type="sldNum" sz="quarter" idx="12"/>
          </p:nvPr>
        </p:nvSpPr>
        <p:spPr/>
        <p:txBody>
          <a:bodyPr/>
          <a:lstStyle/>
          <a:p>
            <a:pPr>
              <a:defRPr/>
            </a:pPr>
            <a:fld id="{C50C720B-35B5-4370-A17C-2CB427021ED1}" type="slidenum">
              <a:rPr lang="zh-TW" altLang="en-US" smtClean="0"/>
              <a:pPr>
                <a:defRPr/>
              </a:pPr>
              <a:t>8</a:t>
            </a:fld>
            <a:endParaRPr lang="zh-TW" altLang="en-US"/>
          </a:p>
        </p:txBody>
      </p:sp>
    </p:spTree>
    <p:extLst>
      <p:ext uri="{BB962C8B-B14F-4D97-AF65-F5344CB8AC3E}">
        <p14:creationId xmlns:p14="http://schemas.microsoft.com/office/powerpoint/2010/main" val="1227778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1529</TotalTime>
  <Words>1176</Words>
  <Application>Microsoft Office PowerPoint</Application>
  <PresentationFormat>如螢幕大小 (4:3)</PresentationFormat>
  <Paragraphs>292</Paragraphs>
  <Slides>16</Slides>
  <Notes>4</Notes>
  <HiddenSlides>0</HiddenSlides>
  <MMClips>0</MMClips>
  <ScaleCrop>false</ScaleCrop>
  <HeadingPairs>
    <vt:vector size="8" baseType="variant">
      <vt:variant>
        <vt:lpstr>使用字型</vt:lpstr>
      </vt:variant>
      <vt:variant>
        <vt:i4>7</vt:i4>
      </vt:variant>
      <vt:variant>
        <vt:lpstr>佈景主題</vt:lpstr>
      </vt:variant>
      <vt:variant>
        <vt:i4>1</vt:i4>
      </vt:variant>
      <vt:variant>
        <vt:lpstr>內嵌 OLE 伺服程式</vt:lpstr>
      </vt:variant>
      <vt:variant>
        <vt:i4>1</vt:i4>
      </vt:variant>
      <vt:variant>
        <vt:lpstr>投影片標題</vt:lpstr>
      </vt:variant>
      <vt:variant>
        <vt:i4>16</vt:i4>
      </vt:variant>
    </vt:vector>
  </HeadingPairs>
  <TitlesOfParts>
    <vt:vector size="25" baseType="lpstr">
      <vt:lpstr>Arial Unicode MS</vt:lpstr>
      <vt:lpstr>微軟正黑體</vt:lpstr>
      <vt:lpstr>微軟正黑體</vt:lpstr>
      <vt:lpstr>新細明體</vt:lpstr>
      <vt:lpstr>標楷體</vt:lpstr>
      <vt:lpstr>Arial</vt:lpstr>
      <vt:lpstr>Calibri</vt:lpstr>
      <vt:lpstr>Office 佈景主題</vt:lpstr>
      <vt:lpstr>工作表</vt:lpstr>
      <vt:lpstr>Lien Chang Electronic Enterprise Co., Ltd.                                                2025  Investor Conference </vt:lpstr>
      <vt:lpstr>Safe Harbor Statement</vt:lpstr>
      <vt:lpstr>History of Lien Chang</vt:lpstr>
      <vt:lpstr>Main products</vt:lpstr>
      <vt:lpstr>Developing the wind turbine industry  towards net-zero transformation</vt:lpstr>
      <vt:lpstr>PowerPoint 簡報</vt:lpstr>
      <vt:lpstr>Application of External Rotor Motor in ECM Fans</vt:lpstr>
      <vt:lpstr>PowerPoint 簡報</vt:lpstr>
      <vt:lpstr>PowerPoint 簡報</vt:lpstr>
      <vt:lpstr>DC Booster</vt:lpstr>
      <vt:lpstr>2025 3rd Quarter Financials Results</vt:lpstr>
      <vt:lpstr>Consolidated Statements of Comprehensive Income</vt:lpstr>
      <vt:lpstr>Consolidated Balance Sheets</vt:lpstr>
      <vt:lpstr>Consolidated Statements of Cash Flows</vt:lpstr>
      <vt:lpstr>Q&amp;A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Manda</dc:creator>
  <cp:lastModifiedBy>總經理 -- 林春連</cp:lastModifiedBy>
  <cp:revision>224</cp:revision>
  <cp:lastPrinted>2025-11-17T05:59:36Z</cp:lastPrinted>
  <dcterms:created xsi:type="dcterms:W3CDTF">2018-12-17T03:21:09Z</dcterms:created>
  <dcterms:modified xsi:type="dcterms:W3CDTF">2025-11-21T05:12:39Z</dcterms:modified>
</cp:coreProperties>
</file>