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79" r:id="rId3"/>
    <p:sldId id="280" r:id="rId4"/>
    <p:sldId id="281" r:id="rId5"/>
    <p:sldId id="282" r:id="rId6"/>
    <p:sldId id="258" r:id="rId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0099"/>
    <a:srgbClr val="FF6600"/>
    <a:srgbClr val="0099CC"/>
    <a:srgbClr val="000066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18" autoAdjust="0"/>
    <p:restoredTop sz="94654" autoAdjust="0"/>
  </p:normalViewPr>
  <p:slideViewPr>
    <p:cSldViewPr>
      <p:cViewPr varScale="1">
        <p:scale>
          <a:sx n="69" d="100"/>
          <a:sy n="69" d="100"/>
        </p:scale>
        <p:origin x="-59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TW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9C4E40-3405-44B5-AE82-51F5A3CBE71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61683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TW" altLang="en-US" noProof="0" dirty="0" smtClean="0"/>
              <a:t>按一下以編輯母片標題樣式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990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rgbClr val="0099CC"/>
                </a:solidFill>
              </a:defRPr>
            </a:lvl1pPr>
          </a:lstStyle>
          <a:p>
            <a:pPr lvl="0"/>
            <a:r>
              <a:rPr lang="en-US" altLang="zh-TW" noProof="0" smtClean="0"/>
              <a:t>Name</a:t>
            </a:r>
          </a:p>
          <a:p>
            <a:pPr lvl="0"/>
            <a:r>
              <a:rPr lang="en-US" altLang="zh-TW" noProof="0" smtClean="0"/>
              <a:t>Division</a:t>
            </a:r>
          </a:p>
          <a:p>
            <a:pPr lvl="0"/>
            <a:r>
              <a:rPr lang="en-US" altLang="zh-TW" noProof="0" smtClean="0"/>
              <a:t>mmm dd, yyyy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B0937163-5FE1-4F94-9455-FBC1C26A4814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>
            <a:off x="7543800" y="6273800"/>
            <a:ext cx="1524000" cy="2143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kumimoji="1" lang="en-US" altLang="zh-TW" sz="800">
                <a:solidFill>
                  <a:schemeClr val="bg1"/>
                </a:solidFill>
                <a:ea typeface="新細明體" pitchFamily="18" charset="-120"/>
              </a:rPr>
              <a:t>Weltrend Semiconductor,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baseline="0">
                <a:solidFill>
                  <a:srgbClr val="000066"/>
                </a:solidFill>
              </a:defRPr>
            </a:lvl2pPr>
            <a:lvl3pPr>
              <a:defRPr baseline="0">
                <a:solidFill>
                  <a:srgbClr val="000066"/>
                </a:solidFill>
              </a:defRPr>
            </a:lvl3pPr>
            <a:lvl4pPr>
              <a:defRPr baseline="0">
                <a:solidFill>
                  <a:srgbClr val="000066"/>
                </a:solidFill>
              </a:defRPr>
            </a:lvl4pPr>
            <a:lvl5pPr>
              <a:defRPr baseline="0">
                <a:solidFill>
                  <a:srgbClr val="000066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33B546D7-67C4-45C0-8DFF-685AAFEC7AD3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6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38637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0A15E3B0-120F-4FE0-A85B-E6C08C4E219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9776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 baseline="0">
                <a:solidFill>
                  <a:srgbClr val="000066"/>
                </a:solidFill>
              </a:defRPr>
            </a:lvl2pPr>
            <a:lvl3pPr>
              <a:defRPr sz="2000" baseline="0">
                <a:solidFill>
                  <a:srgbClr val="000066"/>
                </a:solidFill>
              </a:defRPr>
            </a:lvl3pPr>
            <a:lvl4pPr>
              <a:defRPr sz="1800" baseline="0">
                <a:solidFill>
                  <a:srgbClr val="000066"/>
                </a:solidFill>
              </a:defRPr>
            </a:lvl4pPr>
            <a:lvl5pPr>
              <a:defRPr sz="1800" baseline="0">
                <a:solidFill>
                  <a:srgbClr val="00006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 baseline="0">
                <a:solidFill>
                  <a:srgbClr val="000066"/>
                </a:solidFill>
              </a:defRPr>
            </a:lvl2pPr>
            <a:lvl3pPr>
              <a:defRPr sz="2000" baseline="0">
                <a:solidFill>
                  <a:srgbClr val="000066"/>
                </a:solidFill>
              </a:defRPr>
            </a:lvl3pPr>
            <a:lvl4pPr>
              <a:defRPr sz="1800" baseline="0">
                <a:solidFill>
                  <a:srgbClr val="000066"/>
                </a:solidFill>
              </a:defRPr>
            </a:lvl4pPr>
            <a:lvl5pPr>
              <a:defRPr sz="1800" baseline="0">
                <a:solidFill>
                  <a:srgbClr val="000066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94809CD8-F46E-4FD0-9CB8-60BD8E000E8F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7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0013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 baseline="0">
                <a:solidFill>
                  <a:srgbClr val="000066"/>
                </a:solidFill>
              </a:defRPr>
            </a:lvl2pPr>
            <a:lvl3pPr>
              <a:defRPr sz="1800" baseline="0">
                <a:solidFill>
                  <a:srgbClr val="000066"/>
                </a:solidFill>
              </a:defRPr>
            </a:lvl3pPr>
            <a:lvl4pPr>
              <a:defRPr sz="1600" baseline="0">
                <a:solidFill>
                  <a:srgbClr val="000066"/>
                </a:solidFill>
              </a:defRPr>
            </a:lvl4pPr>
            <a:lvl5pPr>
              <a:defRPr sz="1600" baseline="0">
                <a:solidFill>
                  <a:srgbClr val="000066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 baseline="0">
                <a:solidFill>
                  <a:srgbClr val="000066"/>
                </a:solidFill>
              </a:defRPr>
            </a:lvl2pPr>
            <a:lvl3pPr>
              <a:defRPr sz="1800" baseline="0">
                <a:solidFill>
                  <a:srgbClr val="000066"/>
                </a:solidFill>
              </a:defRPr>
            </a:lvl3pPr>
            <a:lvl4pPr>
              <a:defRPr sz="1600" baseline="0">
                <a:solidFill>
                  <a:srgbClr val="000066"/>
                </a:solidFill>
              </a:defRPr>
            </a:lvl4pPr>
            <a:lvl5pPr>
              <a:defRPr sz="1600" baseline="0">
                <a:solidFill>
                  <a:srgbClr val="000066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78146069-2EF5-4C06-B539-48537579138B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9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677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99F56172-4E9F-4B59-8B55-E523AC0F3151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5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6458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98ACC318-6A83-4B06-90BD-EFA668EAC194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4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275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3008313" cy="10668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 baseline="0">
                <a:solidFill>
                  <a:srgbClr val="000066"/>
                </a:solidFill>
              </a:defRPr>
            </a:lvl2pPr>
            <a:lvl3pPr>
              <a:defRPr sz="2400" baseline="0">
                <a:solidFill>
                  <a:srgbClr val="000066"/>
                </a:solidFill>
              </a:defRPr>
            </a:lvl3pPr>
            <a:lvl4pPr>
              <a:defRPr sz="2000" baseline="0">
                <a:solidFill>
                  <a:srgbClr val="000066"/>
                </a:solidFill>
              </a:defRPr>
            </a:lvl4pPr>
            <a:lvl5pPr>
              <a:defRPr sz="2000" baseline="0">
                <a:solidFill>
                  <a:srgbClr val="000066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4E54C54B-DF8B-4E48-A358-7320C2989DE0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8" name="Rectangle 11"/>
          <p:cNvSpPr>
            <a:spLocks noChangeArrowheads="1"/>
          </p:cNvSpPr>
          <p:nvPr userDrawn="1"/>
        </p:nvSpPr>
        <p:spPr bwMode="auto">
          <a:xfrm>
            <a:off x="5" y="1408611"/>
            <a:ext cx="35052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0331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52AAA1FE-08C9-4653-98AE-73FCFC817A3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1631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2pPr>
              <a:defRPr baseline="0">
                <a:solidFill>
                  <a:srgbClr val="000066"/>
                </a:solidFill>
              </a:defRPr>
            </a:lvl2pPr>
            <a:lvl3pPr>
              <a:defRPr baseline="0">
                <a:solidFill>
                  <a:srgbClr val="000066"/>
                </a:solidFill>
              </a:defRPr>
            </a:lvl3pPr>
            <a:lvl4pPr>
              <a:defRPr baseline="0">
                <a:solidFill>
                  <a:srgbClr val="000066"/>
                </a:solidFill>
              </a:defRPr>
            </a:lvl4pPr>
            <a:lvl5pPr>
              <a:defRPr baseline="0">
                <a:solidFill>
                  <a:srgbClr val="000066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733F9B8F-AD34-43A3-A98A-1D008D0A84AD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6" name="Rectangle 11"/>
          <p:cNvSpPr>
            <a:spLocks noChangeArrowheads="1"/>
          </p:cNvSpPr>
          <p:nvPr userDrawn="1"/>
        </p:nvSpPr>
        <p:spPr bwMode="auto">
          <a:xfrm>
            <a:off x="0" y="1447800"/>
            <a:ext cx="7620000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2867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0"/>
            <a:ext cx="2057400" cy="5211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2pPr>
              <a:defRPr baseline="0">
                <a:solidFill>
                  <a:srgbClr val="000066"/>
                </a:solidFill>
              </a:defRPr>
            </a:lvl2pPr>
            <a:lvl3pPr>
              <a:defRPr baseline="0">
                <a:solidFill>
                  <a:srgbClr val="000066"/>
                </a:solidFill>
              </a:defRPr>
            </a:lvl3pPr>
            <a:lvl4pPr>
              <a:defRPr baseline="0">
                <a:solidFill>
                  <a:srgbClr val="000066"/>
                </a:solidFill>
              </a:defRPr>
            </a:lvl4pPr>
            <a:lvl5pPr>
              <a:defRPr baseline="0">
                <a:solidFill>
                  <a:srgbClr val="000066"/>
                </a:solidFill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/>
              <a:t>P</a:t>
            </a:r>
            <a:fld id="{84234F46-D467-44AD-AA00-65C5B8521DE5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6" name="Rectangle 11"/>
          <p:cNvSpPr>
            <a:spLocks noChangeArrowheads="1"/>
          </p:cNvSpPr>
          <p:nvPr userDrawn="1"/>
        </p:nvSpPr>
        <p:spPr bwMode="auto">
          <a:xfrm rot="16200000">
            <a:off x="3976116" y="3491484"/>
            <a:ext cx="5230368" cy="762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000066">
                  <a:gamma/>
                  <a:shade val="46275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13553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5919669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53200"/>
            <a:ext cx="289560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1" sz="800" b="1" i="1">
                <a:latin typeface="+mn-lt"/>
                <a:ea typeface="新細明體" pitchFamily="18" charset="-120"/>
              </a:defRPr>
            </a:lvl1pPr>
          </a:lstStyle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2015, All Rights Reserved</a:t>
            </a:r>
            <a:endParaRPr lang="en-US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53200"/>
            <a:ext cx="213360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  <a:ea typeface="新細明體" pitchFamily="18" charset="-120"/>
              </a:defRPr>
            </a:lvl1pPr>
          </a:lstStyle>
          <a:p>
            <a:r>
              <a:rPr lang="en-US" altLang="zh-TW"/>
              <a:t>P</a:t>
            </a:r>
            <a:fld id="{D60A7B0F-A2AD-48FF-B8AF-926C784D2FCE}" type="slidenum">
              <a:rPr lang="en-US" altLang="zh-TW"/>
              <a:pPr/>
              <a:t>‹#›</a:t>
            </a:fld>
            <a:endParaRPr lang="en-US" altLang="zh-TW"/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13" y="152400"/>
            <a:ext cx="1296987" cy="59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0" y="6381750"/>
            <a:ext cx="9144000" cy="0"/>
          </a:xfrm>
          <a:prstGeom prst="line">
            <a:avLst/>
          </a:prstGeom>
          <a:noFill/>
          <a:ln w="101600">
            <a:solidFill>
              <a:schemeClr val="folHlink"/>
            </a:solidFill>
            <a:round/>
            <a:headEnd/>
            <a:tailEnd/>
          </a:ln>
          <a:effectLst>
            <a:prstShdw prst="shdw17" dist="17961" dir="2700000">
              <a:schemeClr val="folHlink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33" name="Text Box 9"/>
          <p:cNvSpPr txBox="1">
            <a:spLocks noChangeArrowheads="1"/>
          </p:cNvSpPr>
          <p:nvPr userDrawn="1"/>
        </p:nvSpPr>
        <p:spPr bwMode="auto">
          <a:xfrm>
            <a:off x="7543800" y="6273800"/>
            <a:ext cx="1524000" cy="21431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kumimoji="1" lang="en-US" altLang="zh-TW" sz="800">
                <a:solidFill>
                  <a:schemeClr val="bg1"/>
                </a:solidFill>
                <a:ea typeface="新細明體" pitchFamily="18" charset="-120"/>
              </a:rPr>
              <a:t>Weltrend Semiconductor, Inc.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0066"/>
          </a:solidFill>
          <a:latin typeface="Calibri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32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800" baseline="0">
          <a:solidFill>
            <a:srgbClr val="000066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 baseline="0">
          <a:solidFill>
            <a:srgbClr val="000066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aseline="0">
          <a:solidFill>
            <a:srgbClr val="000066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aseline="0">
          <a:solidFill>
            <a:srgbClr val="000066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rgbClr val="0099CC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rgbClr val="0099CC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rgbClr val="0099CC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rgbClr val="0099CC"/>
          </a:solidFill>
          <a:latin typeface="+mn-lt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z="2800" b="1" u="sng" dirty="0" smtClean="0"/>
              <a:t>Corporate Overview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偉詮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電子股份有限公司</a:t>
            </a:r>
            <a:r>
              <a:rPr lang="en-US" altLang="zh-TW" sz="2800" b="1" dirty="0" smtClean="0"/>
              <a:t/>
            </a:r>
            <a:br>
              <a:rPr lang="en-US" altLang="zh-TW" sz="2800" b="1" dirty="0" smtClean="0"/>
            </a:br>
            <a:r>
              <a:rPr lang="en-US" altLang="zh-TW" sz="2800" b="1" dirty="0" smtClean="0"/>
              <a:t>Weltrend Semiconductor, Inc.</a:t>
            </a:r>
            <a:endParaRPr lang="zh-TW" altLang="en-US" sz="2800" b="1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33B546D7-67C4-45C0-8DFF-685AAFEC7AD3}" type="slidenum">
              <a:rPr lang="en-US" altLang="zh-TW" smtClean="0"/>
              <a:pPr/>
              <a:t>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3654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2800" b="1" dirty="0" smtClean="0"/>
              <a:t>2014 Consolidated Income Statement</a:t>
            </a:r>
            <a:endParaRPr lang="zh-TW" altLang="en-US" sz="2800" b="1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9892417"/>
              </p:ext>
            </p:extLst>
          </p:nvPr>
        </p:nvGraphicFramePr>
        <p:xfrm>
          <a:off x="76200" y="1600200"/>
          <a:ext cx="8686800" cy="45454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120022"/>
                <a:gridCol w="1372729"/>
                <a:gridCol w="1126068"/>
                <a:gridCol w="1413682"/>
                <a:gridCol w="1045633"/>
                <a:gridCol w="1608666"/>
              </a:tblGrid>
              <a:tr h="337473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2014/1-12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2013/1-12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err="1" smtClean="0"/>
                        <a:t>YoY</a:t>
                      </a:r>
                      <a:r>
                        <a:rPr lang="en-US" altLang="zh-TW" sz="1600" dirty="0" smtClean="0"/>
                        <a:t> %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sales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1,877,067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1,832,917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2.41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Cost of good sold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(1,456,609)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(78)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(1,420,382)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(78)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2.55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Gross Profit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420,458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412,535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1.92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Operating Exp.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(438,084)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(23)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(370,454)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(20)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18.26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   Selling &amp; Adm.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(207,994)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(168,575)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23.38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   R &amp; D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(230,090)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(201,879)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13.97</a:t>
                      </a:r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Operating Income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(17,626)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42,081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-141.89</a:t>
                      </a:r>
                      <a:endParaRPr lang="zh-TW" altLang="en-US" sz="1600" dirty="0"/>
                    </a:p>
                  </a:txBody>
                  <a:tcPr/>
                </a:tc>
              </a:tr>
              <a:tr h="495727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Non-Operating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231,769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110,419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109.90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Income Before Tax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214,143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152,500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8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40.42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Income Tax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(5,136)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(25,230)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-79.64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Income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209,007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127,270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64.22</a:t>
                      </a:r>
                      <a:endParaRPr lang="zh-TW" altLang="en-US" sz="1600" dirty="0"/>
                    </a:p>
                  </a:txBody>
                  <a:tcPr/>
                </a:tc>
              </a:tr>
              <a:tr h="33747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EPS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0.94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0.54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zh-TW" smtClean="0"/>
              <a:t>Copyright </a:t>
            </a:r>
            <a:r>
              <a:rPr lang="en-US" altLang="zh-TW" smtClean="0">
                <a:sym typeface="Symbol" pitchFamily="18" charset="2"/>
              </a:rPr>
              <a:t>  Weltrend </a:t>
            </a:r>
            <a:r>
              <a:rPr lang="en-US" altLang="zh-TW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33B546D7-67C4-45C0-8DFF-685AAFEC7AD3}" type="slidenum">
              <a:rPr lang="en-US" altLang="zh-TW" smtClean="0"/>
              <a:pPr/>
              <a:t>2</a:t>
            </a:fld>
            <a:endParaRPr lang="en-US" altLang="zh-TW"/>
          </a:p>
        </p:txBody>
      </p:sp>
      <p:sp>
        <p:nvSpPr>
          <p:cNvPr id="7" name="文字方塊 6"/>
          <p:cNvSpPr txBox="1"/>
          <p:nvPr/>
        </p:nvSpPr>
        <p:spPr>
          <a:xfrm>
            <a:off x="4953000" y="1143000"/>
            <a:ext cx="381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dirty="0" smtClean="0"/>
              <a:t> (Expressed in  NT$K)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9321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705600" cy="1143000"/>
          </a:xfrm>
        </p:spPr>
        <p:txBody>
          <a:bodyPr/>
          <a:lstStyle/>
          <a:p>
            <a:r>
              <a:rPr lang="en-US" altLang="zh-TW" sz="2800" b="1" dirty="0" smtClean="0"/>
              <a:t>1Q15 Consolidated Income Statement (</a:t>
            </a:r>
            <a:r>
              <a:rPr lang="en-US" altLang="zh-TW" sz="2800" b="1" dirty="0" err="1" smtClean="0"/>
              <a:t>YoY</a:t>
            </a:r>
            <a:r>
              <a:rPr lang="en-US" altLang="zh-TW" sz="2800" b="1" dirty="0" smtClean="0"/>
              <a:t>)</a:t>
            </a:r>
            <a:endParaRPr lang="zh-TW" altLang="en-US" sz="2800" b="1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3749507"/>
              </p:ext>
            </p:extLst>
          </p:nvPr>
        </p:nvGraphicFramePr>
        <p:xfrm>
          <a:off x="152400" y="1676400"/>
          <a:ext cx="8686800" cy="4572009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091267"/>
                <a:gridCol w="1401484"/>
                <a:gridCol w="1126067"/>
                <a:gridCol w="1413682"/>
                <a:gridCol w="1045633"/>
                <a:gridCol w="1608667"/>
              </a:tblGrid>
              <a:tr h="351693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1Q15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1Q14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Growth %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sales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400,016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405,415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-1.33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Cost of good sold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(307,809)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(310,994)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-1.02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Gross Profit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92,207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94,421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-2.34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Operating Exp.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(96,166)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(103,736)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(25)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-7.30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   Selling &amp; Adm.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(43,649)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(50,571)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-13.69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   R &amp; D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(52,517)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(13)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(53,165)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(13)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-1.22</a:t>
                      </a:r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smtClean="0"/>
                        <a:t>Operating Income(Loss)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(3,959)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(9,315)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Non-Operating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20,155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65,925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-69.43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Income Before Tax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16,196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56,610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-71.39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Income Tax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734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(1,678)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Net Income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16,930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54,932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-69.18</a:t>
                      </a:r>
                      <a:endParaRPr lang="zh-TW" altLang="en-US" sz="1600" dirty="0"/>
                    </a:p>
                  </a:txBody>
                  <a:tcPr/>
                </a:tc>
              </a:tr>
              <a:tr h="351693">
                <a:tc>
                  <a:txBody>
                    <a:bodyPr/>
                    <a:lstStyle/>
                    <a:p>
                      <a:r>
                        <a:rPr lang="en-US" altLang="zh-TW" sz="1600" dirty="0" smtClean="0"/>
                        <a:t>EPS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0.08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0.25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zh-TW" smtClean="0"/>
              <a:t>Copyright </a:t>
            </a:r>
            <a:r>
              <a:rPr lang="en-US" altLang="zh-TW" smtClean="0">
                <a:sym typeface="Symbol" pitchFamily="18" charset="2"/>
              </a:rPr>
              <a:t>  Weltrend </a:t>
            </a:r>
            <a:r>
              <a:rPr lang="en-US" altLang="zh-TW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33B546D7-67C4-45C0-8DFF-685AAFEC7AD3}" type="slidenum">
              <a:rPr lang="en-US" altLang="zh-TW" smtClean="0"/>
              <a:pPr/>
              <a:t>3</a:t>
            </a:fld>
            <a:endParaRPr lang="en-US" altLang="zh-TW"/>
          </a:p>
        </p:txBody>
      </p:sp>
      <p:sp>
        <p:nvSpPr>
          <p:cNvPr id="8" name="文字方塊 7"/>
          <p:cNvSpPr txBox="1"/>
          <p:nvPr/>
        </p:nvSpPr>
        <p:spPr>
          <a:xfrm>
            <a:off x="4953000" y="1143000"/>
            <a:ext cx="381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dirty="0" smtClean="0"/>
              <a:t> (Expressed in  NT$K)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1023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6705600" cy="1143000"/>
          </a:xfrm>
        </p:spPr>
        <p:txBody>
          <a:bodyPr/>
          <a:lstStyle/>
          <a:p>
            <a:r>
              <a:rPr lang="en-US" altLang="zh-TW" sz="2800" b="1" dirty="0" smtClean="0"/>
              <a:t>1Q15 Consolidated Income Statement (</a:t>
            </a:r>
            <a:r>
              <a:rPr lang="en-US" altLang="zh-TW" sz="2800" b="1" dirty="0" err="1" smtClean="0"/>
              <a:t>QoQ</a:t>
            </a:r>
            <a:r>
              <a:rPr lang="en-US" altLang="zh-TW" sz="2800" b="1" dirty="0" smtClean="0"/>
              <a:t>)</a:t>
            </a:r>
            <a:endParaRPr lang="zh-TW" altLang="en-US" sz="2800" b="1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9892830"/>
              </p:ext>
            </p:extLst>
          </p:nvPr>
        </p:nvGraphicFramePr>
        <p:xfrm>
          <a:off x="152400" y="1600200"/>
          <a:ext cx="8229600" cy="465163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008442"/>
                <a:gridCol w="1300480"/>
                <a:gridCol w="1075509"/>
                <a:gridCol w="1330569"/>
                <a:gridCol w="990600"/>
                <a:gridCol w="1524000"/>
              </a:tblGrid>
              <a:tr h="359696">
                <a:tc>
                  <a:txBody>
                    <a:bodyPr/>
                    <a:lstStyle/>
                    <a:p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1Q15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4Q14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%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err="1" smtClean="0"/>
                        <a:t>QoQ</a:t>
                      </a:r>
                      <a:r>
                        <a:rPr lang="en-US" altLang="zh-TW" sz="1600" dirty="0" smtClean="0"/>
                        <a:t> %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Net sales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400,016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450,072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-11.12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Cost of good sold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(307,809)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(348,702)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(77)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-11.73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Gross Profit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92,207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101,370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23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-9.04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600" kern="1200" dirty="0" smtClean="0"/>
                        <a:t>Operating Exp.</a:t>
                      </a:r>
                      <a:endParaRPr lang="zh-TW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(96,166)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(117,487)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(26)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-18.15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   Selling &amp; Adm.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(43,649)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(54,662)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(12)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-20.15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   R &amp; D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(52,517)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(13)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(62,825)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(14)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-16.41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Operating Income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(3,959)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(16,117)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(3)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Net Non-Operating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20,155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5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42,849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9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-52.96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Income Before Tax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16,196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26,732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-39.41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Income Tax Exp.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734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497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47.69</a:t>
                      </a:r>
                      <a:endParaRPr lang="zh-TW" altLang="en-US" sz="1600" dirty="0"/>
                    </a:p>
                  </a:txBody>
                  <a:tcPr/>
                </a:tc>
              </a:tr>
              <a:tr h="359696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Net Income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16,930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4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27,229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6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-37.82</a:t>
                      </a:r>
                      <a:endParaRPr lang="zh-TW" altLang="en-US" sz="1600" dirty="0"/>
                    </a:p>
                  </a:txBody>
                  <a:tcPr/>
                </a:tc>
              </a:tr>
              <a:tr h="331849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600" dirty="0" smtClean="0"/>
                        <a:t>EPS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0.08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0.12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zh-TW" smtClean="0"/>
              <a:t>Copyright </a:t>
            </a:r>
            <a:r>
              <a:rPr lang="en-US" altLang="zh-TW" smtClean="0">
                <a:sym typeface="Symbol" pitchFamily="18" charset="2"/>
              </a:rPr>
              <a:t>  Weltrend </a:t>
            </a:r>
            <a:r>
              <a:rPr lang="en-US" altLang="zh-TW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33B546D7-67C4-45C0-8DFF-685AAFEC7AD3}" type="slidenum">
              <a:rPr lang="en-US" altLang="zh-TW" smtClean="0"/>
              <a:pPr/>
              <a:t>4</a:t>
            </a:fld>
            <a:endParaRPr lang="en-US" altLang="zh-TW"/>
          </a:p>
        </p:txBody>
      </p:sp>
      <p:sp>
        <p:nvSpPr>
          <p:cNvPr id="8" name="文字方塊 7"/>
          <p:cNvSpPr txBox="1"/>
          <p:nvPr/>
        </p:nvSpPr>
        <p:spPr>
          <a:xfrm>
            <a:off x="4953000" y="1143000"/>
            <a:ext cx="381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dirty="0" smtClean="0"/>
              <a:t> (Expressed in  NT$K)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34333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b="1" dirty="0" smtClean="0"/>
              <a:t>Balance Sheet Summary</a:t>
            </a:r>
            <a:endParaRPr lang="zh-TW" altLang="en-US" sz="3200" b="1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1808006"/>
              </p:ext>
            </p:extLst>
          </p:nvPr>
        </p:nvGraphicFramePr>
        <p:xfrm>
          <a:off x="381000" y="1524000"/>
          <a:ext cx="7442580" cy="475488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55454"/>
                <a:gridCol w="1229042"/>
                <a:gridCol w="1229042"/>
                <a:gridCol w="1229042"/>
              </a:tblGrid>
              <a:tr h="31105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2015/03/31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2014/12/31</a:t>
                      </a:r>
                      <a:endParaRPr lang="zh-TW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/>
                        <a:t>2014/03/31</a:t>
                      </a:r>
                      <a:endParaRPr lang="zh-TW" altLang="en-US" sz="1600" dirty="0"/>
                    </a:p>
                  </a:txBody>
                  <a:tcPr/>
                </a:tc>
              </a:tr>
              <a:tr h="31105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Cash &amp;</a:t>
                      </a:r>
                      <a:r>
                        <a:rPr lang="en-US" altLang="zh-TW" baseline="0" dirty="0" smtClean="0"/>
                        <a:t> Financial Assets - current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2,175,806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2,150,934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2,121,742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Notes &amp; Accounts receivable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492,883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569,972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487,849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Inventories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349,498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368,234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270,837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Property, Plant</a:t>
                      </a:r>
                      <a:r>
                        <a:rPr lang="en-US" altLang="zh-TW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Equipment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229,543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231,559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222,379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Other</a:t>
                      </a:r>
                      <a:r>
                        <a:rPr lang="en-US" altLang="zh-TW" baseline="0" dirty="0" smtClean="0"/>
                        <a:t> assets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234,711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169,915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188,553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Total assets</a:t>
                      </a:r>
                      <a:endParaRPr lang="zh-TW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3,482,441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3,490,614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3,291,360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Notes &amp; Accounts payable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249,658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276,297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254,374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Other current liabilities</a:t>
                      </a:r>
                      <a:endParaRPr lang="zh-TW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101,699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118,871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88,200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r>
                        <a:rPr lang="en-US" altLang="zh-TW" dirty="0" smtClean="0"/>
                        <a:t>Noncurrent</a:t>
                      </a:r>
                      <a:r>
                        <a:rPr lang="en-US" altLang="zh-TW" baseline="0" dirty="0" smtClean="0"/>
                        <a:t> </a:t>
                      </a:r>
                      <a:r>
                        <a:rPr lang="en-US" altLang="zh-TW" dirty="0" smtClean="0"/>
                        <a:t>liabilities</a:t>
                      </a:r>
                      <a:endParaRPr lang="en-US" altLang="zh-TW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89,256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90,752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89,080</a:t>
                      </a:r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dirty="0"/>
                    </a:p>
                  </a:txBody>
                  <a:tcPr anchor="ctr"/>
                </a:tc>
              </a:tr>
              <a:tr h="311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Stockholders’ equity</a:t>
                      </a:r>
                      <a:endParaRPr lang="zh-TW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3,041,828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3,004,694</a:t>
                      </a:r>
                      <a:endParaRPr lang="zh-TW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/>
                        <a:t>2,859,706</a:t>
                      </a:r>
                      <a:endParaRPr lang="zh-TW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zh-TW" smtClean="0"/>
              <a:t>Copyright </a:t>
            </a:r>
            <a:r>
              <a:rPr lang="en-US" altLang="zh-TW" smtClean="0">
                <a:sym typeface="Symbol" pitchFamily="18" charset="2"/>
              </a:rPr>
              <a:t>  Weltrend </a:t>
            </a:r>
            <a:r>
              <a:rPr lang="en-US" altLang="zh-TW" smtClean="0"/>
              <a:t>2015, All Rights Reserved</a:t>
            </a:r>
            <a:endParaRPr lang="en-US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33B546D7-67C4-45C0-8DFF-685AAFEC7AD3}" type="slidenum">
              <a:rPr lang="en-US" altLang="zh-TW" smtClean="0"/>
              <a:pPr/>
              <a:t>5</a:t>
            </a:fld>
            <a:endParaRPr lang="en-US" altLang="zh-TW"/>
          </a:p>
        </p:txBody>
      </p:sp>
      <p:sp>
        <p:nvSpPr>
          <p:cNvPr id="8" name="文字方塊 7"/>
          <p:cNvSpPr txBox="1"/>
          <p:nvPr/>
        </p:nvSpPr>
        <p:spPr>
          <a:xfrm>
            <a:off x="4953000" y="1143000"/>
            <a:ext cx="381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400" dirty="0" smtClean="0"/>
              <a:t> (Expressed in  NT$K)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4620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800600" y="4038600"/>
            <a:ext cx="2895601" cy="698500"/>
          </a:xfrm>
        </p:spPr>
        <p:txBody>
          <a:bodyPr/>
          <a:lstStyle/>
          <a:p>
            <a:r>
              <a:rPr lang="en-US" altLang="zh-TW" b="1" i="1" u="sng" dirty="0" smtClean="0">
                <a:solidFill>
                  <a:srgbClr val="FF6600"/>
                </a:solidFill>
                <a:ea typeface="新細明體" pitchFamily="18" charset="-120"/>
              </a:rPr>
              <a:t>Thank You!</a:t>
            </a:r>
            <a:endParaRPr lang="en-US" altLang="zh-TW" b="1" i="1" u="sng" dirty="0">
              <a:solidFill>
                <a:srgbClr val="FF6600"/>
              </a:solidFill>
              <a:ea typeface="新細明體" pitchFamily="18" charset="-120"/>
            </a:endParaRPr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zh-TW" dirty="0" smtClean="0"/>
              <a:t>Copyright </a:t>
            </a:r>
            <a:r>
              <a:rPr lang="en-US" altLang="zh-TW" dirty="0" smtClean="0">
                <a:sym typeface="Symbol" pitchFamily="18" charset="2"/>
              </a:rPr>
              <a:t>  Weltrend </a:t>
            </a:r>
            <a:r>
              <a:rPr lang="en-US" altLang="zh-TW" dirty="0" smtClean="0"/>
              <a:t>2015 All Rights Reserved</a:t>
            </a:r>
            <a:endParaRPr lang="en-US" altLang="zh-TW" dirty="0"/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altLang="zh-TW" smtClean="0"/>
              <a:t>P</a:t>
            </a:r>
            <a:fld id="{6F1FDD8E-2986-4DC7-B9F3-4E1F54305540}" type="slidenum">
              <a:rPr lang="en-US" altLang="zh-TW" smtClean="0"/>
              <a:pPr/>
              <a:t>6</a:t>
            </a:fld>
            <a:endParaRPr lang="en-US" altLang="zh-TW"/>
          </a:p>
        </p:txBody>
      </p:sp>
      <p:sp>
        <p:nvSpPr>
          <p:cNvPr id="3" name="矩形 2"/>
          <p:cNvSpPr/>
          <p:nvPr/>
        </p:nvSpPr>
        <p:spPr>
          <a:xfrm>
            <a:off x="444758" y="2133600"/>
            <a:ext cx="367004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TW" altLang="en-US" sz="1200" b="1" dirty="0">
                <a:solidFill>
                  <a:schemeClr val="bg1"/>
                </a:solidFill>
                <a:latin typeface="Verdana" panose="020B0604030504040204" pitchFamily="34" charset="0"/>
                <a:ea typeface="Arial Unicode MS" panose="020B0604020202020204" pitchFamily="34" charset="-120"/>
                <a:cs typeface="Verdana" panose="020B0604030504040204" pitchFamily="34" charset="0"/>
              </a:rPr>
              <a:t>偉詮電子股份有限公司     </a:t>
            </a:r>
          </a:p>
          <a:p>
            <a:pPr algn="l"/>
            <a:r>
              <a:rPr lang="en-US" altLang="zh-TW" sz="12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Weltrend Semiconductor, Inc.</a:t>
            </a:r>
          </a:p>
          <a:p>
            <a:pPr algn="l"/>
            <a:endParaRPr lang="en-US" altLang="zh-TW" sz="1200" dirty="0" smtClean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b="1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Headquarters</a:t>
            </a:r>
            <a:endParaRPr lang="en-US" altLang="zh-TW" sz="1200" b="1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2F, No. 24, Industry E. 9th Rd. </a:t>
            </a: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Hsinchu Science Park</a:t>
            </a: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Hsinchu City 30075, Taiwan</a:t>
            </a: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Tel: +886-3-578-0241</a:t>
            </a:r>
          </a:p>
          <a:p>
            <a:pPr algn="l"/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b="1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Taipei Office</a:t>
            </a: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11F-6, No. 736, </a:t>
            </a:r>
            <a:r>
              <a:rPr lang="en-US" altLang="zh-TW" sz="12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Chungcheng</a:t>
            </a:r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Rd.</a:t>
            </a:r>
          </a:p>
          <a:p>
            <a:pPr algn="l"/>
            <a:r>
              <a:rPr lang="en-US" altLang="zh-TW" sz="1200" dirty="0" err="1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Chungho</a:t>
            </a:r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District </a:t>
            </a:r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New Taipei City 23511, Taiwan </a:t>
            </a: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Tel: +886-2-8226-1899</a:t>
            </a:r>
          </a:p>
          <a:p>
            <a:pPr algn="l"/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b="1" i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Kaohsiung </a:t>
            </a:r>
            <a:r>
              <a:rPr lang="en-US" altLang="zh-TW" sz="1200" b="1" i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Branch</a:t>
            </a:r>
            <a:endParaRPr lang="en-US" altLang="zh-TW" sz="1200" b="1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22F-6., No. 211, </a:t>
            </a:r>
            <a:r>
              <a:rPr lang="en-US" altLang="zh-TW" sz="1200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Chungcheng</a:t>
            </a:r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4th Rd.</a:t>
            </a:r>
          </a:p>
          <a:p>
            <a:pPr algn="l"/>
            <a:r>
              <a:rPr lang="en-US" altLang="zh-TW" sz="1200" dirty="0" err="1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Cianjin</a:t>
            </a:r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District</a:t>
            </a:r>
          </a:p>
          <a:p>
            <a:pPr algn="l"/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Kaohsiung </a:t>
            </a:r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City 801</a:t>
            </a:r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Taiwan</a:t>
            </a:r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Tel: +886-7-971-8868</a:t>
            </a:r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en-US" altLang="zh-TW" sz="12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r>
              <a:rPr lang="en-US" altLang="zh-TW" sz="12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www.weltrend.com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000066">
                <a:gamma/>
                <a:shade val="46275"/>
                <a:invGamma/>
              </a:srgbClr>
            </a:gs>
            <a:gs pos="100000">
              <a:srgbClr val="000066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684</Words>
  <Application>Microsoft Office PowerPoint</Application>
  <PresentationFormat>如螢幕大小 (4:3)</PresentationFormat>
  <Paragraphs>308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預設簡報設計</vt:lpstr>
      <vt:lpstr>Corporate Overview 偉詮電子股份有限公司 Weltrend Semiconductor, Inc.</vt:lpstr>
      <vt:lpstr>2014 Consolidated Income Statement</vt:lpstr>
      <vt:lpstr>1Q15 Consolidated Income Statement (YoY)</vt:lpstr>
      <vt:lpstr>1Q15 Consolidated Income Statement (QoQ)</vt:lpstr>
      <vt:lpstr>Balance Sheet Summary</vt:lpstr>
      <vt:lpstr>Thank You!</vt:lpstr>
    </vt:vector>
  </TitlesOfParts>
  <Company>weltrend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tonylin</dc:creator>
  <cp:lastModifiedBy>cindy 郭幸容</cp:lastModifiedBy>
  <cp:revision>83</cp:revision>
  <dcterms:created xsi:type="dcterms:W3CDTF">2014-08-08T03:20:45Z</dcterms:created>
  <dcterms:modified xsi:type="dcterms:W3CDTF">2015-05-19T09:27:45Z</dcterms:modified>
</cp:coreProperties>
</file>