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media/image18.jpg" ContentType="image/jpeg"/>
  <Override PartName="/ppt/media/image19.jpg" ContentType="image/jpeg"/>
  <Override PartName="/ppt/notesSlides/notesSlide1.xml" ContentType="application/vnd.openxmlformats-officedocument.presentationml.notesSlide+xml"/>
  <Override PartName="/ppt/media/image22.jpg" ContentType="image/jpeg"/>
  <Override PartName="/ppt/media/image27.jpg" ContentType="image/jpeg"/>
  <Override PartName="/ppt/media/image28.jpg" ContentType="image/jpeg"/>
  <Override PartName="/ppt/notesSlides/notesSlide2.xml" ContentType="application/vnd.openxmlformats-officedocument.presentationml.notesSlide+xml"/>
  <Override PartName="/ppt/media/image29.jpg" ContentType="image/jpeg"/>
  <Override PartName="/ppt/media/image30.jpg" ContentType="image/jpeg"/>
  <Override PartName="/ppt/media/image33.jpg" ContentType="image/jpeg"/>
  <Override PartName="/ppt/notesSlides/notesSlide3.xml" ContentType="application/vnd.openxmlformats-officedocument.presentationml.notesSlide+xml"/>
  <Override PartName="/ppt/media/image35.jp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3"/>
  </p:notesMasterIdLst>
  <p:sldIdLst>
    <p:sldId id="256" r:id="rId2"/>
    <p:sldId id="257" r:id="rId3"/>
    <p:sldId id="258" r:id="rId4"/>
    <p:sldId id="259" r:id="rId5"/>
    <p:sldId id="290" r:id="rId6"/>
    <p:sldId id="291" r:id="rId7"/>
    <p:sldId id="262" r:id="rId8"/>
    <p:sldId id="289" r:id="rId9"/>
    <p:sldId id="263" r:id="rId10"/>
    <p:sldId id="281" r:id="rId11"/>
    <p:sldId id="265" r:id="rId12"/>
    <p:sldId id="294" r:id="rId13"/>
    <p:sldId id="301" r:id="rId14"/>
    <p:sldId id="302" r:id="rId15"/>
    <p:sldId id="283" r:id="rId16"/>
    <p:sldId id="295" r:id="rId17"/>
    <p:sldId id="303" r:id="rId18"/>
    <p:sldId id="304" r:id="rId19"/>
    <p:sldId id="266" r:id="rId20"/>
    <p:sldId id="292" r:id="rId21"/>
    <p:sldId id="280" r:id="rId22"/>
    <p:sldId id="293" r:id="rId23"/>
    <p:sldId id="300" r:id="rId24"/>
    <p:sldId id="305" r:id="rId25"/>
    <p:sldId id="299" r:id="rId26"/>
    <p:sldId id="285" r:id="rId27"/>
    <p:sldId id="296" r:id="rId28"/>
    <p:sldId id="298" r:id="rId29"/>
    <p:sldId id="272" r:id="rId30"/>
    <p:sldId id="275" r:id="rId31"/>
    <p:sldId id="276" r:id="rId32"/>
  </p:sldIdLst>
  <p:sldSz cx="12192000" cy="6858000"/>
  <p:notesSz cx="9926638" cy="6797675"/>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3872"/>
    <a:srgbClr val="FFAE27"/>
    <a:srgbClr val="FFBC4E"/>
    <a:srgbClr val="001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691" y="5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4302125" cy="341313"/>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5622925" y="0"/>
            <a:ext cx="4302125" cy="341313"/>
          </a:xfrm>
          <a:prstGeom prst="rect">
            <a:avLst/>
          </a:prstGeom>
        </p:spPr>
        <p:txBody>
          <a:bodyPr vert="horz" lIns="91440" tIns="45720" rIns="91440" bIns="45720" rtlCol="0"/>
          <a:lstStyle>
            <a:lvl1pPr algn="r">
              <a:defRPr sz="1200"/>
            </a:lvl1pPr>
          </a:lstStyle>
          <a:p>
            <a:fld id="{61B79672-449B-4DFA-AB05-3400E599B814}" type="datetimeFigureOut">
              <a:rPr lang="zh-TW" altLang="en-US" smtClean="0"/>
              <a:t>2025/12/19</a:t>
            </a:fld>
            <a:endParaRPr lang="zh-TW" altLang="en-US"/>
          </a:p>
        </p:txBody>
      </p:sp>
      <p:sp>
        <p:nvSpPr>
          <p:cNvPr id="4" name="投影片圖像版面配置區 3"/>
          <p:cNvSpPr>
            <a:spLocks noGrp="1" noRot="1" noChangeAspect="1"/>
          </p:cNvSpPr>
          <p:nvPr>
            <p:ph type="sldImg" idx="2"/>
          </p:nvPr>
        </p:nvSpPr>
        <p:spPr>
          <a:xfrm>
            <a:off x="2924175" y="849313"/>
            <a:ext cx="4078288" cy="2293937"/>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992188" y="3271838"/>
            <a:ext cx="7942262" cy="2676525"/>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6456363"/>
            <a:ext cx="4302125" cy="341312"/>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5622925" y="6456363"/>
            <a:ext cx="4302125" cy="341312"/>
          </a:xfrm>
          <a:prstGeom prst="rect">
            <a:avLst/>
          </a:prstGeom>
        </p:spPr>
        <p:txBody>
          <a:bodyPr vert="horz" lIns="91440" tIns="45720" rIns="91440" bIns="45720" rtlCol="0" anchor="b"/>
          <a:lstStyle>
            <a:lvl1pPr algn="r">
              <a:defRPr sz="1200"/>
            </a:lvl1pPr>
          </a:lstStyle>
          <a:p>
            <a:fld id="{4EC8B1BE-4F93-4421-B4D6-C1A349136775}" type="slidenum">
              <a:rPr lang="zh-TW" altLang="en-US" smtClean="0"/>
              <a:t>‹#›</a:t>
            </a:fld>
            <a:endParaRPr lang="zh-TW" altLang="en-US"/>
          </a:p>
        </p:txBody>
      </p:sp>
    </p:spTree>
    <p:extLst>
      <p:ext uri="{BB962C8B-B14F-4D97-AF65-F5344CB8AC3E}">
        <p14:creationId xmlns:p14="http://schemas.microsoft.com/office/powerpoint/2010/main" val="215936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EC8B1BE-4F93-4421-B4D6-C1A349136775}" type="slidenum">
              <a:rPr lang="zh-TW" altLang="en-US" smtClean="0"/>
              <a:t>20</a:t>
            </a:fld>
            <a:endParaRPr lang="zh-TW" altLang="en-US"/>
          </a:p>
        </p:txBody>
      </p:sp>
    </p:spTree>
    <p:extLst>
      <p:ext uri="{BB962C8B-B14F-4D97-AF65-F5344CB8AC3E}">
        <p14:creationId xmlns:p14="http://schemas.microsoft.com/office/powerpoint/2010/main" val="2131071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4EC8B1BE-4F93-4421-B4D6-C1A349136775}" type="slidenum">
              <a:rPr lang="zh-TW" altLang="en-US" smtClean="0"/>
              <a:t>22</a:t>
            </a:fld>
            <a:endParaRPr lang="zh-TW" altLang="en-US"/>
          </a:p>
        </p:txBody>
      </p:sp>
    </p:spTree>
    <p:extLst>
      <p:ext uri="{BB962C8B-B14F-4D97-AF65-F5344CB8AC3E}">
        <p14:creationId xmlns:p14="http://schemas.microsoft.com/office/powerpoint/2010/main" val="4033966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4EC8B1BE-4F93-4421-B4D6-C1A349136775}" type="slidenum">
              <a:rPr lang="zh-TW" altLang="en-US" smtClean="0"/>
              <a:t>27</a:t>
            </a:fld>
            <a:endParaRPr lang="zh-TW" altLang="en-US"/>
          </a:p>
        </p:txBody>
      </p:sp>
    </p:spTree>
    <p:extLst>
      <p:ext uri="{BB962C8B-B14F-4D97-AF65-F5344CB8AC3E}">
        <p14:creationId xmlns:p14="http://schemas.microsoft.com/office/powerpoint/2010/main" val="3400539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73608" y="0"/>
            <a:ext cx="11518900" cy="6858000"/>
          </a:xfrm>
          <a:custGeom>
            <a:avLst/>
            <a:gdLst/>
            <a:ahLst/>
            <a:cxnLst/>
            <a:rect l="l" t="t" r="r" b="b"/>
            <a:pathLst>
              <a:path w="11518900" h="6858000">
                <a:moveTo>
                  <a:pt x="0" y="6858000"/>
                </a:moveTo>
                <a:lnTo>
                  <a:pt x="11518392" y="6858000"/>
                </a:lnTo>
                <a:lnTo>
                  <a:pt x="11518392" y="0"/>
                </a:lnTo>
                <a:lnTo>
                  <a:pt x="0" y="0"/>
                </a:lnTo>
                <a:lnTo>
                  <a:pt x="0" y="6858000"/>
                </a:lnTo>
                <a:close/>
              </a:path>
            </a:pathLst>
          </a:custGeom>
          <a:solidFill>
            <a:srgbClr val="DFE9F4"/>
          </a:solidFill>
        </p:spPr>
        <p:txBody>
          <a:bodyPr wrap="square" lIns="0" tIns="0" rIns="0" bIns="0" rtlCol="0"/>
          <a:lstStyle/>
          <a:p>
            <a:endParaRPr/>
          </a:p>
        </p:txBody>
      </p:sp>
      <p:sp>
        <p:nvSpPr>
          <p:cNvPr id="2" name="Holder 2"/>
          <p:cNvSpPr>
            <a:spLocks noGrp="1"/>
          </p:cNvSpPr>
          <p:nvPr>
            <p:ph type="ctrTitle"/>
          </p:nvPr>
        </p:nvSpPr>
        <p:spPr>
          <a:xfrm>
            <a:off x="692302" y="2628392"/>
            <a:ext cx="4094479" cy="513714"/>
          </a:xfrm>
          <a:prstGeom prst="rect">
            <a:avLst/>
          </a:prstGeom>
        </p:spPr>
        <p:txBody>
          <a:bodyPr wrap="square" lIns="0" tIns="0" rIns="0" bIns="0">
            <a:spAutoFit/>
          </a:bodyPr>
          <a:lstStyle>
            <a:lvl1pPr>
              <a:defRPr sz="2800" b="1" i="0">
                <a:solidFill>
                  <a:srgbClr val="001F5F"/>
                </a:solidFill>
                <a:latin typeface="微軟正黑體"/>
                <a:cs typeface="微軟正黑體"/>
              </a:defRPr>
            </a:lvl1pPr>
          </a:lstStyle>
          <a:p>
            <a:endParaRPr/>
          </a:p>
        </p:txBody>
      </p:sp>
      <p:sp>
        <p:nvSpPr>
          <p:cNvPr id="3" name="Holder 3"/>
          <p:cNvSpPr>
            <a:spLocks noGrp="1"/>
          </p:cNvSpPr>
          <p:nvPr>
            <p:ph type="subTitle" idx="4"/>
          </p:nvPr>
        </p:nvSpPr>
        <p:spPr>
          <a:xfrm>
            <a:off x="4216400" y="3952697"/>
            <a:ext cx="3759200" cy="848995"/>
          </a:xfrm>
          <a:prstGeom prst="rect">
            <a:avLst/>
          </a:prstGeom>
        </p:spPr>
        <p:txBody>
          <a:bodyPr wrap="square" lIns="0" tIns="0" rIns="0" bIns="0">
            <a:spAutoFit/>
          </a:bodyPr>
          <a:lstStyle>
            <a:lvl1pPr>
              <a:defRPr sz="2800" b="1" i="0">
                <a:solidFill>
                  <a:srgbClr val="3A6BA6"/>
                </a:solidFill>
                <a:latin typeface="微軟正黑體"/>
                <a:cs typeface="微軟正黑體"/>
              </a:defRPr>
            </a:lvl1pPr>
          </a:lstStyle>
          <a:p>
            <a:endParaRPr/>
          </a:p>
        </p:txBody>
      </p:sp>
      <p:sp>
        <p:nvSpPr>
          <p:cNvPr id="4" name="Holder 4"/>
          <p:cNvSpPr>
            <a:spLocks noGrp="1"/>
          </p:cNvSpPr>
          <p:nvPr>
            <p:ph type="ftr" sz="quarter" idx="5"/>
          </p:nvPr>
        </p:nvSpPr>
        <p:spPr/>
        <p:txBody>
          <a:bodyPr lIns="0" tIns="0" rIns="0" bIns="0"/>
          <a:lstStyle>
            <a:lvl1pPr>
              <a:defRPr sz="1600" b="0" i="0">
                <a:solidFill>
                  <a:schemeClr val="bg1"/>
                </a:solidFill>
                <a:latin typeface="微軟正黑體"/>
                <a:cs typeface="微軟正黑體"/>
              </a:defRPr>
            </a:lvl1pPr>
          </a:lstStyle>
          <a:p>
            <a:pPr marL="12700">
              <a:lnSpc>
                <a:spcPct val="100000"/>
              </a:lnSpc>
              <a:spcBef>
                <a:spcPts val="215"/>
              </a:spcBef>
            </a:pPr>
            <a:r>
              <a:rPr spc="-30" dirty="0"/>
              <a:t>翔耀實業股份有限公司</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12/19/2025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001F5F"/>
                </a:solidFill>
                <a:latin typeface="微軟正黑體"/>
                <a:cs typeface="微軟正黑體"/>
              </a:defRPr>
            </a:lvl1pPr>
          </a:lstStyle>
          <a:p>
            <a:endParaRPr/>
          </a:p>
        </p:txBody>
      </p:sp>
      <p:sp>
        <p:nvSpPr>
          <p:cNvPr id="3" name="Holder 3"/>
          <p:cNvSpPr>
            <a:spLocks noGrp="1"/>
          </p:cNvSpPr>
          <p:nvPr>
            <p:ph type="body" idx="1"/>
          </p:nvPr>
        </p:nvSpPr>
        <p:spPr/>
        <p:txBody>
          <a:bodyPr lIns="0" tIns="0" rIns="0" bIns="0"/>
          <a:lstStyle>
            <a:lvl1pPr>
              <a:defRPr sz="2800" b="1" i="0">
                <a:solidFill>
                  <a:srgbClr val="3A6BA6"/>
                </a:solidFill>
                <a:latin typeface="微軟正黑體"/>
                <a:cs typeface="微軟正黑體"/>
              </a:defRPr>
            </a:lvl1pPr>
          </a:lstStyle>
          <a:p>
            <a:endParaRPr/>
          </a:p>
        </p:txBody>
      </p:sp>
      <p:sp>
        <p:nvSpPr>
          <p:cNvPr id="4" name="Holder 4"/>
          <p:cNvSpPr>
            <a:spLocks noGrp="1"/>
          </p:cNvSpPr>
          <p:nvPr>
            <p:ph type="ftr" sz="quarter" idx="5"/>
          </p:nvPr>
        </p:nvSpPr>
        <p:spPr/>
        <p:txBody>
          <a:bodyPr lIns="0" tIns="0" rIns="0" bIns="0"/>
          <a:lstStyle>
            <a:lvl1pPr>
              <a:defRPr sz="1600" b="0" i="0">
                <a:solidFill>
                  <a:schemeClr val="bg1"/>
                </a:solidFill>
                <a:latin typeface="微軟正黑體"/>
                <a:cs typeface="微軟正黑體"/>
              </a:defRPr>
            </a:lvl1pPr>
          </a:lstStyle>
          <a:p>
            <a:pPr marL="12700">
              <a:lnSpc>
                <a:spcPct val="100000"/>
              </a:lnSpc>
              <a:spcBef>
                <a:spcPts val="215"/>
              </a:spcBef>
            </a:pPr>
            <a:r>
              <a:rPr spc="-30" dirty="0"/>
              <a:t>翔耀實業股份有限公司</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12/19/2025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001F5F"/>
                </a:solidFill>
                <a:latin typeface="微軟正黑體"/>
                <a:cs typeface="微軟正黑體"/>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600" b="0" i="0">
                <a:solidFill>
                  <a:schemeClr val="bg1"/>
                </a:solidFill>
                <a:latin typeface="微軟正黑體"/>
                <a:cs typeface="微軟正黑體"/>
              </a:defRPr>
            </a:lvl1pPr>
          </a:lstStyle>
          <a:p>
            <a:pPr marL="12700">
              <a:lnSpc>
                <a:spcPct val="100000"/>
              </a:lnSpc>
              <a:spcBef>
                <a:spcPts val="215"/>
              </a:spcBef>
            </a:pPr>
            <a:r>
              <a:rPr spc="-30" dirty="0"/>
              <a:t>翔耀實業股份有限公司</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12/19/2025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6096000" y="-3"/>
            <a:ext cx="6096000" cy="6858000"/>
          </a:xfrm>
          <a:prstGeom prst="rect">
            <a:avLst/>
          </a:prstGeom>
        </p:spPr>
      </p:pic>
      <p:pic>
        <p:nvPicPr>
          <p:cNvPr id="17" name="bg object 17"/>
          <p:cNvPicPr/>
          <p:nvPr/>
        </p:nvPicPr>
        <p:blipFill>
          <a:blip r:embed="rId3" cstate="print"/>
          <a:stretch>
            <a:fillRect/>
          </a:stretch>
        </p:blipFill>
        <p:spPr>
          <a:xfrm>
            <a:off x="9101327" y="6388608"/>
            <a:ext cx="827531" cy="245364"/>
          </a:xfrm>
          <a:prstGeom prst="rect">
            <a:avLst/>
          </a:prstGeom>
        </p:spPr>
      </p:pic>
      <p:sp>
        <p:nvSpPr>
          <p:cNvPr id="2" name="Holder 2"/>
          <p:cNvSpPr>
            <a:spLocks noGrp="1"/>
          </p:cNvSpPr>
          <p:nvPr>
            <p:ph type="title"/>
          </p:nvPr>
        </p:nvSpPr>
        <p:spPr/>
        <p:txBody>
          <a:bodyPr lIns="0" tIns="0" rIns="0" bIns="0"/>
          <a:lstStyle>
            <a:lvl1pPr>
              <a:defRPr sz="2800" b="1" i="0">
                <a:solidFill>
                  <a:srgbClr val="001F5F"/>
                </a:solidFill>
                <a:latin typeface="微軟正黑體"/>
                <a:cs typeface="微軟正黑體"/>
              </a:defRPr>
            </a:lvl1pPr>
          </a:lstStyle>
          <a:p>
            <a:endParaRPr/>
          </a:p>
        </p:txBody>
      </p:sp>
      <p:sp>
        <p:nvSpPr>
          <p:cNvPr id="3" name="Holder 3"/>
          <p:cNvSpPr>
            <a:spLocks noGrp="1"/>
          </p:cNvSpPr>
          <p:nvPr>
            <p:ph type="ftr" sz="quarter" idx="5"/>
          </p:nvPr>
        </p:nvSpPr>
        <p:spPr/>
        <p:txBody>
          <a:bodyPr lIns="0" tIns="0" rIns="0" bIns="0"/>
          <a:lstStyle>
            <a:lvl1pPr>
              <a:defRPr sz="1600" b="0" i="0">
                <a:solidFill>
                  <a:schemeClr val="bg1"/>
                </a:solidFill>
                <a:latin typeface="微軟正黑體"/>
                <a:cs typeface="微軟正黑體"/>
              </a:defRPr>
            </a:lvl1pPr>
          </a:lstStyle>
          <a:p>
            <a:pPr marL="12700">
              <a:lnSpc>
                <a:spcPct val="100000"/>
              </a:lnSpc>
              <a:spcBef>
                <a:spcPts val="215"/>
              </a:spcBef>
            </a:pPr>
            <a:r>
              <a:rPr spc="-30" dirty="0"/>
              <a:t>翔耀實業股份有限公司</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12/19/2025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600" b="0" i="0">
                <a:solidFill>
                  <a:schemeClr val="bg1"/>
                </a:solidFill>
                <a:latin typeface="微軟正黑體"/>
                <a:cs typeface="微軟正黑體"/>
              </a:defRPr>
            </a:lvl1pPr>
          </a:lstStyle>
          <a:p>
            <a:pPr marL="12700">
              <a:lnSpc>
                <a:spcPct val="100000"/>
              </a:lnSpc>
              <a:spcBef>
                <a:spcPts val="215"/>
              </a:spcBef>
            </a:pPr>
            <a:r>
              <a:rPr spc="-30" dirty="0"/>
              <a:t>翔耀實業股份有限公司</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12/19/2025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692302" y="472821"/>
            <a:ext cx="3576320" cy="452119"/>
          </a:xfrm>
          <a:prstGeom prst="rect">
            <a:avLst/>
          </a:prstGeom>
        </p:spPr>
        <p:txBody>
          <a:bodyPr wrap="square" lIns="0" tIns="0" rIns="0" bIns="0">
            <a:spAutoFit/>
          </a:bodyPr>
          <a:lstStyle>
            <a:lvl1pPr>
              <a:defRPr sz="2800" b="1" i="0">
                <a:solidFill>
                  <a:srgbClr val="001F5F"/>
                </a:solidFill>
                <a:latin typeface="微軟正黑體"/>
                <a:cs typeface="微軟正黑體"/>
              </a:defRPr>
            </a:lvl1pPr>
          </a:lstStyle>
          <a:p>
            <a:endParaRPr/>
          </a:p>
        </p:txBody>
      </p:sp>
      <p:sp>
        <p:nvSpPr>
          <p:cNvPr id="3" name="Holder 3"/>
          <p:cNvSpPr>
            <a:spLocks noGrp="1"/>
          </p:cNvSpPr>
          <p:nvPr>
            <p:ph type="body" idx="1"/>
          </p:nvPr>
        </p:nvSpPr>
        <p:spPr>
          <a:xfrm>
            <a:off x="692302" y="1364742"/>
            <a:ext cx="5362575" cy="1868170"/>
          </a:xfrm>
          <a:prstGeom prst="rect">
            <a:avLst/>
          </a:prstGeom>
        </p:spPr>
        <p:txBody>
          <a:bodyPr wrap="square" lIns="0" tIns="0" rIns="0" bIns="0">
            <a:spAutoFit/>
          </a:bodyPr>
          <a:lstStyle>
            <a:lvl1pPr>
              <a:defRPr sz="2800" b="1" i="0">
                <a:solidFill>
                  <a:srgbClr val="3A6BA6"/>
                </a:solidFill>
                <a:latin typeface="微軟正黑體"/>
                <a:cs typeface="微軟正黑體"/>
              </a:defRPr>
            </a:lvl1pPr>
          </a:lstStyle>
          <a:p>
            <a:endParaRPr/>
          </a:p>
        </p:txBody>
      </p:sp>
      <p:sp>
        <p:nvSpPr>
          <p:cNvPr id="4" name="Holder 4"/>
          <p:cNvSpPr>
            <a:spLocks noGrp="1"/>
          </p:cNvSpPr>
          <p:nvPr>
            <p:ph type="ftr" sz="quarter" idx="5"/>
          </p:nvPr>
        </p:nvSpPr>
        <p:spPr>
          <a:xfrm>
            <a:off x="9986898" y="6363005"/>
            <a:ext cx="2052320" cy="295275"/>
          </a:xfrm>
          <a:prstGeom prst="rect">
            <a:avLst/>
          </a:prstGeom>
        </p:spPr>
        <p:txBody>
          <a:bodyPr wrap="square" lIns="0" tIns="0" rIns="0" bIns="0">
            <a:spAutoFit/>
          </a:bodyPr>
          <a:lstStyle>
            <a:lvl1pPr>
              <a:defRPr sz="1600" b="0" i="0">
                <a:solidFill>
                  <a:schemeClr val="bg1"/>
                </a:solidFill>
                <a:latin typeface="微軟正黑體"/>
                <a:cs typeface="微軟正黑體"/>
              </a:defRPr>
            </a:lvl1pPr>
          </a:lstStyle>
          <a:p>
            <a:pPr marL="12700">
              <a:lnSpc>
                <a:spcPct val="100000"/>
              </a:lnSpc>
              <a:spcBef>
                <a:spcPts val="215"/>
              </a:spcBef>
            </a:pPr>
            <a:r>
              <a:rPr spc="-30" dirty="0"/>
              <a:t>翔耀實業股份有限公司</a:t>
            </a: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12/19/2025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5.png"/><Relationship Id="rId7"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jpg"/><Relationship Id="rId10" Type="http://schemas.openxmlformats.org/officeDocument/2006/relationships/image" Target="../media/image27.jpg"/><Relationship Id="rId4" Type="http://schemas.openxmlformats.org/officeDocument/2006/relationships/image" Target="../media/image21.png"/><Relationship Id="rId9" Type="http://schemas.openxmlformats.org/officeDocument/2006/relationships/image" Target="../media/image26.jpe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9.jp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2.jpg"/></Relationships>
</file>

<file path=ppt/slides/_rels/slide2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34.jpeg"/></Relationships>
</file>

<file path=ppt/slides/_rels/slide2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DFE9F4"/>
          </a:solidFill>
        </p:spPr>
        <p:txBody>
          <a:bodyPr wrap="square" lIns="0" tIns="0" rIns="0" bIns="0" rtlCol="0"/>
          <a:lstStyle/>
          <a:p>
            <a:endParaRPr/>
          </a:p>
        </p:txBody>
      </p:sp>
      <p:sp>
        <p:nvSpPr>
          <p:cNvPr id="3" name="object 3"/>
          <p:cNvSpPr txBox="1"/>
          <p:nvPr/>
        </p:nvSpPr>
        <p:spPr>
          <a:xfrm>
            <a:off x="304800" y="3208932"/>
            <a:ext cx="6240680" cy="1744067"/>
          </a:xfrm>
          <a:prstGeom prst="rect">
            <a:avLst/>
          </a:prstGeom>
        </p:spPr>
        <p:txBody>
          <a:bodyPr vert="horz" wrap="square" lIns="0" tIns="312420" rIns="0" bIns="0" rtlCol="0">
            <a:spAutoFit/>
          </a:bodyPr>
          <a:lstStyle/>
          <a:p>
            <a:pPr marL="12700">
              <a:lnSpc>
                <a:spcPct val="100000"/>
              </a:lnSpc>
              <a:spcBef>
                <a:spcPts val="2460"/>
              </a:spcBef>
            </a:pPr>
            <a:r>
              <a:rPr lang="en-US" altLang="zh-TW" sz="3600" dirty="0" smtClean="0">
                <a:solidFill>
                  <a:schemeClr val="tx2">
                    <a:lumMod val="60000"/>
                    <a:lumOff val="40000"/>
                  </a:schemeClr>
                </a:solidFill>
                <a:latin typeface="微軟正黑體" panose="020B0604030504040204" pitchFamily="34" charset="-120"/>
                <a:ea typeface="微軟正黑體" panose="020B0604030504040204" pitchFamily="34" charset="-120"/>
              </a:rPr>
              <a:t>Enlight Corporation</a:t>
            </a:r>
            <a:endParaRPr lang="en-US" altLang="zh-TW" sz="3600" dirty="0">
              <a:solidFill>
                <a:schemeClr val="tx2">
                  <a:lumMod val="60000"/>
                  <a:lumOff val="40000"/>
                </a:schemeClr>
              </a:solidFill>
              <a:latin typeface="微軟正黑體" panose="020B0604030504040204" pitchFamily="34" charset="-120"/>
              <a:ea typeface="微軟正黑體" panose="020B0604030504040204" pitchFamily="34" charset="-120"/>
            </a:endParaRPr>
          </a:p>
          <a:p>
            <a:pPr marL="12700">
              <a:lnSpc>
                <a:spcPct val="100000"/>
              </a:lnSpc>
              <a:spcBef>
                <a:spcPts val="2460"/>
              </a:spcBef>
            </a:pPr>
            <a:r>
              <a:rPr lang="en-US" altLang="zh-TW" sz="3600" dirty="0" smtClean="0">
                <a:solidFill>
                  <a:srgbClr val="0070C0"/>
                </a:solidFill>
                <a:latin typeface="微軟正黑體" panose="020B0604030504040204" pitchFamily="34" charset="-120"/>
                <a:ea typeface="微軟正黑體" panose="020B0604030504040204" pitchFamily="34" charset="-120"/>
              </a:rPr>
              <a:t>2025 Investors</a:t>
            </a:r>
            <a:r>
              <a:rPr lang="zh-TW" altLang="en-US" sz="3600" dirty="0" smtClean="0">
                <a:solidFill>
                  <a:srgbClr val="0070C0"/>
                </a:solidFill>
                <a:latin typeface="微軟正黑體" panose="020B0604030504040204" pitchFamily="34" charset="-120"/>
                <a:ea typeface="微軟正黑體" panose="020B0604030504040204" pitchFamily="34" charset="-120"/>
              </a:rPr>
              <a:t> </a:t>
            </a:r>
            <a:r>
              <a:rPr lang="en-US" altLang="zh-TW" sz="3600" dirty="0" smtClean="0">
                <a:solidFill>
                  <a:srgbClr val="0070C0"/>
                </a:solidFill>
                <a:latin typeface="微軟正黑體" panose="020B0604030504040204" pitchFamily="34" charset="-120"/>
                <a:ea typeface="微軟正黑體" panose="020B0604030504040204" pitchFamily="34" charset="-120"/>
              </a:rPr>
              <a:t>Conference</a:t>
            </a:r>
            <a:endParaRPr sz="3200" dirty="0">
              <a:solidFill>
                <a:srgbClr val="0070C0"/>
              </a:solidFill>
              <a:latin typeface="微軟正黑體" panose="020B0604030504040204" pitchFamily="34" charset="-120"/>
              <a:ea typeface="微軟正黑體" panose="020B0604030504040204" pitchFamily="34" charset="-120"/>
              <a:cs typeface="微軟正黑體"/>
            </a:endParaRPr>
          </a:p>
        </p:txBody>
      </p:sp>
      <p:pic>
        <p:nvPicPr>
          <p:cNvPr id="4" name="object 4"/>
          <p:cNvPicPr/>
          <p:nvPr/>
        </p:nvPicPr>
        <p:blipFill>
          <a:blip r:embed="rId2" cstate="print"/>
          <a:stretch>
            <a:fillRect/>
          </a:stretch>
        </p:blipFill>
        <p:spPr>
          <a:xfrm>
            <a:off x="5500115" y="452627"/>
            <a:ext cx="6120384" cy="6120384"/>
          </a:xfrm>
          <a:prstGeom prst="rect">
            <a:avLst/>
          </a:prstGeom>
        </p:spPr>
      </p:pic>
      <p:pic>
        <p:nvPicPr>
          <p:cNvPr id="5" name="object 5"/>
          <p:cNvPicPr/>
          <p:nvPr/>
        </p:nvPicPr>
        <p:blipFill>
          <a:blip r:embed="rId3" cstate="print"/>
          <a:stretch>
            <a:fillRect/>
          </a:stretch>
        </p:blipFill>
        <p:spPr>
          <a:xfrm>
            <a:off x="614172" y="1647444"/>
            <a:ext cx="3247643" cy="140055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23656" y="290369"/>
            <a:ext cx="10210800" cy="474489"/>
          </a:xfrm>
          <a:prstGeom prst="rect">
            <a:avLst/>
          </a:prstGeom>
        </p:spPr>
        <p:txBody>
          <a:bodyPr vert="horz" wrap="square" lIns="0" tIns="12700" rIns="0" bIns="0" rtlCol="0">
            <a:spAutoFit/>
          </a:bodyPr>
          <a:lstStyle/>
          <a:p>
            <a:pPr marL="12700">
              <a:lnSpc>
                <a:spcPct val="100000"/>
              </a:lnSpc>
              <a:spcBef>
                <a:spcPts val="100"/>
              </a:spcBef>
            </a:pPr>
            <a:r>
              <a:rPr lang="en-US" altLang="zh-TW" sz="3000" dirty="0"/>
              <a:t>Consolidated Statement of Comprehensive Income</a:t>
            </a:r>
            <a:endParaRPr sz="3000" dirty="0"/>
          </a:p>
        </p:txBody>
      </p:sp>
      <p:graphicFrame>
        <p:nvGraphicFramePr>
          <p:cNvPr id="4" name="object 4"/>
          <p:cNvGraphicFramePr>
            <a:graphicFrameLocks noGrp="1"/>
          </p:cNvGraphicFramePr>
          <p:nvPr>
            <p:extLst>
              <p:ext uri="{D42A27DB-BD31-4B8C-83A1-F6EECF244321}">
                <p14:modId xmlns:p14="http://schemas.microsoft.com/office/powerpoint/2010/main" val="2223233684"/>
              </p:ext>
            </p:extLst>
          </p:nvPr>
        </p:nvGraphicFramePr>
        <p:xfrm>
          <a:off x="152782" y="641766"/>
          <a:ext cx="11886436" cy="5918200"/>
        </p:xfrm>
        <a:graphic>
          <a:graphicData uri="http://schemas.openxmlformats.org/drawingml/2006/table">
            <a:tbl>
              <a:tblPr firstRow="1" bandRow="1">
                <a:tableStyleId>{2D5ABB26-0587-4C30-8999-92F81FD0307C}</a:tableStyleId>
              </a:tblPr>
              <a:tblGrid>
                <a:gridCol w="2524483">
                  <a:extLst>
                    <a:ext uri="{9D8B030D-6E8A-4147-A177-3AD203B41FA5}">
                      <a16:colId xmlns:a16="http://schemas.microsoft.com/office/drawing/2014/main" val="20000"/>
                    </a:ext>
                  </a:extLst>
                </a:gridCol>
                <a:gridCol w="1123521">
                  <a:extLst>
                    <a:ext uri="{9D8B030D-6E8A-4147-A177-3AD203B41FA5}">
                      <a16:colId xmlns:a16="http://schemas.microsoft.com/office/drawing/2014/main" val="20001"/>
                    </a:ext>
                  </a:extLst>
                </a:gridCol>
                <a:gridCol w="891718">
                  <a:extLst>
                    <a:ext uri="{9D8B030D-6E8A-4147-A177-3AD203B41FA5}">
                      <a16:colId xmlns:a16="http://schemas.microsoft.com/office/drawing/2014/main" val="20002"/>
                    </a:ext>
                  </a:extLst>
                </a:gridCol>
                <a:gridCol w="983715">
                  <a:extLst>
                    <a:ext uri="{9D8B030D-6E8A-4147-A177-3AD203B41FA5}">
                      <a16:colId xmlns:a16="http://schemas.microsoft.com/office/drawing/2014/main" val="20003"/>
                    </a:ext>
                  </a:extLst>
                </a:gridCol>
                <a:gridCol w="959810">
                  <a:extLst>
                    <a:ext uri="{9D8B030D-6E8A-4147-A177-3AD203B41FA5}">
                      <a16:colId xmlns:a16="http://schemas.microsoft.com/office/drawing/2014/main" val="20004"/>
                    </a:ext>
                  </a:extLst>
                </a:gridCol>
                <a:gridCol w="948220">
                  <a:extLst>
                    <a:ext uri="{9D8B030D-6E8A-4147-A177-3AD203B41FA5}">
                      <a16:colId xmlns:a16="http://schemas.microsoft.com/office/drawing/2014/main" val="20005"/>
                    </a:ext>
                  </a:extLst>
                </a:gridCol>
                <a:gridCol w="899686">
                  <a:extLst>
                    <a:ext uri="{9D8B030D-6E8A-4147-A177-3AD203B41FA5}">
                      <a16:colId xmlns:a16="http://schemas.microsoft.com/office/drawing/2014/main" val="20006"/>
                    </a:ext>
                  </a:extLst>
                </a:gridCol>
                <a:gridCol w="1004723">
                  <a:extLst>
                    <a:ext uri="{9D8B030D-6E8A-4147-A177-3AD203B41FA5}">
                      <a16:colId xmlns:a16="http://schemas.microsoft.com/office/drawing/2014/main" val="20007"/>
                    </a:ext>
                  </a:extLst>
                </a:gridCol>
                <a:gridCol w="1061948">
                  <a:extLst>
                    <a:ext uri="{9D8B030D-6E8A-4147-A177-3AD203B41FA5}">
                      <a16:colId xmlns:a16="http://schemas.microsoft.com/office/drawing/2014/main" val="20008"/>
                    </a:ext>
                  </a:extLst>
                </a:gridCol>
                <a:gridCol w="1488612">
                  <a:extLst>
                    <a:ext uri="{9D8B030D-6E8A-4147-A177-3AD203B41FA5}">
                      <a16:colId xmlns:a16="http://schemas.microsoft.com/office/drawing/2014/main" val="20009"/>
                    </a:ext>
                  </a:extLst>
                </a:gridCol>
              </a:tblGrid>
              <a:tr h="235585">
                <a:tc gridSpan="10">
                  <a:txBody>
                    <a:bodyPr/>
                    <a:lstStyle/>
                    <a:p>
                      <a:pPr marR="35560" algn="r">
                        <a:lnSpc>
                          <a:spcPts val="1645"/>
                        </a:lnSpc>
                        <a:spcBef>
                          <a:spcPts val="110"/>
                        </a:spcBef>
                      </a:pPr>
                      <a:r>
                        <a:rPr lang="en-US" altLang="zh-TW" sz="1400" dirty="0"/>
                        <a:t>Unit: NT$ Thousand</a:t>
                      </a:r>
                      <a:endParaRPr sz="1400" dirty="0">
                        <a:latin typeface="微軟正黑體"/>
                        <a:cs typeface="微軟正黑體"/>
                      </a:endParaRPr>
                    </a:p>
                  </a:txBody>
                  <a:tcPr marL="0" marR="0" marT="13970" marB="0">
                    <a:lnB w="12700" cap="flat" cmpd="sng" algn="ctr">
                      <a:solidFill>
                        <a:schemeClr val="tx1"/>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1315">
                <a:tc>
                  <a:txBody>
                    <a:bodyPr/>
                    <a:lstStyle/>
                    <a:p>
                      <a:pPr marL="149860" algn="ctr">
                        <a:lnSpc>
                          <a:spcPct val="100000"/>
                        </a:lnSpc>
                        <a:spcBef>
                          <a:spcPts val="565"/>
                        </a:spcBef>
                      </a:pPr>
                      <a:r>
                        <a:rPr lang="en-US" sz="1400" b="1" spc="-25" dirty="0">
                          <a:latin typeface="微軟正黑體"/>
                          <a:cs typeface="微軟正黑體"/>
                        </a:rPr>
                        <a:t>Year</a:t>
                      </a:r>
                      <a:endParaRPr sz="1400" dirty="0">
                        <a:latin typeface="微軟正黑體"/>
                        <a:cs typeface="微軟正黑體"/>
                      </a:endParaRPr>
                    </a:p>
                  </a:txBody>
                  <a:tcPr marL="0" marR="0" marT="71755" marB="0">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rgbClr val="DFE9F4"/>
                    </a:solidFill>
                  </a:tcPr>
                </a:tc>
                <a:tc>
                  <a:txBody>
                    <a:bodyPr/>
                    <a:lstStyle/>
                    <a:p>
                      <a:pPr>
                        <a:lnSpc>
                          <a:spcPct val="100000"/>
                        </a:lnSpc>
                      </a:pPr>
                      <a:endParaRPr sz="1300" dirty="0">
                        <a:latin typeface="Times New Roman"/>
                        <a:cs typeface="Times New Roman"/>
                      </a:endParaRPr>
                    </a:p>
                  </a:txBody>
                  <a:tcPr marL="0" marR="0" marT="0" marB="0">
                    <a:lnL>
                      <a:noFill/>
                    </a:lnL>
                    <a:lnR>
                      <a:noFill/>
                    </a:lnR>
                    <a:lnT w="12700" cap="flat" cmpd="sng" algn="ctr">
                      <a:solidFill>
                        <a:schemeClr val="tx1"/>
                      </a:solidFill>
                      <a:prstDash val="solid"/>
                      <a:round/>
                      <a:headEnd type="none" w="med" len="med"/>
                      <a:tailEnd type="none" w="med" len="med"/>
                    </a:lnT>
                    <a:lnB w="6350">
                      <a:noFill/>
                      <a:prstDash val="solid"/>
                    </a:lnB>
                    <a:lnTlToBr w="12700" cmpd="sng">
                      <a:noFill/>
                      <a:prstDash val="solid"/>
                    </a:lnTlToBr>
                    <a:lnBlToTr w="12700" cmpd="sng">
                      <a:noFill/>
                      <a:prstDash val="solid"/>
                    </a:lnBlToTr>
                    <a:solidFill>
                      <a:srgbClr val="DFE9F4"/>
                    </a:solidFill>
                  </a:tcPr>
                </a:tc>
                <a:tc gridSpan="2">
                  <a:txBody>
                    <a:bodyPr/>
                    <a:lstStyle/>
                    <a:p>
                      <a:pPr marL="536575">
                        <a:lnSpc>
                          <a:spcPct val="100000"/>
                        </a:lnSpc>
                        <a:spcBef>
                          <a:spcPts val="515"/>
                        </a:spcBef>
                      </a:pPr>
                      <a:r>
                        <a:rPr lang="en-US" altLang="zh-TW" sz="1400" b="1" dirty="0">
                          <a:latin typeface="Book Antiqua"/>
                          <a:cs typeface="Book Antiqua"/>
                        </a:rPr>
                        <a:t>2024</a:t>
                      </a:r>
                      <a:endParaRPr sz="2100" baseline="5952" dirty="0">
                        <a:latin typeface="新細明體"/>
                        <a:cs typeface="新細明體"/>
                      </a:endParaRPr>
                    </a:p>
                  </a:txBody>
                  <a:tcPr marL="0" marR="0" marT="65405" marB="0">
                    <a:lnL>
                      <a:noFill/>
                    </a:lnL>
                    <a:lnR>
                      <a:noFill/>
                    </a:lnR>
                    <a:lnT w="12700" cap="flat" cmpd="sng" algn="ctr">
                      <a:solidFill>
                        <a:schemeClr val="tx1"/>
                      </a:solidFill>
                      <a:prstDash val="solid"/>
                      <a:round/>
                      <a:headEnd type="none" w="med" len="med"/>
                      <a:tailEnd type="none" w="med" len="med"/>
                    </a:lnT>
                    <a:lnB w="6350">
                      <a:noFill/>
                      <a:prstDash val="solid"/>
                    </a:lnB>
                    <a:lnTlToBr w="12700" cmpd="sng">
                      <a:noFill/>
                      <a:prstDash val="solid"/>
                    </a:lnTlToBr>
                    <a:lnBlToTr w="12700" cmpd="sng">
                      <a:noFill/>
                      <a:prstDash val="solid"/>
                    </a:lnBlToTr>
                    <a:solidFill>
                      <a:srgbClr val="DFE9F4"/>
                    </a:solidFill>
                  </a:tcPr>
                </a:tc>
                <a:tc hMerge="1">
                  <a:txBody>
                    <a:bodyPr/>
                    <a:lstStyle/>
                    <a:p>
                      <a:endParaRPr/>
                    </a:p>
                  </a:txBody>
                  <a:tcPr marL="0" marR="0" marT="0" marB="0"/>
                </a:tc>
                <a:tc>
                  <a:txBody>
                    <a:bodyPr/>
                    <a:lstStyle/>
                    <a:p>
                      <a:pPr>
                        <a:lnSpc>
                          <a:spcPct val="100000"/>
                        </a:lnSpc>
                      </a:pPr>
                      <a:endParaRPr sz="1300" dirty="0">
                        <a:latin typeface="Times New Roman"/>
                        <a:cs typeface="Times New Roman"/>
                      </a:endParaRPr>
                    </a:p>
                  </a:txBody>
                  <a:tcPr marL="0" marR="0" marT="0" marB="0">
                    <a:lnL>
                      <a:noFill/>
                    </a:lnL>
                    <a:lnR>
                      <a:noFill/>
                    </a:lnR>
                    <a:lnT w="12700" cap="flat" cmpd="sng" algn="ctr">
                      <a:solidFill>
                        <a:schemeClr val="tx1"/>
                      </a:solidFill>
                      <a:prstDash val="solid"/>
                      <a:round/>
                      <a:headEnd type="none" w="med" len="med"/>
                      <a:tailEnd type="none" w="med" len="med"/>
                    </a:lnT>
                    <a:lnB w="6350">
                      <a:noFill/>
                      <a:prstDash val="solid"/>
                    </a:lnB>
                    <a:lnTlToBr w="12700" cmpd="sng">
                      <a:noFill/>
                      <a:prstDash val="solid"/>
                    </a:lnTlToBr>
                    <a:lnBlToTr w="12700" cmpd="sng">
                      <a:noFill/>
                      <a:prstDash val="solid"/>
                    </a:lnBlToTr>
                    <a:solidFill>
                      <a:srgbClr val="DFE9F4"/>
                    </a:solidFill>
                  </a:tcPr>
                </a:tc>
                <a:tc>
                  <a:txBody>
                    <a:bodyPr/>
                    <a:lstStyle/>
                    <a:p>
                      <a:pPr>
                        <a:lnSpc>
                          <a:spcPct val="100000"/>
                        </a:lnSpc>
                      </a:pPr>
                      <a:endParaRPr sz="1300" dirty="0">
                        <a:latin typeface="Times New Roman"/>
                        <a:cs typeface="Times New Roman"/>
                      </a:endParaRPr>
                    </a:p>
                  </a:txBody>
                  <a:tcPr marL="0" marR="0" marT="0" marB="0">
                    <a:lnL>
                      <a:noFill/>
                    </a:lnL>
                    <a:lnR>
                      <a:noFill/>
                    </a:lnR>
                    <a:lnT w="12700" cap="flat" cmpd="sng" algn="ctr">
                      <a:solidFill>
                        <a:schemeClr val="tx1"/>
                      </a:solidFill>
                      <a:prstDash val="solid"/>
                      <a:round/>
                      <a:headEnd type="none" w="med" len="med"/>
                      <a:tailEnd type="none" w="med" len="med"/>
                    </a:lnT>
                    <a:lnB w="6350">
                      <a:noFill/>
                      <a:prstDash val="solid"/>
                    </a:lnB>
                    <a:lnTlToBr w="12700" cmpd="sng">
                      <a:noFill/>
                      <a:prstDash val="solid"/>
                    </a:lnTlToBr>
                    <a:lnBlToTr w="12700" cmpd="sng">
                      <a:noFill/>
                      <a:prstDash val="solid"/>
                    </a:lnBlToTr>
                    <a:solidFill>
                      <a:srgbClr val="DFE9F4"/>
                    </a:solidFill>
                  </a:tcPr>
                </a:tc>
                <a:tc gridSpan="2">
                  <a:txBody>
                    <a:bodyPr/>
                    <a:lstStyle/>
                    <a:p>
                      <a:pPr marL="549910">
                        <a:lnSpc>
                          <a:spcPct val="100000"/>
                        </a:lnSpc>
                        <a:spcBef>
                          <a:spcPts val="515"/>
                        </a:spcBef>
                      </a:pPr>
                      <a:r>
                        <a:rPr lang="en-US" sz="1400" b="1" dirty="0">
                          <a:latin typeface="Book Antiqua"/>
                          <a:cs typeface="Book Antiqua"/>
                        </a:rPr>
                        <a:t>2025</a:t>
                      </a:r>
                      <a:endParaRPr sz="2100" baseline="5952" dirty="0">
                        <a:latin typeface="新細明體"/>
                        <a:cs typeface="新細明體"/>
                      </a:endParaRPr>
                    </a:p>
                  </a:txBody>
                  <a:tcPr marL="0" marR="0" marT="65405" marB="0">
                    <a:lnL>
                      <a:noFill/>
                    </a:lnL>
                    <a:lnR>
                      <a:noFill/>
                    </a:lnR>
                    <a:lnT w="12700" cap="flat" cmpd="sng" algn="ctr">
                      <a:solidFill>
                        <a:schemeClr val="tx1"/>
                      </a:solidFill>
                      <a:prstDash val="solid"/>
                      <a:round/>
                      <a:headEnd type="none" w="med" len="med"/>
                      <a:tailEnd type="none" w="med" len="med"/>
                    </a:lnT>
                    <a:lnB w="6350">
                      <a:noFill/>
                      <a:prstDash val="solid"/>
                    </a:lnB>
                    <a:lnTlToBr w="12700" cmpd="sng">
                      <a:noFill/>
                      <a:prstDash val="solid"/>
                    </a:lnTlToBr>
                    <a:lnBlToTr w="12700" cmpd="sng">
                      <a:noFill/>
                      <a:prstDash val="solid"/>
                    </a:lnBlToTr>
                    <a:solidFill>
                      <a:srgbClr val="DFE9F4"/>
                    </a:solidFill>
                  </a:tcPr>
                </a:tc>
                <a:tc hMerge="1">
                  <a:txBody>
                    <a:bodyPr/>
                    <a:lstStyle/>
                    <a:p>
                      <a:endParaRPr/>
                    </a:p>
                  </a:txBody>
                  <a:tcPr marL="0" marR="0" marT="0" marB="0"/>
                </a:tc>
                <a:tc>
                  <a:txBody>
                    <a:bodyPr/>
                    <a:lstStyle/>
                    <a:p>
                      <a:pPr>
                        <a:lnSpc>
                          <a:spcPct val="100000"/>
                        </a:lnSpc>
                      </a:pPr>
                      <a:endParaRPr sz="1300" dirty="0">
                        <a:latin typeface="Times New Roman"/>
                        <a:cs typeface="Times New Roman"/>
                      </a:endParaRPr>
                    </a:p>
                  </a:txBody>
                  <a:tcPr marL="0" marR="0" marT="0" marB="0">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rgbClr val="DFE9F4"/>
                    </a:solidFill>
                  </a:tcPr>
                </a:tc>
                <a:tc>
                  <a:txBody>
                    <a:bodyPr/>
                    <a:lstStyle/>
                    <a:p>
                      <a:pPr marL="76200">
                        <a:lnSpc>
                          <a:spcPct val="100000"/>
                        </a:lnSpc>
                        <a:spcBef>
                          <a:spcPts val="565"/>
                        </a:spcBef>
                      </a:pPr>
                      <a:r>
                        <a:rPr lang="en-US" altLang="zh-TW" sz="1400" dirty="0"/>
                        <a:t>Compared to last year (%)</a:t>
                      </a:r>
                      <a:endParaRPr sz="1400" dirty="0">
                        <a:latin typeface="微軟正黑體"/>
                        <a:cs typeface="微軟正黑體"/>
                      </a:endParaRPr>
                    </a:p>
                  </a:txBody>
                  <a:tcPr marL="0" marR="0" marT="71755" marB="0">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a:noFill/>
                      <a:prstDash val="solid"/>
                    </a:lnB>
                    <a:lnTlToBr w="12700" cmpd="sng">
                      <a:noFill/>
                      <a:prstDash val="solid"/>
                    </a:lnTlToBr>
                    <a:lnBlToTr w="12700" cmpd="sng">
                      <a:noFill/>
                      <a:prstDash val="solid"/>
                    </a:lnBlToTr>
                    <a:solidFill>
                      <a:srgbClr val="DFE9F4"/>
                    </a:solidFill>
                  </a:tcPr>
                </a:tc>
                <a:extLst>
                  <a:ext uri="{0D108BD9-81ED-4DB2-BD59-A6C34878D82A}">
                    <a16:rowId xmlns:a16="http://schemas.microsoft.com/office/drawing/2014/main" val="10001"/>
                  </a:ext>
                </a:extLst>
              </a:tr>
              <a:tr h="469900">
                <a:tc>
                  <a:txBody>
                    <a:bodyPr/>
                    <a:lstStyle/>
                    <a:p>
                      <a:pPr marL="8255">
                        <a:lnSpc>
                          <a:spcPct val="100000"/>
                        </a:lnSpc>
                        <a:spcBef>
                          <a:spcPts val="940"/>
                        </a:spcBef>
                      </a:pPr>
                      <a:r>
                        <a:rPr lang="en-US" altLang="zh-TW" sz="1400" dirty="0"/>
                        <a:t>Item/Period</a:t>
                      </a:r>
                      <a:endParaRPr sz="1300" dirty="0">
                        <a:latin typeface="微軟正黑體"/>
                        <a:cs typeface="微軟正黑體"/>
                      </a:endParaRPr>
                    </a:p>
                  </a:txBody>
                  <a:tcPr marL="0" marR="0" marT="119380" marB="0">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287020">
                        <a:lnSpc>
                          <a:spcPct val="100000"/>
                        </a:lnSpc>
                        <a:spcBef>
                          <a:spcPts val="940"/>
                        </a:spcBef>
                      </a:pPr>
                      <a:r>
                        <a:rPr lang="en-US" altLang="zh-TW" sz="1400" dirty="0"/>
                        <a:t>First Quarter</a:t>
                      </a:r>
                      <a:endParaRPr sz="1300" dirty="0">
                        <a:latin typeface="微軟正黑體"/>
                        <a:cs typeface="微軟正黑體"/>
                      </a:endParaRPr>
                    </a:p>
                  </a:txBody>
                  <a:tcPr marL="0" marR="0" marT="119380" marB="0">
                    <a:lnL>
                      <a:noFill/>
                    </a:lnL>
                    <a:lnR>
                      <a:noFill/>
                    </a:lnR>
                    <a:lnT w="6350">
                      <a:noFill/>
                      <a:prstDash val="solid"/>
                    </a:lnT>
                    <a:lnB>
                      <a:noFill/>
                    </a:lnB>
                    <a:lnTlToBr w="12700" cmpd="sng">
                      <a:noFill/>
                      <a:prstDash val="solid"/>
                    </a:lnTlToBr>
                    <a:lnBlToTr w="12700" cmpd="sng">
                      <a:noFill/>
                      <a:prstDash val="solid"/>
                    </a:lnBlToTr>
                  </a:tcPr>
                </a:tc>
                <a:tc>
                  <a:txBody>
                    <a:bodyPr/>
                    <a:lstStyle/>
                    <a:p>
                      <a:pPr marL="73025">
                        <a:lnSpc>
                          <a:spcPct val="100000"/>
                        </a:lnSpc>
                        <a:spcBef>
                          <a:spcPts val="940"/>
                        </a:spcBef>
                      </a:pPr>
                      <a:r>
                        <a:rPr lang="en-US" altLang="zh-TW" sz="1400" dirty="0"/>
                        <a:t>Second Quarter</a:t>
                      </a:r>
                      <a:endParaRPr sz="1300" dirty="0">
                        <a:latin typeface="微軟正黑體"/>
                        <a:cs typeface="微軟正黑體"/>
                      </a:endParaRPr>
                    </a:p>
                  </a:txBody>
                  <a:tcPr marL="0" marR="0" marT="119380" marB="0">
                    <a:lnL>
                      <a:noFill/>
                    </a:lnL>
                    <a:lnR>
                      <a:noFill/>
                    </a:lnR>
                    <a:lnT w="6350">
                      <a:noFill/>
                      <a:prstDash val="solid"/>
                    </a:lnT>
                    <a:lnB>
                      <a:noFill/>
                    </a:lnB>
                    <a:lnTlToBr w="12700" cmpd="sng">
                      <a:noFill/>
                      <a:prstDash val="solid"/>
                    </a:lnTlToBr>
                    <a:lnBlToTr w="12700" cmpd="sng">
                      <a:noFill/>
                      <a:prstDash val="solid"/>
                    </a:lnBlToTr>
                  </a:tcPr>
                </a:tc>
                <a:tc>
                  <a:txBody>
                    <a:bodyPr/>
                    <a:lstStyle/>
                    <a:p>
                      <a:pPr marL="83820">
                        <a:lnSpc>
                          <a:spcPct val="100000"/>
                        </a:lnSpc>
                        <a:spcBef>
                          <a:spcPts val="940"/>
                        </a:spcBef>
                      </a:pPr>
                      <a:r>
                        <a:rPr lang="en-US" altLang="zh-TW" sz="1400" dirty="0"/>
                        <a:t>Third Quarter</a:t>
                      </a:r>
                      <a:endParaRPr sz="1300" dirty="0">
                        <a:latin typeface="微軟正黑體"/>
                        <a:cs typeface="微軟正黑體"/>
                      </a:endParaRPr>
                    </a:p>
                  </a:txBody>
                  <a:tcPr marL="0" marR="0" marT="119380" marB="0">
                    <a:lnL>
                      <a:noFill/>
                    </a:lnL>
                    <a:lnR>
                      <a:noFill/>
                    </a:lnR>
                    <a:lnT w="6350">
                      <a:noFill/>
                      <a:prstDash val="solid"/>
                    </a:lnT>
                    <a:lnB>
                      <a:noFill/>
                    </a:lnB>
                    <a:lnTlToBr w="12700" cmpd="sng">
                      <a:noFill/>
                      <a:prstDash val="solid"/>
                    </a:lnTlToBr>
                    <a:lnBlToTr w="12700" cmpd="sng">
                      <a:noFill/>
                      <a:prstDash val="solid"/>
                    </a:lnBlToTr>
                  </a:tcPr>
                </a:tc>
                <a:tc>
                  <a:txBody>
                    <a:bodyPr/>
                    <a:lstStyle/>
                    <a:p>
                      <a:pPr marL="186055" marR="371475" indent="-53975">
                        <a:lnSpc>
                          <a:spcPct val="100000"/>
                        </a:lnSpc>
                      </a:pPr>
                      <a:r>
                        <a:rPr lang="en-US" altLang="zh-TW" sz="1200" dirty="0"/>
                        <a:t>Total</a:t>
                      </a:r>
                      <a:r>
                        <a:rPr sz="1300" spc="-50" dirty="0">
                          <a:latin typeface="微軟正黑體"/>
                          <a:cs typeface="微軟正黑體"/>
                        </a:rPr>
                        <a:t> </a:t>
                      </a:r>
                      <a:r>
                        <a:rPr sz="1300" spc="-25" dirty="0">
                          <a:latin typeface="微軟正黑體"/>
                          <a:cs typeface="微軟正黑體"/>
                        </a:rPr>
                        <a:t>(A)</a:t>
                      </a:r>
                      <a:endParaRPr sz="1300" dirty="0">
                        <a:latin typeface="微軟正黑體"/>
                        <a:cs typeface="微軟正黑體"/>
                      </a:endParaRPr>
                    </a:p>
                  </a:txBody>
                  <a:tcPr marL="0" marR="0" marT="0" marB="0">
                    <a:lnL>
                      <a:noFill/>
                    </a:lnL>
                    <a:lnR>
                      <a:noFill/>
                    </a:lnR>
                    <a:lnT w="6350">
                      <a:noFill/>
                      <a:prstDash val="solid"/>
                    </a:lnT>
                    <a:lnB>
                      <a:noFill/>
                    </a:lnB>
                    <a:lnTlToBr w="12700" cmpd="sng">
                      <a:noFill/>
                      <a:prstDash val="solid"/>
                    </a:lnTlToBr>
                    <a:lnBlToTr w="12700" cmpd="sng">
                      <a:noFill/>
                      <a:prstDash val="solid"/>
                    </a:lnBlToTr>
                  </a:tcPr>
                </a:tc>
                <a:tc>
                  <a:txBody>
                    <a:bodyPr/>
                    <a:lstStyle/>
                    <a:p>
                      <a:pPr marL="132715">
                        <a:lnSpc>
                          <a:spcPct val="100000"/>
                        </a:lnSpc>
                        <a:spcBef>
                          <a:spcPts val="940"/>
                        </a:spcBef>
                      </a:pPr>
                      <a:r>
                        <a:rPr lang="en-US" sz="1300" spc="-35" dirty="0">
                          <a:latin typeface="微軟正黑體"/>
                          <a:cs typeface="微軟正黑體"/>
                        </a:rPr>
                        <a:t>First Quarter</a:t>
                      </a:r>
                      <a:endParaRPr sz="1300" dirty="0">
                        <a:latin typeface="微軟正黑體"/>
                        <a:cs typeface="微軟正黑體"/>
                      </a:endParaRPr>
                    </a:p>
                  </a:txBody>
                  <a:tcPr marL="0" marR="0" marT="119380" marB="0">
                    <a:lnL>
                      <a:noFill/>
                    </a:lnL>
                    <a:lnR>
                      <a:noFill/>
                    </a:lnR>
                    <a:lnT w="6350">
                      <a:noFill/>
                      <a:prstDash val="solid"/>
                    </a:lnT>
                    <a:lnB>
                      <a:noFill/>
                    </a:lnB>
                    <a:lnTlToBr w="12700" cmpd="sng">
                      <a:noFill/>
                      <a:prstDash val="solid"/>
                    </a:lnTlToBr>
                    <a:lnBlToTr w="12700" cmpd="sng">
                      <a:noFill/>
                      <a:prstDash val="solid"/>
                    </a:lnBlToTr>
                  </a:tcPr>
                </a:tc>
                <a:tc>
                  <a:txBody>
                    <a:bodyPr/>
                    <a:lstStyle/>
                    <a:p>
                      <a:pPr marL="132715">
                        <a:lnSpc>
                          <a:spcPct val="100000"/>
                        </a:lnSpc>
                        <a:spcBef>
                          <a:spcPts val="940"/>
                        </a:spcBef>
                      </a:pPr>
                      <a:r>
                        <a:rPr lang="en-US" altLang="zh-TW" sz="1300" spc="-35" dirty="0">
                          <a:latin typeface="微軟正黑體"/>
                          <a:cs typeface="微軟正黑體"/>
                        </a:rPr>
                        <a:t>Second Quarter</a:t>
                      </a:r>
                      <a:endParaRPr lang="en-US" altLang="zh-TW" sz="1300" dirty="0">
                        <a:latin typeface="微軟正黑體"/>
                        <a:cs typeface="微軟正黑體"/>
                      </a:endParaRPr>
                    </a:p>
                  </a:txBody>
                  <a:tcPr marL="0" marR="0" marT="119380" marB="0">
                    <a:lnL>
                      <a:noFill/>
                    </a:lnL>
                    <a:lnR>
                      <a:noFill/>
                    </a:lnR>
                    <a:lnT w="6350">
                      <a:noFill/>
                      <a:prstDash val="solid"/>
                    </a:lnT>
                    <a:lnB>
                      <a:noFill/>
                    </a:lnB>
                    <a:lnTlToBr w="12700" cmpd="sng">
                      <a:noFill/>
                      <a:prstDash val="solid"/>
                    </a:lnTlToBr>
                    <a:lnBlToTr w="12700" cmpd="sng">
                      <a:noFill/>
                      <a:prstDash val="solid"/>
                    </a:lnBlToTr>
                  </a:tcPr>
                </a:tc>
                <a:tc>
                  <a:txBody>
                    <a:bodyPr/>
                    <a:lstStyle/>
                    <a:p>
                      <a:pPr marL="90805">
                        <a:lnSpc>
                          <a:spcPct val="100000"/>
                        </a:lnSpc>
                        <a:spcBef>
                          <a:spcPts val="940"/>
                        </a:spcBef>
                      </a:pPr>
                      <a:r>
                        <a:rPr lang="en-US" sz="1300" spc="-35" dirty="0">
                          <a:latin typeface="微軟正黑體"/>
                          <a:cs typeface="微軟正黑體"/>
                        </a:rPr>
                        <a:t>Third Quarter</a:t>
                      </a:r>
                    </a:p>
                  </a:txBody>
                  <a:tcPr marL="0" marR="0" marT="119380" marB="0">
                    <a:lnL>
                      <a:noFill/>
                    </a:lnL>
                    <a:lnR>
                      <a:noFill/>
                    </a:lnR>
                    <a:lnT w="6350">
                      <a:noFill/>
                      <a:prstDash val="solid"/>
                    </a:lnT>
                    <a:lnB>
                      <a:noFill/>
                    </a:lnB>
                    <a:lnTlToBr w="12700" cmpd="sng">
                      <a:noFill/>
                      <a:prstDash val="solid"/>
                    </a:lnTlToBr>
                    <a:lnBlToTr w="12700" cmpd="sng">
                      <a:noFill/>
                      <a:prstDash val="solid"/>
                    </a:lnBlToTr>
                  </a:tcPr>
                </a:tc>
                <a:tc>
                  <a:txBody>
                    <a:bodyPr/>
                    <a:lstStyle/>
                    <a:p>
                      <a:pPr marL="193040" marR="462280" indent="-60960">
                        <a:lnSpc>
                          <a:spcPct val="100000"/>
                        </a:lnSpc>
                      </a:pPr>
                      <a:r>
                        <a:rPr lang="en-US" altLang="zh-TW" sz="1200" dirty="0"/>
                        <a:t>Total</a:t>
                      </a:r>
                      <a:r>
                        <a:rPr lang="en-US" altLang="zh-TW" sz="1300" spc="-50" dirty="0">
                          <a:latin typeface="微軟正黑體"/>
                          <a:cs typeface="微軟正黑體"/>
                        </a:rPr>
                        <a:t> </a:t>
                      </a:r>
                      <a:r>
                        <a:rPr lang="en-US" altLang="zh-TW" sz="1300" spc="-25" dirty="0">
                          <a:latin typeface="微軟正黑體"/>
                          <a:cs typeface="微軟正黑體"/>
                        </a:rPr>
                        <a:t>(B)</a:t>
                      </a:r>
                      <a:endParaRPr sz="1300" dirty="0">
                        <a:latin typeface="微軟正黑體"/>
                        <a:cs typeface="微軟正黑體"/>
                      </a:endParaRPr>
                    </a:p>
                  </a:txBody>
                  <a:tcPr marL="0" marR="0" marT="0" marB="0">
                    <a:lnL>
                      <a:noFill/>
                    </a:lnL>
                    <a:lnR>
                      <a:noFill/>
                    </a:lnR>
                    <a:lnT>
                      <a:noFill/>
                    </a:lnT>
                    <a:lnB>
                      <a:noFill/>
                    </a:lnB>
                    <a:lnTlToBr w="12700" cmpd="sng">
                      <a:noFill/>
                      <a:prstDash val="solid"/>
                    </a:lnTlToBr>
                    <a:lnBlToTr w="12700" cmpd="sng">
                      <a:noFill/>
                      <a:prstDash val="solid"/>
                    </a:lnBlToTr>
                  </a:tcPr>
                </a:tc>
                <a:tc>
                  <a:txBody>
                    <a:bodyPr/>
                    <a:lstStyle/>
                    <a:p>
                      <a:pPr marL="222885">
                        <a:lnSpc>
                          <a:spcPct val="100000"/>
                        </a:lnSpc>
                        <a:spcBef>
                          <a:spcPts val="750"/>
                        </a:spcBef>
                      </a:pPr>
                      <a:r>
                        <a:rPr sz="1300" spc="-10" dirty="0">
                          <a:latin typeface="Book Antiqua"/>
                          <a:cs typeface="Book Antiqua"/>
                        </a:rPr>
                        <a:t>[(</a:t>
                      </a:r>
                      <a:r>
                        <a:rPr lang="en-US" sz="1300" spc="-10" dirty="0">
                          <a:latin typeface="Book Antiqua"/>
                          <a:cs typeface="Book Antiqua"/>
                        </a:rPr>
                        <a:t>B</a:t>
                      </a:r>
                      <a:r>
                        <a:rPr sz="1300" spc="-10" dirty="0">
                          <a:latin typeface="Book Antiqua"/>
                          <a:cs typeface="Book Antiqua"/>
                        </a:rPr>
                        <a:t>)-(</a:t>
                      </a:r>
                      <a:r>
                        <a:rPr lang="en-US" sz="1300" spc="-10" dirty="0">
                          <a:latin typeface="Book Antiqua"/>
                          <a:cs typeface="Book Antiqua"/>
                        </a:rPr>
                        <a:t>A</a:t>
                      </a:r>
                      <a:r>
                        <a:rPr sz="1300" spc="-10" dirty="0">
                          <a:latin typeface="Book Antiqua"/>
                          <a:cs typeface="Book Antiqua"/>
                        </a:rPr>
                        <a:t>)]/(</a:t>
                      </a:r>
                      <a:r>
                        <a:rPr lang="en-US" sz="1300" spc="-10" dirty="0">
                          <a:latin typeface="Book Antiqua"/>
                          <a:cs typeface="Book Antiqua"/>
                        </a:rPr>
                        <a:t>A</a:t>
                      </a:r>
                      <a:r>
                        <a:rPr sz="1300" spc="-10" dirty="0">
                          <a:latin typeface="Book Antiqua"/>
                          <a:cs typeface="Book Antiqua"/>
                        </a:rPr>
                        <a:t>)</a:t>
                      </a:r>
                      <a:endParaRPr sz="1300" dirty="0">
                        <a:latin typeface="Book Antiqua"/>
                        <a:cs typeface="Book Antiqua"/>
                      </a:endParaRPr>
                    </a:p>
                  </a:txBody>
                  <a:tcPr marL="0" marR="0" marT="95250" marB="0">
                    <a:lnL>
                      <a:noFill/>
                    </a:lnL>
                    <a:lnR w="12700" cap="flat" cmpd="sng" algn="ctr">
                      <a:solidFill>
                        <a:schemeClr val="tx1"/>
                      </a:solidFill>
                      <a:prstDash val="solid"/>
                      <a:round/>
                      <a:headEnd type="none" w="med" len="med"/>
                      <a:tailEnd type="none" w="med" len="med"/>
                    </a:lnR>
                    <a:lnT w="6350">
                      <a:noFill/>
                      <a:prstDash val="solid"/>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47980">
                <a:tc>
                  <a:txBody>
                    <a:bodyPr/>
                    <a:lstStyle/>
                    <a:p>
                      <a:pPr marL="8255">
                        <a:lnSpc>
                          <a:spcPct val="100000"/>
                        </a:lnSpc>
                        <a:spcBef>
                          <a:spcPts val="720"/>
                        </a:spcBef>
                      </a:pPr>
                      <a:r>
                        <a:rPr lang="en-US" altLang="zh-TW" sz="1400" dirty="0"/>
                        <a:t>Operating Income</a:t>
                      </a:r>
                      <a:endParaRPr sz="1300" dirty="0">
                        <a:latin typeface="微軟正黑體"/>
                        <a:cs typeface="微軟正黑體"/>
                      </a:endParaRPr>
                    </a:p>
                  </a:txBody>
                  <a:tcPr marL="0" marR="0" marT="91440" marB="0">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DFE9F4"/>
                    </a:solidFill>
                  </a:tcPr>
                </a:tc>
                <a:tc>
                  <a:txBody>
                    <a:bodyPr/>
                    <a:lstStyle/>
                    <a:p>
                      <a:pPr marR="65405" algn="r">
                        <a:lnSpc>
                          <a:spcPct val="100000"/>
                        </a:lnSpc>
                        <a:spcBef>
                          <a:spcPts val="575"/>
                        </a:spcBef>
                      </a:pPr>
                      <a:r>
                        <a:rPr lang="en-US" sz="1300" dirty="0">
                          <a:latin typeface="Book Antiqua"/>
                          <a:cs typeface="Book Antiqua"/>
                        </a:rPr>
                        <a:t>61,213</a:t>
                      </a:r>
                      <a:endParaRPr sz="1300" dirty="0">
                        <a:latin typeface="Book Antiqua"/>
                        <a:cs typeface="Book Antiqua"/>
                      </a:endParaRPr>
                    </a:p>
                  </a:txBody>
                  <a:tcPr marL="0" marR="0" marT="73025"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76200" algn="r">
                        <a:lnSpc>
                          <a:spcPct val="100000"/>
                        </a:lnSpc>
                        <a:spcBef>
                          <a:spcPts val="575"/>
                        </a:spcBef>
                      </a:pPr>
                      <a:r>
                        <a:rPr lang="en-US" sz="1300" dirty="0">
                          <a:latin typeface="Book Antiqua"/>
                          <a:cs typeface="Book Antiqua"/>
                        </a:rPr>
                        <a:t>88,507</a:t>
                      </a:r>
                      <a:endParaRPr sz="1300" dirty="0">
                        <a:latin typeface="Book Antiqua"/>
                        <a:cs typeface="Book Antiqua"/>
                      </a:endParaRPr>
                    </a:p>
                  </a:txBody>
                  <a:tcPr marL="0" marR="0" marT="73025"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125095" algn="r">
                        <a:lnSpc>
                          <a:spcPct val="100000"/>
                        </a:lnSpc>
                        <a:spcBef>
                          <a:spcPts val="575"/>
                        </a:spcBef>
                      </a:pPr>
                      <a:r>
                        <a:rPr lang="en-US" altLang="zh-TW" sz="1300" spc="-10" dirty="0">
                          <a:latin typeface="Book Antiqua"/>
                          <a:cs typeface="Book Antiqua"/>
                        </a:rPr>
                        <a:t>103</a:t>
                      </a:r>
                      <a:r>
                        <a:rPr sz="1300" spc="-10" dirty="0">
                          <a:latin typeface="Book Antiqua"/>
                          <a:cs typeface="Book Antiqua"/>
                        </a:rPr>
                        <a:t>,</a:t>
                      </a:r>
                      <a:r>
                        <a:rPr lang="en-US" altLang="zh-TW" sz="1300" spc="-10" dirty="0">
                          <a:latin typeface="Book Antiqua"/>
                          <a:cs typeface="Book Antiqua"/>
                        </a:rPr>
                        <a:t>151</a:t>
                      </a:r>
                      <a:endParaRPr sz="1300" dirty="0">
                        <a:latin typeface="Book Antiqua"/>
                        <a:cs typeface="Book Antiqua"/>
                      </a:endParaRPr>
                    </a:p>
                  </a:txBody>
                  <a:tcPr marL="0" marR="0" marT="73025"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125730" algn="r">
                        <a:lnSpc>
                          <a:spcPct val="100000"/>
                        </a:lnSpc>
                        <a:spcBef>
                          <a:spcPts val="575"/>
                        </a:spcBef>
                      </a:pPr>
                      <a:r>
                        <a:rPr lang="en-US" sz="1300" dirty="0">
                          <a:latin typeface="Book Antiqua"/>
                          <a:cs typeface="Book Antiqua"/>
                        </a:rPr>
                        <a:t>252,871</a:t>
                      </a:r>
                      <a:endParaRPr sz="1300" dirty="0">
                        <a:latin typeface="Book Antiqua"/>
                        <a:cs typeface="Book Antiqua"/>
                      </a:endParaRPr>
                    </a:p>
                  </a:txBody>
                  <a:tcPr marL="0" marR="0" marT="73025"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65405" algn="r">
                        <a:lnSpc>
                          <a:spcPct val="100000"/>
                        </a:lnSpc>
                        <a:spcBef>
                          <a:spcPts val="575"/>
                        </a:spcBef>
                      </a:pPr>
                      <a:r>
                        <a:rPr lang="en-US" sz="1300" dirty="0">
                          <a:latin typeface="Book Antiqua"/>
                          <a:cs typeface="Book Antiqua"/>
                        </a:rPr>
                        <a:t>94,583</a:t>
                      </a:r>
                      <a:endParaRPr sz="1300" dirty="0">
                        <a:latin typeface="Book Antiqua"/>
                        <a:cs typeface="Book Antiqua"/>
                      </a:endParaRPr>
                    </a:p>
                  </a:txBody>
                  <a:tcPr marL="0" marR="0" marT="73025"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76200" algn="r">
                        <a:lnSpc>
                          <a:spcPct val="100000"/>
                        </a:lnSpc>
                        <a:spcBef>
                          <a:spcPts val="575"/>
                        </a:spcBef>
                      </a:pPr>
                      <a:r>
                        <a:rPr lang="en-US" sz="1300" dirty="0">
                          <a:latin typeface="Book Antiqua"/>
                          <a:cs typeface="Book Antiqua"/>
                        </a:rPr>
                        <a:t>124,266</a:t>
                      </a:r>
                      <a:endParaRPr sz="1300" dirty="0">
                        <a:latin typeface="Book Antiqua"/>
                        <a:cs typeface="Book Antiqua"/>
                      </a:endParaRPr>
                    </a:p>
                  </a:txBody>
                  <a:tcPr marL="0" marR="0" marT="73025"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125095" algn="r">
                        <a:lnSpc>
                          <a:spcPct val="100000"/>
                        </a:lnSpc>
                        <a:spcBef>
                          <a:spcPts val="575"/>
                        </a:spcBef>
                      </a:pPr>
                      <a:r>
                        <a:rPr lang="en-US" altLang="zh-TW" sz="1300" dirty="0">
                          <a:latin typeface="Book Antiqua"/>
                          <a:cs typeface="Book Antiqua"/>
                        </a:rPr>
                        <a:t>101,384</a:t>
                      </a:r>
                      <a:endParaRPr sz="1300" dirty="0">
                        <a:latin typeface="Book Antiqua"/>
                        <a:cs typeface="Book Antiqua"/>
                      </a:endParaRPr>
                    </a:p>
                  </a:txBody>
                  <a:tcPr marL="0" marR="0" marT="73025"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125730" algn="r">
                        <a:lnSpc>
                          <a:spcPct val="100000"/>
                        </a:lnSpc>
                        <a:spcBef>
                          <a:spcPts val="575"/>
                        </a:spcBef>
                      </a:pPr>
                      <a:r>
                        <a:rPr lang="en-US" sz="1300" dirty="0">
                          <a:latin typeface="Book Antiqua"/>
                          <a:cs typeface="Book Antiqua"/>
                        </a:rPr>
                        <a:t>320,233</a:t>
                      </a:r>
                      <a:endParaRPr sz="1300" dirty="0">
                        <a:latin typeface="Book Antiqua"/>
                        <a:cs typeface="Book Antiqua"/>
                      </a:endParaRPr>
                    </a:p>
                  </a:txBody>
                  <a:tcPr marL="0" marR="0" marT="73025"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algn="r">
                        <a:lnSpc>
                          <a:spcPct val="100000"/>
                        </a:lnSpc>
                        <a:spcBef>
                          <a:spcPts val="525"/>
                        </a:spcBef>
                      </a:pPr>
                      <a:r>
                        <a:rPr lang="en-US" sz="1300" dirty="0">
                          <a:latin typeface="Book Antiqua"/>
                          <a:cs typeface="Book Antiqua"/>
                        </a:rPr>
                        <a:t>26.63</a:t>
                      </a:r>
                      <a:endParaRPr sz="1300" dirty="0">
                        <a:latin typeface="Book Antiqua"/>
                        <a:cs typeface="Book Antiqua"/>
                      </a:endParaRPr>
                    </a:p>
                  </a:txBody>
                  <a:tcPr marL="0" marR="0" marT="66675" marB="0">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E9F4"/>
                    </a:solidFill>
                  </a:tcPr>
                </a:tc>
                <a:extLst>
                  <a:ext uri="{0D108BD9-81ED-4DB2-BD59-A6C34878D82A}">
                    <a16:rowId xmlns:a16="http://schemas.microsoft.com/office/drawing/2014/main" val="10003"/>
                  </a:ext>
                </a:extLst>
              </a:tr>
              <a:tr h="347980">
                <a:tc>
                  <a:txBody>
                    <a:bodyPr/>
                    <a:lstStyle/>
                    <a:p>
                      <a:pPr marL="8255">
                        <a:lnSpc>
                          <a:spcPct val="100000"/>
                        </a:lnSpc>
                        <a:spcBef>
                          <a:spcPts val="720"/>
                        </a:spcBef>
                      </a:pPr>
                      <a:r>
                        <a:rPr lang="en-US" altLang="zh-TW" sz="1400" dirty="0"/>
                        <a:t>Gross Profit (Gross Loss)</a:t>
                      </a:r>
                      <a:endParaRPr sz="1300" dirty="0">
                        <a:latin typeface="微軟正黑體"/>
                        <a:cs typeface="微軟正黑體"/>
                      </a:endParaRPr>
                    </a:p>
                  </a:txBody>
                  <a:tcPr marL="0" marR="0" marT="91440" marB="0">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R="65405" algn="r">
                        <a:lnSpc>
                          <a:spcPct val="100000"/>
                        </a:lnSpc>
                        <a:spcBef>
                          <a:spcPts val="580"/>
                        </a:spcBef>
                      </a:pPr>
                      <a:r>
                        <a:rPr lang="en-US" sz="1300" dirty="0">
                          <a:solidFill>
                            <a:srgbClr val="FF0000"/>
                          </a:solidFill>
                          <a:latin typeface="Book Antiqua"/>
                          <a:cs typeface="Book Antiqua"/>
                        </a:rPr>
                        <a:t>(4,362)</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76200" algn="r">
                        <a:lnSpc>
                          <a:spcPct val="100000"/>
                        </a:lnSpc>
                        <a:spcBef>
                          <a:spcPts val="580"/>
                        </a:spcBef>
                      </a:pPr>
                      <a:r>
                        <a:rPr lang="en-US" sz="1300" dirty="0">
                          <a:latin typeface="Book Antiqua"/>
                          <a:cs typeface="Book Antiqua"/>
                        </a:rPr>
                        <a:t>8,199</a:t>
                      </a:r>
                      <a:endParaRPr sz="1300" dirty="0">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124460" algn="r">
                        <a:lnSpc>
                          <a:spcPct val="100000"/>
                        </a:lnSpc>
                        <a:spcBef>
                          <a:spcPts val="580"/>
                        </a:spcBef>
                      </a:pPr>
                      <a:r>
                        <a:rPr lang="en-US" altLang="zh-TW" sz="1300" dirty="0">
                          <a:latin typeface="Book Antiqua"/>
                          <a:cs typeface="Book Antiqua"/>
                        </a:rPr>
                        <a:t>11</a:t>
                      </a:r>
                      <a:r>
                        <a:rPr lang="zh-TW" altLang="en-US" sz="1300" dirty="0">
                          <a:latin typeface="Book Antiqua"/>
                          <a:cs typeface="Book Antiqua"/>
                        </a:rPr>
                        <a:t> </a:t>
                      </a:r>
                      <a:r>
                        <a:rPr lang="en-US" altLang="zh-TW" sz="1300" dirty="0">
                          <a:latin typeface="Book Antiqua"/>
                          <a:cs typeface="Book Antiqua"/>
                        </a:rPr>
                        <a:t>,095</a:t>
                      </a:r>
                      <a:endParaRPr sz="1300" dirty="0">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125095" algn="r">
                        <a:lnSpc>
                          <a:spcPct val="100000"/>
                        </a:lnSpc>
                        <a:spcBef>
                          <a:spcPts val="580"/>
                        </a:spcBef>
                      </a:pPr>
                      <a:r>
                        <a:rPr lang="en-US" sz="1300" dirty="0">
                          <a:latin typeface="Book Antiqua"/>
                          <a:cs typeface="Book Antiqua"/>
                        </a:rPr>
                        <a:t>14,932</a:t>
                      </a:r>
                      <a:endParaRPr sz="1300" dirty="0">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65405" algn="r">
                        <a:lnSpc>
                          <a:spcPct val="100000"/>
                        </a:lnSpc>
                        <a:spcBef>
                          <a:spcPts val="580"/>
                        </a:spcBef>
                      </a:pPr>
                      <a:r>
                        <a:rPr lang="en-US" sz="1300" dirty="0">
                          <a:solidFill>
                            <a:schemeClr val="tx1"/>
                          </a:solidFill>
                          <a:latin typeface="Book Antiqua"/>
                          <a:cs typeface="Book Antiqua"/>
                        </a:rPr>
                        <a:t>30,766</a:t>
                      </a:r>
                      <a:endParaRPr sz="1300" dirty="0">
                        <a:solidFill>
                          <a:schemeClr val="tx1"/>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76200" algn="r">
                        <a:lnSpc>
                          <a:spcPct val="100000"/>
                        </a:lnSpc>
                        <a:spcBef>
                          <a:spcPts val="580"/>
                        </a:spcBef>
                      </a:pPr>
                      <a:r>
                        <a:rPr lang="en-US" sz="1300" dirty="0">
                          <a:latin typeface="Book Antiqua"/>
                          <a:cs typeface="Book Antiqua"/>
                        </a:rPr>
                        <a:t>32,461</a:t>
                      </a:r>
                      <a:endParaRPr sz="1300" dirty="0">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124460" algn="r">
                        <a:lnSpc>
                          <a:spcPct val="100000"/>
                        </a:lnSpc>
                        <a:spcBef>
                          <a:spcPts val="580"/>
                        </a:spcBef>
                      </a:pPr>
                      <a:r>
                        <a:rPr lang="en-US" altLang="zh-TW" sz="1300" dirty="0">
                          <a:latin typeface="Book Antiqua"/>
                          <a:cs typeface="Book Antiqua"/>
                        </a:rPr>
                        <a:t>26,675</a:t>
                      </a:r>
                      <a:endParaRPr sz="1300" dirty="0">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125095" algn="r">
                        <a:lnSpc>
                          <a:spcPct val="100000"/>
                        </a:lnSpc>
                        <a:spcBef>
                          <a:spcPts val="580"/>
                        </a:spcBef>
                      </a:pPr>
                      <a:r>
                        <a:rPr lang="en-US" sz="1300" dirty="0">
                          <a:latin typeface="Book Antiqua"/>
                          <a:cs typeface="Book Antiqua"/>
                        </a:rPr>
                        <a:t>89,902</a:t>
                      </a:r>
                      <a:endParaRPr sz="1300" dirty="0">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635" algn="r">
                        <a:lnSpc>
                          <a:spcPct val="100000"/>
                        </a:lnSpc>
                        <a:spcBef>
                          <a:spcPts val="530"/>
                        </a:spcBef>
                      </a:pPr>
                      <a:r>
                        <a:rPr lang="en-US" sz="1300" dirty="0">
                          <a:latin typeface="Book Antiqua"/>
                          <a:cs typeface="Book Antiqua"/>
                        </a:rPr>
                        <a:t>502.07</a:t>
                      </a:r>
                      <a:endParaRPr sz="1300" dirty="0">
                        <a:latin typeface="Book Antiqua"/>
                        <a:cs typeface="Book Antiqua"/>
                      </a:endParaRPr>
                    </a:p>
                  </a:txBody>
                  <a:tcPr marL="0" marR="0" marT="67310" marB="0">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47980">
                <a:tc>
                  <a:txBody>
                    <a:bodyPr/>
                    <a:lstStyle/>
                    <a:p>
                      <a:pPr marL="8255">
                        <a:lnSpc>
                          <a:spcPct val="100000"/>
                        </a:lnSpc>
                        <a:spcBef>
                          <a:spcPts val="720"/>
                        </a:spcBef>
                      </a:pPr>
                      <a:r>
                        <a:rPr lang="en-US" altLang="zh-TW" sz="1400" dirty="0"/>
                        <a:t>Operating Expenses</a:t>
                      </a:r>
                      <a:endParaRPr sz="1300" dirty="0">
                        <a:latin typeface="微軟正黑體"/>
                        <a:cs typeface="微軟正黑體"/>
                      </a:endParaRPr>
                    </a:p>
                  </a:txBody>
                  <a:tcPr marL="0" marR="0" marT="91440" marB="0">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DFE9F4"/>
                    </a:solidFill>
                  </a:tcPr>
                </a:tc>
                <a:tc>
                  <a:txBody>
                    <a:bodyPr/>
                    <a:lstStyle/>
                    <a:p>
                      <a:pPr marR="65405" algn="r">
                        <a:lnSpc>
                          <a:spcPct val="100000"/>
                        </a:lnSpc>
                        <a:spcBef>
                          <a:spcPts val="575"/>
                        </a:spcBef>
                      </a:pPr>
                      <a:r>
                        <a:rPr lang="en-US" sz="1300" dirty="0">
                          <a:latin typeface="Book Antiqua"/>
                          <a:cs typeface="Book Antiqua"/>
                        </a:rPr>
                        <a:t>39,524</a:t>
                      </a:r>
                      <a:endParaRPr sz="1300" dirty="0">
                        <a:latin typeface="Book Antiqua"/>
                        <a:cs typeface="Book Antiqua"/>
                      </a:endParaRPr>
                    </a:p>
                  </a:txBody>
                  <a:tcPr marL="0" marR="0" marT="73025"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76200" algn="r">
                        <a:lnSpc>
                          <a:spcPct val="100000"/>
                        </a:lnSpc>
                        <a:spcBef>
                          <a:spcPts val="575"/>
                        </a:spcBef>
                      </a:pPr>
                      <a:r>
                        <a:rPr lang="en-US" sz="1300" dirty="0">
                          <a:latin typeface="Book Antiqua"/>
                          <a:cs typeface="Book Antiqua"/>
                        </a:rPr>
                        <a:t>31,391</a:t>
                      </a:r>
                      <a:endParaRPr sz="1300" dirty="0">
                        <a:latin typeface="Book Antiqua"/>
                        <a:cs typeface="Book Antiqua"/>
                      </a:endParaRPr>
                    </a:p>
                  </a:txBody>
                  <a:tcPr marL="0" marR="0" marT="73025"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125095" algn="r">
                        <a:lnSpc>
                          <a:spcPct val="100000"/>
                        </a:lnSpc>
                        <a:spcBef>
                          <a:spcPts val="575"/>
                        </a:spcBef>
                      </a:pPr>
                      <a:r>
                        <a:rPr lang="en-US" sz="1300" dirty="0">
                          <a:latin typeface="Book Antiqua"/>
                          <a:cs typeface="Book Antiqua"/>
                        </a:rPr>
                        <a:t>32,046</a:t>
                      </a:r>
                      <a:endParaRPr sz="1300" dirty="0">
                        <a:latin typeface="Book Antiqua"/>
                        <a:cs typeface="Book Antiqua"/>
                      </a:endParaRPr>
                    </a:p>
                  </a:txBody>
                  <a:tcPr marL="0" marR="0" marT="73025"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125730" algn="r">
                        <a:lnSpc>
                          <a:spcPct val="100000"/>
                        </a:lnSpc>
                        <a:spcBef>
                          <a:spcPts val="575"/>
                        </a:spcBef>
                      </a:pPr>
                      <a:r>
                        <a:rPr lang="en-US" sz="1300" dirty="0">
                          <a:latin typeface="Book Antiqua"/>
                          <a:cs typeface="Book Antiqua"/>
                        </a:rPr>
                        <a:t>102,961</a:t>
                      </a:r>
                      <a:endParaRPr sz="1300" dirty="0">
                        <a:latin typeface="Book Antiqua"/>
                        <a:cs typeface="Book Antiqua"/>
                      </a:endParaRPr>
                    </a:p>
                  </a:txBody>
                  <a:tcPr marL="0" marR="0" marT="73025"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65405" algn="r">
                        <a:lnSpc>
                          <a:spcPct val="100000"/>
                        </a:lnSpc>
                        <a:spcBef>
                          <a:spcPts val="575"/>
                        </a:spcBef>
                      </a:pPr>
                      <a:r>
                        <a:rPr lang="en-US" sz="1300" dirty="0">
                          <a:latin typeface="Book Antiqua"/>
                          <a:cs typeface="Book Antiqua"/>
                        </a:rPr>
                        <a:t>49,822</a:t>
                      </a:r>
                      <a:endParaRPr sz="1300" dirty="0">
                        <a:latin typeface="Book Antiqua"/>
                        <a:cs typeface="Book Antiqua"/>
                      </a:endParaRPr>
                    </a:p>
                  </a:txBody>
                  <a:tcPr marL="0" marR="0" marT="73025"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76200" algn="r">
                        <a:lnSpc>
                          <a:spcPct val="100000"/>
                        </a:lnSpc>
                        <a:spcBef>
                          <a:spcPts val="575"/>
                        </a:spcBef>
                      </a:pPr>
                      <a:r>
                        <a:rPr lang="en-US" sz="1300" dirty="0">
                          <a:latin typeface="Book Antiqua"/>
                          <a:cs typeface="Book Antiqua"/>
                        </a:rPr>
                        <a:t>46,092</a:t>
                      </a:r>
                      <a:endParaRPr sz="1300" dirty="0">
                        <a:latin typeface="Book Antiqua"/>
                        <a:cs typeface="Book Antiqua"/>
                      </a:endParaRPr>
                    </a:p>
                  </a:txBody>
                  <a:tcPr marL="0" marR="0" marT="73025"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125095" algn="r">
                        <a:lnSpc>
                          <a:spcPct val="100000"/>
                        </a:lnSpc>
                        <a:spcBef>
                          <a:spcPts val="575"/>
                        </a:spcBef>
                      </a:pPr>
                      <a:r>
                        <a:rPr lang="en-US" altLang="zh-TW" sz="1300" dirty="0">
                          <a:latin typeface="Book Antiqua"/>
                          <a:cs typeface="Book Antiqua"/>
                        </a:rPr>
                        <a:t>55,716</a:t>
                      </a:r>
                      <a:endParaRPr sz="1300" dirty="0">
                        <a:latin typeface="Book Antiqua"/>
                        <a:cs typeface="Book Antiqua"/>
                      </a:endParaRPr>
                    </a:p>
                  </a:txBody>
                  <a:tcPr marL="0" marR="0" marT="73025"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125730" algn="r">
                        <a:lnSpc>
                          <a:spcPct val="100000"/>
                        </a:lnSpc>
                        <a:spcBef>
                          <a:spcPts val="575"/>
                        </a:spcBef>
                      </a:pPr>
                      <a:r>
                        <a:rPr lang="en-US" sz="1300" dirty="0">
                          <a:latin typeface="Book Antiqua"/>
                          <a:cs typeface="Book Antiqua"/>
                        </a:rPr>
                        <a:t>151,630</a:t>
                      </a:r>
                      <a:endParaRPr sz="1300" dirty="0">
                        <a:latin typeface="Book Antiqua"/>
                        <a:cs typeface="Book Antiqua"/>
                      </a:endParaRPr>
                    </a:p>
                  </a:txBody>
                  <a:tcPr marL="0" marR="0" marT="73025"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1270" algn="r">
                        <a:lnSpc>
                          <a:spcPct val="100000"/>
                        </a:lnSpc>
                        <a:spcBef>
                          <a:spcPts val="530"/>
                        </a:spcBef>
                      </a:pPr>
                      <a:r>
                        <a:rPr lang="en-US" sz="1300" dirty="0">
                          <a:latin typeface="Book Antiqua"/>
                          <a:cs typeface="Book Antiqua"/>
                        </a:rPr>
                        <a:t>47.26</a:t>
                      </a:r>
                      <a:endParaRPr sz="1300" dirty="0">
                        <a:latin typeface="Book Antiqua"/>
                        <a:cs typeface="Book Antiqua"/>
                      </a:endParaRPr>
                    </a:p>
                  </a:txBody>
                  <a:tcPr marL="0" marR="0" marT="67310" marB="0">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E9F4"/>
                    </a:solidFill>
                  </a:tcPr>
                </a:tc>
                <a:extLst>
                  <a:ext uri="{0D108BD9-81ED-4DB2-BD59-A6C34878D82A}">
                    <a16:rowId xmlns:a16="http://schemas.microsoft.com/office/drawing/2014/main" val="10005"/>
                  </a:ext>
                </a:extLst>
              </a:tr>
              <a:tr h="347980">
                <a:tc>
                  <a:txBody>
                    <a:bodyPr/>
                    <a:lstStyle/>
                    <a:p>
                      <a:pPr marL="8255">
                        <a:lnSpc>
                          <a:spcPct val="100000"/>
                        </a:lnSpc>
                        <a:spcBef>
                          <a:spcPts val="720"/>
                        </a:spcBef>
                      </a:pPr>
                      <a:r>
                        <a:rPr lang="en-US" altLang="zh-TW" sz="1400" dirty="0"/>
                        <a:t>Operating Profit (Loss)</a:t>
                      </a:r>
                      <a:endParaRPr sz="1300" dirty="0">
                        <a:latin typeface="微軟正黑體"/>
                        <a:cs typeface="微軟正黑體"/>
                      </a:endParaRPr>
                    </a:p>
                  </a:txBody>
                  <a:tcPr marL="0" marR="0" marT="91440" marB="0">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R="65405" algn="r">
                        <a:lnSpc>
                          <a:spcPct val="100000"/>
                        </a:lnSpc>
                        <a:spcBef>
                          <a:spcPts val="580"/>
                        </a:spcBef>
                      </a:pPr>
                      <a:r>
                        <a:rPr lang="en-US" sz="1300" dirty="0">
                          <a:solidFill>
                            <a:srgbClr val="FF0000"/>
                          </a:solidFill>
                          <a:latin typeface="Book Antiqua"/>
                          <a:cs typeface="Book Antiqua"/>
                        </a:rPr>
                        <a:t>(43,886)</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76200" algn="r">
                        <a:lnSpc>
                          <a:spcPct val="100000"/>
                        </a:lnSpc>
                        <a:spcBef>
                          <a:spcPts val="580"/>
                        </a:spcBef>
                      </a:pPr>
                      <a:r>
                        <a:rPr lang="en-US" sz="1300" dirty="0">
                          <a:solidFill>
                            <a:srgbClr val="FF0000"/>
                          </a:solidFill>
                          <a:latin typeface="Book Antiqua"/>
                          <a:cs typeface="Book Antiqua"/>
                        </a:rPr>
                        <a:t>(23,192)</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124460" algn="r">
                        <a:lnSpc>
                          <a:spcPct val="100000"/>
                        </a:lnSpc>
                        <a:spcBef>
                          <a:spcPts val="580"/>
                        </a:spcBef>
                      </a:pPr>
                      <a:r>
                        <a:rPr sz="1300" spc="-10" dirty="0">
                          <a:solidFill>
                            <a:srgbClr val="FF0000"/>
                          </a:solidFill>
                          <a:latin typeface="Book Antiqua"/>
                          <a:cs typeface="Book Antiqua"/>
                        </a:rPr>
                        <a:t>(20,</a:t>
                      </a:r>
                      <a:r>
                        <a:rPr lang="en-US" sz="1300" spc="-10" dirty="0">
                          <a:solidFill>
                            <a:srgbClr val="FF0000"/>
                          </a:solidFill>
                          <a:latin typeface="Book Antiqua"/>
                          <a:cs typeface="Book Antiqua"/>
                        </a:rPr>
                        <a:t>951</a:t>
                      </a:r>
                      <a:r>
                        <a:rPr sz="1300" spc="-10" dirty="0">
                          <a:solidFill>
                            <a:srgbClr val="FF0000"/>
                          </a:solidFill>
                          <a:latin typeface="Book Antiqua"/>
                          <a:cs typeface="Book Antiqua"/>
                        </a:rPr>
                        <a:t>)</a:t>
                      </a:r>
                      <a:endParaRPr sz="1300" dirty="0">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125095" algn="r">
                        <a:lnSpc>
                          <a:spcPct val="100000"/>
                        </a:lnSpc>
                        <a:spcBef>
                          <a:spcPts val="580"/>
                        </a:spcBef>
                      </a:pPr>
                      <a:r>
                        <a:rPr sz="1300" spc="-10" dirty="0">
                          <a:solidFill>
                            <a:srgbClr val="FF0000"/>
                          </a:solidFill>
                          <a:latin typeface="Book Antiqua"/>
                          <a:cs typeface="Book Antiqua"/>
                        </a:rPr>
                        <a:t>(</a:t>
                      </a:r>
                      <a:r>
                        <a:rPr lang="en-US" sz="1300" spc="-10" dirty="0">
                          <a:solidFill>
                            <a:srgbClr val="FF0000"/>
                          </a:solidFill>
                          <a:latin typeface="Book Antiqua"/>
                          <a:cs typeface="Book Antiqua"/>
                        </a:rPr>
                        <a:t>88,029</a:t>
                      </a:r>
                      <a:r>
                        <a:rPr sz="1300" spc="-10" dirty="0">
                          <a:solidFill>
                            <a:srgbClr val="FF0000"/>
                          </a:solidFill>
                          <a:latin typeface="Book Antiqua"/>
                          <a:cs typeface="Book Antiqua"/>
                        </a:rPr>
                        <a:t>)</a:t>
                      </a:r>
                      <a:endParaRPr sz="1300" dirty="0">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65405" algn="r">
                        <a:lnSpc>
                          <a:spcPct val="100000"/>
                        </a:lnSpc>
                        <a:spcBef>
                          <a:spcPts val="580"/>
                        </a:spcBef>
                      </a:pPr>
                      <a:r>
                        <a:rPr lang="en-US" altLang="zh-TW" sz="1300" dirty="0">
                          <a:solidFill>
                            <a:srgbClr val="FF0000"/>
                          </a:solidFill>
                          <a:latin typeface="Book Antiqua"/>
                          <a:cs typeface="Book Antiqua"/>
                        </a:rPr>
                        <a:t>(</a:t>
                      </a:r>
                      <a:r>
                        <a:rPr lang="en-US" sz="1300" dirty="0">
                          <a:solidFill>
                            <a:srgbClr val="FF0000"/>
                          </a:solidFill>
                          <a:latin typeface="Book Antiqua"/>
                          <a:cs typeface="Book Antiqua"/>
                        </a:rPr>
                        <a:t>19,056</a:t>
                      </a:r>
                      <a:r>
                        <a:rPr lang="en-US" altLang="zh-TW" sz="1300" dirty="0">
                          <a:solidFill>
                            <a:srgbClr val="FF0000"/>
                          </a:solidFill>
                          <a:latin typeface="Book Antiqua"/>
                          <a:cs typeface="Book Antiqua"/>
                        </a:rPr>
                        <a:t>)</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76200" algn="r">
                        <a:lnSpc>
                          <a:spcPct val="100000"/>
                        </a:lnSpc>
                        <a:spcBef>
                          <a:spcPts val="580"/>
                        </a:spcBef>
                      </a:pPr>
                      <a:r>
                        <a:rPr lang="en-US" altLang="zh-TW" sz="1300" dirty="0">
                          <a:solidFill>
                            <a:srgbClr val="FF0000"/>
                          </a:solidFill>
                          <a:latin typeface="Book Antiqua"/>
                          <a:cs typeface="Book Antiqua"/>
                        </a:rPr>
                        <a:t>(</a:t>
                      </a:r>
                      <a:r>
                        <a:rPr lang="en-US" sz="1300" dirty="0">
                          <a:solidFill>
                            <a:srgbClr val="FF0000"/>
                          </a:solidFill>
                          <a:latin typeface="Book Antiqua"/>
                          <a:cs typeface="Book Antiqua"/>
                        </a:rPr>
                        <a:t>13,631</a:t>
                      </a:r>
                      <a:r>
                        <a:rPr lang="en-US" altLang="zh-TW" sz="1300" dirty="0">
                          <a:solidFill>
                            <a:srgbClr val="FF0000"/>
                          </a:solidFill>
                          <a:latin typeface="Book Antiqua"/>
                          <a:cs typeface="Book Antiqua"/>
                        </a:rPr>
                        <a:t>)</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124460" algn="r">
                        <a:lnSpc>
                          <a:spcPct val="100000"/>
                        </a:lnSpc>
                        <a:spcBef>
                          <a:spcPts val="580"/>
                        </a:spcBef>
                      </a:pPr>
                      <a:r>
                        <a:rPr lang="en-US" altLang="zh-TW" sz="1300" dirty="0">
                          <a:solidFill>
                            <a:srgbClr val="FF0000"/>
                          </a:solidFill>
                          <a:latin typeface="Book Antiqua"/>
                          <a:cs typeface="Book Antiqua"/>
                        </a:rPr>
                        <a:t>(29,041)</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125095" algn="r">
                        <a:lnSpc>
                          <a:spcPct val="100000"/>
                        </a:lnSpc>
                        <a:spcBef>
                          <a:spcPts val="580"/>
                        </a:spcBef>
                      </a:pPr>
                      <a:r>
                        <a:rPr lang="en-US" sz="1300" dirty="0">
                          <a:solidFill>
                            <a:srgbClr val="FF0000"/>
                          </a:solidFill>
                          <a:latin typeface="Book Antiqua"/>
                          <a:cs typeface="Book Antiqua"/>
                        </a:rPr>
                        <a:t>(61,728)</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635" algn="r">
                        <a:lnSpc>
                          <a:spcPct val="100000"/>
                        </a:lnSpc>
                        <a:spcBef>
                          <a:spcPts val="530"/>
                        </a:spcBef>
                      </a:pPr>
                      <a:r>
                        <a:rPr lang="en-US" sz="1300" dirty="0">
                          <a:latin typeface="Book Antiqua"/>
                          <a:cs typeface="Book Antiqua"/>
                        </a:rPr>
                        <a:t>29.87</a:t>
                      </a:r>
                      <a:endParaRPr sz="1300" dirty="0">
                        <a:latin typeface="Book Antiqua"/>
                        <a:cs typeface="Book Antiqua"/>
                      </a:endParaRPr>
                    </a:p>
                  </a:txBody>
                  <a:tcPr marL="0" marR="0" marT="67310" marB="0">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347980">
                <a:tc>
                  <a:txBody>
                    <a:bodyPr/>
                    <a:lstStyle/>
                    <a:p>
                      <a:pPr marL="8255">
                        <a:lnSpc>
                          <a:spcPct val="100000"/>
                        </a:lnSpc>
                        <a:spcBef>
                          <a:spcPts val="725"/>
                        </a:spcBef>
                      </a:pPr>
                      <a:r>
                        <a:rPr lang="en-US" altLang="zh-TW" sz="1400" dirty="0"/>
                        <a:t>Other Income and Expenses</a:t>
                      </a:r>
                      <a:endParaRPr sz="1300" dirty="0">
                        <a:latin typeface="微軟正黑體"/>
                        <a:cs typeface="微軟正黑體"/>
                      </a:endParaRPr>
                    </a:p>
                  </a:txBody>
                  <a:tcPr marL="0" marR="0" marT="92075" marB="0">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DFE9F4"/>
                    </a:solidFill>
                  </a:tcPr>
                </a:tc>
                <a:tc>
                  <a:txBody>
                    <a:bodyPr/>
                    <a:lstStyle/>
                    <a:p>
                      <a:pPr marR="65405" algn="r">
                        <a:lnSpc>
                          <a:spcPct val="100000"/>
                        </a:lnSpc>
                        <a:spcBef>
                          <a:spcPts val="580"/>
                        </a:spcBef>
                      </a:pPr>
                      <a:r>
                        <a:rPr lang="en-US" sz="1300" dirty="0">
                          <a:latin typeface="Book Antiqua"/>
                          <a:cs typeface="Book Antiqua"/>
                        </a:rPr>
                        <a:t>163</a:t>
                      </a:r>
                      <a:endParaRPr sz="1300" dirty="0">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76200" algn="r">
                        <a:lnSpc>
                          <a:spcPct val="100000"/>
                        </a:lnSpc>
                        <a:spcBef>
                          <a:spcPts val="580"/>
                        </a:spcBef>
                      </a:pPr>
                      <a:r>
                        <a:rPr lang="en-US" sz="1300" dirty="0">
                          <a:latin typeface="Book Antiqua"/>
                          <a:cs typeface="Book Antiqua"/>
                        </a:rPr>
                        <a:t>15,220</a:t>
                      </a:r>
                      <a:endParaRPr sz="1300" dirty="0">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125095" algn="r">
                        <a:lnSpc>
                          <a:spcPct val="100000"/>
                        </a:lnSpc>
                        <a:spcBef>
                          <a:spcPts val="580"/>
                        </a:spcBef>
                      </a:pPr>
                      <a:r>
                        <a:rPr lang="en-US" sz="1300" dirty="0">
                          <a:solidFill>
                            <a:srgbClr val="FF0000"/>
                          </a:solidFill>
                          <a:latin typeface="Book Antiqua"/>
                          <a:cs typeface="Book Antiqua"/>
                        </a:rPr>
                        <a:t>(3,564)</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125730" algn="r">
                        <a:lnSpc>
                          <a:spcPct val="100000"/>
                        </a:lnSpc>
                        <a:spcBef>
                          <a:spcPts val="580"/>
                        </a:spcBef>
                      </a:pPr>
                      <a:r>
                        <a:rPr lang="en-US" sz="1300" dirty="0">
                          <a:latin typeface="Book Antiqua"/>
                          <a:cs typeface="Book Antiqua"/>
                        </a:rPr>
                        <a:t>11,819</a:t>
                      </a:r>
                      <a:endParaRPr sz="1300" dirty="0">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65405" algn="r">
                        <a:lnSpc>
                          <a:spcPct val="100000"/>
                        </a:lnSpc>
                        <a:spcBef>
                          <a:spcPts val="580"/>
                        </a:spcBef>
                      </a:pPr>
                      <a:r>
                        <a:rPr lang="en-US" sz="1300" dirty="0">
                          <a:solidFill>
                            <a:srgbClr val="FF0000"/>
                          </a:solidFill>
                          <a:latin typeface="Book Antiqua"/>
                          <a:cs typeface="Book Antiqua"/>
                        </a:rPr>
                        <a:t>(3,254)</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76200" algn="r">
                        <a:lnSpc>
                          <a:spcPct val="100000"/>
                        </a:lnSpc>
                        <a:spcBef>
                          <a:spcPts val="580"/>
                        </a:spcBef>
                      </a:pPr>
                      <a:r>
                        <a:rPr lang="en-US" sz="1300" dirty="0">
                          <a:solidFill>
                            <a:srgbClr val="FF0000"/>
                          </a:solidFill>
                          <a:latin typeface="Book Antiqua"/>
                          <a:cs typeface="Book Antiqua"/>
                        </a:rPr>
                        <a:t>(11,037)</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125095" algn="r">
                        <a:lnSpc>
                          <a:spcPct val="100000"/>
                        </a:lnSpc>
                        <a:spcBef>
                          <a:spcPts val="580"/>
                        </a:spcBef>
                      </a:pPr>
                      <a:r>
                        <a:rPr lang="en-US" sz="1300" dirty="0">
                          <a:solidFill>
                            <a:srgbClr val="FF0000"/>
                          </a:solidFill>
                          <a:latin typeface="Book Antiqua"/>
                          <a:cs typeface="Book Antiqua"/>
                        </a:rPr>
                        <a:t>(69,678)</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125730" algn="r">
                        <a:lnSpc>
                          <a:spcPct val="100000"/>
                        </a:lnSpc>
                        <a:spcBef>
                          <a:spcPts val="580"/>
                        </a:spcBef>
                      </a:pPr>
                      <a:r>
                        <a:rPr lang="en-US" sz="1300" dirty="0">
                          <a:solidFill>
                            <a:srgbClr val="FF0000"/>
                          </a:solidFill>
                          <a:latin typeface="Book Antiqua"/>
                          <a:cs typeface="Book Antiqua"/>
                        </a:rPr>
                        <a:t>(83,969)</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algn="r">
                        <a:lnSpc>
                          <a:spcPct val="100000"/>
                        </a:lnSpc>
                        <a:spcBef>
                          <a:spcPts val="530"/>
                        </a:spcBef>
                      </a:pPr>
                      <a:r>
                        <a:rPr lang="en-US" sz="1300" dirty="0">
                          <a:solidFill>
                            <a:srgbClr val="FF0000"/>
                          </a:solidFill>
                          <a:latin typeface="Book Antiqua"/>
                          <a:cs typeface="Book Antiqua"/>
                        </a:rPr>
                        <a:t>(8</a:t>
                      </a:r>
                      <a:r>
                        <a:rPr lang="en-US" altLang="zh-TW" sz="1300" dirty="0">
                          <a:solidFill>
                            <a:srgbClr val="FF0000"/>
                          </a:solidFill>
                          <a:latin typeface="Book Antiqua"/>
                          <a:cs typeface="Book Antiqua"/>
                        </a:rPr>
                        <a:t>10.4</a:t>
                      </a:r>
                      <a:r>
                        <a:rPr lang="en-US" sz="1300" dirty="0">
                          <a:solidFill>
                            <a:srgbClr val="FF0000"/>
                          </a:solidFill>
                          <a:latin typeface="Book Antiqua"/>
                          <a:cs typeface="Book Antiqua"/>
                        </a:rPr>
                        <a:t>5</a:t>
                      </a:r>
                      <a:r>
                        <a:rPr lang="en-US" sz="1300" dirty="0">
                          <a:latin typeface="Book Antiqua"/>
                          <a:cs typeface="Book Antiqua"/>
                        </a:rPr>
                        <a:t>)</a:t>
                      </a:r>
                      <a:endParaRPr sz="1300" dirty="0">
                        <a:latin typeface="Book Antiqua"/>
                        <a:cs typeface="Book Antiqua"/>
                      </a:endParaRPr>
                    </a:p>
                  </a:txBody>
                  <a:tcPr marL="0" marR="0" marT="67310" marB="0">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E9F4"/>
                    </a:solidFill>
                  </a:tcPr>
                </a:tc>
                <a:extLst>
                  <a:ext uri="{0D108BD9-81ED-4DB2-BD59-A6C34878D82A}">
                    <a16:rowId xmlns:a16="http://schemas.microsoft.com/office/drawing/2014/main" val="10007"/>
                  </a:ext>
                </a:extLst>
              </a:tr>
              <a:tr h="347980">
                <a:tc>
                  <a:txBody>
                    <a:bodyPr/>
                    <a:lstStyle/>
                    <a:p>
                      <a:pPr marL="8255">
                        <a:lnSpc>
                          <a:spcPct val="100000"/>
                        </a:lnSpc>
                        <a:spcBef>
                          <a:spcPts val="725"/>
                        </a:spcBef>
                      </a:pPr>
                      <a:r>
                        <a:rPr lang="en-US" altLang="zh-TW" sz="1400" dirty="0"/>
                        <a:t>Profit (Loss) Before Tax</a:t>
                      </a:r>
                      <a:endParaRPr sz="1300" dirty="0">
                        <a:latin typeface="微軟正黑體"/>
                        <a:cs typeface="微軟正黑體"/>
                      </a:endParaRPr>
                    </a:p>
                  </a:txBody>
                  <a:tcPr marL="0" marR="0" marT="92075" marB="0">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R="65405" algn="r">
                        <a:lnSpc>
                          <a:spcPct val="100000"/>
                        </a:lnSpc>
                        <a:spcBef>
                          <a:spcPts val="580"/>
                        </a:spcBef>
                      </a:pPr>
                      <a:r>
                        <a:rPr lang="en-US" sz="1300" dirty="0">
                          <a:solidFill>
                            <a:srgbClr val="FF0000"/>
                          </a:solidFill>
                          <a:latin typeface="Book Antiqua"/>
                          <a:cs typeface="Book Antiqua"/>
                        </a:rPr>
                        <a:t>(43,723)</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76200" algn="r">
                        <a:lnSpc>
                          <a:spcPct val="100000"/>
                        </a:lnSpc>
                        <a:spcBef>
                          <a:spcPts val="580"/>
                        </a:spcBef>
                      </a:pPr>
                      <a:r>
                        <a:rPr lang="en-US" sz="1300" dirty="0">
                          <a:solidFill>
                            <a:srgbClr val="FF0000"/>
                          </a:solidFill>
                          <a:latin typeface="Book Antiqua"/>
                          <a:cs typeface="Book Antiqua"/>
                        </a:rPr>
                        <a:t>(7,972)</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124460" algn="r">
                        <a:lnSpc>
                          <a:spcPct val="100000"/>
                        </a:lnSpc>
                        <a:spcBef>
                          <a:spcPts val="580"/>
                        </a:spcBef>
                      </a:pPr>
                      <a:r>
                        <a:rPr sz="1300" spc="-10" dirty="0">
                          <a:solidFill>
                            <a:srgbClr val="FF0000"/>
                          </a:solidFill>
                          <a:latin typeface="Book Antiqua"/>
                          <a:cs typeface="Book Antiqua"/>
                        </a:rPr>
                        <a:t>(</a:t>
                      </a:r>
                      <a:r>
                        <a:rPr lang="en-US" sz="1300" spc="-10" dirty="0">
                          <a:solidFill>
                            <a:srgbClr val="FF0000"/>
                          </a:solidFill>
                          <a:latin typeface="Book Antiqua"/>
                          <a:cs typeface="Book Antiqua"/>
                        </a:rPr>
                        <a:t>24,515</a:t>
                      </a:r>
                      <a:r>
                        <a:rPr sz="1300" spc="-10" dirty="0">
                          <a:solidFill>
                            <a:srgbClr val="FF0000"/>
                          </a:solidFill>
                          <a:latin typeface="Book Antiqua"/>
                          <a:cs typeface="Book Antiqua"/>
                        </a:rPr>
                        <a:t>)</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125095" algn="r">
                        <a:lnSpc>
                          <a:spcPct val="100000"/>
                        </a:lnSpc>
                        <a:spcBef>
                          <a:spcPts val="580"/>
                        </a:spcBef>
                      </a:pPr>
                      <a:r>
                        <a:rPr lang="en-US" sz="1300" spc="-10" dirty="0">
                          <a:solidFill>
                            <a:srgbClr val="FF0000"/>
                          </a:solidFill>
                          <a:latin typeface="Book Antiqua"/>
                          <a:cs typeface="Book Antiqua"/>
                        </a:rPr>
                        <a:t>(76,210</a:t>
                      </a:r>
                      <a:r>
                        <a:rPr sz="1300" spc="-10" dirty="0">
                          <a:solidFill>
                            <a:srgbClr val="FF0000"/>
                          </a:solidFill>
                          <a:latin typeface="Book Antiqua"/>
                          <a:cs typeface="Book Antiqua"/>
                        </a:rPr>
                        <a:t>)</a:t>
                      </a:r>
                      <a:endParaRPr sz="1300" dirty="0">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65405" algn="r">
                        <a:lnSpc>
                          <a:spcPct val="100000"/>
                        </a:lnSpc>
                        <a:spcBef>
                          <a:spcPts val="580"/>
                        </a:spcBef>
                      </a:pPr>
                      <a:r>
                        <a:rPr lang="en-US" altLang="zh-TW" sz="1300" dirty="0">
                          <a:solidFill>
                            <a:srgbClr val="FF0000"/>
                          </a:solidFill>
                          <a:latin typeface="Book Antiqua"/>
                          <a:cs typeface="Book Antiqua"/>
                        </a:rPr>
                        <a:t>(</a:t>
                      </a:r>
                      <a:r>
                        <a:rPr lang="en-US" sz="1300" dirty="0">
                          <a:solidFill>
                            <a:srgbClr val="FF0000"/>
                          </a:solidFill>
                          <a:latin typeface="Book Antiqua"/>
                          <a:cs typeface="Book Antiqua"/>
                        </a:rPr>
                        <a:t>22,310</a:t>
                      </a:r>
                      <a:r>
                        <a:rPr lang="en-US" altLang="zh-TW" sz="1300" dirty="0">
                          <a:solidFill>
                            <a:srgbClr val="FF0000"/>
                          </a:solidFill>
                          <a:latin typeface="Book Antiqua"/>
                          <a:cs typeface="Book Antiqua"/>
                        </a:rPr>
                        <a:t>)</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76200" algn="r">
                        <a:lnSpc>
                          <a:spcPct val="100000"/>
                        </a:lnSpc>
                        <a:spcBef>
                          <a:spcPts val="580"/>
                        </a:spcBef>
                      </a:pPr>
                      <a:r>
                        <a:rPr lang="en-US" altLang="zh-TW" sz="1300" dirty="0">
                          <a:solidFill>
                            <a:srgbClr val="FF0000"/>
                          </a:solidFill>
                          <a:latin typeface="Book Antiqua"/>
                          <a:cs typeface="Book Antiqua"/>
                        </a:rPr>
                        <a:t>(</a:t>
                      </a:r>
                      <a:r>
                        <a:rPr lang="en-US" sz="1300" dirty="0">
                          <a:solidFill>
                            <a:srgbClr val="FF0000"/>
                          </a:solidFill>
                          <a:latin typeface="Book Antiqua"/>
                          <a:cs typeface="Book Antiqua"/>
                        </a:rPr>
                        <a:t>24,668</a:t>
                      </a:r>
                      <a:r>
                        <a:rPr lang="en-US" altLang="zh-TW" sz="1300" dirty="0">
                          <a:solidFill>
                            <a:srgbClr val="FF0000"/>
                          </a:solidFill>
                          <a:latin typeface="Book Antiqua"/>
                          <a:cs typeface="Book Antiqua"/>
                        </a:rPr>
                        <a:t>)</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124460" algn="r">
                        <a:lnSpc>
                          <a:spcPct val="100000"/>
                        </a:lnSpc>
                        <a:spcBef>
                          <a:spcPts val="580"/>
                        </a:spcBef>
                      </a:pPr>
                      <a:r>
                        <a:rPr lang="en-US" sz="1300" dirty="0">
                          <a:solidFill>
                            <a:srgbClr val="FF0000"/>
                          </a:solidFill>
                          <a:latin typeface="Book Antiqua"/>
                          <a:cs typeface="Book Antiqua"/>
                        </a:rPr>
                        <a:t>(98,719)</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125095" algn="r">
                        <a:lnSpc>
                          <a:spcPct val="100000"/>
                        </a:lnSpc>
                        <a:spcBef>
                          <a:spcPts val="580"/>
                        </a:spcBef>
                      </a:pPr>
                      <a:r>
                        <a:rPr lang="en-US" sz="1300" dirty="0">
                          <a:solidFill>
                            <a:srgbClr val="FF0000"/>
                          </a:solidFill>
                          <a:latin typeface="Book Antiqua"/>
                          <a:cs typeface="Book Antiqua"/>
                        </a:rPr>
                        <a:t>(145,697)</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635" algn="r">
                        <a:lnSpc>
                          <a:spcPct val="100000"/>
                        </a:lnSpc>
                        <a:spcBef>
                          <a:spcPts val="535"/>
                        </a:spcBef>
                      </a:pPr>
                      <a:r>
                        <a:rPr lang="en-US" sz="1300" dirty="0">
                          <a:solidFill>
                            <a:srgbClr val="FF0000"/>
                          </a:solidFill>
                          <a:latin typeface="Book Antiqua"/>
                          <a:cs typeface="Book Antiqua"/>
                        </a:rPr>
                        <a:t>(91.17)</a:t>
                      </a:r>
                      <a:endParaRPr sz="1300" dirty="0">
                        <a:solidFill>
                          <a:srgbClr val="FF0000"/>
                        </a:solidFill>
                        <a:latin typeface="Book Antiqua"/>
                        <a:cs typeface="Book Antiqua"/>
                      </a:endParaRPr>
                    </a:p>
                  </a:txBody>
                  <a:tcPr marL="0" marR="0" marT="67945" marB="0">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347980">
                <a:tc>
                  <a:txBody>
                    <a:bodyPr/>
                    <a:lstStyle/>
                    <a:p>
                      <a:pPr marL="8255">
                        <a:lnSpc>
                          <a:spcPct val="100000"/>
                        </a:lnSpc>
                        <a:spcBef>
                          <a:spcPts val="725"/>
                        </a:spcBef>
                      </a:pPr>
                      <a:r>
                        <a:rPr lang="en-US" altLang="zh-TW" sz="1400" dirty="0"/>
                        <a:t>Net Profit (Loss)</a:t>
                      </a:r>
                      <a:endParaRPr sz="1300" dirty="0">
                        <a:latin typeface="微軟正黑體"/>
                        <a:cs typeface="微軟正黑體"/>
                      </a:endParaRPr>
                    </a:p>
                  </a:txBody>
                  <a:tcPr marL="0" marR="0" marT="92075" marB="0">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DFE9F4"/>
                    </a:solidFill>
                  </a:tcPr>
                </a:tc>
                <a:tc>
                  <a:txBody>
                    <a:bodyPr/>
                    <a:lstStyle/>
                    <a:p>
                      <a:pPr marL="0" marR="65405" lvl="0" indent="0" algn="r" defTabSz="914400" eaLnBrk="1" fontAlgn="auto" latinLnBrk="0" hangingPunct="1">
                        <a:lnSpc>
                          <a:spcPct val="100000"/>
                        </a:lnSpc>
                        <a:spcBef>
                          <a:spcPts val="580"/>
                        </a:spcBef>
                        <a:spcAft>
                          <a:spcPts val="0"/>
                        </a:spcAft>
                        <a:buClrTx/>
                        <a:buSzTx/>
                        <a:buFontTx/>
                        <a:buNone/>
                        <a:tabLst/>
                        <a:defRPr/>
                      </a:pPr>
                      <a:r>
                        <a:rPr lang="en-US" altLang="zh-TW" sz="1300" dirty="0">
                          <a:solidFill>
                            <a:srgbClr val="FF0000"/>
                          </a:solidFill>
                          <a:latin typeface="Book Antiqua"/>
                          <a:cs typeface="Book Antiqua"/>
                        </a:rPr>
                        <a:t>(43,723)</a:t>
                      </a:r>
                    </a:p>
                  </a:txBody>
                  <a:tcPr marL="0" marR="0" marT="73660"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76200" algn="r">
                        <a:lnSpc>
                          <a:spcPct val="100000"/>
                        </a:lnSpc>
                        <a:spcBef>
                          <a:spcPts val="580"/>
                        </a:spcBef>
                      </a:pPr>
                      <a:r>
                        <a:rPr lang="en-US" sz="1300" dirty="0">
                          <a:solidFill>
                            <a:srgbClr val="FF0000"/>
                          </a:solidFill>
                          <a:latin typeface="Book Antiqua"/>
                          <a:cs typeface="Book Antiqua"/>
                        </a:rPr>
                        <a:t>(7,965)</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124460" algn="r">
                        <a:lnSpc>
                          <a:spcPct val="100000"/>
                        </a:lnSpc>
                        <a:spcBef>
                          <a:spcPts val="580"/>
                        </a:spcBef>
                      </a:pPr>
                      <a:r>
                        <a:rPr sz="1300" spc="-10" dirty="0">
                          <a:solidFill>
                            <a:srgbClr val="FF0000"/>
                          </a:solidFill>
                          <a:latin typeface="Book Antiqua"/>
                          <a:cs typeface="Book Antiqua"/>
                        </a:rPr>
                        <a:t>(</a:t>
                      </a:r>
                      <a:r>
                        <a:rPr lang="en-US" sz="1300" spc="-10" dirty="0">
                          <a:solidFill>
                            <a:srgbClr val="FF0000"/>
                          </a:solidFill>
                          <a:latin typeface="Book Antiqua"/>
                          <a:cs typeface="Book Antiqua"/>
                        </a:rPr>
                        <a:t>24,515</a:t>
                      </a:r>
                      <a:r>
                        <a:rPr sz="1300" spc="-10" dirty="0">
                          <a:solidFill>
                            <a:srgbClr val="FF0000"/>
                          </a:solidFill>
                          <a:latin typeface="Book Antiqua"/>
                          <a:cs typeface="Book Antiqua"/>
                        </a:rPr>
                        <a:t>)</a:t>
                      </a:r>
                      <a:endParaRPr sz="1300" dirty="0">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125095" algn="r">
                        <a:lnSpc>
                          <a:spcPct val="100000"/>
                        </a:lnSpc>
                        <a:spcBef>
                          <a:spcPts val="580"/>
                        </a:spcBef>
                      </a:pPr>
                      <a:r>
                        <a:rPr sz="1300" spc="-10" dirty="0">
                          <a:solidFill>
                            <a:srgbClr val="FF0000"/>
                          </a:solidFill>
                          <a:latin typeface="Book Antiqua"/>
                          <a:cs typeface="Book Antiqua"/>
                        </a:rPr>
                        <a:t>(</a:t>
                      </a:r>
                      <a:r>
                        <a:rPr lang="en-US" sz="1300" spc="-10" dirty="0">
                          <a:solidFill>
                            <a:srgbClr val="FF0000"/>
                          </a:solidFill>
                          <a:latin typeface="Book Antiqua"/>
                          <a:cs typeface="Book Antiqua"/>
                        </a:rPr>
                        <a:t>76,203</a:t>
                      </a:r>
                      <a:r>
                        <a:rPr sz="1300" spc="-10" dirty="0">
                          <a:solidFill>
                            <a:srgbClr val="FF0000"/>
                          </a:solidFill>
                          <a:latin typeface="Book Antiqua"/>
                          <a:cs typeface="Book Antiqua"/>
                        </a:rPr>
                        <a:t>)</a:t>
                      </a:r>
                      <a:endParaRPr sz="1300" dirty="0">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65405" algn="r">
                        <a:lnSpc>
                          <a:spcPct val="100000"/>
                        </a:lnSpc>
                        <a:spcBef>
                          <a:spcPts val="580"/>
                        </a:spcBef>
                      </a:pPr>
                      <a:r>
                        <a:rPr lang="en-US" altLang="zh-TW" sz="1300" dirty="0">
                          <a:solidFill>
                            <a:srgbClr val="FF0000"/>
                          </a:solidFill>
                          <a:latin typeface="Book Antiqua"/>
                          <a:cs typeface="Book Antiqua"/>
                        </a:rPr>
                        <a:t>(</a:t>
                      </a:r>
                      <a:r>
                        <a:rPr lang="en-US" sz="1300" dirty="0">
                          <a:solidFill>
                            <a:srgbClr val="FF0000"/>
                          </a:solidFill>
                          <a:latin typeface="Book Antiqua"/>
                          <a:cs typeface="Book Antiqua"/>
                        </a:rPr>
                        <a:t>22,310</a:t>
                      </a:r>
                      <a:r>
                        <a:rPr lang="en-US" altLang="zh-TW" sz="1300" dirty="0">
                          <a:solidFill>
                            <a:srgbClr val="FF0000"/>
                          </a:solidFill>
                          <a:latin typeface="Book Antiqua"/>
                          <a:cs typeface="Book Antiqua"/>
                        </a:rPr>
                        <a:t>)</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76200" algn="r">
                        <a:lnSpc>
                          <a:spcPct val="100000"/>
                        </a:lnSpc>
                        <a:spcBef>
                          <a:spcPts val="580"/>
                        </a:spcBef>
                      </a:pPr>
                      <a:r>
                        <a:rPr lang="en-US" altLang="zh-TW" sz="1300" dirty="0">
                          <a:solidFill>
                            <a:srgbClr val="FF0000"/>
                          </a:solidFill>
                          <a:latin typeface="Book Antiqua"/>
                          <a:cs typeface="Book Antiqua"/>
                        </a:rPr>
                        <a:t>(</a:t>
                      </a:r>
                      <a:r>
                        <a:rPr lang="en-US" sz="1300" dirty="0">
                          <a:solidFill>
                            <a:srgbClr val="FF0000"/>
                          </a:solidFill>
                          <a:latin typeface="Book Antiqua"/>
                          <a:cs typeface="Book Antiqua"/>
                        </a:rPr>
                        <a:t>24,652</a:t>
                      </a:r>
                      <a:r>
                        <a:rPr lang="en-US" altLang="zh-TW" sz="1300" dirty="0">
                          <a:solidFill>
                            <a:srgbClr val="FF0000"/>
                          </a:solidFill>
                          <a:latin typeface="Book Antiqua"/>
                          <a:cs typeface="Book Antiqua"/>
                        </a:rPr>
                        <a:t>)</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124460" algn="r">
                        <a:lnSpc>
                          <a:spcPct val="100000"/>
                        </a:lnSpc>
                        <a:spcBef>
                          <a:spcPts val="580"/>
                        </a:spcBef>
                      </a:pPr>
                      <a:r>
                        <a:rPr lang="en-US" sz="1300" dirty="0">
                          <a:solidFill>
                            <a:srgbClr val="FF0000"/>
                          </a:solidFill>
                          <a:latin typeface="Book Antiqua"/>
                          <a:cs typeface="Book Antiqua"/>
                        </a:rPr>
                        <a:t>(98</a:t>
                      </a:r>
                      <a:r>
                        <a:rPr lang="en-US" altLang="zh-TW" sz="1300" dirty="0">
                          <a:solidFill>
                            <a:srgbClr val="FF0000"/>
                          </a:solidFill>
                          <a:latin typeface="Book Antiqua"/>
                          <a:cs typeface="Book Antiqua"/>
                        </a:rPr>
                        <a:t>,</a:t>
                      </a:r>
                      <a:r>
                        <a:rPr lang="en-US" sz="1300" dirty="0">
                          <a:solidFill>
                            <a:srgbClr val="FF0000"/>
                          </a:solidFill>
                          <a:latin typeface="Book Antiqua"/>
                          <a:cs typeface="Book Antiqua"/>
                        </a:rPr>
                        <a:t>719)</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125095" algn="r">
                        <a:lnSpc>
                          <a:spcPct val="100000"/>
                        </a:lnSpc>
                        <a:spcBef>
                          <a:spcPts val="580"/>
                        </a:spcBef>
                      </a:pPr>
                      <a:r>
                        <a:rPr lang="en-US" sz="1300" dirty="0">
                          <a:solidFill>
                            <a:srgbClr val="FF0000"/>
                          </a:solidFill>
                          <a:latin typeface="Book Antiqua"/>
                          <a:cs typeface="Book Antiqua"/>
                        </a:rPr>
                        <a:t>(145,681)</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635" algn="r">
                        <a:lnSpc>
                          <a:spcPct val="100000"/>
                        </a:lnSpc>
                        <a:spcBef>
                          <a:spcPts val="530"/>
                        </a:spcBef>
                      </a:pPr>
                      <a:r>
                        <a:rPr lang="en-US" sz="1300" dirty="0">
                          <a:solidFill>
                            <a:srgbClr val="FF0000"/>
                          </a:solidFill>
                          <a:latin typeface="Book Antiqua"/>
                          <a:cs typeface="Book Antiqua"/>
                        </a:rPr>
                        <a:t>(91.17)</a:t>
                      </a:r>
                      <a:endParaRPr sz="1300" dirty="0">
                        <a:solidFill>
                          <a:srgbClr val="FF0000"/>
                        </a:solidFill>
                        <a:latin typeface="Book Antiqua"/>
                        <a:cs typeface="Book Antiqua"/>
                      </a:endParaRPr>
                    </a:p>
                  </a:txBody>
                  <a:tcPr marL="0" marR="0" marT="67310" marB="0">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E9F4"/>
                    </a:solidFill>
                  </a:tcPr>
                </a:tc>
                <a:extLst>
                  <a:ext uri="{0D108BD9-81ED-4DB2-BD59-A6C34878D82A}">
                    <a16:rowId xmlns:a16="http://schemas.microsoft.com/office/drawing/2014/main" val="10009"/>
                  </a:ext>
                </a:extLst>
              </a:tr>
              <a:tr h="307340">
                <a:tc>
                  <a:txBody>
                    <a:bodyPr/>
                    <a:lstStyle/>
                    <a:p>
                      <a:pPr marL="8255">
                        <a:lnSpc>
                          <a:spcPct val="100000"/>
                        </a:lnSpc>
                        <a:spcBef>
                          <a:spcPts val="725"/>
                        </a:spcBef>
                      </a:pPr>
                      <a:r>
                        <a:rPr lang="en-US" altLang="zh-TW" sz="1400" dirty="0"/>
                        <a:t>Other Comprehensive Income</a:t>
                      </a:r>
                      <a:endParaRPr sz="1300" dirty="0">
                        <a:latin typeface="微軟正黑體"/>
                        <a:cs typeface="微軟正黑體"/>
                      </a:endParaRPr>
                    </a:p>
                  </a:txBody>
                  <a:tcPr marL="0" marR="0" marT="92075" marB="0">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R="65405" algn="r">
                        <a:lnSpc>
                          <a:spcPct val="100000"/>
                        </a:lnSpc>
                        <a:spcBef>
                          <a:spcPts val="580"/>
                        </a:spcBef>
                      </a:pPr>
                      <a:r>
                        <a:rPr lang="en-US" sz="1300" dirty="0">
                          <a:solidFill>
                            <a:srgbClr val="FF0000"/>
                          </a:solidFill>
                          <a:latin typeface="Book Antiqua"/>
                          <a:cs typeface="Book Antiqua"/>
                        </a:rPr>
                        <a:t>(14,599)</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76200" algn="r">
                        <a:lnSpc>
                          <a:spcPct val="100000"/>
                        </a:lnSpc>
                        <a:spcBef>
                          <a:spcPts val="580"/>
                        </a:spcBef>
                      </a:pPr>
                      <a:r>
                        <a:rPr lang="en-US" sz="1300" dirty="0">
                          <a:solidFill>
                            <a:srgbClr val="FF0000"/>
                          </a:solidFill>
                          <a:latin typeface="Book Antiqua"/>
                          <a:cs typeface="Book Antiqua"/>
                        </a:rPr>
                        <a:t>(4,637)</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124460" algn="r">
                        <a:lnSpc>
                          <a:spcPct val="100000"/>
                        </a:lnSpc>
                        <a:spcBef>
                          <a:spcPts val="580"/>
                        </a:spcBef>
                      </a:pPr>
                      <a:r>
                        <a:rPr sz="1300" spc="-10" dirty="0">
                          <a:solidFill>
                            <a:srgbClr val="FF0000"/>
                          </a:solidFill>
                          <a:latin typeface="Book Antiqua"/>
                          <a:cs typeface="Book Antiqua"/>
                        </a:rPr>
                        <a:t>(</a:t>
                      </a:r>
                      <a:r>
                        <a:rPr lang="en-US" sz="1300" spc="-10" dirty="0">
                          <a:solidFill>
                            <a:srgbClr val="FF0000"/>
                          </a:solidFill>
                          <a:latin typeface="Book Antiqua"/>
                          <a:cs typeface="Book Antiqua"/>
                        </a:rPr>
                        <a:t>9,921</a:t>
                      </a:r>
                      <a:r>
                        <a:rPr sz="1300" spc="-10" dirty="0">
                          <a:solidFill>
                            <a:srgbClr val="FF0000"/>
                          </a:solidFill>
                          <a:latin typeface="Book Antiqua"/>
                          <a:cs typeface="Book Antiqua"/>
                        </a:rPr>
                        <a:t>)</a:t>
                      </a:r>
                      <a:endParaRPr sz="1300" dirty="0">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125730" algn="r">
                        <a:lnSpc>
                          <a:spcPct val="100000"/>
                        </a:lnSpc>
                        <a:spcBef>
                          <a:spcPts val="580"/>
                        </a:spcBef>
                      </a:pPr>
                      <a:r>
                        <a:rPr lang="en-US" sz="1300" dirty="0">
                          <a:solidFill>
                            <a:srgbClr val="FF0000"/>
                          </a:solidFill>
                          <a:latin typeface="Book Antiqua"/>
                          <a:cs typeface="Book Antiqua"/>
                        </a:rPr>
                        <a:t>(29,157)</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65405" algn="r">
                        <a:lnSpc>
                          <a:spcPct val="100000"/>
                        </a:lnSpc>
                        <a:spcBef>
                          <a:spcPts val="580"/>
                        </a:spcBef>
                      </a:pPr>
                      <a:r>
                        <a:rPr lang="en-US" altLang="zh-TW" sz="1300" dirty="0">
                          <a:solidFill>
                            <a:srgbClr val="FF0000"/>
                          </a:solidFill>
                          <a:latin typeface="Book Antiqua"/>
                          <a:cs typeface="Book Antiqua"/>
                        </a:rPr>
                        <a:t>(</a:t>
                      </a:r>
                      <a:r>
                        <a:rPr lang="en-US" sz="1300" dirty="0">
                          <a:solidFill>
                            <a:srgbClr val="FF0000"/>
                          </a:solidFill>
                          <a:latin typeface="Book Antiqua"/>
                          <a:cs typeface="Book Antiqua"/>
                        </a:rPr>
                        <a:t>2,208</a:t>
                      </a:r>
                      <a:r>
                        <a:rPr lang="en-US" altLang="zh-TW" sz="1300" dirty="0">
                          <a:solidFill>
                            <a:srgbClr val="FF0000"/>
                          </a:solidFill>
                          <a:latin typeface="Book Antiqua"/>
                          <a:cs typeface="Book Antiqua"/>
                        </a:rPr>
                        <a:t>)</a:t>
                      </a:r>
                      <a:endParaRPr lang="en-US" sz="1300" dirty="0">
                        <a:solidFill>
                          <a:srgbClr val="FF0000"/>
                        </a:solidFill>
                        <a:latin typeface="Book Antiqua"/>
                        <a:cs typeface="Book Antiqua"/>
                      </a:endParaRPr>
                    </a:p>
                    <a:p>
                      <a:pPr marR="65405" algn="r">
                        <a:lnSpc>
                          <a:spcPct val="100000"/>
                        </a:lnSpc>
                        <a:spcBef>
                          <a:spcPts val="580"/>
                        </a:spcBef>
                      </a:pP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76200" algn="r">
                        <a:lnSpc>
                          <a:spcPct val="100000"/>
                        </a:lnSpc>
                        <a:spcBef>
                          <a:spcPts val="580"/>
                        </a:spcBef>
                      </a:pPr>
                      <a:r>
                        <a:rPr lang="en-US" altLang="zh-TW" sz="1300" dirty="0">
                          <a:solidFill>
                            <a:srgbClr val="FF0000"/>
                          </a:solidFill>
                          <a:latin typeface="Book Antiqua"/>
                          <a:cs typeface="Book Antiqua"/>
                        </a:rPr>
                        <a:t>(</a:t>
                      </a:r>
                      <a:r>
                        <a:rPr lang="en-US" sz="1300" dirty="0">
                          <a:solidFill>
                            <a:srgbClr val="FF0000"/>
                          </a:solidFill>
                          <a:latin typeface="Book Antiqua"/>
                          <a:cs typeface="Book Antiqua"/>
                        </a:rPr>
                        <a:t>13,308</a:t>
                      </a:r>
                      <a:r>
                        <a:rPr lang="en-US" altLang="zh-TW" sz="1300" dirty="0">
                          <a:solidFill>
                            <a:srgbClr val="FF0000"/>
                          </a:solidFill>
                          <a:latin typeface="Book Antiqua"/>
                          <a:cs typeface="Book Antiqua"/>
                        </a:rPr>
                        <a:t>)</a:t>
                      </a:r>
                      <a:endParaRPr lang="en-US" sz="1300" dirty="0">
                        <a:solidFill>
                          <a:srgbClr val="FF0000"/>
                        </a:solidFill>
                        <a:latin typeface="Book Antiqua"/>
                        <a:cs typeface="Book Antiqua"/>
                      </a:endParaRPr>
                    </a:p>
                    <a:p>
                      <a:pPr marR="76200" algn="r">
                        <a:lnSpc>
                          <a:spcPct val="100000"/>
                        </a:lnSpc>
                        <a:spcBef>
                          <a:spcPts val="580"/>
                        </a:spcBef>
                      </a:pP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124460" algn="r">
                        <a:lnSpc>
                          <a:spcPct val="100000"/>
                        </a:lnSpc>
                        <a:spcBef>
                          <a:spcPts val="580"/>
                        </a:spcBef>
                      </a:pPr>
                      <a:r>
                        <a:rPr lang="en-US" sz="1300" dirty="0">
                          <a:latin typeface="Book Antiqua"/>
                          <a:cs typeface="Book Antiqua"/>
                        </a:rPr>
                        <a:t>11,301</a:t>
                      </a:r>
                      <a:endParaRPr sz="1300" dirty="0">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marR="125730" algn="r">
                        <a:lnSpc>
                          <a:spcPct val="100000"/>
                        </a:lnSpc>
                        <a:spcBef>
                          <a:spcPts val="580"/>
                        </a:spcBef>
                      </a:pPr>
                      <a:r>
                        <a:rPr lang="en-US" altLang="zh-TW" sz="1300" dirty="0">
                          <a:solidFill>
                            <a:srgbClr val="FF0000"/>
                          </a:solidFill>
                          <a:latin typeface="Book Antiqua"/>
                          <a:cs typeface="Book Antiqua"/>
                        </a:rPr>
                        <a:t>(</a:t>
                      </a:r>
                      <a:r>
                        <a:rPr lang="en-US" sz="1300" dirty="0">
                          <a:solidFill>
                            <a:srgbClr val="FF0000"/>
                          </a:solidFill>
                          <a:latin typeface="Book Antiqua"/>
                          <a:cs typeface="Book Antiqua"/>
                        </a:rPr>
                        <a:t>4,215</a:t>
                      </a:r>
                      <a:r>
                        <a:rPr lang="en-US" altLang="zh-TW" sz="1300" dirty="0">
                          <a:solidFill>
                            <a:srgbClr val="FF0000"/>
                          </a:solidFill>
                          <a:latin typeface="Book Antiqua"/>
                          <a:cs typeface="Book Antiqua"/>
                        </a:rPr>
                        <a:t>)</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tcPr>
                </a:tc>
                <a:tc>
                  <a:txBody>
                    <a:bodyPr/>
                    <a:lstStyle/>
                    <a:p>
                      <a:pPr algn="r">
                        <a:lnSpc>
                          <a:spcPct val="100000"/>
                        </a:lnSpc>
                        <a:spcBef>
                          <a:spcPts val="535"/>
                        </a:spcBef>
                      </a:pPr>
                      <a:r>
                        <a:rPr lang="en-US" sz="1300" dirty="0">
                          <a:solidFill>
                            <a:schemeClr val="tx1"/>
                          </a:solidFill>
                          <a:latin typeface="Book Antiqua"/>
                          <a:cs typeface="Book Antiqua"/>
                        </a:rPr>
                        <a:t>85.54</a:t>
                      </a:r>
                      <a:endParaRPr sz="1300" dirty="0">
                        <a:solidFill>
                          <a:schemeClr val="tx1"/>
                        </a:solidFill>
                        <a:latin typeface="Book Antiqua"/>
                        <a:cs typeface="Book Antiqua"/>
                      </a:endParaRPr>
                    </a:p>
                  </a:txBody>
                  <a:tcPr marL="0" marR="0" marT="67945" marB="0">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10"/>
                  </a:ext>
                </a:extLst>
              </a:tr>
              <a:tr h="294640">
                <a:tc>
                  <a:txBody>
                    <a:bodyPr/>
                    <a:lstStyle/>
                    <a:p>
                      <a:pPr marL="8255">
                        <a:lnSpc>
                          <a:spcPct val="100000"/>
                        </a:lnSpc>
                        <a:spcBef>
                          <a:spcPts val="725"/>
                        </a:spcBef>
                      </a:pPr>
                      <a:r>
                        <a:rPr lang="en-US" altLang="zh-TW" sz="1400" dirty="0"/>
                        <a:t>Total Comprehensive Income</a:t>
                      </a:r>
                      <a:endParaRPr sz="1300" dirty="0">
                        <a:latin typeface="微軟正黑體"/>
                        <a:cs typeface="微軟正黑體"/>
                      </a:endParaRPr>
                    </a:p>
                  </a:txBody>
                  <a:tcPr marL="0" marR="0" marT="92075" marB="0">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DFE9F4"/>
                    </a:solidFill>
                  </a:tcPr>
                </a:tc>
                <a:tc>
                  <a:txBody>
                    <a:bodyPr/>
                    <a:lstStyle/>
                    <a:p>
                      <a:pPr marR="65405" algn="r">
                        <a:lnSpc>
                          <a:spcPct val="100000"/>
                        </a:lnSpc>
                        <a:spcBef>
                          <a:spcPts val="580"/>
                        </a:spcBef>
                      </a:pPr>
                      <a:r>
                        <a:rPr lang="en-US" sz="1300" dirty="0">
                          <a:solidFill>
                            <a:srgbClr val="FF0000"/>
                          </a:solidFill>
                          <a:latin typeface="Book Antiqua"/>
                          <a:cs typeface="Book Antiqua"/>
                        </a:rPr>
                        <a:t>(58,322)</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76200" algn="r">
                        <a:lnSpc>
                          <a:spcPct val="100000"/>
                        </a:lnSpc>
                        <a:spcBef>
                          <a:spcPts val="580"/>
                        </a:spcBef>
                      </a:pPr>
                      <a:r>
                        <a:rPr lang="en-US" sz="1300" dirty="0">
                          <a:solidFill>
                            <a:srgbClr val="FF0000"/>
                          </a:solidFill>
                          <a:latin typeface="Book Antiqua"/>
                          <a:cs typeface="Book Antiqua"/>
                        </a:rPr>
                        <a:t>(12,602)</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125095" algn="r">
                        <a:lnSpc>
                          <a:spcPct val="100000"/>
                        </a:lnSpc>
                        <a:spcBef>
                          <a:spcPts val="580"/>
                        </a:spcBef>
                      </a:pPr>
                      <a:r>
                        <a:rPr sz="1300" spc="-10" dirty="0">
                          <a:solidFill>
                            <a:srgbClr val="FF0000"/>
                          </a:solidFill>
                          <a:latin typeface="Book Antiqua"/>
                          <a:cs typeface="Book Antiqua"/>
                        </a:rPr>
                        <a:t>(</a:t>
                      </a:r>
                      <a:r>
                        <a:rPr lang="en-US" sz="1300" spc="-10" dirty="0">
                          <a:solidFill>
                            <a:srgbClr val="FF0000"/>
                          </a:solidFill>
                          <a:latin typeface="Book Antiqua"/>
                          <a:cs typeface="Book Antiqua"/>
                        </a:rPr>
                        <a:t>34,436</a:t>
                      </a:r>
                      <a:r>
                        <a:rPr sz="1300" spc="-10" dirty="0">
                          <a:solidFill>
                            <a:srgbClr val="FF0000"/>
                          </a:solidFill>
                          <a:latin typeface="Book Antiqua"/>
                          <a:cs typeface="Book Antiqua"/>
                        </a:rPr>
                        <a:t>)</a:t>
                      </a:r>
                      <a:endParaRPr sz="1300" dirty="0">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125095" algn="r">
                        <a:lnSpc>
                          <a:spcPct val="100000"/>
                        </a:lnSpc>
                        <a:spcBef>
                          <a:spcPts val="580"/>
                        </a:spcBef>
                      </a:pPr>
                      <a:r>
                        <a:rPr sz="1300" spc="-10" dirty="0">
                          <a:solidFill>
                            <a:srgbClr val="FF0000"/>
                          </a:solidFill>
                          <a:latin typeface="Book Antiqua"/>
                          <a:cs typeface="Book Antiqua"/>
                        </a:rPr>
                        <a:t>(</a:t>
                      </a:r>
                      <a:r>
                        <a:rPr lang="en-US" sz="1300" spc="-10" dirty="0">
                          <a:solidFill>
                            <a:srgbClr val="FF0000"/>
                          </a:solidFill>
                          <a:latin typeface="Book Antiqua"/>
                          <a:cs typeface="Book Antiqua"/>
                        </a:rPr>
                        <a:t>105,360</a:t>
                      </a:r>
                      <a:r>
                        <a:rPr sz="1300" spc="-10" dirty="0">
                          <a:solidFill>
                            <a:srgbClr val="FF0000"/>
                          </a:solidFill>
                          <a:latin typeface="Book Antiqua"/>
                          <a:cs typeface="Book Antiqua"/>
                        </a:rPr>
                        <a:t>)</a:t>
                      </a:r>
                      <a:endParaRPr sz="1300" dirty="0">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65405" algn="r">
                        <a:lnSpc>
                          <a:spcPct val="100000"/>
                        </a:lnSpc>
                        <a:spcBef>
                          <a:spcPts val="580"/>
                        </a:spcBef>
                      </a:pPr>
                      <a:r>
                        <a:rPr lang="en-US" sz="1300" dirty="0">
                          <a:solidFill>
                            <a:srgbClr val="FF0000"/>
                          </a:solidFill>
                          <a:latin typeface="Book Antiqua"/>
                          <a:cs typeface="Book Antiqua"/>
                        </a:rPr>
                        <a:t>(24,518)</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76200" algn="r">
                        <a:lnSpc>
                          <a:spcPct val="100000"/>
                        </a:lnSpc>
                        <a:spcBef>
                          <a:spcPts val="580"/>
                        </a:spcBef>
                      </a:pPr>
                      <a:r>
                        <a:rPr lang="en-US" sz="1300" dirty="0">
                          <a:solidFill>
                            <a:srgbClr val="FF0000"/>
                          </a:solidFill>
                          <a:latin typeface="Book Antiqua"/>
                          <a:cs typeface="Book Antiqua"/>
                        </a:rPr>
                        <a:t>(37,960)</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125095" algn="r">
                        <a:lnSpc>
                          <a:spcPct val="100000"/>
                        </a:lnSpc>
                        <a:spcBef>
                          <a:spcPts val="580"/>
                        </a:spcBef>
                      </a:pPr>
                      <a:r>
                        <a:rPr lang="en-US" sz="1300" dirty="0">
                          <a:solidFill>
                            <a:srgbClr val="FF0000"/>
                          </a:solidFill>
                          <a:latin typeface="Book Antiqua"/>
                          <a:cs typeface="Book Antiqua"/>
                        </a:rPr>
                        <a:t>(87,418)</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125095" algn="r">
                        <a:lnSpc>
                          <a:spcPct val="100000"/>
                        </a:lnSpc>
                        <a:spcBef>
                          <a:spcPts val="580"/>
                        </a:spcBef>
                      </a:pPr>
                      <a:r>
                        <a:rPr lang="en-US" sz="1300" dirty="0">
                          <a:solidFill>
                            <a:srgbClr val="FF0000"/>
                          </a:solidFill>
                          <a:latin typeface="Book Antiqua"/>
                          <a:cs typeface="Book Antiqua"/>
                        </a:rPr>
                        <a:t>(149,896)</a:t>
                      </a:r>
                      <a:endParaRPr sz="1300" dirty="0">
                        <a:solidFill>
                          <a:srgbClr val="FF0000"/>
                        </a:solidFill>
                        <a:latin typeface="Book Antiqua"/>
                        <a:cs typeface="Book Antiqua"/>
                      </a:endParaRPr>
                    </a:p>
                  </a:txBody>
                  <a:tcPr marL="0" marR="0" marT="73660"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635" algn="r">
                        <a:lnSpc>
                          <a:spcPct val="100000"/>
                        </a:lnSpc>
                        <a:spcBef>
                          <a:spcPts val="535"/>
                        </a:spcBef>
                      </a:pPr>
                      <a:r>
                        <a:rPr lang="en-US" sz="1300" dirty="0">
                          <a:solidFill>
                            <a:srgbClr val="FF0000"/>
                          </a:solidFill>
                          <a:latin typeface="Book Antiqua"/>
                          <a:cs typeface="Book Antiqua"/>
                        </a:rPr>
                        <a:t>(42.27</a:t>
                      </a:r>
                      <a:r>
                        <a:rPr lang="en-US" sz="1300" dirty="0">
                          <a:latin typeface="Book Antiqua"/>
                          <a:cs typeface="Book Antiqua"/>
                        </a:rPr>
                        <a:t>)</a:t>
                      </a:r>
                      <a:endParaRPr sz="1300" dirty="0">
                        <a:latin typeface="Book Antiqua"/>
                        <a:cs typeface="Book Antiqua"/>
                      </a:endParaRPr>
                    </a:p>
                  </a:txBody>
                  <a:tcPr marL="0" marR="0" marT="67945" marB="0">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E9F4"/>
                    </a:solidFill>
                  </a:tcPr>
                </a:tc>
                <a:extLst>
                  <a:ext uri="{0D108BD9-81ED-4DB2-BD59-A6C34878D82A}">
                    <a16:rowId xmlns:a16="http://schemas.microsoft.com/office/drawing/2014/main" val="10011"/>
                  </a:ext>
                </a:extLst>
              </a:tr>
              <a:tr h="347980">
                <a:tc>
                  <a:txBody>
                    <a:bodyPr/>
                    <a:lstStyle/>
                    <a:p>
                      <a:pPr marL="8255">
                        <a:lnSpc>
                          <a:spcPct val="100000"/>
                        </a:lnSpc>
                        <a:spcBef>
                          <a:spcPts val="730"/>
                        </a:spcBef>
                      </a:pPr>
                      <a:r>
                        <a:rPr lang="en-US" altLang="zh-TW" sz="1400" dirty="0"/>
                        <a:t>Net Profit (Loss) Attributable to Owners of the Parent</a:t>
                      </a:r>
                      <a:endParaRPr sz="1300" dirty="0">
                        <a:latin typeface="微軟正黑體"/>
                        <a:cs typeface="微軟正黑體"/>
                      </a:endParaRPr>
                    </a:p>
                  </a:txBody>
                  <a:tcPr marL="0" marR="0" marT="92710" marB="0">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R="65405" algn="r">
                        <a:lnSpc>
                          <a:spcPct val="100000"/>
                        </a:lnSpc>
                        <a:spcBef>
                          <a:spcPts val="585"/>
                        </a:spcBef>
                      </a:pPr>
                      <a:r>
                        <a:rPr lang="en-US" sz="1300" dirty="0">
                          <a:solidFill>
                            <a:srgbClr val="FF0000"/>
                          </a:solidFill>
                          <a:latin typeface="Book Antiqua"/>
                          <a:cs typeface="Book Antiqua"/>
                        </a:rPr>
                        <a:t>(31,734)</a:t>
                      </a:r>
                      <a:endParaRPr sz="1300" dirty="0">
                        <a:solidFill>
                          <a:srgbClr val="FF0000"/>
                        </a:solidFill>
                        <a:latin typeface="Book Antiqua"/>
                        <a:cs typeface="Book Antiqua"/>
                      </a:endParaRPr>
                    </a:p>
                  </a:txBody>
                  <a:tcPr marL="0" marR="0" marT="74295" marB="0">
                    <a:lnL>
                      <a:noFill/>
                    </a:lnL>
                    <a:lnR>
                      <a:noFill/>
                    </a:lnR>
                    <a:lnT>
                      <a:noFill/>
                    </a:lnT>
                    <a:lnB>
                      <a:noFill/>
                    </a:lnB>
                    <a:lnTlToBr w="12700" cmpd="sng">
                      <a:noFill/>
                      <a:prstDash val="solid"/>
                    </a:lnTlToBr>
                    <a:lnBlToTr w="12700" cmpd="sng">
                      <a:noFill/>
                      <a:prstDash val="solid"/>
                    </a:lnBlToTr>
                  </a:tcPr>
                </a:tc>
                <a:tc>
                  <a:txBody>
                    <a:bodyPr/>
                    <a:lstStyle/>
                    <a:p>
                      <a:pPr marR="76200" algn="r">
                        <a:lnSpc>
                          <a:spcPct val="100000"/>
                        </a:lnSpc>
                        <a:spcBef>
                          <a:spcPts val="585"/>
                        </a:spcBef>
                      </a:pPr>
                      <a:r>
                        <a:rPr lang="en-US" sz="1300" dirty="0">
                          <a:solidFill>
                            <a:srgbClr val="FF0000"/>
                          </a:solidFill>
                          <a:latin typeface="Book Antiqua"/>
                          <a:cs typeface="Book Antiqua"/>
                        </a:rPr>
                        <a:t>(3,806)</a:t>
                      </a:r>
                      <a:endParaRPr sz="1300" dirty="0">
                        <a:solidFill>
                          <a:srgbClr val="FF0000"/>
                        </a:solidFill>
                        <a:latin typeface="Book Antiqua"/>
                        <a:cs typeface="Book Antiqua"/>
                      </a:endParaRPr>
                    </a:p>
                  </a:txBody>
                  <a:tcPr marL="0" marR="0" marT="74295" marB="0">
                    <a:lnL>
                      <a:noFill/>
                    </a:lnL>
                    <a:lnR>
                      <a:noFill/>
                    </a:lnR>
                    <a:lnT>
                      <a:noFill/>
                    </a:lnT>
                    <a:lnB>
                      <a:noFill/>
                    </a:lnB>
                    <a:lnTlToBr w="12700" cmpd="sng">
                      <a:noFill/>
                      <a:prstDash val="solid"/>
                    </a:lnTlToBr>
                    <a:lnBlToTr w="12700" cmpd="sng">
                      <a:noFill/>
                      <a:prstDash val="solid"/>
                    </a:lnBlToTr>
                  </a:tcPr>
                </a:tc>
                <a:tc>
                  <a:txBody>
                    <a:bodyPr/>
                    <a:lstStyle/>
                    <a:p>
                      <a:pPr marR="124460" algn="r">
                        <a:lnSpc>
                          <a:spcPct val="100000"/>
                        </a:lnSpc>
                        <a:spcBef>
                          <a:spcPts val="585"/>
                        </a:spcBef>
                      </a:pPr>
                      <a:r>
                        <a:rPr sz="1300" spc="-10" dirty="0">
                          <a:solidFill>
                            <a:srgbClr val="FF0000"/>
                          </a:solidFill>
                          <a:latin typeface="Book Antiqua"/>
                          <a:cs typeface="Book Antiqua"/>
                        </a:rPr>
                        <a:t>(</a:t>
                      </a:r>
                      <a:r>
                        <a:rPr lang="en-US" sz="1300" spc="-10" dirty="0">
                          <a:solidFill>
                            <a:srgbClr val="FF0000"/>
                          </a:solidFill>
                          <a:latin typeface="Book Antiqua"/>
                          <a:cs typeface="Book Antiqua"/>
                        </a:rPr>
                        <a:t>22,181</a:t>
                      </a:r>
                      <a:r>
                        <a:rPr sz="1300" spc="-10" dirty="0">
                          <a:solidFill>
                            <a:srgbClr val="FF0000"/>
                          </a:solidFill>
                          <a:latin typeface="Book Antiqua"/>
                          <a:cs typeface="Book Antiqua"/>
                        </a:rPr>
                        <a:t>)</a:t>
                      </a:r>
                      <a:endParaRPr sz="1300" dirty="0">
                        <a:latin typeface="Book Antiqua"/>
                        <a:cs typeface="Book Antiqua"/>
                      </a:endParaRPr>
                    </a:p>
                  </a:txBody>
                  <a:tcPr marL="0" marR="0" marT="74295" marB="0">
                    <a:lnL>
                      <a:noFill/>
                    </a:lnL>
                    <a:lnR>
                      <a:noFill/>
                    </a:lnR>
                    <a:lnT>
                      <a:noFill/>
                    </a:lnT>
                    <a:lnB>
                      <a:noFill/>
                    </a:lnB>
                    <a:lnTlToBr w="12700" cmpd="sng">
                      <a:noFill/>
                      <a:prstDash val="solid"/>
                    </a:lnTlToBr>
                    <a:lnBlToTr w="12700" cmpd="sng">
                      <a:noFill/>
                      <a:prstDash val="solid"/>
                    </a:lnBlToTr>
                  </a:tcPr>
                </a:tc>
                <a:tc>
                  <a:txBody>
                    <a:bodyPr/>
                    <a:lstStyle/>
                    <a:p>
                      <a:pPr marR="125095" algn="r">
                        <a:lnSpc>
                          <a:spcPct val="100000"/>
                        </a:lnSpc>
                        <a:spcBef>
                          <a:spcPts val="585"/>
                        </a:spcBef>
                      </a:pPr>
                      <a:r>
                        <a:rPr sz="1300" spc="-10" dirty="0">
                          <a:solidFill>
                            <a:srgbClr val="FF0000"/>
                          </a:solidFill>
                          <a:latin typeface="Book Antiqua"/>
                          <a:cs typeface="Book Antiqua"/>
                        </a:rPr>
                        <a:t>(</a:t>
                      </a:r>
                      <a:r>
                        <a:rPr lang="en-US" sz="1300" spc="-10" dirty="0">
                          <a:solidFill>
                            <a:srgbClr val="FF0000"/>
                          </a:solidFill>
                          <a:latin typeface="Book Antiqua"/>
                          <a:cs typeface="Book Antiqua"/>
                        </a:rPr>
                        <a:t>57,721</a:t>
                      </a:r>
                      <a:r>
                        <a:rPr sz="1300" spc="-10" dirty="0">
                          <a:solidFill>
                            <a:srgbClr val="FF0000"/>
                          </a:solidFill>
                          <a:latin typeface="Book Antiqua"/>
                          <a:cs typeface="Book Antiqua"/>
                        </a:rPr>
                        <a:t>)</a:t>
                      </a:r>
                      <a:endParaRPr sz="1300" dirty="0">
                        <a:latin typeface="Book Antiqua"/>
                        <a:cs typeface="Book Antiqua"/>
                      </a:endParaRPr>
                    </a:p>
                  </a:txBody>
                  <a:tcPr marL="0" marR="0" marT="74295" marB="0">
                    <a:lnL>
                      <a:noFill/>
                    </a:lnL>
                    <a:lnR>
                      <a:noFill/>
                    </a:lnR>
                    <a:lnT>
                      <a:noFill/>
                    </a:lnT>
                    <a:lnB>
                      <a:noFill/>
                    </a:lnB>
                    <a:lnTlToBr w="12700" cmpd="sng">
                      <a:noFill/>
                      <a:prstDash val="solid"/>
                    </a:lnTlToBr>
                    <a:lnBlToTr w="12700" cmpd="sng">
                      <a:noFill/>
                      <a:prstDash val="solid"/>
                    </a:lnBlToTr>
                  </a:tcPr>
                </a:tc>
                <a:tc>
                  <a:txBody>
                    <a:bodyPr/>
                    <a:lstStyle/>
                    <a:p>
                      <a:pPr marR="65405" algn="r">
                        <a:lnSpc>
                          <a:spcPct val="100000"/>
                        </a:lnSpc>
                        <a:spcBef>
                          <a:spcPts val="585"/>
                        </a:spcBef>
                      </a:pPr>
                      <a:r>
                        <a:rPr lang="en-US" sz="1300" dirty="0">
                          <a:solidFill>
                            <a:srgbClr val="FF0000"/>
                          </a:solidFill>
                          <a:latin typeface="Book Antiqua"/>
                          <a:cs typeface="Book Antiqua"/>
                        </a:rPr>
                        <a:t>(14,256)</a:t>
                      </a:r>
                      <a:endParaRPr sz="1300" dirty="0">
                        <a:solidFill>
                          <a:srgbClr val="FF0000"/>
                        </a:solidFill>
                        <a:latin typeface="Book Antiqua"/>
                        <a:cs typeface="Book Antiqua"/>
                      </a:endParaRPr>
                    </a:p>
                  </a:txBody>
                  <a:tcPr marL="0" marR="0" marT="74295" marB="0">
                    <a:lnL>
                      <a:noFill/>
                    </a:lnL>
                    <a:lnR>
                      <a:noFill/>
                    </a:lnR>
                    <a:lnT>
                      <a:noFill/>
                    </a:lnT>
                    <a:lnB>
                      <a:noFill/>
                    </a:lnB>
                    <a:lnTlToBr w="12700" cmpd="sng">
                      <a:noFill/>
                      <a:prstDash val="solid"/>
                    </a:lnTlToBr>
                    <a:lnBlToTr w="12700" cmpd="sng">
                      <a:noFill/>
                      <a:prstDash val="solid"/>
                    </a:lnBlToTr>
                  </a:tcPr>
                </a:tc>
                <a:tc>
                  <a:txBody>
                    <a:bodyPr/>
                    <a:lstStyle/>
                    <a:p>
                      <a:pPr marR="76200" algn="r">
                        <a:lnSpc>
                          <a:spcPct val="100000"/>
                        </a:lnSpc>
                        <a:spcBef>
                          <a:spcPts val="585"/>
                        </a:spcBef>
                      </a:pPr>
                      <a:r>
                        <a:rPr lang="en-US" sz="1300" dirty="0">
                          <a:solidFill>
                            <a:srgbClr val="FF0000"/>
                          </a:solidFill>
                          <a:latin typeface="Book Antiqua"/>
                          <a:cs typeface="Book Antiqua"/>
                        </a:rPr>
                        <a:t>(20,670)</a:t>
                      </a:r>
                      <a:endParaRPr sz="1300" dirty="0">
                        <a:solidFill>
                          <a:srgbClr val="FF0000"/>
                        </a:solidFill>
                        <a:latin typeface="Book Antiqua"/>
                        <a:cs typeface="Book Antiqua"/>
                      </a:endParaRPr>
                    </a:p>
                  </a:txBody>
                  <a:tcPr marL="0" marR="0" marT="74295" marB="0">
                    <a:lnL>
                      <a:noFill/>
                    </a:lnL>
                    <a:lnR>
                      <a:noFill/>
                    </a:lnR>
                    <a:lnT>
                      <a:noFill/>
                    </a:lnT>
                    <a:lnB>
                      <a:noFill/>
                    </a:lnB>
                    <a:lnTlToBr w="12700" cmpd="sng">
                      <a:noFill/>
                      <a:prstDash val="solid"/>
                    </a:lnTlToBr>
                    <a:lnBlToTr w="12700" cmpd="sng">
                      <a:noFill/>
                      <a:prstDash val="solid"/>
                    </a:lnBlToTr>
                  </a:tcPr>
                </a:tc>
                <a:tc>
                  <a:txBody>
                    <a:bodyPr/>
                    <a:lstStyle/>
                    <a:p>
                      <a:pPr marR="124460" algn="r">
                        <a:lnSpc>
                          <a:spcPct val="100000"/>
                        </a:lnSpc>
                        <a:spcBef>
                          <a:spcPts val="585"/>
                        </a:spcBef>
                      </a:pPr>
                      <a:r>
                        <a:rPr lang="en-US" sz="1300" dirty="0">
                          <a:solidFill>
                            <a:srgbClr val="FF0000"/>
                          </a:solidFill>
                          <a:latin typeface="Book Antiqua"/>
                          <a:cs typeface="Book Antiqua"/>
                        </a:rPr>
                        <a:t>(96,069)</a:t>
                      </a:r>
                      <a:endParaRPr sz="1300" dirty="0">
                        <a:solidFill>
                          <a:srgbClr val="FF0000"/>
                        </a:solidFill>
                        <a:latin typeface="Book Antiqua"/>
                        <a:cs typeface="Book Antiqua"/>
                      </a:endParaRPr>
                    </a:p>
                  </a:txBody>
                  <a:tcPr marL="0" marR="0" marT="74295" marB="0">
                    <a:lnL>
                      <a:noFill/>
                    </a:lnL>
                    <a:lnR>
                      <a:noFill/>
                    </a:lnR>
                    <a:lnT>
                      <a:noFill/>
                    </a:lnT>
                    <a:lnB>
                      <a:noFill/>
                    </a:lnB>
                    <a:lnTlToBr w="12700" cmpd="sng">
                      <a:noFill/>
                      <a:prstDash val="solid"/>
                    </a:lnTlToBr>
                    <a:lnBlToTr w="12700" cmpd="sng">
                      <a:noFill/>
                      <a:prstDash val="solid"/>
                    </a:lnBlToTr>
                  </a:tcPr>
                </a:tc>
                <a:tc>
                  <a:txBody>
                    <a:bodyPr/>
                    <a:lstStyle/>
                    <a:p>
                      <a:pPr marR="125095" algn="r">
                        <a:lnSpc>
                          <a:spcPct val="100000"/>
                        </a:lnSpc>
                        <a:spcBef>
                          <a:spcPts val="585"/>
                        </a:spcBef>
                      </a:pPr>
                      <a:r>
                        <a:rPr lang="en-US" sz="1300" dirty="0">
                          <a:solidFill>
                            <a:srgbClr val="FF0000"/>
                          </a:solidFill>
                          <a:latin typeface="Book Antiqua"/>
                          <a:cs typeface="Book Antiqua"/>
                        </a:rPr>
                        <a:t>(130,995)</a:t>
                      </a:r>
                      <a:endParaRPr sz="1300" dirty="0">
                        <a:solidFill>
                          <a:srgbClr val="FF0000"/>
                        </a:solidFill>
                        <a:latin typeface="Book Antiqua"/>
                        <a:cs typeface="Book Antiqua"/>
                      </a:endParaRPr>
                    </a:p>
                  </a:txBody>
                  <a:tcPr marL="0" marR="0" marT="74295" marB="0">
                    <a:lnL>
                      <a:noFill/>
                    </a:lnL>
                    <a:lnR>
                      <a:noFill/>
                    </a:lnR>
                    <a:lnT>
                      <a:noFill/>
                    </a:lnT>
                    <a:lnB>
                      <a:noFill/>
                    </a:lnB>
                    <a:lnTlToBr w="12700" cmpd="sng">
                      <a:noFill/>
                      <a:prstDash val="solid"/>
                    </a:lnTlToBr>
                    <a:lnBlToTr w="12700" cmpd="sng">
                      <a:noFill/>
                      <a:prstDash val="solid"/>
                    </a:lnBlToTr>
                  </a:tcPr>
                </a:tc>
                <a:tc>
                  <a:txBody>
                    <a:bodyPr/>
                    <a:lstStyle/>
                    <a:p>
                      <a:pPr marR="635" algn="r">
                        <a:lnSpc>
                          <a:spcPct val="100000"/>
                        </a:lnSpc>
                        <a:spcBef>
                          <a:spcPts val="535"/>
                        </a:spcBef>
                      </a:pPr>
                      <a:r>
                        <a:rPr lang="en-US" sz="1300" dirty="0">
                          <a:solidFill>
                            <a:srgbClr val="FF0000"/>
                          </a:solidFill>
                          <a:latin typeface="Book Antiqua"/>
                          <a:cs typeface="Book Antiqua"/>
                        </a:rPr>
                        <a:t>(126.94)</a:t>
                      </a:r>
                      <a:endParaRPr sz="1300" dirty="0">
                        <a:solidFill>
                          <a:srgbClr val="FF0000"/>
                        </a:solidFill>
                        <a:latin typeface="Book Antiqua"/>
                        <a:cs typeface="Book Antiqua"/>
                      </a:endParaRPr>
                    </a:p>
                  </a:txBody>
                  <a:tcPr marL="0" marR="0" marT="67945" marB="0">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12"/>
                  </a:ext>
                </a:extLst>
              </a:tr>
              <a:tr h="347980">
                <a:tc>
                  <a:txBody>
                    <a:bodyPr/>
                    <a:lstStyle/>
                    <a:p>
                      <a:pPr marL="8255">
                        <a:lnSpc>
                          <a:spcPct val="100000"/>
                        </a:lnSpc>
                        <a:spcBef>
                          <a:spcPts val="725"/>
                        </a:spcBef>
                      </a:pPr>
                      <a:r>
                        <a:rPr lang="en-US" altLang="zh-TW" sz="1400" dirty="0"/>
                        <a:t>Net Profit (Loss) Attributable to Non-controlling Interests</a:t>
                      </a:r>
                      <a:endParaRPr sz="1300" dirty="0">
                        <a:latin typeface="微軟正黑體"/>
                        <a:cs typeface="微軟正黑體"/>
                      </a:endParaRPr>
                    </a:p>
                  </a:txBody>
                  <a:tcPr marL="0" marR="0" marT="92075" marB="0">
                    <a:lnL w="12700" cap="flat" cmpd="sng" algn="ctr">
                      <a:solidFill>
                        <a:schemeClr val="tx1"/>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DFE9F4"/>
                    </a:solidFill>
                  </a:tcPr>
                </a:tc>
                <a:tc>
                  <a:txBody>
                    <a:bodyPr/>
                    <a:lstStyle/>
                    <a:p>
                      <a:pPr marR="65405" algn="r">
                        <a:lnSpc>
                          <a:spcPct val="100000"/>
                        </a:lnSpc>
                        <a:spcBef>
                          <a:spcPts val="585"/>
                        </a:spcBef>
                      </a:pPr>
                      <a:r>
                        <a:rPr lang="en-US" sz="1300" dirty="0">
                          <a:solidFill>
                            <a:srgbClr val="FF0000"/>
                          </a:solidFill>
                          <a:latin typeface="Book Antiqua"/>
                          <a:cs typeface="Book Antiqua"/>
                        </a:rPr>
                        <a:t>(11,989)</a:t>
                      </a:r>
                      <a:endParaRPr sz="1300" dirty="0">
                        <a:solidFill>
                          <a:srgbClr val="FF0000"/>
                        </a:solidFill>
                        <a:latin typeface="Book Antiqua"/>
                        <a:cs typeface="Book Antiqua"/>
                      </a:endParaRPr>
                    </a:p>
                  </a:txBody>
                  <a:tcPr marL="0" marR="0" marT="74295"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76200" algn="r">
                        <a:lnSpc>
                          <a:spcPct val="100000"/>
                        </a:lnSpc>
                        <a:spcBef>
                          <a:spcPts val="585"/>
                        </a:spcBef>
                      </a:pPr>
                      <a:r>
                        <a:rPr lang="en-US" sz="1300" dirty="0">
                          <a:solidFill>
                            <a:srgbClr val="FF0000"/>
                          </a:solidFill>
                          <a:latin typeface="Book Antiqua"/>
                          <a:cs typeface="Book Antiqua"/>
                        </a:rPr>
                        <a:t>(4,159)</a:t>
                      </a:r>
                      <a:endParaRPr sz="1300" dirty="0">
                        <a:solidFill>
                          <a:srgbClr val="FF0000"/>
                        </a:solidFill>
                        <a:latin typeface="Book Antiqua"/>
                        <a:cs typeface="Book Antiqua"/>
                      </a:endParaRPr>
                    </a:p>
                  </a:txBody>
                  <a:tcPr marL="0" marR="0" marT="74295"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124460" algn="r">
                        <a:lnSpc>
                          <a:spcPct val="100000"/>
                        </a:lnSpc>
                        <a:spcBef>
                          <a:spcPts val="585"/>
                        </a:spcBef>
                      </a:pPr>
                      <a:r>
                        <a:rPr sz="1300" spc="-10" dirty="0">
                          <a:solidFill>
                            <a:srgbClr val="FF0000"/>
                          </a:solidFill>
                          <a:latin typeface="Book Antiqua"/>
                          <a:cs typeface="Book Antiqua"/>
                        </a:rPr>
                        <a:t>(</a:t>
                      </a:r>
                      <a:r>
                        <a:rPr lang="en-US" sz="1300" spc="-10" dirty="0">
                          <a:solidFill>
                            <a:srgbClr val="FF0000"/>
                          </a:solidFill>
                          <a:latin typeface="Book Antiqua"/>
                          <a:cs typeface="Book Antiqua"/>
                        </a:rPr>
                        <a:t>2,334</a:t>
                      </a:r>
                      <a:r>
                        <a:rPr sz="1300" spc="-10" dirty="0">
                          <a:solidFill>
                            <a:srgbClr val="FF0000"/>
                          </a:solidFill>
                          <a:latin typeface="Book Antiqua"/>
                          <a:cs typeface="Book Antiqua"/>
                        </a:rPr>
                        <a:t>)</a:t>
                      </a:r>
                      <a:endParaRPr sz="1300" dirty="0">
                        <a:latin typeface="Book Antiqua"/>
                        <a:cs typeface="Book Antiqua"/>
                      </a:endParaRPr>
                    </a:p>
                  </a:txBody>
                  <a:tcPr marL="0" marR="0" marT="74295"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125095" algn="r">
                        <a:lnSpc>
                          <a:spcPct val="100000"/>
                        </a:lnSpc>
                        <a:spcBef>
                          <a:spcPts val="585"/>
                        </a:spcBef>
                      </a:pPr>
                      <a:r>
                        <a:rPr sz="1300" spc="-10" dirty="0">
                          <a:solidFill>
                            <a:srgbClr val="FF0000"/>
                          </a:solidFill>
                          <a:latin typeface="Book Antiqua"/>
                          <a:cs typeface="Book Antiqua"/>
                        </a:rPr>
                        <a:t>(</a:t>
                      </a:r>
                      <a:r>
                        <a:rPr lang="en-US" sz="1300" spc="-10" dirty="0">
                          <a:solidFill>
                            <a:srgbClr val="FF0000"/>
                          </a:solidFill>
                          <a:latin typeface="Book Antiqua"/>
                          <a:cs typeface="Book Antiqua"/>
                        </a:rPr>
                        <a:t>18,482</a:t>
                      </a:r>
                      <a:r>
                        <a:rPr sz="1300" spc="-10" dirty="0">
                          <a:solidFill>
                            <a:srgbClr val="FF0000"/>
                          </a:solidFill>
                          <a:latin typeface="Book Antiqua"/>
                          <a:cs typeface="Book Antiqua"/>
                        </a:rPr>
                        <a:t>)</a:t>
                      </a:r>
                      <a:endParaRPr sz="1300" dirty="0">
                        <a:latin typeface="Book Antiqua"/>
                        <a:cs typeface="Book Antiqua"/>
                      </a:endParaRPr>
                    </a:p>
                  </a:txBody>
                  <a:tcPr marL="0" marR="0" marT="74295"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65405" algn="r">
                        <a:lnSpc>
                          <a:spcPct val="100000"/>
                        </a:lnSpc>
                        <a:spcBef>
                          <a:spcPts val="585"/>
                        </a:spcBef>
                      </a:pPr>
                      <a:r>
                        <a:rPr lang="en-US" sz="1300" dirty="0">
                          <a:solidFill>
                            <a:srgbClr val="FF0000"/>
                          </a:solidFill>
                          <a:latin typeface="Book Antiqua"/>
                          <a:cs typeface="Book Antiqua"/>
                        </a:rPr>
                        <a:t>(8,054)</a:t>
                      </a:r>
                      <a:endParaRPr sz="1300" dirty="0">
                        <a:solidFill>
                          <a:srgbClr val="FF0000"/>
                        </a:solidFill>
                        <a:latin typeface="Book Antiqua"/>
                        <a:cs typeface="Book Antiqua"/>
                      </a:endParaRPr>
                    </a:p>
                  </a:txBody>
                  <a:tcPr marL="0" marR="0" marT="74295"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76200" algn="r">
                        <a:lnSpc>
                          <a:spcPct val="100000"/>
                        </a:lnSpc>
                        <a:spcBef>
                          <a:spcPts val="585"/>
                        </a:spcBef>
                      </a:pPr>
                      <a:r>
                        <a:rPr lang="en-US" sz="1300" dirty="0">
                          <a:solidFill>
                            <a:srgbClr val="FF0000"/>
                          </a:solidFill>
                          <a:latin typeface="Book Antiqua"/>
                          <a:cs typeface="Book Antiqua"/>
                        </a:rPr>
                        <a:t>(3,982)</a:t>
                      </a:r>
                      <a:endParaRPr sz="1300" dirty="0">
                        <a:solidFill>
                          <a:srgbClr val="FF0000"/>
                        </a:solidFill>
                        <a:latin typeface="Book Antiqua"/>
                        <a:cs typeface="Book Antiqua"/>
                      </a:endParaRPr>
                    </a:p>
                  </a:txBody>
                  <a:tcPr marL="0" marR="0" marT="74295"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124460" algn="r">
                        <a:lnSpc>
                          <a:spcPct val="100000"/>
                        </a:lnSpc>
                        <a:spcBef>
                          <a:spcPts val="585"/>
                        </a:spcBef>
                      </a:pPr>
                      <a:r>
                        <a:rPr lang="en-US" sz="1300" dirty="0">
                          <a:solidFill>
                            <a:srgbClr val="FF0000"/>
                          </a:solidFill>
                          <a:latin typeface="Book Antiqua"/>
                          <a:cs typeface="Book Antiqua"/>
                        </a:rPr>
                        <a:t>(2,650)</a:t>
                      </a:r>
                      <a:endParaRPr sz="1300" dirty="0">
                        <a:solidFill>
                          <a:srgbClr val="FF0000"/>
                        </a:solidFill>
                        <a:latin typeface="Book Antiqua"/>
                        <a:cs typeface="Book Antiqua"/>
                      </a:endParaRPr>
                    </a:p>
                  </a:txBody>
                  <a:tcPr marL="0" marR="0" marT="74295"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125095" algn="r">
                        <a:lnSpc>
                          <a:spcPct val="100000"/>
                        </a:lnSpc>
                        <a:spcBef>
                          <a:spcPts val="585"/>
                        </a:spcBef>
                      </a:pPr>
                      <a:r>
                        <a:rPr lang="en-US" sz="1300" dirty="0">
                          <a:solidFill>
                            <a:srgbClr val="FF0000"/>
                          </a:solidFill>
                          <a:latin typeface="Book Antiqua"/>
                          <a:cs typeface="Book Antiqua"/>
                        </a:rPr>
                        <a:t>(14,686)</a:t>
                      </a:r>
                      <a:endParaRPr sz="1300" dirty="0">
                        <a:solidFill>
                          <a:srgbClr val="FF0000"/>
                        </a:solidFill>
                        <a:latin typeface="Book Antiqua"/>
                        <a:cs typeface="Book Antiqua"/>
                      </a:endParaRPr>
                    </a:p>
                  </a:txBody>
                  <a:tcPr marL="0" marR="0" marT="74295" marB="0">
                    <a:lnL>
                      <a:noFill/>
                    </a:lnL>
                    <a:lnR>
                      <a:noFill/>
                    </a:lnR>
                    <a:lnT>
                      <a:noFill/>
                    </a:lnT>
                    <a:lnB>
                      <a:noFill/>
                    </a:lnB>
                    <a:lnTlToBr w="12700" cmpd="sng">
                      <a:noFill/>
                      <a:prstDash val="solid"/>
                    </a:lnTlToBr>
                    <a:lnBlToTr w="12700" cmpd="sng">
                      <a:noFill/>
                      <a:prstDash val="solid"/>
                    </a:lnBlToTr>
                    <a:solidFill>
                      <a:srgbClr val="DFE9F4"/>
                    </a:solidFill>
                  </a:tcPr>
                </a:tc>
                <a:tc>
                  <a:txBody>
                    <a:bodyPr/>
                    <a:lstStyle/>
                    <a:p>
                      <a:pPr marR="635" algn="r">
                        <a:lnSpc>
                          <a:spcPct val="100000"/>
                        </a:lnSpc>
                        <a:spcBef>
                          <a:spcPts val="535"/>
                        </a:spcBef>
                      </a:pPr>
                      <a:r>
                        <a:rPr lang="en-US" sz="1300" dirty="0">
                          <a:latin typeface="Book Antiqua"/>
                          <a:cs typeface="Book Antiqua"/>
                        </a:rPr>
                        <a:t>20.53</a:t>
                      </a:r>
                      <a:endParaRPr sz="1300" dirty="0">
                        <a:latin typeface="Book Antiqua"/>
                        <a:cs typeface="Book Antiqua"/>
                      </a:endParaRPr>
                    </a:p>
                  </a:txBody>
                  <a:tcPr marL="0" marR="0" marT="67945" marB="0">
                    <a:lnL>
                      <a:noFill/>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E9F4"/>
                    </a:solidFill>
                  </a:tcPr>
                </a:tc>
                <a:extLst>
                  <a:ext uri="{0D108BD9-81ED-4DB2-BD59-A6C34878D82A}">
                    <a16:rowId xmlns:a16="http://schemas.microsoft.com/office/drawing/2014/main" val="10013"/>
                  </a:ext>
                </a:extLst>
              </a:tr>
              <a:tr h="260595">
                <a:tc>
                  <a:txBody>
                    <a:bodyPr/>
                    <a:lstStyle/>
                    <a:p>
                      <a:pPr marL="8255">
                        <a:lnSpc>
                          <a:spcPct val="100000"/>
                        </a:lnSpc>
                        <a:spcBef>
                          <a:spcPts val="780"/>
                        </a:spcBef>
                      </a:pPr>
                      <a:r>
                        <a:rPr lang="en-US" altLang="zh-TW" sz="1400" b="0" i="0" dirty="0">
                          <a:solidFill>
                            <a:schemeClr val="tx1"/>
                          </a:solidFill>
                          <a:effectLst/>
                          <a:latin typeface="+mn-lt"/>
                          <a:ea typeface="+mn-ea"/>
                          <a:cs typeface="+mn-cs"/>
                        </a:rPr>
                        <a:t>Earnings (Loss) Per Share</a:t>
                      </a:r>
                      <a:endParaRPr sz="1300" b="0" dirty="0">
                        <a:latin typeface="微軟正黑體"/>
                        <a:cs typeface="微軟正黑體"/>
                      </a:endParaRPr>
                    </a:p>
                  </a:txBody>
                  <a:tcPr marL="0" marR="0" marT="99060" marB="0">
                    <a:lnL w="12700" cap="flat" cmpd="sng" algn="ctr">
                      <a:solidFill>
                        <a:schemeClr val="tx1"/>
                      </a:solidFill>
                      <a:prstDash val="solid"/>
                      <a:round/>
                      <a:headEnd type="none" w="med" len="med"/>
                      <a:tailEnd type="none" w="med" len="med"/>
                    </a:lnL>
                    <a:lnT>
                      <a:noFill/>
                    </a:lnT>
                    <a:lnB w="12700" cap="flat" cmpd="sng" algn="ctr">
                      <a:solidFill>
                        <a:schemeClr val="tx1"/>
                      </a:solidFill>
                      <a:prstDash val="solid"/>
                      <a:round/>
                      <a:headEnd type="none" w="med" len="med"/>
                      <a:tailEnd type="none" w="med" len="med"/>
                    </a:lnB>
                  </a:tcPr>
                </a:tc>
                <a:tc>
                  <a:txBody>
                    <a:bodyPr/>
                    <a:lstStyle/>
                    <a:p>
                      <a:pPr marR="66040" algn="r">
                        <a:lnSpc>
                          <a:spcPct val="100000"/>
                        </a:lnSpc>
                        <a:spcBef>
                          <a:spcPts val="635"/>
                        </a:spcBef>
                      </a:pPr>
                      <a:r>
                        <a:rPr lang="en-US" sz="1300" dirty="0">
                          <a:solidFill>
                            <a:srgbClr val="FF0000"/>
                          </a:solidFill>
                          <a:latin typeface="Book Antiqua"/>
                          <a:cs typeface="Book Antiqua"/>
                        </a:rPr>
                        <a:t>(0.57)</a:t>
                      </a:r>
                      <a:endParaRPr sz="1300" dirty="0">
                        <a:solidFill>
                          <a:srgbClr val="FF0000"/>
                        </a:solidFill>
                        <a:latin typeface="Book Antiqua"/>
                        <a:cs typeface="Book Antiqua"/>
                      </a:endParaRPr>
                    </a:p>
                  </a:txBody>
                  <a:tcPr marL="0" marR="0" marT="80645" marB="0">
                    <a:lnT>
                      <a:noFill/>
                    </a:lnT>
                    <a:lnB w="12700" cap="flat" cmpd="sng" algn="ctr">
                      <a:solidFill>
                        <a:schemeClr val="tx1"/>
                      </a:solidFill>
                      <a:prstDash val="solid"/>
                      <a:round/>
                      <a:headEnd type="none" w="med" len="med"/>
                      <a:tailEnd type="none" w="med" len="med"/>
                    </a:lnB>
                  </a:tcPr>
                </a:tc>
                <a:tc>
                  <a:txBody>
                    <a:bodyPr/>
                    <a:lstStyle/>
                    <a:p>
                      <a:pPr marR="76835" algn="r">
                        <a:lnSpc>
                          <a:spcPct val="100000"/>
                        </a:lnSpc>
                        <a:spcBef>
                          <a:spcPts val="635"/>
                        </a:spcBef>
                      </a:pPr>
                      <a:r>
                        <a:rPr lang="en-US" sz="1300" dirty="0">
                          <a:solidFill>
                            <a:srgbClr val="FF0000"/>
                          </a:solidFill>
                          <a:latin typeface="Book Antiqua"/>
                          <a:cs typeface="Book Antiqua"/>
                        </a:rPr>
                        <a:t>(0.07)</a:t>
                      </a:r>
                      <a:endParaRPr sz="1300" dirty="0">
                        <a:solidFill>
                          <a:srgbClr val="FF0000"/>
                        </a:solidFill>
                        <a:latin typeface="Book Antiqua"/>
                        <a:cs typeface="Book Antiqua"/>
                      </a:endParaRPr>
                    </a:p>
                  </a:txBody>
                  <a:tcPr marL="0" marR="0" marT="80645" marB="0">
                    <a:lnT>
                      <a:noFill/>
                    </a:lnT>
                    <a:lnB w="12700" cap="flat" cmpd="sng" algn="ctr">
                      <a:solidFill>
                        <a:schemeClr val="tx1"/>
                      </a:solidFill>
                      <a:prstDash val="solid"/>
                      <a:round/>
                      <a:headEnd type="none" w="med" len="med"/>
                      <a:tailEnd type="none" w="med" len="med"/>
                    </a:lnB>
                  </a:tcPr>
                </a:tc>
                <a:tc>
                  <a:txBody>
                    <a:bodyPr/>
                    <a:lstStyle/>
                    <a:p>
                      <a:pPr marR="125095" algn="r">
                        <a:lnSpc>
                          <a:spcPct val="100000"/>
                        </a:lnSpc>
                        <a:spcBef>
                          <a:spcPts val="635"/>
                        </a:spcBef>
                      </a:pPr>
                      <a:r>
                        <a:rPr sz="1300" spc="-10" dirty="0">
                          <a:solidFill>
                            <a:srgbClr val="FF0000"/>
                          </a:solidFill>
                          <a:latin typeface="Book Antiqua"/>
                          <a:cs typeface="Book Antiqua"/>
                        </a:rPr>
                        <a:t>(0</a:t>
                      </a:r>
                      <a:r>
                        <a:rPr lang="en-US" sz="1300" spc="-10" dirty="0">
                          <a:solidFill>
                            <a:srgbClr val="FF0000"/>
                          </a:solidFill>
                          <a:latin typeface="Book Antiqua"/>
                          <a:cs typeface="Book Antiqua"/>
                        </a:rPr>
                        <a:t>.37</a:t>
                      </a:r>
                      <a:r>
                        <a:rPr sz="1300" spc="-10" dirty="0">
                          <a:solidFill>
                            <a:srgbClr val="FF0000"/>
                          </a:solidFill>
                          <a:latin typeface="Book Antiqua"/>
                          <a:cs typeface="Book Antiqua"/>
                        </a:rPr>
                        <a:t>)</a:t>
                      </a:r>
                      <a:endParaRPr sz="1300" dirty="0">
                        <a:latin typeface="Book Antiqua"/>
                        <a:cs typeface="Book Antiqua"/>
                      </a:endParaRPr>
                    </a:p>
                  </a:txBody>
                  <a:tcPr marL="0" marR="0" marT="80645" marB="0">
                    <a:lnT>
                      <a:noFill/>
                    </a:lnT>
                    <a:lnB w="12700" cap="flat" cmpd="sng" algn="ctr">
                      <a:solidFill>
                        <a:schemeClr val="tx1"/>
                      </a:solidFill>
                      <a:prstDash val="solid"/>
                      <a:round/>
                      <a:headEnd type="none" w="med" len="med"/>
                      <a:tailEnd type="none" w="med" len="med"/>
                    </a:lnB>
                  </a:tcPr>
                </a:tc>
                <a:tc>
                  <a:txBody>
                    <a:bodyPr/>
                    <a:lstStyle/>
                    <a:p>
                      <a:pPr marR="125730" algn="r">
                        <a:lnSpc>
                          <a:spcPct val="100000"/>
                        </a:lnSpc>
                        <a:spcBef>
                          <a:spcPts val="635"/>
                        </a:spcBef>
                      </a:pPr>
                      <a:r>
                        <a:rPr sz="1300" spc="-10" dirty="0">
                          <a:solidFill>
                            <a:srgbClr val="FF0000"/>
                          </a:solidFill>
                          <a:latin typeface="Book Antiqua"/>
                          <a:cs typeface="Book Antiqua"/>
                        </a:rPr>
                        <a:t>(</a:t>
                      </a:r>
                      <a:r>
                        <a:rPr lang="en-US" sz="1300" spc="-10" dirty="0">
                          <a:solidFill>
                            <a:srgbClr val="FF0000"/>
                          </a:solidFill>
                          <a:latin typeface="Book Antiqua"/>
                          <a:cs typeface="Book Antiqua"/>
                        </a:rPr>
                        <a:t>1.01</a:t>
                      </a:r>
                      <a:r>
                        <a:rPr sz="1300" spc="-10" dirty="0">
                          <a:solidFill>
                            <a:srgbClr val="FF0000"/>
                          </a:solidFill>
                          <a:latin typeface="Book Antiqua"/>
                          <a:cs typeface="Book Antiqua"/>
                        </a:rPr>
                        <a:t>)</a:t>
                      </a:r>
                      <a:endParaRPr sz="1300" dirty="0">
                        <a:latin typeface="Book Antiqua"/>
                        <a:cs typeface="Book Antiqua"/>
                      </a:endParaRPr>
                    </a:p>
                  </a:txBody>
                  <a:tcPr marL="0" marR="0" marT="80645" marB="0">
                    <a:lnT>
                      <a:noFill/>
                    </a:lnT>
                    <a:lnB w="12700" cap="flat" cmpd="sng" algn="ctr">
                      <a:solidFill>
                        <a:schemeClr val="tx1"/>
                      </a:solidFill>
                      <a:prstDash val="solid"/>
                      <a:round/>
                      <a:headEnd type="none" w="med" len="med"/>
                      <a:tailEnd type="none" w="med" len="med"/>
                    </a:lnB>
                  </a:tcPr>
                </a:tc>
                <a:tc>
                  <a:txBody>
                    <a:bodyPr/>
                    <a:lstStyle/>
                    <a:p>
                      <a:pPr marR="66040" algn="r">
                        <a:lnSpc>
                          <a:spcPct val="100000"/>
                        </a:lnSpc>
                        <a:spcBef>
                          <a:spcPts val="635"/>
                        </a:spcBef>
                      </a:pPr>
                      <a:r>
                        <a:rPr lang="en-US" sz="1300" dirty="0">
                          <a:solidFill>
                            <a:srgbClr val="FF0000"/>
                          </a:solidFill>
                          <a:latin typeface="Book Antiqua"/>
                          <a:cs typeface="Book Antiqua"/>
                        </a:rPr>
                        <a:t>(0.23)</a:t>
                      </a:r>
                      <a:endParaRPr sz="1300" dirty="0">
                        <a:solidFill>
                          <a:srgbClr val="FF0000"/>
                        </a:solidFill>
                        <a:latin typeface="Book Antiqua"/>
                        <a:cs typeface="Book Antiqua"/>
                      </a:endParaRPr>
                    </a:p>
                  </a:txBody>
                  <a:tcPr marL="0" marR="0" marT="80645" marB="0">
                    <a:lnT>
                      <a:noFill/>
                    </a:lnT>
                    <a:lnB w="12700" cap="flat" cmpd="sng" algn="ctr">
                      <a:solidFill>
                        <a:schemeClr val="tx1"/>
                      </a:solidFill>
                      <a:prstDash val="solid"/>
                      <a:round/>
                      <a:headEnd type="none" w="med" len="med"/>
                      <a:tailEnd type="none" w="med" len="med"/>
                    </a:lnB>
                  </a:tcPr>
                </a:tc>
                <a:tc>
                  <a:txBody>
                    <a:bodyPr/>
                    <a:lstStyle/>
                    <a:p>
                      <a:pPr marR="76835" algn="r">
                        <a:lnSpc>
                          <a:spcPct val="100000"/>
                        </a:lnSpc>
                        <a:spcBef>
                          <a:spcPts val="635"/>
                        </a:spcBef>
                      </a:pPr>
                      <a:r>
                        <a:rPr lang="en-US" sz="1300" dirty="0">
                          <a:solidFill>
                            <a:srgbClr val="FF0000"/>
                          </a:solidFill>
                          <a:latin typeface="Book Antiqua"/>
                          <a:cs typeface="Book Antiqua"/>
                        </a:rPr>
                        <a:t>(0.33)</a:t>
                      </a:r>
                      <a:endParaRPr sz="1300" dirty="0">
                        <a:solidFill>
                          <a:srgbClr val="FF0000"/>
                        </a:solidFill>
                        <a:latin typeface="Book Antiqua"/>
                        <a:cs typeface="Book Antiqua"/>
                      </a:endParaRPr>
                    </a:p>
                  </a:txBody>
                  <a:tcPr marL="0" marR="0" marT="80645" marB="0">
                    <a:lnT>
                      <a:noFill/>
                    </a:lnT>
                    <a:lnB w="12700" cap="flat" cmpd="sng" algn="ctr">
                      <a:solidFill>
                        <a:schemeClr val="tx1"/>
                      </a:solidFill>
                      <a:prstDash val="solid"/>
                      <a:round/>
                      <a:headEnd type="none" w="med" len="med"/>
                      <a:tailEnd type="none" w="med" len="med"/>
                    </a:lnB>
                  </a:tcPr>
                </a:tc>
                <a:tc>
                  <a:txBody>
                    <a:bodyPr/>
                    <a:lstStyle/>
                    <a:p>
                      <a:pPr marR="125095" algn="r">
                        <a:lnSpc>
                          <a:spcPct val="100000"/>
                        </a:lnSpc>
                        <a:spcBef>
                          <a:spcPts val="635"/>
                        </a:spcBef>
                      </a:pPr>
                      <a:r>
                        <a:rPr lang="en-US" sz="1300" dirty="0">
                          <a:solidFill>
                            <a:srgbClr val="FF0000"/>
                          </a:solidFill>
                          <a:latin typeface="Book Antiqua"/>
                          <a:cs typeface="Book Antiqua"/>
                        </a:rPr>
                        <a:t>(1.54)</a:t>
                      </a:r>
                      <a:endParaRPr sz="1300" dirty="0">
                        <a:solidFill>
                          <a:srgbClr val="FF0000"/>
                        </a:solidFill>
                        <a:latin typeface="Book Antiqua"/>
                        <a:cs typeface="Book Antiqua"/>
                      </a:endParaRPr>
                    </a:p>
                  </a:txBody>
                  <a:tcPr marL="0" marR="0" marT="80645" marB="0">
                    <a:lnT>
                      <a:noFill/>
                    </a:lnT>
                    <a:lnB w="12700" cap="flat" cmpd="sng" algn="ctr">
                      <a:solidFill>
                        <a:schemeClr val="tx1"/>
                      </a:solidFill>
                      <a:prstDash val="solid"/>
                      <a:round/>
                      <a:headEnd type="none" w="med" len="med"/>
                      <a:tailEnd type="none" w="med" len="med"/>
                    </a:lnB>
                  </a:tcPr>
                </a:tc>
                <a:tc>
                  <a:txBody>
                    <a:bodyPr/>
                    <a:lstStyle/>
                    <a:p>
                      <a:pPr marR="125730" algn="r">
                        <a:lnSpc>
                          <a:spcPct val="100000"/>
                        </a:lnSpc>
                        <a:spcBef>
                          <a:spcPts val="635"/>
                        </a:spcBef>
                      </a:pPr>
                      <a:r>
                        <a:rPr lang="en-US" sz="1300" dirty="0">
                          <a:solidFill>
                            <a:srgbClr val="FF0000"/>
                          </a:solidFill>
                          <a:latin typeface="Book Antiqua"/>
                          <a:cs typeface="Book Antiqua"/>
                        </a:rPr>
                        <a:t>(2.11)</a:t>
                      </a:r>
                      <a:endParaRPr sz="1300" dirty="0">
                        <a:solidFill>
                          <a:srgbClr val="FF0000"/>
                        </a:solidFill>
                        <a:latin typeface="Book Antiqua"/>
                        <a:cs typeface="Book Antiqua"/>
                      </a:endParaRPr>
                    </a:p>
                  </a:txBody>
                  <a:tcPr marL="0" marR="0" marT="80645" marB="0">
                    <a:lnT>
                      <a:noFill/>
                    </a:lnT>
                    <a:lnB w="12700" cap="flat" cmpd="sng" algn="ctr">
                      <a:solidFill>
                        <a:schemeClr val="tx1"/>
                      </a:solidFill>
                      <a:prstDash val="solid"/>
                      <a:round/>
                      <a:headEnd type="none" w="med" len="med"/>
                      <a:tailEnd type="none" w="med" len="med"/>
                    </a:lnB>
                  </a:tcPr>
                </a:tc>
                <a:tc>
                  <a:txBody>
                    <a:bodyPr/>
                    <a:lstStyle/>
                    <a:p>
                      <a:pPr marR="635" algn="r">
                        <a:lnSpc>
                          <a:spcPct val="100000"/>
                        </a:lnSpc>
                        <a:spcBef>
                          <a:spcPts val="590"/>
                        </a:spcBef>
                      </a:pPr>
                      <a:r>
                        <a:rPr lang="en-US" sz="1300" dirty="0">
                          <a:solidFill>
                            <a:srgbClr val="FF0000"/>
                          </a:solidFill>
                          <a:latin typeface="Book Antiqua"/>
                          <a:cs typeface="Book Antiqua"/>
                        </a:rPr>
                        <a:t>(108.91</a:t>
                      </a:r>
                      <a:r>
                        <a:rPr lang="en-US" sz="1300" dirty="0">
                          <a:latin typeface="Book Antiqua"/>
                          <a:cs typeface="Book Antiqua"/>
                        </a:rPr>
                        <a:t>}</a:t>
                      </a:r>
                      <a:endParaRPr sz="1300" dirty="0">
                        <a:latin typeface="Book Antiqua"/>
                        <a:cs typeface="Book Antiqua"/>
                      </a:endParaRPr>
                    </a:p>
                  </a:txBody>
                  <a:tcPr marL="0" marR="0" marT="74930" marB="0">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sp>
        <p:nvSpPr>
          <p:cNvPr id="6" name="object 4"/>
          <p:cNvSpPr txBox="1"/>
          <p:nvPr/>
        </p:nvSpPr>
        <p:spPr>
          <a:xfrm>
            <a:off x="10139680" y="6567631"/>
            <a:ext cx="2052320" cy="269240"/>
          </a:xfrm>
          <a:prstGeom prst="rect">
            <a:avLst/>
          </a:prstGeom>
        </p:spPr>
        <p:txBody>
          <a:bodyPr vert="horz" wrap="square" lIns="0" tIns="12065" rIns="0" bIns="0" rtlCol="0">
            <a:spAutoFit/>
          </a:bodyPr>
          <a:lstStyle/>
          <a:p>
            <a:pPr marL="12700">
              <a:lnSpc>
                <a:spcPct val="100000"/>
              </a:lnSpc>
              <a:spcBef>
                <a:spcPts val="95"/>
              </a:spcBef>
            </a:pPr>
            <a:r>
              <a:rPr sz="1600" spc="-30" dirty="0">
                <a:solidFill>
                  <a:srgbClr val="5E6164"/>
                </a:solidFill>
                <a:latin typeface="微軟正黑體"/>
                <a:cs typeface="微軟正黑體"/>
              </a:rPr>
              <a:t>翔耀實業股份有限公司</a:t>
            </a:r>
            <a:endParaRPr sz="1600" dirty="0">
              <a:latin typeface="微軟正黑體"/>
              <a:cs typeface="微軟正黑體"/>
            </a:endParaRPr>
          </a:p>
        </p:txBody>
      </p:sp>
      <p:pic>
        <p:nvPicPr>
          <p:cNvPr id="7" name="object 5"/>
          <p:cNvPicPr/>
          <p:nvPr/>
        </p:nvPicPr>
        <p:blipFill>
          <a:blip r:embed="rId2" cstate="print"/>
          <a:stretch>
            <a:fillRect/>
          </a:stretch>
        </p:blipFill>
        <p:spPr>
          <a:xfrm>
            <a:off x="9214384" y="6562551"/>
            <a:ext cx="898082" cy="274320"/>
          </a:xfrm>
          <a:prstGeom prst="rect">
            <a:avLst/>
          </a:prstGeom>
        </p:spPr>
      </p:pic>
    </p:spTree>
    <p:extLst>
      <p:ext uri="{BB962C8B-B14F-4D97-AF65-F5344CB8AC3E}">
        <p14:creationId xmlns:p14="http://schemas.microsoft.com/office/powerpoint/2010/main" val="3257769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60700" y="333472"/>
            <a:ext cx="6070600" cy="505267"/>
          </a:xfrm>
          <a:prstGeom prst="rect">
            <a:avLst/>
          </a:prstGeom>
        </p:spPr>
        <p:txBody>
          <a:bodyPr vert="horz" wrap="square" lIns="0" tIns="12700" rIns="0" bIns="0" rtlCol="0">
            <a:spAutoFit/>
          </a:bodyPr>
          <a:lstStyle/>
          <a:p>
            <a:pPr marL="12700">
              <a:lnSpc>
                <a:spcPct val="100000"/>
              </a:lnSpc>
              <a:spcBef>
                <a:spcPts val="100"/>
              </a:spcBef>
            </a:pPr>
            <a:r>
              <a:rPr lang="en-US" altLang="zh-TW" sz="3200" dirty="0"/>
              <a:t>Consolidated Balance Sheet</a:t>
            </a:r>
            <a:endParaRPr sz="3000" dirty="0"/>
          </a:p>
        </p:txBody>
      </p:sp>
      <p:graphicFrame>
        <p:nvGraphicFramePr>
          <p:cNvPr id="4" name="object 4"/>
          <p:cNvGraphicFramePr>
            <a:graphicFrameLocks noGrp="1"/>
          </p:cNvGraphicFramePr>
          <p:nvPr>
            <p:extLst>
              <p:ext uri="{D42A27DB-BD31-4B8C-83A1-F6EECF244321}">
                <p14:modId xmlns:p14="http://schemas.microsoft.com/office/powerpoint/2010/main" val="343766969"/>
              </p:ext>
            </p:extLst>
          </p:nvPr>
        </p:nvGraphicFramePr>
        <p:xfrm>
          <a:off x="1219201" y="654230"/>
          <a:ext cx="9635781" cy="5715000"/>
        </p:xfrm>
        <a:graphic>
          <a:graphicData uri="http://schemas.openxmlformats.org/drawingml/2006/table">
            <a:tbl>
              <a:tblPr firstRow="1" bandRow="1">
                <a:tableStyleId>{2D5ABB26-0587-4C30-8999-92F81FD0307C}</a:tableStyleId>
              </a:tblPr>
              <a:tblGrid>
                <a:gridCol w="2853981">
                  <a:extLst>
                    <a:ext uri="{9D8B030D-6E8A-4147-A177-3AD203B41FA5}">
                      <a16:colId xmlns:a16="http://schemas.microsoft.com/office/drawing/2014/main" val="20000"/>
                    </a:ext>
                  </a:extLst>
                </a:gridCol>
                <a:gridCol w="95738">
                  <a:extLst>
                    <a:ext uri="{9D8B030D-6E8A-4147-A177-3AD203B41FA5}">
                      <a16:colId xmlns:a16="http://schemas.microsoft.com/office/drawing/2014/main" val="1858181056"/>
                    </a:ext>
                  </a:extLst>
                </a:gridCol>
                <a:gridCol w="56121">
                  <a:extLst>
                    <a:ext uri="{9D8B030D-6E8A-4147-A177-3AD203B41FA5}">
                      <a16:colId xmlns:a16="http://schemas.microsoft.com/office/drawing/2014/main" val="20001"/>
                    </a:ext>
                  </a:extLst>
                </a:gridCol>
                <a:gridCol w="2134141">
                  <a:extLst>
                    <a:ext uri="{9D8B030D-6E8A-4147-A177-3AD203B41FA5}">
                      <a16:colId xmlns:a16="http://schemas.microsoft.com/office/drawing/2014/main" val="20002"/>
                    </a:ext>
                  </a:extLst>
                </a:gridCol>
                <a:gridCol w="25400">
                  <a:extLst>
                    <a:ext uri="{9D8B030D-6E8A-4147-A177-3AD203B41FA5}">
                      <a16:colId xmlns:a16="http://schemas.microsoft.com/office/drawing/2014/main" val="2313886663"/>
                    </a:ext>
                  </a:extLst>
                </a:gridCol>
                <a:gridCol w="2159000">
                  <a:extLst>
                    <a:ext uri="{9D8B030D-6E8A-4147-A177-3AD203B41FA5}">
                      <a16:colId xmlns:a16="http://schemas.microsoft.com/office/drawing/2014/main" val="1370828307"/>
                    </a:ext>
                  </a:extLst>
                </a:gridCol>
                <a:gridCol w="25400">
                  <a:extLst>
                    <a:ext uri="{9D8B030D-6E8A-4147-A177-3AD203B41FA5}">
                      <a16:colId xmlns:a16="http://schemas.microsoft.com/office/drawing/2014/main" val="2611170586"/>
                    </a:ext>
                  </a:extLst>
                </a:gridCol>
                <a:gridCol w="152400">
                  <a:extLst>
                    <a:ext uri="{9D8B030D-6E8A-4147-A177-3AD203B41FA5}">
                      <a16:colId xmlns:a16="http://schemas.microsoft.com/office/drawing/2014/main" val="495383508"/>
                    </a:ext>
                  </a:extLst>
                </a:gridCol>
                <a:gridCol w="1981200">
                  <a:extLst>
                    <a:ext uri="{9D8B030D-6E8A-4147-A177-3AD203B41FA5}">
                      <a16:colId xmlns:a16="http://schemas.microsoft.com/office/drawing/2014/main" val="776972338"/>
                    </a:ext>
                  </a:extLst>
                </a:gridCol>
                <a:gridCol w="152400">
                  <a:extLst>
                    <a:ext uri="{9D8B030D-6E8A-4147-A177-3AD203B41FA5}">
                      <a16:colId xmlns:a16="http://schemas.microsoft.com/office/drawing/2014/main" val="2921915091"/>
                    </a:ext>
                  </a:extLst>
                </a:gridCol>
              </a:tblGrid>
              <a:tr h="567309">
                <a:tc>
                  <a:txBody>
                    <a:bodyPr/>
                    <a:lstStyle/>
                    <a:p>
                      <a:pPr>
                        <a:lnSpc>
                          <a:spcPct val="100000"/>
                        </a:lnSpc>
                      </a:pPr>
                      <a:endParaRPr sz="1400" dirty="0">
                        <a:latin typeface="Times New Roman"/>
                        <a:cs typeface="Times New Roman"/>
                      </a:endParaRPr>
                    </a:p>
                  </a:txBody>
                  <a:tcPr marL="0" marR="0" marT="0" marB="0">
                    <a:lnR w="6350">
                      <a:solidFill>
                        <a:srgbClr val="FFFFFF"/>
                      </a:solidFill>
                      <a:prstDash val="solid"/>
                    </a:lnR>
                    <a:lnT w="6350">
                      <a:solidFill>
                        <a:srgbClr val="FFFFFF"/>
                      </a:solidFill>
                      <a:prstDash val="solid"/>
                    </a:lnT>
                    <a:lnB w="12700" cap="flat" cmpd="sng" algn="ctr">
                      <a:solidFill>
                        <a:schemeClr val="tx1"/>
                      </a:solidFill>
                      <a:prstDash val="solid"/>
                      <a:round/>
                      <a:headEnd type="none" w="med" len="med"/>
                      <a:tailEnd type="none" w="med" len="med"/>
                    </a:lnB>
                  </a:tcPr>
                </a:tc>
                <a:tc gridSpan="8">
                  <a:txBody>
                    <a:bodyPr/>
                    <a:lstStyle/>
                    <a:p>
                      <a:endParaRPr lang="zh-TW" altLang="en-US" dirty="0"/>
                    </a:p>
                  </a:txBody>
                  <a:tcPr marL="0" marR="0" marT="2540" marB="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pPr marR="1270" algn="r">
                        <a:lnSpc>
                          <a:spcPct val="100000"/>
                        </a:lnSpc>
                        <a:spcBef>
                          <a:spcPts val="20"/>
                        </a:spcBef>
                      </a:pPr>
                      <a:endParaRPr sz="1400" dirty="0">
                        <a:latin typeface="微軟正黑體"/>
                        <a:cs typeface="微軟正黑體"/>
                      </a:endParaRPr>
                    </a:p>
                  </a:txBody>
                  <a:tcPr marL="0" marR="0" marT="2540" marB="0">
                    <a:lnL w="6350">
                      <a:solidFill>
                        <a:srgbClr val="FFFFFF"/>
                      </a:solidFill>
                      <a:prstDash val="solid"/>
                    </a:lnL>
                    <a:lnR w="6350" cap="flat" cmpd="sng" algn="ctr">
                      <a:solidFill>
                        <a:srgbClr val="FFFFFF"/>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endParaRPr/>
                    </a:p>
                  </a:txBody>
                  <a:tcPr marL="0" marR="0"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marR="1270" algn="r">
                        <a:lnSpc>
                          <a:spcPct val="100000"/>
                        </a:lnSpc>
                        <a:spcBef>
                          <a:spcPts val="20"/>
                        </a:spcBef>
                      </a:pPr>
                      <a:endParaRPr sz="1400" dirty="0">
                        <a:latin typeface="微軟正黑體"/>
                        <a:cs typeface="微軟正黑體"/>
                      </a:endParaRPr>
                    </a:p>
                  </a:txBody>
                  <a:tcPr marL="0" marR="0" marT="2540" marB="0">
                    <a:lnL w="6350">
                      <a:solidFill>
                        <a:srgbClr val="FFFFFF"/>
                      </a:solidFill>
                      <a:prstDash val="soli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28295">
                <a:tc>
                  <a:txBody>
                    <a:bodyPr/>
                    <a:lstStyle/>
                    <a:p>
                      <a:pPr marL="8255">
                        <a:lnSpc>
                          <a:spcPct val="100000"/>
                        </a:lnSpc>
                        <a:spcBef>
                          <a:spcPts val="940"/>
                        </a:spcBef>
                      </a:pPr>
                      <a:r>
                        <a:rPr lang="en-US" altLang="zh-TW" sz="1400" dirty="0"/>
                        <a:t>Item/Period</a:t>
                      </a:r>
                      <a:endParaRPr lang="en-US" altLang="zh-TW" sz="1300" dirty="0">
                        <a:latin typeface="微軟正黑體"/>
                        <a:cs typeface="微軟正黑體"/>
                      </a:endParaRPr>
                    </a:p>
                  </a:txBody>
                  <a:tcPr marL="0" marR="0" marT="24130" marB="0">
                    <a:lnL w="12700" cap="flat" cmpd="sng" algn="ctr">
                      <a:solidFill>
                        <a:schemeClr val="tx1"/>
                      </a:solidFill>
                      <a:prstDash val="solid"/>
                      <a:round/>
                      <a:headEnd type="none" w="med" len="med"/>
                      <a:tailEnd type="none" w="med" len="med"/>
                    </a:lnL>
                    <a:lnR w="6350">
                      <a:noFill/>
                      <a:prstDash val="solid"/>
                    </a:lnR>
                    <a:lnT w="12700" cap="flat" cmpd="sng" algn="ctr">
                      <a:solidFill>
                        <a:schemeClr val="tx1"/>
                      </a:solidFill>
                      <a:prstDash val="solid"/>
                      <a:round/>
                      <a:headEnd type="none" w="med" len="med"/>
                      <a:tailEnd type="none" w="med" len="med"/>
                    </a:lnT>
                    <a:lnB w="6350">
                      <a:noFill/>
                      <a:prstDash val="solid"/>
                    </a:lnB>
                    <a:lnTlToBr w="12700" cmpd="sng">
                      <a:noFill/>
                      <a:prstDash val="solid"/>
                    </a:lnTlToBr>
                    <a:lnBlToTr w="12700" cmpd="sng">
                      <a:noFill/>
                      <a:prstDash val="solid"/>
                    </a:lnBlToTr>
                    <a:solidFill>
                      <a:srgbClr val="DFE9F4"/>
                    </a:solidFill>
                  </a:tcPr>
                </a:tc>
                <a:tc gridSpan="2">
                  <a:txBody>
                    <a:bodyPr/>
                    <a:lstStyle/>
                    <a:p>
                      <a:endParaRPr lang="zh-TW" altLang="en-US"/>
                    </a:p>
                  </a:txBody>
                  <a:tcPr marL="0" marR="0" marT="0" marB="0">
                    <a:lnL w="6350">
                      <a:noFill/>
                      <a:prstDash val="solid"/>
                    </a:lnL>
                    <a:lnR w="6350">
                      <a:noFill/>
                      <a:prstDash val="solid"/>
                    </a:lnR>
                    <a:lnT w="12700" cap="flat" cmpd="sng" algn="ctr">
                      <a:solidFill>
                        <a:schemeClr val="tx1"/>
                      </a:solidFill>
                      <a:prstDash val="solid"/>
                      <a:round/>
                      <a:headEnd type="none" w="med" len="med"/>
                      <a:tailEnd type="none" w="med" len="med"/>
                    </a:lnT>
                    <a:lnB w="6350">
                      <a:noFill/>
                      <a:prstDash val="solid"/>
                    </a:lnB>
                    <a:lnTlToBr w="12700" cmpd="sng">
                      <a:noFill/>
                      <a:prstDash val="solid"/>
                    </a:lnTlToBr>
                    <a:lnBlToTr w="12700" cmpd="sng">
                      <a:noFill/>
                      <a:prstDash val="solid"/>
                    </a:lnBlToTr>
                    <a:solidFill>
                      <a:srgbClr val="DFE9F4"/>
                    </a:solidFill>
                  </a:tcPr>
                </a:tc>
                <a:tc hMerge="1">
                  <a:txBody>
                    <a:bodyPr/>
                    <a:lstStyle/>
                    <a:p>
                      <a:pPr algn="ctr">
                        <a:lnSpc>
                          <a:spcPct val="100000"/>
                        </a:lnSpc>
                      </a:pPr>
                      <a:endParaRPr sz="1400">
                        <a:latin typeface="Times New Roman"/>
                        <a:cs typeface="Times New Roman"/>
                      </a:endParaRPr>
                    </a:p>
                  </a:txBody>
                  <a:tcPr marL="0" marR="0" marT="0" marB="0">
                    <a:lnL w="6350">
                      <a:noFill/>
                      <a:prstDash val="solid"/>
                    </a:lnL>
                    <a:lnR w="6350">
                      <a:noFill/>
                      <a:prstDash val="solid"/>
                    </a:lnR>
                    <a:lnT w="12700" cap="flat" cmpd="sng" algn="ctr">
                      <a:solidFill>
                        <a:schemeClr val="tx1"/>
                      </a:solidFill>
                      <a:prstDash val="solid"/>
                      <a:round/>
                      <a:headEnd type="none" w="med" len="med"/>
                      <a:tailEnd type="none" w="med" len="med"/>
                    </a:lnT>
                    <a:lnB w="6350">
                      <a:noFill/>
                      <a:prstDash val="solid"/>
                    </a:lnB>
                    <a:lnTlToBr w="12700" cmpd="sng">
                      <a:noFill/>
                      <a:prstDash val="solid"/>
                    </a:lnTlToBr>
                    <a:lnBlToTr w="12700" cmpd="sng">
                      <a:noFill/>
                      <a:prstDash val="solid"/>
                    </a:lnBlToTr>
                    <a:solidFill>
                      <a:srgbClr val="DFE9F4"/>
                    </a:solidFill>
                  </a:tcPr>
                </a:tc>
                <a:tc>
                  <a:txBody>
                    <a:bodyPr/>
                    <a:lstStyle/>
                    <a:p>
                      <a:pPr marL="422909" algn="ctr">
                        <a:lnSpc>
                          <a:spcPct val="100000"/>
                        </a:lnSpc>
                        <a:spcBef>
                          <a:spcPts val="20"/>
                        </a:spcBef>
                      </a:pPr>
                      <a:r>
                        <a:rPr lang="en-US" altLang="zh-TW" sz="1400" dirty="0"/>
                        <a:t>September 30, 2024</a:t>
                      </a:r>
                      <a:endParaRPr sz="2100" baseline="-5952" dirty="0">
                        <a:latin typeface="微軟正黑體"/>
                        <a:cs typeface="微軟正黑體"/>
                      </a:endParaRPr>
                    </a:p>
                  </a:txBody>
                  <a:tcPr marL="0" marR="0" marT="2540" marB="0">
                    <a:lnL w="6350">
                      <a:noFill/>
                      <a:prstDash val="solid"/>
                    </a:lnL>
                    <a:lnR w="6350">
                      <a:noFill/>
                      <a:prstDash val="solid"/>
                    </a:lnR>
                    <a:lnT w="12700" cap="flat" cmpd="sng" algn="ctr">
                      <a:solidFill>
                        <a:schemeClr val="tx1"/>
                      </a:solidFill>
                      <a:prstDash val="solid"/>
                      <a:round/>
                      <a:headEnd type="none" w="med" len="med"/>
                      <a:tailEnd type="none" w="med" len="med"/>
                    </a:lnT>
                    <a:lnB w="6350">
                      <a:noFill/>
                      <a:prstDash val="solid"/>
                    </a:lnB>
                    <a:lnTlToBr w="12700" cmpd="sng">
                      <a:noFill/>
                      <a:prstDash val="solid"/>
                    </a:lnTlToBr>
                    <a:lnBlToTr w="12700" cmpd="sng">
                      <a:noFill/>
                      <a:prstDash val="solid"/>
                    </a:lnBlToTr>
                    <a:solidFill>
                      <a:srgbClr val="DFE9F4"/>
                    </a:solidFill>
                  </a:tcPr>
                </a:tc>
                <a:tc gridSpan="4">
                  <a:txBody>
                    <a:bodyPr/>
                    <a:lstStyle/>
                    <a:p>
                      <a:pPr marL="447675" algn="ctr">
                        <a:lnSpc>
                          <a:spcPct val="100000"/>
                        </a:lnSpc>
                        <a:spcBef>
                          <a:spcPts val="20"/>
                        </a:spcBef>
                      </a:pPr>
                      <a:r>
                        <a:rPr lang="en-US" altLang="zh-TW" sz="1400" dirty="0"/>
                        <a:t>December 31, 2024</a:t>
                      </a:r>
                      <a:endParaRPr sz="2100" baseline="-5952" dirty="0">
                        <a:latin typeface="微軟正黑體"/>
                        <a:cs typeface="微軟正黑體"/>
                      </a:endParaRPr>
                    </a:p>
                  </a:txBody>
                  <a:tcPr marL="0" marR="0" marT="2540" marB="0">
                    <a:lnL w="6350">
                      <a:noFill/>
                      <a:prstDash val="soli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a:noFill/>
                      <a:prstDash val="solid"/>
                    </a:lnB>
                    <a:lnTlToBr w="12700" cmpd="sng">
                      <a:noFill/>
                      <a:prstDash val="solid"/>
                    </a:lnTlToBr>
                    <a:lnBlToTr w="12700" cmpd="sng">
                      <a:noFill/>
                      <a:prstDash val="solid"/>
                    </a:lnBlToTr>
                    <a:solidFill>
                      <a:srgbClr val="DFE9F4"/>
                    </a:solidFill>
                  </a:tcPr>
                </a:tc>
                <a:tc hMerge="1">
                  <a:txBody>
                    <a:bodyPr/>
                    <a:lstStyle/>
                    <a:p>
                      <a:endParaRPr lang="zh-TW" altLang="en-US"/>
                    </a:p>
                  </a:txBody>
                  <a:tcPr/>
                </a:tc>
                <a:tc hMerge="1">
                  <a:txBody>
                    <a:bodyPr/>
                    <a:lstStyle/>
                    <a:p>
                      <a:pPr marL="423545" algn="ctr">
                        <a:lnSpc>
                          <a:spcPct val="100000"/>
                        </a:lnSpc>
                        <a:spcBef>
                          <a:spcPts val="20"/>
                        </a:spcBef>
                      </a:pPr>
                      <a:endParaRPr sz="2100" baseline="-5952" dirty="0">
                        <a:latin typeface="微軟正黑體"/>
                        <a:cs typeface="微軟正黑體"/>
                      </a:endParaRPr>
                    </a:p>
                  </a:txBody>
                  <a:tcPr marL="0" marR="0" marT="254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FE9F4"/>
                    </a:solidFill>
                  </a:tcPr>
                </a:tc>
                <a:tc hMerge="1">
                  <a:txBody>
                    <a:bodyPr/>
                    <a:lstStyle/>
                    <a:p>
                      <a:pPr marL="423545" algn="ctr">
                        <a:lnSpc>
                          <a:spcPct val="100000"/>
                        </a:lnSpc>
                        <a:spcBef>
                          <a:spcPts val="20"/>
                        </a:spcBef>
                      </a:pPr>
                      <a:endParaRPr sz="2100" baseline="-5952" dirty="0">
                        <a:latin typeface="微軟正黑體"/>
                        <a:cs typeface="微軟正黑體"/>
                      </a:endParaRPr>
                    </a:p>
                  </a:txBody>
                  <a:tcPr marL="0" marR="0" marT="254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FE9F4"/>
                    </a:solidFill>
                  </a:tcPr>
                </a:tc>
                <a:tc>
                  <a:txBody>
                    <a:bodyPr/>
                    <a:lstStyle/>
                    <a:p>
                      <a:pPr marL="423545" algn="ctr">
                        <a:lnSpc>
                          <a:spcPct val="100000"/>
                        </a:lnSpc>
                        <a:spcBef>
                          <a:spcPts val="20"/>
                        </a:spcBef>
                      </a:pPr>
                      <a:r>
                        <a:rPr lang="en-US" altLang="zh-TW" sz="1400" dirty="0"/>
                        <a:t>September 30, 2025</a:t>
                      </a:r>
                      <a:endParaRPr sz="2100" baseline="-5952" dirty="0">
                        <a:latin typeface="微軟正黑體"/>
                        <a:cs typeface="微軟正黑體"/>
                      </a:endParaRPr>
                    </a:p>
                  </a:txBody>
                  <a:tcPr marL="0" marR="0" marT="254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FE9F4"/>
                    </a:solidFill>
                  </a:tcPr>
                </a:tc>
                <a:tc>
                  <a:txBody>
                    <a:bodyPr/>
                    <a:lstStyle/>
                    <a:p>
                      <a:pPr marL="423545">
                        <a:lnSpc>
                          <a:spcPct val="100000"/>
                        </a:lnSpc>
                        <a:spcBef>
                          <a:spcPts val="20"/>
                        </a:spcBef>
                      </a:pPr>
                      <a:endParaRPr sz="2100" baseline="-5952" dirty="0">
                        <a:latin typeface="微軟正黑體"/>
                        <a:cs typeface="微軟正黑體"/>
                      </a:endParaRPr>
                    </a:p>
                  </a:txBody>
                  <a:tcPr marL="0" marR="0" marT="254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FE9F4"/>
                    </a:solidFill>
                  </a:tcPr>
                </a:tc>
                <a:extLst>
                  <a:ext uri="{0D108BD9-81ED-4DB2-BD59-A6C34878D82A}">
                    <a16:rowId xmlns:a16="http://schemas.microsoft.com/office/drawing/2014/main" val="10001"/>
                  </a:ext>
                </a:extLst>
              </a:tr>
              <a:tr h="316230">
                <a:tc>
                  <a:txBody>
                    <a:bodyPr/>
                    <a:lstStyle/>
                    <a:p>
                      <a:pPr marL="9525">
                        <a:lnSpc>
                          <a:spcPct val="100000"/>
                        </a:lnSpc>
                        <a:spcBef>
                          <a:spcPts val="185"/>
                        </a:spcBef>
                      </a:pPr>
                      <a:r>
                        <a:rPr lang="en-US" sz="1400" spc="-20" dirty="0">
                          <a:latin typeface="微軟正黑體"/>
                          <a:cs typeface="微軟正黑體"/>
                        </a:rPr>
                        <a:t>Current Assets</a:t>
                      </a:r>
                      <a:endParaRPr sz="1400" dirty="0">
                        <a:latin typeface="微軟正黑體"/>
                        <a:cs typeface="微軟正黑體"/>
                      </a:endParaRPr>
                    </a:p>
                  </a:txBody>
                  <a:tcPr marL="0" marR="0" marT="23495" marB="0">
                    <a:lnL w="12700" cap="flat" cmpd="sng" algn="ctr">
                      <a:solidFill>
                        <a:schemeClr val="tx1"/>
                      </a:solidFill>
                      <a:prstDash val="solid"/>
                      <a:round/>
                      <a:headEnd type="none" w="med" len="med"/>
                      <a:tailEnd type="none" w="med" len="med"/>
                    </a:lnL>
                    <a:lnR w="6350">
                      <a:noFill/>
                      <a:prstDash val="solid"/>
                    </a:lnR>
                    <a:lnT w="6350">
                      <a:noFill/>
                      <a:prstDash val="solid"/>
                    </a:lnT>
                    <a:lnB w="6350">
                      <a:noFill/>
                      <a:prstDash val="solid"/>
                    </a:lnB>
                    <a:lnTlToBr w="12700" cmpd="sng">
                      <a:noFill/>
                      <a:prstDash val="solid"/>
                    </a:lnTlToBr>
                    <a:lnBlToTr w="12700" cmpd="sng">
                      <a:noFill/>
                      <a:prstDash val="solid"/>
                    </a:lnBlToTr>
                  </a:tcPr>
                </a:tc>
                <a:tc gridSpan="2">
                  <a:txBody>
                    <a:bodyPr/>
                    <a:lstStyle/>
                    <a:p>
                      <a:endParaRPr lang="zh-TW" altLang="en-US"/>
                    </a:p>
                  </a:txBody>
                  <a:tcPr marL="0" marR="0" marT="0" marB="0">
                    <a:lnL w="6350">
                      <a:noFill/>
                      <a:prstDash val="solid"/>
                    </a:lnL>
                    <a:lnR w="6350">
                      <a:noFill/>
                      <a:prstDash val="solid"/>
                    </a:lnR>
                    <a:lnT w="6350">
                      <a:noFill/>
                      <a:prstDash val="solid"/>
                    </a:lnT>
                    <a:lnB w="6350">
                      <a:noFill/>
                      <a:prstDash val="solid"/>
                    </a:lnB>
                    <a:lnTlToBr w="12700" cmpd="sng">
                      <a:noFill/>
                      <a:prstDash val="solid"/>
                    </a:lnTlToBr>
                    <a:lnBlToTr w="12700" cmpd="sng">
                      <a:noFill/>
                      <a:prstDash val="solid"/>
                    </a:lnBlToTr>
                  </a:tcPr>
                </a:tc>
                <a:tc hMerge="1">
                  <a:txBody>
                    <a:bodyPr/>
                    <a:lstStyle/>
                    <a:p>
                      <a:pPr>
                        <a:lnSpc>
                          <a:spcPct val="100000"/>
                        </a:lnSpc>
                      </a:pPr>
                      <a:endParaRPr sz="1400">
                        <a:latin typeface="Times New Roman"/>
                        <a:cs typeface="Times New Roman"/>
                      </a:endParaRPr>
                    </a:p>
                  </a:txBody>
                  <a:tcPr marL="0" marR="0" marT="0" marB="0">
                    <a:lnL w="6350">
                      <a:noFill/>
                      <a:prstDash val="solid"/>
                    </a:lnL>
                    <a:lnR w="6350">
                      <a:noFill/>
                      <a:prstDash val="solid"/>
                    </a:lnR>
                    <a:lnT w="6350">
                      <a:noFill/>
                      <a:prstDash val="solid"/>
                    </a:lnT>
                    <a:lnB w="6350">
                      <a:noFill/>
                      <a:prstDash val="solid"/>
                    </a:lnB>
                    <a:lnTlToBr w="12700" cmpd="sng">
                      <a:noFill/>
                      <a:prstDash val="solid"/>
                    </a:lnTlToBr>
                    <a:lnBlToTr w="12700" cmpd="sng">
                      <a:noFill/>
                      <a:prstDash val="solid"/>
                    </a:lnBlToTr>
                  </a:tcPr>
                </a:tc>
                <a:tc>
                  <a:txBody>
                    <a:bodyPr/>
                    <a:lstStyle/>
                    <a:p>
                      <a:pPr marR="635" algn="r">
                        <a:lnSpc>
                          <a:spcPct val="100000"/>
                        </a:lnSpc>
                        <a:spcBef>
                          <a:spcPts val="20"/>
                        </a:spcBef>
                      </a:pPr>
                      <a:r>
                        <a:rPr lang="en-US" sz="1400" dirty="0">
                          <a:latin typeface="Book Antiqua"/>
                          <a:cs typeface="Book Antiqua"/>
                        </a:rPr>
                        <a:t>387,074</a:t>
                      </a:r>
                      <a:endParaRPr sz="1400" dirty="0">
                        <a:latin typeface="Book Antiqua"/>
                        <a:cs typeface="Book Antiqua"/>
                      </a:endParaRPr>
                    </a:p>
                  </a:txBody>
                  <a:tcPr marL="0" marR="0" marT="2540" marB="0">
                    <a:lnL w="6350">
                      <a:noFill/>
                      <a:prstDash val="solid"/>
                    </a:lnL>
                    <a:lnR w="6350">
                      <a:noFill/>
                      <a:prstDash val="solid"/>
                    </a:lnR>
                    <a:lnT w="6350">
                      <a:noFill/>
                      <a:prstDash val="solid"/>
                    </a:lnT>
                    <a:lnB w="6350">
                      <a:noFill/>
                      <a:prstDash val="solid"/>
                    </a:lnB>
                    <a:lnTlToBr w="12700" cmpd="sng">
                      <a:noFill/>
                      <a:prstDash val="solid"/>
                    </a:lnTlToBr>
                    <a:lnBlToTr w="12700" cmpd="sng">
                      <a:noFill/>
                      <a:prstDash val="solid"/>
                    </a:lnBlToTr>
                  </a:tcPr>
                </a:tc>
                <a:tc gridSpan="4">
                  <a:txBody>
                    <a:bodyPr/>
                    <a:lstStyle/>
                    <a:p>
                      <a:pPr marR="1905" algn="r">
                        <a:lnSpc>
                          <a:spcPct val="100000"/>
                        </a:lnSpc>
                        <a:spcBef>
                          <a:spcPts val="20"/>
                        </a:spcBef>
                      </a:pPr>
                      <a:r>
                        <a:rPr lang="en-US" sz="1400" dirty="0">
                          <a:latin typeface="Book Antiqua"/>
                          <a:cs typeface="Book Antiqua"/>
                        </a:rPr>
                        <a:t>574,106</a:t>
                      </a:r>
                      <a:endParaRPr sz="1400" dirty="0">
                        <a:latin typeface="Book Antiqua"/>
                        <a:cs typeface="Book Antiqua"/>
                      </a:endParaRPr>
                    </a:p>
                  </a:txBody>
                  <a:tcPr marL="0" marR="0" marT="2540" marB="0">
                    <a:lnL w="6350">
                      <a:noFill/>
                      <a:prstDash val="solid"/>
                    </a:lnL>
                    <a:lnR w="6350">
                      <a:noFill/>
                      <a:prstDash val="solid"/>
                    </a:lnR>
                    <a:lnT w="6350">
                      <a:noFill/>
                      <a:prstDash val="solid"/>
                    </a:lnT>
                    <a:lnB w="6350">
                      <a:noFill/>
                      <a:prstDash val="solid"/>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marL="0" marR="0" marT="2540" marB="0">
                    <a:lnL w="6350">
                      <a:noFill/>
                      <a:prstDash val="soli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a:noFill/>
                      <a:prstDash val="solid"/>
                    </a:lnB>
                    <a:lnTlToBr w="12700" cmpd="sng">
                      <a:noFill/>
                      <a:prstDash val="solid"/>
                    </a:lnTlToBr>
                    <a:lnBlToTr w="12700" cmpd="sng">
                      <a:noFill/>
                      <a:prstDash val="solid"/>
                    </a:lnBlToTr>
                  </a:tcPr>
                </a:tc>
                <a:tc hMerge="1">
                  <a:txBody>
                    <a:bodyPr/>
                    <a:lstStyle/>
                    <a:p>
                      <a:endParaRPr lang="zh-TW" altLang="en-US" dirty="0"/>
                    </a:p>
                  </a:txBody>
                  <a:tcPr marL="0" marR="0" marT="2540" marB="0">
                    <a:lnL w="6350">
                      <a:noFill/>
                      <a:prstDash val="soli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a:noFill/>
                      <a:prstDash val="solid"/>
                    </a:lnB>
                    <a:lnTlToBr w="12700" cmpd="sng">
                      <a:noFill/>
                      <a:prstDash val="solid"/>
                    </a:lnTlToBr>
                    <a:lnBlToTr w="12700" cmpd="sng">
                      <a:noFill/>
                      <a:prstDash val="solid"/>
                    </a:lnBlToTr>
                  </a:tcPr>
                </a:tc>
                <a:tc>
                  <a:txBody>
                    <a:bodyPr/>
                    <a:lstStyle/>
                    <a:p>
                      <a:pPr algn="r"/>
                      <a:r>
                        <a:rPr lang="en-US" altLang="zh-TW" sz="1400" dirty="0">
                          <a:latin typeface="Book Antiqua" panose="02040602050305030304" pitchFamily="18" charset="0"/>
                        </a:rPr>
                        <a:t>634,215</a:t>
                      </a:r>
                      <a:endParaRPr lang="zh-TW" altLang="en-US" sz="1400" dirty="0">
                        <a:latin typeface="Book Antiqua" panose="02040602050305030304" pitchFamily="18" charset="0"/>
                      </a:endParaRPr>
                    </a:p>
                  </a:txBody>
                  <a:tcPr marL="0" marR="0" marT="2540" marB="0">
                    <a:lnL w="6350">
                      <a:noFill/>
                      <a:prstDash val="soli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a:noFill/>
                      <a:prstDash val="solid"/>
                    </a:lnB>
                    <a:lnTlToBr w="12700" cmpd="sng">
                      <a:noFill/>
                      <a:prstDash val="solid"/>
                    </a:lnTlToBr>
                    <a:lnBlToTr w="12700" cmpd="sng">
                      <a:noFill/>
                      <a:prstDash val="solid"/>
                    </a:lnBlToTr>
                  </a:tcPr>
                </a:tc>
                <a:tc>
                  <a:txBody>
                    <a:bodyPr/>
                    <a:lstStyle/>
                    <a:p>
                      <a:pPr marR="635" algn="r">
                        <a:lnSpc>
                          <a:spcPct val="100000"/>
                        </a:lnSpc>
                        <a:spcBef>
                          <a:spcPts val="20"/>
                        </a:spcBef>
                      </a:pPr>
                      <a:endParaRPr sz="1400" dirty="0">
                        <a:latin typeface="Book Antiqua"/>
                        <a:cs typeface="Book Antiqua"/>
                      </a:endParaRPr>
                    </a:p>
                  </a:txBody>
                  <a:tcPr marL="0" marR="0" marT="2540" marB="0">
                    <a:lnL w="6350">
                      <a:noFill/>
                      <a:prstDash val="soli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15595">
                <a:tc>
                  <a:txBody>
                    <a:bodyPr/>
                    <a:lstStyle/>
                    <a:p>
                      <a:pPr marL="9525">
                        <a:lnSpc>
                          <a:spcPct val="100000"/>
                        </a:lnSpc>
                        <a:spcBef>
                          <a:spcPts val="190"/>
                        </a:spcBef>
                      </a:pPr>
                      <a:r>
                        <a:rPr lang="en-US" sz="1400" spc="-10" dirty="0">
                          <a:latin typeface="微軟正黑體"/>
                          <a:cs typeface="微軟正黑體"/>
                        </a:rPr>
                        <a:t>Non-Current Assets</a:t>
                      </a:r>
                      <a:endParaRPr sz="1400" dirty="0">
                        <a:latin typeface="微軟正黑體"/>
                        <a:cs typeface="微軟正黑體"/>
                      </a:endParaRPr>
                    </a:p>
                  </a:txBody>
                  <a:tcPr marL="0" marR="0" marT="24130" marB="0">
                    <a:lnL w="12700" cap="flat" cmpd="sng" algn="ctr">
                      <a:solidFill>
                        <a:schemeClr val="tx1"/>
                      </a:solidFill>
                      <a:prstDash val="solid"/>
                      <a:round/>
                      <a:headEnd type="none" w="med" len="med"/>
                      <a:tailEnd type="none" w="med" len="med"/>
                    </a:lnL>
                    <a:lnR w="6350">
                      <a:noFill/>
                      <a:prstDash val="solid"/>
                    </a:lnR>
                    <a:lnT w="6350">
                      <a:noFill/>
                      <a:prstDash val="solid"/>
                    </a:lnT>
                    <a:lnB w="6350">
                      <a:noFill/>
                      <a:prstDash val="solid"/>
                    </a:lnB>
                    <a:lnTlToBr w="12700" cmpd="sng">
                      <a:noFill/>
                      <a:prstDash val="solid"/>
                    </a:lnTlToBr>
                    <a:lnBlToTr w="12700" cmpd="sng">
                      <a:noFill/>
                      <a:prstDash val="solid"/>
                    </a:lnBlToTr>
                    <a:solidFill>
                      <a:srgbClr val="DFE9F4"/>
                    </a:solidFill>
                  </a:tcPr>
                </a:tc>
                <a:tc gridSpan="2">
                  <a:txBody>
                    <a:bodyPr/>
                    <a:lstStyle/>
                    <a:p>
                      <a:endParaRPr lang="zh-TW" altLang="en-US"/>
                    </a:p>
                  </a:txBody>
                  <a:tcPr marL="0" marR="0" marT="0" marB="0">
                    <a:lnL w="6350">
                      <a:noFill/>
                      <a:prstDash val="solid"/>
                    </a:lnL>
                    <a:lnR w="6350">
                      <a:noFill/>
                      <a:prstDash val="solid"/>
                    </a:lnR>
                    <a:lnT w="6350">
                      <a:noFill/>
                      <a:prstDash val="solid"/>
                    </a:lnT>
                    <a:lnB w="6350">
                      <a:noFill/>
                      <a:prstDash val="solid"/>
                    </a:lnB>
                    <a:lnTlToBr w="12700" cmpd="sng">
                      <a:noFill/>
                      <a:prstDash val="solid"/>
                    </a:lnTlToBr>
                    <a:lnBlToTr w="12700" cmpd="sng">
                      <a:noFill/>
                      <a:prstDash val="solid"/>
                    </a:lnBlToTr>
                    <a:solidFill>
                      <a:srgbClr val="DFE9F4"/>
                    </a:solidFill>
                  </a:tcPr>
                </a:tc>
                <a:tc hMerge="1">
                  <a:txBody>
                    <a:bodyPr/>
                    <a:lstStyle/>
                    <a:p>
                      <a:pPr>
                        <a:lnSpc>
                          <a:spcPct val="100000"/>
                        </a:lnSpc>
                      </a:pPr>
                      <a:endParaRPr sz="1400">
                        <a:latin typeface="Times New Roman"/>
                        <a:cs typeface="Times New Roman"/>
                      </a:endParaRPr>
                    </a:p>
                  </a:txBody>
                  <a:tcPr marL="0" marR="0" marT="0" marB="0">
                    <a:lnL w="6350">
                      <a:noFill/>
                      <a:prstDash val="solid"/>
                    </a:lnL>
                    <a:lnR w="6350">
                      <a:noFill/>
                      <a:prstDash val="solid"/>
                    </a:lnR>
                    <a:lnT w="6350">
                      <a:noFill/>
                      <a:prstDash val="solid"/>
                    </a:lnT>
                    <a:lnB w="6350">
                      <a:noFill/>
                      <a:prstDash val="solid"/>
                    </a:lnB>
                    <a:lnTlToBr w="12700" cmpd="sng">
                      <a:noFill/>
                      <a:prstDash val="solid"/>
                    </a:lnTlToBr>
                    <a:lnBlToTr w="12700" cmpd="sng">
                      <a:noFill/>
                      <a:prstDash val="solid"/>
                    </a:lnBlToTr>
                    <a:solidFill>
                      <a:srgbClr val="DFE9F4"/>
                    </a:solidFill>
                  </a:tcPr>
                </a:tc>
                <a:tc>
                  <a:txBody>
                    <a:bodyPr/>
                    <a:lstStyle/>
                    <a:p>
                      <a:pPr marR="635" algn="r">
                        <a:lnSpc>
                          <a:spcPct val="100000"/>
                        </a:lnSpc>
                        <a:spcBef>
                          <a:spcPts val="20"/>
                        </a:spcBef>
                      </a:pPr>
                      <a:r>
                        <a:rPr lang="en-US" sz="1400" dirty="0">
                          <a:latin typeface="Book Antiqua"/>
                          <a:cs typeface="Book Antiqua"/>
                        </a:rPr>
                        <a:t>1,104,861</a:t>
                      </a:r>
                      <a:endParaRPr sz="1400" dirty="0">
                        <a:latin typeface="Book Antiqua"/>
                        <a:cs typeface="Book Antiqua"/>
                      </a:endParaRPr>
                    </a:p>
                  </a:txBody>
                  <a:tcPr marL="0" marR="0" marT="2540" marB="0">
                    <a:lnL w="6350">
                      <a:noFill/>
                      <a:prstDash val="solid"/>
                    </a:lnL>
                    <a:lnR w="6350">
                      <a:noFill/>
                      <a:prstDash val="solid"/>
                    </a:lnR>
                    <a:lnT w="6350">
                      <a:noFill/>
                      <a:prstDash val="solid"/>
                    </a:lnT>
                    <a:lnB w="6350">
                      <a:noFill/>
                      <a:prstDash val="solid"/>
                    </a:lnB>
                    <a:lnTlToBr w="12700" cmpd="sng">
                      <a:noFill/>
                      <a:prstDash val="solid"/>
                    </a:lnTlToBr>
                    <a:lnBlToTr w="12700" cmpd="sng">
                      <a:noFill/>
                      <a:prstDash val="solid"/>
                    </a:lnBlToTr>
                    <a:solidFill>
                      <a:srgbClr val="DFE9F4"/>
                    </a:solidFill>
                  </a:tcPr>
                </a:tc>
                <a:tc gridSpan="4">
                  <a:txBody>
                    <a:bodyPr/>
                    <a:lstStyle/>
                    <a:p>
                      <a:pPr marR="1905" algn="r">
                        <a:lnSpc>
                          <a:spcPct val="100000"/>
                        </a:lnSpc>
                        <a:spcBef>
                          <a:spcPts val="20"/>
                        </a:spcBef>
                      </a:pPr>
                      <a:r>
                        <a:rPr lang="en-US" sz="1400" dirty="0">
                          <a:latin typeface="Book Antiqua"/>
                          <a:cs typeface="Book Antiqua"/>
                        </a:rPr>
                        <a:t>1,070,467</a:t>
                      </a:r>
                      <a:endParaRPr sz="1400" dirty="0">
                        <a:latin typeface="Book Antiqua"/>
                        <a:cs typeface="Book Antiqua"/>
                      </a:endParaRPr>
                    </a:p>
                  </a:txBody>
                  <a:tcPr marL="0" marR="0" marT="2540" marB="0">
                    <a:lnL w="6350">
                      <a:noFill/>
                      <a:prstDash val="solid"/>
                    </a:lnL>
                    <a:lnR w="6350">
                      <a:noFill/>
                      <a:prstDash val="solid"/>
                    </a:lnR>
                    <a:lnT w="6350">
                      <a:noFill/>
                      <a:prstDash val="solid"/>
                    </a:lnT>
                    <a:lnB w="6350">
                      <a:noFill/>
                      <a:prstDash val="solid"/>
                    </a:lnB>
                    <a:lnTlToBr w="12700" cmpd="sng">
                      <a:noFill/>
                      <a:prstDash val="solid"/>
                    </a:lnTlToBr>
                    <a:lnBlToTr w="12700" cmpd="sng">
                      <a:noFill/>
                      <a:prstDash val="solid"/>
                    </a:lnBlToTr>
                    <a:solidFill>
                      <a:srgbClr val="DFE9F4"/>
                    </a:solidFill>
                  </a:tcPr>
                </a:tc>
                <a:tc hMerge="1">
                  <a:txBody>
                    <a:bodyPr/>
                    <a:lstStyle/>
                    <a:p>
                      <a:endParaRPr lang="zh-TW" altLang="en-US"/>
                    </a:p>
                  </a:txBody>
                  <a:tcPr/>
                </a:tc>
                <a:tc hMerge="1">
                  <a:txBody>
                    <a:bodyPr/>
                    <a:lstStyle/>
                    <a:p>
                      <a:endParaRPr lang="zh-TW" altLang="en-US"/>
                    </a:p>
                  </a:txBody>
                  <a:tcPr marL="0" marR="0" marT="2540" marB="0">
                    <a:lnL w="6350">
                      <a:noFill/>
                      <a:prstDash val="solid"/>
                    </a:lnL>
                    <a:lnR w="6350" cap="flat" cmpd="sng" algn="ctr">
                      <a:noFill/>
                      <a:prstDash val="solid"/>
                      <a:round/>
                      <a:headEnd type="none" w="med" len="med"/>
                      <a:tailEnd type="none" w="med" len="med"/>
                    </a:lnR>
                    <a:lnT w="6350">
                      <a:noFill/>
                      <a:prstDash val="solid"/>
                    </a:lnT>
                    <a:lnB w="6350">
                      <a:noFill/>
                      <a:prstDash val="solid"/>
                    </a:lnB>
                    <a:lnTlToBr w="12700" cmpd="sng">
                      <a:noFill/>
                      <a:prstDash val="solid"/>
                    </a:lnTlToBr>
                    <a:lnBlToTr w="12700" cmpd="sng">
                      <a:noFill/>
                      <a:prstDash val="solid"/>
                    </a:lnBlToTr>
                    <a:solidFill>
                      <a:srgbClr val="DFE9F4"/>
                    </a:solidFill>
                  </a:tcPr>
                </a:tc>
                <a:tc hMerge="1">
                  <a:txBody>
                    <a:bodyPr/>
                    <a:lstStyle/>
                    <a:p>
                      <a:endParaRPr lang="zh-TW" altLang="en-US" dirty="0"/>
                    </a:p>
                  </a:txBody>
                  <a:tcPr marL="0" marR="0" marT="2540" marB="0">
                    <a:lnL w="6350">
                      <a:noFill/>
                      <a:prstDash val="solid"/>
                    </a:lnL>
                    <a:lnR w="6350" cap="flat" cmpd="sng" algn="ctr">
                      <a:noFill/>
                      <a:prstDash val="solid"/>
                      <a:round/>
                      <a:headEnd type="none" w="med" len="med"/>
                      <a:tailEnd type="none" w="med" len="med"/>
                    </a:lnR>
                    <a:lnT w="6350">
                      <a:noFill/>
                      <a:prstDash val="solid"/>
                    </a:lnT>
                    <a:lnB w="6350">
                      <a:noFill/>
                      <a:prstDash val="solid"/>
                    </a:lnB>
                    <a:lnTlToBr w="12700" cmpd="sng">
                      <a:noFill/>
                      <a:prstDash val="solid"/>
                    </a:lnTlToBr>
                    <a:lnBlToTr w="12700" cmpd="sng">
                      <a:noFill/>
                      <a:prstDash val="solid"/>
                    </a:lnBlToTr>
                    <a:solidFill>
                      <a:srgbClr val="DFE9F4"/>
                    </a:solidFill>
                  </a:tcPr>
                </a:tc>
                <a:tc>
                  <a:txBody>
                    <a:bodyPr/>
                    <a:lstStyle/>
                    <a:p>
                      <a:pPr algn="r"/>
                      <a:r>
                        <a:rPr lang="en-US" altLang="zh-TW" sz="1400" dirty="0">
                          <a:latin typeface="Book Antiqua" panose="02040602050305030304" pitchFamily="18" charset="0"/>
                        </a:rPr>
                        <a:t>1,144,408</a:t>
                      </a:r>
                      <a:endParaRPr lang="zh-TW" altLang="en-US" sz="1400" dirty="0">
                        <a:latin typeface="Book Antiqua" panose="02040602050305030304" pitchFamily="18" charset="0"/>
                      </a:endParaRPr>
                    </a:p>
                  </a:txBody>
                  <a:tcPr marL="0" marR="0" marT="2540" marB="0">
                    <a:lnL w="6350">
                      <a:noFill/>
                      <a:prstDash val="solid"/>
                    </a:lnL>
                    <a:lnR w="6350" cap="flat" cmpd="sng" algn="ctr">
                      <a:noFill/>
                      <a:prstDash val="solid"/>
                      <a:round/>
                      <a:headEnd type="none" w="med" len="med"/>
                      <a:tailEnd type="none" w="med" len="med"/>
                    </a:lnR>
                    <a:lnT w="6350">
                      <a:noFill/>
                      <a:prstDash val="solid"/>
                    </a:lnT>
                    <a:lnB w="6350">
                      <a:noFill/>
                      <a:prstDash val="solid"/>
                    </a:lnB>
                    <a:lnTlToBr w="12700" cmpd="sng">
                      <a:noFill/>
                      <a:prstDash val="solid"/>
                    </a:lnTlToBr>
                    <a:lnBlToTr w="12700" cmpd="sng">
                      <a:noFill/>
                      <a:prstDash val="solid"/>
                    </a:lnBlToTr>
                    <a:solidFill>
                      <a:srgbClr val="DFE9F4"/>
                    </a:solidFill>
                  </a:tcPr>
                </a:tc>
                <a:tc>
                  <a:txBody>
                    <a:bodyPr/>
                    <a:lstStyle/>
                    <a:p>
                      <a:pPr marR="635" algn="r">
                        <a:lnSpc>
                          <a:spcPct val="100000"/>
                        </a:lnSpc>
                        <a:spcBef>
                          <a:spcPts val="20"/>
                        </a:spcBef>
                      </a:pPr>
                      <a:endParaRPr sz="1400" dirty="0">
                        <a:latin typeface="Book Antiqua"/>
                        <a:cs typeface="Book Antiqua"/>
                      </a:endParaRPr>
                    </a:p>
                  </a:txBody>
                  <a:tcPr marL="0" marR="0" marT="2540" marB="0">
                    <a:lnL w="6350">
                      <a:noFill/>
                      <a:prstDash val="soli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FE9F4"/>
                    </a:solidFill>
                  </a:tcPr>
                </a:tc>
                <a:extLst>
                  <a:ext uri="{0D108BD9-81ED-4DB2-BD59-A6C34878D82A}">
                    <a16:rowId xmlns:a16="http://schemas.microsoft.com/office/drawing/2014/main" val="10003"/>
                  </a:ext>
                </a:extLst>
              </a:tr>
              <a:tr h="315595">
                <a:tc>
                  <a:txBody>
                    <a:bodyPr/>
                    <a:lstStyle/>
                    <a:p>
                      <a:pPr marL="9525">
                        <a:lnSpc>
                          <a:spcPct val="100000"/>
                        </a:lnSpc>
                        <a:spcBef>
                          <a:spcPts val="190"/>
                        </a:spcBef>
                      </a:pPr>
                      <a:r>
                        <a:rPr lang="en-US" sz="1400" spc="-15" dirty="0">
                          <a:latin typeface="微軟正黑體"/>
                          <a:cs typeface="微軟正黑體"/>
                        </a:rPr>
                        <a:t>Current Liabilities</a:t>
                      </a:r>
                      <a:endParaRPr sz="1400" dirty="0">
                        <a:latin typeface="微軟正黑體"/>
                        <a:cs typeface="微軟正黑體"/>
                      </a:endParaRPr>
                    </a:p>
                  </a:txBody>
                  <a:tcPr marL="0" marR="0" marT="24130" marB="0">
                    <a:lnL w="12700" cap="flat" cmpd="sng" algn="ctr">
                      <a:solidFill>
                        <a:schemeClr val="tx1"/>
                      </a:solidFill>
                      <a:prstDash val="solid"/>
                      <a:round/>
                      <a:headEnd type="none" w="med" len="med"/>
                      <a:tailEnd type="none" w="med" len="med"/>
                    </a:lnL>
                    <a:lnR w="6350">
                      <a:noFill/>
                      <a:prstDash val="solid"/>
                    </a:lnR>
                    <a:lnT w="6350">
                      <a:noFill/>
                      <a:prstDash val="solid"/>
                    </a:lnT>
                    <a:lnB w="6350">
                      <a:noFill/>
                      <a:prstDash val="solid"/>
                    </a:lnB>
                    <a:lnTlToBr w="12700" cmpd="sng">
                      <a:noFill/>
                      <a:prstDash val="solid"/>
                    </a:lnTlToBr>
                    <a:lnBlToTr w="12700" cmpd="sng">
                      <a:noFill/>
                      <a:prstDash val="solid"/>
                    </a:lnBlToTr>
                  </a:tcPr>
                </a:tc>
                <a:tc gridSpan="2">
                  <a:txBody>
                    <a:bodyPr/>
                    <a:lstStyle/>
                    <a:p>
                      <a:endParaRPr lang="zh-TW" altLang="en-US"/>
                    </a:p>
                  </a:txBody>
                  <a:tcPr marL="0" marR="0" marT="0" marB="0">
                    <a:lnL w="6350">
                      <a:noFill/>
                      <a:prstDash val="solid"/>
                    </a:lnL>
                    <a:lnR w="6350">
                      <a:noFill/>
                      <a:prstDash val="solid"/>
                    </a:lnR>
                    <a:lnT w="6350">
                      <a:noFill/>
                      <a:prstDash val="solid"/>
                    </a:lnT>
                    <a:lnB w="6350">
                      <a:noFill/>
                      <a:prstDash val="solid"/>
                    </a:lnB>
                    <a:lnTlToBr w="12700" cmpd="sng">
                      <a:noFill/>
                      <a:prstDash val="solid"/>
                    </a:lnTlToBr>
                    <a:lnBlToTr w="12700" cmpd="sng">
                      <a:noFill/>
                      <a:prstDash val="solid"/>
                    </a:lnBlToTr>
                  </a:tcPr>
                </a:tc>
                <a:tc hMerge="1">
                  <a:txBody>
                    <a:bodyPr/>
                    <a:lstStyle/>
                    <a:p>
                      <a:pPr>
                        <a:lnSpc>
                          <a:spcPct val="100000"/>
                        </a:lnSpc>
                      </a:pPr>
                      <a:endParaRPr sz="1400">
                        <a:latin typeface="Times New Roman"/>
                        <a:cs typeface="Times New Roman"/>
                      </a:endParaRPr>
                    </a:p>
                  </a:txBody>
                  <a:tcPr marL="0" marR="0" marT="0" marB="0">
                    <a:lnL w="6350">
                      <a:noFill/>
                      <a:prstDash val="solid"/>
                    </a:lnL>
                    <a:lnR w="6350">
                      <a:noFill/>
                      <a:prstDash val="solid"/>
                    </a:lnR>
                    <a:lnT w="6350">
                      <a:noFill/>
                      <a:prstDash val="solid"/>
                    </a:lnT>
                    <a:lnB w="6350">
                      <a:noFill/>
                      <a:prstDash val="solid"/>
                    </a:lnB>
                    <a:lnTlToBr w="12700" cmpd="sng">
                      <a:noFill/>
                      <a:prstDash val="solid"/>
                    </a:lnTlToBr>
                    <a:lnBlToTr w="12700" cmpd="sng">
                      <a:noFill/>
                      <a:prstDash val="solid"/>
                    </a:lnBlToTr>
                  </a:tcPr>
                </a:tc>
                <a:tc>
                  <a:txBody>
                    <a:bodyPr/>
                    <a:lstStyle/>
                    <a:p>
                      <a:pPr marR="1905" algn="r">
                        <a:lnSpc>
                          <a:spcPct val="100000"/>
                        </a:lnSpc>
                        <a:spcBef>
                          <a:spcPts val="20"/>
                        </a:spcBef>
                      </a:pPr>
                      <a:r>
                        <a:rPr lang="en-US" sz="1400" dirty="0">
                          <a:latin typeface="Book Antiqua"/>
                          <a:cs typeface="Book Antiqua"/>
                        </a:rPr>
                        <a:t>425,351</a:t>
                      </a:r>
                      <a:endParaRPr sz="1400" dirty="0">
                        <a:latin typeface="Book Antiqua"/>
                        <a:cs typeface="Book Antiqua"/>
                      </a:endParaRPr>
                    </a:p>
                  </a:txBody>
                  <a:tcPr marL="0" marR="0" marT="2540" marB="0">
                    <a:lnL w="6350">
                      <a:noFill/>
                      <a:prstDash val="solid"/>
                    </a:lnL>
                    <a:lnR w="6350">
                      <a:noFill/>
                      <a:prstDash val="solid"/>
                    </a:lnR>
                    <a:lnT w="6350">
                      <a:noFill/>
                      <a:prstDash val="solid"/>
                    </a:lnT>
                    <a:lnB w="6350">
                      <a:noFill/>
                      <a:prstDash val="solid"/>
                    </a:lnB>
                    <a:lnTlToBr w="12700" cmpd="sng">
                      <a:noFill/>
                      <a:prstDash val="solid"/>
                    </a:lnTlToBr>
                    <a:lnBlToTr w="12700" cmpd="sng">
                      <a:noFill/>
                      <a:prstDash val="solid"/>
                    </a:lnBlToTr>
                  </a:tcPr>
                </a:tc>
                <a:tc gridSpan="4">
                  <a:txBody>
                    <a:bodyPr/>
                    <a:lstStyle/>
                    <a:p>
                      <a:pPr marR="3175" algn="r">
                        <a:lnSpc>
                          <a:spcPct val="100000"/>
                        </a:lnSpc>
                        <a:spcBef>
                          <a:spcPts val="20"/>
                        </a:spcBef>
                      </a:pPr>
                      <a:r>
                        <a:rPr lang="en-US" sz="1400" dirty="0">
                          <a:latin typeface="Book Antiqua"/>
                          <a:cs typeface="Book Antiqua"/>
                        </a:rPr>
                        <a:t>528,495</a:t>
                      </a:r>
                      <a:endParaRPr sz="1400" dirty="0">
                        <a:latin typeface="Book Antiqua"/>
                        <a:cs typeface="Book Antiqua"/>
                      </a:endParaRPr>
                    </a:p>
                  </a:txBody>
                  <a:tcPr marL="0" marR="0" marT="2540" marB="0">
                    <a:lnL w="6350">
                      <a:noFill/>
                      <a:prstDash val="solid"/>
                    </a:lnL>
                    <a:lnR w="6350">
                      <a:noFill/>
                      <a:prstDash val="solid"/>
                    </a:lnR>
                    <a:lnT w="6350">
                      <a:noFill/>
                      <a:prstDash val="solid"/>
                    </a:lnT>
                    <a:lnB w="6350">
                      <a:noFill/>
                      <a:prstDash val="solid"/>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sz="1400" dirty="0">
                        <a:latin typeface="Book Antiqua" panose="02040602050305030304" pitchFamily="18" charset="0"/>
                      </a:endParaRPr>
                    </a:p>
                  </a:txBody>
                  <a:tcPr marL="0" marR="0" marT="2540" marB="0">
                    <a:lnL w="6350">
                      <a:noFill/>
                      <a:prstDash val="solid"/>
                    </a:lnL>
                    <a:lnR w="6350" cap="flat" cmpd="sng" algn="ctr">
                      <a:noFill/>
                      <a:prstDash val="solid"/>
                      <a:round/>
                      <a:headEnd type="none" w="med" len="med"/>
                      <a:tailEnd type="none" w="med" len="med"/>
                    </a:lnR>
                    <a:lnT w="6350">
                      <a:noFill/>
                      <a:prstDash val="solid"/>
                    </a:lnT>
                    <a:lnB w="6350">
                      <a:noFill/>
                      <a:prstDash val="solid"/>
                    </a:lnB>
                    <a:lnTlToBr w="12700" cmpd="sng">
                      <a:noFill/>
                      <a:prstDash val="solid"/>
                    </a:lnTlToBr>
                    <a:lnBlToTr w="12700" cmpd="sng">
                      <a:noFill/>
                      <a:prstDash val="solid"/>
                    </a:lnBlToTr>
                  </a:tcPr>
                </a:tc>
                <a:tc hMerge="1">
                  <a:txBody>
                    <a:bodyPr/>
                    <a:lstStyle/>
                    <a:p>
                      <a:pPr algn="r"/>
                      <a:endParaRPr lang="zh-TW" altLang="en-US" sz="1400" dirty="0">
                        <a:latin typeface="Book Antiqua" panose="02040602050305030304" pitchFamily="18" charset="0"/>
                      </a:endParaRPr>
                    </a:p>
                  </a:txBody>
                  <a:tcPr marL="0" marR="0" marT="2540" marB="0">
                    <a:lnL w="6350">
                      <a:noFill/>
                      <a:prstDash val="solid"/>
                    </a:lnL>
                    <a:lnR w="6350" cap="flat" cmpd="sng" algn="ctr">
                      <a:noFill/>
                      <a:prstDash val="solid"/>
                      <a:round/>
                      <a:headEnd type="none" w="med" len="med"/>
                      <a:tailEnd type="none" w="med" len="med"/>
                    </a:lnR>
                    <a:lnT w="6350">
                      <a:noFill/>
                      <a:prstDash val="solid"/>
                    </a:lnT>
                    <a:lnB w="6350">
                      <a:noFill/>
                      <a:prstDash val="solid"/>
                    </a:lnB>
                    <a:lnTlToBr w="12700" cmpd="sng">
                      <a:noFill/>
                      <a:prstDash val="solid"/>
                    </a:lnTlToBr>
                    <a:lnBlToTr w="12700" cmpd="sng">
                      <a:noFill/>
                      <a:prstDash val="solid"/>
                    </a:lnBlToTr>
                  </a:tcPr>
                </a:tc>
                <a:tc>
                  <a:txBody>
                    <a:bodyPr/>
                    <a:lstStyle/>
                    <a:p>
                      <a:pPr algn="r"/>
                      <a:r>
                        <a:rPr lang="en-US" altLang="zh-TW" sz="1400" dirty="0">
                          <a:latin typeface="Book Antiqua" panose="02040602050305030304" pitchFamily="18" charset="0"/>
                        </a:rPr>
                        <a:t>704,057</a:t>
                      </a:r>
                      <a:endParaRPr lang="zh-TW" altLang="en-US" sz="1400" dirty="0">
                        <a:latin typeface="Book Antiqua" panose="02040602050305030304" pitchFamily="18" charset="0"/>
                      </a:endParaRPr>
                    </a:p>
                  </a:txBody>
                  <a:tcPr marL="0" marR="0" marT="2540" marB="0">
                    <a:lnL w="6350">
                      <a:noFill/>
                      <a:prstDash val="solid"/>
                    </a:lnL>
                    <a:lnR w="6350" cap="flat" cmpd="sng" algn="ctr">
                      <a:noFill/>
                      <a:prstDash val="solid"/>
                      <a:round/>
                      <a:headEnd type="none" w="med" len="med"/>
                      <a:tailEnd type="none" w="med" len="med"/>
                    </a:lnR>
                    <a:lnT w="6350">
                      <a:noFill/>
                      <a:prstDash val="solid"/>
                    </a:lnT>
                    <a:lnB w="6350">
                      <a:noFill/>
                      <a:prstDash val="solid"/>
                    </a:lnB>
                    <a:lnTlToBr w="12700" cmpd="sng">
                      <a:noFill/>
                      <a:prstDash val="solid"/>
                    </a:lnTlToBr>
                    <a:lnBlToTr w="12700" cmpd="sng">
                      <a:noFill/>
                      <a:prstDash val="solid"/>
                    </a:lnBlToTr>
                  </a:tcPr>
                </a:tc>
                <a:tc>
                  <a:txBody>
                    <a:bodyPr/>
                    <a:lstStyle/>
                    <a:p>
                      <a:pPr marR="1905" algn="r">
                        <a:lnSpc>
                          <a:spcPct val="100000"/>
                        </a:lnSpc>
                        <a:spcBef>
                          <a:spcPts val="20"/>
                        </a:spcBef>
                      </a:pPr>
                      <a:endParaRPr sz="1400" dirty="0">
                        <a:latin typeface="Book Antiqua"/>
                        <a:cs typeface="Book Antiqua"/>
                      </a:endParaRPr>
                    </a:p>
                  </a:txBody>
                  <a:tcPr marL="0" marR="0" marT="2540" marB="0">
                    <a:lnL w="6350">
                      <a:noFill/>
                      <a:prstDash val="soli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16230">
                <a:tc>
                  <a:txBody>
                    <a:bodyPr/>
                    <a:lstStyle/>
                    <a:p>
                      <a:pPr marL="9525">
                        <a:lnSpc>
                          <a:spcPct val="100000"/>
                        </a:lnSpc>
                        <a:spcBef>
                          <a:spcPts val="190"/>
                        </a:spcBef>
                      </a:pPr>
                      <a:r>
                        <a:rPr lang="en-US" altLang="zh-TW" sz="1400" spc="-15" dirty="0">
                          <a:latin typeface="微軟正黑體"/>
                          <a:cs typeface="微軟正黑體"/>
                        </a:rPr>
                        <a:t>Non-Current Liabilities</a:t>
                      </a:r>
                      <a:endParaRPr lang="en-US" altLang="zh-TW" sz="1400" dirty="0">
                        <a:latin typeface="微軟正黑體"/>
                        <a:cs typeface="微軟正黑體"/>
                      </a:endParaRPr>
                    </a:p>
                  </a:txBody>
                  <a:tcPr marL="0" marR="0" marT="24130" marB="0">
                    <a:lnL w="12700" cap="flat" cmpd="sng" algn="ctr">
                      <a:solidFill>
                        <a:schemeClr val="tx1"/>
                      </a:solidFill>
                      <a:prstDash val="solid"/>
                      <a:round/>
                      <a:headEnd type="none" w="med" len="med"/>
                      <a:tailEnd type="none" w="med" len="med"/>
                    </a:lnL>
                    <a:lnR w="6350">
                      <a:noFill/>
                      <a:prstDash val="solid"/>
                    </a:lnR>
                    <a:lnT w="6350">
                      <a:noFill/>
                      <a:prstDash val="solid"/>
                    </a:lnT>
                    <a:lnB w="6350">
                      <a:noFill/>
                      <a:prstDash val="solid"/>
                    </a:lnB>
                    <a:lnTlToBr w="12700" cmpd="sng">
                      <a:noFill/>
                      <a:prstDash val="solid"/>
                    </a:lnTlToBr>
                    <a:lnBlToTr w="12700" cmpd="sng">
                      <a:noFill/>
                      <a:prstDash val="solid"/>
                    </a:lnBlToTr>
                    <a:solidFill>
                      <a:srgbClr val="DFE9F4"/>
                    </a:solidFill>
                  </a:tcPr>
                </a:tc>
                <a:tc gridSpan="2">
                  <a:txBody>
                    <a:bodyPr/>
                    <a:lstStyle/>
                    <a:p>
                      <a:endParaRPr lang="zh-TW" altLang="en-US"/>
                    </a:p>
                  </a:txBody>
                  <a:tcPr marL="0" marR="0" marT="0" marB="0">
                    <a:lnL w="6350">
                      <a:noFill/>
                      <a:prstDash val="solid"/>
                    </a:lnL>
                    <a:lnR w="6350">
                      <a:noFill/>
                      <a:prstDash val="solid"/>
                    </a:lnR>
                    <a:lnT w="6350">
                      <a:noFill/>
                      <a:prstDash val="solid"/>
                    </a:lnT>
                    <a:lnB w="6350">
                      <a:noFill/>
                      <a:prstDash val="solid"/>
                    </a:lnB>
                    <a:lnTlToBr w="12700" cmpd="sng">
                      <a:noFill/>
                      <a:prstDash val="solid"/>
                    </a:lnTlToBr>
                    <a:lnBlToTr w="12700" cmpd="sng">
                      <a:noFill/>
                      <a:prstDash val="solid"/>
                    </a:lnBlToTr>
                    <a:solidFill>
                      <a:srgbClr val="DFE9F4"/>
                    </a:solidFill>
                  </a:tcPr>
                </a:tc>
                <a:tc hMerge="1">
                  <a:txBody>
                    <a:bodyPr/>
                    <a:lstStyle/>
                    <a:p>
                      <a:pPr>
                        <a:lnSpc>
                          <a:spcPct val="100000"/>
                        </a:lnSpc>
                      </a:pPr>
                      <a:endParaRPr sz="1400">
                        <a:latin typeface="Times New Roman"/>
                        <a:cs typeface="Times New Roman"/>
                      </a:endParaRPr>
                    </a:p>
                  </a:txBody>
                  <a:tcPr marL="0" marR="0" marT="0" marB="0">
                    <a:lnL w="6350">
                      <a:noFill/>
                      <a:prstDash val="solid"/>
                    </a:lnL>
                    <a:lnR w="6350">
                      <a:noFill/>
                      <a:prstDash val="solid"/>
                    </a:lnR>
                    <a:lnT w="6350">
                      <a:noFill/>
                      <a:prstDash val="solid"/>
                    </a:lnT>
                    <a:lnB w="6350">
                      <a:noFill/>
                      <a:prstDash val="solid"/>
                    </a:lnB>
                    <a:lnTlToBr w="12700" cmpd="sng">
                      <a:noFill/>
                      <a:prstDash val="solid"/>
                    </a:lnTlToBr>
                    <a:lnBlToTr w="12700" cmpd="sng">
                      <a:noFill/>
                      <a:prstDash val="solid"/>
                    </a:lnBlToTr>
                    <a:solidFill>
                      <a:srgbClr val="DFE9F4"/>
                    </a:solidFill>
                  </a:tcPr>
                </a:tc>
                <a:tc>
                  <a:txBody>
                    <a:bodyPr/>
                    <a:lstStyle/>
                    <a:p>
                      <a:pPr marR="1905" algn="r">
                        <a:lnSpc>
                          <a:spcPct val="100000"/>
                        </a:lnSpc>
                        <a:spcBef>
                          <a:spcPts val="25"/>
                        </a:spcBef>
                      </a:pPr>
                      <a:r>
                        <a:rPr lang="en-US" sz="1400" dirty="0">
                          <a:latin typeface="Book Antiqua"/>
                          <a:cs typeface="Book Antiqua"/>
                        </a:rPr>
                        <a:t>368,345</a:t>
                      </a:r>
                      <a:endParaRPr sz="1400" dirty="0">
                        <a:latin typeface="Book Antiqua"/>
                        <a:cs typeface="Book Antiqua"/>
                      </a:endParaRPr>
                    </a:p>
                  </a:txBody>
                  <a:tcPr marL="0" marR="0" marT="3175" marB="0">
                    <a:lnL w="6350">
                      <a:noFill/>
                      <a:prstDash val="solid"/>
                    </a:lnL>
                    <a:lnR w="6350">
                      <a:noFill/>
                      <a:prstDash val="solid"/>
                    </a:lnR>
                    <a:lnT w="6350">
                      <a:noFill/>
                      <a:prstDash val="solid"/>
                    </a:lnT>
                    <a:lnB w="6350">
                      <a:noFill/>
                      <a:prstDash val="solid"/>
                    </a:lnB>
                    <a:lnTlToBr w="12700" cmpd="sng">
                      <a:noFill/>
                      <a:prstDash val="solid"/>
                    </a:lnTlToBr>
                    <a:lnBlToTr w="12700" cmpd="sng">
                      <a:noFill/>
                      <a:prstDash val="solid"/>
                    </a:lnBlToTr>
                    <a:solidFill>
                      <a:srgbClr val="DFE9F4"/>
                    </a:solidFill>
                  </a:tcPr>
                </a:tc>
                <a:tc gridSpan="4">
                  <a:txBody>
                    <a:bodyPr/>
                    <a:lstStyle/>
                    <a:p>
                      <a:pPr marR="3175" algn="r">
                        <a:lnSpc>
                          <a:spcPct val="100000"/>
                        </a:lnSpc>
                        <a:spcBef>
                          <a:spcPts val="25"/>
                        </a:spcBef>
                      </a:pPr>
                      <a:r>
                        <a:rPr lang="en-US" sz="1400" dirty="0">
                          <a:latin typeface="Book Antiqua"/>
                          <a:cs typeface="Book Antiqua"/>
                        </a:rPr>
                        <a:t>383,123</a:t>
                      </a:r>
                      <a:endParaRPr sz="1400" dirty="0">
                        <a:latin typeface="Book Antiqua"/>
                        <a:cs typeface="Book Antiqua"/>
                      </a:endParaRPr>
                    </a:p>
                  </a:txBody>
                  <a:tcPr marL="0" marR="0" marT="3175" marB="0">
                    <a:lnL w="6350">
                      <a:noFill/>
                      <a:prstDash val="solid"/>
                    </a:lnL>
                    <a:lnR w="6350">
                      <a:noFill/>
                      <a:prstDash val="solid"/>
                    </a:lnR>
                    <a:lnT w="6350">
                      <a:noFill/>
                      <a:prstDash val="solid"/>
                    </a:lnT>
                    <a:lnB w="6350">
                      <a:noFill/>
                      <a:prstDash val="solid"/>
                    </a:lnB>
                    <a:lnTlToBr w="12700" cmpd="sng">
                      <a:noFill/>
                      <a:prstDash val="solid"/>
                    </a:lnTlToBr>
                    <a:lnBlToTr w="12700" cmpd="sng">
                      <a:noFill/>
                      <a:prstDash val="solid"/>
                    </a:lnBlToTr>
                    <a:solidFill>
                      <a:srgbClr val="DFE9F4"/>
                    </a:solidFill>
                  </a:tcPr>
                </a:tc>
                <a:tc hMerge="1">
                  <a:txBody>
                    <a:bodyPr/>
                    <a:lstStyle/>
                    <a:p>
                      <a:endParaRPr lang="zh-TW" altLang="en-US"/>
                    </a:p>
                  </a:txBody>
                  <a:tcPr/>
                </a:tc>
                <a:tc hMerge="1">
                  <a:txBody>
                    <a:bodyPr/>
                    <a:lstStyle/>
                    <a:p>
                      <a:endParaRPr lang="zh-TW" altLang="en-US"/>
                    </a:p>
                  </a:txBody>
                  <a:tcPr marL="0" marR="0" marT="3175" marB="0">
                    <a:lnL w="6350">
                      <a:noFill/>
                      <a:prstDash val="solid"/>
                    </a:lnL>
                    <a:lnR w="6350" cap="flat" cmpd="sng" algn="ctr">
                      <a:noFill/>
                      <a:prstDash val="solid"/>
                      <a:round/>
                      <a:headEnd type="none" w="med" len="med"/>
                      <a:tailEnd type="none" w="med" len="med"/>
                    </a:lnR>
                    <a:lnT w="6350">
                      <a:noFill/>
                      <a:prstDash val="solid"/>
                    </a:lnT>
                    <a:lnB w="6350">
                      <a:noFill/>
                      <a:prstDash val="solid"/>
                    </a:lnB>
                    <a:lnTlToBr w="12700" cmpd="sng">
                      <a:noFill/>
                      <a:prstDash val="solid"/>
                    </a:lnTlToBr>
                    <a:lnBlToTr w="12700" cmpd="sng">
                      <a:noFill/>
                      <a:prstDash val="solid"/>
                    </a:lnBlToTr>
                    <a:solidFill>
                      <a:srgbClr val="DFE9F4"/>
                    </a:solidFill>
                  </a:tcPr>
                </a:tc>
                <a:tc hMerge="1">
                  <a:txBody>
                    <a:bodyPr/>
                    <a:lstStyle/>
                    <a:p>
                      <a:endParaRPr lang="zh-TW" altLang="en-US" dirty="0"/>
                    </a:p>
                  </a:txBody>
                  <a:tcPr marL="0" marR="0" marT="3175" marB="0">
                    <a:lnL w="6350">
                      <a:noFill/>
                      <a:prstDash val="solid"/>
                    </a:lnL>
                    <a:lnR w="6350" cap="flat" cmpd="sng" algn="ctr">
                      <a:noFill/>
                      <a:prstDash val="solid"/>
                      <a:round/>
                      <a:headEnd type="none" w="med" len="med"/>
                      <a:tailEnd type="none" w="med" len="med"/>
                    </a:lnR>
                    <a:lnT w="6350">
                      <a:noFill/>
                      <a:prstDash val="solid"/>
                    </a:lnT>
                    <a:lnB w="6350">
                      <a:noFill/>
                      <a:prstDash val="solid"/>
                    </a:lnB>
                    <a:lnTlToBr w="12700" cmpd="sng">
                      <a:noFill/>
                      <a:prstDash val="solid"/>
                    </a:lnTlToBr>
                    <a:lnBlToTr w="12700" cmpd="sng">
                      <a:noFill/>
                      <a:prstDash val="solid"/>
                    </a:lnBlToTr>
                    <a:solidFill>
                      <a:srgbClr val="DFE9F4"/>
                    </a:solidFill>
                  </a:tcPr>
                </a:tc>
                <a:tc>
                  <a:txBody>
                    <a:bodyPr/>
                    <a:lstStyle/>
                    <a:p>
                      <a:pPr algn="r"/>
                      <a:r>
                        <a:rPr lang="en-US" altLang="zh-TW" sz="1400" dirty="0">
                          <a:latin typeface="Book Antiqua" panose="02040602050305030304" pitchFamily="18" charset="0"/>
                        </a:rPr>
                        <a:t>491,507</a:t>
                      </a:r>
                    </a:p>
                    <a:p>
                      <a:pPr algn="r"/>
                      <a:endParaRPr lang="zh-TW" altLang="en-US" sz="1400" dirty="0">
                        <a:latin typeface="Book Antiqua" panose="02040602050305030304" pitchFamily="18" charset="0"/>
                      </a:endParaRPr>
                    </a:p>
                  </a:txBody>
                  <a:tcPr marL="0" marR="0" marT="3175" marB="0">
                    <a:lnL w="6350">
                      <a:noFill/>
                      <a:prstDash val="solid"/>
                    </a:lnL>
                    <a:lnR w="6350" cap="flat" cmpd="sng" algn="ctr">
                      <a:noFill/>
                      <a:prstDash val="solid"/>
                      <a:round/>
                      <a:headEnd type="none" w="med" len="med"/>
                      <a:tailEnd type="none" w="med" len="med"/>
                    </a:lnR>
                    <a:lnT w="6350">
                      <a:noFill/>
                      <a:prstDash val="solid"/>
                    </a:lnT>
                    <a:lnB w="6350">
                      <a:noFill/>
                      <a:prstDash val="solid"/>
                    </a:lnB>
                    <a:lnTlToBr w="12700" cmpd="sng">
                      <a:noFill/>
                      <a:prstDash val="solid"/>
                    </a:lnTlToBr>
                    <a:lnBlToTr w="12700" cmpd="sng">
                      <a:noFill/>
                      <a:prstDash val="solid"/>
                    </a:lnBlToTr>
                    <a:solidFill>
                      <a:srgbClr val="DFE9F4"/>
                    </a:solidFill>
                  </a:tcPr>
                </a:tc>
                <a:tc>
                  <a:txBody>
                    <a:bodyPr/>
                    <a:lstStyle/>
                    <a:p>
                      <a:pPr marR="1905" algn="r">
                        <a:lnSpc>
                          <a:spcPct val="100000"/>
                        </a:lnSpc>
                        <a:spcBef>
                          <a:spcPts val="25"/>
                        </a:spcBef>
                      </a:pPr>
                      <a:endParaRPr sz="1400" dirty="0">
                        <a:latin typeface="Book Antiqua"/>
                        <a:cs typeface="Book Antiqua"/>
                      </a:endParaRPr>
                    </a:p>
                  </a:txBody>
                  <a:tcPr marL="0" marR="0" marT="3175" marB="0">
                    <a:lnL w="6350">
                      <a:noFill/>
                      <a:prstDash val="soli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FE9F4"/>
                    </a:solidFill>
                  </a:tcPr>
                </a:tc>
                <a:extLst>
                  <a:ext uri="{0D108BD9-81ED-4DB2-BD59-A6C34878D82A}">
                    <a16:rowId xmlns:a16="http://schemas.microsoft.com/office/drawing/2014/main" val="10005"/>
                  </a:ext>
                </a:extLst>
              </a:tr>
              <a:tr h="355346">
                <a:tc>
                  <a:txBody>
                    <a:bodyPr/>
                    <a:lstStyle/>
                    <a:p>
                      <a:pPr marL="9525">
                        <a:lnSpc>
                          <a:spcPct val="100000"/>
                        </a:lnSpc>
                        <a:spcBef>
                          <a:spcPts val="190"/>
                        </a:spcBef>
                      </a:pPr>
                      <a:r>
                        <a:rPr lang="en-US" sz="1400" spc="-15" dirty="0">
                          <a:latin typeface="微軟正黑體"/>
                          <a:cs typeface="微軟正黑體"/>
                        </a:rPr>
                        <a:t>Total Equity</a:t>
                      </a:r>
                      <a:endParaRPr sz="1400" dirty="0">
                        <a:latin typeface="微軟正黑體"/>
                        <a:cs typeface="微軟正黑體"/>
                      </a:endParaRPr>
                    </a:p>
                  </a:txBody>
                  <a:tcPr marL="0" marR="0" marT="24130" marB="0">
                    <a:lnL w="12700" cap="flat" cmpd="sng" algn="ctr">
                      <a:solidFill>
                        <a:schemeClr val="tx1"/>
                      </a:solidFill>
                      <a:prstDash val="solid"/>
                      <a:round/>
                      <a:headEnd type="none" w="med" len="med"/>
                      <a:tailEnd type="none" w="med" len="med"/>
                    </a:lnL>
                    <a:lnR w="6350">
                      <a:noFill/>
                      <a:prstDash val="solid"/>
                    </a:lnR>
                    <a:lnT w="6350">
                      <a:noFill/>
                      <a:prstDash val="solid"/>
                    </a:lnT>
                    <a:lnB w="6350">
                      <a:noFill/>
                      <a:prstDash val="solid"/>
                    </a:lnB>
                    <a:lnTlToBr w="12700" cmpd="sng">
                      <a:noFill/>
                      <a:prstDash val="solid"/>
                    </a:lnTlToBr>
                    <a:lnBlToTr w="12700" cmpd="sng">
                      <a:noFill/>
                      <a:prstDash val="solid"/>
                    </a:lnBlToTr>
                  </a:tcPr>
                </a:tc>
                <a:tc gridSpan="2">
                  <a:txBody>
                    <a:bodyPr/>
                    <a:lstStyle/>
                    <a:p>
                      <a:endParaRPr lang="zh-TW" altLang="en-US"/>
                    </a:p>
                  </a:txBody>
                  <a:tcPr marL="0" marR="0" marT="0" marB="0">
                    <a:lnL w="6350">
                      <a:noFill/>
                      <a:prstDash val="solid"/>
                    </a:lnL>
                    <a:lnR w="6350">
                      <a:noFill/>
                      <a:prstDash val="solid"/>
                    </a:lnR>
                    <a:lnT w="6350">
                      <a:noFill/>
                      <a:prstDash val="solid"/>
                    </a:lnT>
                    <a:lnB w="6350">
                      <a:noFill/>
                      <a:prstDash val="solid"/>
                    </a:lnB>
                    <a:lnTlToBr w="12700" cmpd="sng">
                      <a:noFill/>
                      <a:prstDash val="solid"/>
                    </a:lnTlToBr>
                    <a:lnBlToTr w="12700" cmpd="sng">
                      <a:noFill/>
                      <a:prstDash val="solid"/>
                    </a:lnBlToTr>
                  </a:tcPr>
                </a:tc>
                <a:tc hMerge="1">
                  <a:txBody>
                    <a:bodyPr/>
                    <a:lstStyle/>
                    <a:p>
                      <a:pPr>
                        <a:lnSpc>
                          <a:spcPct val="100000"/>
                        </a:lnSpc>
                      </a:pPr>
                      <a:endParaRPr sz="1400">
                        <a:latin typeface="Times New Roman"/>
                        <a:cs typeface="Times New Roman"/>
                      </a:endParaRPr>
                    </a:p>
                  </a:txBody>
                  <a:tcPr marL="0" marR="0" marT="0" marB="0">
                    <a:lnL w="6350">
                      <a:noFill/>
                      <a:prstDash val="solid"/>
                    </a:lnL>
                    <a:lnR w="6350">
                      <a:noFill/>
                      <a:prstDash val="solid"/>
                    </a:lnR>
                    <a:lnT w="6350">
                      <a:noFill/>
                      <a:prstDash val="solid"/>
                    </a:lnT>
                    <a:lnB w="6350">
                      <a:noFill/>
                      <a:prstDash val="solid"/>
                    </a:lnB>
                    <a:lnTlToBr w="12700" cmpd="sng">
                      <a:noFill/>
                      <a:prstDash val="solid"/>
                    </a:lnTlToBr>
                    <a:lnBlToTr w="12700" cmpd="sng">
                      <a:noFill/>
                      <a:prstDash val="solid"/>
                    </a:lnBlToTr>
                  </a:tcPr>
                </a:tc>
                <a:tc>
                  <a:txBody>
                    <a:bodyPr/>
                    <a:lstStyle/>
                    <a:p>
                      <a:pPr marR="635" algn="r">
                        <a:lnSpc>
                          <a:spcPct val="100000"/>
                        </a:lnSpc>
                        <a:spcBef>
                          <a:spcPts val="25"/>
                        </a:spcBef>
                      </a:pPr>
                      <a:r>
                        <a:rPr lang="en-US" sz="1400" dirty="0">
                          <a:latin typeface="Book Antiqua"/>
                          <a:cs typeface="Book Antiqua"/>
                        </a:rPr>
                        <a:t>698,238</a:t>
                      </a:r>
                      <a:endParaRPr sz="1400" dirty="0">
                        <a:latin typeface="Book Antiqua"/>
                        <a:cs typeface="Book Antiqua"/>
                      </a:endParaRPr>
                    </a:p>
                  </a:txBody>
                  <a:tcPr marL="0" marR="0" marT="3175" marB="0">
                    <a:lnL w="6350">
                      <a:noFill/>
                      <a:prstDash val="solid"/>
                    </a:lnL>
                    <a:lnR w="6350">
                      <a:noFill/>
                      <a:prstDash val="solid"/>
                    </a:lnR>
                    <a:lnT w="6350">
                      <a:noFill/>
                      <a:prstDash val="solid"/>
                    </a:lnT>
                    <a:lnB w="6350">
                      <a:noFill/>
                      <a:prstDash val="solid"/>
                    </a:lnB>
                    <a:lnTlToBr w="12700" cmpd="sng">
                      <a:noFill/>
                      <a:prstDash val="solid"/>
                    </a:lnTlToBr>
                    <a:lnBlToTr w="12700" cmpd="sng">
                      <a:noFill/>
                      <a:prstDash val="solid"/>
                    </a:lnBlToTr>
                  </a:tcPr>
                </a:tc>
                <a:tc gridSpan="4">
                  <a:txBody>
                    <a:bodyPr/>
                    <a:lstStyle/>
                    <a:p>
                      <a:pPr marR="1905" algn="r">
                        <a:lnSpc>
                          <a:spcPct val="100000"/>
                        </a:lnSpc>
                        <a:spcBef>
                          <a:spcPts val="25"/>
                        </a:spcBef>
                      </a:pPr>
                      <a:r>
                        <a:rPr lang="en-US" sz="1400" dirty="0">
                          <a:latin typeface="Book Antiqua"/>
                          <a:cs typeface="Book Antiqua"/>
                        </a:rPr>
                        <a:t>732,955</a:t>
                      </a:r>
                      <a:endParaRPr sz="1400" dirty="0">
                        <a:latin typeface="Book Antiqua"/>
                        <a:cs typeface="Book Antiqua"/>
                      </a:endParaRPr>
                    </a:p>
                  </a:txBody>
                  <a:tcPr marL="0" marR="0" marT="3175" marB="0">
                    <a:lnL w="6350">
                      <a:noFill/>
                      <a:prstDash val="solid"/>
                    </a:lnL>
                    <a:lnR w="6350">
                      <a:noFill/>
                      <a:prstDash val="solid"/>
                    </a:lnR>
                    <a:lnT w="6350">
                      <a:noFill/>
                      <a:prstDash val="solid"/>
                    </a:lnT>
                    <a:lnB w="6350">
                      <a:noFill/>
                      <a:prstDash val="solid"/>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marL="0" marR="0" marT="3175" marB="0">
                    <a:lnL w="6350">
                      <a:noFill/>
                      <a:prstDash val="solid"/>
                    </a:lnL>
                    <a:lnR w="6350" cap="flat" cmpd="sng" algn="ctr">
                      <a:noFill/>
                      <a:prstDash val="solid"/>
                      <a:round/>
                      <a:headEnd type="none" w="med" len="med"/>
                      <a:tailEnd type="none" w="med" len="med"/>
                    </a:lnR>
                    <a:lnT w="6350">
                      <a:noFill/>
                      <a:prstDash val="solid"/>
                    </a:lnT>
                    <a:lnB w="6350">
                      <a:noFill/>
                      <a:prstDash val="solid"/>
                    </a:lnB>
                    <a:lnTlToBr w="12700" cmpd="sng">
                      <a:noFill/>
                      <a:prstDash val="solid"/>
                    </a:lnTlToBr>
                    <a:lnBlToTr w="12700" cmpd="sng">
                      <a:noFill/>
                      <a:prstDash val="solid"/>
                    </a:lnBlToTr>
                  </a:tcPr>
                </a:tc>
                <a:tc hMerge="1">
                  <a:txBody>
                    <a:bodyPr/>
                    <a:lstStyle/>
                    <a:p>
                      <a:endParaRPr lang="zh-TW" altLang="en-US" dirty="0"/>
                    </a:p>
                  </a:txBody>
                  <a:tcPr marL="0" marR="0" marT="3175" marB="0">
                    <a:lnL w="6350">
                      <a:noFill/>
                      <a:prstDash val="solid"/>
                    </a:lnL>
                    <a:lnR w="6350" cap="flat" cmpd="sng" algn="ctr">
                      <a:noFill/>
                      <a:prstDash val="solid"/>
                      <a:round/>
                      <a:headEnd type="none" w="med" len="med"/>
                      <a:tailEnd type="none" w="med" len="med"/>
                    </a:lnR>
                    <a:lnT w="6350">
                      <a:noFill/>
                      <a:prstDash val="solid"/>
                    </a:lnT>
                    <a:lnB w="6350">
                      <a:noFill/>
                      <a:prstDash val="solid"/>
                    </a:lnB>
                    <a:lnTlToBr w="12700" cmpd="sng">
                      <a:noFill/>
                      <a:prstDash val="solid"/>
                    </a:lnTlToBr>
                    <a:lnBlToTr w="12700" cmpd="sng">
                      <a:noFill/>
                      <a:prstDash val="solid"/>
                    </a:lnBlToTr>
                  </a:tcPr>
                </a:tc>
                <a:tc>
                  <a:txBody>
                    <a:bodyPr/>
                    <a:lstStyle/>
                    <a:p>
                      <a:pPr algn="r"/>
                      <a:r>
                        <a:rPr lang="en-US" altLang="zh-TW" sz="1400" dirty="0">
                          <a:latin typeface="Book Antiqua" panose="02040602050305030304" pitchFamily="18" charset="0"/>
                        </a:rPr>
                        <a:t>583,059</a:t>
                      </a:r>
                      <a:endParaRPr lang="zh-TW" altLang="en-US" sz="1400" dirty="0">
                        <a:latin typeface="Book Antiqua" panose="02040602050305030304" pitchFamily="18" charset="0"/>
                      </a:endParaRPr>
                    </a:p>
                  </a:txBody>
                  <a:tcPr marL="0" marR="0" marT="3175" marB="0">
                    <a:lnL w="6350">
                      <a:noFill/>
                      <a:prstDash val="solid"/>
                    </a:lnL>
                    <a:lnR w="6350" cap="flat" cmpd="sng" algn="ctr">
                      <a:noFill/>
                      <a:prstDash val="solid"/>
                      <a:round/>
                      <a:headEnd type="none" w="med" len="med"/>
                      <a:tailEnd type="none" w="med" len="med"/>
                    </a:lnR>
                    <a:lnT w="6350">
                      <a:noFill/>
                      <a:prstDash val="solid"/>
                    </a:lnT>
                    <a:lnB w="6350">
                      <a:noFill/>
                      <a:prstDash val="solid"/>
                    </a:lnB>
                    <a:lnTlToBr w="12700" cmpd="sng">
                      <a:noFill/>
                      <a:prstDash val="solid"/>
                    </a:lnTlToBr>
                    <a:lnBlToTr w="12700" cmpd="sng">
                      <a:noFill/>
                      <a:prstDash val="solid"/>
                    </a:lnBlToTr>
                  </a:tcPr>
                </a:tc>
                <a:tc>
                  <a:txBody>
                    <a:bodyPr/>
                    <a:lstStyle/>
                    <a:p>
                      <a:pPr marR="635" algn="r">
                        <a:lnSpc>
                          <a:spcPct val="100000"/>
                        </a:lnSpc>
                        <a:spcBef>
                          <a:spcPts val="25"/>
                        </a:spcBef>
                      </a:pPr>
                      <a:endParaRPr sz="1400" dirty="0">
                        <a:latin typeface="Book Antiqua"/>
                        <a:cs typeface="Book Antiqua"/>
                      </a:endParaRPr>
                    </a:p>
                  </a:txBody>
                  <a:tcPr marL="0" marR="0" marT="3175" marB="0">
                    <a:lnL w="6350">
                      <a:noFill/>
                      <a:prstDash val="soli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304800">
                <a:tc>
                  <a:txBody>
                    <a:bodyPr/>
                    <a:lstStyle/>
                    <a:p>
                      <a:pPr marL="9525">
                        <a:lnSpc>
                          <a:spcPct val="100000"/>
                        </a:lnSpc>
                        <a:spcBef>
                          <a:spcPts val="190"/>
                        </a:spcBef>
                      </a:pPr>
                      <a:r>
                        <a:rPr lang="en-US" altLang="zh-TW" sz="1400" dirty="0">
                          <a:latin typeface="微軟正黑體" panose="020B0604030504040204" pitchFamily="34" charset="-120"/>
                          <a:ea typeface="微軟正黑體" panose="020B0604030504040204" pitchFamily="34" charset="-120"/>
                        </a:rPr>
                        <a:t>Non-controlling Interests</a:t>
                      </a:r>
                      <a:endParaRPr sz="1400" dirty="0">
                        <a:latin typeface="微軟正黑體" panose="020B0604030504040204" pitchFamily="34" charset="-120"/>
                        <a:ea typeface="微軟正黑體" panose="020B0604030504040204" pitchFamily="34" charset="-120"/>
                        <a:cs typeface="微軟正黑體"/>
                      </a:endParaRPr>
                    </a:p>
                  </a:txBody>
                  <a:tcPr marL="0" marR="0" marT="24130" marB="0">
                    <a:lnL w="12700" cap="flat" cmpd="sng" algn="ctr">
                      <a:solidFill>
                        <a:schemeClr val="tx1"/>
                      </a:solidFill>
                      <a:prstDash val="solid"/>
                      <a:round/>
                      <a:headEnd type="none" w="med" len="med"/>
                      <a:tailEnd type="none" w="med" len="med"/>
                    </a:lnL>
                    <a:lnR w="6350">
                      <a:noFill/>
                      <a:prstDash val="solid"/>
                    </a:lnR>
                    <a:lnT w="6350">
                      <a:noFill/>
                      <a:prstDash val="solid"/>
                    </a:lnT>
                    <a:lnB w="6350">
                      <a:noFill/>
                      <a:prstDash val="solid"/>
                    </a:lnB>
                    <a:lnTlToBr w="12700" cmpd="sng">
                      <a:noFill/>
                      <a:prstDash val="solid"/>
                    </a:lnTlToBr>
                    <a:lnBlToTr w="12700" cmpd="sng">
                      <a:noFill/>
                      <a:prstDash val="solid"/>
                    </a:lnBlToTr>
                    <a:solidFill>
                      <a:srgbClr val="DFE9F4"/>
                    </a:solidFill>
                  </a:tcPr>
                </a:tc>
                <a:tc gridSpan="2">
                  <a:txBody>
                    <a:bodyPr/>
                    <a:lstStyle/>
                    <a:p>
                      <a:endParaRPr lang="zh-TW" altLang="en-US"/>
                    </a:p>
                  </a:txBody>
                  <a:tcPr marL="0" marR="0" marT="0" marB="0">
                    <a:lnL w="6350">
                      <a:noFill/>
                      <a:prstDash val="solid"/>
                    </a:lnL>
                    <a:lnR w="6350">
                      <a:noFill/>
                      <a:prstDash val="solid"/>
                    </a:lnR>
                    <a:lnT w="6350">
                      <a:noFill/>
                      <a:prstDash val="solid"/>
                    </a:lnT>
                    <a:lnB w="6350">
                      <a:noFill/>
                      <a:prstDash val="solid"/>
                    </a:lnB>
                    <a:lnTlToBr w="12700" cmpd="sng">
                      <a:noFill/>
                      <a:prstDash val="solid"/>
                    </a:lnTlToBr>
                    <a:lnBlToTr w="12700" cmpd="sng">
                      <a:noFill/>
                      <a:prstDash val="solid"/>
                    </a:lnBlToTr>
                    <a:solidFill>
                      <a:srgbClr val="DFE9F4"/>
                    </a:solidFill>
                  </a:tcPr>
                </a:tc>
                <a:tc hMerge="1">
                  <a:txBody>
                    <a:bodyPr/>
                    <a:lstStyle/>
                    <a:p>
                      <a:pPr>
                        <a:lnSpc>
                          <a:spcPct val="100000"/>
                        </a:lnSpc>
                      </a:pPr>
                      <a:endParaRPr sz="1400">
                        <a:latin typeface="Times New Roman"/>
                        <a:cs typeface="Times New Roman"/>
                      </a:endParaRPr>
                    </a:p>
                  </a:txBody>
                  <a:tcPr marL="0" marR="0" marT="0" marB="0">
                    <a:lnL w="6350">
                      <a:noFill/>
                      <a:prstDash val="solid"/>
                    </a:lnL>
                    <a:lnR w="6350">
                      <a:noFill/>
                      <a:prstDash val="solid"/>
                    </a:lnR>
                    <a:lnT w="6350">
                      <a:noFill/>
                      <a:prstDash val="solid"/>
                    </a:lnT>
                    <a:lnB w="6350">
                      <a:noFill/>
                      <a:prstDash val="solid"/>
                    </a:lnB>
                    <a:lnTlToBr w="12700" cmpd="sng">
                      <a:noFill/>
                      <a:prstDash val="solid"/>
                    </a:lnTlToBr>
                    <a:lnBlToTr w="12700" cmpd="sng">
                      <a:noFill/>
                      <a:prstDash val="solid"/>
                    </a:lnBlToTr>
                    <a:solidFill>
                      <a:srgbClr val="DFE9F4"/>
                    </a:solidFill>
                  </a:tcPr>
                </a:tc>
                <a:tc>
                  <a:txBody>
                    <a:bodyPr/>
                    <a:lstStyle/>
                    <a:p>
                      <a:pPr marR="635" algn="r">
                        <a:lnSpc>
                          <a:spcPct val="100000"/>
                        </a:lnSpc>
                        <a:spcBef>
                          <a:spcPts val="25"/>
                        </a:spcBef>
                      </a:pPr>
                      <a:r>
                        <a:rPr lang="en-US" sz="1400" dirty="0">
                          <a:latin typeface="Book Antiqua"/>
                          <a:cs typeface="Book Antiqua"/>
                        </a:rPr>
                        <a:t>206,459</a:t>
                      </a:r>
                      <a:endParaRPr sz="1400" dirty="0">
                        <a:latin typeface="Book Antiqua"/>
                        <a:cs typeface="Book Antiqua"/>
                      </a:endParaRPr>
                    </a:p>
                  </a:txBody>
                  <a:tcPr marL="0" marR="0" marT="3175" marB="0">
                    <a:lnL w="6350">
                      <a:noFill/>
                      <a:prstDash val="solid"/>
                    </a:lnL>
                    <a:lnR w="6350">
                      <a:noFill/>
                      <a:prstDash val="solid"/>
                    </a:lnR>
                    <a:lnT w="6350">
                      <a:noFill/>
                      <a:prstDash val="solid"/>
                    </a:lnT>
                    <a:lnB w="6350">
                      <a:noFill/>
                      <a:prstDash val="solid"/>
                    </a:lnB>
                    <a:lnTlToBr w="12700" cmpd="sng">
                      <a:noFill/>
                      <a:prstDash val="solid"/>
                    </a:lnTlToBr>
                    <a:lnBlToTr w="12700" cmpd="sng">
                      <a:noFill/>
                      <a:prstDash val="solid"/>
                    </a:lnBlToTr>
                    <a:solidFill>
                      <a:srgbClr val="DFE9F4"/>
                    </a:solidFill>
                  </a:tcPr>
                </a:tc>
                <a:tc gridSpan="4">
                  <a:txBody>
                    <a:bodyPr/>
                    <a:lstStyle/>
                    <a:p>
                      <a:pPr marR="1905" algn="r">
                        <a:lnSpc>
                          <a:spcPct val="100000"/>
                        </a:lnSpc>
                        <a:spcBef>
                          <a:spcPts val="25"/>
                        </a:spcBef>
                      </a:pPr>
                      <a:r>
                        <a:rPr lang="en-US" sz="1400" dirty="0">
                          <a:latin typeface="Book Antiqua"/>
                          <a:cs typeface="Book Antiqua"/>
                        </a:rPr>
                        <a:t>267,471</a:t>
                      </a:r>
                      <a:endParaRPr sz="1400" dirty="0">
                        <a:latin typeface="Book Antiqua"/>
                        <a:cs typeface="Book Antiqua"/>
                      </a:endParaRPr>
                    </a:p>
                  </a:txBody>
                  <a:tcPr marL="0" marR="0" marT="3175" marB="0">
                    <a:lnL w="6350">
                      <a:noFill/>
                      <a:prstDash val="solid"/>
                    </a:lnL>
                    <a:lnR w="6350">
                      <a:noFill/>
                      <a:prstDash val="solid"/>
                    </a:lnR>
                    <a:lnT w="6350">
                      <a:noFill/>
                      <a:prstDash val="solid"/>
                    </a:lnT>
                    <a:lnB w="6350">
                      <a:noFill/>
                      <a:prstDash val="solid"/>
                    </a:lnB>
                    <a:lnTlToBr w="12700" cmpd="sng">
                      <a:noFill/>
                      <a:prstDash val="solid"/>
                    </a:lnTlToBr>
                    <a:lnBlToTr w="12700" cmpd="sng">
                      <a:noFill/>
                      <a:prstDash val="solid"/>
                    </a:lnBlToTr>
                    <a:solidFill>
                      <a:srgbClr val="DFE9F4"/>
                    </a:solidFill>
                  </a:tcPr>
                </a:tc>
                <a:tc hMerge="1">
                  <a:txBody>
                    <a:bodyPr/>
                    <a:lstStyle/>
                    <a:p>
                      <a:endParaRPr lang="zh-TW" altLang="en-US"/>
                    </a:p>
                  </a:txBody>
                  <a:tcPr/>
                </a:tc>
                <a:tc hMerge="1">
                  <a:txBody>
                    <a:bodyPr/>
                    <a:lstStyle/>
                    <a:p>
                      <a:endParaRPr lang="zh-TW" altLang="en-US"/>
                    </a:p>
                  </a:txBody>
                  <a:tcPr marL="0" marR="0" marT="3175" marB="0">
                    <a:lnL w="6350">
                      <a:noFill/>
                      <a:prstDash val="solid"/>
                    </a:lnL>
                    <a:lnR w="6350" cap="flat" cmpd="sng" algn="ctr">
                      <a:noFill/>
                      <a:prstDash val="solid"/>
                      <a:round/>
                      <a:headEnd type="none" w="med" len="med"/>
                      <a:tailEnd type="none" w="med" len="med"/>
                    </a:lnR>
                    <a:lnT w="6350">
                      <a:noFill/>
                      <a:prstDash val="solid"/>
                    </a:lnT>
                    <a:lnB w="6350">
                      <a:noFill/>
                      <a:prstDash val="solid"/>
                    </a:lnB>
                    <a:lnTlToBr w="12700" cmpd="sng">
                      <a:noFill/>
                      <a:prstDash val="solid"/>
                    </a:lnTlToBr>
                    <a:lnBlToTr w="12700" cmpd="sng">
                      <a:noFill/>
                      <a:prstDash val="solid"/>
                    </a:lnBlToTr>
                    <a:solidFill>
                      <a:srgbClr val="DFE9F4"/>
                    </a:solidFill>
                  </a:tcPr>
                </a:tc>
                <a:tc hMerge="1">
                  <a:txBody>
                    <a:bodyPr/>
                    <a:lstStyle/>
                    <a:p>
                      <a:endParaRPr lang="zh-TW" altLang="en-US" dirty="0"/>
                    </a:p>
                  </a:txBody>
                  <a:tcPr marL="0" marR="0" marT="3175" marB="0">
                    <a:lnL w="6350">
                      <a:noFill/>
                      <a:prstDash val="solid"/>
                    </a:lnL>
                    <a:lnR w="6350" cap="flat" cmpd="sng" algn="ctr">
                      <a:noFill/>
                      <a:prstDash val="solid"/>
                      <a:round/>
                      <a:headEnd type="none" w="med" len="med"/>
                      <a:tailEnd type="none" w="med" len="med"/>
                    </a:lnR>
                    <a:lnT w="6350">
                      <a:noFill/>
                      <a:prstDash val="solid"/>
                    </a:lnT>
                    <a:lnB w="6350">
                      <a:noFill/>
                      <a:prstDash val="solid"/>
                    </a:lnB>
                    <a:lnTlToBr w="12700" cmpd="sng">
                      <a:noFill/>
                      <a:prstDash val="solid"/>
                    </a:lnTlToBr>
                    <a:lnBlToTr w="12700" cmpd="sng">
                      <a:noFill/>
                      <a:prstDash val="solid"/>
                    </a:lnBlToTr>
                    <a:solidFill>
                      <a:srgbClr val="DFE9F4"/>
                    </a:solidFill>
                  </a:tcPr>
                </a:tc>
                <a:tc>
                  <a:txBody>
                    <a:bodyPr/>
                    <a:lstStyle/>
                    <a:p>
                      <a:pPr algn="r"/>
                      <a:r>
                        <a:rPr lang="en-US" altLang="zh-TW" sz="1400" dirty="0">
                          <a:latin typeface="Book Antiqua" panose="02040602050305030304" pitchFamily="18" charset="0"/>
                        </a:rPr>
                        <a:t>248,900</a:t>
                      </a:r>
                      <a:endParaRPr lang="zh-TW" altLang="en-US" sz="1400" dirty="0">
                        <a:latin typeface="Book Antiqua" panose="02040602050305030304" pitchFamily="18" charset="0"/>
                      </a:endParaRPr>
                    </a:p>
                  </a:txBody>
                  <a:tcPr marL="0" marR="0" marT="3175" marB="0">
                    <a:lnL w="6350">
                      <a:noFill/>
                      <a:prstDash val="solid"/>
                    </a:lnL>
                    <a:lnR w="6350" cap="flat" cmpd="sng" algn="ctr">
                      <a:noFill/>
                      <a:prstDash val="solid"/>
                      <a:round/>
                      <a:headEnd type="none" w="med" len="med"/>
                      <a:tailEnd type="none" w="med" len="med"/>
                    </a:lnR>
                    <a:lnT w="6350">
                      <a:noFill/>
                      <a:prstDash val="solid"/>
                    </a:lnT>
                    <a:lnB w="6350">
                      <a:noFill/>
                      <a:prstDash val="solid"/>
                    </a:lnB>
                    <a:lnTlToBr w="12700" cmpd="sng">
                      <a:noFill/>
                      <a:prstDash val="solid"/>
                    </a:lnTlToBr>
                    <a:lnBlToTr w="12700" cmpd="sng">
                      <a:noFill/>
                      <a:prstDash val="solid"/>
                    </a:lnBlToTr>
                    <a:solidFill>
                      <a:srgbClr val="DFE9F4"/>
                    </a:solidFill>
                  </a:tcPr>
                </a:tc>
                <a:tc>
                  <a:txBody>
                    <a:bodyPr/>
                    <a:lstStyle/>
                    <a:p>
                      <a:pPr marR="635" algn="r">
                        <a:lnSpc>
                          <a:spcPct val="100000"/>
                        </a:lnSpc>
                        <a:spcBef>
                          <a:spcPts val="25"/>
                        </a:spcBef>
                      </a:pPr>
                      <a:endParaRPr sz="1400" dirty="0">
                        <a:latin typeface="Book Antiqua"/>
                        <a:cs typeface="Book Antiqua"/>
                      </a:endParaRPr>
                    </a:p>
                  </a:txBody>
                  <a:tcPr marL="0" marR="0" marT="3175" marB="0">
                    <a:lnL w="6350">
                      <a:noFill/>
                      <a:prstDash val="soli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DFE9F4"/>
                    </a:solidFill>
                  </a:tcPr>
                </a:tc>
                <a:extLst>
                  <a:ext uri="{0D108BD9-81ED-4DB2-BD59-A6C34878D82A}">
                    <a16:rowId xmlns:a16="http://schemas.microsoft.com/office/drawing/2014/main" val="10007"/>
                  </a:ext>
                </a:extLst>
              </a:tr>
              <a:tr h="293370">
                <a:tc>
                  <a:txBody>
                    <a:bodyPr/>
                    <a:lstStyle/>
                    <a:p>
                      <a:pPr marL="9525">
                        <a:lnSpc>
                          <a:spcPct val="100000"/>
                        </a:lnSpc>
                        <a:spcBef>
                          <a:spcPts val="190"/>
                        </a:spcBef>
                      </a:pPr>
                      <a:r>
                        <a:rPr lang="en-US" altLang="zh-TW" sz="1400" dirty="0">
                          <a:latin typeface="微軟正黑體" panose="020B0604030504040204" pitchFamily="34" charset="-120"/>
                          <a:ea typeface="微軟正黑體" panose="020B0604030504040204" pitchFamily="34" charset="-120"/>
                        </a:rPr>
                        <a:t>Equity Attributable to Owners of the Parent</a:t>
                      </a:r>
                      <a:endParaRPr sz="1400" dirty="0">
                        <a:latin typeface="微軟正黑體" panose="020B0604030504040204" pitchFamily="34" charset="-120"/>
                        <a:ea typeface="微軟正黑體" panose="020B0604030504040204" pitchFamily="34" charset="-120"/>
                        <a:cs typeface="微軟正黑體"/>
                      </a:endParaRPr>
                    </a:p>
                  </a:txBody>
                  <a:tcPr marL="0" marR="0" marT="24130" marB="0">
                    <a:lnL w="12700" cap="flat" cmpd="sng" algn="ctr">
                      <a:solidFill>
                        <a:schemeClr val="tx1"/>
                      </a:solidFill>
                      <a:prstDash val="solid"/>
                      <a:round/>
                      <a:headEnd type="none" w="med" len="med"/>
                      <a:tailEnd type="none" w="med" len="med"/>
                    </a:lnL>
                    <a:lnR w="6350">
                      <a:noFill/>
                      <a:prstDash val="solid"/>
                    </a:lnR>
                    <a:lnT w="6350">
                      <a:noFill/>
                      <a:prstDash val="solid"/>
                    </a:lnT>
                    <a:lnB w="6350">
                      <a:noFill/>
                      <a:prstDash val="solid"/>
                    </a:lnB>
                    <a:lnTlToBr w="12700" cmpd="sng">
                      <a:noFill/>
                      <a:prstDash val="solid"/>
                    </a:lnTlToBr>
                    <a:lnBlToTr w="12700" cmpd="sng">
                      <a:noFill/>
                      <a:prstDash val="solid"/>
                    </a:lnBlToTr>
                  </a:tcPr>
                </a:tc>
                <a:tc gridSpan="2">
                  <a:txBody>
                    <a:bodyPr/>
                    <a:lstStyle/>
                    <a:p>
                      <a:endParaRPr lang="zh-TW" altLang="en-US"/>
                    </a:p>
                  </a:txBody>
                  <a:tcPr marL="0" marR="0" marT="0" marB="0">
                    <a:lnL w="6350">
                      <a:noFill/>
                      <a:prstDash val="solid"/>
                    </a:lnL>
                    <a:lnR w="6350">
                      <a:noFill/>
                      <a:prstDash val="solid"/>
                    </a:lnR>
                    <a:lnT w="6350">
                      <a:noFill/>
                      <a:prstDash val="solid"/>
                    </a:lnT>
                    <a:lnB w="6350">
                      <a:noFill/>
                      <a:prstDash val="solid"/>
                    </a:lnB>
                    <a:lnTlToBr w="12700" cmpd="sng">
                      <a:noFill/>
                      <a:prstDash val="solid"/>
                    </a:lnTlToBr>
                    <a:lnBlToTr w="12700" cmpd="sng">
                      <a:noFill/>
                      <a:prstDash val="solid"/>
                    </a:lnBlToTr>
                  </a:tcPr>
                </a:tc>
                <a:tc hMerge="1">
                  <a:txBody>
                    <a:bodyPr/>
                    <a:lstStyle/>
                    <a:p>
                      <a:pPr>
                        <a:lnSpc>
                          <a:spcPct val="100000"/>
                        </a:lnSpc>
                      </a:pPr>
                      <a:endParaRPr sz="1400">
                        <a:latin typeface="Times New Roman"/>
                        <a:cs typeface="Times New Roman"/>
                      </a:endParaRPr>
                    </a:p>
                  </a:txBody>
                  <a:tcPr marL="0" marR="0" marT="0" marB="0">
                    <a:lnL w="6350">
                      <a:noFill/>
                      <a:prstDash val="solid"/>
                    </a:lnL>
                    <a:lnR w="6350">
                      <a:noFill/>
                      <a:prstDash val="solid"/>
                    </a:lnR>
                    <a:lnT w="6350">
                      <a:noFill/>
                      <a:prstDash val="solid"/>
                    </a:lnT>
                    <a:lnB w="6350">
                      <a:noFill/>
                      <a:prstDash val="solid"/>
                    </a:lnB>
                    <a:lnTlToBr w="12700" cmpd="sng">
                      <a:noFill/>
                      <a:prstDash val="solid"/>
                    </a:lnTlToBr>
                    <a:lnBlToTr w="12700" cmpd="sng">
                      <a:noFill/>
                      <a:prstDash val="solid"/>
                    </a:lnBlToTr>
                  </a:tcPr>
                </a:tc>
                <a:tc>
                  <a:txBody>
                    <a:bodyPr/>
                    <a:lstStyle/>
                    <a:p>
                      <a:pPr marR="635" algn="r">
                        <a:lnSpc>
                          <a:spcPct val="100000"/>
                        </a:lnSpc>
                        <a:spcBef>
                          <a:spcPts val="25"/>
                        </a:spcBef>
                      </a:pPr>
                      <a:r>
                        <a:rPr lang="en-US" sz="1400" dirty="0">
                          <a:latin typeface="Book Antiqua"/>
                          <a:cs typeface="Book Antiqua"/>
                        </a:rPr>
                        <a:t>491,779</a:t>
                      </a:r>
                      <a:endParaRPr sz="1400" dirty="0">
                        <a:latin typeface="Book Antiqua"/>
                        <a:cs typeface="Book Antiqua"/>
                      </a:endParaRPr>
                    </a:p>
                  </a:txBody>
                  <a:tcPr marL="0" marR="0" marT="3175" marB="0">
                    <a:lnL w="6350">
                      <a:noFill/>
                      <a:prstDash val="solid"/>
                    </a:lnL>
                    <a:lnR w="6350">
                      <a:noFill/>
                      <a:prstDash val="solid"/>
                    </a:lnR>
                    <a:lnT w="6350">
                      <a:noFill/>
                      <a:prstDash val="solid"/>
                    </a:lnT>
                    <a:lnB w="6350">
                      <a:noFill/>
                      <a:prstDash val="solid"/>
                    </a:lnB>
                    <a:lnTlToBr w="12700" cmpd="sng">
                      <a:noFill/>
                      <a:prstDash val="solid"/>
                    </a:lnTlToBr>
                    <a:lnBlToTr w="12700" cmpd="sng">
                      <a:noFill/>
                      <a:prstDash val="solid"/>
                    </a:lnBlToTr>
                  </a:tcPr>
                </a:tc>
                <a:tc gridSpan="4">
                  <a:txBody>
                    <a:bodyPr/>
                    <a:lstStyle/>
                    <a:p>
                      <a:pPr marR="1905" algn="r">
                        <a:lnSpc>
                          <a:spcPct val="100000"/>
                        </a:lnSpc>
                        <a:spcBef>
                          <a:spcPts val="25"/>
                        </a:spcBef>
                      </a:pPr>
                      <a:r>
                        <a:rPr lang="en-US" sz="1400" dirty="0">
                          <a:latin typeface="Book Antiqua"/>
                          <a:cs typeface="Book Antiqua"/>
                        </a:rPr>
                        <a:t>465,484</a:t>
                      </a:r>
                      <a:endParaRPr sz="1400" dirty="0">
                        <a:latin typeface="Book Antiqua"/>
                        <a:cs typeface="Book Antiqua"/>
                      </a:endParaRPr>
                    </a:p>
                  </a:txBody>
                  <a:tcPr marL="0" marR="0" marT="3175" marB="0">
                    <a:lnL w="6350">
                      <a:noFill/>
                      <a:prstDash val="solid"/>
                    </a:lnL>
                    <a:lnR w="6350">
                      <a:noFill/>
                      <a:prstDash val="solid"/>
                    </a:lnR>
                    <a:lnT w="6350">
                      <a:noFill/>
                      <a:prstDash val="solid"/>
                    </a:lnT>
                    <a:lnB w="6350">
                      <a:noFill/>
                      <a:prstDash val="solid"/>
                    </a:lnB>
                    <a:lnTlToBr w="12700" cmpd="sng">
                      <a:noFill/>
                      <a:prstDash val="solid"/>
                    </a:lnTlToBr>
                    <a:lnBlToTr w="12700" cmpd="sng">
                      <a:noFill/>
                      <a:prstDash val="solid"/>
                    </a:lnBlToTr>
                  </a:tcPr>
                </a:tc>
                <a:tc hMerge="1">
                  <a:txBody>
                    <a:bodyPr/>
                    <a:lstStyle/>
                    <a:p>
                      <a:endParaRPr lang="zh-TW" altLang="en-US"/>
                    </a:p>
                  </a:txBody>
                  <a:tcPr/>
                </a:tc>
                <a:tc hMerge="1">
                  <a:txBody>
                    <a:bodyPr/>
                    <a:lstStyle/>
                    <a:p>
                      <a:endParaRPr lang="zh-TW" altLang="en-US"/>
                    </a:p>
                  </a:txBody>
                  <a:tcPr marL="0" marR="0" marT="3175" marB="0">
                    <a:lnL w="6350">
                      <a:noFill/>
                      <a:prstDash val="solid"/>
                    </a:lnL>
                    <a:lnR w="6350" cap="flat" cmpd="sng" algn="ctr">
                      <a:noFill/>
                      <a:prstDash val="solid"/>
                      <a:round/>
                      <a:headEnd type="none" w="med" len="med"/>
                      <a:tailEnd type="none" w="med" len="med"/>
                    </a:lnR>
                    <a:lnT w="6350">
                      <a:noFill/>
                      <a:prstDash val="solid"/>
                    </a:lnT>
                    <a:lnB w="6350">
                      <a:noFill/>
                      <a:prstDash val="solid"/>
                    </a:lnB>
                    <a:lnTlToBr w="12700" cmpd="sng">
                      <a:noFill/>
                      <a:prstDash val="solid"/>
                    </a:lnTlToBr>
                    <a:lnBlToTr w="12700" cmpd="sng">
                      <a:noFill/>
                      <a:prstDash val="solid"/>
                    </a:lnBlToTr>
                  </a:tcPr>
                </a:tc>
                <a:tc hMerge="1">
                  <a:txBody>
                    <a:bodyPr/>
                    <a:lstStyle/>
                    <a:p>
                      <a:endParaRPr lang="zh-TW" altLang="en-US" dirty="0"/>
                    </a:p>
                  </a:txBody>
                  <a:tcPr marL="0" marR="0" marT="3175" marB="0">
                    <a:lnL w="6350">
                      <a:noFill/>
                      <a:prstDash val="solid"/>
                    </a:lnL>
                    <a:lnR w="6350" cap="flat" cmpd="sng" algn="ctr">
                      <a:noFill/>
                      <a:prstDash val="solid"/>
                      <a:round/>
                      <a:headEnd type="none" w="med" len="med"/>
                      <a:tailEnd type="none" w="med" len="med"/>
                    </a:lnR>
                    <a:lnT w="6350">
                      <a:noFill/>
                      <a:prstDash val="solid"/>
                    </a:lnT>
                    <a:lnB w="6350">
                      <a:noFill/>
                      <a:prstDash val="solid"/>
                    </a:lnB>
                    <a:lnTlToBr w="12700" cmpd="sng">
                      <a:noFill/>
                      <a:prstDash val="solid"/>
                    </a:lnTlToBr>
                    <a:lnBlToTr w="12700" cmpd="sng">
                      <a:noFill/>
                      <a:prstDash val="solid"/>
                    </a:lnBlToTr>
                  </a:tcPr>
                </a:tc>
                <a:tc>
                  <a:txBody>
                    <a:bodyPr/>
                    <a:lstStyle/>
                    <a:p>
                      <a:pPr algn="r"/>
                      <a:r>
                        <a:rPr lang="en-US" altLang="zh-TW" sz="1400" dirty="0">
                          <a:latin typeface="Book Antiqua" panose="02040602050305030304" pitchFamily="18" charset="0"/>
                        </a:rPr>
                        <a:t>334,159</a:t>
                      </a:r>
                      <a:endParaRPr lang="zh-TW" altLang="en-US" sz="1400" dirty="0">
                        <a:latin typeface="Book Antiqua" panose="02040602050305030304" pitchFamily="18" charset="0"/>
                      </a:endParaRPr>
                    </a:p>
                  </a:txBody>
                  <a:tcPr marL="0" marR="0" marT="3175" marB="0">
                    <a:lnL w="6350">
                      <a:noFill/>
                      <a:prstDash val="solid"/>
                    </a:lnL>
                    <a:lnR w="6350" cap="flat" cmpd="sng" algn="ctr">
                      <a:noFill/>
                      <a:prstDash val="solid"/>
                      <a:round/>
                      <a:headEnd type="none" w="med" len="med"/>
                      <a:tailEnd type="none" w="med" len="med"/>
                    </a:lnR>
                    <a:lnT w="6350">
                      <a:noFill/>
                      <a:prstDash val="solid"/>
                    </a:lnT>
                    <a:lnB w="6350">
                      <a:noFill/>
                      <a:prstDash val="solid"/>
                    </a:lnB>
                    <a:lnTlToBr w="12700" cmpd="sng">
                      <a:noFill/>
                      <a:prstDash val="solid"/>
                    </a:lnTlToBr>
                    <a:lnBlToTr w="12700" cmpd="sng">
                      <a:noFill/>
                      <a:prstDash val="solid"/>
                    </a:lnBlToTr>
                  </a:tcPr>
                </a:tc>
                <a:tc>
                  <a:txBody>
                    <a:bodyPr/>
                    <a:lstStyle/>
                    <a:p>
                      <a:pPr marR="635" algn="r">
                        <a:lnSpc>
                          <a:spcPct val="100000"/>
                        </a:lnSpc>
                        <a:spcBef>
                          <a:spcPts val="25"/>
                        </a:spcBef>
                      </a:pPr>
                      <a:endParaRPr sz="1400" dirty="0">
                        <a:latin typeface="Book Antiqua"/>
                        <a:cs typeface="Book Antiqua"/>
                      </a:endParaRPr>
                    </a:p>
                  </a:txBody>
                  <a:tcPr marL="0" marR="0" marT="3175" marB="0">
                    <a:lnL w="6350">
                      <a:noFill/>
                      <a:prstDash val="soli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328295">
                <a:tc>
                  <a:txBody>
                    <a:bodyPr/>
                    <a:lstStyle/>
                    <a:p>
                      <a:pPr marL="9525">
                        <a:lnSpc>
                          <a:spcPct val="100000"/>
                        </a:lnSpc>
                        <a:spcBef>
                          <a:spcPts val="190"/>
                        </a:spcBef>
                      </a:pPr>
                      <a:r>
                        <a:rPr lang="en-US" altLang="zh-TW" sz="1400" spc="-15" dirty="0">
                          <a:latin typeface="微軟正黑體"/>
                          <a:cs typeface="微軟正黑體"/>
                        </a:rPr>
                        <a:t>Book Value per Share</a:t>
                      </a:r>
                      <a:endParaRPr sz="1400" dirty="0">
                        <a:latin typeface="微軟正黑體"/>
                        <a:cs typeface="微軟正黑體"/>
                      </a:endParaRPr>
                    </a:p>
                  </a:txBody>
                  <a:tcPr marL="0" marR="0" marT="24130" marB="0">
                    <a:lnL w="12700" cap="flat" cmpd="sng" algn="ctr">
                      <a:solidFill>
                        <a:schemeClr val="tx1"/>
                      </a:solidFill>
                      <a:prstDash val="solid"/>
                      <a:round/>
                      <a:headEnd type="none" w="med" len="med"/>
                      <a:tailEnd type="none" w="med" len="med"/>
                    </a:lnL>
                    <a:lnR w="6350">
                      <a:noFill/>
                      <a:prstDash val="solid"/>
                    </a:lnR>
                    <a:lnT w="6350">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FE9F4"/>
                    </a:solidFill>
                  </a:tcPr>
                </a:tc>
                <a:tc gridSpan="2">
                  <a:txBody>
                    <a:bodyPr/>
                    <a:lstStyle/>
                    <a:p>
                      <a:endParaRPr lang="zh-TW" altLang="en-US"/>
                    </a:p>
                  </a:txBody>
                  <a:tcPr marL="0" marR="0" marT="0" marB="0">
                    <a:lnL w="6350">
                      <a:noFill/>
                      <a:prstDash val="solid"/>
                    </a:lnL>
                    <a:lnR w="6350">
                      <a:noFill/>
                      <a:prstDash val="solid"/>
                    </a:lnR>
                    <a:lnT w="6350">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FE9F4"/>
                    </a:solidFill>
                  </a:tcPr>
                </a:tc>
                <a:tc hMerge="1">
                  <a:txBody>
                    <a:bodyPr/>
                    <a:lstStyle/>
                    <a:p>
                      <a:pPr>
                        <a:lnSpc>
                          <a:spcPct val="100000"/>
                        </a:lnSpc>
                      </a:pPr>
                      <a:endParaRPr sz="1400">
                        <a:latin typeface="Times New Roman"/>
                        <a:cs typeface="Times New Roman"/>
                      </a:endParaRPr>
                    </a:p>
                  </a:txBody>
                  <a:tcPr marL="0" marR="0" marT="0" marB="0">
                    <a:lnL w="6350">
                      <a:noFill/>
                      <a:prstDash val="solid"/>
                    </a:lnL>
                    <a:lnR w="6350">
                      <a:noFill/>
                      <a:prstDash val="solid"/>
                    </a:lnR>
                    <a:lnT w="6350">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FE9F4"/>
                    </a:solidFill>
                  </a:tcPr>
                </a:tc>
                <a:tc>
                  <a:txBody>
                    <a:bodyPr/>
                    <a:lstStyle/>
                    <a:p>
                      <a:pPr marR="1905" algn="r">
                        <a:lnSpc>
                          <a:spcPct val="100000"/>
                        </a:lnSpc>
                        <a:spcBef>
                          <a:spcPts val="25"/>
                        </a:spcBef>
                      </a:pPr>
                      <a:r>
                        <a:rPr lang="en-US" sz="1400" dirty="0">
                          <a:latin typeface="Book Antiqua"/>
                          <a:cs typeface="Book Antiqua"/>
                        </a:rPr>
                        <a:t>10.70</a:t>
                      </a:r>
                      <a:endParaRPr sz="1400" dirty="0">
                        <a:latin typeface="Book Antiqua"/>
                        <a:cs typeface="Book Antiqua"/>
                      </a:endParaRPr>
                    </a:p>
                  </a:txBody>
                  <a:tcPr marL="0" marR="0" marT="3175" marB="0">
                    <a:lnL w="6350">
                      <a:noFill/>
                      <a:prstDash val="solid"/>
                    </a:lnL>
                    <a:lnR w="6350">
                      <a:noFill/>
                      <a:prstDash val="solid"/>
                    </a:lnR>
                    <a:lnT w="6350">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FE9F4"/>
                    </a:solidFill>
                  </a:tcPr>
                </a:tc>
                <a:tc gridSpan="4">
                  <a:txBody>
                    <a:bodyPr/>
                    <a:lstStyle/>
                    <a:p>
                      <a:pPr marR="3175" algn="r">
                        <a:lnSpc>
                          <a:spcPct val="100000"/>
                        </a:lnSpc>
                        <a:spcBef>
                          <a:spcPts val="25"/>
                        </a:spcBef>
                      </a:pPr>
                      <a:r>
                        <a:rPr lang="en-US" sz="1400" dirty="0">
                          <a:solidFill>
                            <a:schemeClr val="tx1"/>
                          </a:solidFill>
                          <a:latin typeface="Book Antiqua"/>
                          <a:cs typeface="Book Antiqua"/>
                        </a:rPr>
                        <a:t>11.24</a:t>
                      </a:r>
                      <a:endParaRPr sz="1400" dirty="0">
                        <a:solidFill>
                          <a:schemeClr val="tx1"/>
                        </a:solidFill>
                        <a:latin typeface="Book Antiqua"/>
                        <a:cs typeface="Book Antiqua"/>
                      </a:endParaRPr>
                    </a:p>
                  </a:txBody>
                  <a:tcPr marL="0" marR="0" marT="3175" marB="0">
                    <a:lnL w="6350">
                      <a:noFill/>
                      <a:prstDash val="solid"/>
                    </a:lnL>
                    <a:lnR w="6350">
                      <a:noFill/>
                      <a:prstDash val="solid"/>
                    </a:lnR>
                    <a:lnT w="6350">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FE9F4"/>
                    </a:solidFill>
                  </a:tcPr>
                </a:tc>
                <a:tc hMerge="1">
                  <a:txBody>
                    <a:bodyPr/>
                    <a:lstStyle/>
                    <a:p>
                      <a:endParaRPr lang="zh-TW" altLang="en-US"/>
                    </a:p>
                  </a:txBody>
                  <a:tcPr/>
                </a:tc>
                <a:tc hMerge="1">
                  <a:txBody>
                    <a:bodyPr/>
                    <a:lstStyle/>
                    <a:p>
                      <a:endParaRPr lang="zh-TW" altLang="en-US"/>
                    </a:p>
                  </a:txBody>
                  <a:tcPr marL="0" marR="0" marT="3175" marB="0">
                    <a:lnL w="6350">
                      <a:noFill/>
                      <a:prstDash val="solid"/>
                    </a:lnL>
                    <a:lnR w="6350" cap="flat" cmpd="sng" algn="ctr">
                      <a:noFill/>
                      <a:prstDash val="solid"/>
                      <a:round/>
                      <a:headEnd type="none" w="med" len="med"/>
                      <a:tailEnd type="none" w="med" len="med"/>
                    </a:lnR>
                    <a:lnT w="6350">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FE9F4"/>
                    </a:solidFill>
                  </a:tcPr>
                </a:tc>
                <a:tc hMerge="1">
                  <a:txBody>
                    <a:bodyPr/>
                    <a:lstStyle/>
                    <a:p>
                      <a:endParaRPr lang="zh-TW" altLang="en-US" dirty="0"/>
                    </a:p>
                  </a:txBody>
                  <a:tcPr marL="0" marR="0" marT="3175" marB="0">
                    <a:lnL w="6350">
                      <a:noFill/>
                      <a:prstDash val="solid"/>
                    </a:lnL>
                    <a:lnR w="6350" cap="flat" cmpd="sng" algn="ctr">
                      <a:noFill/>
                      <a:prstDash val="solid"/>
                      <a:round/>
                      <a:headEnd type="none" w="med" len="med"/>
                      <a:tailEnd type="none" w="med" len="med"/>
                    </a:lnR>
                    <a:lnT w="6350">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FE9F4"/>
                    </a:solidFill>
                  </a:tcPr>
                </a:tc>
                <a:tc>
                  <a:txBody>
                    <a:bodyPr/>
                    <a:lstStyle/>
                    <a:p>
                      <a:pPr algn="r"/>
                      <a:r>
                        <a:rPr lang="en-US" altLang="zh-TW" sz="1400" dirty="0"/>
                        <a:t>8.94</a:t>
                      </a:r>
                      <a:endParaRPr lang="zh-TW" altLang="en-US" sz="1400" dirty="0"/>
                    </a:p>
                  </a:txBody>
                  <a:tcPr marL="0" marR="0" marT="3175" marB="0">
                    <a:lnL w="6350">
                      <a:noFill/>
                      <a:prstDash val="solid"/>
                    </a:lnL>
                    <a:lnR w="6350" cap="flat" cmpd="sng" algn="ctr">
                      <a:noFill/>
                      <a:prstDash val="solid"/>
                      <a:round/>
                      <a:headEnd type="none" w="med" len="med"/>
                      <a:tailEnd type="none" w="med" len="med"/>
                    </a:lnR>
                    <a:lnT w="6350">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FE9F4"/>
                    </a:solidFill>
                  </a:tcPr>
                </a:tc>
                <a:tc>
                  <a:txBody>
                    <a:bodyPr/>
                    <a:lstStyle/>
                    <a:p>
                      <a:pPr marR="1905" algn="r">
                        <a:lnSpc>
                          <a:spcPct val="100000"/>
                        </a:lnSpc>
                        <a:spcBef>
                          <a:spcPts val="25"/>
                        </a:spcBef>
                      </a:pPr>
                      <a:endParaRPr sz="1400" dirty="0">
                        <a:latin typeface="Book Antiqua"/>
                        <a:cs typeface="Book Antiqua"/>
                      </a:endParaRPr>
                    </a:p>
                  </a:txBody>
                  <a:tcPr marL="0" marR="0" marT="3175" marB="0">
                    <a:lnL w="6350">
                      <a:noFill/>
                      <a:prstDash val="soli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FE9F4"/>
                    </a:solidFill>
                  </a:tcPr>
                </a:tc>
                <a:extLst>
                  <a:ext uri="{0D108BD9-81ED-4DB2-BD59-A6C34878D82A}">
                    <a16:rowId xmlns:a16="http://schemas.microsoft.com/office/drawing/2014/main" val="10009"/>
                  </a:ext>
                </a:extLst>
              </a:tr>
              <a:tr h="340360">
                <a:tc gridSpan="9">
                  <a:txBody>
                    <a:bodyPr/>
                    <a:lstStyle/>
                    <a:p>
                      <a:pPr>
                        <a:lnSpc>
                          <a:spcPct val="100000"/>
                        </a:lnSpc>
                      </a:pPr>
                      <a:endParaRPr sz="1400" dirty="0">
                        <a:latin typeface="Times New Roman"/>
                        <a:cs typeface="Times New Roman"/>
                      </a:endParaRPr>
                    </a:p>
                  </a:txBody>
                  <a:tcPr marL="0" marR="0" marT="0" marB="0">
                    <a:lnT w="12700" cap="flat" cmpd="sng" algn="ctr">
                      <a:solidFill>
                        <a:schemeClr val="tx1"/>
                      </a:solidFill>
                      <a:prstDash val="solid"/>
                      <a:round/>
                      <a:headEnd type="none" w="med" len="med"/>
                      <a:tailEnd type="none" w="med" len="med"/>
                    </a:lnT>
                    <a:lnB w="19050">
                      <a:solidFill>
                        <a:srgbClr val="000000"/>
                      </a:solidFill>
                      <a:prstDash val="solid"/>
                    </a:lnB>
                  </a:tcPr>
                </a:tc>
                <a:tc hMerge="1">
                  <a:txBody>
                    <a:bodyPr/>
                    <a:lstStyle/>
                    <a:p>
                      <a:endParaRPr lang="zh-TW" altLang="en-US"/>
                    </a:p>
                  </a:txBody>
                  <a:tcPr/>
                </a:tc>
                <a:tc hMerge="1">
                  <a:txBody>
                    <a:bodyPr/>
                    <a:lstStyle/>
                    <a:p>
                      <a:endParaRPr/>
                    </a:p>
                  </a:txBody>
                  <a:tcPr marL="0" marR="0" marT="0" marB="0"/>
                </a:tc>
                <a:tc hMerge="1">
                  <a:txBody>
                    <a:bodyPr/>
                    <a:lstStyle/>
                    <a:p>
                      <a:endParaRPr/>
                    </a:p>
                  </a:txBody>
                  <a:tcPr marL="0" marR="0"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a:lnSpc>
                          <a:spcPct val="100000"/>
                        </a:lnSpc>
                      </a:pPr>
                      <a:endParaRPr sz="1400" dirty="0">
                        <a:latin typeface="Times New Roman"/>
                        <a:cs typeface="Times New Roman"/>
                      </a:endParaRPr>
                    </a:p>
                  </a:txBody>
                  <a:tcPr marL="0" marR="0" marT="0" marB="0">
                    <a:lnT w="12700" cap="flat" cmpd="sng" algn="ctr">
                      <a:solidFill>
                        <a:schemeClr val="tx1"/>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328295">
                <a:tc gridSpan="10">
                  <a:txBody>
                    <a:bodyPr/>
                    <a:lstStyle/>
                    <a:p>
                      <a:pPr marL="9525">
                        <a:lnSpc>
                          <a:spcPts val="1660"/>
                        </a:lnSpc>
                        <a:spcBef>
                          <a:spcPts val="825"/>
                        </a:spcBef>
                      </a:pPr>
                      <a:r>
                        <a:rPr lang="en-US" altLang="zh-TW" sz="1400" dirty="0"/>
                        <a:t>Key Financial Performance Indicators</a:t>
                      </a:r>
                      <a:endParaRPr sz="1400" dirty="0">
                        <a:latin typeface="微軟正黑體"/>
                        <a:cs typeface="微軟正黑體"/>
                      </a:endParaRPr>
                    </a:p>
                  </a:txBody>
                  <a:tcPr marL="0" marR="0" marT="104775" marB="0">
                    <a:lnL w="19050">
                      <a:solidFill>
                        <a:srgbClr val="000000"/>
                      </a:solidFill>
                      <a:prstDash val="solid"/>
                    </a:lnL>
                    <a:lnR w="19050" cap="flat" cmpd="sng" algn="ctr">
                      <a:solidFill>
                        <a:srgbClr val="000000"/>
                      </a:solidFill>
                      <a:prstDash val="solid"/>
                      <a:round/>
                      <a:headEnd type="none" w="med" len="med"/>
                      <a:tailEnd type="none" w="med" len="med"/>
                    </a:lnR>
                    <a:lnT w="19050">
                      <a:solidFill>
                        <a:srgbClr val="000000"/>
                      </a:solidFill>
                      <a:prstDash val="solid"/>
                    </a:lnT>
                  </a:tcPr>
                </a:tc>
                <a:tc hMerge="1">
                  <a:txBody>
                    <a:bodyPr/>
                    <a:lstStyle/>
                    <a:p>
                      <a:endParaRPr lang="zh-TW" altLang="en-US"/>
                    </a:p>
                  </a:txBody>
                  <a:tcPr/>
                </a:tc>
                <a:tc hMerge="1">
                  <a:txBody>
                    <a:bodyPr/>
                    <a:lstStyle/>
                    <a:p>
                      <a:endParaRPr/>
                    </a:p>
                  </a:txBody>
                  <a:tcPr marL="0" marR="0" marT="0" marB="0"/>
                </a:tc>
                <a:tc hMerge="1">
                  <a:txBody>
                    <a:bodyPr/>
                    <a:lstStyle/>
                    <a:p>
                      <a:endParaRPr/>
                    </a:p>
                  </a:txBody>
                  <a:tcPr marL="0" marR="0"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pPr marL="9525">
                        <a:lnSpc>
                          <a:spcPts val="1660"/>
                        </a:lnSpc>
                        <a:spcBef>
                          <a:spcPts val="825"/>
                        </a:spcBef>
                      </a:pPr>
                      <a:endParaRPr sz="1400" dirty="0">
                        <a:latin typeface="微軟正黑體"/>
                        <a:cs typeface="微軟正黑體"/>
                      </a:endParaRPr>
                    </a:p>
                  </a:txBody>
                  <a:tcPr marL="0" marR="0" marT="104775" marB="0">
                    <a:lnL w="19050">
                      <a:solidFill>
                        <a:srgbClr val="000000"/>
                      </a:solidFill>
                      <a:prstDash val="solid"/>
                    </a:lnL>
                    <a:lnR w="19050">
                      <a:solidFill>
                        <a:srgbClr val="000000"/>
                      </a:solidFill>
                      <a:prstDash val="solid"/>
                    </a:lnR>
                    <a:lnT w="190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011"/>
                  </a:ext>
                </a:extLst>
              </a:tr>
              <a:tr h="316230">
                <a:tc gridSpan="2">
                  <a:txBody>
                    <a:bodyPr/>
                    <a:lstStyle/>
                    <a:p>
                      <a:pPr marL="9525">
                        <a:lnSpc>
                          <a:spcPts val="1664"/>
                        </a:lnSpc>
                        <a:spcBef>
                          <a:spcPts val="725"/>
                        </a:spcBef>
                      </a:pPr>
                      <a:r>
                        <a:rPr lang="en-US" altLang="zh-TW" sz="1400" dirty="0"/>
                        <a:t>Average Collection Day</a:t>
                      </a:r>
                      <a:endParaRPr sz="1400" dirty="0">
                        <a:latin typeface="微軟正黑體"/>
                        <a:cs typeface="微軟正黑體"/>
                      </a:endParaRPr>
                    </a:p>
                  </a:txBody>
                  <a:tcPr marL="0" marR="0" marT="92075" marB="0">
                    <a:lnL w="19050">
                      <a:solidFill>
                        <a:srgbClr val="000000"/>
                      </a:solidFill>
                      <a:prstDash val="solid"/>
                    </a:lnL>
                    <a:solidFill>
                      <a:srgbClr val="DFE9F4"/>
                    </a:solidFill>
                  </a:tcPr>
                </a:tc>
                <a:tc hMerge="1">
                  <a:txBody>
                    <a:bodyPr/>
                    <a:lstStyle/>
                    <a:p>
                      <a:endParaRPr lang="zh-TW" altLang="en-US"/>
                    </a:p>
                  </a:txBody>
                  <a:tcPr/>
                </a:tc>
                <a:tc>
                  <a:txBody>
                    <a:bodyPr/>
                    <a:lstStyle/>
                    <a:p>
                      <a:pPr>
                        <a:lnSpc>
                          <a:spcPct val="100000"/>
                        </a:lnSpc>
                      </a:pPr>
                      <a:endParaRPr sz="1400" dirty="0">
                        <a:latin typeface="Times New Roman"/>
                        <a:cs typeface="Times New Roman"/>
                      </a:endParaRPr>
                    </a:p>
                  </a:txBody>
                  <a:tcPr marL="0" marR="0" marT="0" marB="0">
                    <a:solidFill>
                      <a:srgbClr val="DFE9F4"/>
                    </a:solidFill>
                  </a:tcPr>
                </a:tc>
                <a:tc>
                  <a:txBody>
                    <a:bodyPr/>
                    <a:lstStyle/>
                    <a:p>
                      <a:pPr marR="635" algn="r">
                        <a:lnSpc>
                          <a:spcPts val="1675"/>
                        </a:lnSpc>
                        <a:spcBef>
                          <a:spcPts val="715"/>
                        </a:spcBef>
                      </a:pPr>
                      <a:r>
                        <a:rPr lang="en-US" sz="1400" dirty="0">
                          <a:latin typeface="Book Antiqua"/>
                          <a:cs typeface="Book Antiqua"/>
                        </a:rPr>
                        <a:t>84</a:t>
                      </a:r>
                      <a:endParaRPr sz="1400" dirty="0">
                        <a:latin typeface="Book Antiqua"/>
                        <a:cs typeface="Book Antiqua"/>
                      </a:endParaRPr>
                    </a:p>
                  </a:txBody>
                  <a:tcPr marL="0" marR="0" marT="90805" marB="0">
                    <a:solidFill>
                      <a:srgbClr val="DFE9F4"/>
                    </a:solidFill>
                  </a:tcPr>
                </a:tc>
                <a:tc>
                  <a:txBody>
                    <a:bodyPr/>
                    <a:lstStyle/>
                    <a:p>
                      <a:pPr marR="1905" algn="r">
                        <a:lnSpc>
                          <a:spcPts val="1675"/>
                        </a:lnSpc>
                        <a:spcBef>
                          <a:spcPts val="715"/>
                        </a:spcBef>
                      </a:pPr>
                      <a:endParaRPr sz="1400" dirty="0">
                        <a:latin typeface="Book Antiqua"/>
                        <a:cs typeface="Book Antiqua"/>
                      </a:endParaRPr>
                    </a:p>
                  </a:txBody>
                  <a:tcPr marL="0" marR="0" marT="0" marB="0">
                    <a:solidFill>
                      <a:srgbClr val="DFE9F4"/>
                    </a:solidFill>
                  </a:tcPr>
                </a:tc>
                <a:tc>
                  <a:txBody>
                    <a:bodyPr/>
                    <a:lstStyle/>
                    <a:p>
                      <a:pPr marR="1905" algn="r">
                        <a:lnSpc>
                          <a:spcPts val="1675"/>
                        </a:lnSpc>
                        <a:spcBef>
                          <a:spcPts val="715"/>
                        </a:spcBef>
                      </a:pPr>
                      <a:r>
                        <a:rPr lang="en-US" sz="1400" dirty="0">
                          <a:latin typeface="Book Antiqua"/>
                          <a:cs typeface="Book Antiqua"/>
                        </a:rPr>
                        <a:t>66</a:t>
                      </a:r>
                      <a:endParaRPr sz="1400" dirty="0">
                        <a:latin typeface="Book Antiqua"/>
                        <a:cs typeface="Book Antiqua"/>
                      </a:endParaRPr>
                    </a:p>
                  </a:txBody>
                  <a:tcPr marL="0" marR="0" marT="90805" marB="0">
                    <a:solidFill>
                      <a:srgbClr val="DFE9F4"/>
                    </a:solidFill>
                  </a:tcPr>
                </a:tc>
                <a:tc>
                  <a:txBody>
                    <a:bodyPr/>
                    <a:lstStyle/>
                    <a:p>
                      <a:endParaRPr lang="zh-TW" altLang="en-US" dirty="0"/>
                    </a:p>
                  </a:txBody>
                  <a:tcPr marL="0" marR="0" marT="0" marB="0">
                    <a:solidFill>
                      <a:srgbClr val="DFE9F4"/>
                    </a:solidFill>
                  </a:tcPr>
                </a:tc>
                <a:tc gridSpan="2">
                  <a:txBody>
                    <a:bodyPr/>
                    <a:lstStyle/>
                    <a:p>
                      <a:pPr marR="1270" algn="r">
                        <a:lnSpc>
                          <a:spcPts val="1675"/>
                        </a:lnSpc>
                        <a:spcBef>
                          <a:spcPts val="715"/>
                        </a:spcBef>
                      </a:pPr>
                      <a:r>
                        <a:rPr lang="en-US" sz="1400" dirty="0">
                          <a:latin typeface="Book Antiqua"/>
                          <a:cs typeface="Book Antiqua"/>
                        </a:rPr>
                        <a:t>59</a:t>
                      </a:r>
                      <a:endParaRPr sz="1400" dirty="0">
                        <a:latin typeface="Book Antiqua"/>
                        <a:cs typeface="Book Antiqua"/>
                      </a:endParaRPr>
                    </a:p>
                  </a:txBody>
                  <a:tcPr marL="0" marR="0" marT="90805" marB="0">
                    <a:solidFill>
                      <a:srgbClr val="DFE9F4"/>
                    </a:solidFill>
                  </a:tcPr>
                </a:tc>
                <a:tc hMerge="1">
                  <a:txBody>
                    <a:bodyPr/>
                    <a:lstStyle/>
                    <a:p>
                      <a:endParaRPr lang="zh-TW" altLang="en-US"/>
                    </a:p>
                  </a:txBody>
                  <a:tcPr/>
                </a:tc>
                <a:tc>
                  <a:txBody>
                    <a:bodyPr/>
                    <a:lstStyle/>
                    <a:p>
                      <a:pPr marR="1270" algn="r">
                        <a:lnSpc>
                          <a:spcPts val="1675"/>
                        </a:lnSpc>
                        <a:spcBef>
                          <a:spcPts val="715"/>
                        </a:spcBef>
                      </a:pPr>
                      <a:endParaRPr sz="1400" dirty="0">
                        <a:latin typeface="Book Antiqua"/>
                        <a:cs typeface="Book Antiqua"/>
                      </a:endParaRPr>
                    </a:p>
                  </a:txBody>
                  <a:tcPr marL="0" marR="0" marT="90805" marB="0">
                    <a:lnR w="19050">
                      <a:solidFill>
                        <a:srgbClr val="000000"/>
                      </a:solidFill>
                      <a:prstDash val="solid"/>
                    </a:lnR>
                    <a:solidFill>
                      <a:srgbClr val="DFE9F4"/>
                    </a:solidFill>
                  </a:tcPr>
                </a:tc>
                <a:extLst>
                  <a:ext uri="{0D108BD9-81ED-4DB2-BD59-A6C34878D82A}">
                    <a16:rowId xmlns:a16="http://schemas.microsoft.com/office/drawing/2014/main" val="10012"/>
                  </a:ext>
                </a:extLst>
              </a:tr>
              <a:tr h="316230">
                <a:tc gridSpan="2">
                  <a:txBody>
                    <a:bodyPr/>
                    <a:lstStyle/>
                    <a:p>
                      <a:pPr marL="9525">
                        <a:lnSpc>
                          <a:spcPts val="1660"/>
                        </a:lnSpc>
                        <a:spcBef>
                          <a:spcPts val="725"/>
                        </a:spcBef>
                      </a:pPr>
                      <a:r>
                        <a:rPr lang="en-US" altLang="zh-TW" sz="1400" dirty="0"/>
                        <a:t>Average Days of Sales</a:t>
                      </a:r>
                      <a:endParaRPr sz="1400" dirty="0">
                        <a:latin typeface="微軟正黑體"/>
                        <a:cs typeface="微軟正黑體"/>
                      </a:endParaRPr>
                    </a:p>
                  </a:txBody>
                  <a:tcPr marL="0" marR="0" marT="92075" marB="0">
                    <a:lnL w="19050">
                      <a:solidFill>
                        <a:srgbClr val="000000"/>
                      </a:solidFill>
                      <a:prstDash val="solid"/>
                    </a:lnL>
                  </a:tcPr>
                </a:tc>
                <a:tc hMerge="1">
                  <a:txBody>
                    <a:bodyPr/>
                    <a:lstStyle/>
                    <a:p>
                      <a:endParaRPr lang="zh-TW" altLang="en-US"/>
                    </a:p>
                  </a:txBody>
                  <a:tcPr/>
                </a:tc>
                <a:tc>
                  <a:txBody>
                    <a:bodyPr/>
                    <a:lstStyle/>
                    <a:p>
                      <a:pPr>
                        <a:lnSpc>
                          <a:spcPct val="100000"/>
                        </a:lnSpc>
                      </a:pPr>
                      <a:endParaRPr sz="1400">
                        <a:latin typeface="Times New Roman"/>
                        <a:cs typeface="Times New Roman"/>
                      </a:endParaRPr>
                    </a:p>
                  </a:txBody>
                  <a:tcPr marL="0" marR="0" marT="0" marB="0"/>
                </a:tc>
                <a:tc>
                  <a:txBody>
                    <a:bodyPr/>
                    <a:lstStyle/>
                    <a:p>
                      <a:pPr marR="635" algn="r">
                        <a:lnSpc>
                          <a:spcPts val="1675"/>
                        </a:lnSpc>
                        <a:spcBef>
                          <a:spcPts val="715"/>
                        </a:spcBef>
                      </a:pPr>
                      <a:r>
                        <a:rPr lang="en-US" sz="1400" dirty="0">
                          <a:latin typeface="Book Antiqua"/>
                          <a:cs typeface="Book Antiqua"/>
                        </a:rPr>
                        <a:t>77</a:t>
                      </a:r>
                      <a:endParaRPr sz="1400" dirty="0">
                        <a:latin typeface="Book Antiqua"/>
                        <a:cs typeface="Book Antiqua"/>
                      </a:endParaRPr>
                    </a:p>
                  </a:txBody>
                  <a:tcPr marL="0" marR="0" marT="90805" marB="0"/>
                </a:tc>
                <a:tc>
                  <a:txBody>
                    <a:bodyPr/>
                    <a:lstStyle/>
                    <a:p>
                      <a:pPr marR="1905" algn="r">
                        <a:lnSpc>
                          <a:spcPts val="1675"/>
                        </a:lnSpc>
                        <a:spcBef>
                          <a:spcPts val="715"/>
                        </a:spcBef>
                      </a:pPr>
                      <a:endParaRPr sz="1400" dirty="0">
                        <a:latin typeface="Book Antiqua"/>
                        <a:cs typeface="Book Antiqua"/>
                      </a:endParaRPr>
                    </a:p>
                  </a:txBody>
                  <a:tcPr marL="0" marR="0" marT="0" marB="0"/>
                </a:tc>
                <a:tc>
                  <a:txBody>
                    <a:bodyPr/>
                    <a:lstStyle/>
                    <a:p>
                      <a:pPr marR="1905" algn="r">
                        <a:lnSpc>
                          <a:spcPts val="1675"/>
                        </a:lnSpc>
                        <a:spcBef>
                          <a:spcPts val="715"/>
                        </a:spcBef>
                      </a:pPr>
                      <a:r>
                        <a:rPr lang="en-US" sz="1400" dirty="0">
                          <a:latin typeface="Book Antiqua"/>
                          <a:cs typeface="Book Antiqua"/>
                        </a:rPr>
                        <a:t>56.32</a:t>
                      </a:r>
                      <a:endParaRPr sz="1400" dirty="0">
                        <a:latin typeface="Book Antiqua"/>
                        <a:cs typeface="Book Antiqua"/>
                      </a:endParaRPr>
                    </a:p>
                  </a:txBody>
                  <a:tcPr marL="0" marR="0" marT="90805" marB="0"/>
                </a:tc>
                <a:tc>
                  <a:txBody>
                    <a:bodyPr/>
                    <a:lstStyle/>
                    <a:p>
                      <a:endParaRPr lang="zh-TW" altLang="en-US"/>
                    </a:p>
                  </a:txBody>
                  <a:tcPr marL="0" marR="0" marT="0" marB="0"/>
                </a:tc>
                <a:tc gridSpan="2">
                  <a:txBody>
                    <a:bodyPr/>
                    <a:lstStyle/>
                    <a:p>
                      <a:pPr marR="1270" algn="r">
                        <a:lnSpc>
                          <a:spcPts val="1675"/>
                        </a:lnSpc>
                        <a:spcBef>
                          <a:spcPts val="715"/>
                        </a:spcBef>
                      </a:pPr>
                      <a:r>
                        <a:rPr lang="en-US" sz="1400" dirty="0">
                          <a:latin typeface="Book Antiqua"/>
                          <a:cs typeface="Book Antiqua"/>
                        </a:rPr>
                        <a:t>69</a:t>
                      </a:r>
                      <a:endParaRPr sz="1400" dirty="0">
                        <a:latin typeface="Book Antiqua"/>
                        <a:cs typeface="Book Antiqua"/>
                      </a:endParaRPr>
                    </a:p>
                  </a:txBody>
                  <a:tcPr marL="0" marR="0" marT="90805" marB="0"/>
                </a:tc>
                <a:tc hMerge="1">
                  <a:txBody>
                    <a:bodyPr/>
                    <a:lstStyle/>
                    <a:p>
                      <a:endParaRPr lang="zh-TW" altLang="en-US"/>
                    </a:p>
                  </a:txBody>
                  <a:tcPr/>
                </a:tc>
                <a:tc>
                  <a:txBody>
                    <a:bodyPr/>
                    <a:lstStyle/>
                    <a:p>
                      <a:pPr marR="1270" algn="r">
                        <a:lnSpc>
                          <a:spcPts val="1675"/>
                        </a:lnSpc>
                        <a:spcBef>
                          <a:spcPts val="715"/>
                        </a:spcBef>
                      </a:pPr>
                      <a:endParaRPr sz="1400" dirty="0">
                        <a:latin typeface="Book Antiqua"/>
                        <a:cs typeface="Book Antiqua"/>
                      </a:endParaRPr>
                    </a:p>
                  </a:txBody>
                  <a:tcPr marL="0" marR="0" marT="90805" marB="0">
                    <a:lnR w="19050">
                      <a:solidFill>
                        <a:srgbClr val="000000"/>
                      </a:solidFill>
                      <a:prstDash val="solid"/>
                    </a:lnR>
                  </a:tcPr>
                </a:tc>
                <a:extLst>
                  <a:ext uri="{0D108BD9-81ED-4DB2-BD59-A6C34878D82A}">
                    <a16:rowId xmlns:a16="http://schemas.microsoft.com/office/drawing/2014/main" val="10013"/>
                  </a:ext>
                </a:extLst>
              </a:tr>
              <a:tr h="316230">
                <a:tc gridSpan="2">
                  <a:txBody>
                    <a:bodyPr/>
                    <a:lstStyle/>
                    <a:p>
                      <a:pPr marL="9525">
                        <a:lnSpc>
                          <a:spcPts val="1660"/>
                        </a:lnSpc>
                        <a:spcBef>
                          <a:spcPts val="730"/>
                        </a:spcBef>
                      </a:pPr>
                      <a:r>
                        <a:rPr lang="en-US" altLang="zh-TW" sz="1400" dirty="0"/>
                        <a:t>Current Ratio %</a:t>
                      </a:r>
                      <a:endParaRPr sz="1400" dirty="0">
                        <a:latin typeface="Book Antiqua"/>
                        <a:cs typeface="Book Antiqua"/>
                      </a:endParaRPr>
                    </a:p>
                  </a:txBody>
                  <a:tcPr marL="0" marR="0" marT="92710" marB="0">
                    <a:lnL w="19050">
                      <a:solidFill>
                        <a:srgbClr val="000000"/>
                      </a:solidFill>
                      <a:prstDash val="solid"/>
                    </a:lnL>
                    <a:solidFill>
                      <a:srgbClr val="DFE9F4"/>
                    </a:solidFill>
                  </a:tcPr>
                </a:tc>
                <a:tc hMerge="1">
                  <a:txBody>
                    <a:bodyPr/>
                    <a:lstStyle/>
                    <a:p>
                      <a:endParaRPr lang="zh-TW" altLang="en-US" dirty="0"/>
                    </a:p>
                  </a:txBody>
                  <a:tcPr/>
                </a:tc>
                <a:tc>
                  <a:txBody>
                    <a:bodyPr/>
                    <a:lstStyle/>
                    <a:p>
                      <a:pPr>
                        <a:lnSpc>
                          <a:spcPct val="100000"/>
                        </a:lnSpc>
                      </a:pPr>
                      <a:endParaRPr sz="1400">
                        <a:latin typeface="Times New Roman"/>
                        <a:cs typeface="Times New Roman"/>
                      </a:endParaRPr>
                    </a:p>
                  </a:txBody>
                  <a:tcPr marL="0" marR="0" marT="0" marB="0">
                    <a:solidFill>
                      <a:srgbClr val="DFE9F4"/>
                    </a:solidFill>
                  </a:tcPr>
                </a:tc>
                <a:tc>
                  <a:txBody>
                    <a:bodyPr/>
                    <a:lstStyle/>
                    <a:p>
                      <a:pPr marR="2540" algn="r">
                        <a:lnSpc>
                          <a:spcPts val="1675"/>
                        </a:lnSpc>
                        <a:spcBef>
                          <a:spcPts val="715"/>
                        </a:spcBef>
                      </a:pPr>
                      <a:r>
                        <a:rPr lang="en-US" sz="1400" dirty="0">
                          <a:latin typeface="Book Antiqua"/>
                          <a:cs typeface="Book Antiqua"/>
                        </a:rPr>
                        <a:t>91</a:t>
                      </a:r>
                      <a:endParaRPr sz="1400" dirty="0">
                        <a:latin typeface="Book Antiqua"/>
                        <a:cs typeface="Book Antiqua"/>
                      </a:endParaRPr>
                    </a:p>
                  </a:txBody>
                  <a:tcPr marL="0" marR="0" marT="90805" marB="0">
                    <a:solidFill>
                      <a:srgbClr val="DFE9F4"/>
                    </a:solidFill>
                  </a:tcPr>
                </a:tc>
                <a:tc>
                  <a:txBody>
                    <a:bodyPr/>
                    <a:lstStyle/>
                    <a:p>
                      <a:pPr marR="2540" algn="r">
                        <a:lnSpc>
                          <a:spcPts val="1675"/>
                        </a:lnSpc>
                        <a:spcBef>
                          <a:spcPts val="715"/>
                        </a:spcBef>
                      </a:pPr>
                      <a:endParaRPr sz="1400" dirty="0">
                        <a:latin typeface="Book Antiqua"/>
                        <a:cs typeface="Book Antiqua"/>
                      </a:endParaRPr>
                    </a:p>
                  </a:txBody>
                  <a:tcPr marL="0" marR="0" marT="0" marB="0">
                    <a:solidFill>
                      <a:srgbClr val="DFE9F4"/>
                    </a:solidFill>
                  </a:tcPr>
                </a:tc>
                <a:tc>
                  <a:txBody>
                    <a:bodyPr/>
                    <a:lstStyle/>
                    <a:p>
                      <a:pPr marR="2540" algn="r">
                        <a:lnSpc>
                          <a:spcPts val="1675"/>
                        </a:lnSpc>
                        <a:spcBef>
                          <a:spcPts val="715"/>
                        </a:spcBef>
                      </a:pPr>
                      <a:r>
                        <a:rPr lang="en-US" sz="1400" dirty="0">
                          <a:latin typeface="Book Antiqua"/>
                          <a:cs typeface="Book Antiqua"/>
                        </a:rPr>
                        <a:t>108.63</a:t>
                      </a:r>
                      <a:endParaRPr sz="1400" dirty="0">
                        <a:latin typeface="Book Antiqua"/>
                        <a:cs typeface="Book Antiqua"/>
                      </a:endParaRPr>
                    </a:p>
                  </a:txBody>
                  <a:tcPr marL="0" marR="0" marT="90805" marB="0">
                    <a:solidFill>
                      <a:srgbClr val="DFE9F4"/>
                    </a:solidFill>
                  </a:tcPr>
                </a:tc>
                <a:tc>
                  <a:txBody>
                    <a:bodyPr/>
                    <a:lstStyle/>
                    <a:p>
                      <a:endParaRPr lang="zh-TW" altLang="en-US"/>
                    </a:p>
                  </a:txBody>
                  <a:tcPr marL="0" marR="0" marT="0" marB="0">
                    <a:solidFill>
                      <a:srgbClr val="DFE9F4"/>
                    </a:solidFill>
                  </a:tcPr>
                </a:tc>
                <a:tc gridSpan="2">
                  <a:txBody>
                    <a:bodyPr/>
                    <a:lstStyle/>
                    <a:p>
                      <a:pPr marR="1905" algn="r">
                        <a:lnSpc>
                          <a:spcPts val="1675"/>
                        </a:lnSpc>
                        <a:spcBef>
                          <a:spcPts val="715"/>
                        </a:spcBef>
                      </a:pPr>
                      <a:r>
                        <a:rPr lang="en-US" sz="1400" dirty="0">
                          <a:latin typeface="Book Antiqua"/>
                          <a:cs typeface="Book Antiqua"/>
                        </a:rPr>
                        <a:t>90.08</a:t>
                      </a:r>
                      <a:endParaRPr sz="1400" dirty="0">
                        <a:latin typeface="Book Antiqua"/>
                        <a:cs typeface="Book Antiqua"/>
                      </a:endParaRPr>
                    </a:p>
                  </a:txBody>
                  <a:tcPr marL="0" marR="0" marT="90805" marB="0">
                    <a:solidFill>
                      <a:srgbClr val="DFE9F4"/>
                    </a:solidFill>
                  </a:tcPr>
                </a:tc>
                <a:tc hMerge="1">
                  <a:txBody>
                    <a:bodyPr/>
                    <a:lstStyle/>
                    <a:p>
                      <a:endParaRPr lang="zh-TW" altLang="en-US"/>
                    </a:p>
                  </a:txBody>
                  <a:tcPr/>
                </a:tc>
                <a:tc>
                  <a:txBody>
                    <a:bodyPr/>
                    <a:lstStyle/>
                    <a:p>
                      <a:pPr marR="1905" algn="r">
                        <a:lnSpc>
                          <a:spcPts val="1675"/>
                        </a:lnSpc>
                        <a:spcBef>
                          <a:spcPts val="715"/>
                        </a:spcBef>
                      </a:pPr>
                      <a:endParaRPr sz="1400" dirty="0">
                        <a:latin typeface="Book Antiqua"/>
                        <a:cs typeface="Book Antiqua"/>
                      </a:endParaRPr>
                    </a:p>
                  </a:txBody>
                  <a:tcPr marL="0" marR="0" marT="90805" marB="0">
                    <a:lnR w="19050">
                      <a:solidFill>
                        <a:srgbClr val="000000"/>
                      </a:solidFill>
                      <a:prstDash val="solid"/>
                    </a:lnR>
                    <a:solidFill>
                      <a:srgbClr val="DFE9F4"/>
                    </a:solidFill>
                  </a:tcPr>
                </a:tc>
                <a:extLst>
                  <a:ext uri="{0D108BD9-81ED-4DB2-BD59-A6C34878D82A}">
                    <a16:rowId xmlns:a16="http://schemas.microsoft.com/office/drawing/2014/main" val="10014"/>
                  </a:ext>
                </a:extLst>
              </a:tr>
              <a:tr h="385445">
                <a:tc gridSpan="2">
                  <a:txBody>
                    <a:bodyPr/>
                    <a:lstStyle/>
                    <a:p>
                      <a:pPr marL="9525">
                        <a:lnSpc>
                          <a:spcPts val="1660"/>
                        </a:lnSpc>
                        <a:spcBef>
                          <a:spcPts val="825"/>
                        </a:spcBef>
                      </a:pPr>
                      <a:r>
                        <a:rPr lang="en-US" altLang="zh-TW" sz="1400" dirty="0"/>
                        <a:t>Debt Ratio %</a:t>
                      </a:r>
                      <a:endParaRPr sz="1400" dirty="0">
                        <a:latin typeface="Book Antiqua"/>
                        <a:cs typeface="Book Antiqua"/>
                      </a:endParaRPr>
                    </a:p>
                  </a:txBody>
                  <a:tcPr marL="0" marR="0" marT="104775" marB="0">
                    <a:lnL w="19050">
                      <a:solidFill>
                        <a:srgbClr val="000000"/>
                      </a:solidFill>
                      <a:prstDash val="solid"/>
                    </a:lnL>
                    <a:lnB w="19050">
                      <a:solidFill>
                        <a:srgbClr val="000000"/>
                      </a:solidFill>
                      <a:prstDash val="solid"/>
                    </a:lnB>
                  </a:tcPr>
                </a:tc>
                <a:tc hMerge="1">
                  <a:txBody>
                    <a:bodyPr/>
                    <a:lstStyle/>
                    <a:p>
                      <a:endParaRPr lang="zh-TW" altLang="en-US"/>
                    </a:p>
                  </a:txBody>
                  <a:tcPr/>
                </a:tc>
                <a:tc>
                  <a:txBody>
                    <a:bodyPr/>
                    <a:lstStyle/>
                    <a:p>
                      <a:pPr>
                        <a:lnSpc>
                          <a:spcPct val="100000"/>
                        </a:lnSpc>
                      </a:pPr>
                      <a:endParaRPr sz="1400">
                        <a:latin typeface="Times New Roman"/>
                        <a:cs typeface="Times New Roman"/>
                      </a:endParaRPr>
                    </a:p>
                  </a:txBody>
                  <a:tcPr marL="0" marR="0" marT="0" marB="0">
                    <a:lnB w="19050">
                      <a:solidFill>
                        <a:srgbClr val="000000"/>
                      </a:solidFill>
                      <a:prstDash val="solid"/>
                    </a:lnB>
                  </a:tcPr>
                </a:tc>
                <a:tc>
                  <a:txBody>
                    <a:bodyPr/>
                    <a:lstStyle/>
                    <a:p>
                      <a:pPr marR="1905" algn="r">
                        <a:lnSpc>
                          <a:spcPts val="1670"/>
                        </a:lnSpc>
                        <a:spcBef>
                          <a:spcPts val="815"/>
                        </a:spcBef>
                      </a:pPr>
                      <a:r>
                        <a:rPr lang="en-US" sz="1400" dirty="0">
                          <a:latin typeface="Book Antiqua"/>
                          <a:cs typeface="Book Antiqua"/>
                        </a:rPr>
                        <a:t>113.67</a:t>
                      </a:r>
                      <a:endParaRPr sz="1400" dirty="0">
                        <a:latin typeface="Book Antiqua"/>
                        <a:cs typeface="Book Antiqua"/>
                      </a:endParaRPr>
                    </a:p>
                  </a:txBody>
                  <a:tcPr marL="0" marR="0" marT="103505" marB="0">
                    <a:lnB w="19050">
                      <a:solidFill>
                        <a:srgbClr val="000000"/>
                      </a:solidFill>
                      <a:prstDash val="solid"/>
                    </a:lnB>
                  </a:tcPr>
                </a:tc>
                <a:tc>
                  <a:txBody>
                    <a:bodyPr/>
                    <a:lstStyle/>
                    <a:p>
                      <a:pPr marR="3175" algn="r">
                        <a:lnSpc>
                          <a:spcPts val="1670"/>
                        </a:lnSpc>
                        <a:spcBef>
                          <a:spcPts val="815"/>
                        </a:spcBef>
                      </a:pPr>
                      <a:endParaRPr sz="1400" dirty="0">
                        <a:latin typeface="Book Antiqua"/>
                        <a:cs typeface="Book Antiqua"/>
                      </a:endParaRPr>
                    </a:p>
                  </a:txBody>
                  <a:tcPr marL="0" marR="0" marT="0" marB="0">
                    <a:lnB w="19050" cap="flat" cmpd="sng" algn="ctr">
                      <a:solidFill>
                        <a:srgbClr val="000000"/>
                      </a:solidFill>
                      <a:prstDash val="solid"/>
                      <a:round/>
                      <a:headEnd type="none" w="med" len="med"/>
                      <a:tailEnd type="none" w="med" len="med"/>
                    </a:lnB>
                  </a:tcPr>
                </a:tc>
                <a:tc>
                  <a:txBody>
                    <a:bodyPr/>
                    <a:lstStyle/>
                    <a:p>
                      <a:pPr marR="3175" algn="r">
                        <a:lnSpc>
                          <a:spcPts val="1670"/>
                        </a:lnSpc>
                        <a:spcBef>
                          <a:spcPts val="815"/>
                        </a:spcBef>
                      </a:pPr>
                      <a:r>
                        <a:rPr lang="en-US" sz="1400" dirty="0">
                          <a:latin typeface="Book Antiqua"/>
                          <a:cs typeface="Book Antiqua"/>
                        </a:rPr>
                        <a:t>124.37</a:t>
                      </a:r>
                      <a:endParaRPr sz="1400" dirty="0">
                        <a:latin typeface="Book Antiqua"/>
                        <a:cs typeface="Book Antiqua"/>
                      </a:endParaRPr>
                    </a:p>
                  </a:txBody>
                  <a:tcPr marL="0" marR="0" marT="103505" marB="0">
                    <a:lnB w="19050" cap="flat" cmpd="sng" algn="ctr">
                      <a:solidFill>
                        <a:srgbClr val="000000"/>
                      </a:solidFill>
                      <a:prstDash val="solid"/>
                      <a:round/>
                      <a:headEnd type="none" w="med" len="med"/>
                      <a:tailEnd type="none" w="med" len="med"/>
                    </a:lnB>
                  </a:tcPr>
                </a:tc>
                <a:tc>
                  <a:txBody>
                    <a:bodyPr/>
                    <a:lstStyle/>
                    <a:p>
                      <a:endParaRPr lang="zh-TW" altLang="en-US"/>
                    </a:p>
                  </a:txBody>
                  <a:tcPr marL="0" marR="0" marT="0" marB="0">
                    <a:lnB w="19050">
                      <a:solidFill>
                        <a:srgbClr val="000000"/>
                      </a:solidFill>
                      <a:prstDash val="solid"/>
                    </a:lnB>
                  </a:tcPr>
                </a:tc>
                <a:tc gridSpan="2">
                  <a:txBody>
                    <a:bodyPr/>
                    <a:lstStyle/>
                    <a:p>
                      <a:pPr marR="1905" algn="r">
                        <a:lnSpc>
                          <a:spcPts val="1670"/>
                        </a:lnSpc>
                        <a:spcBef>
                          <a:spcPts val="815"/>
                        </a:spcBef>
                      </a:pPr>
                      <a:r>
                        <a:rPr lang="en-US" sz="1400" dirty="0">
                          <a:latin typeface="Book Antiqua"/>
                          <a:cs typeface="Book Antiqua"/>
                        </a:rPr>
                        <a:t>205.05</a:t>
                      </a:r>
                      <a:endParaRPr sz="1400" dirty="0">
                        <a:latin typeface="Book Antiqua"/>
                        <a:cs typeface="Book Antiqua"/>
                      </a:endParaRPr>
                    </a:p>
                  </a:txBody>
                  <a:tcPr marL="0" marR="0" marT="103505" marB="0">
                    <a:lnB w="1905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marR="1905" algn="r">
                        <a:lnSpc>
                          <a:spcPts val="1670"/>
                        </a:lnSpc>
                        <a:spcBef>
                          <a:spcPts val="815"/>
                        </a:spcBef>
                      </a:pPr>
                      <a:endParaRPr sz="1400" dirty="0">
                        <a:latin typeface="Book Antiqua"/>
                        <a:cs typeface="Book Antiqua"/>
                      </a:endParaRPr>
                    </a:p>
                  </a:txBody>
                  <a:tcPr marL="0" marR="0" marT="103505" marB="0">
                    <a:lnR w="19050">
                      <a:solidFill>
                        <a:srgbClr val="000000"/>
                      </a:solidFill>
                      <a:prstDash val="solid"/>
                    </a:lnR>
                    <a:lnB w="19050">
                      <a:solidFill>
                        <a:srgbClr val="000000"/>
                      </a:solidFill>
                      <a:prstDash val="solid"/>
                    </a:lnB>
                  </a:tcPr>
                </a:tc>
                <a:extLst>
                  <a:ext uri="{0D108BD9-81ED-4DB2-BD59-A6C34878D82A}">
                    <a16:rowId xmlns:a16="http://schemas.microsoft.com/office/drawing/2014/main" val="10015"/>
                  </a:ext>
                </a:extLst>
              </a:tr>
            </a:tbl>
          </a:graphicData>
        </a:graphic>
      </p:graphicFrame>
      <p:sp>
        <p:nvSpPr>
          <p:cNvPr id="6" name="object 4"/>
          <p:cNvSpPr txBox="1"/>
          <p:nvPr/>
        </p:nvSpPr>
        <p:spPr>
          <a:xfrm>
            <a:off x="9986898" y="6378346"/>
            <a:ext cx="2052320" cy="269240"/>
          </a:xfrm>
          <a:prstGeom prst="rect">
            <a:avLst/>
          </a:prstGeom>
        </p:spPr>
        <p:txBody>
          <a:bodyPr vert="horz" wrap="square" lIns="0" tIns="12065" rIns="0" bIns="0" rtlCol="0">
            <a:spAutoFit/>
          </a:bodyPr>
          <a:lstStyle/>
          <a:p>
            <a:pPr marL="12700">
              <a:lnSpc>
                <a:spcPct val="100000"/>
              </a:lnSpc>
              <a:spcBef>
                <a:spcPts val="95"/>
              </a:spcBef>
            </a:pPr>
            <a:r>
              <a:rPr sz="1600" spc="-30" dirty="0">
                <a:solidFill>
                  <a:srgbClr val="5E6164"/>
                </a:solidFill>
                <a:latin typeface="微軟正黑體"/>
                <a:cs typeface="微軟正黑體"/>
              </a:rPr>
              <a:t>翔耀實業股份有限公司</a:t>
            </a:r>
            <a:endParaRPr sz="1600" dirty="0">
              <a:latin typeface="微軟正黑體"/>
              <a:cs typeface="微軟正黑體"/>
            </a:endParaRPr>
          </a:p>
        </p:txBody>
      </p:sp>
      <p:pic>
        <p:nvPicPr>
          <p:cNvPr id="7" name="object 5"/>
          <p:cNvPicPr/>
          <p:nvPr/>
        </p:nvPicPr>
        <p:blipFill>
          <a:blip r:embed="rId2" cstate="print"/>
          <a:stretch>
            <a:fillRect/>
          </a:stretch>
        </p:blipFill>
        <p:spPr>
          <a:xfrm>
            <a:off x="9047736" y="6385559"/>
            <a:ext cx="898082" cy="274320"/>
          </a:xfrm>
          <a:prstGeom prst="rect">
            <a:avLst/>
          </a:prstGeom>
        </p:spPr>
      </p:pic>
      <p:sp>
        <p:nvSpPr>
          <p:cNvPr id="8" name="矩形 7"/>
          <p:cNvSpPr/>
          <p:nvPr/>
        </p:nvSpPr>
        <p:spPr>
          <a:xfrm>
            <a:off x="9101880" y="914400"/>
            <a:ext cx="1821973" cy="297517"/>
          </a:xfrm>
          <a:prstGeom prst="rect">
            <a:avLst/>
          </a:prstGeom>
        </p:spPr>
        <p:txBody>
          <a:bodyPr wrap="none">
            <a:spAutoFit/>
          </a:bodyPr>
          <a:lstStyle/>
          <a:p>
            <a:pPr marR="35560" algn="r">
              <a:lnSpc>
                <a:spcPts val="1645"/>
              </a:lnSpc>
              <a:spcBef>
                <a:spcPts val="110"/>
              </a:spcBef>
            </a:pPr>
            <a:r>
              <a:rPr lang="en-US" altLang="zh-TW" sz="1400" dirty="0"/>
              <a:t>Unit: NT$ Thousand</a:t>
            </a:r>
            <a:endParaRPr lang="zh-TW" altLang="en-US" sz="1400" dirty="0">
              <a:latin typeface="微軟正黑體"/>
              <a:cs typeface="微軟正黑體"/>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圖片 11"/>
          <p:cNvPicPr>
            <a:picLocks noChangeAspect="1"/>
          </p:cNvPicPr>
          <p:nvPr/>
        </p:nvPicPr>
        <p:blipFill rotWithShape="1">
          <a:blip r:embed="rId2">
            <a:extLst>
              <a:ext uri="{28A0092B-C50C-407E-A947-70E740481C1C}">
                <a14:useLocalDpi xmlns:a14="http://schemas.microsoft.com/office/drawing/2010/main" val="0"/>
              </a:ext>
            </a:extLst>
          </a:blip>
          <a:srcRect l="27815" t="19507" r="28476" b="690"/>
          <a:stretch/>
        </p:blipFill>
        <p:spPr>
          <a:xfrm>
            <a:off x="7162800" y="0"/>
            <a:ext cx="5029200" cy="6858000"/>
          </a:xfrm>
          <a:prstGeom prst="rect">
            <a:avLst/>
          </a:prstGeom>
        </p:spPr>
      </p:pic>
      <p:sp>
        <p:nvSpPr>
          <p:cNvPr id="3" name="文字版面配置區 2"/>
          <p:cNvSpPr>
            <a:spLocks noGrp="1"/>
          </p:cNvSpPr>
          <p:nvPr>
            <p:ph type="body" idx="1"/>
          </p:nvPr>
        </p:nvSpPr>
        <p:spPr>
          <a:xfrm>
            <a:off x="201386" y="1582340"/>
            <a:ext cx="6934200" cy="3693319"/>
          </a:xfrm>
        </p:spPr>
        <p:txBody>
          <a:bodyPr/>
          <a:lstStyle/>
          <a:p>
            <a:r>
              <a:rPr lang="en-US" altLang="zh-TW" sz="2000" dirty="0"/>
              <a:t>Q3 </a:t>
            </a:r>
            <a:r>
              <a:rPr lang="en-US" altLang="zh-TW" sz="2000" dirty="0" smtClean="0"/>
              <a:t>2025 </a:t>
            </a:r>
            <a:r>
              <a:rPr lang="en-US" altLang="zh-TW" sz="2000" dirty="0"/>
              <a:t>Consolidated Revenue Growth of 26%</a:t>
            </a:r>
          </a:p>
          <a:p>
            <a:endParaRPr lang="en-US" altLang="zh-TW" sz="2000" dirty="0"/>
          </a:p>
          <a:p>
            <a:r>
              <a:rPr lang="en-US" altLang="zh-TW" sz="2000" dirty="0">
                <a:solidFill>
                  <a:schemeClr val="tx1"/>
                </a:solidFill>
              </a:rPr>
              <a:t>1. The main revenue still comes from the subsidiary </a:t>
            </a:r>
            <a:r>
              <a:rPr lang="en-US" altLang="zh-TW" sz="2000" dirty="0" smtClean="0">
                <a:solidFill>
                  <a:schemeClr val="tx1"/>
                </a:solidFill>
              </a:rPr>
              <a:t>Abon </a:t>
            </a:r>
            <a:r>
              <a:rPr lang="en-US" altLang="zh-TW" sz="2000" dirty="0" err="1" smtClean="0">
                <a:solidFill>
                  <a:schemeClr val="tx1"/>
                </a:solidFill>
              </a:rPr>
              <a:t>Touchsystems</a:t>
            </a:r>
            <a:r>
              <a:rPr lang="en-US" altLang="zh-TW" sz="2000" dirty="0" smtClean="0">
                <a:solidFill>
                  <a:schemeClr val="tx1"/>
                </a:solidFill>
              </a:rPr>
              <a:t> </a:t>
            </a:r>
            <a:r>
              <a:rPr lang="en-US" altLang="zh-TW" sz="2000" dirty="0" err="1" smtClean="0">
                <a:solidFill>
                  <a:schemeClr val="tx1"/>
                </a:solidFill>
              </a:rPr>
              <a:t>Co.,Ltd</a:t>
            </a:r>
            <a:r>
              <a:rPr lang="en-US" altLang="zh-TW" sz="2000" dirty="0" smtClean="0">
                <a:solidFill>
                  <a:schemeClr val="tx1"/>
                </a:solidFill>
              </a:rPr>
              <a:t>. </a:t>
            </a:r>
            <a:r>
              <a:rPr lang="en-US" altLang="zh-TW" sz="2000" dirty="0">
                <a:solidFill>
                  <a:schemeClr val="tx1"/>
                </a:solidFill>
              </a:rPr>
              <a:t>Although its revenue from January to September this year was slightly affected by tariff issues, it still showed slight growth. The company is now focusing on expanding the higher-value TDM (Touch Panel Display Model) market. It is estimated that this will account for about 8% to 10% of revenue this year. After mass production and with stable orders for </a:t>
            </a:r>
            <a:r>
              <a:rPr lang="en-US" altLang="zh-TW" sz="2000" dirty="0" smtClean="0">
                <a:solidFill>
                  <a:schemeClr val="tx1"/>
                </a:solidFill>
              </a:rPr>
              <a:t>Abon </a:t>
            </a:r>
            <a:r>
              <a:rPr lang="en-US" altLang="zh-TW" sz="2000" dirty="0">
                <a:solidFill>
                  <a:schemeClr val="tx1"/>
                </a:solidFill>
              </a:rPr>
              <a:t>existing niche products, the company hopes to effectively contribute to the revenue growth for the year.</a:t>
            </a:r>
          </a:p>
        </p:txBody>
      </p:sp>
      <p:sp>
        <p:nvSpPr>
          <p:cNvPr id="10" name="object 7"/>
          <p:cNvSpPr txBox="1"/>
          <p:nvPr/>
        </p:nvSpPr>
        <p:spPr>
          <a:xfrm>
            <a:off x="681416" y="589036"/>
            <a:ext cx="4717898" cy="505908"/>
          </a:xfrm>
          <a:prstGeom prst="rect">
            <a:avLst/>
          </a:prstGeom>
        </p:spPr>
        <p:txBody>
          <a:bodyPr vert="horz" wrap="square" lIns="0" tIns="13335" rIns="0" bIns="0" rtlCol="0">
            <a:spAutoFit/>
          </a:bodyPr>
          <a:lstStyle/>
          <a:p>
            <a:pPr marL="12700">
              <a:lnSpc>
                <a:spcPct val="100000"/>
              </a:lnSpc>
              <a:spcBef>
                <a:spcPts val="105"/>
              </a:spcBef>
            </a:pPr>
            <a:r>
              <a:rPr lang="en-US" altLang="zh-TW" sz="3200" dirty="0">
                <a:solidFill>
                  <a:srgbClr val="0070C0"/>
                </a:solidFill>
                <a:latin typeface="微軟正黑體" panose="020B0604030504040204" pitchFamily="34" charset="-120"/>
                <a:ea typeface="微軟正黑體" panose="020B0604030504040204" pitchFamily="34" charset="-120"/>
              </a:rPr>
              <a:t>Revenue Performance</a:t>
            </a:r>
            <a:endParaRPr sz="3200" dirty="0">
              <a:solidFill>
                <a:srgbClr val="0070C0"/>
              </a:solidFill>
              <a:latin typeface="微軟正黑體" panose="020B0604030504040204" pitchFamily="34" charset="-120"/>
              <a:ea typeface="微軟正黑體" panose="020B0604030504040204" pitchFamily="34" charset="-120"/>
              <a:cs typeface="微軟正黑體"/>
            </a:endParaRPr>
          </a:p>
        </p:txBody>
      </p:sp>
      <p:pic>
        <p:nvPicPr>
          <p:cNvPr id="14" name="object 7"/>
          <p:cNvPicPr/>
          <p:nvPr/>
        </p:nvPicPr>
        <p:blipFill>
          <a:blip r:embed="rId3" cstate="print"/>
          <a:stretch>
            <a:fillRect/>
          </a:stretch>
        </p:blipFill>
        <p:spPr>
          <a:xfrm>
            <a:off x="9101328" y="6388608"/>
            <a:ext cx="827531" cy="245364"/>
          </a:xfrm>
          <a:prstGeom prst="rect">
            <a:avLst/>
          </a:prstGeom>
          <a:effectLst>
            <a:outerShdw blurRad="50800" dist="12700" dir="5400000" algn="ctr" rotWithShape="0">
              <a:srgbClr val="000000">
                <a:alpha val="99000"/>
              </a:srgbClr>
            </a:outerShdw>
          </a:effectLst>
        </p:spPr>
      </p:pic>
      <p:sp>
        <p:nvSpPr>
          <p:cNvPr id="15" name="object 8"/>
          <p:cNvSpPr txBox="1">
            <a:spLocks noGrp="1"/>
          </p:cNvSpPr>
          <p:nvPr>
            <p:ph type="ftr" sz="quarter" idx="5"/>
          </p:nvPr>
        </p:nvSpPr>
        <p:spPr>
          <a:xfrm>
            <a:off x="9986898" y="6363005"/>
            <a:ext cx="2052320" cy="295275"/>
          </a:xfrm>
          <a:prstGeom prst="rect">
            <a:avLst/>
          </a:prstGeom>
          <a:effectLst>
            <a:outerShdw blurRad="50800" dist="12700" dir="5400000" algn="ctr" rotWithShape="0">
              <a:srgbClr val="000000">
                <a:alpha val="99000"/>
              </a:srgbClr>
            </a:outerShdw>
          </a:effectLst>
        </p:spPr>
        <p:txBody>
          <a:bodyPr vert="horz" wrap="square" lIns="0" tIns="27305" rIns="0" bIns="0" rtlCol="0">
            <a:spAutoFit/>
          </a:bodyPr>
          <a:lstStyle/>
          <a:p>
            <a:pPr marL="12700">
              <a:lnSpc>
                <a:spcPct val="100000"/>
              </a:lnSpc>
              <a:spcBef>
                <a:spcPts val="215"/>
              </a:spcBef>
            </a:pPr>
            <a:r>
              <a:rPr spc="-30" dirty="0"/>
              <a:t>翔耀實業股份有限公司</a:t>
            </a:r>
          </a:p>
        </p:txBody>
      </p:sp>
      <p:sp>
        <p:nvSpPr>
          <p:cNvPr id="4" name="矩形 3"/>
          <p:cNvSpPr/>
          <p:nvPr/>
        </p:nvSpPr>
        <p:spPr>
          <a:xfrm>
            <a:off x="681416" y="174248"/>
            <a:ext cx="3265638" cy="523220"/>
          </a:xfrm>
          <a:prstGeom prst="rect">
            <a:avLst/>
          </a:prstGeom>
        </p:spPr>
        <p:txBody>
          <a:bodyPr wrap="none">
            <a:spAutoFit/>
          </a:bodyPr>
          <a:lstStyle/>
          <a:p>
            <a:r>
              <a:rPr lang="en-US" altLang="zh-TW" sz="2800" dirty="0" smtClean="0">
                <a:solidFill>
                  <a:schemeClr val="tx2">
                    <a:lumMod val="60000"/>
                    <a:lumOff val="40000"/>
                  </a:schemeClr>
                </a:solidFill>
              </a:rPr>
              <a:t>Enlight Corporation</a:t>
            </a:r>
            <a:endParaRPr lang="zh-TW" altLang="en-US" sz="2800" dirty="0">
              <a:solidFill>
                <a:schemeClr val="tx2">
                  <a:lumMod val="60000"/>
                  <a:lumOff val="40000"/>
                </a:schemeClr>
              </a:solidFill>
            </a:endParaRPr>
          </a:p>
        </p:txBody>
      </p:sp>
    </p:spTree>
    <p:extLst>
      <p:ext uri="{BB962C8B-B14F-4D97-AF65-F5344CB8AC3E}">
        <p14:creationId xmlns:p14="http://schemas.microsoft.com/office/powerpoint/2010/main" val="1568495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AA4DD-D54E-F293-4136-97DDF7A2F293}"/>
            </a:ext>
          </a:extLst>
        </p:cNvPr>
        <p:cNvGrpSpPr/>
        <p:nvPr/>
      </p:nvGrpSpPr>
      <p:grpSpPr>
        <a:xfrm>
          <a:off x="0" y="0"/>
          <a:ext cx="0" cy="0"/>
          <a:chOff x="0" y="0"/>
          <a:chExt cx="0" cy="0"/>
        </a:xfrm>
      </p:grpSpPr>
      <p:pic>
        <p:nvPicPr>
          <p:cNvPr id="12" name="圖片 11">
            <a:extLst>
              <a:ext uri="{FF2B5EF4-FFF2-40B4-BE49-F238E27FC236}">
                <a16:creationId xmlns:a16="http://schemas.microsoft.com/office/drawing/2014/main" id="{85AC129C-D408-5031-7B5A-91E0903EE2D2}"/>
              </a:ext>
            </a:extLst>
          </p:cNvPr>
          <p:cNvPicPr>
            <a:picLocks noChangeAspect="1"/>
          </p:cNvPicPr>
          <p:nvPr/>
        </p:nvPicPr>
        <p:blipFill rotWithShape="1">
          <a:blip r:embed="rId2">
            <a:extLst>
              <a:ext uri="{28A0092B-C50C-407E-A947-70E740481C1C}">
                <a14:useLocalDpi xmlns:a14="http://schemas.microsoft.com/office/drawing/2010/main" val="0"/>
              </a:ext>
            </a:extLst>
          </a:blip>
          <a:srcRect l="27815" t="19507" r="28476" b="690"/>
          <a:stretch/>
        </p:blipFill>
        <p:spPr>
          <a:xfrm>
            <a:off x="7162800" y="0"/>
            <a:ext cx="5029200" cy="6858000"/>
          </a:xfrm>
          <a:prstGeom prst="rect">
            <a:avLst/>
          </a:prstGeom>
        </p:spPr>
      </p:pic>
      <p:sp>
        <p:nvSpPr>
          <p:cNvPr id="3" name="文字版面配置區 2">
            <a:extLst>
              <a:ext uri="{FF2B5EF4-FFF2-40B4-BE49-F238E27FC236}">
                <a16:creationId xmlns:a16="http://schemas.microsoft.com/office/drawing/2014/main" id="{09453324-A45D-707F-729C-43ECBEEBF5D6}"/>
              </a:ext>
            </a:extLst>
          </p:cNvPr>
          <p:cNvSpPr>
            <a:spLocks noGrp="1"/>
          </p:cNvSpPr>
          <p:nvPr>
            <p:ph type="body" idx="1"/>
          </p:nvPr>
        </p:nvSpPr>
        <p:spPr>
          <a:xfrm>
            <a:off x="228600" y="1447800"/>
            <a:ext cx="6934200" cy="4616648"/>
          </a:xfrm>
        </p:spPr>
        <p:txBody>
          <a:bodyPr/>
          <a:lstStyle/>
          <a:p>
            <a:r>
              <a:rPr lang="en-US" altLang="zh-TW" sz="2000" dirty="0"/>
              <a:t>Q3 </a:t>
            </a:r>
            <a:r>
              <a:rPr lang="en-US" altLang="zh-TW" sz="2000" dirty="0" smtClean="0"/>
              <a:t>2025 </a:t>
            </a:r>
            <a:r>
              <a:rPr lang="en-US" altLang="zh-TW" sz="2000" dirty="0"/>
              <a:t>Consolidated Revenue Growth of 26%</a:t>
            </a:r>
          </a:p>
          <a:p>
            <a:endParaRPr lang="en-US" altLang="zh-TW" sz="2000" dirty="0">
              <a:solidFill>
                <a:schemeClr val="tx1"/>
              </a:solidFill>
            </a:endParaRPr>
          </a:p>
          <a:p>
            <a:r>
              <a:rPr lang="en-US" altLang="zh-TW" sz="2000" dirty="0">
                <a:solidFill>
                  <a:schemeClr val="tx1"/>
                </a:solidFill>
              </a:rPr>
              <a:t>2. The subsidiary </a:t>
            </a:r>
            <a:r>
              <a:rPr lang="en-US" altLang="zh-TW" sz="2000" dirty="0" smtClean="0">
                <a:solidFill>
                  <a:schemeClr val="tx1"/>
                </a:solidFill>
              </a:rPr>
              <a:t>GINWIN </a:t>
            </a:r>
            <a:r>
              <a:rPr lang="en-US" altLang="zh-TW" sz="2000" dirty="0">
                <a:solidFill>
                  <a:schemeClr val="tx1"/>
                </a:solidFill>
              </a:rPr>
              <a:t>Technology's TFT glass recycling has significantly stabilized, and the second phase of solar power generation sales revenue has also contributed. From January to September, its revenue reached NT$48,264 thousand (excluding warehouse income), up nearly 37% compared to NT$35,341 thousand in the same period last year, making it a key factor in the group's revenue growth.</a:t>
            </a:r>
          </a:p>
          <a:p>
            <a:endParaRPr lang="en-US" altLang="zh-TW" sz="2000" dirty="0">
              <a:solidFill>
                <a:schemeClr val="tx1"/>
              </a:solidFill>
            </a:endParaRPr>
          </a:p>
          <a:p>
            <a:r>
              <a:rPr lang="en-US" altLang="zh-TW" sz="2000" dirty="0">
                <a:solidFill>
                  <a:schemeClr val="tx1"/>
                </a:solidFill>
              </a:rPr>
              <a:t>3. The parent company, </a:t>
            </a:r>
            <a:r>
              <a:rPr lang="en-US" altLang="zh-TW" sz="2000" dirty="0">
                <a:solidFill>
                  <a:srgbClr val="002060"/>
                </a:solidFill>
              </a:rPr>
              <a:t>Enlight Corporation</a:t>
            </a:r>
            <a:r>
              <a:rPr lang="en-US" altLang="zh-TW" sz="2000" dirty="0" smtClean="0">
                <a:solidFill>
                  <a:schemeClr val="tx1"/>
                </a:solidFill>
              </a:rPr>
              <a:t> </a:t>
            </a:r>
            <a:r>
              <a:rPr lang="en-US" altLang="zh-TW" sz="2000" dirty="0">
                <a:solidFill>
                  <a:schemeClr val="tx1"/>
                </a:solidFill>
              </a:rPr>
              <a:t>Industrial, has been steadily operating the project after becoming the main contractor for the national (air force) military project.</a:t>
            </a:r>
          </a:p>
        </p:txBody>
      </p:sp>
      <p:sp>
        <p:nvSpPr>
          <p:cNvPr id="10" name="object 7">
            <a:extLst>
              <a:ext uri="{FF2B5EF4-FFF2-40B4-BE49-F238E27FC236}">
                <a16:creationId xmlns:a16="http://schemas.microsoft.com/office/drawing/2014/main" id="{9CDCE5A5-A701-B113-E5E4-DB4666F9198E}"/>
              </a:ext>
            </a:extLst>
          </p:cNvPr>
          <p:cNvSpPr txBox="1"/>
          <p:nvPr/>
        </p:nvSpPr>
        <p:spPr>
          <a:xfrm>
            <a:off x="681416" y="589036"/>
            <a:ext cx="4717898" cy="505908"/>
          </a:xfrm>
          <a:prstGeom prst="rect">
            <a:avLst/>
          </a:prstGeom>
        </p:spPr>
        <p:txBody>
          <a:bodyPr vert="horz" wrap="square" lIns="0" tIns="13335" rIns="0" bIns="0" rtlCol="0">
            <a:spAutoFit/>
          </a:bodyPr>
          <a:lstStyle/>
          <a:p>
            <a:pPr marL="12700">
              <a:lnSpc>
                <a:spcPct val="100000"/>
              </a:lnSpc>
              <a:spcBef>
                <a:spcPts val="105"/>
              </a:spcBef>
            </a:pPr>
            <a:r>
              <a:rPr lang="en-US" altLang="zh-TW" sz="3200" dirty="0">
                <a:solidFill>
                  <a:srgbClr val="0070C0"/>
                </a:solidFill>
                <a:latin typeface="微軟正黑體" panose="020B0604030504040204" pitchFamily="34" charset="-120"/>
                <a:ea typeface="微軟正黑體" panose="020B0604030504040204" pitchFamily="34" charset="-120"/>
              </a:rPr>
              <a:t>Revenue Performance</a:t>
            </a:r>
            <a:endParaRPr sz="3200" dirty="0">
              <a:solidFill>
                <a:srgbClr val="0070C0"/>
              </a:solidFill>
              <a:latin typeface="微軟正黑體" panose="020B0604030504040204" pitchFamily="34" charset="-120"/>
              <a:ea typeface="微軟正黑體" panose="020B0604030504040204" pitchFamily="34" charset="-120"/>
              <a:cs typeface="微軟正黑體"/>
            </a:endParaRPr>
          </a:p>
        </p:txBody>
      </p:sp>
      <p:pic>
        <p:nvPicPr>
          <p:cNvPr id="14" name="object 7">
            <a:extLst>
              <a:ext uri="{FF2B5EF4-FFF2-40B4-BE49-F238E27FC236}">
                <a16:creationId xmlns:a16="http://schemas.microsoft.com/office/drawing/2014/main" id="{DDA23BEC-F147-1159-3AFD-3407EA12BC84}"/>
              </a:ext>
            </a:extLst>
          </p:cNvPr>
          <p:cNvPicPr/>
          <p:nvPr/>
        </p:nvPicPr>
        <p:blipFill>
          <a:blip r:embed="rId3" cstate="print"/>
          <a:stretch>
            <a:fillRect/>
          </a:stretch>
        </p:blipFill>
        <p:spPr>
          <a:xfrm>
            <a:off x="9101328" y="6388608"/>
            <a:ext cx="827531" cy="245364"/>
          </a:xfrm>
          <a:prstGeom prst="rect">
            <a:avLst/>
          </a:prstGeom>
          <a:effectLst>
            <a:outerShdw blurRad="50800" dist="12700" dir="5400000" algn="ctr" rotWithShape="0">
              <a:srgbClr val="000000">
                <a:alpha val="99000"/>
              </a:srgbClr>
            </a:outerShdw>
          </a:effectLst>
        </p:spPr>
      </p:pic>
      <p:sp>
        <p:nvSpPr>
          <p:cNvPr id="15" name="object 8">
            <a:extLst>
              <a:ext uri="{FF2B5EF4-FFF2-40B4-BE49-F238E27FC236}">
                <a16:creationId xmlns:a16="http://schemas.microsoft.com/office/drawing/2014/main" id="{06A144B3-AC5B-8E12-F4D3-7E105FAF7D61}"/>
              </a:ext>
            </a:extLst>
          </p:cNvPr>
          <p:cNvSpPr txBox="1">
            <a:spLocks noGrp="1"/>
          </p:cNvSpPr>
          <p:nvPr>
            <p:ph type="ftr" sz="quarter" idx="5"/>
          </p:nvPr>
        </p:nvSpPr>
        <p:spPr>
          <a:xfrm>
            <a:off x="9986898" y="6363005"/>
            <a:ext cx="2052320" cy="295275"/>
          </a:xfrm>
          <a:prstGeom prst="rect">
            <a:avLst/>
          </a:prstGeom>
          <a:effectLst>
            <a:outerShdw blurRad="50800" dist="12700" dir="5400000" algn="ctr" rotWithShape="0">
              <a:srgbClr val="000000">
                <a:alpha val="99000"/>
              </a:srgbClr>
            </a:outerShdw>
          </a:effectLst>
        </p:spPr>
        <p:txBody>
          <a:bodyPr vert="horz" wrap="square" lIns="0" tIns="27305" rIns="0" bIns="0" rtlCol="0">
            <a:spAutoFit/>
          </a:bodyPr>
          <a:lstStyle/>
          <a:p>
            <a:pPr marL="12700">
              <a:lnSpc>
                <a:spcPct val="100000"/>
              </a:lnSpc>
              <a:spcBef>
                <a:spcPts val="215"/>
              </a:spcBef>
            </a:pPr>
            <a:r>
              <a:rPr spc="-30" dirty="0"/>
              <a:t>翔耀實業股份有限公司</a:t>
            </a:r>
          </a:p>
        </p:txBody>
      </p:sp>
      <p:sp>
        <p:nvSpPr>
          <p:cNvPr id="2" name="矩形 1"/>
          <p:cNvSpPr/>
          <p:nvPr/>
        </p:nvSpPr>
        <p:spPr>
          <a:xfrm>
            <a:off x="647204" y="151241"/>
            <a:ext cx="3265638" cy="523220"/>
          </a:xfrm>
          <a:prstGeom prst="rect">
            <a:avLst/>
          </a:prstGeom>
        </p:spPr>
        <p:txBody>
          <a:bodyPr wrap="none">
            <a:spAutoFit/>
          </a:bodyPr>
          <a:lstStyle/>
          <a:p>
            <a:r>
              <a:rPr lang="en-US" altLang="zh-TW" sz="2800" dirty="0" smtClean="0">
                <a:solidFill>
                  <a:schemeClr val="tx2">
                    <a:lumMod val="60000"/>
                    <a:lumOff val="40000"/>
                  </a:schemeClr>
                </a:solidFill>
              </a:rPr>
              <a:t>Enlight Corporation</a:t>
            </a:r>
            <a:endParaRPr lang="zh-TW" altLang="en-US" sz="2800" dirty="0">
              <a:solidFill>
                <a:schemeClr val="tx2">
                  <a:lumMod val="60000"/>
                  <a:lumOff val="40000"/>
                </a:schemeClr>
              </a:solidFill>
            </a:endParaRPr>
          </a:p>
        </p:txBody>
      </p:sp>
    </p:spTree>
    <p:extLst>
      <p:ext uri="{BB962C8B-B14F-4D97-AF65-F5344CB8AC3E}">
        <p14:creationId xmlns:p14="http://schemas.microsoft.com/office/powerpoint/2010/main" val="1708049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B5700-0050-6386-AE5E-3305FDBEDC3F}"/>
            </a:ext>
          </a:extLst>
        </p:cNvPr>
        <p:cNvGrpSpPr/>
        <p:nvPr/>
      </p:nvGrpSpPr>
      <p:grpSpPr>
        <a:xfrm>
          <a:off x="0" y="0"/>
          <a:ext cx="0" cy="0"/>
          <a:chOff x="0" y="0"/>
          <a:chExt cx="0" cy="0"/>
        </a:xfrm>
      </p:grpSpPr>
      <p:sp>
        <p:nvSpPr>
          <p:cNvPr id="3" name="文字版面配置區 2">
            <a:extLst>
              <a:ext uri="{FF2B5EF4-FFF2-40B4-BE49-F238E27FC236}">
                <a16:creationId xmlns:a16="http://schemas.microsoft.com/office/drawing/2014/main" id="{D79D7D5B-4CCC-7D48-3806-075F7677DDBE}"/>
              </a:ext>
            </a:extLst>
          </p:cNvPr>
          <p:cNvSpPr>
            <a:spLocks noGrp="1"/>
          </p:cNvSpPr>
          <p:nvPr>
            <p:ph type="body" idx="1"/>
          </p:nvPr>
        </p:nvSpPr>
        <p:spPr>
          <a:xfrm>
            <a:off x="484414" y="1371600"/>
            <a:ext cx="5176000" cy="4437112"/>
          </a:xfrm>
        </p:spPr>
        <p:txBody>
          <a:bodyPr/>
          <a:lstStyle/>
          <a:p>
            <a:r>
              <a:rPr lang="en-US" altLang="zh-TW" sz="2000" dirty="0"/>
              <a:t>Profit Performance:</a:t>
            </a:r>
          </a:p>
          <a:p>
            <a:r>
              <a:rPr lang="en-US" altLang="zh-TW" sz="2000" dirty="0">
                <a:solidFill>
                  <a:schemeClr val="tx1"/>
                </a:solidFill>
              </a:rPr>
              <a:t>In the third quarter, although the parent company and </a:t>
            </a:r>
            <a:r>
              <a:rPr lang="en-US" altLang="zh-TW" sz="2000" dirty="0" smtClean="0">
                <a:solidFill>
                  <a:schemeClr val="tx1"/>
                </a:solidFill>
              </a:rPr>
              <a:t>GINWIN</a:t>
            </a:r>
            <a:r>
              <a:rPr lang="en-US" altLang="zh-TW" sz="2000" dirty="0" smtClean="0">
                <a:solidFill>
                  <a:schemeClr val="tx1"/>
                </a:solidFill>
              </a:rPr>
              <a:t> </a:t>
            </a:r>
            <a:r>
              <a:rPr lang="en-US" altLang="zh-TW" sz="2000" dirty="0">
                <a:solidFill>
                  <a:schemeClr val="tx1"/>
                </a:solidFill>
              </a:rPr>
              <a:t>Technology showed decent improvement in revenue with increased gross profit, the following factors impacted profitability:</a:t>
            </a:r>
          </a:p>
          <a:p>
            <a:pPr>
              <a:spcBef>
                <a:spcPts val="1000"/>
              </a:spcBef>
            </a:pPr>
            <a:r>
              <a:rPr lang="en-US" altLang="zh-TW" sz="2000" dirty="0">
                <a:solidFill>
                  <a:schemeClr val="tx1"/>
                </a:solidFill>
                <a:latin typeface="微軟正黑體" panose="020B0604030504040204" pitchFamily="34" charset="-120"/>
                <a:ea typeface="微軟正黑體" panose="020B0604030504040204" pitchFamily="34" charset="-120"/>
              </a:rPr>
              <a:t>(1).</a:t>
            </a:r>
            <a:r>
              <a:rPr lang="en-US" altLang="zh-TW" sz="2000" dirty="0">
                <a:solidFill>
                  <a:schemeClr val="tx1"/>
                </a:solidFill>
              </a:rPr>
              <a:t> The main revenue source, </a:t>
            </a:r>
            <a:r>
              <a:rPr lang="en-US" altLang="zh-TW" sz="2000" dirty="0" smtClean="0">
                <a:solidFill>
                  <a:schemeClr val="tx1"/>
                </a:solidFill>
              </a:rPr>
              <a:t>subsidiary </a:t>
            </a:r>
            <a:r>
              <a:rPr lang="en-US" altLang="zh-TW" sz="2000" dirty="0" smtClean="0">
                <a:solidFill>
                  <a:schemeClr val="tx1"/>
                </a:solidFill>
              </a:rPr>
              <a:t> </a:t>
            </a:r>
            <a:r>
              <a:rPr lang="en-US" altLang="zh-TW" sz="2000" dirty="0">
                <a:solidFill>
                  <a:schemeClr val="tx1"/>
                </a:solidFill>
              </a:rPr>
              <a:t>Abon </a:t>
            </a:r>
            <a:r>
              <a:rPr lang="en-US" altLang="zh-TW" sz="2000" dirty="0" err="1">
                <a:solidFill>
                  <a:schemeClr val="tx1"/>
                </a:solidFill>
              </a:rPr>
              <a:t>Touchsystems</a:t>
            </a:r>
            <a:r>
              <a:rPr lang="en-US" altLang="zh-TW" sz="2000" dirty="0">
                <a:solidFill>
                  <a:schemeClr val="tx1"/>
                </a:solidFill>
              </a:rPr>
              <a:t> </a:t>
            </a:r>
            <a:r>
              <a:rPr lang="en-US" altLang="zh-TW" sz="2000" dirty="0" err="1" smtClean="0">
                <a:solidFill>
                  <a:schemeClr val="tx1"/>
                </a:solidFill>
              </a:rPr>
              <a:t>Co.,Ltd</a:t>
            </a:r>
            <a:r>
              <a:rPr lang="en-US" altLang="zh-TW" sz="2000" dirty="0" smtClean="0">
                <a:solidFill>
                  <a:schemeClr val="tx1"/>
                </a:solidFill>
              </a:rPr>
              <a:t>.</a:t>
            </a:r>
            <a:r>
              <a:rPr lang="en-US" altLang="zh-TW" sz="2000" dirty="0" smtClean="0">
                <a:solidFill>
                  <a:schemeClr val="tx1"/>
                </a:solidFill>
              </a:rPr>
              <a:t> </a:t>
            </a:r>
            <a:r>
              <a:rPr lang="en-US" altLang="zh-TW" sz="2000" dirty="0">
                <a:solidFill>
                  <a:schemeClr val="tx1"/>
                </a:solidFill>
              </a:rPr>
              <a:t>was affected by tariff and foreign exchange issues. Although its revenue grew slightly compared to the same period last year, profits fell short of expectations, with a loss increase of 227% compared to last year.</a:t>
            </a:r>
            <a:endParaRPr lang="en-US" altLang="zh-TW" sz="2000" b="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4" name="object 4">
            <a:extLst>
              <a:ext uri="{FF2B5EF4-FFF2-40B4-BE49-F238E27FC236}">
                <a16:creationId xmlns:a16="http://schemas.microsoft.com/office/drawing/2014/main" id="{93E42528-DD01-2421-562B-BEB7CDCABC31}"/>
              </a:ext>
            </a:extLst>
          </p:cNvPr>
          <p:cNvSpPr txBox="1"/>
          <p:nvPr/>
        </p:nvSpPr>
        <p:spPr>
          <a:xfrm>
            <a:off x="9986898" y="6400800"/>
            <a:ext cx="2052320" cy="269240"/>
          </a:xfrm>
          <a:prstGeom prst="rect">
            <a:avLst/>
          </a:prstGeom>
        </p:spPr>
        <p:txBody>
          <a:bodyPr vert="horz" wrap="square" lIns="0" tIns="12065" rIns="0" bIns="0" rtlCol="0">
            <a:spAutoFit/>
          </a:bodyPr>
          <a:lstStyle/>
          <a:p>
            <a:pPr marL="12700">
              <a:lnSpc>
                <a:spcPct val="100000"/>
              </a:lnSpc>
              <a:spcBef>
                <a:spcPts val="95"/>
              </a:spcBef>
            </a:pPr>
            <a:r>
              <a:rPr sz="1600" spc="-30" dirty="0">
                <a:solidFill>
                  <a:srgbClr val="5E6164"/>
                </a:solidFill>
                <a:latin typeface="微軟正黑體"/>
                <a:cs typeface="微軟正黑體"/>
              </a:rPr>
              <a:t>翔耀實業股份有限公司</a:t>
            </a:r>
            <a:endParaRPr sz="1600" dirty="0">
              <a:latin typeface="微軟正黑體"/>
              <a:cs typeface="微軟正黑體"/>
            </a:endParaRPr>
          </a:p>
        </p:txBody>
      </p:sp>
      <p:pic>
        <p:nvPicPr>
          <p:cNvPr id="5" name="object 5">
            <a:extLst>
              <a:ext uri="{FF2B5EF4-FFF2-40B4-BE49-F238E27FC236}">
                <a16:creationId xmlns:a16="http://schemas.microsoft.com/office/drawing/2014/main" id="{EA8E21B3-472D-0390-AB37-F8EDD2879D47}"/>
              </a:ext>
            </a:extLst>
          </p:cNvPr>
          <p:cNvPicPr/>
          <p:nvPr/>
        </p:nvPicPr>
        <p:blipFill>
          <a:blip r:embed="rId2" cstate="print"/>
          <a:stretch>
            <a:fillRect/>
          </a:stretch>
        </p:blipFill>
        <p:spPr>
          <a:xfrm>
            <a:off x="9047736" y="6408013"/>
            <a:ext cx="898082" cy="274320"/>
          </a:xfrm>
          <a:prstGeom prst="rect">
            <a:avLst/>
          </a:prstGeom>
        </p:spPr>
      </p:pic>
      <p:sp>
        <p:nvSpPr>
          <p:cNvPr id="11" name="object 7">
            <a:extLst>
              <a:ext uri="{FF2B5EF4-FFF2-40B4-BE49-F238E27FC236}">
                <a16:creationId xmlns:a16="http://schemas.microsoft.com/office/drawing/2014/main" id="{A351EEF1-822C-E1C4-AC40-C97D3677B44C}"/>
              </a:ext>
            </a:extLst>
          </p:cNvPr>
          <p:cNvSpPr txBox="1"/>
          <p:nvPr/>
        </p:nvSpPr>
        <p:spPr>
          <a:xfrm>
            <a:off x="457200" y="580454"/>
            <a:ext cx="7994498" cy="413575"/>
          </a:xfrm>
          <a:prstGeom prst="rect">
            <a:avLst/>
          </a:prstGeom>
        </p:spPr>
        <p:txBody>
          <a:bodyPr vert="horz" wrap="square" lIns="0" tIns="13335" rIns="0" bIns="0" rtlCol="0">
            <a:spAutoFit/>
          </a:bodyPr>
          <a:lstStyle/>
          <a:p>
            <a:pPr marL="12700">
              <a:lnSpc>
                <a:spcPct val="100000"/>
              </a:lnSpc>
              <a:spcBef>
                <a:spcPts val="105"/>
              </a:spcBef>
            </a:pPr>
            <a:r>
              <a:rPr lang="en-US" altLang="zh-TW" sz="2600" dirty="0">
                <a:solidFill>
                  <a:srgbClr val="0070C0"/>
                </a:solidFill>
                <a:latin typeface="微軟正黑體" panose="020B0604030504040204" pitchFamily="34" charset="-120"/>
                <a:ea typeface="微軟正黑體" panose="020B0604030504040204" pitchFamily="34" charset="-120"/>
              </a:rPr>
              <a:t>Consolidated Operational Performance Explanation</a:t>
            </a:r>
            <a:endParaRPr sz="2600" dirty="0">
              <a:solidFill>
                <a:srgbClr val="0070C0"/>
              </a:solidFill>
              <a:latin typeface="微軟正黑體" panose="020B0604030504040204" pitchFamily="34" charset="-120"/>
              <a:ea typeface="微軟正黑體" panose="020B0604030504040204" pitchFamily="34" charset="-120"/>
              <a:cs typeface="微軟正黑體"/>
            </a:endParaRPr>
          </a:p>
        </p:txBody>
      </p:sp>
      <p:pic>
        <p:nvPicPr>
          <p:cNvPr id="2" name="圖片 1">
            <a:extLst>
              <a:ext uri="{FF2B5EF4-FFF2-40B4-BE49-F238E27FC236}">
                <a16:creationId xmlns:a16="http://schemas.microsoft.com/office/drawing/2014/main" id="{89925570-FB28-24A6-2429-4435F9500D47}"/>
              </a:ext>
            </a:extLst>
          </p:cNvPr>
          <p:cNvPicPr>
            <a:picLocks noChangeAspect="1"/>
          </p:cNvPicPr>
          <p:nvPr/>
        </p:nvPicPr>
        <p:blipFill rotWithShape="1">
          <a:blip r:embed="rId3">
            <a:extLst>
              <a:ext uri="{28A0092B-C50C-407E-A947-70E740481C1C}">
                <a14:useLocalDpi xmlns:a14="http://schemas.microsoft.com/office/drawing/2010/main" val="0"/>
              </a:ext>
            </a:extLst>
          </a:blip>
          <a:srcRect l="35257" t="17212"/>
          <a:stretch/>
        </p:blipFill>
        <p:spPr>
          <a:xfrm>
            <a:off x="6035040" y="1082766"/>
            <a:ext cx="6156960" cy="5252720"/>
          </a:xfrm>
          <a:prstGeom prst="rect">
            <a:avLst/>
          </a:prstGeom>
        </p:spPr>
      </p:pic>
      <p:sp>
        <p:nvSpPr>
          <p:cNvPr id="6" name="矩形 5"/>
          <p:cNvSpPr/>
          <p:nvPr/>
        </p:nvSpPr>
        <p:spPr>
          <a:xfrm>
            <a:off x="381000" y="122385"/>
            <a:ext cx="3265638" cy="523220"/>
          </a:xfrm>
          <a:prstGeom prst="rect">
            <a:avLst/>
          </a:prstGeom>
        </p:spPr>
        <p:txBody>
          <a:bodyPr wrap="none">
            <a:spAutoFit/>
          </a:bodyPr>
          <a:lstStyle/>
          <a:p>
            <a:r>
              <a:rPr lang="en-US" altLang="zh-TW" sz="2800" dirty="0" smtClean="0">
                <a:solidFill>
                  <a:schemeClr val="tx2">
                    <a:lumMod val="60000"/>
                    <a:lumOff val="40000"/>
                  </a:schemeClr>
                </a:solidFill>
              </a:rPr>
              <a:t>Enlight Corporation</a:t>
            </a:r>
            <a:endParaRPr lang="zh-TW" altLang="en-US" sz="2800" dirty="0">
              <a:solidFill>
                <a:schemeClr val="tx2">
                  <a:lumMod val="60000"/>
                  <a:lumOff val="40000"/>
                </a:schemeClr>
              </a:solidFill>
            </a:endParaRPr>
          </a:p>
        </p:txBody>
      </p:sp>
    </p:spTree>
    <p:extLst>
      <p:ext uri="{BB962C8B-B14F-4D97-AF65-F5344CB8AC3E}">
        <p14:creationId xmlns:p14="http://schemas.microsoft.com/office/powerpoint/2010/main" val="6918814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457200" y="1219200"/>
            <a:ext cx="5176000" cy="5232202"/>
          </a:xfrm>
        </p:spPr>
        <p:txBody>
          <a:bodyPr/>
          <a:lstStyle/>
          <a:p>
            <a:r>
              <a:rPr lang="en-US" altLang="zh-TW" sz="2000" dirty="0">
                <a:solidFill>
                  <a:schemeClr val="tx1"/>
                </a:solidFill>
                <a:latin typeface="微軟正黑體" panose="020B0604030504040204" pitchFamily="34" charset="-120"/>
                <a:ea typeface="微軟正黑體" panose="020B0604030504040204" pitchFamily="34" charset="-120"/>
              </a:rPr>
              <a:t>(2).</a:t>
            </a:r>
            <a:r>
              <a:rPr lang="en-US" altLang="zh-TW" sz="2000" dirty="0">
                <a:solidFill>
                  <a:schemeClr val="tx1"/>
                </a:solidFill>
              </a:rPr>
              <a:t> The subsidiary </a:t>
            </a:r>
            <a:r>
              <a:rPr lang="en-US" altLang="zh-TW" sz="2000" dirty="0" smtClean="0">
                <a:solidFill>
                  <a:schemeClr val="tx1"/>
                </a:solidFill>
              </a:rPr>
              <a:t>GINWIN </a:t>
            </a:r>
            <a:r>
              <a:rPr lang="en-US" altLang="zh-TW" sz="2000" dirty="0">
                <a:solidFill>
                  <a:schemeClr val="tx1"/>
                </a:solidFill>
              </a:rPr>
              <a:t>Technology saw revenue and gross profit growth, and its losses narrowed. However, its growth could not immediately surpass operating expenses, resulting in continued losses.</a:t>
            </a:r>
          </a:p>
          <a:p>
            <a:endParaRPr lang="en-US" altLang="zh-TW" sz="2000" dirty="0">
              <a:solidFill>
                <a:schemeClr val="tx1"/>
              </a:solidFill>
            </a:endParaRPr>
          </a:p>
          <a:p>
            <a:r>
              <a:rPr lang="en-US" altLang="zh-TW" sz="2000" dirty="0">
                <a:solidFill>
                  <a:schemeClr val="tx1"/>
                </a:solidFill>
                <a:latin typeface="微軟正黑體" panose="020B0604030504040204" pitchFamily="34" charset="-120"/>
                <a:ea typeface="微軟正黑體" panose="020B0604030504040204" pitchFamily="34" charset="-120"/>
              </a:rPr>
              <a:t>(3).</a:t>
            </a:r>
            <a:r>
              <a:rPr lang="en-US" altLang="zh-TW" sz="2000" dirty="0">
                <a:solidFill>
                  <a:schemeClr val="tx1"/>
                </a:solidFill>
              </a:rPr>
              <a:t> The parent company, </a:t>
            </a:r>
            <a:r>
              <a:rPr lang="en-US" altLang="zh-TW" sz="2000" dirty="0" smtClean="0">
                <a:solidFill>
                  <a:schemeClr val="tx1"/>
                </a:solidFill>
              </a:rPr>
              <a:t>focused </a:t>
            </a:r>
            <a:r>
              <a:rPr lang="en-US" altLang="zh-TW" sz="2000" dirty="0">
                <a:solidFill>
                  <a:schemeClr val="tx1"/>
                </a:solidFill>
              </a:rPr>
              <a:t>on effectively maintaining and managing the military clothing supply business. This involved a learning process between suppliers and joint bidders, resulting in higher operating and litigation costs. Additionally, the company took over and added 10 physical military clothing supply stores, which increased costs related to site construction, information network restructuring, and staffing.</a:t>
            </a:r>
            <a:endParaRPr lang="en-US" altLang="zh-TW" sz="2000" dirty="0">
              <a:solidFill>
                <a:schemeClr val="tx1"/>
              </a:solidFill>
              <a:latin typeface="微軟正黑體" panose="020B0604030504040204" pitchFamily="34" charset="-120"/>
              <a:ea typeface="微軟正黑體" panose="020B0604030504040204" pitchFamily="34" charset="-120"/>
            </a:endParaRPr>
          </a:p>
        </p:txBody>
      </p:sp>
      <p:sp>
        <p:nvSpPr>
          <p:cNvPr id="4" name="object 4"/>
          <p:cNvSpPr txBox="1"/>
          <p:nvPr/>
        </p:nvSpPr>
        <p:spPr>
          <a:xfrm>
            <a:off x="9986898" y="6400800"/>
            <a:ext cx="2052320" cy="269240"/>
          </a:xfrm>
          <a:prstGeom prst="rect">
            <a:avLst/>
          </a:prstGeom>
        </p:spPr>
        <p:txBody>
          <a:bodyPr vert="horz" wrap="square" lIns="0" tIns="12065" rIns="0" bIns="0" rtlCol="0">
            <a:spAutoFit/>
          </a:bodyPr>
          <a:lstStyle/>
          <a:p>
            <a:pPr marL="12700">
              <a:lnSpc>
                <a:spcPct val="100000"/>
              </a:lnSpc>
              <a:spcBef>
                <a:spcPts val="95"/>
              </a:spcBef>
            </a:pPr>
            <a:r>
              <a:rPr sz="1600" spc="-30" dirty="0">
                <a:solidFill>
                  <a:srgbClr val="5E6164"/>
                </a:solidFill>
                <a:latin typeface="微軟正黑體"/>
                <a:cs typeface="微軟正黑體"/>
              </a:rPr>
              <a:t>翔耀實業股份有限公司</a:t>
            </a:r>
            <a:endParaRPr sz="1600" dirty="0">
              <a:latin typeface="微軟正黑體"/>
              <a:cs typeface="微軟正黑體"/>
            </a:endParaRPr>
          </a:p>
        </p:txBody>
      </p:sp>
      <p:pic>
        <p:nvPicPr>
          <p:cNvPr id="5" name="object 5"/>
          <p:cNvPicPr/>
          <p:nvPr/>
        </p:nvPicPr>
        <p:blipFill>
          <a:blip r:embed="rId2" cstate="print"/>
          <a:stretch>
            <a:fillRect/>
          </a:stretch>
        </p:blipFill>
        <p:spPr>
          <a:xfrm>
            <a:off x="9047736" y="6408013"/>
            <a:ext cx="898082" cy="274320"/>
          </a:xfrm>
          <a:prstGeom prst="rect">
            <a:avLst/>
          </a:prstGeom>
        </p:spPr>
      </p:pic>
      <p:sp>
        <p:nvSpPr>
          <p:cNvPr id="10" name="object 6"/>
          <p:cNvSpPr txBox="1">
            <a:spLocks/>
          </p:cNvSpPr>
          <p:nvPr/>
        </p:nvSpPr>
        <p:spPr>
          <a:xfrm>
            <a:off x="457200" y="97602"/>
            <a:ext cx="6013298" cy="443070"/>
          </a:xfrm>
          <a:prstGeom prst="rect">
            <a:avLst/>
          </a:prstGeom>
        </p:spPr>
        <p:txBody>
          <a:bodyPr vert="horz" wrap="square" lIns="0" tIns="12065" rIns="0" bIns="0" rtlCol="0">
            <a:spAutoFit/>
          </a:bodyPr>
          <a:lstStyle>
            <a:lvl1pPr>
              <a:defRPr sz="2800" b="1" i="0">
                <a:solidFill>
                  <a:srgbClr val="001F5F"/>
                </a:solidFill>
                <a:latin typeface="微軟正黑體"/>
                <a:ea typeface="+mj-ea"/>
                <a:cs typeface="微軟正黑體"/>
              </a:defRPr>
            </a:lvl1pPr>
          </a:lstStyle>
          <a:p>
            <a:pPr marL="12700">
              <a:spcBef>
                <a:spcPts val="95"/>
              </a:spcBef>
            </a:pPr>
            <a:r>
              <a:rPr lang="en-US" altLang="zh-TW" spc="-40" dirty="0" smtClean="0">
                <a:latin typeface="微軟正黑體" panose="020B0604030504040204" pitchFamily="34" charset="-120"/>
                <a:ea typeface="微軟正黑體" panose="020B0604030504040204" pitchFamily="34" charset="-120"/>
              </a:rPr>
              <a:t>Enlight Corporation</a:t>
            </a:r>
            <a:endParaRPr lang="zh-TW" altLang="en-US" spc="-40" dirty="0">
              <a:latin typeface="微軟正黑體" panose="020B0604030504040204" pitchFamily="34" charset="-120"/>
              <a:ea typeface="微軟正黑體" panose="020B0604030504040204" pitchFamily="34" charset="-120"/>
            </a:endParaRPr>
          </a:p>
        </p:txBody>
      </p:sp>
      <p:sp>
        <p:nvSpPr>
          <p:cNvPr id="11" name="object 7"/>
          <p:cNvSpPr txBox="1"/>
          <p:nvPr/>
        </p:nvSpPr>
        <p:spPr>
          <a:xfrm>
            <a:off x="457200" y="580454"/>
            <a:ext cx="7994498" cy="413575"/>
          </a:xfrm>
          <a:prstGeom prst="rect">
            <a:avLst/>
          </a:prstGeom>
        </p:spPr>
        <p:txBody>
          <a:bodyPr vert="horz" wrap="square" lIns="0" tIns="13335" rIns="0" bIns="0" rtlCol="0">
            <a:spAutoFit/>
          </a:bodyPr>
          <a:lstStyle/>
          <a:p>
            <a:pPr marL="12700">
              <a:lnSpc>
                <a:spcPct val="100000"/>
              </a:lnSpc>
              <a:spcBef>
                <a:spcPts val="105"/>
              </a:spcBef>
            </a:pPr>
            <a:r>
              <a:rPr lang="en-US" altLang="zh-TW" sz="2600" dirty="0">
                <a:solidFill>
                  <a:srgbClr val="0070C0"/>
                </a:solidFill>
                <a:latin typeface="微軟正黑體" panose="020B0604030504040204" pitchFamily="34" charset="-120"/>
                <a:ea typeface="微軟正黑體" panose="020B0604030504040204" pitchFamily="34" charset="-120"/>
              </a:rPr>
              <a:t>Consolidated Operational Performance Explanation</a:t>
            </a:r>
            <a:endParaRPr sz="2600" dirty="0">
              <a:solidFill>
                <a:srgbClr val="0070C0"/>
              </a:solidFill>
              <a:latin typeface="微軟正黑體" panose="020B0604030504040204" pitchFamily="34" charset="-120"/>
              <a:ea typeface="微軟正黑體" panose="020B0604030504040204" pitchFamily="34" charset="-120"/>
              <a:cs typeface="微軟正黑體"/>
            </a:endParaRPr>
          </a:p>
        </p:txBody>
      </p:sp>
      <p:pic>
        <p:nvPicPr>
          <p:cNvPr id="2" name="圖片 1"/>
          <p:cNvPicPr>
            <a:picLocks noChangeAspect="1"/>
          </p:cNvPicPr>
          <p:nvPr/>
        </p:nvPicPr>
        <p:blipFill rotWithShape="1">
          <a:blip r:embed="rId3">
            <a:extLst>
              <a:ext uri="{28A0092B-C50C-407E-A947-70E740481C1C}">
                <a14:useLocalDpi xmlns:a14="http://schemas.microsoft.com/office/drawing/2010/main" val="0"/>
              </a:ext>
            </a:extLst>
          </a:blip>
          <a:srcRect l="35257" t="17212"/>
          <a:stretch/>
        </p:blipFill>
        <p:spPr>
          <a:xfrm>
            <a:off x="6019800" y="990600"/>
            <a:ext cx="6156960" cy="5252720"/>
          </a:xfrm>
          <a:prstGeom prst="rect">
            <a:avLst/>
          </a:prstGeom>
        </p:spPr>
      </p:pic>
    </p:spTree>
    <p:extLst>
      <p:ext uri="{BB962C8B-B14F-4D97-AF65-F5344CB8AC3E}">
        <p14:creationId xmlns:p14="http://schemas.microsoft.com/office/powerpoint/2010/main" val="25175640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691400" y="1537147"/>
            <a:ext cx="5176000" cy="1538883"/>
          </a:xfrm>
        </p:spPr>
        <p:txBody>
          <a:bodyPr/>
          <a:lstStyle/>
          <a:p>
            <a:r>
              <a:rPr lang="en-US" altLang="zh-TW" sz="2000" dirty="0">
                <a:solidFill>
                  <a:schemeClr val="tx1"/>
                </a:solidFill>
                <a:latin typeface="微軟正黑體" panose="020B0604030504040204" pitchFamily="34" charset="-120"/>
                <a:ea typeface="微軟正黑體" panose="020B0604030504040204" pitchFamily="34" charset="-120"/>
              </a:rPr>
              <a:t>(4).</a:t>
            </a:r>
            <a:r>
              <a:rPr lang="en-US" altLang="zh-TW" sz="2000" dirty="0">
                <a:solidFill>
                  <a:schemeClr val="tx1"/>
                </a:solidFill>
              </a:rPr>
              <a:t> The costs associated with the setup of new businesses, such as the AI computing center, have led to higher operating expenses and non-operating expenditures.</a:t>
            </a:r>
            <a:endParaRPr lang="en-US" altLang="zh-TW" sz="2000" b="0" dirty="0">
              <a:solidFill>
                <a:schemeClr val="tx1"/>
              </a:solidFill>
              <a:latin typeface="微軟正黑體" panose="020B0604030504040204" pitchFamily="34" charset="-120"/>
              <a:ea typeface="微軟正黑體" panose="020B0604030504040204" pitchFamily="34" charset="-120"/>
            </a:endParaRPr>
          </a:p>
        </p:txBody>
      </p:sp>
      <p:sp>
        <p:nvSpPr>
          <p:cNvPr id="4" name="object 4"/>
          <p:cNvSpPr txBox="1"/>
          <p:nvPr/>
        </p:nvSpPr>
        <p:spPr>
          <a:xfrm>
            <a:off x="9986898" y="6400800"/>
            <a:ext cx="2052320" cy="269240"/>
          </a:xfrm>
          <a:prstGeom prst="rect">
            <a:avLst/>
          </a:prstGeom>
        </p:spPr>
        <p:txBody>
          <a:bodyPr vert="horz" wrap="square" lIns="0" tIns="12065" rIns="0" bIns="0" rtlCol="0">
            <a:spAutoFit/>
          </a:bodyPr>
          <a:lstStyle/>
          <a:p>
            <a:pPr marL="12700">
              <a:lnSpc>
                <a:spcPct val="100000"/>
              </a:lnSpc>
              <a:spcBef>
                <a:spcPts val="95"/>
              </a:spcBef>
            </a:pPr>
            <a:r>
              <a:rPr sz="1600" spc="-30" dirty="0">
                <a:solidFill>
                  <a:srgbClr val="5E6164"/>
                </a:solidFill>
                <a:latin typeface="微軟正黑體"/>
                <a:cs typeface="微軟正黑體"/>
              </a:rPr>
              <a:t>翔耀實業股份有限公司</a:t>
            </a:r>
            <a:endParaRPr sz="1600" dirty="0">
              <a:latin typeface="微軟正黑體"/>
              <a:cs typeface="微軟正黑體"/>
            </a:endParaRPr>
          </a:p>
        </p:txBody>
      </p:sp>
      <p:pic>
        <p:nvPicPr>
          <p:cNvPr id="5" name="object 5"/>
          <p:cNvPicPr/>
          <p:nvPr/>
        </p:nvPicPr>
        <p:blipFill>
          <a:blip r:embed="rId2" cstate="print"/>
          <a:stretch>
            <a:fillRect/>
          </a:stretch>
        </p:blipFill>
        <p:spPr>
          <a:xfrm>
            <a:off x="9047736" y="6408013"/>
            <a:ext cx="898082" cy="274320"/>
          </a:xfrm>
          <a:prstGeom prst="rect">
            <a:avLst/>
          </a:prstGeom>
        </p:spPr>
      </p:pic>
      <p:sp>
        <p:nvSpPr>
          <p:cNvPr id="11" name="object 7"/>
          <p:cNvSpPr txBox="1"/>
          <p:nvPr/>
        </p:nvSpPr>
        <p:spPr>
          <a:xfrm>
            <a:off x="658743" y="531819"/>
            <a:ext cx="8680298" cy="413575"/>
          </a:xfrm>
          <a:prstGeom prst="rect">
            <a:avLst/>
          </a:prstGeom>
        </p:spPr>
        <p:txBody>
          <a:bodyPr vert="horz" wrap="square" lIns="0" tIns="13335" rIns="0" bIns="0" rtlCol="0">
            <a:spAutoFit/>
          </a:bodyPr>
          <a:lstStyle/>
          <a:p>
            <a:pPr marL="12700">
              <a:lnSpc>
                <a:spcPct val="100000"/>
              </a:lnSpc>
              <a:spcBef>
                <a:spcPts val="105"/>
              </a:spcBef>
            </a:pPr>
            <a:r>
              <a:rPr lang="en-US" altLang="zh-TW" sz="2600" dirty="0">
                <a:solidFill>
                  <a:srgbClr val="0070C0"/>
                </a:solidFill>
                <a:latin typeface="微軟正黑體" panose="020B0604030504040204" pitchFamily="34" charset="-120"/>
                <a:ea typeface="微軟正黑體" panose="020B0604030504040204" pitchFamily="34" charset="-120"/>
              </a:rPr>
              <a:t>Consolidated Operational Performance Explanation</a:t>
            </a:r>
            <a:endParaRPr sz="2600" dirty="0">
              <a:solidFill>
                <a:srgbClr val="0070C0"/>
              </a:solidFill>
              <a:latin typeface="微軟正黑體" panose="020B0604030504040204" pitchFamily="34" charset="-120"/>
              <a:ea typeface="微軟正黑體" panose="020B0604030504040204" pitchFamily="34" charset="-120"/>
              <a:cs typeface="微軟正黑體"/>
            </a:endParaRPr>
          </a:p>
        </p:txBody>
      </p:sp>
      <p:pic>
        <p:nvPicPr>
          <p:cNvPr id="2" name="圖片 1"/>
          <p:cNvPicPr>
            <a:picLocks noChangeAspect="1"/>
          </p:cNvPicPr>
          <p:nvPr/>
        </p:nvPicPr>
        <p:blipFill rotWithShape="1">
          <a:blip r:embed="rId3">
            <a:extLst>
              <a:ext uri="{28A0092B-C50C-407E-A947-70E740481C1C}">
                <a14:useLocalDpi xmlns:a14="http://schemas.microsoft.com/office/drawing/2010/main" val="0"/>
              </a:ext>
            </a:extLst>
          </a:blip>
          <a:srcRect l="35257" t="17212"/>
          <a:stretch/>
        </p:blipFill>
        <p:spPr>
          <a:xfrm>
            <a:off x="6019800" y="990600"/>
            <a:ext cx="6156960" cy="5252720"/>
          </a:xfrm>
          <a:prstGeom prst="rect">
            <a:avLst/>
          </a:prstGeom>
        </p:spPr>
      </p:pic>
      <p:sp>
        <p:nvSpPr>
          <p:cNvPr id="6" name="矩形 5"/>
          <p:cNvSpPr/>
          <p:nvPr/>
        </p:nvSpPr>
        <p:spPr>
          <a:xfrm>
            <a:off x="533400" y="51277"/>
            <a:ext cx="3365024" cy="523220"/>
          </a:xfrm>
          <a:prstGeom prst="rect">
            <a:avLst/>
          </a:prstGeom>
        </p:spPr>
        <p:txBody>
          <a:bodyPr wrap="none">
            <a:spAutoFit/>
          </a:bodyPr>
          <a:lstStyle/>
          <a:p>
            <a:r>
              <a:rPr lang="en-US" altLang="zh-TW" sz="2800" dirty="0" smtClean="0">
                <a:solidFill>
                  <a:schemeClr val="tx2">
                    <a:lumMod val="60000"/>
                    <a:lumOff val="40000"/>
                  </a:schemeClr>
                </a:solidFill>
              </a:rPr>
              <a:t>Enlight Corporation</a:t>
            </a:r>
            <a:r>
              <a:rPr lang="en-US" altLang="zh-TW" sz="2800" dirty="0" smtClean="0">
                <a:solidFill>
                  <a:schemeClr val="tx2">
                    <a:lumMod val="60000"/>
                    <a:lumOff val="40000"/>
                  </a:schemeClr>
                </a:solidFill>
              </a:rPr>
              <a:t> </a:t>
            </a:r>
            <a:endParaRPr lang="zh-TW" altLang="en-US" sz="2800" dirty="0">
              <a:solidFill>
                <a:schemeClr val="tx2">
                  <a:lumMod val="60000"/>
                  <a:lumOff val="40000"/>
                </a:schemeClr>
              </a:solidFill>
            </a:endParaRPr>
          </a:p>
        </p:txBody>
      </p:sp>
    </p:spTree>
    <p:extLst>
      <p:ext uri="{BB962C8B-B14F-4D97-AF65-F5344CB8AC3E}">
        <p14:creationId xmlns:p14="http://schemas.microsoft.com/office/powerpoint/2010/main" val="2049306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F8C20-B8EC-78B7-DFDF-97719E90737F}"/>
            </a:ext>
          </a:extLst>
        </p:cNvPr>
        <p:cNvGrpSpPr/>
        <p:nvPr/>
      </p:nvGrpSpPr>
      <p:grpSpPr>
        <a:xfrm>
          <a:off x="0" y="0"/>
          <a:ext cx="0" cy="0"/>
          <a:chOff x="0" y="0"/>
          <a:chExt cx="0" cy="0"/>
        </a:xfrm>
      </p:grpSpPr>
      <p:sp>
        <p:nvSpPr>
          <p:cNvPr id="3" name="文字版面配置區 2">
            <a:extLst>
              <a:ext uri="{FF2B5EF4-FFF2-40B4-BE49-F238E27FC236}">
                <a16:creationId xmlns:a16="http://schemas.microsoft.com/office/drawing/2014/main" id="{0EF395E8-D9A4-1D71-589A-06756D0D0BCA}"/>
              </a:ext>
            </a:extLst>
          </p:cNvPr>
          <p:cNvSpPr>
            <a:spLocks noGrp="1"/>
          </p:cNvSpPr>
          <p:nvPr>
            <p:ph type="body" idx="1"/>
          </p:nvPr>
        </p:nvSpPr>
        <p:spPr>
          <a:xfrm>
            <a:off x="556265" y="990600"/>
            <a:ext cx="5176000" cy="6463308"/>
          </a:xfrm>
        </p:spPr>
        <p:txBody>
          <a:bodyPr/>
          <a:lstStyle/>
          <a:p>
            <a:r>
              <a:rPr lang="en-US" altLang="zh-TW" sz="2000" b="0" dirty="0">
                <a:solidFill>
                  <a:schemeClr val="tx1"/>
                </a:solidFill>
                <a:latin typeface="微軟正黑體" panose="020B0604030504040204" pitchFamily="34" charset="-120"/>
                <a:ea typeface="微軟正黑體" panose="020B0604030504040204" pitchFamily="34" charset="-120"/>
              </a:rPr>
              <a:t>(5).</a:t>
            </a:r>
            <a:r>
              <a:rPr lang="en-US" altLang="zh-TW" sz="2000" dirty="0">
                <a:solidFill>
                  <a:schemeClr val="tx1"/>
                </a:solidFill>
              </a:rPr>
              <a:t> The main reason for the Q3 loss:</a:t>
            </a:r>
            <a:br>
              <a:rPr lang="en-US" altLang="zh-TW" sz="2000" dirty="0">
                <a:solidFill>
                  <a:schemeClr val="tx1"/>
                </a:solidFill>
              </a:rPr>
            </a:br>
            <a:r>
              <a:rPr lang="en-US" altLang="zh-TW" sz="2000" dirty="0">
                <a:solidFill>
                  <a:schemeClr val="tx1"/>
                </a:solidFill>
              </a:rPr>
              <a:t>It is primarily due to a one-time recognition by the parent company, </a:t>
            </a:r>
            <a:r>
              <a:rPr lang="en-US" altLang="zh-TW" sz="2000" dirty="0">
                <a:solidFill>
                  <a:schemeClr val="tx1"/>
                </a:solidFill>
              </a:rPr>
              <a:t>Enlight </a:t>
            </a:r>
            <a:r>
              <a:rPr lang="en-US" altLang="zh-TW" sz="2000" dirty="0" smtClean="0">
                <a:solidFill>
                  <a:schemeClr val="tx1"/>
                </a:solidFill>
              </a:rPr>
              <a:t>Corporation</a:t>
            </a:r>
            <a:r>
              <a:rPr lang="en-US" altLang="zh-TW" sz="2000" dirty="0" smtClean="0">
                <a:solidFill>
                  <a:schemeClr val="tx1"/>
                </a:solidFill>
              </a:rPr>
              <a:t>, </a:t>
            </a:r>
            <a:r>
              <a:rPr lang="en-US" altLang="zh-TW" sz="2000" dirty="0">
                <a:solidFill>
                  <a:schemeClr val="tx1"/>
                </a:solidFill>
              </a:rPr>
              <a:t>for the termination of a data center contract signed with </a:t>
            </a:r>
            <a:r>
              <a:rPr lang="en-US" altLang="zh-TW" sz="2000" dirty="0" smtClean="0">
                <a:solidFill>
                  <a:schemeClr val="tx1"/>
                </a:solidFill>
              </a:rPr>
              <a:t>CHIEF TELECOM INC. in July </a:t>
            </a:r>
            <a:r>
              <a:rPr lang="en-US" altLang="zh-TW" sz="2000" dirty="0">
                <a:solidFill>
                  <a:schemeClr val="tx1"/>
                </a:solidFill>
              </a:rPr>
              <a:t>2024. The lease termination penalty of NT$54,432 thousand was recognized and accounted for under other income and expenses.</a:t>
            </a:r>
            <a:br>
              <a:rPr lang="en-US" altLang="zh-TW" sz="2000" dirty="0">
                <a:solidFill>
                  <a:schemeClr val="tx1"/>
                </a:solidFill>
              </a:rPr>
            </a:br>
            <a:r>
              <a:rPr lang="en-US" altLang="zh-TW" sz="2000" dirty="0">
                <a:solidFill>
                  <a:schemeClr val="tx1"/>
                </a:solidFill>
              </a:rPr>
              <a:t>However, after this termination, </a:t>
            </a:r>
            <a:r>
              <a:rPr lang="en-US" altLang="zh-TW" sz="2000" dirty="0" smtClean="0">
                <a:solidFill>
                  <a:schemeClr val="tx1"/>
                </a:solidFill>
              </a:rPr>
              <a:t>Enlight Corporation, </a:t>
            </a:r>
            <a:r>
              <a:rPr lang="en-US" altLang="zh-TW" sz="2000" dirty="0">
                <a:solidFill>
                  <a:schemeClr val="tx1"/>
                </a:solidFill>
              </a:rPr>
              <a:t>in order to activate its assets and effectively respond to future changes in the AI computing industry, signed a 5-year financial lease agreement with </a:t>
            </a:r>
            <a:r>
              <a:rPr lang="en-US" altLang="zh-TW" sz="2000" dirty="0" smtClean="0">
                <a:solidFill>
                  <a:schemeClr val="tx1"/>
                </a:solidFill>
              </a:rPr>
              <a:t> </a:t>
            </a:r>
            <a:r>
              <a:rPr lang="en-US" altLang="zh-TW" sz="2000" dirty="0">
                <a:solidFill>
                  <a:schemeClr val="tx1"/>
                </a:solidFill>
              </a:rPr>
              <a:t>CHIEF TELECOM INC. to </a:t>
            </a:r>
            <a:r>
              <a:rPr lang="en-US" altLang="zh-TW" sz="2000" dirty="0">
                <a:solidFill>
                  <a:schemeClr val="tx1"/>
                </a:solidFill>
              </a:rPr>
              <a:t>lease facility assets and related operational agreements, which will support the development of </a:t>
            </a:r>
            <a:r>
              <a:rPr lang="en-US" altLang="zh-TW" sz="2000" dirty="0" smtClean="0">
                <a:solidFill>
                  <a:schemeClr val="tx1"/>
                </a:solidFill>
              </a:rPr>
              <a:t>Enlight Corporation’s </a:t>
            </a:r>
            <a:r>
              <a:rPr lang="en-US" altLang="zh-TW" sz="2000" dirty="0">
                <a:solidFill>
                  <a:schemeClr val="tx1"/>
                </a:solidFill>
              </a:rPr>
              <a:t>AI business operations.</a:t>
            </a:r>
            <a:endParaRPr lang="en-US" altLang="zh-TW" sz="2000" b="0" dirty="0">
              <a:solidFill>
                <a:schemeClr val="tx1"/>
              </a:solidFill>
              <a:latin typeface="微軟正黑體" panose="020B0604030504040204" pitchFamily="34" charset="-120"/>
              <a:ea typeface="微軟正黑體" panose="020B0604030504040204" pitchFamily="34" charset="-120"/>
            </a:endParaRPr>
          </a:p>
          <a:p>
            <a:endParaRPr lang="en-US" altLang="zh-TW" sz="2000" b="0" dirty="0">
              <a:solidFill>
                <a:schemeClr val="tx1">
                  <a:lumMod val="75000"/>
                  <a:lumOff val="25000"/>
                </a:schemeClr>
              </a:solidFill>
            </a:endParaRPr>
          </a:p>
          <a:p>
            <a:endParaRPr lang="en-US" altLang="zh-TW" sz="2000" b="0" dirty="0">
              <a:solidFill>
                <a:schemeClr val="tx1">
                  <a:lumMod val="75000"/>
                  <a:lumOff val="25000"/>
                </a:schemeClr>
              </a:solidFill>
            </a:endParaRPr>
          </a:p>
          <a:p>
            <a:endParaRPr lang="zh-TW" altLang="en-US" sz="2000" b="0" dirty="0">
              <a:solidFill>
                <a:schemeClr val="tx1">
                  <a:lumMod val="75000"/>
                  <a:lumOff val="25000"/>
                </a:schemeClr>
              </a:solidFill>
            </a:endParaRPr>
          </a:p>
        </p:txBody>
      </p:sp>
      <p:sp>
        <p:nvSpPr>
          <p:cNvPr id="4" name="object 4">
            <a:extLst>
              <a:ext uri="{FF2B5EF4-FFF2-40B4-BE49-F238E27FC236}">
                <a16:creationId xmlns:a16="http://schemas.microsoft.com/office/drawing/2014/main" id="{DF1810E7-C25D-2897-A220-5AE347D06719}"/>
              </a:ext>
            </a:extLst>
          </p:cNvPr>
          <p:cNvSpPr txBox="1"/>
          <p:nvPr/>
        </p:nvSpPr>
        <p:spPr>
          <a:xfrm>
            <a:off x="9986898" y="6400800"/>
            <a:ext cx="2052320" cy="269240"/>
          </a:xfrm>
          <a:prstGeom prst="rect">
            <a:avLst/>
          </a:prstGeom>
        </p:spPr>
        <p:txBody>
          <a:bodyPr vert="horz" wrap="square" lIns="0" tIns="12065" rIns="0" bIns="0" rtlCol="0">
            <a:spAutoFit/>
          </a:bodyPr>
          <a:lstStyle/>
          <a:p>
            <a:pPr marL="12700">
              <a:lnSpc>
                <a:spcPct val="100000"/>
              </a:lnSpc>
              <a:spcBef>
                <a:spcPts val="95"/>
              </a:spcBef>
            </a:pPr>
            <a:r>
              <a:rPr sz="1600" spc="-30" dirty="0">
                <a:solidFill>
                  <a:srgbClr val="5E6164"/>
                </a:solidFill>
                <a:latin typeface="微軟正黑體"/>
                <a:cs typeface="微軟正黑體"/>
              </a:rPr>
              <a:t>翔耀實業股份有限公司</a:t>
            </a:r>
            <a:endParaRPr sz="1600" dirty="0">
              <a:latin typeface="微軟正黑體"/>
              <a:cs typeface="微軟正黑體"/>
            </a:endParaRPr>
          </a:p>
        </p:txBody>
      </p:sp>
      <p:pic>
        <p:nvPicPr>
          <p:cNvPr id="5" name="object 5">
            <a:extLst>
              <a:ext uri="{FF2B5EF4-FFF2-40B4-BE49-F238E27FC236}">
                <a16:creationId xmlns:a16="http://schemas.microsoft.com/office/drawing/2014/main" id="{1FA72170-82FB-10E7-C3AD-9C3B891A0714}"/>
              </a:ext>
            </a:extLst>
          </p:cNvPr>
          <p:cNvPicPr/>
          <p:nvPr/>
        </p:nvPicPr>
        <p:blipFill>
          <a:blip r:embed="rId2" cstate="print"/>
          <a:stretch>
            <a:fillRect/>
          </a:stretch>
        </p:blipFill>
        <p:spPr>
          <a:xfrm>
            <a:off x="9047736" y="6408013"/>
            <a:ext cx="898082" cy="274320"/>
          </a:xfrm>
          <a:prstGeom prst="rect">
            <a:avLst/>
          </a:prstGeom>
        </p:spPr>
      </p:pic>
      <p:sp>
        <p:nvSpPr>
          <p:cNvPr id="10" name="object 6">
            <a:extLst>
              <a:ext uri="{FF2B5EF4-FFF2-40B4-BE49-F238E27FC236}">
                <a16:creationId xmlns:a16="http://schemas.microsoft.com/office/drawing/2014/main" id="{69C620BA-2E5D-6924-4A43-B42CE29E77AF}"/>
              </a:ext>
            </a:extLst>
          </p:cNvPr>
          <p:cNvSpPr txBox="1">
            <a:spLocks/>
          </p:cNvSpPr>
          <p:nvPr/>
        </p:nvSpPr>
        <p:spPr>
          <a:xfrm>
            <a:off x="664186" y="43543"/>
            <a:ext cx="6546698" cy="443070"/>
          </a:xfrm>
          <a:prstGeom prst="rect">
            <a:avLst/>
          </a:prstGeom>
        </p:spPr>
        <p:txBody>
          <a:bodyPr vert="horz" wrap="square" lIns="0" tIns="12065" rIns="0" bIns="0" rtlCol="0">
            <a:spAutoFit/>
          </a:bodyPr>
          <a:lstStyle>
            <a:lvl1pPr>
              <a:defRPr sz="2800" b="1" i="0">
                <a:solidFill>
                  <a:srgbClr val="001F5F"/>
                </a:solidFill>
                <a:latin typeface="微軟正黑體"/>
                <a:ea typeface="+mj-ea"/>
                <a:cs typeface="微軟正黑體"/>
              </a:defRPr>
            </a:lvl1pPr>
          </a:lstStyle>
          <a:p>
            <a:pPr marL="12700">
              <a:spcBef>
                <a:spcPts val="95"/>
              </a:spcBef>
            </a:pPr>
            <a:r>
              <a:rPr lang="en-US" altLang="zh-TW" b="0" dirty="0" smtClean="0">
                <a:solidFill>
                  <a:schemeClr val="tx2">
                    <a:lumMod val="60000"/>
                    <a:lumOff val="40000"/>
                  </a:schemeClr>
                </a:solidFill>
              </a:rPr>
              <a:t>Enlight Corporation</a:t>
            </a:r>
            <a:r>
              <a:rPr lang="en-US" altLang="zh-TW" dirty="0" smtClean="0"/>
              <a:t>.</a:t>
            </a:r>
            <a:endParaRPr lang="zh-TW" altLang="en-US" spc="-40" dirty="0">
              <a:latin typeface="微軟正黑體" panose="020B0604030504040204" pitchFamily="34" charset="-120"/>
              <a:ea typeface="微軟正黑體" panose="020B0604030504040204" pitchFamily="34" charset="-120"/>
            </a:endParaRPr>
          </a:p>
        </p:txBody>
      </p:sp>
      <p:sp>
        <p:nvSpPr>
          <p:cNvPr id="11" name="object 7">
            <a:extLst>
              <a:ext uri="{FF2B5EF4-FFF2-40B4-BE49-F238E27FC236}">
                <a16:creationId xmlns:a16="http://schemas.microsoft.com/office/drawing/2014/main" id="{BAAB084C-A34E-537B-6097-97B19717F07B}"/>
              </a:ext>
            </a:extLst>
          </p:cNvPr>
          <p:cNvSpPr txBox="1"/>
          <p:nvPr/>
        </p:nvSpPr>
        <p:spPr>
          <a:xfrm>
            <a:off x="658743" y="531819"/>
            <a:ext cx="8680298" cy="413575"/>
          </a:xfrm>
          <a:prstGeom prst="rect">
            <a:avLst/>
          </a:prstGeom>
        </p:spPr>
        <p:txBody>
          <a:bodyPr vert="horz" wrap="square" lIns="0" tIns="13335" rIns="0" bIns="0" rtlCol="0">
            <a:spAutoFit/>
          </a:bodyPr>
          <a:lstStyle/>
          <a:p>
            <a:pPr marL="12700">
              <a:lnSpc>
                <a:spcPct val="100000"/>
              </a:lnSpc>
              <a:spcBef>
                <a:spcPts val="105"/>
              </a:spcBef>
            </a:pPr>
            <a:r>
              <a:rPr lang="en-US" altLang="zh-TW" sz="2600" dirty="0">
                <a:solidFill>
                  <a:srgbClr val="0070C0"/>
                </a:solidFill>
                <a:latin typeface="微軟正黑體" panose="020B0604030504040204" pitchFamily="34" charset="-120"/>
                <a:ea typeface="微軟正黑體" panose="020B0604030504040204" pitchFamily="34" charset="-120"/>
              </a:rPr>
              <a:t>Consolidated Operational Performance Explanation</a:t>
            </a:r>
            <a:endParaRPr sz="2600" dirty="0">
              <a:solidFill>
                <a:srgbClr val="0070C0"/>
              </a:solidFill>
              <a:latin typeface="微軟正黑體" panose="020B0604030504040204" pitchFamily="34" charset="-120"/>
              <a:ea typeface="微軟正黑體" panose="020B0604030504040204" pitchFamily="34" charset="-120"/>
              <a:cs typeface="微軟正黑體"/>
            </a:endParaRPr>
          </a:p>
        </p:txBody>
      </p:sp>
      <p:pic>
        <p:nvPicPr>
          <p:cNvPr id="2" name="圖片 1">
            <a:extLst>
              <a:ext uri="{FF2B5EF4-FFF2-40B4-BE49-F238E27FC236}">
                <a16:creationId xmlns:a16="http://schemas.microsoft.com/office/drawing/2014/main" id="{E7556585-6423-FB7A-1878-AD586D82CC08}"/>
              </a:ext>
            </a:extLst>
          </p:cNvPr>
          <p:cNvPicPr>
            <a:picLocks noChangeAspect="1"/>
          </p:cNvPicPr>
          <p:nvPr/>
        </p:nvPicPr>
        <p:blipFill rotWithShape="1">
          <a:blip r:embed="rId3">
            <a:extLst>
              <a:ext uri="{28A0092B-C50C-407E-A947-70E740481C1C}">
                <a14:useLocalDpi xmlns:a14="http://schemas.microsoft.com/office/drawing/2010/main" val="0"/>
              </a:ext>
            </a:extLst>
          </a:blip>
          <a:srcRect l="35257" t="17212"/>
          <a:stretch/>
        </p:blipFill>
        <p:spPr>
          <a:xfrm>
            <a:off x="6019800" y="990600"/>
            <a:ext cx="6156960" cy="5252720"/>
          </a:xfrm>
          <a:prstGeom prst="rect">
            <a:avLst/>
          </a:prstGeom>
        </p:spPr>
      </p:pic>
    </p:spTree>
    <p:extLst>
      <p:ext uri="{BB962C8B-B14F-4D97-AF65-F5344CB8AC3E}">
        <p14:creationId xmlns:p14="http://schemas.microsoft.com/office/powerpoint/2010/main" val="2448340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C2859-B001-EE0B-4225-4B30AD531530}"/>
            </a:ext>
          </a:extLst>
        </p:cNvPr>
        <p:cNvGrpSpPr/>
        <p:nvPr/>
      </p:nvGrpSpPr>
      <p:grpSpPr>
        <a:xfrm>
          <a:off x="0" y="0"/>
          <a:ext cx="0" cy="0"/>
          <a:chOff x="0" y="0"/>
          <a:chExt cx="0" cy="0"/>
        </a:xfrm>
      </p:grpSpPr>
      <p:sp>
        <p:nvSpPr>
          <p:cNvPr id="3" name="文字版面配置區 2">
            <a:extLst>
              <a:ext uri="{FF2B5EF4-FFF2-40B4-BE49-F238E27FC236}">
                <a16:creationId xmlns:a16="http://schemas.microsoft.com/office/drawing/2014/main" id="{AAC76AE0-B6D0-FCCB-94BC-A21B09EC4DAF}"/>
              </a:ext>
            </a:extLst>
          </p:cNvPr>
          <p:cNvSpPr>
            <a:spLocks noGrp="1"/>
          </p:cNvSpPr>
          <p:nvPr>
            <p:ph type="body" idx="1"/>
          </p:nvPr>
        </p:nvSpPr>
        <p:spPr>
          <a:xfrm>
            <a:off x="642414" y="1371600"/>
            <a:ext cx="5176000" cy="2462213"/>
          </a:xfrm>
        </p:spPr>
        <p:txBody>
          <a:bodyPr/>
          <a:lstStyle/>
          <a:p>
            <a:r>
              <a:rPr lang="en-US" altLang="zh-TW" sz="2000" dirty="0">
                <a:solidFill>
                  <a:schemeClr val="tx1"/>
                </a:solidFill>
              </a:rPr>
              <a:t>Based on the factors described in (1), (2), (3), (4), and (5), the group's cumulative Q3 profits were less than ideal. It is expected that the company will have a better chance of turning losses into profits by the second quarter of next year.</a:t>
            </a:r>
            <a:endParaRPr lang="en-US" altLang="zh-TW" sz="2000" b="0" dirty="0">
              <a:solidFill>
                <a:schemeClr val="tx1"/>
              </a:solidFill>
            </a:endParaRPr>
          </a:p>
          <a:p>
            <a:endParaRPr lang="en-US" altLang="zh-TW" sz="2000" b="0" dirty="0">
              <a:solidFill>
                <a:schemeClr val="tx1">
                  <a:lumMod val="75000"/>
                  <a:lumOff val="25000"/>
                </a:schemeClr>
              </a:solidFill>
            </a:endParaRPr>
          </a:p>
          <a:p>
            <a:endParaRPr lang="zh-TW" altLang="en-US" sz="2000" b="0" dirty="0">
              <a:solidFill>
                <a:schemeClr val="tx1">
                  <a:lumMod val="75000"/>
                  <a:lumOff val="25000"/>
                </a:schemeClr>
              </a:solidFill>
            </a:endParaRPr>
          </a:p>
        </p:txBody>
      </p:sp>
      <p:sp>
        <p:nvSpPr>
          <p:cNvPr id="4" name="object 4">
            <a:extLst>
              <a:ext uri="{FF2B5EF4-FFF2-40B4-BE49-F238E27FC236}">
                <a16:creationId xmlns:a16="http://schemas.microsoft.com/office/drawing/2014/main" id="{BD83B283-018D-6A09-8529-66940AC6E49D}"/>
              </a:ext>
            </a:extLst>
          </p:cNvPr>
          <p:cNvSpPr txBox="1"/>
          <p:nvPr/>
        </p:nvSpPr>
        <p:spPr>
          <a:xfrm>
            <a:off x="9986898" y="6400800"/>
            <a:ext cx="2052320" cy="269240"/>
          </a:xfrm>
          <a:prstGeom prst="rect">
            <a:avLst/>
          </a:prstGeom>
        </p:spPr>
        <p:txBody>
          <a:bodyPr vert="horz" wrap="square" lIns="0" tIns="12065" rIns="0" bIns="0" rtlCol="0">
            <a:spAutoFit/>
          </a:bodyPr>
          <a:lstStyle/>
          <a:p>
            <a:pPr marL="12700">
              <a:lnSpc>
                <a:spcPct val="100000"/>
              </a:lnSpc>
              <a:spcBef>
                <a:spcPts val="95"/>
              </a:spcBef>
            </a:pPr>
            <a:r>
              <a:rPr sz="1600" spc="-30" dirty="0">
                <a:solidFill>
                  <a:srgbClr val="5E6164"/>
                </a:solidFill>
                <a:latin typeface="微軟正黑體"/>
                <a:cs typeface="微軟正黑體"/>
              </a:rPr>
              <a:t>翔耀實業股份有限公司</a:t>
            </a:r>
            <a:endParaRPr sz="1600" dirty="0">
              <a:latin typeface="微軟正黑體"/>
              <a:cs typeface="微軟正黑體"/>
            </a:endParaRPr>
          </a:p>
        </p:txBody>
      </p:sp>
      <p:pic>
        <p:nvPicPr>
          <p:cNvPr id="5" name="object 5">
            <a:extLst>
              <a:ext uri="{FF2B5EF4-FFF2-40B4-BE49-F238E27FC236}">
                <a16:creationId xmlns:a16="http://schemas.microsoft.com/office/drawing/2014/main" id="{3DD5E7A1-13FC-1993-B376-A9090954B50C}"/>
              </a:ext>
            </a:extLst>
          </p:cNvPr>
          <p:cNvPicPr/>
          <p:nvPr/>
        </p:nvPicPr>
        <p:blipFill>
          <a:blip r:embed="rId2" cstate="print"/>
          <a:stretch>
            <a:fillRect/>
          </a:stretch>
        </p:blipFill>
        <p:spPr>
          <a:xfrm>
            <a:off x="9047736" y="6408013"/>
            <a:ext cx="898082" cy="274320"/>
          </a:xfrm>
          <a:prstGeom prst="rect">
            <a:avLst/>
          </a:prstGeom>
        </p:spPr>
      </p:pic>
      <p:sp>
        <p:nvSpPr>
          <p:cNvPr id="10" name="object 6">
            <a:extLst>
              <a:ext uri="{FF2B5EF4-FFF2-40B4-BE49-F238E27FC236}">
                <a16:creationId xmlns:a16="http://schemas.microsoft.com/office/drawing/2014/main" id="{DA42B1BF-5C08-65F9-83B5-C2B427AE7D29}"/>
              </a:ext>
            </a:extLst>
          </p:cNvPr>
          <p:cNvSpPr txBox="1">
            <a:spLocks/>
          </p:cNvSpPr>
          <p:nvPr/>
        </p:nvSpPr>
        <p:spPr>
          <a:xfrm>
            <a:off x="664186" y="43543"/>
            <a:ext cx="6546698" cy="443070"/>
          </a:xfrm>
          <a:prstGeom prst="rect">
            <a:avLst/>
          </a:prstGeom>
        </p:spPr>
        <p:txBody>
          <a:bodyPr vert="horz" wrap="square" lIns="0" tIns="12065" rIns="0" bIns="0" rtlCol="0">
            <a:spAutoFit/>
          </a:bodyPr>
          <a:lstStyle>
            <a:lvl1pPr>
              <a:defRPr sz="2800" b="1" i="0">
                <a:solidFill>
                  <a:srgbClr val="001F5F"/>
                </a:solidFill>
                <a:latin typeface="微軟正黑體"/>
                <a:ea typeface="+mj-ea"/>
                <a:cs typeface="微軟正黑體"/>
              </a:defRPr>
            </a:lvl1pPr>
          </a:lstStyle>
          <a:p>
            <a:pPr marL="12700">
              <a:spcBef>
                <a:spcPts val="95"/>
              </a:spcBef>
            </a:pPr>
            <a:r>
              <a:rPr lang="en-US" altLang="zh-TW" dirty="0" smtClean="0"/>
              <a:t>Enlight Corporation.</a:t>
            </a:r>
            <a:endParaRPr lang="zh-TW" altLang="en-US" spc="-40" dirty="0">
              <a:latin typeface="微軟正黑體" panose="020B0604030504040204" pitchFamily="34" charset="-120"/>
              <a:ea typeface="微軟正黑體" panose="020B0604030504040204" pitchFamily="34" charset="-120"/>
            </a:endParaRPr>
          </a:p>
        </p:txBody>
      </p:sp>
      <p:sp>
        <p:nvSpPr>
          <p:cNvPr id="11" name="object 7">
            <a:extLst>
              <a:ext uri="{FF2B5EF4-FFF2-40B4-BE49-F238E27FC236}">
                <a16:creationId xmlns:a16="http://schemas.microsoft.com/office/drawing/2014/main" id="{0DA41416-F556-FDD2-1FC6-99247800CA02}"/>
              </a:ext>
            </a:extLst>
          </p:cNvPr>
          <p:cNvSpPr txBox="1"/>
          <p:nvPr/>
        </p:nvSpPr>
        <p:spPr>
          <a:xfrm>
            <a:off x="658743" y="531819"/>
            <a:ext cx="8680298" cy="413575"/>
          </a:xfrm>
          <a:prstGeom prst="rect">
            <a:avLst/>
          </a:prstGeom>
        </p:spPr>
        <p:txBody>
          <a:bodyPr vert="horz" wrap="square" lIns="0" tIns="13335" rIns="0" bIns="0" rtlCol="0">
            <a:spAutoFit/>
          </a:bodyPr>
          <a:lstStyle/>
          <a:p>
            <a:pPr marL="12700">
              <a:lnSpc>
                <a:spcPct val="100000"/>
              </a:lnSpc>
              <a:spcBef>
                <a:spcPts val="105"/>
              </a:spcBef>
            </a:pPr>
            <a:r>
              <a:rPr lang="en-US" altLang="zh-TW" sz="2600" dirty="0">
                <a:solidFill>
                  <a:srgbClr val="0070C0"/>
                </a:solidFill>
                <a:latin typeface="微軟正黑體" panose="020B0604030504040204" pitchFamily="34" charset="-120"/>
                <a:ea typeface="微軟正黑體" panose="020B0604030504040204" pitchFamily="34" charset="-120"/>
              </a:rPr>
              <a:t>Consolidated Operational Performance Explanation</a:t>
            </a:r>
            <a:endParaRPr sz="2600" dirty="0">
              <a:solidFill>
                <a:srgbClr val="0070C0"/>
              </a:solidFill>
              <a:latin typeface="微軟正黑體" panose="020B0604030504040204" pitchFamily="34" charset="-120"/>
              <a:ea typeface="微軟正黑體" panose="020B0604030504040204" pitchFamily="34" charset="-120"/>
              <a:cs typeface="微軟正黑體"/>
            </a:endParaRPr>
          </a:p>
        </p:txBody>
      </p:sp>
      <p:pic>
        <p:nvPicPr>
          <p:cNvPr id="2" name="圖片 1">
            <a:extLst>
              <a:ext uri="{FF2B5EF4-FFF2-40B4-BE49-F238E27FC236}">
                <a16:creationId xmlns:a16="http://schemas.microsoft.com/office/drawing/2014/main" id="{0CF2C5EC-6E21-1CAD-B25C-C41A6959E3C0}"/>
              </a:ext>
            </a:extLst>
          </p:cNvPr>
          <p:cNvPicPr>
            <a:picLocks noChangeAspect="1"/>
          </p:cNvPicPr>
          <p:nvPr/>
        </p:nvPicPr>
        <p:blipFill rotWithShape="1">
          <a:blip r:embed="rId3">
            <a:extLst>
              <a:ext uri="{28A0092B-C50C-407E-A947-70E740481C1C}">
                <a14:useLocalDpi xmlns:a14="http://schemas.microsoft.com/office/drawing/2010/main" val="0"/>
              </a:ext>
            </a:extLst>
          </a:blip>
          <a:srcRect l="35257" t="17212"/>
          <a:stretch/>
        </p:blipFill>
        <p:spPr>
          <a:xfrm>
            <a:off x="6019800" y="990600"/>
            <a:ext cx="6156960" cy="5252720"/>
          </a:xfrm>
          <a:prstGeom prst="rect">
            <a:avLst/>
          </a:prstGeom>
        </p:spPr>
      </p:pic>
    </p:spTree>
    <p:extLst>
      <p:ext uri="{BB962C8B-B14F-4D97-AF65-F5344CB8AC3E}">
        <p14:creationId xmlns:p14="http://schemas.microsoft.com/office/powerpoint/2010/main" val="12119529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58000"/>
            <a:chOff x="0" y="0"/>
            <a:chExt cx="12192000" cy="6858000"/>
          </a:xfrm>
        </p:grpSpPr>
        <p:pic>
          <p:nvPicPr>
            <p:cNvPr id="3" name="object 3"/>
            <p:cNvPicPr/>
            <p:nvPr/>
          </p:nvPicPr>
          <p:blipFill>
            <a:blip r:embed="rId2" cstate="print"/>
            <a:stretch>
              <a:fillRect/>
            </a:stretch>
          </p:blipFill>
          <p:spPr>
            <a:xfrm>
              <a:off x="5017008" y="0"/>
              <a:ext cx="7174992" cy="6857999"/>
            </a:xfrm>
            <a:prstGeom prst="rect">
              <a:avLst/>
            </a:prstGeom>
          </p:spPr>
        </p:pic>
        <p:sp>
          <p:nvSpPr>
            <p:cNvPr id="4" name="object 4"/>
            <p:cNvSpPr/>
            <p:nvPr/>
          </p:nvSpPr>
          <p:spPr>
            <a:xfrm>
              <a:off x="0" y="0"/>
              <a:ext cx="6398260" cy="6858000"/>
            </a:xfrm>
            <a:custGeom>
              <a:avLst/>
              <a:gdLst/>
              <a:ahLst/>
              <a:cxnLst/>
              <a:rect l="l" t="t" r="r" b="b"/>
              <a:pathLst>
                <a:path w="6398260" h="6858000">
                  <a:moveTo>
                    <a:pt x="6397638" y="3276333"/>
                  </a:moveTo>
                  <a:lnTo>
                    <a:pt x="6397460" y="3229597"/>
                  </a:lnTo>
                  <a:lnTo>
                    <a:pt x="6396863" y="3183026"/>
                  </a:lnTo>
                  <a:lnTo>
                    <a:pt x="6395860" y="3136658"/>
                  </a:lnTo>
                  <a:lnTo>
                    <a:pt x="6394463" y="3090481"/>
                  </a:lnTo>
                  <a:lnTo>
                    <a:pt x="6392659" y="3044494"/>
                  </a:lnTo>
                  <a:lnTo>
                    <a:pt x="6390462" y="2998711"/>
                  </a:lnTo>
                  <a:lnTo>
                    <a:pt x="6387884" y="2953105"/>
                  </a:lnTo>
                  <a:lnTo>
                    <a:pt x="6384925" y="2907715"/>
                  </a:lnTo>
                  <a:lnTo>
                    <a:pt x="6381597" y="2862516"/>
                  </a:lnTo>
                  <a:lnTo>
                    <a:pt x="6377902" y="2817520"/>
                  </a:lnTo>
                  <a:lnTo>
                    <a:pt x="6373838" y="2772727"/>
                  </a:lnTo>
                  <a:lnTo>
                    <a:pt x="6369418" y="2728150"/>
                  </a:lnTo>
                  <a:lnTo>
                    <a:pt x="6364643" y="2683764"/>
                  </a:lnTo>
                  <a:lnTo>
                    <a:pt x="6359525" y="2639593"/>
                  </a:lnTo>
                  <a:lnTo>
                    <a:pt x="6354077" y="2595638"/>
                  </a:lnTo>
                  <a:lnTo>
                    <a:pt x="6348273" y="2551887"/>
                  </a:lnTo>
                  <a:lnTo>
                    <a:pt x="6342151" y="2508351"/>
                  </a:lnTo>
                  <a:lnTo>
                    <a:pt x="6335712" y="2465032"/>
                  </a:lnTo>
                  <a:lnTo>
                    <a:pt x="6328943" y="2421928"/>
                  </a:lnTo>
                  <a:lnTo>
                    <a:pt x="6321869" y="2379053"/>
                  </a:lnTo>
                  <a:lnTo>
                    <a:pt x="6314491" y="2336381"/>
                  </a:lnTo>
                  <a:lnTo>
                    <a:pt x="6306807" y="2293937"/>
                  </a:lnTo>
                  <a:lnTo>
                    <a:pt x="6298819" y="2251722"/>
                  </a:lnTo>
                  <a:lnTo>
                    <a:pt x="6290551" y="2209736"/>
                  </a:lnTo>
                  <a:lnTo>
                    <a:pt x="6282004" y="2167966"/>
                  </a:lnTo>
                  <a:lnTo>
                    <a:pt x="6273177" y="2126437"/>
                  </a:lnTo>
                  <a:lnTo>
                    <a:pt x="6264072" y="2085136"/>
                  </a:lnTo>
                  <a:lnTo>
                    <a:pt x="6254699" y="2044065"/>
                  </a:lnTo>
                  <a:lnTo>
                    <a:pt x="6245060" y="2003221"/>
                  </a:lnTo>
                  <a:lnTo>
                    <a:pt x="6235179" y="1962619"/>
                  </a:lnTo>
                  <a:lnTo>
                    <a:pt x="6225032" y="1922259"/>
                  </a:lnTo>
                  <a:lnTo>
                    <a:pt x="6214656" y="1882127"/>
                  </a:lnTo>
                  <a:lnTo>
                    <a:pt x="6204026" y="1842249"/>
                  </a:lnTo>
                  <a:lnTo>
                    <a:pt x="6193167" y="1802599"/>
                  </a:lnTo>
                  <a:lnTo>
                    <a:pt x="6182093" y="1763204"/>
                  </a:lnTo>
                  <a:lnTo>
                    <a:pt x="6170777" y="1724063"/>
                  </a:lnTo>
                  <a:lnTo>
                    <a:pt x="6159258" y="1685150"/>
                  </a:lnTo>
                  <a:lnTo>
                    <a:pt x="6147524" y="1646504"/>
                  </a:lnTo>
                  <a:lnTo>
                    <a:pt x="6135586" y="1608099"/>
                  </a:lnTo>
                  <a:lnTo>
                    <a:pt x="6123444" y="1569948"/>
                  </a:lnTo>
                  <a:lnTo>
                    <a:pt x="6111113" y="1532064"/>
                  </a:lnTo>
                  <a:lnTo>
                    <a:pt x="6098591" y="1494421"/>
                  </a:lnTo>
                  <a:lnTo>
                    <a:pt x="6073013" y="1419923"/>
                  </a:lnTo>
                  <a:lnTo>
                    <a:pt x="6046736" y="1346466"/>
                  </a:lnTo>
                  <a:lnTo>
                    <a:pt x="6019825" y="1274076"/>
                  </a:lnTo>
                  <a:lnTo>
                    <a:pt x="5992317" y="1202766"/>
                  </a:lnTo>
                  <a:lnTo>
                    <a:pt x="5964263" y="1132535"/>
                  </a:lnTo>
                  <a:lnTo>
                    <a:pt x="5935700" y="1063396"/>
                  </a:lnTo>
                  <a:lnTo>
                    <a:pt x="5906668" y="995387"/>
                  </a:lnTo>
                  <a:lnTo>
                    <a:pt x="5877230" y="928497"/>
                  </a:lnTo>
                  <a:lnTo>
                    <a:pt x="5847423" y="862761"/>
                  </a:lnTo>
                  <a:lnTo>
                    <a:pt x="5817286" y="798169"/>
                  </a:lnTo>
                  <a:lnTo>
                    <a:pt x="5786869" y="734745"/>
                  </a:lnTo>
                  <a:lnTo>
                    <a:pt x="5756211" y="672515"/>
                  </a:lnTo>
                  <a:lnTo>
                    <a:pt x="5725376" y="611479"/>
                  </a:lnTo>
                  <a:lnTo>
                    <a:pt x="5694388" y="551649"/>
                  </a:lnTo>
                  <a:lnTo>
                    <a:pt x="5663298" y="493052"/>
                  </a:lnTo>
                  <a:lnTo>
                    <a:pt x="5632158" y="435686"/>
                  </a:lnTo>
                  <a:lnTo>
                    <a:pt x="5601005" y="379564"/>
                  </a:lnTo>
                  <a:lnTo>
                    <a:pt x="5569890" y="324726"/>
                  </a:lnTo>
                  <a:lnTo>
                    <a:pt x="5538851" y="271157"/>
                  </a:lnTo>
                  <a:lnTo>
                    <a:pt x="5507939" y="218871"/>
                  </a:lnTo>
                  <a:lnTo>
                    <a:pt x="5461901" y="142913"/>
                  </a:lnTo>
                  <a:lnTo>
                    <a:pt x="5416397" y="69951"/>
                  </a:lnTo>
                  <a:lnTo>
                    <a:pt x="5371592" y="0"/>
                  </a:lnTo>
                  <a:lnTo>
                    <a:pt x="673608" y="0"/>
                  </a:lnTo>
                  <a:lnTo>
                    <a:pt x="0" y="0"/>
                  </a:lnTo>
                  <a:lnTo>
                    <a:pt x="0" y="6858000"/>
                  </a:lnTo>
                  <a:lnTo>
                    <a:pt x="673608" y="6858000"/>
                  </a:lnTo>
                  <a:lnTo>
                    <a:pt x="5089144" y="6858000"/>
                  </a:lnTo>
                  <a:lnTo>
                    <a:pt x="5131105" y="6802425"/>
                  </a:lnTo>
                  <a:lnTo>
                    <a:pt x="5172265" y="6746913"/>
                  </a:lnTo>
                  <a:lnTo>
                    <a:pt x="5212626" y="6691465"/>
                  </a:lnTo>
                  <a:lnTo>
                    <a:pt x="5252199" y="6636105"/>
                  </a:lnTo>
                  <a:lnTo>
                    <a:pt x="5290998" y="6580810"/>
                  </a:lnTo>
                  <a:lnTo>
                    <a:pt x="5328996" y="6525590"/>
                  </a:lnTo>
                  <a:lnTo>
                    <a:pt x="5366232" y="6470459"/>
                  </a:lnTo>
                  <a:lnTo>
                    <a:pt x="5402707" y="6415405"/>
                  </a:lnTo>
                  <a:lnTo>
                    <a:pt x="5438406" y="6360427"/>
                  </a:lnTo>
                  <a:lnTo>
                    <a:pt x="5473357" y="6305537"/>
                  </a:lnTo>
                  <a:lnTo>
                    <a:pt x="5507545" y="6250724"/>
                  </a:lnTo>
                  <a:lnTo>
                    <a:pt x="5540997" y="6196000"/>
                  </a:lnTo>
                  <a:lnTo>
                    <a:pt x="5573700" y="6141377"/>
                  </a:lnTo>
                  <a:lnTo>
                    <a:pt x="5605678" y="6086830"/>
                  </a:lnTo>
                  <a:lnTo>
                    <a:pt x="5636920" y="6032385"/>
                  </a:lnTo>
                  <a:lnTo>
                    <a:pt x="5667451" y="5978029"/>
                  </a:lnTo>
                  <a:lnTo>
                    <a:pt x="5697245" y="5923762"/>
                  </a:lnTo>
                  <a:lnTo>
                    <a:pt x="5726341" y="5869610"/>
                  </a:lnTo>
                  <a:lnTo>
                    <a:pt x="5754725" y="5815546"/>
                  </a:lnTo>
                  <a:lnTo>
                    <a:pt x="5782411" y="5761583"/>
                  </a:lnTo>
                  <a:lnTo>
                    <a:pt x="5809399" y="5707723"/>
                  </a:lnTo>
                  <a:lnTo>
                    <a:pt x="5835701" y="5653964"/>
                  </a:lnTo>
                  <a:lnTo>
                    <a:pt x="5861316" y="5600306"/>
                  </a:lnTo>
                  <a:lnTo>
                    <a:pt x="5886247" y="5546763"/>
                  </a:lnTo>
                  <a:lnTo>
                    <a:pt x="5910516" y="5493334"/>
                  </a:lnTo>
                  <a:lnTo>
                    <a:pt x="5934113" y="5440007"/>
                  </a:lnTo>
                  <a:lnTo>
                    <a:pt x="5957049" y="5386806"/>
                  </a:lnTo>
                  <a:lnTo>
                    <a:pt x="5979325" y="5333708"/>
                  </a:lnTo>
                  <a:lnTo>
                    <a:pt x="6000953" y="5280723"/>
                  </a:lnTo>
                  <a:lnTo>
                    <a:pt x="6021946" y="5227866"/>
                  </a:lnTo>
                  <a:lnTo>
                    <a:pt x="6042291" y="5175123"/>
                  </a:lnTo>
                  <a:lnTo>
                    <a:pt x="6062002" y="5122494"/>
                  </a:lnTo>
                  <a:lnTo>
                    <a:pt x="6081090" y="5070005"/>
                  </a:lnTo>
                  <a:lnTo>
                    <a:pt x="6099556" y="5017630"/>
                  </a:lnTo>
                  <a:lnTo>
                    <a:pt x="6117399" y="4965382"/>
                  </a:lnTo>
                  <a:lnTo>
                    <a:pt x="6134633" y="4913261"/>
                  </a:lnTo>
                  <a:lnTo>
                    <a:pt x="6151257" y="4861268"/>
                  </a:lnTo>
                  <a:lnTo>
                    <a:pt x="6167298" y="4809414"/>
                  </a:lnTo>
                  <a:lnTo>
                    <a:pt x="6182728" y="4757686"/>
                  </a:lnTo>
                  <a:lnTo>
                    <a:pt x="6197587" y="4706099"/>
                  </a:lnTo>
                  <a:lnTo>
                    <a:pt x="6211849" y="4654639"/>
                  </a:lnTo>
                  <a:lnTo>
                    <a:pt x="6225540" y="4603331"/>
                  </a:lnTo>
                  <a:lnTo>
                    <a:pt x="6238659" y="4552150"/>
                  </a:lnTo>
                  <a:lnTo>
                    <a:pt x="6251206" y="4501121"/>
                  </a:lnTo>
                  <a:lnTo>
                    <a:pt x="6263195" y="4450219"/>
                  </a:lnTo>
                  <a:lnTo>
                    <a:pt x="6274638" y="4399483"/>
                  </a:lnTo>
                  <a:lnTo>
                    <a:pt x="6285522" y="4348886"/>
                  </a:lnTo>
                  <a:lnTo>
                    <a:pt x="6295872" y="4298429"/>
                  </a:lnTo>
                  <a:lnTo>
                    <a:pt x="6305677" y="4248137"/>
                  </a:lnTo>
                  <a:lnTo>
                    <a:pt x="6314960" y="4197985"/>
                  </a:lnTo>
                  <a:lnTo>
                    <a:pt x="6323711" y="4147985"/>
                  </a:lnTo>
                  <a:lnTo>
                    <a:pt x="6331940" y="4098150"/>
                  </a:lnTo>
                  <a:lnTo>
                    <a:pt x="6339649" y="4048468"/>
                  </a:lnTo>
                  <a:lnTo>
                    <a:pt x="6346863" y="3998950"/>
                  </a:lnTo>
                  <a:lnTo>
                    <a:pt x="6353556" y="3949585"/>
                  </a:lnTo>
                  <a:lnTo>
                    <a:pt x="6359766" y="3900386"/>
                  </a:lnTo>
                  <a:lnTo>
                    <a:pt x="6365468" y="3851351"/>
                  </a:lnTo>
                  <a:lnTo>
                    <a:pt x="6370701" y="3802481"/>
                  </a:lnTo>
                  <a:lnTo>
                    <a:pt x="6375438" y="3753777"/>
                  </a:lnTo>
                  <a:lnTo>
                    <a:pt x="6379705" y="3705250"/>
                  </a:lnTo>
                  <a:lnTo>
                    <a:pt x="6383502" y="3656888"/>
                  </a:lnTo>
                  <a:lnTo>
                    <a:pt x="6386830" y="3608692"/>
                  </a:lnTo>
                  <a:lnTo>
                    <a:pt x="6389713" y="3560673"/>
                  </a:lnTo>
                  <a:lnTo>
                    <a:pt x="6392126" y="3512832"/>
                  </a:lnTo>
                  <a:lnTo>
                    <a:pt x="6394107" y="3465182"/>
                  </a:lnTo>
                  <a:lnTo>
                    <a:pt x="6395631" y="3417697"/>
                  </a:lnTo>
                  <a:lnTo>
                    <a:pt x="6396723" y="3370389"/>
                  </a:lnTo>
                  <a:lnTo>
                    <a:pt x="6397396" y="3323272"/>
                  </a:lnTo>
                  <a:lnTo>
                    <a:pt x="6397638" y="3276333"/>
                  </a:lnTo>
                  <a:close/>
                </a:path>
              </a:pathLst>
            </a:custGeom>
            <a:solidFill>
              <a:srgbClr val="FFFFFF"/>
            </a:solidFill>
          </p:spPr>
          <p:txBody>
            <a:bodyPr wrap="square" lIns="0" tIns="0" rIns="0" bIns="0" rtlCol="0"/>
            <a:lstStyle/>
            <a:p>
              <a:endParaRPr/>
            </a:p>
          </p:txBody>
        </p:sp>
      </p:grpSp>
      <p:sp>
        <p:nvSpPr>
          <p:cNvPr id="5" name="object 5"/>
          <p:cNvSpPr txBox="1">
            <a:spLocks noGrp="1"/>
          </p:cNvSpPr>
          <p:nvPr>
            <p:ph type="ctrTitle"/>
          </p:nvPr>
        </p:nvSpPr>
        <p:spPr>
          <a:xfrm>
            <a:off x="692302" y="2628392"/>
            <a:ext cx="5705958" cy="505908"/>
          </a:xfrm>
          <a:prstGeom prst="rect">
            <a:avLst/>
          </a:prstGeom>
        </p:spPr>
        <p:txBody>
          <a:bodyPr vert="horz" wrap="square" lIns="0" tIns="13335" rIns="0" bIns="0" rtlCol="0">
            <a:spAutoFit/>
          </a:bodyPr>
          <a:lstStyle/>
          <a:p>
            <a:pPr marL="12700">
              <a:spcBef>
                <a:spcPts val="95"/>
              </a:spcBef>
            </a:pPr>
            <a:r>
              <a:rPr lang="en-US" altLang="zh-TW" sz="3200" dirty="0"/>
              <a:t>Enlight Corporation</a:t>
            </a:r>
            <a:endParaRPr lang="zh-TW" altLang="en-US" sz="3200" spc="-40" dirty="0">
              <a:latin typeface="微軟正黑體" panose="020B0604030504040204" pitchFamily="34" charset="-120"/>
              <a:ea typeface="微軟正黑體" panose="020B0604030504040204" pitchFamily="34" charset="-120"/>
            </a:endParaRPr>
          </a:p>
        </p:txBody>
      </p:sp>
      <p:sp>
        <p:nvSpPr>
          <p:cNvPr id="6" name="object 6"/>
          <p:cNvSpPr txBox="1"/>
          <p:nvPr/>
        </p:nvSpPr>
        <p:spPr>
          <a:xfrm>
            <a:off x="692302" y="3436111"/>
            <a:ext cx="4324706" cy="566822"/>
          </a:xfrm>
          <a:prstGeom prst="rect">
            <a:avLst/>
          </a:prstGeom>
        </p:spPr>
        <p:txBody>
          <a:bodyPr vert="horz" wrap="square" lIns="0" tIns="12700" rIns="0" bIns="0" rtlCol="0">
            <a:spAutoFit/>
          </a:bodyPr>
          <a:lstStyle/>
          <a:p>
            <a:pPr marL="12700">
              <a:lnSpc>
                <a:spcPct val="100000"/>
              </a:lnSpc>
              <a:spcBef>
                <a:spcPts val="100"/>
              </a:spcBef>
            </a:pPr>
            <a:r>
              <a:rPr lang="en-US" altLang="zh-TW" sz="3600" dirty="0">
                <a:solidFill>
                  <a:srgbClr val="0070C0"/>
                </a:solidFill>
                <a:latin typeface="微軟正黑體" panose="020B0604030504040204" pitchFamily="34" charset="-120"/>
                <a:ea typeface="微軟正黑體" panose="020B0604030504040204" pitchFamily="34" charset="-120"/>
              </a:rPr>
              <a:t>Future Outlook</a:t>
            </a:r>
            <a:endParaRPr sz="3600" dirty="0">
              <a:solidFill>
                <a:srgbClr val="0070C0"/>
              </a:solidFill>
              <a:latin typeface="微軟正黑體" panose="020B0604030504040204" pitchFamily="34" charset="-120"/>
              <a:ea typeface="微軟正黑體" panose="020B0604030504040204" pitchFamily="34" charset="-120"/>
              <a:cs typeface="微軟正黑體"/>
            </a:endParaRPr>
          </a:p>
        </p:txBody>
      </p:sp>
      <p:pic>
        <p:nvPicPr>
          <p:cNvPr id="7" name="object 7"/>
          <p:cNvPicPr/>
          <p:nvPr/>
        </p:nvPicPr>
        <p:blipFill>
          <a:blip r:embed="rId3" cstate="print"/>
          <a:stretch>
            <a:fillRect/>
          </a:stretch>
        </p:blipFill>
        <p:spPr>
          <a:xfrm>
            <a:off x="9101328" y="6388608"/>
            <a:ext cx="827531" cy="245364"/>
          </a:xfrm>
          <a:prstGeom prst="rect">
            <a:avLst/>
          </a:prstGeom>
        </p:spPr>
      </p:pic>
      <p:sp>
        <p:nvSpPr>
          <p:cNvPr id="8" name="object 8"/>
          <p:cNvSpPr txBox="1">
            <a:spLocks noGrp="1"/>
          </p:cNvSpPr>
          <p:nvPr>
            <p:ph type="ftr" sz="quarter" idx="5"/>
          </p:nvPr>
        </p:nvSpPr>
        <p:spPr>
          <a:prstGeom prst="rect">
            <a:avLst/>
          </a:prstGeom>
        </p:spPr>
        <p:txBody>
          <a:bodyPr vert="horz" wrap="square" lIns="0" tIns="27305" rIns="0" bIns="0" rtlCol="0">
            <a:spAutoFit/>
          </a:bodyPr>
          <a:lstStyle/>
          <a:p>
            <a:pPr marL="12700">
              <a:lnSpc>
                <a:spcPct val="100000"/>
              </a:lnSpc>
              <a:spcBef>
                <a:spcPts val="215"/>
              </a:spcBef>
            </a:pPr>
            <a:r>
              <a:rPr spc="-30" dirty="0"/>
              <a:t>翔耀實業股份有限公司</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2"/>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DFE9F4"/>
          </a:solidFill>
        </p:spPr>
        <p:txBody>
          <a:bodyPr wrap="square" lIns="0" tIns="0" rIns="0" bIns="0" rtlCol="0"/>
          <a:lstStyle/>
          <a:p>
            <a:endParaRPr dirty="0"/>
          </a:p>
        </p:txBody>
      </p:sp>
      <p:sp>
        <p:nvSpPr>
          <p:cNvPr id="9" name="矩形 8"/>
          <p:cNvSpPr/>
          <p:nvPr/>
        </p:nvSpPr>
        <p:spPr>
          <a:xfrm>
            <a:off x="0" y="1752600"/>
            <a:ext cx="12192000" cy="381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a:t>【</a:t>
            </a:r>
            <a:endParaRPr lang="zh-TW" altLang="en-US" dirty="0"/>
          </a:p>
        </p:txBody>
      </p:sp>
      <p:sp>
        <p:nvSpPr>
          <p:cNvPr id="2" name="object 2"/>
          <p:cNvSpPr txBox="1"/>
          <p:nvPr/>
        </p:nvSpPr>
        <p:spPr>
          <a:xfrm>
            <a:off x="938834" y="2278100"/>
            <a:ext cx="10314331" cy="3336170"/>
          </a:xfrm>
          <a:prstGeom prst="rect">
            <a:avLst/>
          </a:prstGeom>
        </p:spPr>
        <p:txBody>
          <a:bodyPr vert="horz" wrap="square" lIns="0" tIns="12065" rIns="0" bIns="0" rtlCol="0">
            <a:spAutoFit/>
          </a:bodyPr>
          <a:lstStyle/>
          <a:p>
            <a:r>
              <a:rPr lang="en-US" altLang="zh-TW" sz="2400" b="1" dirty="0"/>
              <a:t>Disclaimer</a:t>
            </a:r>
          </a:p>
          <a:p>
            <a:r>
              <a:rPr lang="en-US" altLang="zh-TW" sz="2400" dirty="0"/>
              <a:t>This report and related content are derived from available internal and external information. Changes or adjustments may occur due to factors such as market demand, price fluctuations, international economic trends, supply chain issues, international exchange rate fluctuations, and other factors beyond the company’s control. The company is not responsible for providing updates or notifications. Please refer to the information published by the </a:t>
            </a:r>
            <a:r>
              <a:rPr lang="en-US" altLang="zh-TW" sz="2400" dirty="0" smtClean="0"/>
              <a:t>Market Observation Post System of </a:t>
            </a:r>
            <a:r>
              <a:rPr lang="en-US" altLang="zh-TW" sz="2400" dirty="0" err="1" smtClean="0"/>
              <a:t>theTaiwan</a:t>
            </a:r>
            <a:r>
              <a:rPr lang="en-US" altLang="zh-TW" sz="2400" dirty="0" smtClean="0"/>
              <a:t> </a:t>
            </a:r>
            <a:r>
              <a:rPr lang="en-US" altLang="zh-TW" sz="2400" dirty="0"/>
              <a:t>Stock Exchange for the most accurate data. Thank you.</a:t>
            </a:r>
          </a:p>
        </p:txBody>
      </p:sp>
      <p:sp>
        <p:nvSpPr>
          <p:cNvPr id="3" name="object 3"/>
          <p:cNvSpPr txBox="1">
            <a:spLocks noGrp="1"/>
          </p:cNvSpPr>
          <p:nvPr>
            <p:ph type="title"/>
          </p:nvPr>
        </p:nvSpPr>
        <p:spPr>
          <a:xfrm>
            <a:off x="938834" y="827997"/>
            <a:ext cx="5666131" cy="505908"/>
          </a:xfrm>
          <a:prstGeom prst="rect">
            <a:avLst/>
          </a:prstGeom>
        </p:spPr>
        <p:txBody>
          <a:bodyPr vert="horz" wrap="square" lIns="0" tIns="13335" rIns="0" bIns="0" rtlCol="0">
            <a:spAutoFit/>
          </a:bodyPr>
          <a:lstStyle/>
          <a:p>
            <a:pPr marL="12700">
              <a:lnSpc>
                <a:spcPct val="100000"/>
              </a:lnSpc>
              <a:spcBef>
                <a:spcPts val="2460"/>
              </a:spcBef>
            </a:pPr>
            <a:r>
              <a:rPr lang="en-US" altLang="zh-TW" sz="3200" dirty="0" smtClean="0">
                <a:solidFill>
                  <a:srgbClr val="002060"/>
                </a:solidFill>
              </a:rPr>
              <a:t>Enlight Corporation</a:t>
            </a:r>
            <a:endParaRPr lang="en-US" altLang="zh-TW" sz="3200" dirty="0">
              <a:solidFill>
                <a:srgbClr val="002060"/>
              </a:solidFill>
            </a:endParaRPr>
          </a:p>
        </p:txBody>
      </p:sp>
      <p:sp>
        <p:nvSpPr>
          <p:cNvPr id="4" name="object 4"/>
          <p:cNvSpPr txBox="1"/>
          <p:nvPr/>
        </p:nvSpPr>
        <p:spPr>
          <a:xfrm>
            <a:off x="9986898" y="6378346"/>
            <a:ext cx="2052320" cy="269240"/>
          </a:xfrm>
          <a:prstGeom prst="rect">
            <a:avLst/>
          </a:prstGeom>
        </p:spPr>
        <p:txBody>
          <a:bodyPr vert="horz" wrap="square" lIns="0" tIns="12065" rIns="0" bIns="0" rtlCol="0">
            <a:spAutoFit/>
          </a:bodyPr>
          <a:lstStyle/>
          <a:p>
            <a:pPr marL="12700">
              <a:lnSpc>
                <a:spcPct val="100000"/>
              </a:lnSpc>
              <a:spcBef>
                <a:spcPts val="95"/>
              </a:spcBef>
            </a:pPr>
            <a:r>
              <a:rPr sz="1600" spc="-30" dirty="0">
                <a:solidFill>
                  <a:srgbClr val="5E6164"/>
                </a:solidFill>
                <a:latin typeface="微軟正黑體"/>
                <a:cs typeface="微軟正黑體"/>
              </a:rPr>
              <a:t>翔耀實業股份有限公司</a:t>
            </a:r>
            <a:endParaRPr sz="1600" dirty="0">
              <a:latin typeface="微軟正黑體"/>
              <a:cs typeface="微軟正黑體"/>
            </a:endParaRPr>
          </a:p>
        </p:txBody>
      </p:sp>
      <p:pic>
        <p:nvPicPr>
          <p:cNvPr id="5" name="object 5"/>
          <p:cNvPicPr/>
          <p:nvPr/>
        </p:nvPicPr>
        <p:blipFill>
          <a:blip r:embed="rId2" cstate="print"/>
          <a:stretch>
            <a:fillRect/>
          </a:stretch>
        </p:blipFill>
        <p:spPr>
          <a:xfrm>
            <a:off x="9047736" y="6385559"/>
            <a:ext cx="898082" cy="27432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0930" y="-18029"/>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DFE9F4"/>
          </a:solidFill>
        </p:spPr>
        <p:txBody>
          <a:bodyPr wrap="square" lIns="0" tIns="0" rIns="0" bIns="0" rtlCol="0"/>
          <a:lstStyle/>
          <a:p>
            <a:endParaRPr dirty="0"/>
          </a:p>
        </p:txBody>
      </p:sp>
      <p:sp>
        <p:nvSpPr>
          <p:cNvPr id="32" name="object 4"/>
          <p:cNvSpPr txBox="1"/>
          <p:nvPr/>
        </p:nvSpPr>
        <p:spPr>
          <a:xfrm>
            <a:off x="9986898" y="6378346"/>
            <a:ext cx="2052320" cy="269240"/>
          </a:xfrm>
          <a:prstGeom prst="rect">
            <a:avLst/>
          </a:prstGeom>
        </p:spPr>
        <p:txBody>
          <a:bodyPr vert="horz" wrap="square" lIns="0" tIns="12065" rIns="0" bIns="0" rtlCol="0">
            <a:spAutoFit/>
          </a:bodyPr>
          <a:lstStyle/>
          <a:p>
            <a:pPr marL="12700">
              <a:lnSpc>
                <a:spcPct val="100000"/>
              </a:lnSpc>
              <a:spcBef>
                <a:spcPts val="95"/>
              </a:spcBef>
            </a:pPr>
            <a:r>
              <a:rPr sz="1600" spc="-30" dirty="0">
                <a:solidFill>
                  <a:srgbClr val="5E6164"/>
                </a:solidFill>
                <a:latin typeface="微軟正黑體"/>
                <a:cs typeface="微軟正黑體"/>
              </a:rPr>
              <a:t>翔耀實業股份有限公司</a:t>
            </a:r>
            <a:endParaRPr sz="1600" dirty="0">
              <a:latin typeface="微軟正黑體"/>
              <a:cs typeface="微軟正黑體"/>
            </a:endParaRPr>
          </a:p>
        </p:txBody>
      </p:sp>
      <p:pic>
        <p:nvPicPr>
          <p:cNvPr id="33" name="object 5"/>
          <p:cNvPicPr/>
          <p:nvPr/>
        </p:nvPicPr>
        <p:blipFill>
          <a:blip r:embed="rId3" cstate="print"/>
          <a:stretch>
            <a:fillRect/>
          </a:stretch>
        </p:blipFill>
        <p:spPr>
          <a:xfrm>
            <a:off x="9047736" y="6385559"/>
            <a:ext cx="898082" cy="274320"/>
          </a:xfrm>
          <a:prstGeom prst="rect">
            <a:avLst/>
          </a:prstGeom>
        </p:spPr>
      </p:pic>
      <p:grpSp>
        <p:nvGrpSpPr>
          <p:cNvPr id="43" name="群組 42"/>
          <p:cNvGrpSpPr/>
          <p:nvPr/>
        </p:nvGrpSpPr>
        <p:grpSpPr>
          <a:xfrm>
            <a:off x="3709471" y="1884376"/>
            <a:ext cx="2286002" cy="2803032"/>
            <a:chOff x="6643877" y="2700953"/>
            <a:chExt cx="2286002" cy="2803032"/>
          </a:xfrm>
        </p:grpSpPr>
        <p:grpSp>
          <p:nvGrpSpPr>
            <p:cNvPr id="44" name="object 3"/>
            <p:cNvGrpSpPr/>
            <p:nvPr/>
          </p:nvGrpSpPr>
          <p:grpSpPr>
            <a:xfrm>
              <a:off x="6643877" y="3217985"/>
              <a:ext cx="2286002" cy="2286000"/>
              <a:chOff x="8084819" y="3305555"/>
              <a:chExt cx="2476500" cy="2476500"/>
            </a:xfrm>
          </p:grpSpPr>
          <p:pic>
            <p:nvPicPr>
              <p:cNvPr id="46" name="object 4"/>
              <p:cNvPicPr/>
              <p:nvPr/>
            </p:nvPicPr>
            <p:blipFill>
              <a:blip r:embed="rId4" cstate="print"/>
              <a:stretch>
                <a:fillRect/>
              </a:stretch>
            </p:blipFill>
            <p:spPr>
              <a:xfrm>
                <a:off x="8122919" y="3343655"/>
                <a:ext cx="2400300" cy="2400300"/>
              </a:xfrm>
              <a:prstGeom prst="rect">
                <a:avLst/>
              </a:prstGeom>
            </p:spPr>
          </p:pic>
          <p:sp>
            <p:nvSpPr>
              <p:cNvPr id="47" name="object 5"/>
              <p:cNvSpPr/>
              <p:nvPr/>
            </p:nvSpPr>
            <p:spPr>
              <a:xfrm>
                <a:off x="8103869" y="3324605"/>
                <a:ext cx="2438400" cy="2438400"/>
              </a:xfrm>
              <a:custGeom>
                <a:avLst/>
                <a:gdLst/>
                <a:ahLst/>
                <a:cxnLst/>
                <a:rect l="l" t="t" r="r" b="b"/>
                <a:pathLst>
                  <a:path w="2438400" h="2438400">
                    <a:moveTo>
                      <a:pt x="1219200" y="0"/>
                    </a:moveTo>
                    <a:lnTo>
                      <a:pt x="1282064" y="1651"/>
                    </a:lnTo>
                    <a:lnTo>
                      <a:pt x="1343786" y="6477"/>
                    </a:lnTo>
                    <a:lnTo>
                      <a:pt x="1405001" y="14097"/>
                    </a:lnTo>
                    <a:lnTo>
                      <a:pt x="1465072" y="24638"/>
                    </a:lnTo>
                    <a:lnTo>
                      <a:pt x="1524000" y="38354"/>
                    </a:lnTo>
                    <a:lnTo>
                      <a:pt x="1582038" y="54864"/>
                    </a:lnTo>
                    <a:lnTo>
                      <a:pt x="1638553" y="74168"/>
                    </a:lnTo>
                    <a:lnTo>
                      <a:pt x="1693672" y="95885"/>
                    </a:lnTo>
                    <a:lnTo>
                      <a:pt x="1747774" y="120142"/>
                    </a:lnTo>
                    <a:lnTo>
                      <a:pt x="1800605" y="147193"/>
                    </a:lnTo>
                    <a:lnTo>
                      <a:pt x="1851405" y="176530"/>
                    </a:lnTo>
                    <a:lnTo>
                      <a:pt x="1901189" y="208153"/>
                    </a:lnTo>
                    <a:lnTo>
                      <a:pt x="1994915" y="278638"/>
                    </a:lnTo>
                    <a:lnTo>
                      <a:pt x="2081529" y="357124"/>
                    </a:lnTo>
                    <a:lnTo>
                      <a:pt x="2160270" y="443484"/>
                    </a:lnTo>
                    <a:lnTo>
                      <a:pt x="2230247" y="537210"/>
                    </a:lnTo>
                    <a:lnTo>
                      <a:pt x="2261870" y="586994"/>
                    </a:lnTo>
                    <a:lnTo>
                      <a:pt x="2291206" y="638175"/>
                    </a:lnTo>
                    <a:lnTo>
                      <a:pt x="2318257" y="690626"/>
                    </a:lnTo>
                    <a:lnTo>
                      <a:pt x="2342514" y="744728"/>
                    </a:lnTo>
                    <a:lnTo>
                      <a:pt x="2364231" y="799846"/>
                    </a:lnTo>
                    <a:lnTo>
                      <a:pt x="2383535" y="856742"/>
                    </a:lnTo>
                    <a:lnTo>
                      <a:pt x="2400173" y="914400"/>
                    </a:lnTo>
                    <a:lnTo>
                      <a:pt x="2413380" y="973709"/>
                    </a:lnTo>
                    <a:lnTo>
                      <a:pt x="2424303" y="1033399"/>
                    </a:lnTo>
                    <a:lnTo>
                      <a:pt x="2431923" y="1094613"/>
                    </a:lnTo>
                    <a:lnTo>
                      <a:pt x="2436749" y="1156335"/>
                    </a:lnTo>
                    <a:lnTo>
                      <a:pt x="2438400" y="1219200"/>
                    </a:lnTo>
                    <a:lnTo>
                      <a:pt x="2436749" y="1282065"/>
                    </a:lnTo>
                    <a:lnTo>
                      <a:pt x="2431923" y="1343787"/>
                    </a:lnTo>
                    <a:lnTo>
                      <a:pt x="2424303" y="1405001"/>
                    </a:lnTo>
                    <a:lnTo>
                      <a:pt x="2413761" y="1465072"/>
                    </a:lnTo>
                    <a:lnTo>
                      <a:pt x="2400046" y="1524000"/>
                    </a:lnTo>
                    <a:lnTo>
                      <a:pt x="2383535" y="1582039"/>
                    </a:lnTo>
                    <a:lnTo>
                      <a:pt x="2364612" y="1638554"/>
                    </a:lnTo>
                    <a:lnTo>
                      <a:pt x="2342387" y="1693799"/>
                    </a:lnTo>
                    <a:lnTo>
                      <a:pt x="2318257" y="1747774"/>
                    </a:lnTo>
                    <a:lnTo>
                      <a:pt x="2291206" y="1800606"/>
                    </a:lnTo>
                    <a:lnTo>
                      <a:pt x="2261870" y="1851406"/>
                    </a:lnTo>
                    <a:lnTo>
                      <a:pt x="2230247" y="1901190"/>
                    </a:lnTo>
                    <a:lnTo>
                      <a:pt x="2160270" y="1994916"/>
                    </a:lnTo>
                    <a:lnTo>
                      <a:pt x="2081656" y="2081657"/>
                    </a:lnTo>
                    <a:lnTo>
                      <a:pt x="1994915" y="2160270"/>
                    </a:lnTo>
                    <a:lnTo>
                      <a:pt x="1901189" y="2230247"/>
                    </a:lnTo>
                    <a:lnTo>
                      <a:pt x="1851405" y="2261870"/>
                    </a:lnTo>
                    <a:lnTo>
                      <a:pt x="1800605" y="2291219"/>
                    </a:lnTo>
                    <a:lnTo>
                      <a:pt x="1747774" y="2318270"/>
                    </a:lnTo>
                    <a:lnTo>
                      <a:pt x="1693672" y="2342451"/>
                    </a:lnTo>
                    <a:lnTo>
                      <a:pt x="1638553" y="2364206"/>
                    </a:lnTo>
                    <a:lnTo>
                      <a:pt x="1581657" y="2383561"/>
                    </a:lnTo>
                    <a:lnTo>
                      <a:pt x="1524000" y="2400109"/>
                    </a:lnTo>
                    <a:lnTo>
                      <a:pt x="1464690" y="2413419"/>
                    </a:lnTo>
                    <a:lnTo>
                      <a:pt x="1404620" y="2424290"/>
                    </a:lnTo>
                    <a:lnTo>
                      <a:pt x="1343786" y="2431961"/>
                    </a:lnTo>
                    <a:lnTo>
                      <a:pt x="1281683" y="2436787"/>
                    </a:lnTo>
                    <a:lnTo>
                      <a:pt x="1219200" y="2438400"/>
                    </a:lnTo>
                    <a:lnTo>
                      <a:pt x="1156334" y="2436787"/>
                    </a:lnTo>
                    <a:lnTo>
                      <a:pt x="1094612" y="2431961"/>
                    </a:lnTo>
                    <a:lnTo>
                      <a:pt x="1033399" y="2424303"/>
                    </a:lnTo>
                    <a:lnTo>
                      <a:pt x="973708" y="2413812"/>
                    </a:lnTo>
                    <a:lnTo>
                      <a:pt x="914400" y="2400096"/>
                    </a:lnTo>
                    <a:lnTo>
                      <a:pt x="856741" y="2383574"/>
                    </a:lnTo>
                    <a:lnTo>
                      <a:pt x="799846" y="2364613"/>
                    </a:lnTo>
                    <a:lnTo>
                      <a:pt x="744601" y="2342438"/>
                    </a:lnTo>
                    <a:lnTo>
                      <a:pt x="690626" y="2318258"/>
                    </a:lnTo>
                    <a:lnTo>
                      <a:pt x="638175" y="2291219"/>
                    </a:lnTo>
                    <a:lnTo>
                      <a:pt x="586994" y="2261870"/>
                    </a:lnTo>
                    <a:lnTo>
                      <a:pt x="537209" y="2230247"/>
                    </a:lnTo>
                    <a:lnTo>
                      <a:pt x="443483" y="2160270"/>
                    </a:lnTo>
                    <a:lnTo>
                      <a:pt x="357124" y="2081530"/>
                    </a:lnTo>
                    <a:lnTo>
                      <a:pt x="278637" y="1994916"/>
                    </a:lnTo>
                    <a:lnTo>
                      <a:pt x="208152" y="1901190"/>
                    </a:lnTo>
                    <a:lnTo>
                      <a:pt x="176529" y="1851406"/>
                    </a:lnTo>
                    <a:lnTo>
                      <a:pt x="147193" y="1800606"/>
                    </a:lnTo>
                    <a:lnTo>
                      <a:pt x="120141" y="1747774"/>
                    </a:lnTo>
                    <a:lnTo>
                      <a:pt x="96011" y="1693799"/>
                    </a:lnTo>
                    <a:lnTo>
                      <a:pt x="73786" y="1638554"/>
                    </a:lnTo>
                    <a:lnTo>
                      <a:pt x="54863" y="1581658"/>
                    </a:lnTo>
                    <a:lnTo>
                      <a:pt x="38353" y="1524000"/>
                    </a:lnTo>
                    <a:lnTo>
                      <a:pt x="24637" y="1464691"/>
                    </a:lnTo>
                    <a:lnTo>
                      <a:pt x="14097" y="1404620"/>
                    </a:lnTo>
                    <a:lnTo>
                      <a:pt x="6476" y="1343787"/>
                    </a:lnTo>
                    <a:lnTo>
                      <a:pt x="1650" y="1281684"/>
                    </a:lnTo>
                    <a:lnTo>
                      <a:pt x="0" y="1219200"/>
                    </a:lnTo>
                    <a:lnTo>
                      <a:pt x="1650" y="1156335"/>
                    </a:lnTo>
                    <a:lnTo>
                      <a:pt x="6476" y="1094613"/>
                    </a:lnTo>
                    <a:lnTo>
                      <a:pt x="14097" y="1033399"/>
                    </a:lnTo>
                    <a:lnTo>
                      <a:pt x="24637" y="973709"/>
                    </a:lnTo>
                    <a:lnTo>
                      <a:pt x="38353" y="914400"/>
                    </a:lnTo>
                    <a:lnTo>
                      <a:pt x="54863" y="856742"/>
                    </a:lnTo>
                    <a:lnTo>
                      <a:pt x="74168" y="799846"/>
                    </a:lnTo>
                    <a:lnTo>
                      <a:pt x="95884" y="744728"/>
                    </a:lnTo>
                    <a:lnTo>
                      <a:pt x="120141" y="690626"/>
                    </a:lnTo>
                    <a:lnTo>
                      <a:pt x="147193" y="638175"/>
                    </a:lnTo>
                    <a:lnTo>
                      <a:pt x="176529" y="586994"/>
                    </a:lnTo>
                    <a:lnTo>
                      <a:pt x="208152" y="537210"/>
                    </a:lnTo>
                    <a:lnTo>
                      <a:pt x="278637" y="443484"/>
                    </a:lnTo>
                    <a:lnTo>
                      <a:pt x="357250" y="357251"/>
                    </a:lnTo>
                    <a:lnTo>
                      <a:pt x="443483" y="278638"/>
                    </a:lnTo>
                    <a:lnTo>
                      <a:pt x="537209" y="208153"/>
                    </a:lnTo>
                    <a:lnTo>
                      <a:pt x="586994" y="176530"/>
                    </a:lnTo>
                    <a:lnTo>
                      <a:pt x="638175" y="147193"/>
                    </a:lnTo>
                    <a:lnTo>
                      <a:pt x="690626" y="120142"/>
                    </a:lnTo>
                    <a:lnTo>
                      <a:pt x="744601" y="96012"/>
                    </a:lnTo>
                    <a:lnTo>
                      <a:pt x="799846" y="73787"/>
                    </a:lnTo>
                    <a:lnTo>
                      <a:pt x="856741" y="54864"/>
                    </a:lnTo>
                    <a:lnTo>
                      <a:pt x="914400" y="38354"/>
                    </a:lnTo>
                    <a:lnTo>
                      <a:pt x="973708" y="24638"/>
                    </a:lnTo>
                    <a:lnTo>
                      <a:pt x="1033399" y="14097"/>
                    </a:lnTo>
                    <a:lnTo>
                      <a:pt x="1094612" y="6477"/>
                    </a:lnTo>
                    <a:lnTo>
                      <a:pt x="1156334" y="1651"/>
                    </a:lnTo>
                    <a:lnTo>
                      <a:pt x="1219200" y="0"/>
                    </a:lnTo>
                    <a:close/>
                  </a:path>
                </a:pathLst>
              </a:custGeom>
              <a:ln w="38100">
                <a:solidFill>
                  <a:srgbClr val="FFFFFF"/>
                </a:solidFill>
              </a:ln>
            </p:spPr>
            <p:txBody>
              <a:bodyPr wrap="square" lIns="0" tIns="0" rIns="0" bIns="0" rtlCol="0"/>
              <a:lstStyle/>
              <a:p>
                <a:endParaRPr/>
              </a:p>
            </p:txBody>
          </p:sp>
        </p:grpSp>
        <p:sp>
          <p:nvSpPr>
            <p:cNvPr id="45" name="object 26"/>
            <p:cNvSpPr txBox="1"/>
            <p:nvPr/>
          </p:nvSpPr>
          <p:spPr>
            <a:xfrm>
              <a:off x="6696631" y="2700953"/>
              <a:ext cx="2131655" cy="664926"/>
            </a:xfrm>
            <a:prstGeom prst="rect">
              <a:avLst/>
            </a:prstGeom>
            <a:solidFill>
              <a:srgbClr val="FFFFFF"/>
            </a:solidFill>
          </p:spPr>
          <p:txBody>
            <a:bodyPr vert="horz" wrap="square" lIns="0" tIns="48895" rIns="0" bIns="0" rtlCol="0">
              <a:spAutoFit/>
            </a:bodyPr>
            <a:lstStyle/>
            <a:p>
              <a:pPr marL="518795" marR="382270" indent="-128270" algn="ctr">
                <a:lnSpc>
                  <a:spcPct val="100000"/>
                </a:lnSpc>
                <a:spcBef>
                  <a:spcPts val="385"/>
                </a:spcBef>
              </a:pPr>
              <a:r>
                <a:rPr lang="en-US" altLang="zh-TW" sz="2000" dirty="0">
                  <a:solidFill>
                    <a:srgbClr val="002060"/>
                  </a:solidFill>
                  <a:latin typeface="微軟正黑體" panose="020B0604030504040204" pitchFamily="34" charset="-120"/>
                  <a:ea typeface="微軟正黑體" panose="020B0604030504040204" pitchFamily="34" charset="-120"/>
                </a:rPr>
                <a:t>Project Division</a:t>
              </a:r>
              <a:endParaRPr lang="zh-TW" altLang="en-US" sz="2000" dirty="0">
                <a:solidFill>
                  <a:srgbClr val="002060"/>
                </a:solidFill>
                <a:latin typeface="微軟正黑體" panose="020B0604030504040204" pitchFamily="34" charset="-120"/>
                <a:ea typeface="微軟正黑體" panose="020B0604030504040204" pitchFamily="34" charset="-120"/>
                <a:cs typeface="微軟正黑體"/>
              </a:endParaRPr>
            </a:p>
          </p:txBody>
        </p:sp>
      </p:grpSp>
      <p:sp>
        <p:nvSpPr>
          <p:cNvPr id="55" name="矩形 54"/>
          <p:cNvSpPr/>
          <p:nvPr/>
        </p:nvSpPr>
        <p:spPr>
          <a:xfrm>
            <a:off x="9601200" y="210414"/>
            <a:ext cx="2052320" cy="63988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微軟正黑體" panose="020B0604030504040204" pitchFamily="34" charset="-120"/>
                <a:ea typeface="微軟正黑體" panose="020B0604030504040204" pitchFamily="34" charset="-120"/>
              </a:rPr>
              <a:t>Affiliated Companies</a:t>
            </a:r>
            <a:endParaRPr lang="zh-TW" altLang="en-US" sz="2000" b="1" dirty="0">
              <a:latin typeface="微軟正黑體" panose="020B0604030504040204" pitchFamily="34" charset="-120"/>
              <a:ea typeface="微軟正黑體" panose="020B0604030504040204" pitchFamily="34" charset="-120"/>
            </a:endParaRPr>
          </a:p>
        </p:txBody>
      </p:sp>
      <p:grpSp>
        <p:nvGrpSpPr>
          <p:cNvPr id="15" name="群組 14"/>
          <p:cNvGrpSpPr/>
          <p:nvPr/>
        </p:nvGrpSpPr>
        <p:grpSpPr>
          <a:xfrm>
            <a:off x="6793163" y="1952366"/>
            <a:ext cx="2254573" cy="2755532"/>
            <a:chOff x="8982642" y="2197240"/>
            <a:chExt cx="2254573" cy="2755532"/>
          </a:xfrm>
        </p:grpSpPr>
        <p:grpSp>
          <p:nvGrpSpPr>
            <p:cNvPr id="3" name="群組 2"/>
            <p:cNvGrpSpPr/>
            <p:nvPr/>
          </p:nvGrpSpPr>
          <p:grpSpPr>
            <a:xfrm>
              <a:off x="8982642" y="2681451"/>
              <a:ext cx="2254573" cy="2271321"/>
              <a:chOff x="8982642" y="2681451"/>
              <a:chExt cx="2254573" cy="2271321"/>
            </a:xfrm>
          </p:grpSpPr>
          <p:pic>
            <p:nvPicPr>
              <p:cNvPr id="92" name="圖片 91"/>
              <p:cNvPicPr>
                <a:picLocks noChangeAspect="1"/>
              </p:cNvPicPr>
              <p:nvPr/>
            </p:nvPicPr>
            <p:blipFill rotWithShape="1">
              <a:blip r:embed="rId5">
                <a:extLst>
                  <a:ext uri="{28A0092B-C50C-407E-A947-70E740481C1C}">
                    <a14:useLocalDpi xmlns:a14="http://schemas.microsoft.com/office/drawing/2010/main" val="0"/>
                  </a:ext>
                </a:extLst>
              </a:blip>
              <a:srcRect l="6414" t="20172" r="41134" b="9892"/>
              <a:stretch/>
            </p:blipFill>
            <p:spPr>
              <a:xfrm>
                <a:off x="8982642" y="2681451"/>
                <a:ext cx="2254573" cy="2271321"/>
              </a:xfrm>
              <a:prstGeom prst="ellipse">
                <a:avLst/>
              </a:prstGeom>
            </p:spPr>
          </p:pic>
          <p:sp>
            <p:nvSpPr>
              <p:cNvPr id="52" name="object 5"/>
              <p:cNvSpPr/>
              <p:nvPr/>
            </p:nvSpPr>
            <p:spPr>
              <a:xfrm>
                <a:off x="8986382" y="2681451"/>
                <a:ext cx="2250833" cy="2250831"/>
              </a:xfrm>
              <a:custGeom>
                <a:avLst/>
                <a:gdLst/>
                <a:ahLst/>
                <a:cxnLst/>
                <a:rect l="l" t="t" r="r" b="b"/>
                <a:pathLst>
                  <a:path w="2438400" h="2438400">
                    <a:moveTo>
                      <a:pt x="1219200" y="0"/>
                    </a:moveTo>
                    <a:lnTo>
                      <a:pt x="1282064" y="1651"/>
                    </a:lnTo>
                    <a:lnTo>
                      <a:pt x="1343786" y="6477"/>
                    </a:lnTo>
                    <a:lnTo>
                      <a:pt x="1405001" y="14097"/>
                    </a:lnTo>
                    <a:lnTo>
                      <a:pt x="1465072" y="24638"/>
                    </a:lnTo>
                    <a:lnTo>
                      <a:pt x="1524000" y="38354"/>
                    </a:lnTo>
                    <a:lnTo>
                      <a:pt x="1582038" y="54864"/>
                    </a:lnTo>
                    <a:lnTo>
                      <a:pt x="1638553" y="74168"/>
                    </a:lnTo>
                    <a:lnTo>
                      <a:pt x="1693672" y="95885"/>
                    </a:lnTo>
                    <a:lnTo>
                      <a:pt x="1747774" y="120142"/>
                    </a:lnTo>
                    <a:lnTo>
                      <a:pt x="1800605" y="147193"/>
                    </a:lnTo>
                    <a:lnTo>
                      <a:pt x="1851405" y="176530"/>
                    </a:lnTo>
                    <a:lnTo>
                      <a:pt x="1901189" y="208153"/>
                    </a:lnTo>
                    <a:lnTo>
                      <a:pt x="1994915" y="278638"/>
                    </a:lnTo>
                    <a:lnTo>
                      <a:pt x="2081529" y="357124"/>
                    </a:lnTo>
                    <a:lnTo>
                      <a:pt x="2160270" y="443484"/>
                    </a:lnTo>
                    <a:lnTo>
                      <a:pt x="2230247" y="537210"/>
                    </a:lnTo>
                    <a:lnTo>
                      <a:pt x="2261870" y="586994"/>
                    </a:lnTo>
                    <a:lnTo>
                      <a:pt x="2291206" y="638175"/>
                    </a:lnTo>
                    <a:lnTo>
                      <a:pt x="2318257" y="690626"/>
                    </a:lnTo>
                    <a:lnTo>
                      <a:pt x="2342514" y="744728"/>
                    </a:lnTo>
                    <a:lnTo>
                      <a:pt x="2364231" y="799846"/>
                    </a:lnTo>
                    <a:lnTo>
                      <a:pt x="2383535" y="856742"/>
                    </a:lnTo>
                    <a:lnTo>
                      <a:pt x="2400173" y="914400"/>
                    </a:lnTo>
                    <a:lnTo>
                      <a:pt x="2413380" y="973709"/>
                    </a:lnTo>
                    <a:lnTo>
                      <a:pt x="2424303" y="1033399"/>
                    </a:lnTo>
                    <a:lnTo>
                      <a:pt x="2431923" y="1094613"/>
                    </a:lnTo>
                    <a:lnTo>
                      <a:pt x="2436749" y="1156335"/>
                    </a:lnTo>
                    <a:lnTo>
                      <a:pt x="2438400" y="1219200"/>
                    </a:lnTo>
                    <a:lnTo>
                      <a:pt x="2436749" y="1282065"/>
                    </a:lnTo>
                    <a:lnTo>
                      <a:pt x="2431923" y="1343787"/>
                    </a:lnTo>
                    <a:lnTo>
                      <a:pt x="2424303" y="1405001"/>
                    </a:lnTo>
                    <a:lnTo>
                      <a:pt x="2413761" y="1465072"/>
                    </a:lnTo>
                    <a:lnTo>
                      <a:pt x="2400046" y="1524000"/>
                    </a:lnTo>
                    <a:lnTo>
                      <a:pt x="2383535" y="1582039"/>
                    </a:lnTo>
                    <a:lnTo>
                      <a:pt x="2364612" y="1638554"/>
                    </a:lnTo>
                    <a:lnTo>
                      <a:pt x="2342387" y="1693799"/>
                    </a:lnTo>
                    <a:lnTo>
                      <a:pt x="2318257" y="1747774"/>
                    </a:lnTo>
                    <a:lnTo>
                      <a:pt x="2291206" y="1800606"/>
                    </a:lnTo>
                    <a:lnTo>
                      <a:pt x="2261870" y="1851406"/>
                    </a:lnTo>
                    <a:lnTo>
                      <a:pt x="2230247" y="1901190"/>
                    </a:lnTo>
                    <a:lnTo>
                      <a:pt x="2160270" y="1994916"/>
                    </a:lnTo>
                    <a:lnTo>
                      <a:pt x="2081656" y="2081657"/>
                    </a:lnTo>
                    <a:lnTo>
                      <a:pt x="1994915" y="2160270"/>
                    </a:lnTo>
                    <a:lnTo>
                      <a:pt x="1901189" y="2230247"/>
                    </a:lnTo>
                    <a:lnTo>
                      <a:pt x="1851405" y="2261870"/>
                    </a:lnTo>
                    <a:lnTo>
                      <a:pt x="1800605" y="2291219"/>
                    </a:lnTo>
                    <a:lnTo>
                      <a:pt x="1747774" y="2318270"/>
                    </a:lnTo>
                    <a:lnTo>
                      <a:pt x="1693672" y="2342451"/>
                    </a:lnTo>
                    <a:lnTo>
                      <a:pt x="1638553" y="2364206"/>
                    </a:lnTo>
                    <a:lnTo>
                      <a:pt x="1581657" y="2383561"/>
                    </a:lnTo>
                    <a:lnTo>
                      <a:pt x="1524000" y="2400109"/>
                    </a:lnTo>
                    <a:lnTo>
                      <a:pt x="1464690" y="2413419"/>
                    </a:lnTo>
                    <a:lnTo>
                      <a:pt x="1404620" y="2424290"/>
                    </a:lnTo>
                    <a:lnTo>
                      <a:pt x="1343786" y="2431961"/>
                    </a:lnTo>
                    <a:lnTo>
                      <a:pt x="1281683" y="2436787"/>
                    </a:lnTo>
                    <a:lnTo>
                      <a:pt x="1219200" y="2438400"/>
                    </a:lnTo>
                    <a:lnTo>
                      <a:pt x="1156334" y="2436787"/>
                    </a:lnTo>
                    <a:lnTo>
                      <a:pt x="1094612" y="2431961"/>
                    </a:lnTo>
                    <a:lnTo>
                      <a:pt x="1033399" y="2424303"/>
                    </a:lnTo>
                    <a:lnTo>
                      <a:pt x="973708" y="2413812"/>
                    </a:lnTo>
                    <a:lnTo>
                      <a:pt x="914400" y="2400096"/>
                    </a:lnTo>
                    <a:lnTo>
                      <a:pt x="856741" y="2383574"/>
                    </a:lnTo>
                    <a:lnTo>
                      <a:pt x="799846" y="2364613"/>
                    </a:lnTo>
                    <a:lnTo>
                      <a:pt x="744601" y="2342438"/>
                    </a:lnTo>
                    <a:lnTo>
                      <a:pt x="690626" y="2318258"/>
                    </a:lnTo>
                    <a:lnTo>
                      <a:pt x="638175" y="2291219"/>
                    </a:lnTo>
                    <a:lnTo>
                      <a:pt x="586994" y="2261870"/>
                    </a:lnTo>
                    <a:lnTo>
                      <a:pt x="537209" y="2230247"/>
                    </a:lnTo>
                    <a:lnTo>
                      <a:pt x="443483" y="2160270"/>
                    </a:lnTo>
                    <a:lnTo>
                      <a:pt x="357124" y="2081530"/>
                    </a:lnTo>
                    <a:lnTo>
                      <a:pt x="278637" y="1994916"/>
                    </a:lnTo>
                    <a:lnTo>
                      <a:pt x="208152" y="1901190"/>
                    </a:lnTo>
                    <a:lnTo>
                      <a:pt x="176529" y="1851406"/>
                    </a:lnTo>
                    <a:lnTo>
                      <a:pt x="147193" y="1800606"/>
                    </a:lnTo>
                    <a:lnTo>
                      <a:pt x="120141" y="1747774"/>
                    </a:lnTo>
                    <a:lnTo>
                      <a:pt x="96011" y="1693799"/>
                    </a:lnTo>
                    <a:lnTo>
                      <a:pt x="73786" y="1638554"/>
                    </a:lnTo>
                    <a:lnTo>
                      <a:pt x="54863" y="1581658"/>
                    </a:lnTo>
                    <a:lnTo>
                      <a:pt x="38353" y="1524000"/>
                    </a:lnTo>
                    <a:lnTo>
                      <a:pt x="24637" y="1464691"/>
                    </a:lnTo>
                    <a:lnTo>
                      <a:pt x="14097" y="1404620"/>
                    </a:lnTo>
                    <a:lnTo>
                      <a:pt x="6476" y="1343787"/>
                    </a:lnTo>
                    <a:lnTo>
                      <a:pt x="1650" y="1281684"/>
                    </a:lnTo>
                    <a:lnTo>
                      <a:pt x="0" y="1219200"/>
                    </a:lnTo>
                    <a:lnTo>
                      <a:pt x="1650" y="1156335"/>
                    </a:lnTo>
                    <a:lnTo>
                      <a:pt x="6476" y="1094613"/>
                    </a:lnTo>
                    <a:lnTo>
                      <a:pt x="14097" y="1033399"/>
                    </a:lnTo>
                    <a:lnTo>
                      <a:pt x="24637" y="973709"/>
                    </a:lnTo>
                    <a:lnTo>
                      <a:pt x="38353" y="914400"/>
                    </a:lnTo>
                    <a:lnTo>
                      <a:pt x="54863" y="856742"/>
                    </a:lnTo>
                    <a:lnTo>
                      <a:pt x="74168" y="799846"/>
                    </a:lnTo>
                    <a:lnTo>
                      <a:pt x="95884" y="744728"/>
                    </a:lnTo>
                    <a:lnTo>
                      <a:pt x="120141" y="690626"/>
                    </a:lnTo>
                    <a:lnTo>
                      <a:pt x="147193" y="638175"/>
                    </a:lnTo>
                    <a:lnTo>
                      <a:pt x="176529" y="586994"/>
                    </a:lnTo>
                    <a:lnTo>
                      <a:pt x="208152" y="537210"/>
                    </a:lnTo>
                    <a:lnTo>
                      <a:pt x="278637" y="443484"/>
                    </a:lnTo>
                    <a:lnTo>
                      <a:pt x="357250" y="357251"/>
                    </a:lnTo>
                    <a:lnTo>
                      <a:pt x="443483" y="278638"/>
                    </a:lnTo>
                    <a:lnTo>
                      <a:pt x="537209" y="208153"/>
                    </a:lnTo>
                    <a:lnTo>
                      <a:pt x="586994" y="176530"/>
                    </a:lnTo>
                    <a:lnTo>
                      <a:pt x="638175" y="147193"/>
                    </a:lnTo>
                    <a:lnTo>
                      <a:pt x="690626" y="120142"/>
                    </a:lnTo>
                    <a:lnTo>
                      <a:pt x="744601" y="96012"/>
                    </a:lnTo>
                    <a:lnTo>
                      <a:pt x="799846" y="73787"/>
                    </a:lnTo>
                    <a:lnTo>
                      <a:pt x="856741" y="54864"/>
                    </a:lnTo>
                    <a:lnTo>
                      <a:pt x="914400" y="38354"/>
                    </a:lnTo>
                    <a:lnTo>
                      <a:pt x="973708" y="24638"/>
                    </a:lnTo>
                    <a:lnTo>
                      <a:pt x="1033399" y="14097"/>
                    </a:lnTo>
                    <a:lnTo>
                      <a:pt x="1094612" y="6477"/>
                    </a:lnTo>
                    <a:lnTo>
                      <a:pt x="1156334" y="1651"/>
                    </a:lnTo>
                    <a:lnTo>
                      <a:pt x="1219200" y="0"/>
                    </a:lnTo>
                    <a:close/>
                  </a:path>
                </a:pathLst>
              </a:custGeom>
              <a:ln w="38100">
                <a:solidFill>
                  <a:srgbClr val="FFFFFF"/>
                </a:solidFill>
              </a:ln>
            </p:spPr>
            <p:txBody>
              <a:bodyPr wrap="square" lIns="0" tIns="0" rIns="0" bIns="0" rtlCol="0"/>
              <a:lstStyle/>
              <a:p>
                <a:endParaRPr/>
              </a:p>
            </p:txBody>
          </p:sp>
        </p:grpSp>
        <p:sp>
          <p:nvSpPr>
            <p:cNvPr id="94" name="object 26"/>
            <p:cNvSpPr txBox="1"/>
            <p:nvPr/>
          </p:nvSpPr>
          <p:spPr>
            <a:xfrm>
              <a:off x="9218820" y="2197240"/>
              <a:ext cx="1785954" cy="716222"/>
            </a:xfrm>
            <a:prstGeom prst="rect">
              <a:avLst/>
            </a:prstGeom>
            <a:solidFill>
              <a:srgbClr val="FFFFFF"/>
            </a:solidFill>
          </p:spPr>
          <p:txBody>
            <a:bodyPr vert="horz" wrap="square" lIns="0" tIns="48895" rIns="0" bIns="0" rtlCol="0">
              <a:spAutoFit/>
            </a:bodyPr>
            <a:lstStyle/>
            <a:p>
              <a:pPr marL="518795" marR="382270" indent="-128270" algn="ctr">
                <a:lnSpc>
                  <a:spcPct val="100000"/>
                </a:lnSpc>
                <a:spcBef>
                  <a:spcPts val="385"/>
                </a:spcBef>
              </a:pPr>
              <a:r>
                <a:rPr lang="en-US" altLang="zh-TW" sz="2000" b="1" spc="-15" dirty="0">
                  <a:solidFill>
                    <a:schemeClr val="accent4">
                      <a:lumMod val="75000"/>
                    </a:schemeClr>
                  </a:solidFill>
                  <a:latin typeface="微軟正黑體"/>
                  <a:cs typeface="微軟正黑體"/>
                </a:rPr>
                <a:t>AI</a:t>
              </a:r>
            </a:p>
            <a:p>
              <a:pPr marL="518795" marR="382270" indent="-128270" algn="ctr">
                <a:lnSpc>
                  <a:spcPct val="100000"/>
                </a:lnSpc>
                <a:spcBef>
                  <a:spcPts val="385"/>
                </a:spcBef>
              </a:pPr>
              <a:r>
                <a:rPr lang="en-US" altLang="zh-TW" sz="2000" b="1" spc="-15" dirty="0">
                  <a:solidFill>
                    <a:schemeClr val="accent4">
                      <a:lumMod val="75000"/>
                    </a:schemeClr>
                  </a:solidFill>
                  <a:latin typeface="微軟正黑體"/>
                  <a:cs typeface="微軟正黑體"/>
                </a:rPr>
                <a:t>Division</a:t>
              </a:r>
              <a:endParaRPr lang="zh-TW" altLang="en-US" sz="2000" dirty="0">
                <a:solidFill>
                  <a:schemeClr val="accent4">
                    <a:lumMod val="75000"/>
                  </a:schemeClr>
                </a:solidFill>
                <a:latin typeface="微軟正黑體"/>
                <a:cs typeface="微軟正黑體"/>
              </a:endParaRPr>
            </a:p>
          </p:txBody>
        </p:sp>
      </p:grpSp>
      <p:sp>
        <p:nvSpPr>
          <p:cNvPr id="57" name="矩形 56"/>
          <p:cNvSpPr/>
          <p:nvPr/>
        </p:nvSpPr>
        <p:spPr>
          <a:xfrm>
            <a:off x="9295755" y="1295400"/>
            <a:ext cx="1331604" cy="2460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微軟正黑體" panose="020B0604030504040204" pitchFamily="34" charset="-120"/>
                <a:ea typeface="微軟正黑體" panose="020B0604030504040204" pitchFamily="34" charset="-120"/>
              </a:rPr>
              <a:t>Panel </a:t>
            </a:r>
            <a:r>
              <a:rPr lang="en-US" altLang="zh-TW" dirty="0">
                <a:latin typeface="微軟正黑體" panose="020B0604030504040204" pitchFamily="34" charset="-120"/>
                <a:ea typeface="微軟正黑體" panose="020B0604030504040204" pitchFamily="34" charset="-120"/>
              </a:rPr>
              <a:t>Recycling Business </a:t>
            </a:r>
            <a:r>
              <a:rPr lang="en-US" altLang="zh-TW" sz="2000" dirty="0">
                <a:latin typeface="微軟正黑體" panose="020B0604030504040204" pitchFamily="34" charset="-120"/>
                <a:ea typeface="微軟正黑體" panose="020B0604030504040204" pitchFamily="34" charset="-120"/>
              </a:rPr>
              <a:t>Group</a:t>
            </a:r>
            <a:endParaRPr lang="zh-TW" altLang="en-US" sz="2000" b="1" dirty="0">
              <a:latin typeface="微軟正黑體" panose="020B0604030504040204" pitchFamily="34" charset="-120"/>
              <a:ea typeface="微軟正黑體" panose="020B0604030504040204" pitchFamily="34" charset="-120"/>
            </a:endParaRPr>
          </a:p>
        </p:txBody>
      </p:sp>
      <p:sp>
        <p:nvSpPr>
          <p:cNvPr id="58" name="矩形 57"/>
          <p:cNvSpPr/>
          <p:nvPr/>
        </p:nvSpPr>
        <p:spPr>
          <a:xfrm>
            <a:off x="10720910" y="1282323"/>
            <a:ext cx="1337471" cy="24603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dirty="0">
                <a:latin typeface="微軟正黑體" panose="020B0604030504040204" pitchFamily="34" charset="-120"/>
                <a:ea typeface="微軟正黑體" panose="020B0604030504040204" pitchFamily="34" charset="-120"/>
              </a:rPr>
              <a:t>Touch Panel Business Group</a:t>
            </a:r>
            <a:endParaRPr lang="zh-TW" altLang="en-US" sz="2000" b="1" dirty="0">
              <a:latin typeface="微軟正黑體" panose="020B0604030504040204" pitchFamily="34" charset="-120"/>
              <a:ea typeface="微軟正黑體" panose="020B0604030504040204" pitchFamily="34" charset="-120"/>
            </a:endParaRPr>
          </a:p>
        </p:txBody>
      </p:sp>
      <p:sp>
        <p:nvSpPr>
          <p:cNvPr id="64" name="矩形 63"/>
          <p:cNvSpPr/>
          <p:nvPr/>
        </p:nvSpPr>
        <p:spPr>
          <a:xfrm>
            <a:off x="9072601" y="4397579"/>
            <a:ext cx="1522592" cy="17424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err="1">
                <a:latin typeface="微軟正黑體" panose="020B0604030504040204" pitchFamily="34" charset="-120"/>
                <a:ea typeface="微軟正黑體" panose="020B0604030504040204" pitchFamily="34" charset="-120"/>
              </a:rPr>
              <a:t>GinWin</a:t>
            </a:r>
            <a:r>
              <a:rPr lang="en-US" altLang="zh-TW" dirty="0">
                <a:latin typeface="微軟正黑體" panose="020B0604030504040204" pitchFamily="34" charset="-120"/>
                <a:ea typeface="微軟正黑體" panose="020B0604030504040204" pitchFamily="34" charset="-120"/>
              </a:rPr>
              <a:t> Technology</a:t>
            </a:r>
            <a:endParaRPr lang="zh-TW" altLang="en-US" b="1" dirty="0">
              <a:latin typeface="微軟正黑體" panose="020B0604030504040204" pitchFamily="34" charset="-120"/>
              <a:ea typeface="微軟正黑體" panose="020B0604030504040204" pitchFamily="34" charset="-120"/>
            </a:endParaRPr>
          </a:p>
        </p:txBody>
      </p:sp>
      <p:sp>
        <p:nvSpPr>
          <p:cNvPr id="65" name="矩形 64"/>
          <p:cNvSpPr/>
          <p:nvPr/>
        </p:nvSpPr>
        <p:spPr>
          <a:xfrm>
            <a:off x="10627359" y="4392136"/>
            <a:ext cx="1486102" cy="174245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err="1">
                <a:latin typeface="微軟正黑體" panose="020B0604030504040204" pitchFamily="34" charset="-120"/>
                <a:ea typeface="微軟正黑體" panose="020B0604030504040204" pitchFamily="34" charset="-120"/>
              </a:rPr>
              <a:t>AbonTouchsystems</a:t>
            </a:r>
            <a:endParaRPr lang="zh-TW" altLang="en-US" b="1" dirty="0">
              <a:latin typeface="微軟正黑體" panose="020B0604030504040204" pitchFamily="34" charset="-120"/>
              <a:ea typeface="微軟正黑體" panose="020B0604030504040204" pitchFamily="34" charset="-120"/>
            </a:endParaRPr>
          </a:p>
        </p:txBody>
      </p:sp>
      <p:cxnSp>
        <p:nvCxnSpPr>
          <p:cNvPr id="27" name="直線接點 26"/>
          <p:cNvCxnSpPr>
            <a:cxnSpLocks/>
            <a:stCxn id="55" idx="2"/>
            <a:endCxn id="57" idx="0"/>
          </p:cNvCxnSpPr>
          <p:nvPr/>
        </p:nvCxnSpPr>
        <p:spPr>
          <a:xfrm flipH="1">
            <a:off x="9961557" y="850295"/>
            <a:ext cx="665803" cy="44510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9" name="直線接點 28"/>
          <p:cNvCxnSpPr>
            <a:cxnSpLocks/>
            <a:stCxn id="55" idx="2"/>
            <a:endCxn id="58" idx="0"/>
          </p:cNvCxnSpPr>
          <p:nvPr/>
        </p:nvCxnSpPr>
        <p:spPr>
          <a:xfrm>
            <a:off x="10627360" y="850295"/>
            <a:ext cx="762286" cy="43202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1" name="直線接點 30"/>
          <p:cNvCxnSpPr>
            <a:cxnSpLocks/>
            <a:endCxn id="64" idx="0"/>
          </p:cNvCxnSpPr>
          <p:nvPr/>
        </p:nvCxnSpPr>
        <p:spPr>
          <a:xfrm flipH="1">
            <a:off x="9833897" y="3768931"/>
            <a:ext cx="67463" cy="62864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6" name="直線接點 35"/>
          <p:cNvCxnSpPr>
            <a:cxnSpLocks/>
            <a:stCxn id="58" idx="2"/>
          </p:cNvCxnSpPr>
          <p:nvPr/>
        </p:nvCxnSpPr>
        <p:spPr>
          <a:xfrm>
            <a:off x="11389646" y="3742673"/>
            <a:ext cx="73549" cy="92715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9" name="直線單箭頭接點 48"/>
          <p:cNvCxnSpPr/>
          <p:nvPr/>
        </p:nvCxnSpPr>
        <p:spPr>
          <a:xfrm>
            <a:off x="4909608" y="875485"/>
            <a:ext cx="2238901" cy="1219780"/>
          </a:xfrm>
          <a:prstGeom prst="straightConnector1">
            <a:avLst/>
          </a:prstGeom>
          <a:ln w="28575">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3" name="直線單箭頭接點 52"/>
          <p:cNvCxnSpPr>
            <a:cxnSpLocks/>
          </p:cNvCxnSpPr>
          <p:nvPr/>
        </p:nvCxnSpPr>
        <p:spPr>
          <a:xfrm flipH="1">
            <a:off x="2854980" y="987231"/>
            <a:ext cx="1993909" cy="807216"/>
          </a:xfrm>
          <a:prstGeom prst="straightConnector1">
            <a:avLst/>
          </a:prstGeom>
          <a:ln w="28575">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6" name="直線單箭頭接點 65"/>
          <p:cNvCxnSpPr/>
          <p:nvPr/>
        </p:nvCxnSpPr>
        <p:spPr>
          <a:xfrm>
            <a:off x="4786100" y="1098121"/>
            <a:ext cx="0" cy="788653"/>
          </a:xfrm>
          <a:prstGeom prst="straightConnector1">
            <a:avLst/>
          </a:prstGeom>
          <a:ln w="28575">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0" name="直線單箭頭接點 79"/>
          <p:cNvCxnSpPr>
            <a:cxnSpLocks/>
            <a:endCxn id="108" idx="0"/>
          </p:cNvCxnSpPr>
          <p:nvPr/>
        </p:nvCxnSpPr>
        <p:spPr>
          <a:xfrm flipH="1">
            <a:off x="1027386" y="3946867"/>
            <a:ext cx="260833" cy="996617"/>
          </a:xfrm>
          <a:prstGeom prst="straightConnector1">
            <a:avLst/>
          </a:prstGeom>
          <a:ln w="28575">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2" name="直線單箭頭接點 81"/>
          <p:cNvCxnSpPr>
            <a:cxnSpLocks/>
          </p:cNvCxnSpPr>
          <p:nvPr/>
        </p:nvCxnSpPr>
        <p:spPr>
          <a:xfrm>
            <a:off x="2055431" y="4017641"/>
            <a:ext cx="1207606" cy="895071"/>
          </a:xfrm>
          <a:prstGeom prst="straightConnector1">
            <a:avLst/>
          </a:prstGeom>
          <a:ln w="28575">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101" name="群組 100"/>
          <p:cNvGrpSpPr/>
          <p:nvPr/>
        </p:nvGrpSpPr>
        <p:grpSpPr>
          <a:xfrm>
            <a:off x="2219808" y="4943484"/>
            <a:ext cx="2086456" cy="1914517"/>
            <a:chOff x="3433626" y="3101409"/>
            <a:chExt cx="2826714" cy="2420159"/>
          </a:xfrm>
        </p:grpSpPr>
        <p:grpSp>
          <p:nvGrpSpPr>
            <p:cNvPr id="102" name="object 6"/>
            <p:cNvGrpSpPr/>
            <p:nvPr/>
          </p:nvGrpSpPr>
          <p:grpSpPr>
            <a:xfrm>
              <a:off x="3637791" y="3124199"/>
              <a:ext cx="2397370" cy="2397369"/>
              <a:chOff x="4807458" y="3324605"/>
              <a:chExt cx="2559050" cy="2559050"/>
            </a:xfrm>
          </p:grpSpPr>
          <p:pic>
            <p:nvPicPr>
              <p:cNvPr id="104" name="object 7"/>
              <p:cNvPicPr/>
              <p:nvPr/>
            </p:nvPicPr>
            <p:blipFill>
              <a:blip r:embed="rId6" cstate="print"/>
              <a:stretch>
                <a:fillRect/>
              </a:stretch>
            </p:blipFill>
            <p:spPr>
              <a:xfrm>
                <a:off x="4826508" y="3343655"/>
                <a:ext cx="2520695" cy="2520695"/>
              </a:xfrm>
              <a:prstGeom prst="rect">
                <a:avLst/>
              </a:prstGeom>
            </p:spPr>
          </p:pic>
          <p:sp>
            <p:nvSpPr>
              <p:cNvPr id="105" name="object 8"/>
              <p:cNvSpPr/>
              <p:nvPr/>
            </p:nvSpPr>
            <p:spPr>
              <a:xfrm>
                <a:off x="4807458" y="3324605"/>
                <a:ext cx="2559050" cy="2559050"/>
              </a:xfrm>
              <a:custGeom>
                <a:avLst/>
                <a:gdLst/>
                <a:ahLst/>
                <a:cxnLst/>
                <a:rect l="l" t="t" r="r" b="b"/>
                <a:pathLst>
                  <a:path w="2559050" h="2559050">
                    <a:moveTo>
                      <a:pt x="1279525" y="0"/>
                    </a:moveTo>
                    <a:lnTo>
                      <a:pt x="1345183" y="1651"/>
                    </a:lnTo>
                    <a:lnTo>
                      <a:pt x="1410462" y="6477"/>
                    </a:lnTo>
                    <a:lnTo>
                      <a:pt x="1474596" y="14859"/>
                    </a:lnTo>
                    <a:lnTo>
                      <a:pt x="1537334" y="26162"/>
                    </a:lnTo>
                    <a:lnTo>
                      <a:pt x="1599438" y="40259"/>
                    </a:lnTo>
                    <a:lnTo>
                      <a:pt x="1659889" y="57658"/>
                    </a:lnTo>
                    <a:lnTo>
                      <a:pt x="1719452" y="77724"/>
                    </a:lnTo>
                    <a:lnTo>
                      <a:pt x="1777491" y="100711"/>
                    </a:lnTo>
                    <a:lnTo>
                      <a:pt x="1834261" y="126111"/>
                    </a:lnTo>
                    <a:lnTo>
                      <a:pt x="1889506" y="154305"/>
                    </a:lnTo>
                    <a:lnTo>
                      <a:pt x="1943099" y="185293"/>
                    </a:lnTo>
                    <a:lnTo>
                      <a:pt x="1995169" y="218440"/>
                    </a:lnTo>
                    <a:lnTo>
                      <a:pt x="2093340" y="292100"/>
                    </a:lnTo>
                    <a:lnTo>
                      <a:pt x="2184399" y="374650"/>
                    </a:lnTo>
                    <a:lnTo>
                      <a:pt x="2266949" y="465709"/>
                    </a:lnTo>
                    <a:lnTo>
                      <a:pt x="2340610" y="563880"/>
                    </a:lnTo>
                    <a:lnTo>
                      <a:pt x="2373757" y="615950"/>
                    </a:lnTo>
                    <a:lnTo>
                      <a:pt x="2404744" y="669544"/>
                    </a:lnTo>
                    <a:lnTo>
                      <a:pt x="2432939" y="724789"/>
                    </a:lnTo>
                    <a:lnTo>
                      <a:pt x="2458339" y="781558"/>
                    </a:lnTo>
                    <a:lnTo>
                      <a:pt x="2481325" y="839597"/>
                    </a:lnTo>
                    <a:lnTo>
                      <a:pt x="2501391" y="899160"/>
                    </a:lnTo>
                    <a:lnTo>
                      <a:pt x="2518791" y="959612"/>
                    </a:lnTo>
                    <a:lnTo>
                      <a:pt x="2532888" y="1021715"/>
                    </a:lnTo>
                    <a:lnTo>
                      <a:pt x="2544191" y="1084453"/>
                    </a:lnTo>
                    <a:lnTo>
                      <a:pt x="2552572" y="1148588"/>
                    </a:lnTo>
                    <a:lnTo>
                      <a:pt x="2557398" y="1213866"/>
                    </a:lnTo>
                    <a:lnTo>
                      <a:pt x="2559049" y="1279525"/>
                    </a:lnTo>
                    <a:lnTo>
                      <a:pt x="2557398" y="1345184"/>
                    </a:lnTo>
                    <a:lnTo>
                      <a:pt x="2552572" y="1410462"/>
                    </a:lnTo>
                    <a:lnTo>
                      <a:pt x="2544191" y="1474597"/>
                    </a:lnTo>
                    <a:lnTo>
                      <a:pt x="2532888" y="1537335"/>
                    </a:lnTo>
                    <a:lnTo>
                      <a:pt x="2518791" y="1599438"/>
                    </a:lnTo>
                    <a:lnTo>
                      <a:pt x="2501391" y="1659890"/>
                    </a:lnTo>
                    <a:lnTo>
                      <a:pt x="2481325" y="1719453"/>
                    </a:lnTo>
                    <a:lnTo>
                      <a:pt x="2458339" y="1777492"/>
                    </a:lnTo>
                    <a:lnTo>
                      <a:pt x="2432939" y="1834261"/>
                    </a:lnTo>
                    <a:lnTo>
                      <a:pt x="2404744" y="1889506"/>
                    </a:lnTo>
                    <a:lnTo>
                      <a:pt x="2373757" y="1943100"/>
                    </a:lnTo>
                    <a:lnTo>
                      <a:pt x="2340610" y="1995170"/>
                    </a:lnTo>
                    <a:lnTo>
                      <a:pt x="2266949" y="2093341"/>
                    </a:lnTo>
                    <a:lnTo>
                      <a:pt x="2184399" y="2184400"/>
                    </a:lnTo>
                    <a:lnTo>
                      <a:pt x="2093340" y="2266975"/>
                    </a:lnTo>
                    <a:lnTo>
                      <a:pt x="1995169" y="2340571"/>
                    </a:lnTo>
                    <a:lnTo>
                      <a:pt x="1943099" y="2373718"/>
                    </a:lnTo>
                    <a:lnTo>
                      <a:pt x="1889506" y="2404732"/>
                    </a:lnTo>
                    <a:lnTo>
                      <a:pt x="1834261" y="2432964"/>
                    </a:lnTo>
                    <a:lnTo>
                      <a:pt x="1777491" y="2458339"/>
                    </a:lnTo>
                    <a:lnTo>
                      <a:pt x="1719452" y="2481300"/>
                    </a:lnTo>
                    <a:lnTo>
                      <a:pt x="1659889" y="2501430"/>
                    </a:lnTo>
                    <a:lnTo>
                      <a:pt x="1599438" y="2518765"/>
                    </a:lnTo>
                    <a:lnTo>
                      <a:pt x="1537334" y="2532875"/>
                    </a:lnTo>
                    <a:lnTo>
                      <a:pt x="1474596" y="2544140"/>
                    </a:lnTo>
                    <a:lnTo>
                      <a:pt x="1410462" y="2552611"/>
                    </a:lnTo>
                    <a:lnTo>
                      <a:pt x="1345183" y="2557449"/>
                    </a:lnTo>
                    <a:lnTo>
                      <a:pt x="1279525" y="2559050"/>
                    </a:lnTo>
                    <a:lnTo>
                      <a:pt x="1213865" y="2557449"/>
                    </a:lnTo>
                    <a:lnTo>
                      <a:pt x="1148588" y="2552611"/>
                    </a:lnTo>
                    <a:lnTo>
                      <a:pt x="1084452" y="2544140"/>
                    </a:lnTo>
                    <a:lnTo>
                      <a:pt x="1021714" y="2532875"/>
                    </a:lnTo>
                    <a:lnTo>
                      <a:pt x="959612" y="2518765"/>
                    </a:lnTo>
                    <a:lnTo>
                      <a:pt x="899159" y="2501430"/>
                    </a:lnTo>
                    <a:lnTo>
                      <a:pt x="839596" y="2481300"/>
                    </a:lnTo>
                    <a:lnTo>
                      <a:pt x="781557" y="2458339"/>
                    </a:lnTo>
                    <a:lnTo>
                      <a:pt x="724788" y="2432964"/>
                    </a:lnTo>
                    <a:lnTo>
                      <a:pt x="669543" y="2404732"/>
                    </a:lnTo>
                    <a:lnTo>
                      <a:pt x="615950" y="2373718"/>
                    </a:lnTo>
                    <a:lnTo>
                      <a:pt x="563879" y="2340571"/>
                    </a:lnTo>
                    <a:lnTo>
                      <a:pt x="465708" y="2266975"/>
                    </a:lnTo>
                    <a:lnTo>
                      <a:pt x="374650" y="2184400"/>
                    </a:lnTo>
                    <a:lnTo>
                      <a:pt x="292100" y="2093341"/>
                    </a:lnTo>
                    <a:lnTo>
                      <a:pt x="218439" y="1995170"/>
                    </a:lnTo>
                    <a:lnTo>
                      <a:pt x="185292" y="1943100"/>
                    </a:lnTo>
                    <a:lnTo>
                      <a:pt x="154304" y="1889506"/>
                    </a:lnTo>
                    <a:lnTo>
                      <a:pt x="126111" y="1834261"/>
                    </a:lnTo>
                    <a:lnTo>
                      <a:pt x="100711" y="1777492"/>
                    </a:lnTo>
                    <a:lnTo>
                      <a:pt x="77724" y="1719453"/>
                    </a:lnTo>
                    <a:lnTo>
                      <a:pt x="57657" y="1659890"/>
                    </a:lnTo>
                    <a:lnTo>
                      <a:pt x="40258" y="1599438"/>
                    </a:lnTo>
                    <a:lnTo>
                      <a:pt x="26162" y="1537335"/>
                    </a:lnTo>
                    <a:lnTo>
                      <a:pt x="14858" y="1474597"/>
                    </a:lnTo>
                    <a:lnTo>
                      <a:pt x="6476" y="1410462"/>
                    </a:lnTo>
                    <a:lnTo>
                      <a:pt x="1650" y="1345184"/>
                    </a:lnTo>
                    <a:lnTo>
                      <a:pt x="0" y="1279525"/>
                    </a:lnTo>
                    <a:lnTo>
                      <a:pt x="1650" y="1213866"/>
                    </a:lnTo>
                    <a:lnTo>
                      <a:pt x="6476" y="1148588"/>
                    </a:lnTo>
                    <a:lnTo>
                      <a:pt x="14858" y="1084453"/>
                    </a:lnTo>
                    <a:lnTo>
                      <a:pt x="26162" y="1021715"/>
                    </a:lnTo>
                    <a:lnTo>
                      <a:pt x="40258" y="959612"/>
                    </a:lnTo>
                    <a:lnTo>
                      <a:pt x="57657" y="899160"/>
                    </a:lnTo>
                    <a:lnTo>
                      <a:pt x="77724" y="839597"/>
                    </a:lnTo>
                    <a:lnTo>
                      <a:pt x="100711" y="781558"/>
                    </a:lnTo>
                    <a:lnTo>
                      <a:pt x="126111" y="724789"/>
                    </a:lnTo>
                    <a:lnTo>
                      <a:pt x="154304" y="669544"/>
                    </a:lnTo>
                    <a:lnTo>
                      <a:pt x="185292" y="615950"/>
                    </a:lnTo>
                    <a:lnTo>
                      <a:pt x="218439" y="563880"/>
                    </a:lnTo>
                    <a:lnTo>
                      <a:pt x="292100" y="465709"/>
                    </a:lnTo>
                    <a:lnTo>
                      <a:pt x="374650" y="374650"/>
                    </a:lnTo>
                    <a:lnTo>
                      <a:pt x="465708" y="292100"/>
                    </a:lnTo>
                    <a:lnTo>
                      <a:pt x="563879" y="218440"/>
                    </a:lnTo>
                    <a:lnTo>
                      <a:pt x="615950" y="185293"/>
                    </a:lnTo>
                    <a:lnTo>
                      <a:pt x="669543" y="154305"/>
                    </a:lnTo>
                    <a:lnTo>
                      <a:pt x="724788" y="126111"/>
                    </a:lnTo>
                    <a:lnTo>
                      <a:pt x="781557" y="100711"/>
                    </a:lnTo>
                    <a:lnTo>
                      <a:pt x="839596" y="77724"/>
                    </a:lnTo>
                    <a:lnTo>
                      <a:pt x="899159" y="57658"/>
                    </a:lnTo>
                    <a:lnTo>
                      <a:pt x="959612" y="40259"/>
                    </a:lnTo>
                    <a:lnTo>
                      <a:pt x="1021714" y="26162"/>
                    </a:lnTo>
                    <a:lnTo>
                      <a:pt x="1084452" y="14859"/>
                    </a:lnTo>
                    <a:lnTo>
                      <a:pt x="1148588" y="6477"/>
                    </a:lnTo>
                    <a:lnTo>
                      <a:pt x="1213865" y="1651"/>
                    </a:lnTo>
                    <a:lnTo>
                      <a:pt x="1279525" y="0"/>
                    </a:lnTo>
                    <a:close/>
                  </a:path>
                </a:pathLst>
              </a:custGeom>
              <a:ln w="38100">
                <a:solidFill>
                  <a:srgbClr val="FFFFFF"/>
                </a:solidFill>
              </a:ln>
            </p:spPr>
            <p:txBody>
              <a:bodyPr wrap="square" lIns="0" tIns="0" rIns="0" bIns="0" rtlCol="0"/>
              <a:lstStyle/>
              <a:p>
                <a:endParaRPr/>
              </a:p>
            </p:txBody>
          </p:sp>
        </p:grpSp>
        <p:sp>
          <p:nvSpPr>
            <p:cNvPr id="103" name="object 26"/>
            <p:cNvSpPr txBox="1"/>
            <p:nvPr/>
          </p:nvSpPr>
          <p:spPr>
            <a:xfrm>
              <a:off x="3433626" y="3101409"/>
              <a:ext cx="2826714" cy="879445"/>
            </a:xfrm>
            <a:prstGeom prst="rect">
              <a:avLst/>
            </a:prstGeom>
            <a:solidFill>
              <a:srgbClr val="FFFFFF"/>
            </a:solidFill>
          </p:spPr>
          <p:txBody>
            <a:bodyPr vert="horz" wrap="square" lIns="0" tIns="48895" rIns="0" bIns="0" rtlCol="0">
              <a:spAutoFit/>
            </a:bodyPr>
            <a:lstStyle/>
            <a:p>
              <a:pPr marL="519430" marR="93980" indent="-417830" algn="ctr">
                <a:lnSpc>
                  <a:spcPct val="100000"/>
                </a:lnSpc>
                <a:spcBef>
                  <a:spcPts val="385"/>
                </a:spcBef>
              </a:pPr>
              <a:r>
                <a:rPr lang="en-US" altLang="zh-TW" sz="1400" dirty="0">
                  <a:solidFill>
                    <a:srgbClr val="00B050"/>
                  </a:solidFill>
                  <a:latin typeface="微軟正黑體" panose="020B0604030504040204" pitchFamily="34" charset="-120"/>
                  <a:ea typeface="微軟正黑體" panose="020B0604030504040204" pitchFamily="34" charset="-120"/>
                </a:rPr>
                <a:t>Skincare Products / Health </a:t>
              </a:r>
              <a:r>
                <a:rPr lang="en-US" altLang="zh-TW" sz="1400" dirty="0" smtClean="0">
                  <a:solidFill>
                    <a:srgbClr val="00B050"/>
                  </a:solidFill>
                  <a:latin typeface="微軟正黑體" panose="020B0604030504040204" pitchFamily="34" charset="-120"/>
                  <a:ea typeface="微軟正黑體" panose="020B0604030504040204" pitchFamily="34" charset="-120"/>
                </a:rPr>
                <a:t>Supplements</a:t>
              </a:r>
              <a:endParaRPr lang="en-US" altLang="zh-TW" sz="1400" dirty="0">
                <a:solidFill>
                  <a:srgbClr val="00B050"/>
                </a:solidFill>
                <a:latin typeface="微軟正黑體" panose="020B0604030504040204" pitchFamily="34" charset="-120"/>
                <a:ea typeface="微軟正黑體" panose="020B0604030504040204" pitchFamily="34" charset="-120"/>
              </a:endParaRPr>
            </a:p>
          </p:txBody>
        </p:sp>
      </p:grpSp>
      <p:grpSp>
        <p:nvGrpSpPr>
          <p:cNvPr id="106" name="群組 105"/>
          <p:cNvGrpSpPr/>
          <p:nvPr/>
        </p:nvGrpSpPr>
        <p:grpSpPr>
          <a:xfrm>
            <a:off x="-115923" y="4943484"/>
            <a:ext cx="2286617" cy="1896487"/>
            <a:chOff x="-269535" y="2681719"/>
            <a:chExt cx="3384589" cy="2827594"/>
          </a:xfrm>
        </p:grpSpPr>
        <p:grpSp>
          <p:nvGrpSpPr>
            <p:cNvPr id="107" name="群組 106"/>
            <p:cNvGrpSpPr/>
            <p:nvPr/>
          </p:nvGrpSpPr>
          <p:grpSpPr>
            <a:xfrm>
              <a:off x="431124" y="3147113"/>
              <a:ext cx="2362200" cy="2362200"/>
              <a:chOff x="421447" y="2931240"/>
              <a:chExt cx="2362200" cy="2362200"/>
            </a:xfrm>
          </p:grpSpPr>
          <p:pic>
            <p:nvPicPr>
              <p:cNvPr id="109" name="object 10"/>
              <p:cNvPicPr/>
              <p:nvPr/>
            </p:nvPicPr>
            <p:blipFill>
              <a:blip r:embed="rId7" cstate="print"/>
              <a:stretch>
                <a:fillRect/>
              </a:stretch>
            </p:blipFill>
            <p:spPr>
              <a:xfrm>
                <a:off x="439031" y="2948824"/>
                <a:ext cx="2326796" cy="2326795"/>
              </a:xfrm>
              <a:prstGeom prst="rect">
                <a:avLst/>
              </a:prstGeom>
            </p:spPr>
          </p:pic>
          <p:sp>
            <p:nvSpPr>
              <p:cNvPr id="110" name="object 11"/>
              <p:cNvSpPr/>
              <p:nvPr/>
            </p:nvSpPr>
            <p:spPr>
              <a:xfrm>
                <a:off x="421447" y="2931240"/>
                <a:ext cx="2362200" cy="2362200"/>
              </a:xfrm>
              <a:custGeom>
                <a:avLst/>
                <a:gdLst/>
                <a:ahLst/>
                <a:cxnLst/>
                <a:rect l="l" t="t" r="r" b="b"/>
                <a:pathLst>
                  <a:path w="2559050" h="2559050">
                    <a:moveTo>
                      <a:pt x="1279525" y="0"/>
                    </a:moveTo>
                    <a:lnTo>
                      <a:pt x="1345183" y="1651"/>
                    </a:lnTo>
                    <a:lnTo>
                      <a:pt x="1410462" y="6477"/>
                    </a:lnTo>
                    <a:lnTo>
                      <a:pt x="1474596" y="14859"/>
                    </a:lnTo>
                    <a:lnTo>
                      <a:pt x="1537334" y="26162"/>
                    </a:lnTo>
                    <a:lnTo>
                      <a:pt x="1599438" y="40259"/>
                    </a:lnTo>
                    <a:lnTo>
                      <a:pt x="1659889" y="57658"/>
                    </a:lnTo>
                    <a:lnTo>
                      <a:pt x="1719453" y="77724"/>
                    </a:lnTo>
                    <a:lnTo>
                      <a:pt x="1777492" y="100711"/>
                    </a:lnTo>
                    <a:lnTo>
                      <a:pt x="1834260" y="126111"/>
                    </a:lnTo>
                    <a:lnTo>
                      <a:pt x="1889506" y="154305"/>
                    </a:lnTo>
                    <a:lnTo>
                      <a:pt x="1943099" y="185293"/>
                    </a:lnTo>
                    <a:lnTo>
                      <a:pt x="1995170" y="218440"/>
                    </a:lnTo>
                    <a:lnTo>
                      <a:pt x="2093341" y="292100"/>
                    </a:lnTo>
                    <a:lnTo>
                      <a:pt x="2184399" y="374650"/>
                    </a:lnTo>
                    <a:lnTo>
                      <a:pt x="2266949" y="465709"/>
                    </a:lnTo>
                    <a:lnTo>
                      <a:pt x="2340610" y="563880"/>
                    </a:lnTo>
                    <a:lnTo>
                      <a:pt x="2373757" y="615950"/>
                    </a:lnTo>
                    <a:lnTo>
                      <a:pt x="2404745" y="669544"/>
                    </a:lnTo>
                    <a:lnTo>
                      <a:pt x="2432939" y="724789"/>
                    </a:lnTo>
                    <a:lnTo>
                      <a:pt x="2458339" y="781558"/>
                    </a:lnTo>
                    <a:lnTo>
                      <a:pt x="2481325" y="839597"/>
                    </a:lnTo>
                    <a:lnTo>
                      <a:pt x="2501392" y="899160"/>
                    </a:lnTo>
                    <a:lnTo>
                      <a:pt x="2518791" y="959612"/>
                    </a:lnTo>
                    <a:lnTo>
                      <a:pt x="2532887" y="1021715"/>
                    </a:lnTo>
                    <a:lnTo>
                      <a:pt x="2544191" y="1084453"/>
                    </a:lnTo>
                    <a:lnTo>
                      <a:pt x="2552572" y="1148588"/>
                    </a:lnTo>
                    <a:lnTo>
                      <a:pt x="2557398" y="1213866"/>
                    </a:lnTo>
                    <a:lnTo>
                      <a:pt x="2559049" y="1279525"/>
                    </a:lnTo>
                    <a:lnTo>
                      <a:pt x="2557398" y="1345184"/>
                    </a:lnTo>
                    <a:lnTo>
                      <a:pt x="2552572" y="1410462"/>
                    </a:lnTo>
                    <a:lnTo>
                      <a:pt x="2544191" y="1474597"/>
                    </a:lnTo>
                    <a:lnTo>
                      <a:pt x="2532887" y="1537335"/>
                    </a:lnTo>
                    <a:lnTo>
                      <a:pt x="2518791" y="1599438"/>
                    </a:lnTo>
                    <a:lnTo>
                      <a:pt x="2501392" y="1659890"/>
                    </a:lnTo>
                    <a:lnTo>
                      <a:pt x="2481325" y="1719453"/>
                    </a:lnTo>
                    <a:lnTo>
                      <a:pt x="2458339" y="1777492"/>
                    </a:lnTo>
                    <a:lnTo>
                      <a:pt x="2432939" y="1834261"/>
                    </a:lnTo>
                    <a:lnTo>
                      <a:pt x="2404745" y="1889506"/>
                    </a:lnTo>
                    <a:lnTo>
                      <a:pt x="2373757" y="1943100"/>
                    </a:lnTo>
                    <a:lnTo>
                      <a:pt x="2340610" y="1995170"/>
                    </a:lnTo>
                    <a:lnTo>
                      <a:pt x="2266949" y="2093341"/>
                    </a:lnTo>
                    <a:lnTo>
                      <a:pt x="2184399" y="2184400"/>
                    </a:lnTo>
                    <a:lnTo>
                      <a:pt x="2093341" y="2266975"/>
                    </a:lnTo>
                    <a:lnTo>
                      <a:pt x="1995170" y="2340571"/>
                    </a:lnTo>
                    <a:lnTo>
                      <a:pt x="1943099" y="2373718"/>
                    </a:lnTo>
                    <a:lnTo>
                      <a:pt x="1889506" y="2404732"/>
                    </a:lnTo>
                    <a:lnTo>
                      <a:pt x="1834260" y="2432964"/>
                    </a:lnTo>
                    <a:lnTo>
                      <a:pt x="1777492" y="2458339"/>
                    </a:lnTo>
                    <a:lnTo>
                      <a:pt x="1719453" y="2481300"/>
                    </a:lnTo>
                    <a:lnTo>
                      <a:pt x="1659889" y="2501430"/>
                    </a:lnTo>
                    <a:lnTo>
                      <a:pt x="1599438" y="2518765"/>
                    </a:lnTo>
                    <a:lnTo>
                      <a:pt x="1537334" y="2532875"/>
                    </a:lnTo>
                    <a:lnTo>
                      <a:pt x="1474596" y="2544140"/>
                    </a:lnTo>
                    <a:lnTo>
                      <a:pt x="1410462" y="2552611"/>
                    </a:lnTo>
                    <a:lnTo>
                      <a:pt x="1345183" y="2557449"/>
                    </a:lnTo>
                    <a:lnTo>
                      <a:pt x="1279525" y="2559050"/>
                    </a:lnTo>
                    <a:lnTo>
                      <a:pt x="1213865" y="2557449"/>
                    </a:lnTo>
                    <a:lnTo>
                      <a:pt x="1148588" y="2552611"/>
                    </a:lnTo>
                    <a:lnTo>
                      <a:pt x="1084452" y="2544140"/>
                    </a:lnTo>
                    <a:lnTo>
                      <a:pt x="1021714" y="2532875"/>
                    </a:lnTo>
                    <a:lnTo>
                      <a:pt x="959612" y="2518765"/>
                    </a:lnTo>
                    <a:lnTo>
                      <a:pt x="899159" y="2501430"/>
                    </a:lnTo>
                    <a:lnTo>
                      <a:pt x="839596" y="2481300"/>
                    </a:lnTo>
                    <a:lnTo>
                      <a:pt x="781557" y="2458339"/>
                    </a:lnTo>
                    <a:lnTo>
                      <a:pt x="724788" y="2432964"/>
                    </a:lnTo>
                    <a:lnTo>
                      <a:pt x="669544" y="2404732"/>
                    </a:lnTo>
                    <a:lnTo>
                      <a:pt x="615950" y="2373718"/>
                    </a:lnTo>
                    <a:lnTo>
                      <a:pt x="563880" y="2340571"/>
                    </a:lnTo>
                    <a:lnTo>
                      <a:pt x="465708" y="2266975"/>
                    </a:lnTo>
                    <a:lnTo>
                      <a:pt x="374650" y="2184400"/>
                    </a:lnTo>
                    <a:lnTo>
                      <a:pt x="292100" y="2093341"/>
                    </a:lnTo>
                    <a:lnTo>
                      <a:pt x="218439" y="1995170"/>
                    </a:lnTo>
                    <a:lnTo>
                      <a:pt x="185293" y="1943100"/>
                    </a:lnTo>
                    <a:lnTo>
                      <a:pt x="154305" y="1889506"/>
                    </a:lnTo>
                    <a:lnTo>
                      <a:pt x="126111" y="1834261"/>
                    </a:lnTo>
                    <a:lnTo>
                      <a:pt x="100711" y="1777492"/>
                    </a:lnTo>
                    <a:lnTo>
                      <a:pt x="77724" y="1719453"/>
                    </a:lnTo>
                    <a:lnTo>
                      <a:pt x="57657" y="1659890"/>
                    </a:lnTo>
                    <a:lnTo>
                      <a:pt x="40258" y="1599438"/>
                    </a:lnTo>
                    <a:lnTo>
                      <a:pt x="26161" y="1537335"/>
                    </a:lnTo>
                    <a:lnTo>
                      <a:pt x="14858" y="1474597"/>
                    </a:lnTo>
                    <a:lnTo>
                      <a:pt x="6476" y="1410462"/>
                    </a:lnTo>
                    <a:lnTo>
                      <a:pt x="1650" y="1345184"/>
                    </a:lnTo>
                    <a:lnTo>
                      <a:pt x="0" y="1279525"/>
                    </a:lnTo>
                    <a:lnTo>
                      <a:pt x="1650" y="1213866"/>
                    </a:lnTo>
                    <a:lnTo>
                      <a:pt x="6476" y="1148588"/>
                    </a:lnTo>
                    <a:lnTo>
                      <a:pt x="14858" y="1084453"/>
                    </a:lnTo>
                    <a:lnTo>
                      <a:pt x="26161" y="1021715"/>
                    </a:lnTo>
                    <a:lnTo>
                      <a:pt x="40258" y="959612"/>
                    </a:lnTo>
                    <a:lnTo>
                      <a:pt x="57657" y="899160"/>
                    </a:lnTo>
                    <a:lnTo>
                      <a:pt x="77724" y="839597"/>
                    </a:lnTo>
                    <a:lnTo>
                      <a:pt x="100711" y="781558"/>
                    </a:lnTo>
                    <a:lnTo>
                      <a:pt x="126111" y="724789"/>
                    </a:lnTo>
                    <a:lnTo>
                      <a:pt x="154305" y="669544"/>
                    </a:lnTo>
                    <a:lnTo>
                      <a:pt x="185293" y="615950"/>
                    </a:lnTo>
                    <a:lnTo>
                      <a:pt x="218439" y="563880"/>
                    </a:lnTo>
                    <a:lnTo>
                      <a:pt x="292100" y="465709"/>
                    </a:lnTo>
                    <a:lnTo>
                      <a:pt x="374650" y="374650"/>
                    </a:lnTo>
                    <a:lnTo>
                      <a:pt x="465708" y="292100"/>
                    </a:lnTo>
                    <a:lnTo>
                      <a:pt x="563880" y="218440"/>
                    </a:lnTo>
                    <a:lnTo>
                      <a:pt x="615950" y="185293"/>
                    </a:lnTo>
                    <a:lnTo>
                      <a:pt x="669544" y="154305"/>
                    </a:lnTo>
                    <a:lnTo>
                      <a:pt x="724788" y="126111"/>
                    </a:lnTo>
                    <a:lnTo>
                      <a:pt x="781557" y="100711"/>
                    </a:lnTo>
                    <a:lnTo>
                      <a:pt x="839596" y="77724"/>
                    </a:lnTo>
                    <a:lnTo>
                      <a:pt x="899159" y="57658"/>
                    </a:lnTo>
                    <a:lnTo>
                      <a:pt x="959612" y="40259"/>
                    </a:lnTo>
                    <a:lnTo>
                      <a:pt x="1021714" y="26162"/>
                    </a:lnTo>
                    <a:lnTo>
                      <a:pt x="1084452" y="14859"/>
                    </a:lnTo>
                    <a:lnTo>
                      <a:pt x="1148588" y="6477"/>
                    </a:lnTo>
                    <a:lnTo>
                      <a:pt x="1213865" y="1651"/>
                    </a:lnTo>
                    <a:lnTo>
                      <a:pt x="1279525" y="0"/>
                    </a:lnTo>
                    <a:close/>
                  </a:path>
                </a:pathLst>
              </a:custGeom>
              <a:ln w="38100">
                <a:solidFill>
                  <a:srgbClr val="FFFFFF"/>
                </a:solidFill>
              </a:ln>
            </p:spPr>
            <p:txBody>
              <a:bodyPr wrap="square" lIns="0" tIns="0" rIns="0" bIns="0" rtlCol="0"/>
              <a:lstStyle/>
              <a:p>
                <a:endParaRPr/>
              </a:p>
            </p:txBody>
          </p:sp>
        </p:grpSp>
        <p:sp>
          <p:nvSpPr>
            <p:cNvPr id="108" name="object 26"/>
            <p:cNvSpPr txBox="1"/>
            <p:nvPr/>
          </p:nvSpPr>
          <p:spPr>
            <a:xfrm>
              <a:off x="-269535" y="2681719"/>
              <a:ext cx="3384589" cy="807827"/>
            </a:xfrm>
            <a:prstGeom prst="rect">
              <a:avLst/>
            </a:prstGeom>
            <a:solidFill>
              <a:srgbClr val="FFFFFF"/>
            </a:solidFill>
          </p:spPr>
          <p:txBody>
            <a:bodyPr vert="horz" wrap="square" lIns="0" tIns="48895" rIns="0" bIns="0" rtlCol="0">
              <a:spAutoFit/>
            </a:bodyPr>
            <a:lstStyle/>
            <a:p>
              <a:pPr marL="518795" marR="382270" indent="-128270" algn="ctr">
                <a:lnSpc>
                  <a:spcPct val="100000"/>
                </a:lnSpc>
                <a:spcBef>
                  <a:spcPts val="385"/>
                </a:spcBef>
              </a:pPr>
              <a:r>
                <a:rPr lang="en-US" altLang="zh-TW" sz="1600" dirty="0" smtClean="0">
                  <a:solidFill>
                    <a:schemeClr val="accent6">
                      <a:lumMod val="75000"/>
                    </a:schemeClr>
                  </a:solidFill>
                  <a:latin typeface="微軟正黑體" panose="020B0604030504040204" pitchFamily="34" charset="-120"/>
                  <a:ea typeface="微軟正黑體" panose="020B0604030504040204" pitchFamily="34" charset="-120"/>
                </a:rPr>
                <a:t> </a:t>
              </a:r>
              <a:r>
                <a:rPr lang="en-US" altLang="zh-TW" sz="1600" dirty="0">
                  <a:solidFill>
                    <a:schemeClr val="accent6">
                      <a:lumMod val="75000"/>
                    </a:schemeClr>
                  </a:solidFill>
                  <a:latin typeface="微軟正黑體" panose="020B0604030504040204" pitchFamily="34" charset="-120"/>
                  <a:ea typeface="微軟正黑體" panose="020B0604030504040204" pitchFamily="34" charset="-120"/>
                </a:rPr>
                <a:t>Home Appliances</a:t>
              </a:r>
              <a:endParaRPr lang="en-US" altLang="zh-TW" sz="1600" b="1" spc="-20" dirty="0">
                <a:solidFill>
                  <a:schemeClr val="accent6">
                    <a:lumMod val="75000"/>
                  </a:schemeClr>
                </a:solidFill>
                <a:latin typeface="微軟正黑體" panose="020B0604030504040204" pitchFamily="34" charset="-120"/>
                <a:ea typeface="微軟正黑體" panose="020B0604030504040204" pitchFamily="34" charset="-120"/>
              </a:endParaRPr>
            </a:p>
          </p:txBody>
        </p:sp>
      </p:grpSp>
      <p:grpSp>
        <p:nvGrpSpPr>
          <p:cNvPr id="111" name="群組 110"/>
          <p:cNvGrpSpPr/>
          <p:nvPr/>
        </p:nvGrpSpPr>
        <p:grpSpPr>
          <a:xfrm>
            <a:off x="821638" y="1886774"/>
            <a:ext cx="2334842" cy="2775626"/>
            <a:chOff x="821638" y="1886774"/>
            <a:chExt cx="2334842" cy="2775626"/>
          </a:xfrm>
        </p:grpSpPr>
        <p:grpSp>
          <p:nvGrpSpPr>
            <p:cNvPr id="112" name="群組 111"/>
            <p:cNvGrpSpPr/>
            <p:nvPr/>
          </p:nvGrpSpPr>
          <p:grpSpPr>
            <a:xfrm>
              <a:off x="905647" y="2411569"/>
              <a:ext cx="2250833" cy="2250831"/>
              <a:chOff x="905647" y="2411569"/>
              <a:chExt cx="2250833" cy="2250831"/>
            </a:xfrm>
          </p:grpSpPr>
          <p:pic>
            <p:nvPicPr>
              <p:cNvPr id="114" name="圖片 113"/>
              <p:cNvPicPr>
                <a:picLocks noChangeAspect="1"/>
              </p:cNvPicPr>
              <p:nvPr/>
            </p:nvPicPr>
            <p:blipFill rotWithShape="1">
              <a:blip r:embed="rId8"/>
              <a:srcRect l="2844" r="2844"/>
              <a:stretch/>
            </p:blipFill>
            <p:spPr>
              <a:xfrm>
                <a:off x="931049" y="2436577"/>
                <a:ext cx="2217600" cy="2217600"/>
              </a:xfrm>
              <a:prstGeom prst="flowChartConnector">
                <a:avLst/>
              </a:prstGeom>
            </p:spPr>
          </p:pic>
          <p:sp>
            <p:nvSpPr>
              <p:cNvPr id="115" name="object 5"/>
              <p:cNvSpPr/>
              <p:nvPr/>
            </p:nvSpPr>
            <p:spPr>
              <a:xfrm>
                <a:off x="905647" y="2411569"/>
                <a:ext cx="2250833" cy="2250831"/>
              </a:xfrm>
              <a:custGeom>
                <a:avLst/>
                <a:gdLst/>
                <a:ahLst/>
                <a:cxnLst/>
                <a:rect l="l" t="t" r="r" b="b"/>
                <a:pathLst>
                  <a:path w="2438400" h="2438400">
                    <a:moveTo>
                      <a:pt x="1219200" y="0"/>
                    </a:moveTo>
                    <a:lnTo>
                      <a:pt x="1282064" y="1651"/>
                    </a:lnTo>
                    <a:lnTo>
                      <a:pt x="1343786" y="6477"/>
                    </a:lnTo>
                    <a:lnTo>
                      <a:pt x="1405001" y="14097"/>
                    </a:lnTo>
                    <a:lnTo>
                      <a:pt x="1465072" y="24638"/>
                    </a:lnTo>
                    <a:lnTo>
                      <a:pt x="1524000" y="38354"/>
                    </a:lnTo>
                    <a:lnTo>
                      <a:pt x="1582038" y="54864"/>
                    </a:lnTo>
                    <a:lnTo>
                      <a:pt x="1638553" y="74168"/>
                    </a:lnTo>
                    <a:lnTo>
                      <a:pt x="1693672" y="95885"/>
                    </a:lnTo>
                    <a:lnTo>
                      <a:pt x="1747774" y="120142"/>
                    </a:lnTo>
                    <a:lnTo>
                      <a:pt x="1800605" y="147193"/>
                    </a:lnTo>
                    <a:lnTo>
                      <a:pt x="1851405" y="176530"/>
                    </a:lnTo>
                    <a:lnTo>
                      <a:pt x="1901189" y="208153"/>
                    </a:lnTo>
                    <a:lnTo>
                      <a:pt x="1994915" y="278638"/>
                    </a:lnTo>
                    <a:lnTo>
                      <a:pt x="2081529" y="357124"/>
                    </a:lnTo>
                    <a:lnTo>
                      <a:pt x="2160270" y="443484"/>
                    </a:lnTo>
                    <a:lnTo>
                      <a:pt x="2230247" y="537210"/>
                    </a:lnTo>
                    <a:lnTo>
                      <a:pt x="2261870" y="586994"/>
                    </a:lnTo>
                    <a:lnTo>
                      <a:pt x="2291206" y="638175"/>
                    </a:lnTo>
                    <a:lnTo>
                      <a:pt x="2318257" y="690626"/>
                    </a:lnTo>
                    <a:lnTo>
                      <a:pt x="2342514" y="744728"/>
                    </a:lnTo>
                    <a:lnTo>
                      <a:pt x="2364231" y="799846"/>
                    </a:lnTo>
                    <a:lnTo>
                      <a:pt x="2383535" y="856742"/>
                    </a:lnTo>
                    <a:lnTo>
                      <a:pt x="2400173" y="914400"/>
                    </a:lnTo>
                    <a:lnTo>
                      <a:pt x="2413380" y="973709"/>
                    </a:lnTo>
                    <a:lnTo>
                      <a:pt x="2424303" y="1033399"/>
                    </a:lnTo>
                    <a:lnTo>
                      <a:pt x="2431923" y="1094613"/>
                    </a:lnTo>
                    <a:lnTo>
                      <a:pt x="2436749" y="1156335"/>
                    </a:lnTo>
                    <a:lnTo>
                      <a:pt x="2438400" y="1219200"/>
                    </a:lnTo>
                    <a:lnTo>
                      <a:pt x="2436749" y="1282065"/>
                    </a:lnTo>
                    <a:lnTo>
                      <a:pt x="2431923" y="1343787"/>
                    </a:lnTo>
                    <a:lnTo>
                      <a:pt x="2424303" y="1405001"/>
                    </a:lnTo>
                    <a:lnTo>
                      <a:pt x="2413761" y="1465072"/>
                    </a:lnTo>
                    <a:lnTo>
                      <a:pt x="2400046" y="1524000"/>
                    </a:lnTo>
                    <a:lnTo>
                      <a:pt x="2383535" y="1582039"/>
                    </a:lnTo>
                    <a:lnTo>
                      <a:pt x="2364612" y="1638554"/>
                    </a:lnTo>
                    <a:lnTo>
                      <a:pt x="2342387" y="1693799"/>
                    </a:lnTo>
                    <a:lnTo>
                      <a:pt x="2318257" y="1747774"/>
                    </a:lnTo>
                    <a:lnTo>
                      <a:pt x="2291206" y="1800606"/>
                    </a:lnTo>
                    <a:lnTo>
                      <a:pt x="2261870" y="1851406"/>
                    </a:lnTo>
                    <a:lnTo>
                      <a:pt x="2230247" y="1901190"/>
                    </a:lnTo>
                    <a:lnTo>
                      <a:pt x="2160270" y="1994916"/>
                    </a:lnTo>
                    <a:lnTo>
                      <a:pt x="2081656" y="2081657"/>
                    </a:lnTo>
                    <a:lnTo>
                      <a:pt x="1994915" y="2160270"/>
                    </a:lnTo>
                    <a:lnTo>
                      <a:pt x="1901189" y="2230247"/>
                    </a:lnTo>
                    <a:lnTo>
                      <a:pt x="1851405" y="2261870"/>
                    </a:lnTo>
                    <a:lnTo>
                      <a:pt x="1800605" y="2291219"/>
                    </a:lnTo>
                    <a:lnTo>
                      <a:pt x="1747774" y="2318270"/>
                    </a:lnTo>
                    <a:lnTo>
                      <a:pt x="1693672" y="2342451"/>
                    </a:lnTo>
                    <a:lnTo>
                      <a:pt x="1638553" y="2364206"/>
                    </a:lnTo>
                    <a:lnTo>
                      <a:pt x="1581657" y="2383561"/>
                    </a:lnTo>
                    <a:lnTo>
                      <a:pt x="1524000" y="2400109"/>
                    </a:lnTo>
                    <a:lnTo>
                      <a:pt x="1464690" y="2413419"/>
                    </a:lnTo>
                    <a:lnTo>
                      <a:pt x="1404620" y="2424290"/>
                    </a:lnTo>
                    <a:lnTo>
                      <a:pt x="1343786" y="2431961"/>
                    </a:lnTo>
                    <a:lnTo>
                      <a:pt x="1281683" y="2436787"/>
                    </a:lnTo>
                    <a:lnTo>
                      <a:pt x="1219200" y="2438400"/>
                    </a:lnTo>
                    <a:lnTo>
                      <a:pt x="1156334" y="2436787"/>
                    </a:lnTo>
                    <a:lnTo>
                      <a:pt x="1094612" y="2431961"/>
                    </a:lnTo>
                    <a:lnTo>
                      <a:pt x="1033399" y="2424303"/>
                    </a:lnTo>
                    <a:lnTo>
                      <a:pt x="973708" y="2413812"/>
                    </a:lnTo>
                    <a:lnTo>
                      <a:pt x="914400" y="2400096"/>
                    </a:lnTo>
                    <a:lnTo>
                      <a:pt x="856741" y="2383574"/>
                    </a:lnTo>
                    <a:lnTo>
                      <a:pt x="799846" y="2364613"/>
                    </a:lnTo>
                    <a:lnTo>
                      <a:pt x="744601" y="2342438"/>
                    </a:lnTo>
                    <a:lnTo>
                      <a:pt x="690626" y="2318258"/>
                    </a:lnTo>
                    <a:lnTo>
                      <a:pt x="638175" y="2291219"/>
                    </a:lnTo>
                    <a:lnTo>
                      <a:pt x="586994" y="2261870"/>
                    </a:lnTo>
                    <a:lnTo>
                      <a:pt x="537209" y="2230247"/>
                    </a:lnTo>
                    <a:lnTo>
                      <a:pt x="443483" y="2160270"/>
                    </a:lnTo>
                    <a:lnTo>
                      <a:pt x="357124" y="2081530"/>
                    </a:lnTo>
                    <a:lnTo>
                      <a:pt x="278637" y="1994916"/>
                    </a:lnTo>
                    <a:lnTo>
                      <a:pt x="208152" y="1901190"/>
                    </a:lnTo>
                    <a:lnTo>
                      <a:pt x="176529" y="1851406"/>
                    </a:lnTo>
                    <a:lnTo>
                      <a:pt x="147193" y="1800606"/>
                    </a:lnTo>
                    <a:lnTo>
                      <a:pt x="120141" y="1747774"/>
                    </a:lnTo>
                    <a:lnTo>
                      <a:pt x="96011" y="1693799"/>
                    </a:lnTo>
                    <a:lnTo>
                      <a:pt x="73786" y="1638554"/>
                    </a:lnTo>
                    <a:lnTo>
                      <a:pt x="54863" y="1581658"/>
                    </a:lnTo>
                    <a:lnTo>
                      <a:pt x="38353" y="1524000"/>
                    </a:lnTo>
                    <a:lnTo>
                      <a:pt x="24637" y="1464691"/>
                    </a:lnTo>
                    <a:lnTo>
                      <a:pt x="14097" y="1404620"/>
                    </a:lnTo>
                    <a:lnTo>
                      <a:pt x="6476" y="1343787"/>
                    </a:lnTo>
                    <a:lnTo>
                      <a:pt x="1650" y="1281684"/>
                    </a:lnTo>
                    <a:lnTo>
                      <a:pt x="0" y="1219200"/>
                    </a:lnTo>
                    <a:lnTo>
                      <a:pt x="1650" y="1156335"/>
                    </a:lnTo>
                    <a:lnTo>
                      <a:pt x="6476" y="1094613"/>
                    </a:lnTo>
                    <a:lnTo>
                      <a:pt x="14097" y="1033399"/>
                    </a:lnTo>
                    <a:lnTo>
                      <a:pt x="24637" y="973709"/>
                    </a:lnTo>
                    <a:lnTo>
                      <a:pt x="38353" y="914400"/>
                    </a:lnTo>
                    <a:lnTo>
                      <a:pt x="54863" y="856742"/>
                    </a:lnTo>
                    <a:lnTo>
                      <a:pt x="74168" y="799846"/>
                    </a:lnTo>
                    <a:lnTo>
                      <a:pt x="95884" y="744728"/>
                    </a:lnTo>
                    <a:lnTo>
                      <a:pt x="120141" y="690626"/>
                    </a:lnTo>
                    <a:lnTo>
                      <a:pt x="147193" y="638175"/>
                    </a:lnTo>
                    <a:lnTo>
                      <a:pt x="176529" y="586994"/>
                    </a:lnTo>
                    <a:lnTo>
                      <a:pt x="208152" y="537210"/>
                    </a:lnTo>
                    <a:lnTo>
                      <a:pt x="278637" y="443484"/>
                    </a:lnTo>
                    <a:lnTo>
                      <a:pt x="357250" y="357251"/>
                    </a:lnTo>
                    <a:lnTo>
                      <a:pt x="443483" y="278638"/>
                    </a:lnTo>
                    <a:lnTo>
                      <a:pt x="537209" y="208153"/>
                    </a:lnTo>
                    <a:lnTo>
                      <a:pt x="586994" y="176530"/>
                    </a:lnTo>
                    <a:lnTo>
                      <a:pt x="638175" y="147193"/>
                    </a:lnTo>
                    <a:lnTo>
                      <a:pt x="690626" y="120142"/>
                    </a:lnTo>
                    <a:lnTo>
                      <a:pt x="744601" y="96012"/>
                    </a:lnTo>
                    <a:lnTo>
                      <a:pt x="799846" y="73787"/>
                    </a:lnTo>
                    <a:lnTo>
                      <a:pt x="856741" y="54864"/>
                    </a:lnTo>
                    <a:lnTo>
                      <a:pt x="914400" y="38354"/>
                    </a:lnTo>
                    <a:lnTo>
                      <a:pt x="973708" y="24638"/>
                    </a:lnTo>
                    <a:lnTo>
                      <a:pt x="1033399" y="14097"/>
                    </a:lnTo>
                    <a:lnTo>
                      <a:pt x="1094612" y="6477"/>
                    </a:lnTo>
                    <a:lnTo>
                      <a:pt x="1156334" y="1651"/>
                    </a:lnTo>
                    <a:lnTo>
                      <a:pt x="1219200" y="0"/>
                    </a:lnTo>
                    <a:close/>
                  </a:path>
                </a:pathLst>
              </a:custGeom>
              <a:ln w="38100">
                <a:solidFill>
                  <a:srgbClr val="FFFFFF"/>
                </a:solidFill>
              </a:ln>
            </p:spPr>
            <p:txBody>
              <a:bodyPr wrap="square" lIns="0" tIns="0" rIns="0" bIns="0" rtlCol="0"/>
              <a:lstStyle/>
              <a:p>
                <a:endParaRPr/>
              </a:p>
            </p:txBody>
          </p:sp>
        </p:grpSp>
        <p:sp>
          <p:nvSpPr>
            <p:cNvPr id="113" name="object 26"/>
            <p:cNvSpPr txBox="1"/>
            <p:nvPr/>
          </p:nvSpPr>
          <p:spPr>
            <a:xfrm>
              <a:off x="821638" y="1886774"/>
              <a:ext cx="2286617" cy="664926"/>
            </a:xfrm>
            <a:prstGeom prst="rect">
              <a:avLst/>
            </a:prstGeom>
            <a:solidFill>
              <a:srgbClr val="FFFFFF"/>
            </a:solidFill>
          </p:spPr>
          <p:txBody>
            <a:bodyPr vert="horz" wrap="square" lIns="0" tIns="48895" rIns="0" bIns="0" rtlCol="0">
              <a:spAutoFit/>
            </a:bodyPr>
            <a:lstStyle/>
            <a:p>
              <a:pPr marL="518795" marR="382270" indent="-128270" algn="ctr">
                <a:lnSpc>
                  <a:spcPct val="100000"/>
                </a:lnSpc>
                <a:spcBef>
                  <a:spcPts val="385"/>
                </a:spcBef>
              </a:pPr>
              <a:r>
                <a:rPr lang="en-US" altLang="zh-TW" sz="2000" dirty="0">
                  <a:solidFill>
                    <a:srgbClr val="002060"/>
                  </a:solidFill>
                  <a:latin typeface="微軟正黑體" panose="020B0604030504040204" pitchFamily="34" charset="-120"/>
                  <a:ea typeface="微軟正黑體" panose="020B0604030504040204" pitchFamily="34" charset="-120"/>
                </a:rPr>
                <a:t>E-commerce Division</a:t>
              </a:r>
              <a:endParaRPr lang="zh-TW" altLang="en-US" sz="2000" dirty="0">
                <a:solidFill>
                  <a:srgbClr val="002060"/>
                </a:solidFill>
                <a:latin typeface="微軟正黑體" panose="020B0604030504040204" pitchFamily="34" charset="-120"/>
                <a:ea typeface="微軟正黑體" panose="020B0604030504040204" pitchFamily="34" charset="-120"/>
                <a:cs typeface="微軟正黑體"/>
              </a:endParaRPr>
            </a:p>
          </p:txBody>
        </p:sp>
      </p:grpSp>
      <p:grpSp>
        <p:nvGrpSpPr>
          <p:cNvPr id="88" name="群組 87"/>
          <p:cNvGrpSpPr/>
          <p:nvPr/>
        </p:nvGrpSpPr>
        <p:grpSpPr>
          <a:xfrm>
            <a:off x="4121705" y="175759"/>
            <a:ext cx="1335778" cy="1334086"/>
            <a:chOff x="3919093" y="481351"/>
            <a:chExt cx="1335778" cy="1334086"/>
          </a:xfrm>
        </p:grpSpPr>
        <p:sp>
          <p:nvSpPr>
            <p:cNvPr id="89" name="object 15"/>
            <p:cNvSpPr/>
            <p:nvPr/>
          </p:nvSpPr>
          <p:spPr>
            <a:xfrm>
              <a:off x="3920785" y="481351"/>
              <a:ext cx="1334086" cy="1334086"/>
            </a:xfrm>
            <a:custGeom>
              <a:avLst/>
              <a:gdLst/>
              <a:ahLst/>
              <a:cxnLst/>
              <a:rect l="l" t="t" r="r" b="b"/>
              <a:pathLst>
                <a:path w="1445259" h="1445260">
                  <a:moveTo>
                    <a:pt x="722376" y="0"/>
                  </a:moveTo>
                  <a:lnTo>
                    <a:pt x="674885" y="1536"/>
                  </a:lnTo>
                  <a:lnTo>
                    <a:pt x="628213" y="6083"/>
                  </a:lnTo>
                  <a:lnTo>
                    <a:pt x="582456" y="13545"/>
                  </a:lnTo>
                  <a:lnTo>
                    <a:pt x="537710" y="23826"/>
                  </a:lnTo>
                  <a:lnTo>
                    <a:pt x="494068" y="36832"/>
                  </a:lnTo>
                  <a:lnTo>
                    <a:pt x="451627" y="52466"/>
                  </a:lnTo>
                  <a:lnTo>
                    <a:pt x="410481" y="70635"/>
                  </a:lnTo>
                  <a:lnTo>
                    <a:pt x="370727" y="91242"/>
                  </a:lnTo>
                  <a:lnTo>
                    <a:pt x="332458" y="114192"/>
                  </a:lnTo>
                  <a:lnTo>
                    <a:pt x="295771" y="139391"/>
                  </a:lnTo>
                  <a:lnTo>
                    <a:pt x="260761" y="166742"/>
                  </a:lnTo>
                  <a:lnTo>
                    <a:pt x="227522" y="196151"/>
                  </a:lnTo>
                  <a:lnTo>
                    <a:pt x="196151" y="227522"/>
                  </a:lnTo>
                  <a:lnTo>
                    <a:pt x="166742" y="260761"/>
                  </a:lnTo>
                  <a:lnTo>
                    <a:pt x="139391" y="295771"/>
                  </a:lnTo>
                  <a:lnTo>
                    <a:pt x="114192" y="332458"/>
                  </a:lnTo>
                  <a:lnTo>
                    <a:pt x="91242" y="370727"/>
                  </a:lnTo>
                  <a:lnTo>
                    <a:pt x="70635" y="410481"/>
                  </a:lnTo>
                  <a:lnTo>
                    <a:pt x="52466" y="451627"/>
                  </a:lnTo>
                  <a:lnTo>
                    <a:pt x="36832" y="494068"/>
                  </a:lnTo>
                  <a:lnTo>
                    <a:pt x="23826" y="537710"/>
                  </a:lnTo>
                  <a:lnTo>
                    <a:pt x="13545" y="582456"/>
                  </a:lnTo>
                  <a:lnTo>
                    <a:pt x="6083" y="628213"/>
                  </a:lnTo>
                  <a:lnTo>
                    <a:pt x="1536" y="674885"/>
                  </a:lnTo>
                  <a:lnTo>
                    <a:pt x="0" y="722376"/>
                  </a:lnTo>
                  <a:lnTo>
                    <a:pt x="1536" y="769866"/>
                  </a:lnTo>
                  <a:lnTo>
                    <a:pt x="6083" y="816538"/>
                  </a:lnTo>
                  <a:lnTo>
                    <a:pt x="13545" y="862295"/>
                  </a:lnTo>
                  <a:lnTo>
                    <a:pt x="23826" y="907041"/>
                  </a:lnTo>
                  <a:lnTo>
                    <a:pt x="36832" y="950683"/>
                  </a:lnTo>
                  <a:lnTo>
                    <a:pt x="52466" y="993124"/>
                  </a:lnTo>
                  <a:lnTo>
                    <a:pt x="70635" y="1034270"/>
                  </a:lnTo>
                  <a:lnTo>
                    <a:pt x="91242" y="1074024"/>
                  </a:lnTo>
                  <a:lnTo>
                    <a:pt x="114192" y="1112293"/>
                  </a:lnTo>
                  <a:lnTo>
                    <a:pt x="139391" y="1148980"/>
                  </a:lnTo>
                  <a:lnTo>
                    <a:pt x="166742" y="1183990"/>
                  </a:lnTo>
                  <a:lnTo>
                    <a:pt x="196151" y="1217229"/>
                  </a:lnTo>
                  <a:lnTo>
                    <a:pt x="227522" y="1248600"/>
                  </a:lnTo>
                  <a:lnTo>
                    <a:pt x="260761" y="1278009"/>
                  </a:lnTo>
                  <a:lnTo>
                    <a:pt x="295771" y="1305360"/>
                  </a:lnTo>
                  <a:lnTo>
                    <a:pt x="332458" y="1330559"/>
                  </a:lnTo>
                  <a:lnTo>
                    <a:pt x="370727" y="1353509"/>
                  </a:lnTo>
                  <a:lnTo>
                    <a:pt x="410481" y="1374116"/>
                  </a:lnTo>
                  <a:lnTo>
                    <a:pt x="451627" y="1392285"/>
                  </a:lnTo>
                  <a:lnTo>
                    <a:pt x="494068" y="1407919"/>
                  </a:lnTo>
                  <a:lnTo>
                    <a:pt x="537710" y="1420925"/>
                  </a:lnTo>
                  <a:lnTo>
                    <a:pt x="582456" y="1431206"/>
                  </a:lnTo>
                  <a:lnTo>
                    <a:pt x="628213" y="1438668"/>
                  </a:lnTo>
                  <a:lnTo>
                    <a:pt x="674885" y="1443215"/>
                  </a:lnTo>
                  <a:lnTo>
                    <a:pt x="722376" y="1444752"/>
                  </a:lnTo>
                  <a:lnTo>
                    <a:pt x="769866" y="1443215"/>
                  </a:lnTo>
                  <a:lnTo>
                    <a:pt x="816538" y="1438668"/>
                  </a:lnTo>
                  <a:lnTo>
                    <a:pt x="862295" y="1431206"/>
                  </a:lnTo>
                  <a:lnTo>
                    <a:pt x="907041" y="1420925"/>
                  </a:lnTo>
                  <a:lnTo>
                    <a:pt x="950683" y="1407919"/>
                  </a:lnTo>
                  <a:lnTo>
                    <a:pt x="993124" y="1392285"/>
                  </a:lnTo>
                  <a:lnTo>
                    <a:pt x="1034270" y="1374116"/>
                  </a:lnTo>
                  <a:lnTo>
                    <a:pt x="1074024" y="1353509"/>
                  </a:lnTo>
                  <a:lnTo>
                    <a:pt x="1112293" y="1330559"/>
                  </a:lnTo>
                  <a:lnTo>
                    <a:pt x="1148980" y="1305360"/>
                  </a:lnTo>
                  <a:lnTo>
                    <a:pt x="1183990" y="1278009"/>
                  </a:lnTo>
                  <a:lnTo>
                    <a:pt x="1217229" y="1248600"/>
                  </a:lnTo>
                  <a:lnTo>
                    <a:pt x="1248600" y="1217229"/>
                  </a:lnTo>
                  <a:lnTo>
                    <a:pt x="1278009" y="1183990"/>
                  </a:lnTo>
                  <a:lnTo>
                    <a:pt x="1305360" y="1148980"/>
                  </a:lnTo>
                  <a:lnTo>
                    <a:pt x="1330559" y="1112293"/>
                  </a:lnTo>
                  <a:lnTo>
                    <a:pt x="1353509" y="1074024"/>
                  </a:lnTo>
                  <a:lnTo>
                    <a:pt x="1374116" y="1034270"/>
                  </a:lnTo>
                  <a:lnTo>
                    <a:pt x="1392285" y="993124"/>
                  </a:lnTo>
                  <a:lnTo>
                    <a:pt x="1407919" y="950683"/>
                  </a:lnTo>
                  <a:lnTo>
                    <a:pt x="1420925" y="907041"/>
                  </a:lnTo>
                  <a:lnTo>
                    <a:pt x="1431206" y="862295"/>
                  </a:lnTo>
                  <a:lnTo>
                    <a:pt x="1438668" y="816538"/>
                  </a:lnTo>
                  <a:lnTo>
                    <a:pt x="1443215" y="769866"/>
                  </a:lnTo>
                  <a:lnTo>
                    <a:pt x="1444752" y="722376"/>
                  </a:lnTo>
                  <a:lnTo>
                    <a:pt x="1443215" y="674885"/>
                  </a:lnTo>
                  <a:lnTo>
                    <a:pt x="1438668" y="628213"/>
                  </a:lnTo>
                  <a:lnTo>
                    <a:pt x="1431206" y="582456"/>
                  </a:lnTo>
                  <a:lnTo>
                    <a:pt x="1420925" y="537710"/>
                  </a:lnTo>
                  <a:lnTo>
                    <a:pt x="1407919" y="494068"/>
                  </a:lnTo>
                  <a:lnTo>
                    <a:pt x="1392285" y="451627"/>
                  </a:lnTo>
                  <a:lnTo>
                    <a:pt x="1374116" y="410481"/>
                  </a:lnTo>
                  <a:lnTo>
                    <a:pt x="1353509" y="370727"/>
                  </a:lnTo>
                  <a:lnTo>
                    <a:pt x="1330559" y="332458"/>
                  </a:lnTo>
                  <a:lnTo>
                    <a:pt x="1305360" y="295771"/>
                  </a:lnTo>
                  <a:lnTo>
                    <a:pt x="1278009" y="260761"/>
                  </a:lnTo>
                  <a:lnTo>
                    <a:pt x="1248600" y="227522"/>
                  </a:lnTo>
                  <a:lnTo>
                    <a:pt x="1217229" y="196151"/>
                  </a:lnTo>
                  <a:lnTo>
                    <a:pt x="1183990" y="166742"/>
                  </a:lnTo>
                  <a:lnTo>
                    <a:pt x="1148980" y="139391"/>
                  </a:lnTo>
                  <a:lnTo>
                    <a:pt x="1112293" y="114192"/>
                  </a:lnTo>
                  <a:lnTo>
                    <a:pt x="1074024" y="91242"/>
                  </a:lnTo>
                  <a:lnTo>
                    <a:pt x="1034270" y="70635"/>
                  </a:lnTo>
                  <a:lnTo>
                    <a:pt x="993124" y="52466"/>
                  </a:lnTo>
                  <a:lnTo>
                    <a:pt x="950683" y="36832"/>
                  </a:lnTo>
                  <a:lnTo>
                    <a:pt x="907041" y="23826"/>
                  </a:lnTo>
                  <a:lnTo>
                    <a:pt x="862295" y="13545"/>
                  </a:lnTo>
                  <a:lnTo>
                    <a:pt x="816538" y="6083"/>
                  </a:lnTo>
                  <a:lnTo>
                    <a:pt x="769866" y="1536"/>
                  </a:lnTo>
                  <a:lnTo>
                    <a:pt x="722376" y="0"/>
                  </a:lnTo>
                  <a:close/>
                </a:path>
              </a:pathLst>
            </a:custGeom>
            <a:solidFill>
              <a:srgbClr val="27466E"/>
            </a:solidFill>
          </p:spPr>
          <p:txBody>
            <a:bodyPr wrap="square" lIns="0" tIns="0" rIns="0" bIns="0" rtlCol="0"/>
            <a:lstStyle/>
            <a:p>
              <a:endParaRPr/>
            </a:p>
          </p:txBody>
        </p:sp>
        <p:sp>
          <p:nvSpPr>
            <p:cNvPr id="90" name="object 17"/>
            <p:cNvSpPr txBox="1"/>
            <p:nvPr/>
          </p:nvSpPr>
          <p:spPr>
            <a:xfrm>
              <a:off x="3919093" y="709469"/>
              <a:ext cx="1335777" cy="447558"/>
            </a:xfrm>
            <a:prstGeom prst="rect">
              <a:avLst/>
            </a:prstGeom>
          </p:spPr>
          <p:txBody>
            <a:bodyPr vert="horz" wrap="square" lIns="0" tIns="16510" rIns="0" bIns="0" rtlCol="0">
              <a:spAutoFit/>
            </a:bodyPr>
            <a:lstStyle/>
            <a:p>
              <a:pPr marL="12700" algn="ctr">
                <a:lnSpc>
                  <a:spcPct val="100000"/>
                </a:lnSpc>
                <a:spcBef>
                  <a:spcPts val="130"/>
                </a:spcBef>
              </a:pPr>
              <a:r>
                <a:rPr lang="en-US" sz="2800" dirty="0" smtClean="0">
                  <a:solidFill>
                    <a:schemeClr val="bg1"/>
                  </a:solidFill>
                  <a:latin typeface="微軟正黑體"/>
                  <a:cs typeface="微軟正黑體"/>
                </a:rPr>
                <a:t>Enlight</a:t>
              </a:r>
              <a:endParaRPr sz="2800" dirty="0">
                <a:solidFill>
                  <a:schemeClr val="bg1"/>
                </a:solidFill>
                <a:latin typeface="微軟正黑體"/>
                <a:cs typeface="微軟正黑體"/>
              </a:endParaRPr>
            </a:p>
          </p:txBody>
        </p:sp>
      </p:grpSp>
      <p:pic>
        <p:nvPicPr>
          <p:cNvPr id="81" name="圖片 80"/>
          <p:cNvPicPr>
            <a:picLocks noChangeAspect="1"/>
          </p:cNvPicPr>
          <p:nvPr/>
        </p:nvPicPr>
        <p:blipFill rotWithShape="1">
          <a:blip r:embed="rId9" cstate="print">
            <a:extLst>
              <a:ext uri="{28A0092B-C50C-407E-A947-70E740481C1C}">
                <a14:useLocalDpi xmlns:a14="http://schemas.microsoft.com/office/drawing/2010/main" val="0"/>
              </a:ext>
            </a:extLst>
          </a:blip>
          <a:srcRect l="5772" t="13158" r="37224" b="3508"/>
          <a:stretch/>
        </p:blipFill>
        <p:spPr>
          <a:xfrm>
            <a:off x="7371084" y="5272214"/>
            <a:ext cx="1389972" cy="1387665"/>
          </a:xfrm>
          <a:prstGeom prst="ellipse">
            <a:avLst/>
          </a:prstGeom>
        </p:spPr>
      </p:pic>
      <p:sp>
        <p:nvSpPr>
          <p:cNvPr id="83" name="object 5"/>
          <p:cNvSpPr/>
          <p:nvPr/>
        </p:nvSpPr>
        <p:spPr>
          <a:xfrm>
            <a:off x="7376712" y="5290250"/>
            <a:ext cx="1387666" cy="1387665"/>
          </a:xfrm>
          <a:custGeom>
            <a:avLst/>
            <a:gdLst/>
            <a:ahLst/>
            <a:cxnLst/>
            <a:rect l="l" t="t" r="r" b="b"/>
            <a:pathLst>
              <a:path w="2438400" h="2438400">
                <a:moveTo>
                  <a:pt x="1219200" y="0"/>
                </a:moveTo>
                <a:lnTo>
                  <a:pt x="1282064" y="1651"/>
                </a:lnTo>
                <a:lnTo>
                  <a:pt x="1343786" y="6477"/>
                </a:lnTo>
                <a:lnTo>
                  <a:pt x="1405001" y="14097"/>
                </a:lnTo>
                <a:lnTo>
                  <a:pt x="1465072" y="24638"/>
                </a:lnTo>
                <a:lnTo>
                  <a:pt x="1524000" y="38354"/>
                </a:lnTo>
                <a:lnTo>
                  <a:pt x="1582038" y="54864"/>
                </a:lnTo>
                <a:lnTo>
                  <a:pt x="1638553" y="74168"/>
                </a:lnTo>
                <a:lnTo>
                  <a:pt x="1693672" y="95885"/>
                </a:lnTo>
                <a:lnTo>
                  <a:pt x="1747774" y="120142"/>
                </a:lnTo>
                <a:lnTo>
                  <a:pt x="1800605" y="147193"/>
                </a:lnTo>
                <a:lnTo>
                  <a:pt x="1851405" y="176530"/>
                </a:lnTo>
                <a:lnTo>
                  <a:pt x="1901189" y="208153"/>
                </a:lnTo>
                <a:lnTo>
                  <a:pt x="1994915" y="278638"/>
                </a:lnTo>
                <a:lnTo>
                  <a:pt x="2081529" y="357124"/>
                </a:lnTo>
                <a:lnTo>
                  <a:pt x="2160270" y="443484"/>
                </a:lnTo>
                <a:lnTo>
                  <a:pt x="2230247" y="537210"/>
                </a:lnTo>
                <a:lnTo>
                  <a:pt x="2261870" y="586994"/>
                </a:lnTo>
                <a:lnTo>
                  <a:pt x="2291206" y="638175"/>
                </a:lnTo>
                <a:lnTo>
                  <a:pt x="2318257" y="690626"/>
                </a:lnTo>
                <a:lnTo>
                  <a:pt x="2342514" y="744728"/>
                </a:lnTo>
                <a:lnTo>
                  <a:pt x="2364231" y="799846"/>
                </a:lnTo>
                <a:lnTo>
                  <a:pt x="2383535" y="856742"/>
                </a:lnTo>
                <a:lnTo>
                  <a:pt x="2400173" y="914400"/>
                </a:lnTo>
                <a:lnTo>
                  <a:pt x="2413380" y="973709"/>
                </a:lnTo>
                <a:lnTo>
                  <a:pt x="2424303" y="1033399"/>
                </a:lnTo>
                <a:lnTo>
                  <a:pt x="2431923" y="1094613"/>
                </a:lnTo>
                <a:lnTo>
                  <a:pt x="2436749" y="1156335"/>
                </a:lnTo>
                <a:lnTo>
                  <a:pt x="2438400" y="1219200"/>
                </a:lnTo>
                <a:lnTo>
                  <a:pt x="2436749" y="1282065"/>
                </a:lnTo>
                <a:lnTo>
                  <a:pt x="2431923" y="1343787"/>
                </a:lnTo>
                <a:lnTo>
                  <a:pt x="2424303" y="1405001"/>
                </a:lnTo>
                <a:lnTo>
                  <a:pt x="2413761" y="1465072"/>
                </a:lnTo>
                <a:lnTo>
                  <a:pt x="2400046" y="1524000"/>
                </a:lnTo>
                <a:lnTo>
                  <a:pt x="2383535" y="1582039"/>
                </a:lnTo>
                <a:lnTo>
                  <a:pt x="2364612" y="1638554"/>
                </a:lnTo>
                <a:lnTo>
                  <a:pt x="2342387" y="1693799"/>
                </a:lnTo>
                <a:lnTo>
                  <a:pt x="2318257" y="1747774"/>
                </a:lnTo>
                <a:lnTo>
                  <a:pt x="2291206" y="1800606"/>
                </a:lnTo>
                <a:lnTo>
                  <a:pt x="2261870" y="1851406"/>
                </a:lnTo>
                <a:lnTo>
                  <a:pt x="2230247" y="1901190"/>
                </a:lnTo>
                <a:lnTo>
                  <a:pt x="2160270" y="1994916"/>
                </a:lnTo>
                <a:lnTo>
                  <a:pt x="2081656" y="2081657"/>
                </a:lnTo>
                <a:lnTo>
                  <a:pt x="1994915" y="2160270"/>
                </a:lnTo>
                <a:lnTo>
                  <a:pt x="1901189" y="2230247"/>
                </a:lnTo>
                <a:lnTo>
                  <a:pt x="1851405" y="2261870"/>
                </a:lnTo>
                <a:lnTo>
                  <a:pt x="1800605" y="2291219"/>
                </a:lnTo>
                <a:lnTo>
                  <a:pt x="1747774" y="2318270"/>
                </a:lnTo>
                <a:lnTo>
                  <a:pt x="1693672" y="2342451"/>
                </a:lnTo>
                <a:lnTo>
                  <a:pt x="1638553" y="2364206"/>
                </a:lnTo>
                <a:lnTo>
                  <a:pt x="1581657" y="2383561"/>
                </a:lnTo>
                <a:lnTo>
                  <a:pt x="1524000" y="2400109"/>
                </a:lnTo>
                <a:lnTo>
                  <a:pt x="1464690" y="2413419"/>
                </a:lnTo>
                <a:lnTo>
                  <a:pt x="1404620" y="2424290"/>
                </a:lnTo>
                <a:lnTo>
                  <a:pt x="1343786" y="2431961"/>
                </a:lnTo>
                <a:lnTo>
                  <a:pt x="1281683" y="2436787"/>
                </a:lnTo>
                <a:lnTo>
                  <a:pt x="1219200" y="2438400"/>
                </a:lnTo>
                <a:lnTo>
                  <a:pt x="1156334" y="2436787"/>
                </a:lnTo>
                <a:lnTo>
                  <a:pt x="1094612" y="2431961"/>
                </a:lnTo>
                <a:lnTo>
                  <a:pt x="1033399" y="2424303"/>
                </a:lnTo>
                <a:lnTo>
                  <a:pt x="973708" y="2413812"/>
                </a:lnTo>
                <a:lnTo>
                  <a:pt x="914400" y="2400096"/>
                </a:lnTo>
                <a:lnTo>
                  <a:pt x="856741" y="2383574"/>
                </a:lnTo>
                <a:lnTo>
                  <a:pt x="799846" y="2364613"/>
                </a:lnTo>
                <a:lnTo>
                  <a:pt x="744601" y="2342438"/>
                </a:lnTo>
                <a:lnTo>
                  <a:pt x="690626" y="2318258"/>
                </a:lnTo>
                <a:lnTo>
                  <a:pt x="638175" y="2291219"/>
                </a:lnTo>
                <a:lnTo>
                  <a:pt x="586994" y="2261870"/>
                </a:lnTo>
                <a:lnTo>
                  <a:pt x="537209" y="2230247"/>
                </a:lnTo>
                <a:lnTo>
                  <a:pt x="443483" y="2160270"/>
                </a:lnTo>
                <a:lnTo>
                  <a:pt x="357124" y="2081530"/>
                </a:lnTo>
                <a:lnTo>
                  <a:pt x="278637" y="1994916"/>
                </a:lnTo>
                <a:lnTo>
                  <a:pt x="208152" y="1901190"/>
                </a:lnTo>
                <a:lnTo>
                  <a:pt x="176529" y="1851406"/>
                </a:lnTo>
                <a:lnTo>
                  <a:pt x="147193" y="1800606"/>
                </a:lnTo>
                <a:lnTo>
                  <a:pt x="120141" y="1747774"/>
                </a:lnTo>
                <a:lnTo>
                  <a:pt x="96011" y="1693799"/>
                </a:lnTo>
                <a:lnTo>
                  <a:pt x="73786" y="1638554"/>
                </a:lnTo>
                <a:lnTo>
                  <a:pt x="54863" y="1581658"/>
                </a:lnTo>
                <a:lnTo>
                  <a:pt x="38353" y="1524000"/>
                </a:lnTo>
                <a:lnTo>
                  <a:pt x="24637" y="1464691"/>
                </a:lnTo>
                <a:lnTo>
                  <a:pt x="14097" y="1404620"/>
                </a:lnTo>
                <a:lnTo>
                  <a:pt x="6476" y="1343787"/>
                </a:lnTo>
                <a:lnTo>
                  <a:pt x="1650" y="1281684"/>
                </a:lnTo>
                <a:lnTo>
                  <a:pt x="0" y="1219200"/>
                </a:lnTo>
                <a:lnTo>
                  <a:pt x="1650" y="1156335"/>
                </a:lnTo>
                <a:lnTo>
                  <a:pt x="6476" y="1094613"/>
                </a:lnTo>
                <a:lnTo>
                  <a:pt x="14097" y="1033399"/>
                </a:lnTo>
                <a:lnTo>
                  <a:pt x="24637" y="973709"/>
                </a:lnTo>
                <a:lnTo>
                  <a:pt x="38353" y="914400"/>
                </a:lnTo>
                <a:lnTo>
                  <a:pt x="54863" y="856742"/>
                </a:lnTo>
                <a:lnTo>
                  <a:pt x="74168" y="799846"/>
                </a:lnTo>
                <a:lnTo>
                  <a:pt x="95884" y="744728"/>
                </a:lnTo>
                <a:lnTo>
                  <a:pt x="120141" y="690626"/>
                </a:lnTo>
                <a:lnTo>
                  <a:pt x="147193" y="638175"/>
                </a:lnTo>
                <a:lnTo>
                  <a:pt x="176529" y="586994"/>
                </a:lnTo>
                <a:lnTo>
                  <a:pt x="208152" y="537210"/>
                </a:lnTo>
                <a:lnTo>
                  <a:pt x="278637" y="443484"/>
                </a:lnTo>
                <a:lnTo>
                  <a:pt x="357250" y="357251"/>
                </a:lnTo>
                <a:lnTo>
                  <a:pt x="443483" y="278638"/>
                </a:lnTo>
                <a:lnTo>
                  <a:pt x="537209" y="208153"/>
                </a:lnTo>
                <a:lnTo>
                  <a:pt x="586994" y="176530"/>
                </a:lnTo>
                <a:lnTo>
                  <a:pt x="638175" y="147193"/>
                </a:lnTo>
                <a:lnTo>
                  <a:pt x="690626" y="120142"/>
                </a:lnTo>
                <a:lnTo>
                  <a:pt x="744601" y="96012"/>
                </a:lnTo>
                <a:lnTo>
                  <a:pt x="799846" y="73787"/>
                </a:lnTo>
                <a:lnTo>
                  <a:pt x="856741" y="54864"/>
                </a:lnTo>
                <a:lnTo>
                  <a:pt x="914400" y="38354"/>
                </a:lnTo>
                <a:lnTo>
                  <a:pt x="973708" y="24638"/>
                </a:lnTo>
                <a:lnTo>
                  <a:pt x="1033399" y="14097"/>
                </a:lnTo>
                <a:lnTo>
                  <a:pt x="1094612" y="6477"/>
                </a:lnTo>
                <a:lnTo>
                  <a:pt x="1156334" y="1651"/>
                </a:lnTo>
                <a:lnTo>
                  <a:pt x="1219200" y="0"/>
                </a:lnTo>
                <a:close/>
              </a:path>
            </a:pathLst>
          </a:custGeom>
          <a:ln w="38100">
            <a:solidFill>
              <a:srgbClr val="FFFFFF"/>
            </a:solidFill>
          </a:ln>
        </p:spPr>
        <p:txBody>
          <a:bodyPr wrap="square" lIns="0" tIns="0" rIns="0" bIns="0" rtlCol="0"/>
          <a:lstStyle/>
          <a:p>
            <a:endParaRPr/>
          </a:p>
        </p:txBody>
      </p:sp>
      <p:grpSp>
        <p:nvGrpSpPr>
          <p:cNvPr id="10" name="群組 9"/>
          <p:cNvGrpSpPr/>
          <p:nvPr/>
        </p:nvGrpSpPr>
        <p:grpSpPr>
          <a:xfrm>
            <a:off x="4652179" y="4687408"/>
            <a:ext cx="2254573" cy="2172320"/>
            <a:chOff x="4094253" y="4603938"/>
            <a:chExt cx="2046007" cy="1852488"/>
          </a:xfrm>
        </p:grpSpPr>
        <p:grpSp>
          <p:nvGrpSpPr>
            <p:cNvPr id="9" name="群組 8"/>
            <p:cNvGrpSpPr/>
            <p:nvPr/>
          </p:nvGrpSpPr>
          <p:grpSpPr>
            <a:xfrm>
              <a:off x="4490942" y="5068078"/>
              <a:ext cx="1409761" cy="1388348"/>
              <a:chOff x="4123526" y="5108276"/>
              <a:chExt cx="1409761" cy="1388348"/>
            </a:xfrm>
          </p:grpSpPr>
          <p:pic>
            <p:nvPicPr>
              <p:cNvPr id="84" name="圖片 83"/>
              <p:cNvPicPr>
                <a:picLocks noChangeAspect="1"/>
              </p:cNvPicPr>
              <p:nvPr/>
            </p:nvPicPr>
            <p:blipFill rotWithShape="1">
              <a:blip r:embed="rId10">
                <a:extLst>
                  <a:ext uri="{28A0092B-C50C-407E-A947-70E740481C1C}">
                    <a14:useLocalDpi xmlns:a14="http://schemas.microsoft.com/office/drawing/2010/main" val="0"/>
                  </a:ext>
                </a:extLst>
              </a:blip>
              <a:srcRect l="19126" t="16208" r="34568" b="7733"/>
              <a:stretch/>
            </p:blipFill>
            <p:spPr>
              <a:xfrm>
                <a:off x="4144152" y="5111999"/>
                <a:ext cx="1389135" cy="1384625"/>
              </a:xfrm>
              <a:prstGeom prst="flowChartConnector">
                <a:avLst/>
              </a:prstGeom>
            </p:spPr>
          </p:pic>
          <p:sp>
            <p:nvSpPr>
              <p:cNvPr id="71" name="object 5"/>
              <p:cNvSpPr/>
              <p:nvPr/>
            </p:nvSpPr>
            <p:spPr>
              <a:xfrm>
                <a:off x="4123526" y="5108276"/>
                <a:ext cx="1387666" cy="1387665"/>
              </a:xfrm>
              <a:custGeom>
                <a:avLst/>
                <a:gdLst/>
                <a:ahLst/>
                <a:cxnLst/>
                <a:rect l="l" t="t" r="r" b="b"/>
                <a:pathLst>
                  <a:path w="2438400" h="2438400">
                    <a:moveTo>
                      <a:pt x="1219200" y="0"/>
                    </a:moveTo>
                    <a:lnTo>
                      <a:pt x="1282064" y="1651"/>
                    </a:lnTo>
                    <a:lnTo>
                      <a:pt x="1343786" y="6477"/>
                    </a:lnTo>
                    <a:lnTo>
                      <a:pt x="1405001" y="14097"/>
                    </a:lnTo>
                    <a:lnTo>
                      <a:pt x="1465072" y="24638"/>
                    </a:lnTo>
                    <a:lnTo>
                      <a:pt x="1524000" y="38354"/>
                    </a:lnTo>
                    <a:lnTo>
                      <a:pt x="1582038" y="54864"/>
                    </a:lnTo>
                    <a:lnTo>
                      <a:pt x="1638553" y="74168"/>
                    </a:lnTo>
                    <a:lnTo>
                      <a:pt x="1693672" y="95885"/>
                    </a:lnTo>
                    <a:lnTo>
                      <a:pt x="1747774" y="120142"/>
                    </a:lnTo>
                    <a:lnTo>
                      <a:pt x="1800605" y="147193"/>
                    </a:lnTo>
                    <a:lnTo>
                      <a:pt x="1851405" y="176530"/>
                    </a:lnTo>
                    <a:lnTo>
                      <a:pt x="1901189" y="208153"/>
                    </a:lnTo>
                    <a:lnTo>
                      <a:pt x="1994915" y="278638"/>
                    </a:lnTo>
                    <a:lnTo>
                      <a:pt x="2081529" y="357124"/>
                    </a:lnTo>
                    <a:lnTo>
                      <a:pt x="2160270" y="443484"/>
                    </a:lnTo>
                    <a:lnTo>
                      <a:pt x="2230247" y="537210"/>
                    </a:lnTo>
                    <a:lnTo>
                      <a:pt x="2261870" y="586994"/>
                    </a:lnTo>
                    <a:lnTo>
                      <a:pt x="2291206" y="638175"/>
                    </a:lnTo>
                    <a:lnTo>
                      <a:pt x="2318257" y="690626"/>
                    </a:lnTo>
                    <a:lnTo>
                      <a:pt x="2342514" y="744728"/>
                    </a:lnTo>
                    <a:lnTo>
                      <a:pt x="2364231" y="799846"/>
                    </a:lnTo>
                    <a:lnTo>
                      <a:pt x="2383535" y="856742"/>
                    </a:lnTo>
                    <a:lnTo>
                      <a:pt x="2400173" y="914400"/>
                    </a:lnTo>
                    <a:lnTo>
                      <a:pt x="2413380" y="973709"/>
                    </a:lnTo>
                    <a:lnTo>
                      <a:pt x="2424303" y="1033399"/>
                    </a:lnTo>
                    <a:lnTo>
                      <a:pt x="2431923" y="1094613"/>
                    </a:lnTo>
                    <a:lnTo>
                      <a:pt x="2436749" y="1156335"/>
                    </a:lnTo>
                    <a:lnTo>
                      <a:pt x="2438400" y="1219200"/>
                    </a:lnTo>
                    <a:lnTo>
                      <a:pt x="2436749" y="1282065"/>
                    </a:lnTo>
                    <a:lnTo>
                      <a:pt x="2431923" y="1343787"/>
                    </a:lnTo>
                    <a:lnTo>
                      <a:pt x="2424303" y="1405001"/>
                    </a:lnTo>
                    <a:lnTo>
                      <a:pt x="2413761" y="1465072"/>
                    </a:lnTo>
                    <a:lnTo>
                      <a:pt x="2400046" y="1524000"/>
                    </a:lnTo>
                    <a:lnTo>
                      <a:pt x="2383535" y="1582039"/>
                    </a:lnTo>
                    <a:lnTo>
                      <a:pt x="2364612" y="1638554"/>
                    </a:lnTo>
                    <a:lnTo>
                      <a:pt x="2342387" y="1693799"/>
                    </a:lnTo>
                    <a:lnTo>
                      <a:pt x="2318257" y="1747774"/>
                    </a:lnTo>
                    <a:lnTo>
                      <a:pt x="2291206" y="1800606"/>
                    </a:lnTo>
                    <a:lnTo>
                      <a:pt x="2261870" y="1851406"/>
                    </a:lnTo>
                    <a:lnTo>
                      <a:pt x="2230247" y="1901190"/>
                    </a:lnTo>
                    <a:lnTo>
                      <a:pt x="2160270" y="1994916"/>
                    </a:lnTo>
                    <a:lnTo>
                      <a:pt x="2081656" y="2081657"/>
                    </a:lnTo>
                    <a:lnTo>
                      <a:pt x="1994915" y="2160270"/>
                    </a:lnTo>
                    <a:lnTo>
                      <a:pt x="1901189" y="2230247"/>
                    </a:lnTo>
                    <a:lnTo>
                      <a:pt x="1851405" y="2261870"/>
                    </a:lnTo>
                    <a:lnTo>
                      <a:pt x="1800605" y="2291219"/>
                    </a:lnTo>
                    <a:lnTo>
                      <a:pt x="1747774" y="2318270"/>
                    </a:lnTo>
                    <a:lnTo>
                      <a:pt x="1693672" y="2342451"/>
                    </a:lnTo>
                    <a:lnTo>
                      <a:pt x="1638553" y="2364206"/>
                    </a:lnTo>
                    <a:lnTo>
                      <a:pt x="1581657" y="2383561"/>
                    </a:lnTo>
                    <a:lnTo>
                      <a:pt x="1524000" y="2400109"/>
                    </a:lnTo>
                    <a:lnTo>
                      <a:pt x="1464690" y="2413419"/>
                    </a:lnTo>
                    <a:lnTo>
                      <a:pt x="1404620" y="2424290"/>
                    </a:lnTo>
                    <a:lnTo>
                      <a:pt x="1343786" y="2431961"/>
                    </a:lnTo>
                    <a:lnTo>
                      <a:pt x="1281683" y="2436787"/>
                    </a:lnTo>
                    <a:lnTo>
                      <a:pt x="1219200" y="2438400"/>
                    </a:lnTo>
                    <a:lnTo>
                      <a:pt x="1156334" y="2436787"/>
                    </a:lnTo>
                    <a:lnTo>
                      <a:pt x="1094612" y="2431961"/>
                    </a:lnTo>
                    <a:lnTo>
                      <a:pt x="1033399" y="2424303"/>
                    </a:lnTo>
                    <a:lnTo>
                      <a:pt x="973708" y="2413812"/>
                    </a:lnTo>
                    <a:lnTo>
                      <a:pt x="914400" y="2400096"/>
                    </a:lnTo>
                    <a:lnTo>
                      <a:pt x="856741" y="2383574"/>
                    </a:lnTo>
                    <a:lnTo>
                      <a:pt x="799846" y="2364613"/>
                    </a:lnTo>
                    <a:lnTo>
                      <a:pt x="744601" y="2342438"/>
                    </a:lnTo>
                    <a:lnTo>
                      <a:pt x="690626" y="2318258"/>
                    </a:lnTo>
                    <a:lnTo>
                      <a:pt x="638175" y="2291219"/>
                    </a:lnTo>
                    <a:lnTo>
                      <a:pt x="586994" y="2261870"/>
                    </a:lnTo>
                    <a:lnTo>
                      <a:pt x="537209" y="2230247"/>
                    </a:lnTo>
                    <a:lnTo>
                      <a:pt x="443483" y="2160270"/>
                    </a:lnTo>
                    <a:lnTo>
                      <a:pt x="357124" y="2081530"/>
                    </a:lnTo>
                    <a:lnTo>
                      <a:pt x="278637" y="1994916"/>
                    </a:lnTo>
                    <a:lnTo>
                      <a:pt x="208152" y="1901190"/>
                    </a:lnTo>
                    <a:lnTo>
                      <a:pt x="176529" y="1851406"/>
                    </a:lnTo>
                    <a:lnTo>
                      <a:pt x="147193" y="1800606"/>
                    </a:lnTo>
                    <a:lnTo>
                      <a:pt x="120141" y="1747774"/>
                    </a:lnTo>
                    <a:lnTo>
                      <a:pt x="96011" y="1693799"/>
                    </a:lnTo>
                    <a:lnTo>
                      <a:pt x="73786" y="1638554"/>
                    </a:lnTo>
                    <a:lnTo>
                      <a:pt x="54863" y="1581658"/>
                    </a:lnTo>
                    <a:lnTo>
                      <a:pt x="38353" y="1524000"/>
                    </a:lnTo>
                    <a:lnTo>
                      <a:pt x="24637" y="1464691"/>
                    </a:lnTo>
                    <a:lnTo>
                      <a:pt x="14097" y="1404620"/>
                    </a:lnTo>
                    <a:lnTo>
                      <a:pt x="6476" y="1343787"/>
                    </a:lnTo>
                    <a:lnTo>
                      <a:pt x="1650" y="1281684"/>
                    </a:lnTo>
                    <a:lnTo>
                      <a:pt x="0" y="1219200"/>
                    </a:lnTo>
                    <a:lnTo>
                      <a:pt x="1650" y="1156335"/>
                    </a:lnTo>
                    <a:lnTo>
                      <a:pt x="6476" y="1094613"/>
                    </a:lnTo>
                    <a:lnTo>
                      <a:pt x="14097" y="1033399"/>
                    </a:lnTo>
                    <a:lnTo>
                      <a:pt x="24637" y="973709"/>
                    </a:lnTo>
                    <a:lnTo>
                      <a:pt x="38353" y="914400"/>
                    </a:lnTo>
                    <a:lnTo>
                      <a:pt x="54863" y="856742"/>
                    </a:lnTo>
                    <a:lnTo>
                      <a:pt x="74168" y="799846"/>
                    </a:lnTo>
                    <a:lnTo>
                      <a:pt x="95884" y="744728"/>
                    </a:lnTo>
                    <a:lnTo>
                      <a:pt x="120141" y="690626"/>
                    </a:lnTo>
                    <a:lnTo>
                      <a:pt x="147193" y="638175"/>
                    </a:lnTo>
                    <a:lnTo>
                      <a:pt x="176529" y="586994"/>
                    </a:lnTo>
                    <a:lnTo>
                      <a:pt x="208152" y="537210"/>
                    </a:lnTo>
                    <a:lnTo>
                      <a:pt x="278637" y="443484"/>
                    </a:lnTo>
                    <a:lnTo>
                      <a:pt x="357250" y="357251"/>
                    </a:lnTo>
                    <a:lnTo>
                      <a:pt x="443483" y="278638"/>
                    </a:lnTo>
                    <a:lnTo>
                      <a:pt x="537209" y="208153"/>
                    </a:lnTo>
                    <a:lnTo>
                      <a:pt x="586994" y="176530"/>
                    </a:lnTo>
                    <a:lnTo>
                      <a:pt x="638175" y="147193"/>
                    </a:lnTo>
                    <a:lnTo>
                      <a:pt x="690626" y="120142"/>
                    </a:lnTo>
                    <a:lnTo>
                      <a:pt x="744601" y="96012"/>
                    </a:lnTo>
                    <a:lnTo>
                      <a:pt x="799846" y="73787"/>
                    </a:lnTo>
                    <a:lnTo>
                      <a:pt x="856741" y="54864"/>
                    </a:lnTo>
                    <a:lnTo>
                      <a:pt x="914400" y="38354"/>
                    </a:lnTo>
                    <a:lnTo>
                      <a:pt x="973708" y="24638"/>
                    </a:lnTo>
                    <a:lnTo>
                      <a:pt x="1033399" y="14097"/>
                    </a:lnTo>
                    <a:lnTo>
                      <a:pt x="1094612" y="6477"/>
                    </a:lnTo>
                    <a:lnTo>
                      <a:pt x="1156334" y="1651"/>
                    </a:lnTo>
                    <a:lnTo>
                      <a:pt x="1219200" y="0"/>
                    </a:lnTo>
                    <a:close/>
                  </a:path>
                </a:pathLst>
              </a:custGeom>
              <a:ln w="38100">
                <a:solidFill>
                  <a:srgbClr val="FFFFFF"/>
                </a:solidFill>
              </a:ln>
            </p:spPr>
            <p:txBody>
              <a:bodyPr wrap="square" lIns="0" tIns="0" rIns="0" bIns="0" rtlCol="0"/>
              <a:lstStyle/>
              <a:p>
                <a:endParaRPr/>
              </a:p>
            </p:txBody>
          </p:sp>
        </p:grpSp>
        <p:sp>
          <p:nvSpPr>
            <p:cNvPr id="85" name="object 26"/>
            <p:cNvSpPr txBox="1"/>
            <p:nvPr/>
          </p:nvSpPr>
          <p:spPr>
            <a:xfrm>
              <a:off x="4094253" y="4603938"/>
              <a:ext cx="2046007" cy="593274"/>
            </a:xfrm>
            <a:prstGeom prst="rect">
              <a:avLst/>
            </a:prstGeom>
            <a:solidFill>
              <a:srgbClr val="FFFFFF"/>
            </a:solidFill>
          </p:spPr>
          <p:txBody>
            <a:bodyPr vert="horz" wrap="square" lIns="0" tIns="48895" rIns="0" bIns="0" rtlCol="0">
              <a:spAutoFit/>
            </a:bodyPr>
            <a:lstStyle/>
            <a:p>
              <a:pPr marL="519430" marR="93980" indent="-417830" algn="ctr">
                <a:lnSpc>
                  <a:spcPct val="100000"/>
                </a:lnSpc>
                <a:spcBef>
                  <a:spcPts val="385"/>
                </a:spcBef>
              </a:pPr>
              <a:r>
                <a:rPr lang="en-US" altLang="zh-TW" sz="1400" dirty="0">
                  <a:solidFill>
                    <a:srgbClr val="0070C0"/>
                  </a:solidFill>
                  <a:latin typeface="微軟正黑體" panose="020B0604030504040204" pitchFamily="34" charset="-120"/>
                  <a:ea typeface="微軟正黑體" panose="020B0604030504040204" pitchFamily="34" charset="-120"/>
                </a:rPr>
                <a:t>National (Air Force) Military Clothing Supply Station</a:t>
              </a:r>
              <a:endParaRPr lang="en-US" sz="1400" b="1" spc="-20" dirty="0">
                <a:solidFill>
                  <a:srgbClr val="0070C0"/>
                </a:solidFill>
                <a:latin typeface="微軟正黑體" panose="020B0604030504040204" pitchFamily="34" charset="-120"/>
                <a:ea typeface="微軟正黑體" panose="020B0604030504040204" pitchFamily="34" charset="-120"/>
                <a:cs typeface="微軟正黑體"/>
              </a:endParaRPr>
            </a:p>
          </p:txBody>
        </p:sp>
      </p:grpSp>
      <p:sp>
        <p:nvSpPr>
          <p:cNvPr id="87" name="object 26"/>
          <p:cNvSpPr txBox="1"/>
          <p:nvPr/>
        </p:nvSpPr>
        <p:spPr>
          <a:xfrm>
            <a:off x="7178215" y="5043469"/>
            <a:ext cx="1869521" cy="264816"/>
          </a:xfrm>
          <a:prstGeom prst="rect">
            <a:avLst/>
          </a:prstGeom>
          <a:solidFill>
            <a:srgbClr val="FFFFFF"/>
          </a:solidFill>
        </p:spPr>
        <p:txBody>
          <a:bodyPr vert="horz" wrap="square" lIns="0" tIns="48895" rIns="0" bIns="0" rtlCol="0">
            <a:spAutoFit/>
          </a:bodyPr>
          <a:lstStyle/>
          <a:p>
            <a:pPr marL="519430" marR="93980" indent="-417830" algn="ctr">
              <a:lnSpc>
                <a:spcPct val="100000"/>
              </a:lnSpc>
              <a:spcBef>
                <a:spcPts val="385"/>
              </a:spcBef>
            </a:pPr>
            <a:r>
              <a:rPr lang="en-US" altLang="zh-TW" sz="1400" b="1" dirty="0">
                <a:solidFill>
                  <a:srgbClr val="0070C0"/>
                </a:solidFill>
                <a:latin typeface="微軟正黑體"/>
                <a:cs typeface="微軟正黑體"/>
              </a:rPr>
              <a:t>AI </a:t>
            </a:r>
            <a:r>
              <a:rPr lang="en-US" altLang="zh-TW" sz="1400" dirty="0">
                <a:solidFill>
                  <a:srgbClr val="0070C0"/>
                </a:solidFill>
              </a:rPr>
              <a:t>Computing Center</a:t>
            </a:r>
            <a:endParaRPr lang="en-US" sz="1400" b="1" spc="-20" dirty="0">
              <a:solidFill>
                <a:srgbClr val="0070C0"/>
              </a:solidFill>
              <a:latin typeface="微軟正黑體"/>
              <a:cs typeface="微軟正黑體"/>
            </a:endParaRPr>
          </a:p>
        </p:txBody>
      </p:sp>
      <p:cxnSp>
        <p:nvCxnSpPr>
          <p:cNvPr id="91" name="直線單箭頭接點 90"/>
          <p:cNvCxnSpPr>
            <a:cxnSpLocks/>
            <a:endCxn id="85" idx="0"/>
          </p:cNvCxnSpPr>
          <p:nvPr/>
        </p:nvCxnSpPr>
        <p:spPr>
          <a:xfrm>
            <a:off x="4930998" y="4585009"/>
            <a:ext cx="848468" cy="102399"/>
          </a:xfrm>
          <a:prstGeom prst="straightConnector1">
            <a:avLst/>
          </a:prstGeom>
          <a:ln w="28575">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3" name="直線單箭頭接點 92"/>
          <p:cNvCxnSpPr>
            <a:cxnSpLocks/>
            <a:endCxn id="87" idx="0"/>
          </p:cNvCxnSpPr>
          <p:nvPr/>
        </p:nvCxnSpPr>
        <p:spPr>
          <a:xfrm>
            <a:off x="7920449" y="4687408"/>
            <a:ext cx="192527" cy="356061"/>
          </a:xfrm>
          <a:prstGeom prst="straightConnector1">
            <a:avLst/>
          </a:prstGeom>
          <a:ln w="28575">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91218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圖片 16"/>
          <p:cNvPicPr>
            <a:picLocks noChangeAspect="1"/>
          </p:cNvPicPr>
          <p:nvPr/>
        </p:nvPicPr>
        <p:blipFill rotWithShape="1">
          <a:blip r:embed="rId2">
            <a:extLst>
              <a:ext uri="{28A0092B-C50C-407E-A947-70E740481C1C}">
                <a14:useLocalDpi xmlns:a14="http://schemas.microsoft.com/office/drawing/2010/main" val="0"/>
              </a:ext>
            </a:extLst>
          </a:blip>
          <a:srcRect l="27562" t="306" r="23849" b="780"/>
          <a:stretch/>
        </p:blipFill>
        <p:spPr>
          <a:xfrm>
            <a:off x="7713258" y="21461"/>
            <a:ext cx="4513466" cy="6934200"/>
          </a:xfrm>
          <a:prstGeom prst="rect">
            <a:avLst/>
          </a:prstGeom>
        </p:spPr>
      </p:pic>
      <p:sp>
        <p:nvSpPr>
          <p:cNvPr id="3" name="文字版面配置區 2"/>
          <p:cNvSpPr>
            <a:spLocks noGrp="1"/>
          </p:cNvSpPr>
          <p:nvPr>
            <p:ph type="body" idx="1"/>
          </p:nvPr>
        </p:nvSpPr>
        <p:spPr>
          <a:xfrm>
            <a:off x="692302" y="1735710"/>
            <a:ext cx="11099800" cy="3006787"/>
          </a:xfrm>
        </p:spPr>
        <p:txBody>
          <a:bodyPr/>
          <a:lstStyle/>
          <a:p>
            <a:endParaRPr lang="en-US" altLang="zh-TW" sz="1400" dirty="0"/>
          </a:p>
          <a:p>
            <a:endParaRPr lang="en-US" altLang="zh-TW" sz="1400" dirty="0"/>
          </a:p>
          <a:p>
            <a:endParaRPr lang="en-US" altLang="zh-TW" sz="1400" dirty="0"/>
          </a:p>
          <a:p>
            <a:endParaRPr lang="en-US" altLang="zh-TW" sz="1400" dirty="0"/>
          </a:p>
          <a:p>
            <a:endParaRPr lang="en-US" altLang="zh-TW" sz="1400" dirty="0"/>
          </a:p>
          <a:p>
            <a:endParaRPr lang="en-US" altLang="zh-TW" sz="1400" dirty="0"/>
          </a:p>
          <a:p>
            <a:endParaRPr lang="en-US" altLang="zh-TW" sz="1400" dirty="0"/>
          </a:p>
          <a:p>
            <a:endParaRPr lang="en-US" altLang="zh-TW" sz="1400" dirty="0"/>
          </a:p>
          <a:p>
            <a:endParaRPr lang="en-US" altLang="zh-TW" sz="1400" dirty="0"/>
          </a:p>
          <a:p>
            <a:endParaRPr lang="en-US" altLang="zh-TW" sz="1400" dirty="0"/>
          </a:p>
          <a:p>
            <a:endParaRPr lang="en-US" altLang="zh-TW" sz="1400" dirty="0"/>
          </a:p>
          <a:p>
            <a:endParaRPr lang="en-US" altLang="zh-TW" sz="1400" dirty="0"/>
          </a:p>
          <a:p>
            <a:endParaRPr lang="en-US" altLang="zh-TW" sz="1400" dirty="0"/>
          </a:p>
          <a:p>
            <a:endParaRPr lang="en-US" altLang="zh-TW" sz="1400" dirty="0"/>
          </a:p>
          <a:p>
            <a:endParaRPr lang="en-US" altLang="zh-TW" sz="1400" dirty="0"/>
          </a:p>
          <a:p>
            <a:endParaRPr lang="zh-TW" altLang="en-US" sz="1400" dirty="0"/>
          </a:p>
        </p:txBody>
      </p:sp>
      <p:sp>
        <p:nvSpPr>
          <p:cNvPr id="4" name="矩形 3"/>
          <p:cNvSpPr/>
          <p:nvPr/>
        </p:nvSpPr>
        <p:spPr>
          <a:xfrm>
            <a:off x="61168" y="558363"/>
            <a:ext cx="7719761" cy="6555641"/>
          </a:xfrm>
          <a:prstGeom prst="rect">
            <a:avLst/>
          </a:prstGeom>
        </p:spPr>
        <p:txBody>
          <a:bodyPr wrap="square">
            <a:spAutoFit/>
          </a:bodyPr>
          <a:lstStyle/>
          <a:p>
            <a:r>
              <a:rPr lang="en-US" altLang="zh-TW" sz="2000" dirty="0">
                <a:latin typeface="微軟正黑體" panose="020B0604030504040204" pitchFamily="34" charset="-120"/>
                <a:ea typeface="微軟正黑體" panose="020B0604030504040204" pitchFamily="34" charset="-120"/>
              </a:rPr>
              <a:t>The subsidiary </a:t>
            </a:r>
            <a:r>
              <a:rPr lang="en-US" altLang="zh-TW" sz="2000" dirty="0" err="1">
                <a:latin typeface="微軟正黑體" panose="020B0604030504040204" pitchFamily="34" charset="-120"/>
                <a:ea typeface="微軟正黑體" panose="020B0604030504040204" pitchFamily="34" charset="-120"/>
              </a:rPr>
              <a:t>GinWin</a:t>
            </a:r>
            <a:r>
              <a:rPr lang="en-US" altLang="zh-TW" sz="2000" dirty="0">
                <a:latin typeface="微軟正黑體" panose="020B0604030504040204" pitchFamily="34" charset="-120"/>
                <a:ea typeface="微軟正黑體" panose="020B0604030504040204" pitchFamily="34" charset="-120"/>
              </a:rPr>
              <a:t> Technology has been affected by the rapid decline of the domestic panel industry in recent years, which led to disappointing operational performance over the past two years. However, this year, benefiting from the implementation of U.S. tariffs and the escalation of the U.S.-China trade war, panel recycling orders have shown a rebound in growth. Additionally, the second phase of solar power generation sales revenue from the solar energy division has contributed to the improvement. As a result, the third-quarter operational performance has significantly improved, with a 37% increase in revenue and a 29% reduction in losses compared to the same period last year (excluding the warehouse business).</a:t>
            </a:r>
          </a:p>
          <a:p>
            <a:r>
              <a:rPr lang="en-US" altLang="zh-TW" sz="2000" dirty="0">
                <a:latin typeface="微軟正黑體" panose="020B0604030504040204" pitchFamily="34" charset="-120"/>
                <a:ea typeface="微軟正黑體" panose="020B0604030504040204" pitchFamily="34" charset="-120"/>
              </a:rPr>
              <a:t>For future development, </a:t>
            </a:r>
            <a:r>
              <a:rPr lang="en-US" altLang="zh-TW" sz="2000" dirty="0" err="1" smtClean="0">
                <a:latin typeface="微軟正黑體" panose="020B0604030504040204" pitchFamily="34" charset="-120"/>
                <a:ea typeface="微軟正黑體" panose="020B0604030504040204" pitchFamily="34" charset="-120"/>
              </a:rPr>
              <a:t>GinWin</a:t>
            </a:r>
            <a:r>
              <a:rPr lang="en-US" altLang="zh-TW" sz="2000" dirty="0" smtClean="0">
                <a:latin typeface="微軟正黑體" panose="020B0604030504040204" pitchFamily="34" charset="-120"/>
                <a:ea typeface="微軟正黑體" panose="020B0604030504040204" pitchFamily="34" charset="-120"/>
              </a:rPr>
              <a:t> </a:t>
            </a:r>
            <a:r>
              <a:rPr lang="en-US" altLang="zh-TW" sz="2000" dirty="0">
                <a:latin typeface="微軟正黑體" panose="020B0604030504040204" pitchFamily="34" charset="-120"/>
                <a:ea typeface="微軟正黑體" panose="020B0604030504040204" pitchFamily="34" charset="-120"/>
              </a:rPr>
              <a:t>Technology is actively focusing on the following new areas and pursuing diversification:</a:t>
            </a:r>
            <a:br>
              <a:rPr lang="en-US" altLang="zh-TW" sz="2000" dirty="0">
                <a:latin typeface="微軟正黑體" panose="020B0604030504040204" pitchFamily="34" charset="-120"/>
                <a:ea typeface="微軟正黑體" panose="020B0604030504040204" pitchFamily="34" charset="-120"/>
              </a:rPr>
            </a:br>
            <a:r>
              <a:rPr lang="en-US" altLang="zh-TW" sz="2000" dirty="0">
                <a:latin typeface="微軟正黑體" panose="020B0604030504040204" pitchFamily="34" charset="-120"/>
                <a:ea typeface="微軟正黑體" panose="020B0604030504040204" pitchFamily="34" charset="-120"/>
              </a:rPr>
              <a:t>(1) Specialized products for the semiconductor industry</a:t>
            </a:r>
            <a:br>
              <a:rPr lang="en-US" altLang="zh-TW" sz="2000" dirty="0">
                <a:latin typeface="微軟正黑體" panose="020B0604030504040204" pitchFamily="34" charset="-120"/>
                <a:ea typeface="微軟正黑體" panose="020B0604030504040204" pitchFamily="34" charset="-120"/>
              </a:rPr>
            </a:br>
            <a:r>
              <a:rPr lang="en-US" altLang="zh-TW" sz="2000" dirty="0">
                <a:latin typeface="微軟正黑體" panose="020B0604030504040204" pitchFamily="34" charset="-120"/>
                <a:ea typeface="微軟正黑體" panose="020B0604030504040204" pitchFamily="34" charset="-120"/>
              </a:rPr>
              <a:t>(2) Strengthening the warehouse logistics operations division to ensure stable operations.</a:t>
            </a:r>
            <a:br>
              <a:rPr lang="en-US" altLang="zh-TW" sz="2000" dirty="0">
                <a:latin typeface="微軟正黑體" panose="020B0604030504040204" pitchFamily="34" charset="-120"/>
                <a:ea typeface="微軟正黑體" panose="020B0604030504040204" pitchFamily="34" charset="-120"/>
              </a:rPr>
            </a:br>
            <a:r>
              <a:rPr lang="en-US" altLang="zh-TW" sz="2000" dirty="0">
                <a:latin typeface="微軟正黑體" panose="020B0604030504040204" pitchFamily="34" charset="-120"/>
                <a:ea typeface="微軟正黑體" panose="020B0604030504040204" pitchFamily="34" charset="-120"/>
              </a:rPr>
              <a:t>It is expected that the construction will be completed gradually by 2026, contributing to the group’s revenue and profitability.</a:t>
            </a:r>
          </a:p>
        </p:txBody>
      </p:sp>
      <p:sp>
        <p:nvSpPr>
          <p:cNvPr id="16" name="object 29"/>
          <p:cNvSpPr txBox="1"/>
          <p:nvPr/>
        </p:nvSpPr>
        <p:spPr>
          <a:xfrm>
            <a:off x="128839" y="52347"/>
            <a:ext cx="7842098" cy="475130"/>
          </a:xfrm>
          <a:prstGeom prst="rect">
            <a:avLst/>
          </a:prstGeom>
        </p:spPr>
        <p:txBody>
          <a:bodyPr vert="horz" wrap="square" lIns="0" tIns="13335" rIns="0" bIns="0" rtlCol="0">
            <a:spAutoFit/>
          </a:bodyPr>
          <a:lstStyle/>
          <a:p>
            <a:pPr marL="12700">
              <a:lnSpc>
                <a:spcPct val="100000"/>
              </a:lnSpc>
              <a:spcBef>
                <a:spcPts val="95"/>
              </a:spcBef>
            </a:pPr>
            <a:r>
              <a:rPr lang="en-US" altLang="zh-TW" sz="3000" dirty="0">
                <a:solidFill>
                  <a:srgbClr val="002060"/>
                </a:solidFill>
              </a:rPr>
              <a:t>Subsidiary - </a:t>
            </a:r>
            <a:r>
              <a:rPr lang="en-US" altLang="zh-TW" sz="3000" dirty="0" err="1">
                <a:solidFill>
                  <a:srgbClr val="002060"/>
                </a:solidFill>
              </a:rPr>
              <a:t>GinWin</a:t>
            </a:r>
            <a:r>
              <a:rPr lang="en-US" altLang="zh-TW" sz="3000" dirty="0">
                <a:solidFill>
                  <a:srgbClr val="002060"/>
                </a:solidFill>
              </a:rPr>
              <a:t> Technology Co., Ltd.</a:t>
            </a:r>
            <a:endParaRPr lang="en-US" altLang="zh-TW" sz="3000" b="1" dirty="0">
              <a:solidFill>
                <a:srgbClr val="002060"/>
              </a:solidFill>
              <a:latin typeface="微軟正黑體" panose="020B0604030504040204" pitchFamily="34" charset="-120"/>
              <a:ea typeface="微軟正黑體" panose="020B0604030504040204" pitchFamily="34" charset="-120"/>
              <a:cs typeface="微軟正黑體"/>
            </a:endParaRPr>
          </a:p>
        </p:txBody>
      </p:sp>
      <p:pic>
        <p:nvPicPr>
          <p:cNvPr id="18" name="object 4"/>
          <p:cNvPicPr/>
          <p:nvPr/>
        </p:nvPicPr>
        <p:blipFill>
          <a:blip r:embed="rId3" cstate="print"/>
          <a:stretch>
            <a:fillRect/>
          </a:stretch>
        </p:blipFill>
        <p:spPr>
          <a:xfrm>
            <a:off x="9101327" y="6388608"/>
            <a:ext cx="827531" cy="245364"/>
          </a:xfrm>
          <a:prstGeom prst="rect">
            <a:avLst/>
          </a:prstGeom>
        </p:spPr>
      </p:pic>
      <p:sp>
        <p:nvSpPr>
          <p:cNvPr id="19" name="object 7"/>
          <p:cNvSpPr txBox="1">
            <a:spLocks noGrp="1"/>
          </p:cNvSpPr>
          <p:nvPr>
            <p:ph type="ftr" sz="quarter" idx="5"/>
          </p:nvPr>
        </p:nvSpPr>
        <p:spPr>
          <a:xfrm>
            <a:off x="9986898" y="6363005"/>
            <a:ext cx="2052320" cy="295275"/>
          </a:xfrm>
          <a:prstGeom prst="rect">
            <a:avLst/>
          </a:prstGeom>
        </p:spPr>
        <p:txBody>
          <a:bodyPr vert="horz" wrap="square" lIns="0" tIns="27305" rIns="0" bIns="0" rtlCol="0">
            <a:spAutoFit/>
          </a:bodyPr>
          <a:lstStyle/>
          <a:p>
            <a:pPr marL="12700">
              <a:lnSpc>
                <a:spcPct val="100000"/>
              </a:lnSpc>
              <a:spcBef>
                <a:spcPts val="215"/>
              </a:spcBef>
            </a:pPr>
            <a:r>
              <a:rPr spc="-30" dirty="0"/>
              <a:t>翔耀實業股份有限公司</a:t>
            </a:r>
          </a:p>
        </p:txBody>
      </p:sp>
    </p:spTree>
    <p:extLst>
      <p:ext uri="{BB962C8B-B14F-4D97-AF65-F5344CB8AC3E}">
        <p14:creationId xmlns:p14="http://schemas.microsoft.com/office/powerpoint/2010/main" val="2088541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692302" y="1783139"/>
            <a:ext cx="11118698" cy="1015663"/>
          </a:xfrm>
        </p:spPr>
        <p:txBody>
          <a:bodyPr/>
          <a:lstStyle/>
          <a:p>
            <a:r>
              <a:rPr lang="en-US" altLang="zh-TW" sz="2400" dirty="0"/>
              <a:t> </a:t>
            </a:r>
            <a:endParaRPr lang="zh-TW" altLang="zh-TW" sz="2400" dirty="0"/>
          </a:p>
          <a:p>
            <a:pPr lvl="0"/>
            <a:endParaRPr lang="zh-TW" altLang="zh-TW" sz="1400" dirty="0"/>
          </a:p>
          <a:p>
            <a:r>
              <a:rPr lang="en-US" altLang="zh-TW" sz="1400" dirty="0"/>
              <a:t> </a:t>
            </a:r>
            <a:endParaRPr lang="zh-TW" altLang="zh-TW" sz="1400" dirty="0"/>
          </a:p>
          <a:p>
            <a:endParaRPr lang="zh-TW" altLang="en-US" sz="1400" dirty="0"/>
          </a:p>
        </p:txBody>
      </p:sp>
      <p:sp>
        <p:nvSpPr>
          <p:cNvPr id="4" name="矩形 3"/>
          <p:cNvSpPr/>
          <p:nvPr/>
        </p:nvSpPr>
        <p:spPr>
          <a:xfrm>
            <a:off x="32656" y="540445"/>
            <a:ext cx="7739744" cy="6555641"/>
          </a:xfrm>
          <a:prstGeom prst="rect">
            <a:avLst/>
          </a:prstGeom>
        </p:spPr>
        <p:txBody>
          <a:bodyPr wrap="square">
            <a:spAutoFit/>
          </a:bodyPr>
          <a:lstStyle/>
          <a:p>
            <a:r>
              <a:rPr lang="en-US" altLang="zh-TW" sz="2000" dirty="0">
                <a:latin typeface="微軟正黑體" panose="020B0604030504040204" pitchFamily="34" charset="-120"/>
                <a:ea typeface="微軟正黑體" panose="020B0604030504040204" pitchFamily="34" charset="-120"/>
              </a:rPr>
              <a:t>Subsidiary </a:t>
            </a:r>
            <a:r>
              <a:rPr lang="en-US" altLang="zh-TW" sz="2000" dirty="0" err="1">
                <a:latin typeface="微軟正黑體" panose="020B0604030504040204" pitchFamily="34" charset="-120"/>
                <a:ea typeface="微軟正黑體" panose="020B0604030504040204" pitchFamily="34" charset="-120"/>
              </a:rPr>
              <a:t>AbonTouchsystems</a:t>
            </a:r>
            <a:r>
              <a:rPr lang="en-US" altLang="zh-TW" sz="2000" dirty="0">
                <a:latin typeface="微軟正黑體" panose="020B0604030504040204" pitchFamily="34" charset="-120"/>
                <a:ea typeface="微軟正黑體" panose="020B0604030504040204" pitchFamily="34" charset="-120"/>
              </a:rPr>
              <a:t>, despite its revenue being affected by tariff issues this year, is still actively expanding into the high-value-added TDM (Touch Panel Display Model) market. It is estimated that this will account for about 8% to 10% of its revenue this year. After mass production, it is expected that the revenue share will gradually increase next year, further driving the utilization rate of the touch panel production lines.</a:t>
            </a:r>
          </a:p>
          <a:p>
            <a:r>
              <a:rPr lang="en-US" altLang="zh-TW" sz="2000" dirty="0">
                <a:latin typeface="微軟正黑體" panose="020B0604030504040204" pitchFamily="34" charset="-120"/>
                <a:ea typeface="微軟正黑體" panose="020B0604030504040204" pitchFamily="34" charset="-120"/>
              </a:rPr>
              <a:t>Additionally, benefiting from the middle and large-size markets in gaming and industrial control, new projects and orders are being developed and shipped. The company hopes that the smooth expansion of new customers and products will help it gradually stabilize in the industrial control market and achieve sustained profitability.</a:t>
            </a:r>
          </a:p>
          <a:p>
            <a:r>
              <a:rPr lang="en-US" altLang="zh-TW" sz="2000" dirty="0" smtClean="0">
                <a:latin typeface="微軟正黑體" panose="020B0604030504040204" pitchFamily="34" charset="-120"/>
                <a:ea typeface="微軟正黑體" panose="020B0604030504040204" pitchFamily="34" charset="-120"/>
              </a:rPr>
              <a:t>Abon  </a:t>
            </a:r>
            <a:r>
              <a:rPr lang="en-US" altLang="zh-TW" sz="2000" dirty="0">
                <a:latin typeface="微軟正黑體" panose="020B0604030504040204" pitchFamily="34" charset="-120"/>
                <a:ea typeface="微軟正黑體" panose="020B0604030504040204" pitchFamily="34" charset="-120"/>
              </a:rPr>
              <a:t>is also actively planning to enter the electronic paper contract manufacturing industry chain. Currently, the company has started small-scale contract manufacturing with domestic manufacturers. Furthermore, new non-touch panel products have entered the trial production stage, injecting new momentum into future business growth.</a:t>
            </a:r>
          </a:p>
          <a:p>
            <a:endParaRPr lang="zh-TW" altLang="zh-TW" sz="2000" dirty="0">
              <a:solidFill>
                <a:schemeClr val="tx1">
                  <a:lumMod val="75000"/>
                  <a:lumOff val="25000"/>
                </a:schemeClr>
              </a:solidFill>
            </a:endParaRPr>
          </a:p>
        </p:txBody>
      </p:sp>
      <p:sp>
        <p:nvSpPr>
          <p:cNvPr id="5" name="object 4"/>
          <p:cNvSpPr txBox="1"/>
          <p:nvPr/>
        </p:nvSpPr>
        <p:spPr>
          <a:xfrm>
            <a:off x="9986898" y="6378346"/>
            <a:ext cx="2052320" cy="269240"/>
          </a:xfrm>
          <a:prstGeom prst="rect">
            <a:avLst/>
          </a:prstGeom>
        </p:spPr>
        <p:txBody>
          <a:bodyPr vert="horz" wrap="square" lIns="0" tIns="12065" rIns="0" bIns="0" rtlCol="0">
            <a:spAutoFit/>
          </a:bodyPr>
          <a:lstStyle/>
          <a:p>
            <a:pPr marL="12700">
              <a:lnSpc>
                <a:spcPct val="100000"/>
              </a:lnSpc>
              <a:spcBef>
                <a:spcPts val="95"/>
              </a:spcBef>
            </a:pPr>
            <a:r>
              <a:rPr sz="1600" spc="-30" dirty="0">
                <a:solidFill>
                  <a:srgbClr val="5E6164"/>
                </a:solidFill>
                <a:latin typeface="微軟正黑體"/>
                <a:cs typeface="微軟正黑體"/>
              </a:rPr>
              <a:t>翔耀實業股份有限公司</a:t>
            </a:r>
            <a:endParaRPr sz="1600" dirty="0">
              <a:latin typeface="微軟正黑體"/>
              <a:cs typeface="微軟正黑體"/>
            </a:endParaRPr>
          </a:p>
        </p:txBody>
      </p:sp>
      <p:pic>
        <p:nvPicPr>
          <p:cNvPr id="6" name="object 5"/>
          <p:cNvPicPr/>
          <p:nvPr/>
        </p:nvPicPr>
        <p:blipFill>
          <a:blip r:embed="rId3" cstate="print"/>
          <a:stretch>
            <a:fillRect/>
          </a:stretch>
        </p:blipFill>
        <p:spPr>
          <a:xfrm>
            <a:off x="9047736" y="6385559"/>
            <a:ext cx="898082" cy="274320"/>
          </a:xfrm>
          <a:prstGeom prst="rect">
            <a:avLst/>
          </a:prstGeom>
        </p:spPr>
      </p:pic>
      <p:sp>
        <p:nvSpPr>
          <p:cNvPr id="13" name="object 29"/>
          <p:cNvSpPr txBox="1"/>
          <p:nvPr/>
        </p:nvSpPr>
        <p:spPr>
          <a:xfrm>
            <a:off x="0" y="16329"/>
            <a:ext cx="7067142" cy="475130"/>
          </a:xfrm>
          <a:prstGeom prst="rect">
            <a:avLst/>
          </a:prstGeom>
        </p:spPr>
        <p:txBody>
          <a:bodyPr vert="horz" wrap="square" lIns="0" tIns="13335" rIns="0" bIns="0" rtlCol="0">
            <a:spAutoFit/>
          </a:bodyPr>
          <a:lstStyle/>
          <a:p>
            <a:pPr marL="12700">
              <a:lnSpc>
                <a:spcPct val="100000"/>
              </a:lnSpc>
              <a:spcBef>
                <a:spcPts val="95"/>
              </a:spcBef>
            </a:pPr>
            <a:r>
              <a:rPr lang="en-US" altLang="zh-TW" sz="3000" dirty="0">
                <a:solidFill>
                  <a:srgbClr val="002060"/>
                </a:solidFill>
              </a:rPr>
              <a:t>Subsidiary – </a:t>
            </a:r>
            <a:r>
              <a:rPr lang="en-US" altLang="zh-TW" sz="3000" dirty="0" err="1" smtClean="0">
                <a:solidFill>
                  <a:srgbClr val="002060"/>
                </a:solidFill>
              </a:rPr>
              <a:t>AbonTouchsystems</a:t>
            </a:r>
            <a:r>
              <a:rPr lang="en-US" altLang="zh-TW" sz="3000" dirty="0" smtClean="0">
                <a:solidFill>
                  <a:srgbClr val="002060"/>
                </a:solidFill>
              </a:rPr>
              <a:t> </a:t>
            </a:r>
            <a:r>
              <a:rPr lang="en-US" altLang="zh-TW" sz="3000" dirty="0">
                <a:solidFill>
                  <a:srgbClr val="002060"/>
                </a:solidFill>
              </a:rPr>
              <a:t>Co., Ltd.</a:t>
            </a:r>
            <a:endParaRPr lang="en-US" altLang="zh-TW" sz="3000" b="1" dirty="0">
              <a:solidFill>
                <a:srgbClr val="002060"/>
              </a:solidFill>
              <a:latin typeface="微軟正黑體" panose="020B0604030504040204" pitchFamily="34" charset="-120"/>
              <a:ea typeface="微軟正黑體" panose="020B0604030504040204" pitchFamily="34" charset="-120"/>
              <a:cs typeface="微軟正黑體"/>
            </a:endParaRPr>
          </a:p>
        </p:txBody>
      </p:sp>
      <p:pic>
        <p:nvPicPr>
          <p:cNvPr id="18" name="圖片 17"/>
          <p:cNvPicPr>
            <a:picLocks noChangeAspect="1"/>
          </p:cNvPicPr>
          <p:nvPr/>
        </p:nvPicPr>
        <p:blipFill rotWithShape="1">
          <a:blip r:embed="rId4">
            <a:extLst>
              <a:ext uri="{28A0092B-C50C-407E-A947-70E740481C1C}">
                <a14:useLocalDpi xmlns:a14="http://schemas.microsoft.com/office/drawing/2010/main" val="0"/>
              </a:ext>
            </a:extLst>
          </a:blip>
          <a:srcRect t="7979" r="60456" b="19221"/>
          <a:stretch/>
        </p:blipFill>
        <p:spPr>
          <a:xfrm>
            <a:off x="7726788" y="1"/>
            <a:ext cx="4468376" cy="6952073"/>
          </a:xfrm>
          <a:prstGeom prst="rect">
            <a:avLst/>
          </a:prstGeom>
        </p:spPr>
      </p:pic>
      <p:pic>
        <p:nvPicPr>
          <p:cNvPr id="19" name="object 4"/>
          <p:cNvPicPr/>
          <p:nvPr/>
        </p:nvPicPr>
        <p:blipFill>
          <a:blip r:embed="rId5" cstate="print"/>
          <a:stretch>
            <a:fillRect/>
          </a:stretch>
        </p:blipFill>
        <p:spPr>
          <a:xfrm>
            <a:off x="9101327" y="6388608"/>
            <a:ext cx="827531" cy="245364"/>
          </a:xfrm>
          <a:prstGeom prst="rect">
            <a:avLst/>
          </a:prstGeom>
        </p:spPr>
      </p:pic>
      <p:sp>
        <p:nvSpPr>
          <p:cNvPr id="20" name="object 7"/>
          <p:cNvSpPr txBox="1">
            <a:spLocks noGrp="1"/>
          </p:cNvSpPr>
          <p:nvPr>
            <p:ph type="ftr" sz="quarter" idx="5"/>
          </p:nvPr>
        </p:nvSpPr>
        <p:spPr>
          <a:xfrm>
            <a:off x="9986898" y="6363005"/>
            <a:ext cx="2052320" cy="295275"/>
          </a:xfrm>
          <a:prstGeom prst="rect">
            <a:avLst/>
          </a:prstGeom>
        </p:spPr>
        <p:txBody>
          <a:bodyPr vert="horz" wrap="square" lIns="0" tIns="27305" rIns="0" bIns="0" rtlCol="0">
            <a:spAutoFit/>
          </a:bodyPr>
          <a:lstStyle/>
          <a:p>
            <a:pPr marL="12700">
              <a:lnSpc>
                <a:spcPct val="100000"/>
              </a:lnSpc>
              <a:spcBef>
                <a:spcPts val="215"/>
              </a:spcBef>
            </a:pPr>
            <a:r>
              <a:rPr spc="-30" dirty="0"/>
              <a:t>翔耀實業股份有限公司</a:t>
            </a:r>
          </a:p>
        </p:txBody>
      </p:sp>
    </p:spTree>
    <p:extLst>
      <p:ext uri="{BB962C8B-B14F-4D97-AF65-F5344CB8AC3E}">
        <p14:creationId xmlns:p14="http://schemas.microsoft.com/office/powerpoint/2010/main" val="20468138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圖片 11"/>
          <p:cNvPicPr>
            <a:picLocks noChangeAspect="1"/>
          </p:cNvPicPr>
          <p:nvPr/>
        </p:nvPicPr>
        <p:blipFill rotWithShape="1">
          <a:blip r:embed="rId2">
            <a:alphaModFix amt="35000"/>
            <a:extLst>
              <a:ext uri="{28A0092B-C50C-407E-A947-70E740481C1C}">
                <a14:useLocalDpi xmlns:a14="http://schemas.microsoft.com/office/drawing/2010/main" val="0"/>
              </a:ext>
            </a:extLst>
          </a:blip>
          <a:srcRect l="-1967" t="-3470" r="17387" b="2347"/>
          <a:stretch/>
        </p:blipFill>
        <p:spPr>
          <a:xfrm>
            <a:off x="6400800" y="790690"/>
            <a:ext cx="5791200" cy="6060558"/>
          </a:xfrm>
          <a:prstGeom prst="rect">
            <a:avLst/>
          </a:prstGeom>
        </p:spPr>
      </p:pic>
      <p:sp>
        <p:nvSpPr>
          <p:cNvPr id="2" name="標題 1"/>
          <p:cNvSpPr>
            <a:spLocks noGrp="1"/>
          </p:cNvSpPr>
          <p:nvPr>
            <p:ph type="title"/>
          </p:nvPr>
        </p:nvSpPr>
        <p:spPr>
          <a:xfrm>
            <a:off x="7432880" y="833866"/>
            <a:ext cx="3576320" cy="430887"/>
          </a:xfrm>
        </p:spPr>
        <p:txBody>
          <a:bodyPr/>
          <a:lstStyle/>
          <a:p>
            <a:r>
              <a:rPr lang="zh-TW" altLang="en-US" dirty="0"/>
              <a:t> </a:t>
            </a:r>
          </a:p>
        </p:txBody>
      </p:sp>
      <p:sp>
        <p:nvSpPr>
          <p:cNvPr id="3" name="文字版面配置區 2"/>
          <p:cNvSpPr>
            <a:spLocks noGrp="1"/>
          </p:cNvSpPr>
          <p:nvPr>
            <p:ph type="body" idx="1"/>
          </p:nvPr>
        </p:nvSpPr>
        <p:spPr>
          <a:xfrm>
            <a:off x="231852" y="685800"/>
            <a:ext cx="11118698" cy="8009885"/>
          </a:xfrm>
        </p:spPr>
        <p:txBody>
          <a:bodyPr/>
          <a:lstStyle/>
          <a:p>
            <a:r>
              <a:rPr lang="en-US" altLang="zh-TW" sz="2000" dirty="0">
                <a:solidFill>
                  <a:schemeClr val="accent6">
                    <a:lumMod val="75000"/>
                  </a:schemeClr>
                </a:solidFill>
              </a:rPr>
              <a:t>1. Home Appliances:</a:t>
            </a:r>
            <a:r>
              <a:rPr lang="en-US" altLang="zh-TW" sz="2000" dirty="0">
                <a:solidFill>
                  <a:schemeClr val="tx1"/>
                </a:solidFill>
              </a:rPr>
              <a:t/>
            </a:r>
            <a:br>
              <a:rPr lang="en-US" altLang="zh-TW" sz="2000" dirty="0">
                <a:solidFill>
                  <a:schemeClr val="tx1"/>
                </a:solidFill>
              </a:rPr>
            </a:br>
            <a:r>
              <a:rPr lang="en-US" altLang="zh-TW" sz="2000" dirty="0" smtClean="0">
                <a:solidFill>
                  <a:schemeClr val="tx1"/>
                </a:solidFill>
              </a:rPr>
              <a:t> </a:t>
            </a:r>
            <a:r>
              <a:rPr lang="en-US" altLang="zh-TW" sz="2000" dirty="0"/>
              <a:t>Enlight Corporation </a:t>
            </a:r>
            <a:r>
              <a:rPr lang="en-US" altLang="zh-TW" sz="2000" dirty="0" smtClean="0">
                <a:solidFill>
                  <a:schemeClr val="tx1"/>
                </a:solidFill>
              </a:rPr>
              <a:t>launched </a:t>
            </a:r>
            <a:r>
              <a:rPr lang="en-US" altLang="zh-TW" sz="2000" dirty="0">
                <a:solidFill>
                  <a:schemeClr val="tx1"/>
                </a:solidFill>
              </a:rPr>
              <a:t>home appliances under the </a:t>
            </a:r>
            <a:r>
              <a:rPr lang="en-US" altLang="zh-TW" sz="2000" dirty="0" smtClean="0">
                <a:solidFill>
                  <a:schemeClr val="tx1"/>
                </a:solidFill>
              </a:rPr>
              <a:t>“Easy Life" </a:t>
            </a:r>
            <a:r>
              <a:rPr lang="en-US" altLang="zh-TW" sz="2000" dirty="0">
                <a:solidFill>
                  <a:schemeClr val="tx1"/>
                </a:solidFill>
              </a:rPr>
              <a:t>brand with the following advantages:</a:t>
            </a:r>
            <a:br>
              <a:rPr lang="en-US" altLang="zh-TW" sz="2000" dirty="0">
                <a:solidFill>
                  <a:schemeClr val="tx1"/>
                </a:solidFill>
              </a:rPr>
            </a:br>
            <a:r>
              <a:rPr lang="en-US" altLang="zh-TW" sz="2000" dirty="0">
                <a:solidFill>
                  <a:schemeClr val="tx1"/>
                </a:solidFill>
              </a:rPr>
              <a:t>(1) In an era where the internet is highly developed, consumers have an increasingly diverse range of choices, and consumption patterns are gradually changing. At the same time, the IoT industry is constantly updating. By capturing the consumer market and implementing targeted marketing along with the integration of IoT and e-commerce into the O2O market, </a:t>
            </a:r>
            <a:r>
              <a:rPr lang="en-US" altLang="zh-TW" sz="2000" dirty="0" smtClean="0">
                <a:solidFill>
                  <a:schemeClr val="tx1"/>
                </a:solidFill>
              </a:rPr>
              <a:t>“Easy Life" </a:t>
            </a:r>
            <a:r>
              <a:rPr lang="en-US" altLang="zh-TW" sz="2000" dirty="0">
                <a:solidFill>
                  <a:schemeClr val="tx1"/>
                </a:solidFill>
              </a:rPr>
              <a:t>is able to gradually solidify its position in the </a:t>
            </a:r>
            <a:r>
              <a:rPr lang="en-US" altLang="zh-TW" sz="2000" dirty="0" smtClean="0">
                <a:solidFill>
                  <a:schemeClr val="tx1"/>
                </a:solidFill>
              </a:rPr>
              <a:t> </a:t>
            </a:r>
            <a:r>
              <a:rPr lang="en-US" altLang="zh-TW" sz="2000" dirty="0">
                <a:solidFill>
                  <a:schemeClr val="tx1"/>
                </a:solidFill>
              </a:rPr>
              <a:t>home appliance market.</a:t>
            </a:r>
          </a:p>
          <a:p>
            <a:r>
              <a:rPr lang="en-US" altLang="zh-TW" sz="2000" dirty="0">
                <a:solidFill>
                  <a:schemeClr val="accent6">
                    <a:lumMod val="75000"/>
                  </a:schemeClr>
                </a:solidFill>
              </a:rPr>
              <a:t>2. Beauty, Skincare, and </a:t>
            </a:r>
            <a:r>
              <a:rPr lang="en-US" altLang="zh-TW" sz="2000" dirty="0" smtClean="0">
                <a:solidFill>
                  <a:schemeClr val="accent6">
                    <a:lumMod val="75000"/>
                  </a:schemeClr>
                </a:solidFill>
              </a:rPr>
              <a:t>Healthcare </a:t>
            </a:r>
            <a:r>
              <a:rPr lang="en-US" altLang="zh-TW" sz="2000" dirty="0">
                <a:solidFill>
                  <a:schemeClr val="accent6">
                    <a:lumMod val="75000"/>
                  </a:schemeClr>
                </a:solidFill>
              </a:rPr>
              <a:t>Supplements:</a:t>
            </a:r>
            <a:r>
              <a:rPr lang="en-US" altLang="zh-TW" sz="2000" dirty="0">
                <a:solidFill>
                  <a:schemeClr val="tx1"/>
                </a:solidFill>
              </a:rPr>
              <a:t/>
            </a:r>
            <a:br>
              <a:rPr lang="en-US" altLang="zh-TW" sz="2000" dirty="0">
                <a:solidFill>
                  <a:schemeClr val="tx1"/>
                </a:solidFill>
              </a:rPr>
            </a:br>
            <a:r>
              <a:rPr lang="en-US" altLang="zh-TW" sz="2000" dirty="0">
                <a:solidFill>
                  <a:schemeClr val="tx1"/>
                </a:solidFill>
              </a:rPr>
              <a:t>Launched the in-house brand </a:t>
            </a:r>
            <a:r>
              <a:rPr lang="en-US" altLang="zh-TW" sz="2000" dirty="0" err="1">
                <a:solidFill>
                  <a:schemeClr val="tx1"/>
                </a:solidFill>
              </a:rPr>
              <a:t>JubiluxTR</a:t>
            </a:r>
            <a:r>
              <a:rPr lang="en-US" altLang="zh-TW" sz="2000" dirty="0">
                <a:solidFill>
                  <a:schemeClr val="tx1"/>
                </a:solidFill>
              </a:rPr>
              <a:t> (skincare and </a:t>
            </a:r>
            <a:r>
              <a:rPr lang="en-US" altLang="zh-TW" sz="2000" dirty="0" smtClean="0">
                <a:solidFill>
                  <a:schemeClr val="tx1"/>
                </a:solidFill>
              </a:rPr>
              <a:t>healthcare </a:t>
            </a:r>
            <a:r>
              <a:rPr lang="en-US" altLang="zh-TW" sz="2000" dirty="0">
                <a:solidFill>
                  <a:schemeClr val="tx1"/>
                </a:solidFill>
              </a:rPr>
              <a:t>supplements).</a:t>
            </a:r>
            <a:br>
              <a:rPr lang="en-US" altLang="zh-TW" sz="2000" dirty="0">
                <a:solidFill>
                  <a:schemeClr val="tx1"/>
                </a:solidFill>
              </a:rPr>
            </a:br>
            <a:r>
              <a:rPr lang="en-US" altLang="zh-TW" sz="2000" dirty="0">
                <a:solidFill>
                  <a:schemeClr val="tx1"/>
                </a:solidFill>
              </a:rPr>
              <a:t>(a) Large e-commerce platforms: MOMO, </a:t>
            </a:r>
            <a:r>
              <a:rPr lang="en-US" altLang="zh-TW" sz="2000" dirty="0" err="1">
                <a:solidFill>
                  <a:schemeClr val="tx1"/>
                </a:solidFill>
              </a:rPr>
              <a:t>ETtoday</a:t>
            </a:r>
            <a:r>
              <a:rPr lang="en-US" altLang="zh-TW" sz="2000" dirty="0">
                <a:solidFill>
                  <a:schemeClr val="tx1"/>
                </a:solidFill>
              </a:rPr>
              <a:t>, Shopee are investing marketing budgets.</a:t>
            </a:r>
            <a:br>
              <a:rPr lang="en-US" altLang="zh-TW" sz="2000" dirty="0">
                <a:solidFill>
                  <a:schemeClr val="tx1"/>
                </a:solidFill>
              </a:rPr>
            </a:br>
            <a:r>
              <a:rPr lang="en-US" altLang="zh-TW" sz="2000" dirty="0">
                <a:solidFill>
                  <a:schemeClr val="tx1"/>
                </a:solidFill>
              </a:rPr>
              <a:t>(b) Membership management: Recruiting members and offering more free trial activities and discount purchases.</a:t>
            </a:r>
          </a:p>
          <a:p>
            <a:r>
              <a:rPr lang="en-US" altLang="zh-TW" sz="2000" dirty="0">
                <a:solidFill>
                  <a:schemeClr val="accent6">
                    <a:lumMod val="75000"/>
                  </a:schemeClr>
                </a:solidFill>
              </a:rPr>
              <a:t>3. E-commerce Division × Project Division Collaborative Development:</a:t>
            </a:r>
            <a:r>
              <a:rPr lang="en-US" altLang="zh-TW" sz="2000" dirty="0">
                <a:solidFill>
                  <a:schemeClr val="tx1"/>
                </a:solidFill>
              </a:rPr>
              <a:t/>
            </a:r>
            <a:br>
              <a:rPr lang="en-US" altLang="zh-TW" sz="2000" dirty="0">
                <a:solidFill>
                  <a:schemeClr val="tx1"/>
                </a:solidFill>
              </a:rPr>
            </a:br>
            <a:r>
              <a:rPr lang="en-US" altLang="zh-TW" sz="2000" dirty="0">
                <a:solidFill>
                  <a:schemeClr val="tx1"/>
                </a:solidFill>
              </a:rPr>
              <a:t>The E-commerce Department will leverage its existing platform operational experience, product development capabilities, and channel integration advantages to assist the Project Division in enhancing the depth and breadth of products at the military clothing supply stations.</a:t>
            </a:r>
          </a:p>
          <a:p>
            <a:pPr>
              <a:spcBef>
                <a:spcPts val="300"/>
              </a:spcBef>
            </a:pPr>
            <a:endParaRPr lang="en-US" altLang="zh-TW" sz="2000" b="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spcBef>
                <a:spcPts val="300"/>
              </a:spcBef>
            </a:pPr>
            <a:r>
              <a:rPr lang="en-US" altLang="zh-TW" sz="2000" b="0" dirty="0">
                <a:latin typeface="微軟正黑體" panose="020B0604030504040204" pitchFamily="34" charset="-120"/>
                <a:ea typeface="微軟正黑體" panose="020B0604030504040204" pitchFamily="34" charset="-120"/>
              </a:rPr>
              <a:t> </a:t>
            </a:r>
            <a:endParaRPr lang="zh-TW" altLang="zh-TW" sz="2000" b="0" dirty="0">
              <a:latin typeface="微軟正黑體" panose="020B0604030504040204" pitchFamily="34" charset="-120"/>
              <a:ea typeface="微軟正黑體" panose="020B0604030504040204" pitchFamily="34" charset="-120"/>
            </a:endParaRPr>
          </a:p>
          <a:p>
            <a:pPr lvl="0">
              <a:spcBef>
                <a:spcPts val="300"/>
              </a:spcBef>
            </a:pPr>
            <a:endParaRPr lang="zh-TW" altLang="zh-TW" sz="2000" dirty="0">
              <a:latin typeface="微軟正黑體" panose="020B0604030504040204" pitchFamily="34" charset="-120"/>
              <a:ea typeface="微軟正黑體" panose="020B0604030504040204" pitchFamily="34" charset="-120"/>
            </a:endParaRPr>
          </a:p>
          <a:p>
            <a:pPr>
              <a:spcBef>
                <a:spcPts val="300"/>
              </a:spcBef>
            </a:pPr>
            <a:r>
              <a:rPr lang="en-US" altLang="zh-TW" sz="2000" dirty="0">
                <a:latin typeface="微軟正黑體" panose="020B0604030504040204" pitchFamily="34" charset="-120"/>
                <a:ea typeface="微軟正黑體" panose="020B0604030504040204" pitchFamily="34" charset="-120"/>
              </a:rPr>
              <a:t> </a:t>
            </a:r>
            <a:endParaRPr lang="zh-TW" altLang="zh-TW" sz="2000" dirty="0">
              <a:latin typeface="微軟正黑體" panose="020B0604030504040204" pitchFamily="34" charset="-120"/>
              <a:ea typeface="微軟正黑體" panose="020B0604030504040204" pitchFamily="34" charset="-120"/>
            </a:endParaRPr>
          </a:p>
          <a:p>
            <a:pPr>
              <a:spcBef>
                <a:spcPts val="300"/>
              </a:spcBef>
            </a:pPr>
            <a:endParaRPr lang="zh-TW" altLang="en-US" sz="2000" dirty="0">
              <a:latin typeface="微軟正黑體" panose="020B0604030504040204" pitchFamily="34" charset="-120"/>
              <a:ea typeface="微軟正黑體" panose="020B0604030504040204" pitchFamily="34" charset="-120"/>
            </a:endParaRPr>
          </a:p>
        </p:txBody>
      </p:sp>
      <p:sp>
        <p:nvSpPr>
          <p:cNvPr id="4" name="object 4"/>
          <p:cNvSpPr txBox="1"/>
          <p:nvPr/>
        </p:nvSpPr>
        <p:spPr>
          <a:xfrm>
            <a:off x="9982778" y="6519112"/>
            <a:ext cx="2052320" cy="269240"/>
          </a:xfrm>
          <a:prstGeom prst="rect">
            <a:avLst/>
          </a:prstGeom>
        </p:spPr>
        <p:txBody>
          <a:bodyPr vert="horz" wrap="square" lIns="0" tIns="12065" rIns="0" bIns="0" rtlCol="0">
            <a:spAutoFit/>
          </a:bodyPr>
          <a:lstStyle/>
          <a:p>
            <a:pPr marL="12700">
              <a:lnSpc>
                <a:spcPct val="100000"/>
              </a:lnSpc>
              <a:spcBef>
                <a:spcPts val="95"/>
              </a:spcBef>
            </a:pPr>
            <a:r>
              <a:rPr sz="1600" spc="-30" dirty="0">
                <a:solidFill>
                  <a:srgbClr val="5E6164"/>
                </a:solidFill>
                <a:latin typeface="微軟正黑體"/>
                <a:cs typeface="微軟正黑體"/>
              </a:rPr>
              <a:t>翔耀實業股份有限公司</a:t>
            </a:r>
            <a:endParaRPr sz="1600" dirty="0">
              <a:latin typeface="微軟正黑體"/>
              <a:cs typeface="微軟正黑體"/>
            </a:endParaRPr>
          </a:p>
        </p:txBody>
      </p:sp>
      <p:pic>
        <p:nvPicPr>
          <p:cNvPr id="5" name="object 5"/>
          <p:cNvPicPr/>
          <p:nvPr/>
        </p:nvPicPr>
        <p:blipFill>
          <a:blip r:embed="rId3" cstate="print"/>
          <a:stretch>
            <a:fillRect/>
          </a:stretch>
        </p:blipFill>
        <p:spPr>
          <a:xfrm>
            <a:off x="9103437" y="6506819"/>
            <a:ext cx="878018" cy="281533"/>
          </a:xfrm>
          <a:prstGeom prst="rect">
            <a:avLst/>
          </a:prstGeom>
        </p:spPr>
      </p:pic>
      <p:sp>
        <p:nvSpPr>
          <p:cNvPr id="10" name="object 29"/>
          <p:cNvSpPr txBox="1"/>
          <p:nvPr/>
        </p:nvSpPr>
        <p:spPr>
          <a:xfrm>
            <a:off x="4163377" y="443070"/>
            <a:ext cx="3865245" cy="505908"/>
          </a:xfrm>
          <a:prstGeom prst="rect">
            <a:avLst/>
          </a:prstGeom>
        </p:spPr>
        <p:txBody>
          <a:bodyPr vert="horz" wrap="square" lIns="0" tIns="13335" rIns="0" bIns="0" rtlCol="0">
            <a:spAutoFit/>
          </a:bodyPr>
          <a:lstStyle/>
          <a:p>
            <a:pPr marL="12700">
              <a:lnSpc>
                <a:spcPct val="100000"/>
              </a:lnSpc>
              <a:spcBef>
                <a:spcPts val="105"/>
              </a:spcBef>
            </a:pPr>
            <a:r>
              <a:rPr lang="en-US" altLang="zh-TW" sz="3200" dirty="0">
                <a:solidFill>
                  <a:srgbClr val="0070C0"/>
                </a:solidFill>
              </a:rPr>
              <a:t>E-commerce Division</a:t>
            </a:r>
            <a:endParaRPr sz="3200" dirty="0">
              <a:solidFill>
                <a:srgbClr val="0070C0"/>
              </a:solidFill>
              <a:latin typeface="微軟正黑體"/>
              <a:cs typeface="微軟正黑體"/>
            </a:endParaRPr>
          </a:p>
        </p:txBody>
      </p:sp>
      <p:sp>
        <p:nvSpPr>
          <p:cNvPr id="6" name="矩形 5"/>
          <p:cNvSpPr/>
          <p:nvPr/>
        </p:nvSpPr>
        <p:spPr>
          <a:xfrm>
            <a:off x="231852" y="55077"/>
            <a:ext cx="2823209" cy="461665"/>
          </a:xfrm>
          <a:prstGeom prst="rect">
            <a:avLst/>
          </a:prstGeom>
        </p:spPr>
        <p:txBody>
          <a:bodyPr wrap="none">
            <a:spAutoFit/>
          </a:bodyPr>
          <a:lstStyle/>
          <a:p>
            <a:r>
              <a:rPr lang="en-US" altLang="zh-TW" sz="2400" dirty="0" smtClean="0">
                <a:solidFill>
                  <a:schemeClr val="tx2">
                    <a:lumMod val="60000"/>
                    <a:lumOff val="40000"/>
                  </a:schemeClr>
                </a:solidFill>
              </a:rPr>
              <a:t>Enlight Corporation</a:t>
            </a:r>
            <a:endParaRPr lang="zh-TW" altLang="en-US" sz="2400" dirty="0">
              <a:solidFill>
                <a:schemeClr val="tx2">
                  <a:lumMod val="60000"/>
                  <a:lumOff val="40000"/>
                </a:schemeClr>
              </a:solidFill>
            </a:endParaRPr>
          </a:p>
        </p:txBody>
      </p:sp>
    </p:spTree>
    <p:extLst>
      <p:ext uri="{BB962C8B-B14F-4D97-AF65-F5344CB8AC3E}">
        <p14:creationId xmlns:p14="http://schemas.microsoft.com/office/powerpoint/2010/main" val="370797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E3F87-575D-B1EA-9B80-2AEA3053FAD4}"/>
            </a:ext>
          </a:extLst>
        </p:cNvPr>
        <p:cNvGrpSpPr/>
        <p:nvPr/>
      </p:nvGrpSpPr>
      <p:grpSpPr>
        <a:xfrm>
          <a:off x="0" y="0"/>
          <a:ext cx="0" cy="0"/>
          <a:chOff x="0" y="0"/>
          <a:chExt cx="0" cy="0"/>
        </a:xfrm>
      </p:grpSpPr>
      <p:sp>
        <p:nvSpPr>
          <p:cNvPr id="6" name="object 2">
            <a:extLst>
              <a:ext uri="{FF2B5EF4-FFF2-40B4-BE49-F238E27FC236}">
                <a16:creationId xmlns:a16="http://schemas.microsoft.com/office/drawing/2014/main" id="{AD1635CE-2274-D92D-4E59-36D7EA07DC99}"/>
              </a:ext>
            </a:extLst>
          </p:cNvPr>
          <p:cNvSpPr/>
          <p:nvPr/>
        </p:nvSpPr>
        <p:spPr>
          <a:xfrm>
            <a:off x="6781800" y="0"/>
            <a:ext cx="539959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DFE9F4"/>
          </a:solidFill>
        </p:spPr>
        <p:txBody>
          <a:bodyPr wrap="square" lIns="0" tIns="0" rIns="0" bIns="0" rtlCol="0"/>
          <a:lstStyle/>
          <a:p>
            <a:endParaRPr dirty="0"/>
          </a:p>
        </p:txBody>
      </p:sp>
      <p:sp>
        <p:nvSpPr>
          <p:cNvPr id="2" name="標題 1">
            <a:extLst>
              <a:ext uri="{FF2B5EF4-FFF2-40B4-BE49-F238E27FC236}">
                <a16:creationId xmlns:a16="http://schemas.microsoft.com/office/drawing/2014/main" id="{EC3058D1-1174-C6F7-CAE2-B993E0B51778}"/>
              </a:ext>
            </a:extLst>
          </p:cNvPr>
          <p:cNvSpPr>
            <a:spLocks noGrp="1"/>
          </p:cNvSpPr>
          <p:nvPr>
            <p:ph type="title"/>
          </p:nvPr>
        </p:nvSpPr>
        <p:spPr>
          <a:xfrm>
            <a:off x="744288" y="3962400"/>
            <a:ext cx="3576320" cy="430887"/>
          </a:xfrm>
        </p:spPr>
        <p:txBody>
          <a:bodyPr/>
          <a:lstStyle/>
          <a:p>
            <a:r>
              <a:rPr lang="zh-TW" altLang="en-US" dirty="0"/>
              <a:t> </a:t>
            </a:r>
          </a:p>
        </p:txBody>
      </p:sp>
      <p:sp>
        <p:nvSpPr>
          <p:cNvPr id="3" name="文字版面配置區 2">
            <a:extLst>
              <a:ext uri="{FF2B5EF4-FFF2-40B4-BE49-F238E27FC236}">
                <a16:creationId xmlns:a16="http://schemas.microsoft.com/office/drawing/2014/main" id="{96E8580C-D1E0-47CF-B163-C66AEB1F3554}"/>
              </a:ext>
            </a:extLst>
          </p:cNvPr>
          <p:cNvSpPr>
            <a:spLocks noGrp="1"/>
          </p:cNvSpPr>
          <p:nvPr>
            <p:ph type="body" idx="1"/>
          </p:nvPr>
        </p:nvSpPr>
        <p:spPr>
          <a:xfrm>
            <a:off x="493463" y="1033510"/>
            <a:ext cx="5784698" cy="6278642"/>
          </a:xfrm>
        </p:spPr>
        <p:txBody>
          <a:bodyPr/>
          <a:lstStyle/>
          <a:p>
            <a:r>
              <a:rPr lang="en-US" altLang="zh-TW" sz="2000" dirty="0">
                <a:solidFill>
                  <a:srgbClr val="FF0000"/>
                </a:solidFill>
              </a:rPr>
              <a:t>Military Clothing Supply Station:</a:t>
            </a:r>
            <a:br>
              <a:rPr lang="en-US" altLang="zh-TW" sz="2000" dirty="0">
                <a:solidFill>
                  <a:srgbClr val="FF0000"/>
                </a:solidFill>
              </a:rPr>
            </a:br>
            <a:r>
              <a:rPr lang="en-US" altLang="zh-TW" sz="2000" dirty="0">
                <a:solidFill>
                  <a:schemeClr val="tx1"/>
                </a:solidFill>
              </a:rPr>
              <a:t>Based on the e-commerce development platform</a:t>
            </a:r>
            <a:r>
              <a:rPr lang="en-US" altLang="zh-TW" sz="2000" dirty="0" smtClean="0">
                <a:solidFill>
                  <a:schemeClr val="tx1"/>
                </a:solidFill>
              </a:rPr>
              <a:t>,</a:t>
            </a:r>
            <a:r>
              <a:rPr lang="en-US" altLang="zh-TW" sz="2000" dirty="0"/>
              <a:t> Enlight Corporation</a:t>
            </a:r>
            <a:r>
              <a:rPr lang="en-US" altLang="zh-TW" sz="2000" dirty="0" smtClean="0">
                <a:solidFill>
                  <a:schemeClr val="tx1"/>
                </a:solidFill>
              </a:rPr>
              <a:t> can </a:t>
            </a:r>
            <a:r>
              <a:rPr lang="en-US" altLang="zh-TW" sz="2000" dirty="0">
                <a:solidFill>
                  <a:schemeClr val="tx1"/>
                </a:solidFill>
              </a:rPr>
              <a:t>utilize the Military Clothing Supply Station to integrate the complete supply chain ecosystem. The future development trends are as follows:</a:t>
            </a:r>
          </a:p>
          <a:p>
            <a:endParaRPr lang="en-US" altLang="zh-TW" sz="2000" dirty="0">
              <a:solidFill>
                <a:schemeClr val="tx1"/>
              </a:solidFill>
            </a:endParaRPr>
          </a:p>
          <a:p>
            <a:pPr marL="457200" indent="-457200">
              <a:buAutoNum type="arabicPeriod"/>
            </a:pPr>
            <a:r>
              <a:rPr lang="en-US" altLang="zh-TW" sz="2000" dirty="0">
                <a:solidFill>
                  <a:schemeClr val="tx1"/>
                </a:solidFill>
              </a:rPr>
              <a:t>Air Force Families Joining: Air Force personnel can introduce up to 7 family members, with an estimated total number of over 200,000 people, maximizing APP sales.</a:t>
            </a:r>
          </a:p>
          <a:p>
            <a:endParaRPr lang="en-US" altLang="zh-TW" sz="2000" dirty="0">
              <a:solidFill>
                <a:schemeClr val="tx1"/>
              </a:solidFill>
            </a:endParaRPr>
          </a:p>
          <a:p>
            <a:r>
              <a:rPr lang="en-US" altLang="zh-TW" sz="2000" dirty="0">
                <a:solidFill>
                  <a:schemeClr val="tx1"/>
                </a:solidFill>
              </a:rPr>
              <a:t>2. Closed Sales Network: The targets are clearly defined for the military personnel and their families, and the platform can also be offered to more corporate welfare committees for selection.</a:t>
            </a:r>
          </a:p>
          <a:p>
            <a:endParaRPr lang="zh-TW" altLang="zh-TW" sz="2000" b="0" dirty="0">
              <a:solidFill>
                <a:schemeClr val="tx1">
                  <a:lumMod val="75000"/>
                  <a:lumOff val="25000"/>
                </a:schemeClr>
              </a:solidFill>
              <a:latin typeface="微軟正黑體" panose="020B0604030504040204" pitchFamily="34" charset="-120"/>
              <a:ea typeface="微軟正黑體" panose="020B0604030504040204" pitchFamily="34" charset="-120"/>
            </a:endParaRPr>
          </a:p>
          <a:p>
            <a:endParaRPr lang="zh-TW" altLang="en-US" sz="2000" dirty="0">
              <a:latin typeface="微軟正黑體" panose="020B0604030504040204" pitchFamily="34" charset="-120"/>
              <a:ea typeface="微軟正黑體" panose="020B0604030504040204" pitchFamily="34" charset="-120"/>
            </a:endParaRPr>
          </a:p>
        </p:txBody>
      </p:sp>
      <p:sp>
        <p:nvSpPr>
          <p:cNvPr id="4" name="object 4">
            <a:extLst>
              <a:ext uri="{FF2B5EF4-FFF2-40B4-BE49-F238E27FC236}">
                <a16:creationId xmlns:a16="http://schemas.microsoft.com/office/drawing/2014/main" id="{4FC9C3E9-F28D-64D0-18DF-DA619CA73561}"/>
              </a:ext>
            </a:extLst>
          </p:cNvPr>
          <p:cNvSpPr txBox="1"/>
          <p:nvPr/>
        </p:nvSpPr>
        <p:spPr>
          <a:xfrm>
            <a:off x="9986898" y="6378346"/>
            <a:ext cx="2052320" cy="269240"/>
          </a:xfrm>
          <a:prstGeom prst="rect">
            <a:avLst/>
          </a:prstGeom>
        </p:spPr>
        <p:txBody>
          <a:bodyPr vert="horz" wrap="square" lIns="0" tIns="12065" rIns="0" bIns="0" rtlCol="0">
            <a:spAutoFit/>
          </a:bodyPr>
          <a:lstStyle/>
          <a:p>
            <a:pPr marL="12700">
              <a:lnSpc>
                <a:spcPct val="100000"/>
              </a:lnSpc>
              <a:spcBef>
                <a:spcPts val="95"/>
              </a:spcBef>
            </a:pPr>
            <a:r>
              <a:rPr sz="1600" spc="-30" dirty="0">
                <a:solidFill>
                  <a:srgbClr val="5E6164"/>
                </a:solidFill>
                <a:latin typeface="微軟正黑體"/>
                <a:cs typeface="微軟正黑體"/>
              </a:rPr>
              <a:t>翔耀實業股份有限公司</a:t>
            </a:r>
            <a:endParaRPr sz="1600" dirty="0">
              <a:latin typeface="微軟正黑體"/>
              <a:cs typeface="微軟正黑體"/>
            </a:endParaRPr>
          </a:p>
        </p:txBody>
      </p:sp>
      <p:pic>
        <p:nvPicPr>
          <p:cNvPr id="5" name="object 5">
            <a:extLst>
              <a:ext uri="{FF2B5EF4-FFF2-40B4-BE49-F238E27FC236}">
                <a16:creationId xmlns:a16="http://schemas.microsoft.com/office/drawing/2014/main" id="{93561386-7CF8-1EED-02FD-665FAA6367F7}"/>
              </a:ext>
            </a:extLst>
          </p:cNvPr>
          <p:cNvPicPr/>
          <p:nvPr/>
        </p:nvPicPr>
        <p:blipFill>
          <a:blip r:embed="rId2" cstate="print"/>
          <a:stretch>
            <a:fillRect/>
          </a:stretch>
        </p:blipFill>
        <p:spPr>
          <a:xfrm>
            <a:off x="9047736" y="6385559"/>
            <a:ext cx="898082" cy="274320"/>
          </a:xfrm>
          <a:prstGeom prst="rect">
            <a:avLst/>
          </a:prstGeom>
        </p:spPr>
      </p:pic>
      <p:sp>
        <p:nvSpPr>
          <p:cNvPr id="8" name="object 29">
            <a:extLst>
              <a:ext uri="{FF2B5EF4-FFF2-40B4-BE49-F238E27FC236}">
                <a16:creationId xmlns:a16="http://schemas.microsoft.com/office/drawing/2014/main" id="{F6814FE8-2EBD-3CA3-C9E2-2804937A1221}"/>
              </a:ext>
            </a:extLst>
          </p:cNvPr>
          <p:cNvSpPr txBox="1"/>
          <p:nvPr/>
        </p:nvSpPr>
        <p:spPr>
          <a:xfrm>
            <a:off x="493463" y="527602"/>
            <a:ext cx="3865245" cy="505908"/>
          </a:xfrm>
          <a:prstGeom prst="rect">
            <a:avLst/>
          </a:prstGeom>
        </p:spPr>
        <p:txBody>
          <a:bodyPr vert="horz" wrap="square" lIns="0" tIns="13335" rIns="0" bIns="0" rtlCol="0">
            <a:spAutoFit/>
          </a:bodyPr>
          <a:lstStyle/>
          <a:p>
            <a:pPr marL="12700">
              <a:lnSpc>
                <a:spcPct val="100000"/>
              </a:lnSpc>
              <a:spcBef>
                <a:spcPts val="105"/>
              </a:spcBef>
            </a:pPr>
            <a:r>
              <a:rPr lang="en-US" altLang="zh-TW" sz="3200" dirty="0">
                <a:solidFill>
                  <a:srgbClr val="0070C0"/>
                </a:solidFill>
              </a:rPr>
              <a:t>Project Division</a:t>
            </a:r>
            <a:endParaRPr lang="en-US" altLang="zh-TW" sz="3200" dirty="0">
              <a:solidFill>
                <a:srgbClr val="0070C0"/>
              </a:solidFill>
              <a:latin typeface="微軟正黑體"/>
              <a:cs typeface="微軟正黑體"/>
            </a:endParaRPr>
          </a:p>
        </p:txBody>
      </p:sp>
      <p:pic>
        <p:nvPicPr>
          <p:cNvPr id="10" name="圖片 9">
            <a:extLst>
              <a:ext uri="{FF2B5EF4-FFF2-40B4-BE49-F238E27FC236}">
                <a16:creationId xmlns:a16="http://schemas.microsoft.com/office/drawing/2014/main" id="{2D75A96E-D8B6-D4B9-DE1B-89A2F2D102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01048" y="-326600"/>
            <a:ext cx="9700752" cy="6858000"/>
          </a:xfrm>
          <a:prstGeom prst="rect">
            <a:avLst/>
          </a:prstGeom>
        </p:spPr>
      </p:pic>
      <p:sp>
        <p:nvSpPr>
          <p:cNvPr id="7" name="矩形 6"/>
          <p:cNvSpPr/>
          <p:nvPr/>
        </p:nvSpPr>
        <p:spPr>
          <a:xfrm>
            <a:off x="493463" y="178803"/>
            <a:ext cx="3265638" cy="523220"/>
          </a:xfrm>
          <a:prstGeom prst="rect">
            <a:avLst/>
          </a:prstGeom>
        </p:spPr>
        <p:txBody>
          <a:bodyPr wrap="none">
            <a:spAutoFit/>
          </a:bodyPr>
          <a:lstStyle/>
          <a:p>
            <a:r>
              <a:rPr lang="en-US" altLang="zh-TW" sz="2800" dirty="0" smtClean="0">
                <a:solidFill>
                  <a:schemeClr val="tx2">
                    <a:lumMod val="60000"/>
                    <a:lumOff val="40000"/>
                  </a:schemeClr>
                </a:solidFill>
              </a:rPr>
              <a:t>Enlight Corporation</a:t>
            </a:r>
            <a:endParaRPr lang="zh-TW" altLang="en-US" sz="2800" dirty="0">
              <a:solidFill>
                <a:schemeClr val="tx2">
                  <a:lumMod val="60000"/>
                  <a:lumOff val="40000"/>
                </a:schemeClr>
              </a:solidFill>
            </a:endParaRPr>
          </a:p>
        </p:txBody>
      </p:sp>
    </p:spTree>
    <p:extLst>
      <p:ext uri="{BB962C8B-B14F-4D97-AF65-F5344CB8AC3E}">
        <p14:creationId xmlns:p14="http://schemas.microsoft.com/office/powerpoint/2010/main" val="1372116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p:cNvSpPr/>
          <p:nvPr/>
        </p:nvSpPr>
        <p:spPr>
          <a:xfrm>
            <a:off x="6781800" y="0"/>
            <a:ext cx="539959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DFE9F4"/>
          </a:solidFill>
        </p:spPr>
        <p:txBody>
          <a:bodyPr wrap="square" lIns="0" tIns="0" rIns="0" bIns="0" rtlCol="0"/>
          <a:lstStyle/>
          <a:p>
            <a:endParaRPr dirty="0"/>
          </a:p>
        </p:txBody>
      </p:sp>
      <p:sp>
        <p:nvSpPr>
          <p:cNvPr id="2" name="標題 1"/>
          <p:cNvSpPr>
            <a:spLocks noGrp="1"/>
          </p:cNvSpPr>
          <p:nvPr>
            <p:ph type="title"/>
          </p:nvPr>
        </p:nvSpPr>
        <p:spPr>
          <a:xfrm>
            <a:off x="744288" y="3962400"/>
            <a:ext cx="3576320" cy="430887"/>
          </a:xfrm>
        </p:spPr>
        <p:txBody>
          <a:bodyPr/>
          <a:lstStyle/>
          <a:p>
            <a:r>
              <a:rPr lang="zh-TW" altLang="en-US" dirty="0"/>
              <a:t> </a:t>
            </a:r>
          </a:p>
        </p:txBody>
      </p:sp>
      <p:sp>
        <p:nvSpPr>
          <p:cNvPr id="3" name="文字版面配置區 2"/>
          <p:cNvSpPr>
            <a:spLocks noGrp="1"/>
          </p:cNvSpPr>
          <p:nvPr>
            <p:ph type="body" idx="1"/>
          </p:nvPr>
        </p:nvSpPr>
        <p:spPr>
          <a:xfrm>
            <a:off x="146882" y="1143000"/>
            <a:ext cx="6592162" cy="9356408"/>
          </a:xfrm>
        </p:spPr>
        <p:txBody>
          <a:bodyPr/>
          <a:lstStyle/>
          <a:p>
            <a:r>
              <a:rPr lang="en-US" altLang="zh-TW" sz="2000" dirty="0">
                <a:solidFill>
                  <a:schemeClr val="tx1"/>
                </a:solidFill>
              </a:rPr>
              <a:t>3. Full Takeover and Addition of 10 Physical Military Clothing Supply Locations:</a:t>
            </a:r>
            <a:br>
              <a:rPr lang="en-US" altLang="zh-TW" sz="2000" dirty="0">
                <a:solidFill>
                  <a:schemeClr val="tx1"/>
                </a:solidFill>
              </a:rPr>
            </a:br>
            <a:r>
              <a:rPr lang="en-US" altLang="zh-TW" sz="2000" dirty="0">
                <a:solidFill>
                  <a:schemeClr val="tx1"/>
                </a:solidFill>
              </a:rPr>
              <a:t>Locations:</a:t>
            </a:r>
            <a:br>
              <a:rPr lang="en-US" altLang="zh-TW" sz="2000" dirty="0">
                <a:solidFill>
                  <a:schemeClr val="tx1"/>
                </a:solidFill>
              </a:rPr>
            </a:br>
            <a:r>
              <a:rPr lang="en-US" altLang="zh-TW" sz="2000" dirty="0">
                <a:solidFill>
                  <a:schemeClr val="tx1"/>
                </a:solidFill>
              </a:rPr>
              <a:t>(1) Taipei City: 2 </a:t>
            </a:r>
            <a:r>
              <a:rPr lang="en-US" altLang="zh-TW" sz="2000" dirty="0" err="1">
                <a:solidFill>
                  <a:schemeClr val="tx1"/>
                </a:solidFill>
              </a:rPr>
              <a:t>Yonggu</a:t>
            </a:r>
            <a:r>
              <a:rPr lang="en-US" altLang="zh-TW" sz="2000" dirty="0">
                <a:solidFill>
                  <a:schemeClr val="tx1"/>
                </a:solidFill>
              </a:rPr>
              <a:t> Building stores, Xin </a:t>
            </a:r>
            <a:r>
              <a:rPr lang="en-US" altLang="zh-TW" sz="2000" dirty="0" err="1">
                <a:solidFill>
                  <a:schemeClr val="tx1"/>
                </a:solidFill>
              </a:rPr>
              <a:t>Xin</a:t>
            </a:r>
            <a:r>
              <a:rPr lang="en-US" altLang="zh-TW" sz="2000" dirty="0">
                <a:solidFill>
                  <a:schemeClr val="tx1"/>
                </a:solidFill>
              </a:rPr>
              <a:t> store (inside Xin </a:t>
            </a:r>
            <a:r>
              <a:rPr lang="en-US" altLang="zh-TW" sz="2000" dirty="0" err="1">
                <a:solidFill>
                  <a:schemeClr val="tx1"/>
                </a:solidFill>
              </a:rPr>
              <a:t>Xin</a:t>
            </a:r>
            <a:r>
              <a:rPr lang="en-US" altLang="zh-TW" sz="2000" dirty="0">
                <a:solidFill>
                  <a:schemeClr val="tx1"/>
                </a:solidFill>
              </a:rPr>
              <a:t> Department Store)</a:t>
            </a:r>
            <a:br>
              <a:rPr lang="en-US" altLang="zh-TW" sz="2000" dirty="0">
                <a:solidFill>
                  <a:schemeClr val="tx1"/>
                </a:solidFill>
              </a:rPr>
            </a:br>
            <a:r>
              <a:rPr lang="en-US" altLang="zh-TW" sz="2000" dirty="0">
                <a:solidFill>
                  <a:schemeClr val="tx1"/>
                </a:solidFill>
              </a:rPr>
              <a:t>(2) Hsinchu City: 1 store (inside welfare station)</a:t>
            </a:r>
            <a:br>
              <a:rPr lang="en-US" altLang="zh-TW" sz="2000" dirty="0">
                <a:solidFill>
                  <a:schemeClr val="tx1"/>
                </a:solidFill>
              </a:rPr>
            </a:br>
            <a:r>
              <a:rPr lang="en-US" altLang="zh-TW" sz="2000" dirty="0">
                <a:solidFill>
                  <a:schemeClr val="tx1"/>
                </a:solidFill>
              </a:rPr>
              <a:t>(3) Taichung City: 1 store (inside welfare station)</a:t>
            </a:r>
            <a:br>
              <a:rPr lang="en-US" altLang="zh-TW" sz="2000" dirty="0">
                <a:solidFill>
                  <a:schemeClr val="tx1"/>
                </a:solidFill>
              </a:rPr>
            </a:br>
            <a:r>
              <a:rPr lang="en-US" altLang="zh-TW" sz="2000" dirty="0">
                <a:solidFill>
                  <a:schemeClr val="tx1"/>
                </a:solidFill>
              </a:rPr>
              <a:t>(4) Chiayi County: 1 store (street-side store)</a:t>
            </a:r>
            <a:br>
              <a:rPr lang="en-US" altLang="zh-TW" sz="2000" dirty="0">
                <a:solidFill>
                  <a:schemeClr val="tx1"/>
                </a:solidFill>
              </a:rPr>
            </a:br>
            <a:r>
              <a:rPr lang="en-US" altLang="zh-TW" sz="2000" dirty="0">
                <a:solidFill>
                  <a:schemeClr val="tx1"/>
                </a:solidFill>
              </a:rPr>
              <a:t>(5) Tainan City: 1 store (inside Carrefour)</a:t>
            </a:r>
            <a:br>
              <a:rPr lang="en-US" altLang="zh-TW" sz="2000" dirty="0">
                <a:solidFill>
                  <a:schemeClr val="tx1"/>
                </a:solidFill>
              </a:rPr>
            </a:br>
            <a:r>
              <a:rPr lang="en-US" altLang="zh-TW" sz="2000" dirty="0">
                <a:solidFill>
                  <a:schemeClr val="tx1"/>
                </a:solidFill>
              </a:rPr>
              <a:t>(6) Kaohsiung City: 1 store (inside welfare station)</a:t>
            </a:r>
            <a:br>
              <a:rPr lang="en-US" altLang="zh-TW" sz="2000" dirty="0">
                <a:solidFill>
                  <a:schemeClr val="tx1"/>
                </a:solidFill>
              </a:rPr>
            </a:br>
            <a:r>
              <a:rPr lang="en-US" altLang="zh-TW" sz="2000" dirty="0">
                <a:solidFill>
                  <a:schemeClr val="tx1"/>
                </a:solidFill>
              </a:rPr>
              <a:t>(7) Pingtung County: 1 store (street-side store)</a:t>
            </a:r>
            <a:br>
              <a:rPr lang="en-US" altLang="zh-TW" sz="2000" dirty="0">
                <a:solidFill>
                  <a:schemeClr val="tx1"/>
                </a:solidFill>
              </a:rPr>
            </a:br>
            <a:r>
              <a:rPr lang="en-US" altLang="zh-TW" sz="2000" dirty="0">
                <a:solidFill>
                  <a:schemeClr val="tx1"/>
                </a:solidFill>
              </a:rPr>
              <a:t>(8) Hualien County: 1 store (inside welfare station)</a:t>
            </a:r>
            <a:br>
              <a:rPr lang="en-US" altLang="zh-TW" sz="2000" dirty="0">
                <a:solidFill>
                  <a:schemeClr val="tx1"/>
                </a:solidFill>
              </a:rPr>
            </a:br>
            <a:r>
              <a:rPr lang="en-US" altLang="zh-TW" sz="2000" dirty="0">
                <a:solidFill>
                  <a:schemeClr val="tx1"/>
                </a:solidFill>
              </a:rPr>
              <a:t>(9) Taitung County: 1 store (inside welfare station)</a:t>
            </a:r>
          </a:p>
          <a:p>
            <a:r>
              <a:rPr lang="en-US" altLang="zh-TW" sz="2000" dirty="0">
                <a:solidFill>
                  <a:schemeClr val="tx1"/>
                </a:solidFill>
              </a:rPr>
              <a:t>Existing Functions and Future Outlook:</a:t>
            </a:r>
            <a:br>
              <a:rPr lang="en-US" altLang="zh-TW" sz="2000" dirty="0">
                <a:solidFill>
                  <a:schemeClr val="tx1"/>
                </a:solidFill>
              </a:rPr>
            </a:br>
            <a:r>
              <a:rPr lang="en-US" altLang="zh-TW" sz="2000" dirty="0">
                <a:solidFill>
                  <a:schemeClr val="tx1"/>
                </a:solidFill>
              </a:rPr>
              <a:t>Currently, the focus is on serving the existing Air Force personnel. In the future, the goal is to increase the diversity of products and expand services to Air Force personnel and their families.</a:t>
            </a:r>
          </a:p>
          <a:p>
            <a:r>
              <a:rPr lang="en-US" altLang="zh-TW" dirty="0">
                <a:latin typeface="微軟正黑體" panose="020B0604030504040204" pitchFamily="34" charset="-120"/>
                <a:ea typeface="微軟正黑體" panose="020B0604030504040204" pitchFamily="34" charset="-120"/>
              </a:rPr>
              <a:t> </a:t>
            </a:r>
            <a:endParaRPr lang="zh-TW" altLang="zh-TW" dirty="0">
              <a:latin typeface="微軟正黑體" panose="020B0604030504040204" pitchFamily="34" charset="-120"/>
              <a:ea typeface="微軟正黑體" panose="020B0604030504040204" pitchFamily="34" charset="-120"/>
            </a:endParaRPr>
          </a:p>
          <a:p>
            <a:endParaRPr lang="en-US" altLang="zh-TW" sz="2000" dirty="0">
              <a:latin typeface="微軟正黑體" panose="020B0604030504040204" pitchFamily="34" charset="-120"/>
              <a:ea typeface="微軟正黑體" panose="020B0604030504040204" pitchFamily="34" charset="-120"/>
            </a:endParaRPr>
          </a:p>
          <a:p>
            <a:endParaRPr lang="en-US" altLang="zh-TW" sz="2000" dirty="0">
              <a:latin typeface="微軟正黑體" panose="020B0604030504040204" pitchFamily="34" charset="-120"/>
              <a:ea typeface="微軟正黑體" panose="020B0604030504040204" pitchFamily="34" charset="-120"/>
            </a:endParaRPr>
          </a:p>
          <a:p>
            <a:endParaRPr lang="en-US" altLang="zh-TW" sz="2000" dirty="0">
              <a:latin typeface="微軟正黑體" panose="020B0604030504040204" pitchFamily="34" charset="-120"/>
              <a:ea typeface="微軟正黑體" panose="020B0604030504040204" pitchFamily="34" charset="-120"/>
            </a:endParaRPr>
          </a:p>
          <a:p>
            <a:endParaRPr lang="en-US" altLang="zh-TW" sz="2000" dirty="0">
              <a:latin typeface="微軟正黑體" panose="020B0604030504040204" pitchFamily="34" charset="-120"/>
              <a:ea typeface="微軟正黑體" panose="020B0604030504040204" pitchFamily="34" charset="-120"/>
            </a:endParaRPr>
          </a:p>
          <a:p>
            <a:endParaRPr lang="en-US" altLang="zh-TW" sz="2000" dirty="0">
              <a:latin typeface="微軟正黑體" panose="020B0604030504040204" pitchFamily="34" charset="-120"/>
              <a:ea typeface="微軟正黑體" panose="020B0604030504040204" pitchFamily="34" charset="-120"/>
            </a:endParaRPr>
          </a:p>
          <a:p>
            <a:endParaRPr lang="en-US" altLang="zh-TW" sz="2000" dirty="0">
              <a:latin typeface="微軟正黑體" panose="020B0604030504040204" pitchFamily="34" charset="-120"/>
              <a:ea typeface="微軟正黑體" panose="020B0604030504040204" pitchFamily="34" charset="-120"/>
            </a:endParaRPr>
          </a:p>
          <a:p>
            <a:endParaRPr lang="en-US" altLang="zh-TW" sz="2000" dirty="0">
              <a:latin typeface="微軟正黑體" panose="020B0604030504040204" pitchFamily="34" charset="-120"/>
              <a:ea typeface="微軟正黑體" panose="020B0604030504040204" pitchFamily="34" charset="-120"/>
            </a:endParaRPr>
          </a:p>
          <a:p>
            <a:endParaRPr lang="zh-TW" altLang="en-US" sz="2000" dirty="0">
              <a:latin typeface="微軟正黑體" panose="020B0604030504040204" pitchFamily="34" charset="-120"/>
              <a:ea typeface="微軟正黑體" panose="020B0604030504040204" pitchFamily="34" charset="-120"/>
            </a:endParaRPr>
          </a:p>
        </p:txBody>
      </p:sp>
      <p:sp>
        <p:nvSpPr>
          <p:cNvPr id="4" name="object 4"/>
          <p:cNvSpPr txBox="1"/>
          <p:nvPr/>
        </p:nvSpPr>
        <p:spPr>
          <a:xfrm>
            <a:off x="9986898" y="6378346"/>
            <a:ext cx="2052320" cy="269240"/>
          </a:xfrm>
          <a:prstGeom prst="rect">
            <a:avLst/>
          </a:prstGeom>
        </p:spPr>
        <p:txBody>
          <a:bodyPr vert="horz" wrap="square" lIns="0" tIns="12065" rIns="0" bIns="0" rtlCol="0">
            <a:spAutoFit/>
          </a:bodyPr>
          <a:lstStyle/>
          <a:p>
            <a:pPr marL="12700">
              <a:lnSpc>
                <a:spcPct val="100000"/>
              </a:lnSpc>
              <a:spcBef>
                <a:spcPts val="95"/>
              </a:spcBef>
            </a:pPr>
            <a:r>
              <a:rPr sz="1600" spc="-30" dirty="0">
                <a:solidFill>
                  <a:srgbClr val="5E6164"/>
                </a:solidFill>
                <a:latin typeface="微軟正黑體"/>
                <a:cs typeface="微軟正黑體"/>
              </a:rPr>
              <a:t>翔耀實業股份有限公司</a:t>
            </a:r>
            <a:endParaRPr sz="1600" dirty="0">
              <a:latin typeface="微軟正黑體"/>
              <a:cs typeface="微軟正黑體"/>
            </a:endParaRPr>
          </a:p>
        </p:txBody>
      </p:sp>
      <p:pic>
        <p:nvPicPr>
          <p:cNvPr id="5" name="object 5"/>
          <p:cNvPicPr/>
          <p:nvPr/>
        </p:nvPicPr>
        <p:blipFill>
          <a:blip r:embed="rId2" cstate="print"/>
          <a:stretch>
            <a:fillRect/>
          </a:stretch>
        </p:blipFill>
        <p:spPr>
          <a:xfrm>
            <a:off x="9047736" y="6385559"/>
            <a:ext cx="898082" cy="274320"/>
          </a:xfrm>
          <a:prstGeom prst="rect">
            <a:avLst/>
          </a:prstGeom>
        </p:spPr>
      </p:pic>
      <p:pic>
        <p:nvPicPr>
          <p:cNvPr id="10" name="圖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3495" y="-326600"/>
            <a:ext cx="10378305" cy="7337000"/>
          </a:xfrm>
          <a:prstGeom prst="rect">
            <a:avLst/>
          </a:prstGeom>
        </p:spPr>
      </p:pic>
      <p:grpSp>
        <p:nvGrpSpPr>
          <p:cNvPr id="11" name="object 2"/>
          <p:cNvGrpSpPr/>
          <p:nvPr/>
        </p:nvGrpSpPr>
        <p:grpSpPr>
          <a:xfrm>
            <a:off x="6739044" y="-1"/>
            <a:ext cx="5452955" cy="6857997"/>
            <a:chOff x="6096000" y="-3"/>
            <a:chExt cx="6096000" cy="6858000"/>
          </a:xfrm>
        </p:grpSpPr>
        <p:pic>
          <p:nvPicPr>
            <p:cNvPr id="12" name="object 3"/>
            <p:cNvPicPr/>
            <p:nvPr/>
          </p:nvPicPr>
          <p:blipFill>
            <a:blip r:embed="rId4" cstate="print"/>
            <a:stretch>
              <a:fillRect/>
            </a:stretch>
          </p:blipFill>
          <p:spPr>
            <a:xfrm>
              <a:off x="6096000" y="-3"/>
              <a:ext cx="6096000" cy="6858000"/>
            </a:xfrm>
            <a:prstGeom prst="rect">
              <a:avLst/>
            </a:prstGeom>
          </p:spPr>
        </p:pic>
        <p:pic>
          <p:nvPicPr>
            <p:cNvPr id="13" name="object 4"/>
            <p:cNvPicPr/>
            <p:nvPr/>
          </p:nvPicPr>
          <p:blipFill>
            <a:blip r:embed="rId5" cstate="print"/>
            <a:stretch>
              <a:fillRect/>
            </a:stretch>
          </p:blipFill>
          <p:spPr>
            <a:xfrm>
              <a:off x="8871552" y="6378347"/>
              <a:ext cx="827531" cy="245364"/>
            </a:xfrm>
            <a:prstGeom prst="rect">
              <a:avLst/>
            </a:prstGeom>
          </p:spPr>
        </p:pic>
      </p:grpSp>
      <p:sp>
        <p:nvSpPr>
          <p:cNvPr id="18" name="object 7"/>
          <p:cNvSpPr txBox="1">
            <a:spLocks noGrp="1"/>
          </p:cNvSpPr>
          <p:nvPr>
            <p:ph type="ftr" sz="quarter" idx="5"/>
          </p:nvPr>
        </p:nvSpPr>
        <p:spPr>
          <a:xfrm>
            <a:off x="9986898" y="6363005"/>
            <a:ext cx="2052320" cy="273793"/>
          </a:xfrm>
          <a:prstGeom prst="rect">
            <a:avLst/>
          </a:prstGeom>
        </p:spPr>
        <p:txBody>
          <a:bodyPr vert="horz" wrap="square" lIns="0" tIns="27305" rIns="0" bIns="0" rtlCol="0">
            <a:spAutoFit/>
          </a:bodyPr>
          <a:lstStyle/>
          <a:p>
            <a:pPr marL="12700">
              <a:lnSpc>
                <a:spcPct val="100000"/>
              </a:lnSpc>
              <a:spcBef>
                <a:spcPts val="215"/>
              </a:spcBef>
            </a:pPr>
            <a:r>
              <a:rPr b="1" spc="-30" dirty="0">
                <a:solidFill>
                  <a:schemeClr val="tx1"/>
                </a:solidFill>
              </a:rPr>
              <a:t>翔耀實業股份有限公司</a:t>
            </a:r>
          </a:p>
        </p:txBody>
      </p:sp>
      <p:sp>
        <p:nvSpPr>
          <p:cNvPr id="7" name="object 28">
            <a:extLst>
              <a:ext uri="{FF2B5EF4-FFF2-40B4-BE49-F238E27FC236}">
                <a16:creationId xmlns:a16="http://schemas.microsoft.com/office/drawing/2014/main" id="{D8B184D1-5662-4680-8BD2-D19264D349EC}"/>
              </a:ext>
            </a:extLst>
          </p:cNvPr>
          <p:cNvSpPr txBox="1"/>
          <p:nvPr/>
        </p:nvSpPr>
        <p:spPr>
          <a:xfrm>
            <a:off x="493463" y="105065"/>
            <a:ext cx="5175098" cy="443070"/>
          </a:xfrm>
          <a:prstGeom prst="rect">
            <a:avLst/>
          </a:prstGeom>
        </p:spPr>
        <p:txBody>
          <a:bodyPr vert="horz" wrap="square" lIns="0" tIns="12065" rIns="0" bIns="0" rtlCol="0">
            <a:spAutoFit/>
          </a:bodyPr>
          <a:lstStyle/>
          <a:p>
            <a:pPr marL="12700">
              <a:lnSpc>
                <a:spcPct val="100000"/>
              </a:lnSpc>
              <a:spcBef>
                <a:spcPts val="95"/>
              </a:spcBef>
            </a:pPr>
            <a:r>
              <a:rPr lang="en-US" altLang="zh-TW" sz="2800" dirty="0" smtClean="0">
                <a:solidFill>
                  <a:srgbClr val="002060"/>
                </a:solidFill>
              </a:rPr>
              <a:t>.</a:t>
            </a:r>
            <a:endParaRPr lang="en-US" altLang="zh-TW" sz="2800" dirty="0">
              <a:solidFill>
                <a:srgbClr val="002060"/>
              </a:solidFill>
              <a:latin typeface="微軟正黑體"/>
              <a:cs typeface="微軟正黑體"/>
            </a:endParaRPr>
          </a:p>
        </p:txBody>
      </p:sp>
      <p:sp>
        <p:nvSpPr>
          <p:cNvPr id="14" name="object 29">
            <a:extLst>
              <a:ext uri="{FF2B5EF4-FFF2-40B4-BE49-F238E27FC236}">
                <a16:creationId xmlns:a16="http://schemas.microsoft.com/office/drawing/2014/main" id="{84D316A5-8284-9B1D-D5C4-CF075FBC9031}"/>
              </a:ext>
            </a:extLst>
          </p:cNvPr>
          <p:cNvSpPr txBox="1"/>
          <p:nvPr/>
        </p:nvSpPr>
        <p:spPr>
          <a:xfrm>
            <a:off x="493463" y="527602"/>
            <a:ext cx="3865245" cy="505908"/>
          </a:xfrm>
          <a:prstGeom prst="rect">
            <a:avLst/>
          </a:prstGeom>
        </p:spPr>
        <p:txBody>
          <a:bodyPr vert="horz" wrap="square" lIns="0" tIns="13335" rIns="0" bIns="0" rtlCol="0">
            <a:spAutoFit/>
          </a:bodyPr>
          <a:lstStyle/>
          <a:p>
            <a:pPr marL="12700">
              <a:lnSpc>
                <a:spcPct val="100000"/>
              </a:lnSpc>
              <a:spcBef>
                <a:spcPts val="105"/>
              </a:spcBef>
            </a:pPr>
            <a:r>
              <a:rPr lang="en-US" altLang="zh-TW" sz="3200" dirty="0">
                <a:solidFill>
                  <a:srgbClr val="0070C0"/>
                </a:solidFill>
              </a:rPr>
              <a:t>Project Division</a:t>
            </a:r>
            <a:endParaRPr lang="en-US" altLang="zh-TW" sz="3200" dirty="0">
              <a:solidFill>
                <a:srgbClr val="0070C0"/>
              </a:solidFill>
              <a:latin typeface="微軟正黑體"/>
              <a:cs typeface="微軟正黑體"/>
            </a:endParaRPr>
          </a:p>
        </p:txBody>
      </p:sp>
      <p:sp>
        <p:nvSpPr>
          <p:cNvPr id="9" name="矩形 8"/>
          <p:cNvSpPr/>
          <p:nvPr/>
        </p:nvSpPr>
        <p:spPr>
          <a:xfrm>
            <a:off x="416412" y="105065"/>
            <a:ext cx="3265638" cy="523220"/>
          </a:xfrm>
          <a:prstGeom prst="rect">
            <a:avLst/>
          </a:prstGeom>
        </p:spPr>
        <p:txBody>
          <a:bodyPr wrap="none">
            <a:spAutoFit/>
          </a:bodyPr>
          <a:lstStyle/>
          <a:p>
            <a:r>
              <a:rPr lang="en-US" altLang="zh-TW" sz="2800" dirty="0" smtClean="0">
                <a:solidFill>
                  <a:schemeClr val="tx2">
                    <a:lumMod val="60000"/>
                    <a:lumOff val="40000"/>
                  </a:schemeClr>
                </a:solidFill>
              </a:rPr>
              <a:t>Enlight Corporation</a:t>
            </a:r>
            <a:endParaRPr lang="zh-TW" altLang="en-US" sz="2800" dirty="0">
              <a:solidFill>
                <a:schemeClr val="tx2">
                  <a:lumMod val="60000"/>
                  <a:lumOff val="40000"/>
                </a:schemeClr>
              </a:solidFill>
            </a:endParaRPr>
          </a:p>
        </p:txBody>
      </p:sp>
    </p:spTree>
    <p:extLst>
      <p:ext uri="{BB962C8B-B14F-4D97-AF65-F5344CB8AC3E}">
        <p14:creationId xmlns:p14="http://schemas.microsoft.com/office/powerpoint/2010/main" val="34439229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61774" y="1447800"/>
            <a:ext cx="6095618" cy="5940088"/>
          </a:xfrm>
          <a:prstGeom prst="rect">
            <a:avLst/>
          </a:prstGeom>
        </p:spPr>
        <p:txBody>
          <a:bodyPr wrap="square">
            <a:spAutoFit/>
          </a:bodyPr>
          <a:lstStyle/>
          <a:p>
            <a:r>
              <a:rPr lang="en-US" altLang="zh-TW" sz="2000" dirty="0">
                <a:latin typeface="微軟正黑體" panose="020B0604030504040204" pitchFamily="34" charset="-120"/>
                <a:ea typeface="微軟正黑體" panose="020B0604030504040204" pitchFamily="34" charset="-120"/>
              </a:rPr>
              <a:t>In July 2024, </a:t>
            </a:r>
            <a:r>
              <a:rPr lang="en-US" altLang="zh-TW" sz="2000" dirty="0" smtClean="0">
                <a:latin typeface="微軟正黑體" panose="020B0604030504040204" pitchFamily="34" charset="-120"/>
                <a:ea typeface="微軟正黑體" panose="020B0604030504040204" pitchFamily="34" charset="-120"/>
              </a:rPr>
              <a:t>Enlight Corporation </a:t>
            </a:r>
            <a:r>
              <a:rPr lang="en-US" altLang="zh-TW" sz="2000" dirty="0">
                <a:latin typeface="微軟正黑體" panose="020B0604030504040204" pitchFamily="34" charset="-120"/>
                <a:ea typeface="微軟正黑體" panose="020B0604030504040204" pitchFamily="34" charset="-120"/>
              </a:rPr>
              <a:t>partnered with Super Micro Computer, Inc. (SMCI) to establish Asia's leading AI computing </a:t>
            </a:r>
            <a:r>
              <a:rPr lang="en-US" altLang="zh-TW" sz="2000" dirty="0" smtClean="0">
                <a:latin typeface="微軟正黑體" panose="020B0604030504040204" pitchFamily="34" charset="-120"/>
                <a:ea typeface="微軟正黑體" panose="020B0604030504040204" pitchFamily="34" charset="-120"/>
              </a:rPr>
              <a:t>center—Enlight </a:t>
            </a:r>
            <a:r>
              <a:rPr lang="en-US" altLang="zh-TW" sz="2000" dirty="0">
                <a:latin typeface="微軟正黑體" panose="020B0604030504040204" pitchFamily="34" charset="-120"/>
                <a:ea typeface="微軟正黑體" panose="020B0604030504040204" pitchFamily="34" charset="-120"/>
              </a:rPr>
              <a:t>AICC (AI Computing Center) in </a:t>
            </a:r>
            <a:r>
              <a:rPr lang="en-US" altLang="zh-TW" sz="2000" dirty="0" err="1">
                <a:latin typeface="微軟正黑體" panose="020B0604030504040204" pitchFamily="34" charset="-120"/>
                <a:ea typeface="微軟正黑體" panose="020B0604030504040204" pitchFamily="34" charset="-120"/>
              </a:rPr>
              <a:t>Neihu</a:t>
            </a:r>
            <a:r>
              <a:rPr lang="en-US" altLang="zh-TW" sz="2000" dirty="0">
                <a:latin typeface="微軟正黑體" panose="020B0604030504040204" pitchFamily="34" charset="-120"/>
                <a:ea typeface="微軟正黑體" panose="020B0604030504040204" pitchFamily="34" charset="-120"/>
              </a:rPr>
              <a:t>, Taipei. The center will feature Asia's first H200 AI computing center equipped with a water-cooling system.</a:t>
            </a:r>
          </a:p>
          <a:p>
            <a:r>
              <a:rPr lang="en-US" altLang="zh-TW" sz="2000" dirty="0">
                <a:latin typeface="微軟正黑體" panose="020B0604030504040204" pitchFamily="34" charset="-120"/>
                <a:ea typeface="微軟正黑體" panose="020B0604030504040204" pitchFamily="34" charset="-120"/>
              </a:rPr>
              <a:t>In Q3 2025, based on asset activation and favorable AI operational considerations, and in response to future changes in the AI computing </a:t>
            </a:r>
            <a:r>
              <a:rPr lang="en-US" altLang="zh-TW" sz="2000" dirty="0" err="1" smtClean="0">
                <a:latin typeface="微軟正黑體" panose="020B0604030504040204" pitchFamily="34" charset="-120"/>
                <a:ea typeface="微軟正黑體" panose="020B0604030504040204" pitchFamily="34" charset="-120"/>
              </a:rPr>
              <a:t>industry,Enlight</a:t>
            </a:r>
            <a:r>
              <a:rPr lang="en-US" altLang="zh-TW" sz="2000" dirty="0" smtClean="0">
                <a:latin typeface="微軟正黑體" panose="020B0604030504040204" pitchFamily="34" charset="-120"/>
                <a:ea typeface="微軟正黑體" panose="020B0604030504040204" pitchFamily="34" charset="-120"/>
              </a:rPr>
              <a:t>  </a:t>
            </a:r>
            <a:r>
              <a:rPr lang="en-US" altLang="zh-TW" sz="2000" dirty="0">
                <a:latin typeface="微軟正黑體" panose="020B0604030504040204" pitchFamily="34" charset="-120"/>
                <a:ea typeface="微軟正黑體" panose="020B0604030504040204" pitchFamily="34" charset="-120"/>
              </a:rPr>
              <a:t>signed a 5-year financial lease agreement with </a:t>
            </a:r>
            <a:r>
              <a:rPr lang="en-US" altLang="zh-TW" sz="2000" dirty="0" smtClean="0">
                <a:latin typeface="微軟正黑體" panose="020B0604030504040204" pitchFamily="34" charset="-120"/>
                <a:ea typeface="微軟正黑體" panose="020B0604030504040204" pitchFamily="34" charset="-120"/>
              </a:rPr>
              <a:t>Chief </a:t>
            </a:r>
            <a:r>
              <a:rPr lang="en-US" altLang="zh-TW" sz="2000" dirty="0" smtClean="0">
                <a:solidFill>
                  <a:schemeClr val="tx1"/>
                </a:solidFill>
              </a:rPr>
              <a:t>Telecom </a:t>
            </a:r>
            <a:r>
              <a:rPr lang="en-US" altLang="zh-TW" sz="2000" dirty="0" err="1" smtClean="0">
                <a:solidFill>
                  <a:schemeClr val="tx1"/>
                </a:solidFill>
              </a:rPr>
              <a:t>Inc</a:t>
            </a:r>
            <a:r>
              <a:rPr lang="en-US" altLang="zh-TW" sz="2000" dirty="0" smtClean="0">
                <a:latin typeface="微軟正黑體" panose="020B0604030504040204" pitchFamily="34" charset="-120"/>
                <a:ea typeface="微軟正黑體" panose="020B0604030504040204" pitchFamily="34" charset="-120"/>
              </a:rPr>
              <a:t> </a:t>
            </a:r>
            <a:r>
              <a:rPr lang="en-US" altLang="zh-TW" sz="2000" dirty="0">
                <a:latin typeface="微軟正黑體" panose="020B0604030504040204" pitchFamily="34" charset="-120"/>
                <a:ea typeface="微軟正黑體" panose="020B0604030504040204" pitchFamily="34" charset="-120"/>
              </a:rPr>
              <a:t>for the leasing of facility assets and related operational agreements, facilitating the development of </a:t>
            </a:r>
            <a:r>
              <a:rPr lang="en-US" altLang="zh-TW" sz="2000" dirty="0" smtClean="0">
                <a:latin typeface="微軟正黑體" panose="020B0604030504040204" pitchFamily="34" charset="-120"/>
                <a:ea typeface="微軟正黑體" panose="020B0604030504040204" pitchFamily="34" charset="-120"/>
              </a:rPr>
              <a:t>Enlight</a:t>
            </a:r>
            <a:r>
              <a:rPr lang="en-US" altLang="zh-TW" sz="2000" dirty="0" smtClean="0">
                <a:latin typeface="微軟正黑體" panose="020B0604030504040204" pitchFamily="34" charset="-120"/>
                <a:ea typeface="微軟正黑體" panose="020B0604030504040204" pitchFamily="34" charset="-120"/>
              </a:rPr>
              <a:t> </a:t>
            </a:r>
            <a:r>
              <a:rPr lang="en-US" altLang="zh-TW" sz="2000" dirty="0">
                <a:latin typeface="微軟正黑體" panose="020B0604030504040204" pitchFamily="34" charset="-120"/>
                <a:ea typeface="微軟正黑體" panose="020B0604030504040204" pitchFamily="34" charset="-120"/>
              </a:rPr>
              <a:t>AI business operations and creating a win-win situation with </a:t>
            </a:r>
            <a:r>
              <a:rPr lang="en-US" altLang="zh-TW" sz="2000" dirty="0" smtClean="0">
                <a:latin typeface="微軟正黑體" panose="020B0604030504040204" pitchFamily="34" charset="-120"/>
                <a:ea typeface="微軟正黑體" panose="020B0604030504040204" pitchFamily="34" charset="-120"/>
              </a:rPr>
              <a:t>Chief </a:t>
            </a:r>
            <a:r>
              <a:rPr lang="en-US" altLang="zh-TW" sz="2000" dirty="0" smtClean="0">
                <a:solidFill>
                  <a:schemeClr val="tx1"/>
                </a:solidFill>
              </a:rPr>
              <a:t>Telecom </a:t>
            </a:r>
            <a:r>
              <a:rPr lang="en-US" altLang="zh-TW" sz="2000" dirty="0" err="1" smtClean="0">
                <a:solidFill>
                  <a:schemeClr val="tx1"/>
                </a:solidFill>
              </a:rPr>
              <a:t>Inc</a:t>
            </a:r>
            <a:r>
              <a:rPr lang="en-US" altLang="zh-TW" sz="2000" dirty="0" smtClean="0">
                <a:latin typeface="微軟正黑體" panose="020B0604030504040204" pitchFamily="34" charset="-120"/>
                <a:ea typeface="微軟正黑體" panose="020B0604030504040204" pitchFamily="34" charset="-120"/>
              </a:rPr>
              <a:t> .</a:t>
            </a:r>
            <a:endParaRPr lang="en-US" altLang="zh-TW" sz="2000" dirty="0">
              <a:latin typeface="微軟正黑體" panose="020B0604030504040204" pitchFamily="34" charset="-120"/>
              <a:ea typeface="微軟正黑體" panose="020B0604030504040204" pitchFamily="34" charset="-120"/>
            </a:endParaRPr>
          </a:p>
          <a:p>
            <a:endParaRPr lang="zh-TW"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 </a:t>
            </a:r>
            <a:endParaRPr lang="zh-TW"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 </a:t>
            </a:r>
            <a:endParaRPr lang="zh-TW"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endPar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3" name="object 4"/>
          <p:cNvSpPr txBox="1"/>
          <p:nvPr/>
        </p:nvSpPr>
        <p:spPr>
          <a:xfrm>
            <a:off x="9986898" y="6378346"/>
            <a:ext cx="2052320" cy="269240"/>
          </a:xfrm>
          <a:prstGeom prst="rect">
            <a:avLst/>
          </a:prstGeom>
        </p:spPr>
        <p:txBody>
          <a:bodyPr vert="horz" wrap="square" lIns="0" tIns="12065" rIns="0" bIns="0" rtlCol="0">
            <a:spAutoFit/>
          </a:bodyPr>
          <a:lstStyle/>
          <a:p>
            <a:pPr marL="12700">
              <a:lnSpc>
                <a:spcPct val="100000"/>
              </a:lnSpc>
              <a:spcBef>
                <a:spcPts val="95"/>
              </a:spcBef>
            </a:pPr>
            <a:r>
              <a:rPr sz="1600" spc="-30" dirty="0">
                <a:solidFill>
                  <a:srgbClr val="5E6164"/>
                </a:solidFill>
                <a:latin typeface="微軟正黑體"/>
                <a:cs typeface="微軟正黑體"/>
              </a:rPr>
              <a:t>翔耀實業股份有限公司</a:t>
            </a:r>
            <a:endParaRPr sz="1600" dirty="0">
              <a:latin typeface="微軟正黑體"/>
              <a:cs typeface="微軟正黑體"/>
            </a:endParaRPr>
          </a:p>
        </p:txBody>
      </p:sp>
      <p:pic>
        <p:nvPicPr>
          <p:cNvPr id="5" name="object 5"/>
          <p:cNvPicPr/>
          <p:nvPr/>
        </p:nvPicPr>
        <p:blipFill>
          <a:blip r:embed="rId2" cstate="print"/>
          <a:stretch>
            <a:fillRect/>
          </a:stretch>
        </p:blipFill>
        <p:spPr>
          <a:xfrm>
            <a:off x="9047736" y="6385559"/>
            <a:ext cx="898082" cy="274320"/>
          </a:xfrm>
          <a:prstGeom prst="rect">
            <a:avLst/>
          </a:prstGeom>
        </p:spPr>
      </p:pic>
      <p:sp>
        <p:nvSpPr>
          <p:cNvPr id="8" name="object 29"/>
          <p:cNvSpPr txBox="1"/>
          <p:nvPr/>
        </p:nvSpPr>
        <p:spPr>
          <a:xfrm>
            <a:off x="478103" y="632487"/>
            <a:ext cx="3865245" cy="505908"/>
          </a:xfrm>
          <a:prstGeom prst="rect">
            <a:avLst/>
          </a:prstGeom>
        </p:spPr>
        <p:txBody>
          <a:bodyPr vert="horz" wrap="square" lIns="0" tIns="13335" rIns="0" bIns="0" rtlCol="0">
            <a:spAutoFit/>
          </a:bodyPr>
          <a:lstStyle/>
          <a:p>
            <a:pPr marL="12700">
              <a:lnSpc>
                <a:spcPct val="100000"/>
              </a:lnSpc>
              <a:spcBef>
                <a:spcPts val="105"/>
              </a:spcBef>
            </a:pPr>
            <a:r>
              <a:rPr lang="en-US" altLang="zh-TW" sz="3200" b="1" spc="-5" dirty="0">
                <a:solidFill>
                  <a:srgbClr val="3A6BA6"/>
                </a:solidFill>
                <a:latin typeface="微軟正黑體"/>
                <a:cs typeface="微軟正黑體"/>
              </a:rPr>
              <a:t>AI</a:t>
            </a:r>
            <a:r>
              <a:rPr lang="zh-TW" altLang="en-US" sz="3200" b="1" spc="-5" dirty="0">
                <a:solidFill>
                  <a:srgbClr val="3A6BA6"/>
                </a:solidFill>
                <a:latin typeface="微軟正黑體"/>
                <a:cs typeface="微軟正黑體"/>
              </a:rPr>
              <a:t> </a:t>
            </a:r>
            <a:r>
              <a:rPr lang="en-US" altLang="zh-TW" sz="3200" b="1" spc="-5" dirty="0">
                <a:solidFill>
                  <a:srgbClr val="3A6BA6"/>
                </a:solidFill>
                <a:latin typeface="微軟正黑體"/>
                <a:cs typeface="微軟正黑體"/>
              </a:rPr>
              <a:t>Division</a:t>
            </a:r>
            <a:endParaRPr sz="3200" dirty="0">
              <a:latin typeface="微軟正黑體"/>
              <a:cs typeface="微軟正黑體"/>
            </a:endParaRPr>
          </a:p>
        </p:txBody>
      </p:sp>
      <p:pic>
        <p:nvPicPr>
          <p:cNvPr id="2" name="圖片 1"/>
          <p:cNvPicPr>
            <a:picLocks noChangeAspect="1"/>
          </p:cNvPicPr>
          <p:nvPr/>
        </p:nvPicPr>
        <p:blipFill rotWithShape="1">
          <a:blip r:embed="rId3">
            <a:extLst>
              <a:ext uri="{28A0092B-C50C-407E-A947-70E740481C1C}">
                <a14:useLocalDpi xmlns:a14="http://schemas.microsoft.com/office/drawing/2010/main" val="0"/>
              </a:ext>
            </a:extLst>
          </a:blip>
          <a:srcRect l="31930" t="4797" r="15348"/>
          <a:stretch/>
        </p:blipFill>
        <p:spPr>
          <a:xfrm>
            <a:off x="6783729" y="-24114"/>
            <a:ext cx="5410200" cy="6899602"/>
          </a:xfrm>
          <a:prstGeom prst="rect">
            <a:avLst/>
          </a:prstGeom>
        </p:spPr>
      </p:pic>
      <p:pic>
        <p:nvPicPr>
          <p:cNvPr id="19" name="object 4"/>
          <p:cNvPicPr/>
          <p:nvPr/>
        </p:nvPicPr>
        <p:blipFill>
          <a:blip r:embed="rId4" cstate="print"/>
          <a:stretch>
            <a:fillRect/>
          </a:stretch>
        </p:blipFill>
        <p:spPr>
          <a:xfrm>
            <a:off x="9101327" y="6388608"/>
            <a:ext cx="827531" cy="245364"/>
          </a:xfrm>
          <a:prstGeom prst="rect">
            <a:avLst/>
          </a:prstGeom>
        </p:spPr>
      </p:pic>
      <p:sp>
        <p:nvSpPr>
          <p:cNvPr id="20" name="object 7"/>
          <p:cNvSpPr txBox="1">
            <a:spLocks noGrp="1"/>
          </p:cNvSpPr>
          <p:nvPr>
            <p:ph type="ftr" sz="quarter" idx="5"/>
          </p:nvPr>
        </p:nvSpPr>
        <p:spPr>
          <a:xfrm>
            <a:off x="9986898" y="6363005"/>
            <a:ext cx="2052320" cy="295275"/>
          </a:xfrm>
          <a:prstGeom prst="rect">
            <a:avLst/>
          </a:prstGeom>
        </p:spPr>
        <p:txBody>
          <a:bodyPr vert="horz" wrap="square" lIns="0" tIns="27305" rIns="0" bIns="0" rtlCol="0">
            <a:spAutoFit/>
          </a:bodyPr>
          <a:lstStyle/>
          <a:p>
            <a:pPr marL="12700">
              <a:lnSpc>
                <a:spcPct val="100000"/>
              </a:lnSpc>
              <a:spcBef>
                <a:spcPts val="215"/>
              </a:spcBef>
            </a:pPr>
            <a:r>
              <a:rPr spc="-30" dirty="0"/>
              <a:t>翔耀實業股份有限公司</a:t>
            </a:r>
          </a:p>
        </p:txBody>
      </p:sp>
      <p:sp>
        <p:nvSpPr>
          <p:cNvPr id="10" name="object 7"/>
          <p:cNvSpPr txBox="1">
            <a:spLocks/>
          </p:cNvSpPr>
          <p:nvPr/>
        </p:nvSpPr>
        <p:spPr>
          <a:xfrm>
            <a:off x="9986898" y="6364604"/>
            <a:ext cx="2052320" cy="295275"/>
          </a:xfrm>
          <a:prstGeom prst="rect">
            <a:avLst/>
          </a:prstGeom>
        </p:spPr>
        <p:txBody>
          <a:bodyPr vert="horz" wrap="square" lIns="0" tIns="27305" rIns="0" bIns="0" rtlCol="0">
            <a:spAutoFit/>
          </a:bodyPr>
          <a:lstStyle>
            <a:defPPr>
              <a:defRPr kern="0"/>
            </a:defPPr>
            <a:lvl1pPr>
              <a:defRPr sz="1600" b="0" i="0">
                <a:solidFill>
                  <a:schemeClr val="bg1"/>
                </a:solidFill>
                <a:latin typeface="微軟正黑體"/>
                <a:cs typeface="微軟正黑體"/>
              </a:defRPr>
            </a:lvl1pPr>
          </a:lstStyle>
          <a:p>
            <a:pPr marL="12700">
              <a:spcBef>
                <a:spcPts val="215"/>
              </a:spcBef>
            </a:pPr>
            <a:r>
              <a:rPr lang="zh-TW" altLang="en-US" spc="-30"/>
              <a:t>翔耀實業股份有限公司</a:t>
            </a:r>
            <a:endParaRPr lang="zh-TW" altLang="en-US" spc="-30" dirty="0"/>
          </a:p>
        </p:txBody>
      </p:sp>
      <p:sp>
        <p:nvSpPr>
          <p:cNvPr id="7" name="矩形 6"/>
          <p:cNvSpPr/>
          <p:nvPr/>
        </p:nvSpPr>
        <p:spPr>
          <a:xfrm>
            <a:off x="478103" y="225833"/>
            <a:ext cx="3265638" cy="523220"/>
          </a:xfrm>
          <a:prstGeom prst="rect">
            <a:avLst/>
          </a:prstGeom>
        </p:spPr>
        <p:txBody>
          <a:bodyPr wrap="none">
            <a:spAutoFit/>
          </a:bodyPr>
          <a:lstStyle/>
          <a:p>
            <a:r>
              <a:rPr lang="en-US" altLang="zh-TW" sz="2800" dirty="0" smtClean="0">
                <a:solidFill>
                  <a:srgbClr val="0070C0"/>
                </a:solidFill>
              </a:rPr>
              <a:t>Enlight Corporation</a:t>
            </a:r>
            <a:endParaRPr lang="zh-TW" altLang="en-US" sz="2800" dirty="0">
              <a:solidFill>
                <a:srgbClr val="0070C0"/>
              </a:solidFill>
            </a:endParaRPr>
          </a:p>
        </p:txBody>
      </p:sp>
    </p:spTree>
    <p:extLst>
      <p:ext uri="{BB962C8B-B14F-4D97-AF65-F5344CB8AC3E}">
        <p14:creationId xmlns:p14="http://schemas.microsoft.com/office/powerpoint/2010/main" val="19359377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33400" y="1840637"/>
            <a:ext cx="5223926" cy="1015663"/>
          </a:xfrm>
          <a:prstGeom prst="rect">
            <a:avLst/>
          </a:prstGeom>
        </p:spPr>
        <p:txBody>
          <a:bodyPr wrap="square">
            <a:spAutoFit/>
          </a:bodyPr>
          <a:lstStyle/>
          <a:p>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 </a:t>
            </a:r>
            <a:endParaRPr lang="zh-TW"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 </a:t>
            </a:r>
            <a:endParaRPr lang="zh-TW"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endPar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3" name="object 4"/>
          <p:cNvSpPr txBox="1"/>
          <p:nvPr/>
        </p:nvSpPr>
        <p:spPr>
          <a:xfrm>
            <a:off x="9986898" y="6378346"/>
            <a:ext cx="2052320" cy="269240"/>
          </a:xfrm>
          <a:prstGeom prst="rect">
            <a:avLst/>
          </a:prstGeom>
        </p:spPr>
        <p:txBody>
          <a:bodyPr vert="horz" wrap="square" lIns="0" tIns="12065" rIns="0" bIns="0" rtlCol="0">
            <a:spAutoFit/>
          </a:bodyPr>
          <a:lstStyle/>
          <a:p>
            <a:pPr marL="12700">
              <a:lnSpc>
                <a:spcPct val="100000"/>
              </a:lnSpc>
              <a:spcBef>
                <a:spcPts val="95"/>
              </a:spcBef>
            </a:pPr>
            <a:r>
              <a:rPr sz="1600" spc="-30" dirty="0">
                <a:solidFill>
                  <a:srgbClr val="5E6164"/>
                </a:solidFill>
                <a:latin typeface="微軟正黑體"/>
                <a:cs typeface="微軟正黑體"/>
              </a:rPr>
              <a:t>翔耀實業股份有限公司</a:t>
            </a:r>
            <a:endParaRPr sz="1600" dirty="0">
              <a:latin typeface="微軟正黑體"/>
              <a:cs typeface="微軟正黑體"/>
            </a:endParaRPr>
          </a:p>
        </p:txBody>
      </p:sp>
      <p:sp>
        <p:nvSpPr>
          <p:cNvPr id="8" name="object 29"/>
          <p:cNvSpPr txBox="1"/>
          <p:nvPr/>
        </p:nvSpPr>
        <p:spPr>
          <a:xfrm>
            <a:off x="493463" y="612010"/>
            <a:ext cx="3865245" cy="505908"/>
          </a:xfrm>
          <a:prstGeom prst="rect">
            <a:avLst/>
          </a:prstGeom>
        </p:spPr>
        <p:txBody>
          <a:bodyPr vert="horz" wrap="square" lIns="0" tIns="13335" rIns="0" bIns="0" rtlCol="0">
            <a:spAutoFit/>
          </a:bodyPr>
          <a:lstStyle/>
          <a:p>
            <a:pPr marL="12700">
              <a:lnSpc>
                <a:spcPct val="100000"/>
              </a:lnSpc>
              <a:spcBef>
                <a:spcPts val="105"/>
              </a:spcBef>
            </a:pPr>
            <a:r>
              <a:rPr lang="en-US" altLang="zh-TW" sz="3200" b="1" spc="-5" dirty="0">
                <a:solidFill>
                  <a:srgbClr val="3A6BA6"/>
                </a:solidFill>
                <a:latin typeface="微軟正黑體"/>
                <a:cs typeface="微軟正黑體"/>
              </a:rPr>
              <a:t>AI</a:t>
            </a:r>
            <a:r>
              <a:rPr lang="zh-TW" altLang="en-US" sz="3200" b="1" spc="-5" dirty="0">
                <a:solidFill>
                  <a:srgbClr val="3A6BA6"/>
                </a:solidFill>
                <a:latin typeface="微軟正黑體"/>
                <a:cs typeface="微軟正黑體"/>
              </a:rPr>
              <a:t> </a:t>
            </a:r>
            <a:r>
              <a:rPr lang="en-US" altLang="zh-TW" sz="3200" b="1" spc="-5" dirty="0">
                <a:solidFill>
                  <a:srgbClr val="3A6BA6"/>
                </a:solidFill>
                <a:latin typeface="微軟正黑體"/>
                <a:cs typeface="微軟正黑體"/>
              </a:rPr>
              <a:t>Division</a:t>
            </a:r>
            <a:endParaRPr sz="3200" dirty="0">
              <a:latin typeface="微軟正黑體"/>
              <a:cs typeface="微軟正黑體"/>
            </a:endParaRPr>
          </a:p>
        </p:txBody>
      </p:sp>
      <p:pic>
        <p:nvPicPr>
          <p:cNvPr id="2" name="圖片 1"/>
          <p:cNvPicPr>
            <a:picLocks noChangeAspect="1"/>
          </p:cNvPicPr>
          <p:nvPr/>
        </p:nvPicPr>
        <p:blipFill rotWithShape="1">
          <a:blip r:embed="rId3">
            <a:extLst>
              <a:ext uri="{28A0092B-C50C-407E-A947-70E740481C1C}">
                <a14:useLocalDpi xmlns:a14="http://schemas.microsoft.com/office/drawing/2010/main" val="0"/>
              </a:ext>
            </a:extLst>
          </a:blip>
          <a:srcRect l="31930" t="4797" r="15348"/>
          <a:stretch/>
        </p:blipFill>
        <p:spPr>
          <a:xfrm>
            <a:off x="9644330" y="0"/>
            <a:ext cx="2593979" cy="6875488"/>
          </a:xfrm>
          <a:prstGeom prst="rect">
            <a:avLst/>
          </a:prstGeom>
        </p:spPr>
      </p:pic>
      <p:sp>
        <p:nvSpPr>
          <p:cNvPr id="20" name="object 7"/>
          <p:cNvSpPr txBox="1">
            <a:spLocks noGrp="1"/>
          </p:cNvSpPr>
          <p:nvPr>
            <p:ph type="ftr" sz="quarter" idx="5"/>
          </p:nvPr>
        </p:nvSpPr>
        <p:spPr>
          <a:xfrm>
            <a:off x="10139680" y="6545378"/>
            <a:ext cx="2052320" cy="295275"/>
          </a:xfrm>
          <a:prstGeom prst="rect">
            <a:avLst/>
          </a:prstGeom>
        </p:spPr>
        <p:txBody>
          <a:bodyPr vert="horz" wrap="square" lIns="0" tIns="27305" rIns="0" bIns="0" rtlCol="0">
            <a:spAutoFit/>
          </a:bodyPr>
          <a:lstStyle/>
          <a:p>
            <a:pPr marL="12700">
              <a:lnSpc>
                <a:spcPct val="100000"/>
              </a:lnSpc>
              <a:spcBef>
                <a:spcPts val="215"/>
              </a:spcBef>
            </a:pPr>
            <a:r>
              <a:rPr spc="-30" dirty="0"/>
              <a:t>翔耀實業股份有限公司</a:t>
            </a:r>
          </a:p>
        </p:txBody>
      </p:sp>
      <p:sp>
        <p:nvSpPr>
          <p:cNvPr id="6" name="矩形 5"/>
          <p:cNvSpPr/>
          <p:nvPr/>
        </p:nvSpPr>
        <p:spPr>
          <a:xfrm>
            <a:off x="125209" y="1027654"/>
            <a:ext cx="9717866" cy="6494085"/>
          </a:xfrm>
          <a:prstGeom prst="rect">
            <a:avLst/>
          </a:prstGeom>
        </p:spPr>
        <p:txBody>
          <a:bodyPr wrap="square">
            <a:spAutoFit/>
          </a:bodyPr>
          <a:lstStyle/>
          <a:p>
            <a:r>
              <a:rPr lang="en-US" altLang="zh-TW" sz="2000" b="1" dirty="0">
                <a:latin typeface="微軟正黑體" panose="020B0604030504040204" pitchFamily="34" charset="-120"/>
                <a:ea typeface="微軟正黑體" panose="020B0604030504040204" pitchFamily="34" charset="-120"/>
              </a:rPr>
              <a:t>The key differences and advantages compared to the previous plan are as follows:</a:t>
            </a:r>
            <a:endParaRPr lang="en-US" altLang="zh-TW" sz="2000" dirty="0">
              <a:latin typeface="微軟正黑體" panose="020B0604030504040204" pitchFamily="34" charset="-120"/>
              <a:ea typeface="微軟正黑體" panose="020B0604030504040204" pitchFamily="34" charset="-120"/>
            </a:endParaRPr>
          </a:p>
          <a:p>
            <a:r>
              <a:rPr lang="en-US" altLang="zh-TW" sz="2000" b="1" dirty="0">
                <a:latin typeface="微軟正黑體" panose="020B0604030504040204" pitchFamily="34" charset="-120"/>
                <a:ea typeface="微軟正黑體" panose="020B0604030504040204" pitchFamily="34" charset="-120"/>
              </a:rPr>
              <a:t>1. Original </a:t>
            </a:r>
            <a:r>
              <a:rPr lang="en-US" altLang="zh-TW" sz="2000" b="1" dirty="0" smtClean="0">
                <a:latin typeface="微軟正黑體" panose="020B0604030504040204" pitchFamily="34" charset="-120"/>
                <a:ea typeface="微軟正黑體" panose="020B0604030504040204" pitchFamily="34" charset="-120"/>
              </a:rPr>
              <a:t>Chief </a:t>
            </a:r>
            <a:r>
              <a:rPr lang="en-US" altLang="zh-TW" sz="2000" b="1" dirty="0">
                <a:latin typeface="微軟正黑體" panose="020B0604030504040204" pitchFamily="34" charset="-120"/>
                <a:ea typeface="微軟正黑體" panose="020B0604030504040204" pitchFamily="34" charset="-120"/>
              </a:rPr>
              <a:t>lease agreement:</a:t>
            </a:r>
            <a:r>
              <a:rPr lang="en-US" altLang="zh-TW" sz="2000" dirty="0">
                <a:latin typeface="微軟正黑體" panose="020B0604030504040204" pitchFamily="34" charset="-120"/>
                <a:ea typeface="微軟正黑體" panose="020B0604030504040204" pitchFamily="34" charset="-120"/>
              </a:rPr>
              <a:t/>
            </a:r>
            <a:br>
              <a:rPr lang="en-US" altLang="zh-TW" sz="2000" dirty="0">
                <a:latin typeface="微軟正黑體" panose="020B0604030504040204" pitchFamily="34" charset="-120"/>
                <a:ea typeface="微軟正黑體" panose="020B0604030504040204" pitchFamily="34" charset="-120"/>
              </a:rPr>
            </a:br>
            <a:r>
              <a:rPr lang="en-US" altLang="zh-TW" sz="2000" dirty="0">
                <a:latin typeface="微軟正黑體" panose="020B0604030504040204" pitchFamily="34" charset="-120"/>
                <a:ea typeface="微軟正黑體" panose="020B0604030504040204" pitchFamily="34" charset="-120"/>
              </a:rPr>
              <a:t>(1) The data center’s monthly rent is fixed per unit as agreed.</a:t>
            </a:r>
            <a:br>
              <a:rPr lang="en-US" altLang="zh-TW" sz="2000" dirty="0">
                <a:latin typeface="微軟正黑體" panose="020B0604030504040204" pitchFamily="34" charset="-120"/>
                <a:ea typeface="微軟正黑體" panose="020B0604030504040204" pitchFamily="34" charset="-120"/>
              </a:rPr>
            </a:br>
            <a:r>
              <a:rPr lang="en-US" altLang="zh-TW" sz="2000" dirty="0">
                <a:latin typeface="微軟正黑體" panose="020B0604030504040204" pitchFamily="34" charset="-120"/>
                <a:ea typeface="微軟正黑體" panose="020B0604030504040204" pitchFamily="34" charset="-120"/>
              </a:rPr>
              <a:t>(2) Electricity costs: Based on the estimated total contract capacity of the machines and the actual electricity usage.</a:t>
            </a:r>
            <a:br>
              <a:rPr lang="en-US" altLang="zh-TW" sz="2000" dirty="0">
                <a:latin typeface="微軟正黑體" panose="020B0604030504040204" pitchFamily="34" charset="-120"/>
                <a:ea typeface="微軟正黑體" panose="020B0604030504040204" pitchFamily="34" charset="-120"/>
              </a:rPr>
            </a:br>
            <a:r>
              <a:rPr lang="en-US" altLang="zh-TW" sz="2000" dirty="0">
                <a:latin typeface="微軟正黑體" panose="020B0604030504040204" pitchFamily="34" charset="-120"/>
                <a:ea typeface="微軟正黑體" panose="020B0604030504040204" pitchFamily="34" charset="-120"/>
              </a:rPr>
              <a:t>(3) The lessee needs to invest a large amount of capital to build data center operations and facilities.</a:t>
            </a:r>
          </a:p>
          <a:p>
            <a:r>
              <a:rPr lang="en-US" altLang="zh-TW" sz="2000" b="1" dirty="0">
                <a:latin typeface="微軟正黑體" panose="020B0604030504040204" pitchFamily="34" charset="-120"/>
                <a:ea typeface="微軟正黑體" panose="020B0604030504040204" pitchFamily="34" charset="-120"/>
              </a:rPr>
              <a:t>2. New 5-year financial lease agreement for facility assets and related operational agreements:</a:t>
            </a:r>
            <a:r>
              <a:rPr lang="en-US" altLang="zh-TW" sz="2000" dirty="0">
                <a:latin typeface="微軟正黑體" panose="020B0604030504040204" pitchFamily="34" charset="-120"/>
                <a:ea typeface="微軟正黑體" panose="020B0604030504040204" pitchFamily="34" charset="-120"/>
              </a:rPr>
              <a:t/>
            </a:r>
            <a:br>
              <a:rPr lang="en-US" altLang="zh-TW" sz="2000" dirty="0">
                <a:latin typeface="微軟正黑體" panose="020B0604030504040204" pitchFamily="34" charset="-120"/>
                <a:ea typeface="微軟正黑體" panose="020B0604030504040204" pitchFamily="34" charset="-120"/>
              </a:rPr>
            </a:br>
            <a:r>
              <a:rPr lang="en-US" altLang="zh-TW" sz="2000" dirty="0">
                <a:latin typeface="微軟正黑體" panose="020B0604030504040204" pitchFamily="34" charset="-120"/>
                <a:ea typeface="微軟正黑體" panose="020B0604030504040204" pitchFamily="34" charset="-120"/>
              </a:rPr>
              <a:t>(1) Rent is based on the use of cabinets, with charges according to actual electricity usage. In the early stages, when the number of customers and machines is small, this plan offers a significant cost advantage in rental fees compared to the previous agreement.</a:t>
            </a:r>
            <a:br>
              <a:rPr lang="en-US" altLang="zh-TW" sz="2000" dirty="0">
                <a:latin typeface="微軟正黑體" panose="020B0604030504040204" pitchFamily="34" charset="-120"/>
                <a:ea typeface="微軟正黑體" panose="020B0604030504040204" pitchFamily="34" charset="-120"/>
              </a:rPr>
            </a:br>
            <a:r>
              <a:rPr lang="en-US" altLang="zh-TW" sz="2000" dirty="0">
                <a:latin typeface="微軟正黑體" panose="020B0604030504040204" pitchFamily="34" charset="-120"/>
                <a:ea typeface="微軟正黑體" panose="020B0604030504040204" pitchFamily="34" charset="-120"/>
              </a:rPr>
              <a:t>(2) Due to the ancillary equipment for the data center, </a:t>
            </a:r>
            <a:r>
              <a:rPr lang="en-US" altLang="zh-TW" sz="2000" dirty="0" smtClean="0">
                <a:latin typeface="微軟正黑體" panose="020B0604030504040204" pitchFamily="34" charset="-120"/>
                <a:ea typeface="微軟正黑體" panose="020B0604030504040204" pitchFamily="34" charset="-120"/>
              </a:rPr>
              <a:t>Enlight </a:t>
            </a:r>
            <a:r>
              <a:rPr lang="en-US" altLang="zh-TW" sz="2000" dirty="0">
                <a:latin typeface="微軟正黑體" panose="020B0604030504040204" pitchFamily="34" charset="-120"/>
                <a:ea typeface="微軟正黑體" panose="020B0604030504040204" pitchFamily="34" charset="-120"/>
              </a:rPr>
              <a:t>has adopted a financial lease model for the operation of the facilities. The previous investment funds can be recovered sequentially by the </a:t>
            </a:r>
            <a:r>
              <a:rPr lang="en-US" altLang="zh-TW" sz="2000" dirty="0" smtClean="0">
                <a:latin typeface="微軟正黑體" panose="020B0604030504040204" pitchFamily="34" charset="-120"/>
                <a:ea typeface="微軟正黑體" panose="020B0604030504040204" pitchFamily="34" charset="-120"/>
              </a:rPr>
              <a:t>lessee—Chief , </a:t>
            </a:r>
            <a:r>
              <a:rPr lang="en-US" altLang="zh-TW" sz="2000" dirty="0">
                <a:latin typeface="微軟正黑體" panose="020B0604030504040204" pitchFamily="34" charset="-120"/>
                <a:ea typeface="微軟正黑體" panose="020B0604030504040204" pitchFamily="34" charset="-120"/>
              </a:rPr>
              <a:t>through rent payments, helping to activate fixed assets and reduce financial pressure, which facilitates further business operations.</a:t>
            </a:r>
          </a:p>
          <a:p>
            <a:r>
              <a:rPr lang="zh-TW" altLang="en-US" dirty="0"/>
              <a:t>                                                                                                                                                                                              </a:t>
            </a:r>
            <a:endParaRPr lang="en-US" altLang="zh-TW" dirty="0"/>
          </a:p>
          <a:p>
            <a:endParaRPr lang="en-US" altLang="zh-TW" dirty="0"/>
          </a:p>
        </p:txBody>
      </p:sp>
      <p:sp>
        <p:nvSpPr>
          <p:cNvPr id="12" name="菱形 11"/>
          <p:cNvSpPr/>
          <p:nvPr/>
        </p:nvSpPr>
        <p:spPr>
          <a:xfrm>
            <a:off x="9766164" y="1117918"/>
            <a:ext cx="2427763" cy="5267641"/>
          </a:xfrm>
          <a:prstGeom prst="diamond">
            <a:avLst/>
          </a:prstGeom>
          <a:blipFill>
            <a:blip r:embed="rId4" cstate="print">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object 5"/>
          <p:cNvPicPr/>
          <p:nvPr/>
        </p:nvPicPr>
        <p:blipFill>
          <a:blip r:embed="rId5" cstate="print"/>
          <a:stretch>
            <a:fillRect/>
          </a:stretch>
        </p:blipFill>
        <p:spPr>
          <a:xfrm>
            <a:off x="9195289" y="6567351"/>
            <a:ext cx="898082" cy="274320"/>
          </a:xfrm>
          <a:prstGeom prst="rect">
            <a:avLst/>
          </a:prstGeom>
        </p:spPr>
      </p:pic>
      <p:sp>
        <p:nvSpPr>
          <p:cNvPr id="9" name="矩形 8"/>
          <p:cNvSpPr/>
          <p:nvPr/>
        </p:nvSpPr>
        <p:spPr>
          <a:xfrm>
            <a:off x="381000" y="144495"/>
            <a:ext cx="3589444" cy="523220"/>
          </a:xfrm>
          <a:prstGeom prst="rect">
            <a:avLst/>
          </a:prstGeom>
        </p:spPr>
        <p:txBody>
          <a:bodyPr wrap="none">
            <a:spAutoFit/>
          </a:bodyPr>
          <a:lstStyle/>
          <a:p>
            <a:r>
              <a:rPr lang="en-US" altLang="zh-TW" sz="2800" dirty="0" smtClean="0">
                <a:solidFill>
                  <a:schemeClr val="tx2">
                    <a:lumMod val="60000"/>
                    <a:lumOff val="40000"/>
                  </a:schemeClr>
                </a:solidFill>
                <a:latin typeface="微軟正黑體" panose="020B0604030504040204" pitchFamily="34" charset="-120"/>
                <a:ea typeface="微軟正黑體" panose="020B0604030504040204" pitchFamily="34" charset="-120"/>
              </a:rPr>
              <a:t>Enlight Corporation </a:t>
            </a:r>
            <a:endParaRPr lang="zh-TW" altLang="en-US" sz="2800" dirty="0">
              <a:solidFill>
                <a:schemeClr val="tx2">
                  <a:lumMod val="60000"/>
                  <a:lumOff val="40000"/>
                </a:schemeClr>
              </a:solidFill>
            </a:endParaRPr>
          </a:p>
        </p:txBody>
      </p:sp>
    </p:spTree>
    <p:extLst>
      <p:ext uri="{BB962C8B-B14F-4D97-AF65-F5344CB8AC3E}">
        <p14:creationId xmlns:p14="http://schemas.microsoft.com/office/powerpoint/2010/main" val="42119955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09600" y="1744682"/>
            <a:ext cx="6019800" cy="1708160"/>
          </a:xfrm>
          <a:prstGeom prst="rect">
            <a:avLst/>
          </a:prstGeom>
        </p:spPr>
        <p:txBody>
          <a:bodyPr wrap="square">
            <a:spAutoFit/>
          </a:bodyPr>
          <a:lstStyle/>
          <a:p>
            <a:pPr>
              <a:spcBef>
                <a:spcPts val="1000"/>
              </a:spcBef>
            </a:pPr>
            <a:endParaRPr lang="zh-TW" altLang="zh-TW" sz="2000" dirty="0">
              <a:solidFill>
                <a:schemeClr val="accent1">
                  <a:lumMod val="75000"/>
                </a:schemeClr>
              </a:solidFill>
              <a:latin typeface="微軟正黑體" panose="020B0604030504040204" pitchFamily="34" charset="-120"/>
              <a:ea typeface="微軟正黑體" panose="020B0604030504040204" pitchFamily="34" charset="-120"/>
            </a:endParaRPr>
          </a:p>
          <a:p>
            <a:pPr>
              <a:spcBef>
                <a:spcPts val="1000"/>
              </a:spcBef>
            </a:pPr>
            <a:r>
              <a:rPr lang="en-US" altLang="zh-TW" sz="2000" dirty="0">
                <a:solidFill>
                  <a:schemeClr val="accent1">
                    <a:lumMod val="75000"/>
                  </a:schemeClr>
                </a:solidFill>
                <a:latin typeface="微軟正黑體" panose="020B0604030504040204" pitchFamily="34" charset="-120"/>
                <a:ea typeface="微軟正黑體" panose="020B0604030504040204" pitchFamily="34" charset="-120"/>
              </a:rPr>
              <a:t> </a:t>
            </a:r>
            <a:endParaRPr lang="zh-TW" altLang="zh-TW" sz="2000" dirty="0">
              <a:solidFill>
                <a:schemeClr val="accent1">
                  <a:lumMod val="75000"/>
                </a:schemeClr>
              </a:solidFill>
              <a:latin typeface="微軟正黑體" panose="020B0604030504040204" pitchFamily="34" charset="-120"/>
              <a:ea typeface="微軟正黑體" panose="020B0604030504040204" pitchFamily="34" charset="-120"/>
            </a:endParaRPr>
          </a:p>
          <a:p>
            <a:pPr>
              <a:spcBef>
                <a:spcPts val="1000"/>
              </a:spcBef>
            </a:pPr>
            <a:r>
              <a:rPr lang="en-US" altLang="zh-TW" sz="2000" dirty="0">
                <a:solidFill>
                  <a:schemeClr val="accent1">
                    <a:lumMod val="75000"/>
                  </a:schemeClr>
                </a:solidFill>
                <a:latin typeface="微軟正黑體" panose="020B0604030504040204" pitchFamily="34" charset="-120"/>
                <a:ea typeface="微軟正黑體" panose="020B0604030504040204" pitchFamily="34" charset="-120"/>
              </a:rPr>
              <a:t> </a:t>
            </a:r>
            <a:endParaRPr lang="zh-TW" altLang="zh-TW" sz="2000" dirty="0">
              <a:solidFill>
                <a:schemeClr val="accent1">
                  <a:lumMod val="75000"/>
                </a:schemeClr>
              </a:solidFill>
              <a:latin typeface="微軟正黑體" panose="020B0604030504040204" pitchFamily="34" charset="-120"/>
              <a:ea typeface="微軟正黑體" panose="020B0604030504040204" pitchFamily="34" charset="-120"/>
            </a:endParaRPr>
          </a:p>
          <a:p>
            <a:pPr>
              <a:spcBef>
                <a:spcPts val="1000"/>
              </a:spcBef>
            </a:pPr>
            <a:endParaRPr lang="zh-TW" altLang="en-US" sz="2000" dirty="0">
              <a:solidFill>
                <a:schemeClr val="accent1">
                  <a:lumMod val="75000"/>
                </a:schemeClr>
              </a:solidFill>
              <a:latin typeface="微軟正黑體" panose="020B0604030504040204" pitchFamily="34" charset="-120"/>
              <a:ea typeface="微軟正黑體" panose="020B0604030504040204" pitchFamily="34" charset="-120"/>
            </a:endParaRPr>
          </a:p>
        </p:txBody>
      </p:sp>
      <p:sp>
        <p:nvSpPr>
          <p:cNvPr id="3" name="object 4"/>
          <p:cNvSpPr txBox="1"/>
          <p:nvPr/>
        </p:nvSpPr>
        <p:spPr>
          <a:xfrm>
            <a:off x="9986898" y="6378346"/>
            <a:ext cx="2052320" cy="269240"/>
          </a:xfrm>
          <a:prstGeom prst="rect">
            <a:avLst/>
          </a:prstGeom>
        </p:spPr>
        <p:txBody>
          <a:bodyPr vert="horz" wrap="square" lIns="0" tIns="12065" rIns="0" bIns="0" rtlCol="0">
            <a:spAutoFit/>
          </a:bodyPr>
          <a:lstStyle/>
          <a:p>
            <a:pPr marL="12700">
              <a:lnSpc>
                <a:spcPct val="100000"/>
              </a:lnSpc>
              <a:spcBef>
                <a:spcPts val="95"/>
              </a:spcBef>
            </a:pPr>
            <a:r>
              <a:rPr sz="1600" spc="-30" dirty="0">
                <a:solidFill>
                  <a:srgbClr val="5E6164"/>
                </a:solidFill>
                <a:latin typeface="微軟正黑體"/>
                <a:cs typeface="微軟正黑體"/>
              </a:rPr>
              <a:t>翔耀實業股份有限公司</a:t>
            </a:r>
            <a:endParaRPr sz="1600" dirty="0">
              <a:latin typeface="微軟正黑體"/>
              <a:cs typeface="微軟正黑體"/>
            </a:endParaRPr>
          </a:p>
        </p:txBody>
      </p:sp>
      <p:pic>
        <p:nvPicPr>
          <p:cNvPr id="5" name="object 5"/>
          <p:cNvPicPr/>
          <p:nvPr/>
        </p:nvPicPr>
        <p:blipFill>
          <a:blip r:embed="rId2" cstate="print"/>
          <a:stretch>
            <a:fillRect/>
          </a:stretch>
        </p:blipFill>
        <p:spPr>
          <a:xfrm>
            <a:off x="9047736" y="6385559"/>
            <a:ext cx="898082" cy="274320"/>
          </a:xfrm>
          <a:prstGeom prst="rect">
            <a:avLst/>
          </a:prstGeom>
        </p:spPr>
      </p:pic>
      <p:pic>
        <p:nvPicPr>
          <p:cNvPr id="2" name="圖片 1"/>
          <p:cNvPicPr>
            <a:picLocks noChangeAspect="1"/>
          </p:cNvPicPr>
          <p:nvPr/>
        </p:nvPicPr>
        <p:blipFill rotWithShape="1">
          <a:blip r:embed="rId3">
            <a:extLst>
              <a:ext uri="{28A0092B-C50C-407E-A947-70E740481C1C}">
                <a14:useLocalDpi xmlns:a14="http://schemas.microsoft.com/office/drawing/2010/main" val="0"/>
              </a:ext>
            </a:extLst>
          </a:blip>
          <a:srcRect l="24972" r="24371" b="3754"/>
          <a:stretch/>
        </p:blipFill>
        <p:spPr>
          <a:xfrm>
            <a:off x="7391401" y="0"/>
            <a:ext cx="4800600" cy="6858000"/>
          </a:xfrm>
          <a:prstGeom prst="rect">
            <a:avLst/>
          </a:prstGeom>
        </p:spPr>
      </p:pic>
      <p:pic>
        <p:nvPicPr>
          <p:cNvPr id="10" name="object 4"/>
          <p:cNvPicPr/>
          <p:nvPr/>
        </p:nvPicPr>
        <p:blipFill>
          <a:blip r:embed="rId4" cstate="print"/>
          <a:stretch>
            <a:fillRect/>
          </a:stretch>
        </p:blipFill>
        <p:spPr>
          <a:xfrm>
            <a:off x="9101327" y="6388608"/>
            <a:ext cx="827531" cy="245364"/>
          </a:xfrm>
          <a:prstGeom prst="rect">
            <a:avLst/>
          </a:prstGeom>
        </p:spPr>
      </p:pic>
      <p:sp>
        <p:nvSpPr>
          <p:cNvPr id="11" name="object 7"/>
          <p:cNvSpPr txBox="1">
            <a:spLocks noGrp="1"/>
          </p:cNvSpPr>
          <p:nvPr>
            <p:ph type="ftr" sz="quarter" idx="5"/>
          </p:nvPr>
        </p:nvSpPr>
        <p:spPr>
          <a:xfrm>
            <a:off x="9986898" y="6363005"/>
            <a:ext cx="2052320" cy="273793"/>
          </a:xfrm>
          <a:prstGeom prst="rect">
            <a:avLst/>
          </a:prstGeom>
        </p:spPr>
        <p:txBody>
          <a:bodyPr vert="horz" wrap="square" lIns="0" tIns="27305" rIns="0" bIns="0" rtlCol="0">
            <a:spAutoFit/>
          </a:bodyPr>
          <a:lstStyle/>
          <a:p>
            <a:pPr marL="12700">
              <a:lnSpc>
                <a:spcPct val="100000"/>
              </a:lnSpc>
              <a:spcBef>
                <a:spcPts val="215"/>
              </a:spcBef>
            </a:pPr>
            <a:r>
              <a:rPr spc="-30" dirty="0"/>
              <a:t>翔耀實業股份有限公司</a:t>
            </a:r>
          </a:p>
        </p:txBody>
      </p:sp>
      <p:sp>
        <p:nvSpPr>
          <p:cNvPr id="6" name="矩形 5"/>
          <p:cNvSpPr/>
          <p:nvPr/>
        </p:nvSpPr>
        <p:spPr>
          <a:xfrm>
            <a:off x="106832" y="1106234"/>
            <a:ext cx="7308052" cy="5847755"/>
          </a:xfrm>
          <a:prstGeom prst="rect">
            <a:avLst/>
          </a:prstGeom>
        </p:spPr>
        <p:txBody>
          <a:bodyPr wrap="square">
            <a:spAutoFit/>
          </a:bodyPr>
          <a:lstStyle/>
          <a:p>
            <a:r>
              <a:rPr lang="en-US" altLang="zh-TW" sz="2200" b="1" dirty="0">
                <a:latin typeface="微軟正黑體" panose="020B0604030504040204" pitchFamily="34" charset="-120"/>
                <a:ea typeface="微軟正黑體" panose="020B0604030504040204" pitchFamily="34" charset="-120"/>
              </a:rPr>
              <a:t>Strategy Change and Precise Project Layout</a:t>
            </a:r>
            <a:endParaRPr lang="en-US" altLang="zh-TW" sz="2200" dirty="0">
              <a:latin typeface="微軟正黑體" panose="020B0604030504040204" pitchFamily="34" charset="-120"/>
              <a:ea typeface="微軟正黑體" panose="020B0604030504040204" pitchFamily="34" charset="-120"/>
            </a:endParaRPr>
          </a:p>
          <a:p>
            <a:r>
              <a:rPr lang="en-US" altLang="zh-TW" sz="2200" dirty="0">
                <a:latin typeface="微軟正黑體" panose="020B0604030504040204" pitchFamily="34" charset="-120"/>
                <a:ea typeface="微軟正黑體" panose="020B0604030504040204" pitchFamily="34" charset="-120"/>
              </a:rPr>
              <a:t>Faced with the rapid evolution of the AI industry, </a:t>
            </a:r>
            <a:r>
              <a:rPr lang="en-US" altLang="zh-TW" sz="2200" dirty="0" smtClean="0">
                <a:latin typeface="微軟正黑體" panose="020B0604030504040204" pitchFamily="34" charset="-120"/>
                <a:ea typeface="微軟正黑體" panose="020B0604030504040204" pitchFamily="34" charset="-120"/>
              </a:rPr>
              <a:t>Enlight  </a:t>
            </a:r>
            <a:r>
              <a:rPr lang="en-US" altLang="zh-TW" sz="2200" dirty="0">
                <a:latin typeface="微軟正黑體" panose="020B0604030504040204" pitchFamily="34" charset="-120"/>
                <a:ea typeface="微軟正黑體" panose="020B0604030504040204" pitchFamily="34" charset="-120"/>
              </a:rPr>
              <a:t>will launch the “Operation Model </a:t>
            </a:r>
            <a:r>
              <a:rPr lang="en-US" altLang="zh-TW" sz="2200" dirty="0" err="1">
                <a:latin typeface="微軟正黑體" panose="020B0604030504040204" pitchFamily="34" charset="-120"/>
                <a:ea typeface="微軟正黑體" panose="020B0604030504040204" pitchFamily="34" charset="-120"/>
              </a:rPr>
              <a:t>Upgrade”plan</a:t>
            </a:r>
            <a:r>
              <a:rPr lang="en-US" altLang="zh-TW" sz="2200" dirty="0">
                <a:latin typeface="微軟正黑體" panose="020B0604030504040204" pitchFamily="34" charset="-120"/>
                <a:ea typeface="微軟正黑體" panose="020B0604030504040204" pitchFamily="34" charset="-120"/>
              </a:rPr>
              <a:t> in Q3 2025. To maximize shareholder equity and strengthen capital efficiency, we are strategically adjusting the infrastructure holding costs, shifting resources from a heavy asset operational model to a more flexible “customer-demand project-based” model.</a:t>
            </a:r>
            <a:r>
              <a:rPr lang="zh-TW" altLang="en-US" sz="2200" dirty="0">
                <a:latin typeface="微軟正黑體" panose="020B0604030504040204" pitchFamily="34" charset="-120"/>
                <a:ea typeface="微軟正黑體" panose="020B0604030504040204" pitchFamily="34" charset="-120"/>
              </a:rPr>
              <a:t> </a:t>
            </a:r>
            <a:r>
              <a:rPr lang="en-US" altLang="zh-TW" sz="2200" dirty="0" smtClean="0">
                <a:latin typeface="微軟正黑體" panose="020B0604030504040204" pitchFamily="34" charset="-120"/>
                <a:ea typeface="微軟正黑體" panose="020B0604030504040204" pitchFamily="34" charset="-120"/>
              </a:rPr>
              <a:t>Enlight </a:t>
            </a:r>
            <a:r>
              <a:rPr lang="en-US" altLang="zh-TW" sz="2200" dirty="0">
                <a:latin typeface="微軟正黑體" panose="020B0604030504040204" pitchFamily="34" charset="-120"/>
                <a:ea typeface="微軟正黑體" panose="020B0604030504040204" pitchFamily="34" charset="-120"/>
              </a:rPr>
              <a:t>is currently focusing on the computing power needs of the financial technology (FinTech) sector. We have entered into discussions with several financial institutions and expect to generate profit momentum in the coming year. Additionally, we are planning to negotiate with research institutions for computing power collaborations, with the goal of becoming part of the national team.</a:t>
            </a:r>
          </a:p>
        </p:txBody>
      </p:sp>
      <p:sp>
        <p:nvSpPr>
          <p:cNvPr id="9" name="object 28">
            <a:extLst>
              <a:ext uri="{FF2B5EF4-FFF2-40B4-BE49-F238E27FC236}">
                <a16:creationId xmlns:a16="http://schemas.microsoft.com/office/drawing/2014/main" id="{D4800F5C-CE39-316F-866A-D9A3A8D792E4}"/>
              </a:ext>
            </a:extLst>
          </p:cNvPr>
          <p:cNvSpPr txBox="1"/>
          <p:nvPr/>
        </p:nvSpPr>
        <p:spPr>
          <a:xfrm>
            <a:off x="493463" y="105065"/>
            <a:ext cx="5175098" cy="443070"/>
          </a:xfrm>
          <a:prstGeom prst="rect">
            <a:avLst/>
          </a:prstGeom>
        </p:spPr>
        <p:txBody>
          <a:bodyPr vert="horz" wrap="square" lIns="0" tIns="12065" rIns="0" bIns="0" rtlCol="0">
            <a:spAutoFit/>
          </a:bodyPr>
          <a:lstStyle/>
          <a:p>
            <a:pPr marL="12700">
              <a:lnSpc>
                <a:spcPct val="100000"/>
              </a:lnSpc>
              <a:spcBef>
                <a:spcPts val="95"/>
              </a:spcBef>
            </a:pPr>
            <a:r>
              <a:rPr lang="en-US" altLang="zh-TW" sz="2800" dirty="0" smtClean="0">
                <a:solidFill>
                  <a:schemeClr val="tx2">
                    <a:lumMod val="60000"/>
                    <a:lumOff val="40000"/>
                  </a:schemeClr>
                </a:solidFill>
                <a:latin typeface="微軟正黑體"/>
                <a:cs typeface="微軟正黑體"/>
              </a:rPr>
              <a:t>Enlight Corporation</a:t>
            </a:r>
            <a:endParaRPr lang="en-US" altLang="zh-TW" sz="2800" dirty="0">
              <a:solidFill>
                <a:schemeClr val="tx2">
                  <a:lumMod val="60000"/>
                  <a:lumOff val="40000"/>
                </a:schemeClr>
              </a:solidFill>
              <a:latin typeface="微軟正黑體"/>
              <a:cs typeface="微軟正黑體"/>
            </a:endParaRPr>
          </a:p>
        </p:txBody>
      </p:sp>
      <p:sp>
        <p:nvSpPr>
          <p:cNvPr id="12" name="object 29">
            <a:extLst>
              <a:ext uri="{FF2B5EF4-FFF2-40B4-BE49-F238E27FC236}">
                <a16:creationId xmlns:a16="http://schemas.microsoft.com/office/drawing/2014/main" id="{65E9C866-6859-D295-7718-8ABFDEC03352}"/>
              </a:ext>
            </a:extLst>
          </p:cNvPr>
          <p:cNvSpPr txBox="1"/>
          <p:nvPr/>
        </p:nvSpPr>
        <p:spPr>
          <a:xfrm>
            <a:off x="493463" y="651900"/>
            <a:ext cx="3865245" cy="505908"/>
          </a:xfrm>
          <a:prstGeom prst="rect">
            <a:avLst/>
          </a:prstGeom>
        </p:spPr>
        <p:txBody>
          <a:bodyPr vert="horz" wrap="square" lIns="0" tIns="13335" rIns="0" bIns="0" rtlCol="0">
            <a:spAutoFit/>
          </a:bodyPr>
          <a:lstStyle/>
          <a:p>
            <a:pPr marL="12700">
              <a:lnSpc>
                <a:spcPct val="100000"/>
              </a:lnSpc>
              <a:spcBef>
                <a:spcPts val="105"/>
              </a:spcBef>
            </a:pPr>
            <a:r>
              <a:rPr lang="en-US" altLang="zh-TW" sz="3200" b="1" spc="-5" dirty="0">
                <a:solidFill>
                  <a:srgbClr val="3A6BA6"/>
                </a:solidFill>
                <a:latin typeface="微軟正黑體"/>
                <a:cs typeface="微軟正黑體"/>
              </a:rPr>
              <a:t>AI</a:t>
            </a:r>
            <a:r>
              <a:rPr lang="zh-TW" altLang="en-US" sz="3200" b="1" spc="-5" dirty="0">
                <a:solidFill>
                  <a:srgbClr val="3A6BA6"/>
                </a:solidFill>
                <a:latin typeface="微軟正黑體"/>
                <a:cs typeface="微軟正黑體"/>
              </a:rPr>
              <a:t> </a:t>
            </a:r>
            <a:r>
              <a:rPr lang="en-US" altLang="zh-TW" sz="3200" b="1" spc="-5" dirty="0">
                <a:solidFill>
                  <a:srgbClr val="3A6BA6"/>
                </a:solidFill>
                <a:latin typeface="微軟正黑體"/>
                <a:cs typeface="微軟正黑體"/>
              </a:rPr>
              <a:t>Division</a:t>
            </a:r>
            <a:endParaRPr sz="3200" dirty="0">
              <a:latin typeface="微軟正黑體"/>
              <a:cs typeface="微軟正黑體"/>
            </a:endParaRPr>
          </a:p>
        </p:txBody>
      </p:sp>
    </p:spTree>
    <p:extLst>
      <p:ext uri="{BB962C8B-B14F-4D97-AF65-F5344CB8AC3E}">
        <p14:creationId xmlns:p14="http://schemas.microsoft.com/office/powerpoint/2010/main" val="31231169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txBox="1">
            <a:spLocks noGrp="1"/>
          </p:cNvSpPr>
          <p:nvPr>
            <p:ph type="body" idx="1"/>
          </p:nvPr>
        </p:nvSpPr>
        <p:spPr>
          <a:xfrm>
            <a:off x="450878" y="820796"/>
            <a:ext cx="5175098" cy="4900701"/>
          </a:xfrm>
          <a:prstGeom prst="rect">
            <a:avLst/>
          </a:prstGeom>
        </p:spPr>
        <p:txBody>
          <a:bodyPr vert="horz" wrap="square" lIns="0" tIns="12065" rIns="0" bIns="0" rtlCol="0">
            <a:spAutoFit/>
          </a:bodyPr>
          <a:lstStyle/>
          <a:p>
            <a:pPr marL="12700">
              <a:lnSpc>
                <a:spcPct val="100000"/>
              </a:lnSpc>
              <a:spcBef>
                <a:spcPts val="95"/>
              </a:spcBef>
            </a:pPr>
            <a:r>
              <a:rPr lang="en-US" altLang="zh-TW" dirty="0"/>
              <a:t>Strategic Partner - </a:t>
            </a:r>
            <a:r>
              <a:rPr lang="en-US" altLang="zh-TW" dirty="0" err="1" smtClean="0"/>
              <a:t>FamiCloud</a:t>
            </a:r>
            <a:r>
              <a:rPr lang="en-US" altLang="zh-TW" dirty="0" smtClean="0"/>
              <a:t> </a:t>
            </a:r>
            <a:endParaRPr lang="en-US" altLang="zh-TW" dirty="0"/>
          </a:p>
          <a:p>
            <a:pPr marL="12700">
              <a:lnSpc>
                <a:spcPct val="100000"/>
              </a:lnSpc>
              <a:spcBef>
                <a:spcPts val="95"/>
              </a:spcBef>
            </a:pPr>
            <a:endParaRPr lang="en-US" altLang="zh-TW" dirty="0"/>
          </a:p>
          <a:p>
            <a:pPr marL="12700">
              <a:lnSpc>
                <a:spcPct val="100000"/>
              </a:lnSpc>
              <a:spcBef>
                <a:spcPts val="95"/>
              </a:spcBef>
            </a:pPr>
            <a:r>
              <a:rPr lang="en-US" altLang="zh-TW" sz="2000" dirty="0">
                <a:solidFill>
                  <a:schemeClr val="tx1"/>
                </a:solidFill>
              </a:rPr>
              <a:t>Through its strategic partner, </a:t>
            </a:r>
            <a:r>
              <a:rPr lang="en-US" altLang="zh-TW" sz="2000" dirty="0" err="1" smtClean="0">
                <a:solidFill>
                  <a:schemeClr val="tx1"/>
                </a:solidFill>
              </a:rPr>
              <a:t>FamiCloud</a:t>
            </a:r>
            <a:r>
              <a:rPr lang="en-US" altLang="zh-TW" sz="2000" dirty="0" smtClean="0">
                <a:solidFill>
                  <a:schemeClr val="tx1"/>
                </a:solidFill>
              </a:rPr>
              <a:t> , </a:t>
            </a:r>
            <a:r>
              <a:rPr lang="en-US" altLang="zh-TW" sz="2000" dirty="0" smtClean="0">
                <a:solidFill>
                  <a:schemeClr val="tx1"/>
                </a:solidFill>
              </a:rPr>
              <a:t>Enlight</a:t>
            </a:r>
            <a:r>
              <a:rPr lang="en-US" altLang="zh-TW" sz="2000" dirty="0" smtClean="0">
                <a:solidFill>
                  <a:schemeClr val="tx1"/>
                </a:solidFill>
              </a:rPr>
              <a:t> </a:t>
            </a:r>
            <a:r>
              <a:rPr lang="en-US" altLang="zh-TW" sz="2000" dirty="0">
                <a:solidFill>
                  <a:schemeClr val="tx1"/>
                </a:solidFill>
              </a:rPr>
              <a:t>provides a one-stop shopping platform offering thousands of frozen and ambient food ingredients, as well as well-known licensed food brands. It aims to satisfy consumers' tastes while integrating warehousing and logistics. This partnership enables </a:t>
            </a:r>
            <a:r>
              <a:rPr lang="en-US" altLang="zh-TW" sz="2000" dirty="0" err="1" smtClean="0">
                <a:solidFill>
                  <a:schemeClr val="tx1"/>
                </a:solidFill>
              </a:rPr>
              <a:t>Enlight's</a:t>
            </a:r>
            <a:r>
              <a:rPr lang="en-US" altLang="zh-TW" sz="2000" dirty="0" smtClean="0">
                <a:solidFill>
                  <a:schemeClr val="tx1"/>
                </a:solidFill>
              </a:rPr>
              <a:t> </a:t>
            </a:r>
            <a:r>
              <a:rPr lang="en-US" altLang="zh-TW" sz="2000" dirty="0">
                <a:solidFill>
                  <a:schemeClr val="tx1"/>
                </a:solidFill>
              </a:rPr>
              <a:t>E-commerce and Project Division to present a more diversified range of products, thereby expanding the variety of consumer choices for military personnel, their families, and other customers.</a:t>
            </a:r>
            <a:endParaRPr sz="2000" dirty="0">
              <a:solidFill>
                <a:schemeClr val="tx1"/>
              </a:solidFill>
              <a:latin typeface="微軟正黑體"/>
              <a:cs typeface="微軟正黑體"/>
            </a:endParaRPr>
          </a:p>
        </p:txBody>
      </p:sp>
      <p:sp>
        <p:nvSpPr>
          <p:cNvPr id="7" name="object 7"/>
          <p:cNvSpPr txBox="1">
            <a:spLocks noGrp="1"/>
          </p:cNvSpPr>
          <p:nvPr>
            <p:ph type="ftr" sz="quarter" idx="5"/>
          </p:nvPr>
        </p:nvSpPr>
        <p:spPr>
          <a:prstGeom prst="rect">
            <a:avLst/>
          </a:prstGeom>
        </p:spPr>
        <p:txBody>
          <a:bodyPr vert="horz" wrap="square" lIns="0" tIns="27305" rIns="0" bIns="0" rtlCol="0">
            <a:spAutoFit/>
          </a:bodyPr>
          <a:lstStyle/>
          <a:p>
            <a:pPr marL="12700">
              <a:lnSpc>
                <a:spcPct val="100000"/>
              </a:lnSpc>
              <a:spcBef>
                <a:spcPts val="215"/>
              </a:spcBef>
            </a:pPr>
            <a:r>
              <a:rPr spc="-30" dirty="0"/>
              <a:t>翔耀實業股份有限公司</a:t>
            </a:r>
          </a:p>
        </p:txBody>
      </p:sp>
      <p:pic>
        <p:nvPicPr>
          <p:cNvPr id="8" name="Picture 2">
            <a:extLst>
              <a:ext uri="{FF2B5EF4-FFF2-40B4-BE49-F238E27FC236}">
                <a16:creationId xmlns:a16="http://schemas.microsoft.com/office/drawing/2014/main" id="{CE32769A-1DCF-C08D-9AA5-E4515CA995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0529" y="0"/>
            <a:ext cx="6413242" cy="68580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object 7"/>
          <p:cNvPicPr/>
          <p:nvPr/>
        </p:nvPicPr>
        <p:blipFill>
          <a:blip r:embed="rId3" cstate="print"/>
          <a:stretch>
            <a:fillRect/>
          </a:stretch>
        </p:blipFill>
        <p:spPr>
          <a:xfrm>
            <a:off x="8915400" y="6262040"/>
            <a:ext cx="995172" cy="396240"/>
          </a:xfrm>
          <a:prstGeom prst="rect">
            <a:avLst/>
          </a:prstGeom>
        </p:spPr>
      </p:pic>
      <p:sp>
        <p:nvSpPr>
          <p:cNvPr id="10" name="object 6"/>
          <p:cNvSpPr txBox="1"/>
          <p:nvPr/>
        </p:nvSpPr>
        <p:spPr>
          <a:xfrm>
            <a:off x="9986898" y="6378346"/>
            <a:ext cx="2052320" cy="269240"/>
          </a:xfrm>
          <a:prstGeom prst="rect">
            <a:avLst/>
          </a:prstGeom>
        </p:spPr>
        <p:txBody>
          <a:bodyPr vert="horz" wrap="square" lIns="0" tIns="12065" rIns="0" bIns="0" rtlCol="0">
            <a:spAutoFit/>
          </a:bodyPr>
          <a:lstStyle/>
          <a:p>
            <a:pPr marL="12700">
              <a:lnSpc>
                <a:spcPct val="100000"/>
              </a:lnSpc>
              <a:spcBef>
                <a:spcPts val="95"/>
              </a:spcBef>
            </a:pPr>
            <a:r>
              <a:rPr sz="1600" spc="-30" dirty="0">
                <a:solidFill>
                  <a:srgbClr val="5E6164"/>
                </a:solidFill>
                <a:latin typeface="微軟正黑體"/>
                <a:cs typeface="微軟正黑體"/>
              </a:rPr>
              <a:t>翔耀實業股份有限公司</a:t>
            </a:r>
            <a:endParaRPr sz="1600" dirty="0">
              <a:latin typeface="微軟正黑體"/>
              <a:cs typeface="微軟正黑體"/>
            </a:endParaRPr>
          </a:p>
        </p:txBody>
      </p:sp>
      <p:sp>
        <p:nvSpPr>
          <p:cNvPr id="11" name="object 7"/>
          <p:cNvSpPr txBox="1">
            <a:spLocks/>
          </p:cNvSpPr>
          <p:nvPr/>
        </p:nvSpPr>
        <p:spPr>
          <a:xfrm>
            <a:off x="9986898" y="6363005"/>
            <a:ext cx="2052320" cy="273793"/>
          </a:xfrm>
          <a:prstGeom prst="rect">
            <a:avLst/>
          </a:prstGeom>
        </p:spPr>
        <p:txBody>
          <a:bodyPr vert="horz" wrap="square" lIns="0" tIns="27305" rIns="0" bIns="0" rtlCol="0">
            <a:spAutoFit/>
          </a:bodyPr>
          <a:lstStyle>
            <a:defPPr>
              <a:defRPr kern="0"/>
            </a:defPPr>
            <a:lvl1pPr>
              <a:defRPr sz="1600" b="0" i="0">
                <a:solidFill>
                  <a:schemeClr val="bg1"/>
                </a:solidFill>
                <a:latin typeface="微軟正黑體"/>
                <a:cs typeface="微軟正黑體"/>
              </a:defRPr>
            </a:lvl1pPr>
          </a:lstStyle>
          <a:p>
            <a:pPr marL="12700">
              <a:spcBef>
                <a:spcPts val="215"/>
              </a:spcBef>
            </a:pPr>
            <a:r>
              <a:rPr lang="zh-TW" altLang="en-US" spc="-30" dirty="0">
                <a:solidFill>
                  <a:schemeClr val="tx1"/>
                </a:solidFill>
              </a:rPr>
              <a:t>翔耀實業股份有限公司</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DFE9F4"/>
          </a:solidFill>
        </p:spPr>
        <p:txBody>
          <a:bodyPr wrap="square" lIns="0" tIns="0" rIns="0" bIns="0" rtlCol="0"/>
          <a:lstStyle/>
          <a:p>
            <a:pPr marL="517525" marR="706755" algn="just">
              <a:lnSpc>
                <a:spcPct val="137900"/>
              </a:lnSpc>
              <a:spcBef>
                <a:spcPts val="1664"/>
              </a:spcBef>
            </a:pPr>
            <a:endParaRPr lang="en-US" altLang="zh-TW" sz="1800" dirty="0">
              <a:latin typeface="微軟正黑體"/>
              <a:cs typeface="微軟正黑體"/>
            </a:endParaRPr>
          </a:p>
        </p:txBody>
      </p:sp>
      <p:sp>
        <p:nvSpPr>
          <p:cNvPr id="3" name="object 3"/>
          <p:cNvSpPr/>
          <p:nvPr/>
        </p:nvSpPr>
        <p:spPr>
          <a:xfrm>
            <a:off x="4692396" y="957072"/>
            <a:ext cx="3263265" cy="2344420"/>
          </a:xfrm>
          <a:custGeom>
            <a:avLst/>
            <a:gdLst/>
            <a:ahLst/>
            <a:cxnLst/>
            <a:rect l="l" t="t" r="r" b="b"/>
            <a:pathLst>
              <a:path w="3263265" h="2344420">
                <a:moveTo>
                  <a:pt x="3262884" y="0"/>
                </a:moveTo>
                <a:lnTo>
                  <a:pt x="0" y="0"/>
                </a:lnTo>
                <a:lnTo>
                  <a:pt x="0" y="2343912"/>
                </a:lnTo>
                <a:lnTo>
                  <a:pt x="3262884" y="2343912"/>
                </a:lnTo>
                <a:lnTo>
                  <a:pt x="3262884" y="0"/>
                </a:lnTo>
                <a:close/>
              </a:path>
            </a:pathLst>
          </a:custGeom>
          <a:solidFill>
            <a:srgbClr val="FFFFFF"/>
          </a:solidFill>
        </p:spPr>
        <p:txBody>
          <a:bodyPr wrap="square" lIns="0" tIns="0" rIns="0" bIns="0" rtlCol="0"/>
          <a:lstStyle/>
          <a:p>
            <a:endParaRPr/>
          </a:p>
        </p:txBody>
      </p:sp>
      <p:sp>
        <p:nvSpPr>
          <p:cNvPr id="4" name="object 4"/>
          <p:cNvSpPr txBox="1"/>
          <p:nvPr/>
        </p:nvSpPr>
        <p:spPr>
          <a:xfrm>
            <a:off x="4692396" y="957072"/>
            <a:ext cx="3263265" cy="1109278"/>
          </a:xfrm>
          <a:prstGeom prst="rect">
            <a:avLst/>
          </a:prstGeom>
        </p:spPr>
        <p:txBody>
          <a:bodyPr vert="horz" wrap="square" lIns="0" tIns="184150" rIns="0" bIns="0" rtlCol="0">
            <a:spAutoFit/>
          </a:bodyPr>
          <a:lstStyle/>
          <a:p>
            <a:pPr>
              <a:lnSpc>
                <a:spcPct val="100000"/>
              </a:lnSpc>
              <a:spcBef>
                <a:spcPts val="1450"/>
              </a:spcBef>
            </a:pPr>
            <a:endParaRPr sz="2000" dirty="0">
              <a:latin typeface="Times New Roman"/>
              <a:cs typeface="Times New Roman"/>
            </a:endParaRPr>
          </a:p>
          <a:p>
            <a:pPr marL="1033144">
              <a:lnSpc>
                <a:spcPct val="100000"/>
              </a:lnSpc>
            </a:pPr>
            <a:r>
              <a:rPr lang="en-US" sz="2000" b="1" spc="-15" dirty="0">
                <a:solidFill>
                  <a:srgbClr val="001F5F"/>
                </a:solidFill>
                <a:latin typeface="微軟正黑體"/>
                <a:cs typeface="微軟正黑體"/>
              </a:rPr>
              <a:t>Introduction to the Company</a:t>
            </a:r>
            <a:endParaRPr sz="2000" dirty="0">
              <a:latin typeface="微軟正黑體"/>
              <a:cs typeface="微軟正黑體"/>
            </a:endParaRPr>
          </a:p>
        </p:txBody>
      </p:sp>
      <p:sp>
        <p:nvSpPr>
          <p:cNvPr id="5" name="object 5"/>
          <p:cNvSpPr/>
          <p:nvPr/>
        </p:nvSpPr>
        <p:spPr>
          <a:xfrm>
            <a:off x="5210047" y="1397508"/>
            <a:ext cx="351155" cy="350520"/>
          </a:xfrm>
          <a:custGeom>
            <a:avLst/>
            <a:gdLst/>
            <a:ahLst/>
            <a:cxnLst/>
            <a:rect l="l" t="t" r="r" b="b"/>
            <a:pathLst>
              <a:path w="351154" h="350519">
                <a:moveTo>
                  <a:pt x="112526" y="153796"/>
                </a:moveTo>
                <a:lnTo>
                  <a:pt x="96012" y="153796"/>
                </a:lnTo>
                <a:lnTo>
                  <a:pt x="82894" y="191642"/>
                </a:lnTo>
                <a:lnTo>
                  <a:pt x="82768" y="192008"/>
                </a:lnTo>
                <a:lnTo>
                  <a:pt x="81144" y="232028"/>
                </a:lnTo>
                <a:lnTo>
                  <a:pt x="81121" y="232600"/>
                </a:lnTo>
                <a:lnTo>
                  <a:pt x="91332" y="272240"/>
                </a:lnTo>
                <a:lnTo>
                  <a:pt x="113664" y="307593"/>
                </a:lnTo>
                <a:lnTo>
                  <a:pt x="103504" y="317753"/>
                </a:lnTo>
                <a:lnTo>
                  <a:pt x="133857" y="350519"/>
                </a:lnTo>
                <a:lnTo>
                  <a:pt x="150142" y="332866"/>
                </a:lnTo>
                <a:lnTo>
                  <a:pt x="133857" y="332866"/>
                </a:lnTo>
                <a:lnTo>
                  <a:pt x="121157" y="317753"/>
                </a:lnTo>
                <a:lnTo>
                  <a:pt x="133857" y="305180"/>
                </a:lnTo>
                <a:lnTo>
                  <a:pt x="151511" y="305180"/>
                </a:lnTo>
                <a:lnTo>
                  <a:pt x="143890" y="297561"/>
                </a:lnTo>
                <a:lnTo>
                  <a:pt x="123698" y="297561"/>
                </a:lnTo>
                <a:lnTo>
                  <a:pt x="101935" y="262193"/>
                </a:lnTo>
                <a:lnTo>
                  <a:pt x="93424" y="222837"/>
                </a:lnTo>
                <a:lnTo>
                  <a:pt x="98176" y="183028"/>
                </a:lnTo>
                <a:lnTo>
                  <a:pt x="112526" y="153796"/>
                </a:lnTo>
                <a:close/>
              </a:path>
              <a:path w="351154" h="350519">
                <a:moveTo>
                  <a:pt x="151511" y="305180"/>
                </a:moveTo>
                <a:lnTo>
                  <a:pt x="133857" y="305180"/>
                </a:lnTo>
                <a:lnTo>
                  <a:pt x="146430" y="317753"/>
                </a:lnTo>
                <a:lnTo>
                  <a:pt x="133857" y="332866"/>
                </a:lnTo>
                <a:lnTo>
                  <a:pt x="150142" y="332866"/>
                </a:lnTo>
                <a:lnTo>
                  <a:pt x="164084" y="317753"/>
                </a:lnTo>
                <a:lnTo>
                  <a:pt x="151511" y="305180"/>
                </a:lnTo>
                <a:close/>
              </a:path>
              <a:path w="351154" h="350519">
                <a:moveTo>
                  <a:pt x="133857" y="287527"/>
                </a:moveTo>
                <a:lnTo>
                  <a:pt x="123698" y="297561"/>
                </a:lnTo>
                <a:lnTo>
                  <a:pt x="143890" y="297561"/>
                </a:lnTo>
                <a:lnTo>
                  <a:pt x="133857" y="287527"/>
                </a:lnTo>
                <a:close/>
              </a:path>
              <a:path w="351154" h="350519">
                <a:moveTo>
                  <a:pt x="30352" y="189102"/>
                </a:moveTo>
                <a:lnTo>
                  <a:pt x="20192" y="189102"/>
                </a:lnTo>
                <a:lnTo>
                  <a:pt x="12573" y="191642"/>
                </a:lnTo>
                <a:lnTo>
                  <a:pt x="7619" y="196722"/>
                </a:lnTo>
                <a:lnTo>
                  <a:pt x="1904" y="205043"/>
                </a:lnTo>
                <a:lnTo>
                  <a:pt x="0" y="214328"/>
                </a:lnTo>
                <a:lnTo>
                  <a:pt x="1904" y="223637"/>
                </a:lnTo>
                <a:lnTo>
                  <a:pt x="7619" y="232028"/>
                </a:lnTo>
                <a:lnTo>
                  <a:pt x="12573" y="236981"/>
                </a:lnTo>
                <a:lnTo>
                  <a:pt x="20192" y="239521"/>
                </a:lnTo>
                <a:lnTo>
                  <a:pt x="32765" y="239521"/>
                </a:lnTo>
                <a:lnTo>
                  <a:pt x="37846" y="236981"/>
                </a:lnTo>
                <a:lnTo>
                  <a:pt x="42925" y="232028"/>
                </a:lnTo>
                <a:lnTo>
                  <a:pt x="47379" y="226949"/>
                </a:lnTo>
                <a:lnTo>
                  <a:pt x="20192" y="226949"/>
                </a:lnTo>
                <a:lnTo>
                  <a:pt x="12573" y="219328"/>
                </a:lnTo>
                <a:lnTo>
                  <a:pt x="12573" y="211836"/>
                </a:lnTo>
                <a:lnTo>
                  <a:pt x="22732" y="201675"/>
                </a:lnTo>
                <a:lnTo>
                  <a:pt x="48005" y="201675"/>
                </a:lnTo>
                <a:lnTo>
                  <a:pt x="55518" y="194182"/>
                </a:lnTo>
                <a:lnTo>
                  <a:pt x="37846" y="194182"/>
                </a:lnTo>
                <a:lnTo>
                  <a:pt x="35305" y="191642"/>
                </a:lnTo>
                <a:lnTo>
                  <a:pt x="30352" y="189102"/>
                </a:lnTo>
                <a:close/>
              </a:path>
              <a:path w="351154" h="350519">
                <a:moveTo>
                  <a:pt x="48005" y="201675"/>
                </a:moveTo>
                <a:lnTo>
                  <a:pt x="30352" y="201675"/>
                </a:lnTo>
                <a:lnTo>
                  <a:pt x="32765" y="204215"/>
                </a:lnTo>
                <a:lnTo>
                  <a:pt x="40386" y="211836"/>
                </a:lnTo>
                <a:lnTo>
                  <a:pt x="40386" y="219328"/>
                </a:lnTo>
                <a:lnTo>
                  <a:pt x="32765" y="226949"/>
                </a:lnTo>
                <a:lnTo>
                  <a:pt x="47379" y="226949"/>
                </a:lnTo>
                <a:lnTo>
                  <a:pt x="48648" y="225500"/>
                </a:lnTo>
                <a:lnTo>
                  <a:pt x="51085" y="217804"/>
                </a:lnTo>
                <a:lnTo>
                  <a:pt x="50927" y="214328"/>
                </a:lnTo>
                <a:lnTo>
                  <a:pt x="50813" y="211836"/>
                </a:lnTo>
                <a:lnTo>
                  <a:pt x="50712" y="209633"/>
                </a:lnTo>
                <a:lnTo>
                  <a:pt x="48005" y="201675"/>
                </a:lnTo>
                <a:close/>
              </a:path>
              <a:path w="351154" h="350519">
                <a:moveTo>
                  <a:pt x="121157" y="88264"/>
                </a:moveTo>
                <a:lnTo>
                  <a:pt x="88391" y="121030"/>
                </a:lnTo>
                <a:lnTo>
                  <a:pt x="100964" y="131190"/>
                </a:lnTo>
                <a:lnTo>
                  <a:pt x="37846" y="194182"/>
                </a:lnTo>
                <a:lnTo>
                  <a:pt x="55518" y="194182"/>
                </a:lnTo>
                <a:lnTo>
                  <a:pt x="96012" y="153796"/>
                </a:lnTo>
                <a:lnTo>
                  <a:pt x="112526" y="153796"/>
                </a:lnTo>
                <a:lnTo>
                  <a:pt x="116204" y="146303"/>
                </a:lnTo>
                <a:lnTo>
                  <a:pt x="126131" y="146303"/>
                </a:lnTo>
                <a:lnTo>
                  <a:pt x="138885" y="133603"/>
                </a:lnTo>
                <a:lnTo>
                  <a:pt x="121157" y="133603"/>
                </a:lnTo>
                <a:lnTo>
                  <a:pt x="106044" y="121030"/>
                </a:lnTo>
                <a:lnTo>
                  <a:pt x="121032" y="106043"/>
                </a:lnTo>
                <a:lnTo>
                  <a:pt x="162448" y="106043"/>
                </a:lnTo>
                <a:lnTo>
                  <a:pt x="175189" y="100885"/>
                </a:lnTo>
                <a:lnTo>
                  <a:pt x="131356" y="100885"/>
                </a:lnTo>
                <a:lnTo>
                  <a:pt x="121157" y="88264"/>
                </a:lnTo>
                <a:close/>
              </a:path>
              <a:path w="351154" h="350519">
                <a:moveTo>
                  <a:pt x="273751" y="93344"/>
                </a:moveTo>
                <a:lnTo>
                  <a:pt x="217169" y="93344"/>
                </a:lnTo>
                <a:lnTo>
                  <a:pt x="239398" y="95228"/>
                </a:lnTo>
                <a:lnTo>
                  <a:pt x="260413" y="100885"/>
                </a:lnTo>
                <a:lnTo>
                  <a:pt x="279999" y="110329"/>
                </a:lnTo>
                <a:lnTo>
                  <a:pt x="297941" y="123570"/>
                </a:lnTo>
                <a:lnTo>
                  <a:pt x="287909" y="133603"/>
                </a:lnTo>
                <a:lnTo>
                  <a:pt x="318135" y="166496"/>
                </a:lnTo>
                <a:lnTo>
                  <a:pt x="338327" y="146303"/>
                </a:lnTo>
                <a:lnTo>
                  <a:pt x="318135" y="146303"/>
                </a:lnTo>
                <a:lnTo>
                  <a:pt x="305562" y="133603"/>
                </a:lnTo>
                <a:lnTo>
                  <a:pt x="318135" y="121030"/>
                </a:lnTo>
                <a:lnTo>
                  <a:pt x="337345" y="121030"/>
                </a:lnTo>
                <a:lnTo>
                  <a:pt x="329191" y="113537"/>
                </a:lnTo>
                <a:lnTo>
                  <a:pt x="308101" y="113537"/>
                </a:lnTo>
                <a:lnTo>
                  <a:pt x="287857" y="99879"/>
                </a:lnTo>
                <a:lnTo>
                  <a:pt x="273751" y="93344"/>
                </a:lnTo>
                <a:close/>
              </a:path>
              <a:path w="351154" h="350519">
                <a:moveTo>
                  <a:pt x="126131" y="146303"/>
                </a:moveTo>
                <a:lnTo>
                  <a:pt x="116204" y="146303"/>
                </a:lnTo>
                <a:lnTo>
                  <a:pt x="121157" y="151256"/>
                </a:lnTo>
                <a:lnTo>
                  <a:pt x="126131" y="146303"/>
                </a:lnTo>
                <a:close/>
              </a:path>
              <a:path w="351154" h="350519">
                <a:moveTo>
                  <a:pt x="337345" y="121030"/>
                </a:moveTo>
                <a:lnTo>
                  <a:pt x="318135" y="121030"/>
                </a:lnTo>
                <a:lnTo>
                  <a:pt x="333375" y="133603"/>
                </a:lnTo>
                <a:lnTo>
                  <a:pt x="318135" y="146303"/>
                </a:lnTo>
                <a:lnTo>
                  <a:pt x="338327" y="146303"/>
                </a:lnTo>
                <a:lnTo>
                  <a:pt x="351027" y="133603"/>
                </a:lnTo>
                <a:lnTo>
                  <a:pt x="337345" y="121030"/>
                </a:lnTo>
                <a:close/>
              </a:path>
              <a:path w="351154" h="350519">
                <a:moveTo>
                  <a:pt x="162448" y="106043"/>
                </a:moveTo>
                <a:lnTo>
                  <a:pt x="121263" y="106043"/>
                </a:lnTo>
                <a:lnTo>
                  <a:pt x="133857" y="121030"/>
                </a:lnTo>
                <a:lnTo>
                  <a:pt x="121157" y="133603"/>
                </a:lnTo>
                <a:lnTo>
                  <a:pt x="138885" y="133603"/>
                </a:lnTo>
                <a:lnTo>
                  <a:pt x="151511" y="121030"/>
                </a:lnTo>
                <a:lnTo>
                  <a:pt x="146430" y="115950"/>
                </a:lnTo>
                <a:lnTo>
                  <a:pt x="162448" y="106043"/>
                </a:lnTo>
                <a:close/>
              </a:path>
              <a:path w="351154" h="350519">
                <a:moveTo>
                  <a:pt x="318135" y="103377"/>
                </a:moveTo>
                <a:lnTo>
                  <a:pt x="308101" y="113537"/>
                </a:lnTo>
                <a:lnTo>
                  <a:pt x="329191" y="113537"/>
                </a:lnTo>
                <a:lnTo>
                  <a:pt x="318135" y="103377"/>
                </a:lnTo>
                <a:close/>
              </a:path>
              <a:path w="351154" h="350519">
                <a:moveTo>
                  <a:pt x="222250" y="0"/>
                </a:moveTo>
                <a:lnTo>
                  <a:pt x="209550" y="0"/>
                </a:lnTo>
                <a:lnTo>
                  <a:pt x="202056" y="2539"/>
                </a:lnTo>
                <a:lnTo>
                  <a:pt x="196976" y="7619"/>
                </a:lnTo>
                <a:lnTo>
                  <a:pt x="192293" y="14432"/>
                </a:lnTo>
                <a:lnTo>
                  <a:pt x="189995" y="22732"/>
                </a:lnTo>
                <a:lnTo>
                  <a:pt x="190498" y="30225"/>
                </a:lnTo>
                <a:lnTo>
                  <a:pt x="190547" y="30962"/>
                </a:lnTo>
                <a:lnTo>
                  <a:pt x="194437" y="37845"/>
                </a:lnTo>
                <a:lnTo>
                  <a:pt x="131270" y="100885"/>
                </a:lnTo>
                <a:lnTo>
                  <a:pt x="175189" y="100885"/>
                </a:lnTo>
                <a:lnTo>
                  <a:pt x="179895" y="98980"/>
                </a:lnTo>
                <a:lnTo>
                  <a:pt x="193364" y="95884"/>
                </a:lnTo>
                <a:lnTo>
                  <a:pt x="154050" y="95884"/>
                </a:lnTo>
                <a:lnTo>
                  <a:pt x="202056" y="47878"/>
                </a:lnTo>
                <a:lnTo>
                  <a:pt x="227329" y="47878"/>
                </a:lnTo>
                <a:lnTo>
                  <a:pt x="232282" y="42925"/>
                </a:lnTo>
                <a:lnTo>
                  <a:pt x="235742" y="37845"/>
                </a:lnTo>
                <a:lnTo>
                  <a:pt x="209550" y="37845"/>
                </a:lnTo>
                <a:lnTo>
                  <a:pt x="207137" y="35305"/>
                </a:lnTo>
                <a:lnTo>
                  <a:pt x="202056" y="30225"/>
                </a:lnTo>
                <a:lnTo>
                  <a:pt x="202056" y="22732"/>
                </a:lnTo>
                <a:lnTo>
                  <a:pt x="207137" y="17652"/>
                </a:lnTo>
                <a:lnTo>
                  <a:pt x="209550" y="15112"/>
                </a:lnTo>
                <a:lnTo>
                  <a:pt x="212089" y="12572"/>
                </a:lnTo>
                <a:lnTo>
                  <a:pt x="235685" y="12572"/>
                </a:lnTo>
                <a:lnTo>
                  <a:pt x="232282" y="7619"/>
                </a:lnTo>
                <a:lnTo>
                  <a:pt x="227329" y="2539"/>
                </a:lnTo>
                <a:lnTo>
                  <a:pt x="222250" y="0"/>
                </a:lnTo>
                <a:close/>
              </a:path>
              <a:path w="351154" h="350519">
                <a:moveTo>
                  <a:pt x="217169" y="80644"/>
                </a:moveTo>
                <a:lnTo>
                  <a:pt x="200556" y="81597"/>
                </a:lnTo>
                <a:lnTo>
                  <a:pt x="184658" y="84454"/>
                </a:lnTo>
                <a:lnTo>
                  <a:pt x="169235" y="89217"/>
                </a:lnTo>
                <a:lnTo>
                  <a:pt x="154050" y="95884"/>
                </a:lnTo>
                <a:lnTo>
                  <a:pt x="193364" y="95884"/>
                </a:lnTo>
                <a:lnTo>
                  <a:pt x="198294" y="94751"/>
                </a:lnTo>
                <a:lnTo>
                  <a:pt x="217169" y="93344"/>
                </a:lnTo>
                <a:lnTo>
                  <a:pt x="273751" y="93344"/>
                </a:lnTo>
                <a:lnTo>
                  <a:pt x="265493" y="89519"/>
                </a:lnTo>
                <a:lnTo>
                  <a:pt x="241700" y="82944"/>
                </a:lnTo>
                <a:lnTo>
                  <a:pt x="217169" y="80644"/>
                </a:lnTo>
                <a:close/>
              </a:path>
              <a:path w="351154" h="350519">
                <a:moveTo>
                  <a:pt x="227329" y="47878"/>
                </a:moveTo>
                <a:lnTo>
                  <a:pt x="202056" y="47878"/>
                </a:lnTo>
                <a:lnTo>
                  <a:pt x="207137" y="50418"/>
                </a:lnTo>
                <a:lnTo>
                  <a:pt x="222250" y="50418"/>
                </a:lnTo>
                <a:lnTo>
                  <a:pt x="227329" y="47878"/>
                </a:lnTo>
                <a:close/>
              </a:path>
              <a:path w="351154" h="350519">
                <a:moveTo>
                  <a:pt x="235685" y="12572"/>
                </a:moveTo>
                <a:lnTo>
                  <a:pt x="219710" y="12572"/>
                </a:lnTo>
                <a:lnTo>
                  <a:pt x="224789" y="17652"/>
                </a:lnTo>
                <a:lnTo>
                  <a:pt x="229742" y="22732"/>
                </a:lnTo>
                <a:lnTo>
                  <a:pt x="229742" y="30225"/>
                </a:lnTo>
                <a:lnTo>
                  <a:pt x="224789" y="35305"/>
                </a:lnTo>
                <a:lnTo>
                  <a:pt x="222250" y="37845"/>
                </a:lnTo>
                <a:lnTo>
                  <a:pt x="235742" y="37845"/>
                </a:lnTo>
                <a:lnTo>
                  <a:pt x="237997" y="34534"/>
                </a:lnTo>
                <a:lnTo>
                  <a:pt x="239902" y="25225"/>
                </a:lnTo>
                <a:lnTo>
                  <a:pt x="237997" y="15940"/>
                </a:lnTo>
                <a:lnTo>
                  <a:pt x="235685" y="12572"/>
                </a:lnTo>
                <a:close/>
              </a:path>
            </a:pathLst>
          </a:custGeom>
          <a:solidFill>
            <a:srgbClr val="000000"/>
          </a:solidFill>
        </p:spPr>
        <p:txBody>
          <a:bodyPr wrap="square" lIns="0" tIns="0" rIns="0" bIns="0" rtlCol="0"/>
          <a:lstStyle/>
          <a:p>
            <a:endParaRPr/>
          </a:p>
        </p:txBody>
      </p:sp>
      <p:sp>
        <p:nvSpPr>
          <p:cNvPr id="6" name="object 6"/>
          <p:cNvSpPr txBox="1">
            <a:spLocks noGrp="1"/>
          </p:cNvSpPr>
          <p:nvPr>
            <p:ph type="title"/>
          </p:nvPr>
        </p:nvSpPr>
        <p:spPr>
          <a:xfrm>
            <a:off x="1191869" y="1253185"/>
            <a:ext cx="1582826" cy="505908"/>
          </a:xfrm>
          <a:prstGeom prst="rect">
            <a:avLst/>
          </a:prstGeom>
        </p:spPr>
        <p:txBody>
          <a:bodyPr vert="horz" wrap="square" lIns="0" tIns="13335" rIns="0" bIns="0" rtlCol="0">
            <a:spAutoFit/>
          </a:bodyPr>
          <a:lstStyle/>
          <a:p>
            <a:pPr marL="12700">
              <a:lnSpc>
                <a:spcPct val="100000"/>
              </a:lnSpc>
              <a:spcBef>
                <a:spcPts val="105"/>
              </a:spcBef>
            </a:pPr>
            <a:r>
              <a:rPr lang="en-US" altLang="zh-TW" sz="3200" spc="-30" dirty="0"/>
              <a:t>Agenda</a:t>
            </a:r>
            <a:endParaRPr sz="3200" dirty="0"/>
          </a:p>
        </p:txBody>
      </p:sp>
      <p:sp>
        <p:nvSpPr>
          <p:cNvPr id="7" name="object 7"/>
          <p:cNvSpPr txBox="1"/>
          <p:nvPr/>
        </p:nvSpPr>
        <p:spPr>
          <a:xfrm>
            <a:off x="1191868" y="2015419"/>
            <a:ext cx="1932331" cy="2514150"/>
          </a:xfrm>
          <a:prstGeom prst="rect">
            <a:avLst/>
          </a:prstGeom>
        </p:spPr>
        <p:txBody>
          <a:bodyPr vert="horz" wrap="square" lIns="0" tIns="165735" rIns="0" bIns="0" rtlCol="0">
            <a:spAutoFit/>
          </a:bodyPr>
          <a:lstStyle/>
          <a:p>
            <a:pPr marL="12700">
              <a:lnSpc>
                <a:spcPct val="100000"/>
              </a:lnSpc>
              <a:spcBef>
                <a:spcPts val="1305"/>
              </a:spcBef>
            </a:pPr>
            <a:r>
              <a:rPr lang="en-US" altLang="zh-TW" sz="2000" b="1" dirty="0">
                <a:solidFill>
                  <a:srgbClr val="0070C0"/>
                </a:solidFill>
                <a:latin typeface="微軟正黑體" panose="020B0604030504040204" pitchFamily="34" charset="-120"/>
                <a:ea typeface="微軟正黑體" panose="020B0604030504040204" pitchFamily="34" charset="-120"/>
              </a:rPr>
              <a:t>Introduction to the Company</a:t>
            </a:r>
          </a:p>
          <a:p>
            <a:pPr marL="12700">
              <a:lnSpc>
                <a:spcPct val="100000"/>
              </a:lnSpc>
              <a:spcBef>
                <a:spcPts val="1305"/>
              </a:spcBef>
            </a:pPr>
            <a:r>
              <a:rPr lang="en-US" altLang="zh-TW" sz="2000" b="1" dirty="0">
                <a:solidFill>
                  <a:srgbClr val="0070C0"/>
                </a:solidFill>
                <a:latin typeface="微軟正黑體" panose="020B0604030504040204" pitchFamily="34" charset="-120"/>
                <a:ea typeface="微軟正黑體" panose="020B0604030504040204" pitchFamily="34" charset="-120"/>
              </a:rPr>
              <a:t>Operational Performance</a:t>
            </a:r>
          </a:p>
          <a:p>
            <a:pPr marL="12700">
              <a:lnSpc>
                <a:spcPct val="100000"/>
              </a:lnSpc>
              <a:spcBef>
                <a:spcPts val="1305"/>
              </a:spcBef>
            </a:pPr>
            <a:r>
              <a:rPr lang="en-US" altLang="zh-TW" sz="2000" b="1" dirty="0">
                <a:solidFill>
                  <a:srgbClr val="0070C0"/>
                </a:solidFill>
              </a:rPr>
              <a:t>Future Outlook</a:t>
            </a:r>
          </a:p>
          <a:p>
            <a:pPr marL="12700">
              <a:lnSpc>
                <a:spcPct val="100000"/>
              </a:lnSpc>
              <a:spcBef>
                <a:spcPts val="1305"/>
              </a:spcBef>
            </a:pPr>
            <a:r>
              <a:rPr sz="2000" b="1" spc="-50" dirty="0">
                <a:solidFill>
                  <a:srgbClr val="0070C0"/>
                </a:solidFill>
                <a:latin typeface="微軟正黑體"/>
                <a:cs typeface="微軟正黑體"/>
              </a:rPr>
              <a:t> </a:t>
            </a:r>
            <a:r>
              <a:rPr sz="2000" b="1" spc="-25" dirty="0">
                <a:solidFill>
                  <a:srgbClr val="0070C0"/>
                </a:solidFill>
                <a:latin typeface="微軟正黑體"/>
                <a:cs typeface="微軟正黑體"/>
              </a:rPr>
              <a:t>Q&amp;A</a:t>
            </a:r>
            <a:endParaRPr sz="2000" b="1" dirty="0">
              <a:solidFill>
                <a:srgbClr val="0070C0"/>
              </a:solidFill>
              <a:latin typeface="微軟正黑體"/>
              <a:cs typeface="微軟正黑體"/>
            </a:endParaRPr>
          </a:p>
        </p:txBody>
      </p:sp>
      <p:sp>
        <p:nvSpPr>
          <p:cNvPr id="8" name="object 8"/>
          <p:cNvSpPr/>
          <p:nvPr/>
        </p:nvSpPr>
        <p:spPr>
          <a:xfrm>
            <a:off x="3568446" y="2326385"/>
            <a:ext cx="1905" cy="2329180"/>
          </a:xfrm>
          <a:custGeom>
            <a:avLst/>
            <a:gdLst/>
            <a:ahLst/>
            <a:cxnLst/>
            <a:rect l="l" t="t" r="r" b="b"/>
            <a:pathLst>
              <a:path w="1904" h="2329179">
                <a:moveTo>
                  <a:pt x="1650" y="0"/>
                </a:moveTo>
                <a:lnTo>
                  <a:pt x="0" y="2329053"/>
                </a:lnTo>
              </a:path>
            </a:pathLst>
          </a:custGeom>
          <a:ln w="25908">
            <a:solidFill>
              <a:srgbClr val="FFFFFF"/>
            </a:solidFill>
          </a:ln>
        </p:spPr>
        <p:txBody>
          <a:bodyPr wrap="square" lIns="0" tIns="0" rIns="0" bIns="0" rtlCol="0"/>
          <a:lstStyle/>
          <a:p>
            <a:endParaRPr/>
          </a:p>
        </p:txBody>
      </p:sp>
      <p:sp>
        <p:nvSpPr>
          <p:cNvPr id="9" name="object 9"/>
          <p:cNvSpPr/>
          <p:nvPr/>
        </p:nvSpPr>
        <p:spPr>
          <a:xfrm>
            <a:off x="8107680" y="957072"/>
            <a:ext cx="3261360" cy="2344420"/>
          </a:xfrm>
          <a:custGeom>
            <a:avLst/>
            <a:gdLst/>
            <a:ahLst/>
            <a:cxnLst/>
            <a:rect l="l" t="t" r="r" b="b"/>
            <a:pathLst>
              <a:path w="3261359" h="2344420">
                <a:moveTo>
                  <a:pt x="3261360" y="0"/>
                </a:moveTo>
                <a:lnTo>
                  <a:pt x="0" y="0"/>
                </a:lnTo>
                <a:lnTo>
                  <a:pt x="0" y="2343912"/>
                </a:lnTo>
                <a:lnTo>
                  <a:pt x="3261360" y="2343912"/>
                </a:lnTo>
                <a:lnTo>
                  <a:pt x="3261360" y="0"/>
                </a:lnTo>
                <a:close/>
              </a:path>
            </a:pathLst>
          </a:custGeom>
          <a:solidFill>
            <a:srgbClr val="FFFFFF"/>
          </a:solidFill>
        </p:spPr>
        <p:txBody>
          <a:bodyPr wrap="square" lIns="0" tIns="0" rIns="0" bIns="0" rtlCol="0"/>
          <a:lstStyle/>
          <a:p>
            <a:endParaRPr/>
          </a:p>
        </p:txBody>
      </p:sp>
      <p:sp>
        <p:nvSpPr>
          <p:cNvPr id="10" name="object 10"/>
          <p:cNvSpPr txBox="1"/>
          <p:nvPr/>
        </p:nvSpPr>
        <p:spPr>
          <a:xfrm>
            <a:off x="8107679" y="957072"/>
            <a:ext cx="3929633" cy="2308709"/>
          </a:xfrm>
          <a:prstGeom prst="rect">
            <a:avLst/>
          </a:prstGeom>
        </p:spPr>
        <p:txBody>
          <a:bodyPr vert="horz" wrap="square" lIns="0" tIns="184150" rIns="0" bIns="0" rtlCol="0">
            <a:spAutoFit/>
          </a:bodyPr>
          <a:lstStyle/>
          <a:p>
            <a:pPr>
              <a:lnSpc>
                <a:spcPct val="100000"/>
              </a:lnSpc>
              <a:spcBef>
                <a:spcPts val="1450"/>
              </a:spcBef>
            </a:pPr>
            <a:endParaRPr sz="2000" dirty="0">
              <a:latin typeface="Times New Roman"/>
              <a:cs typeface="Times New Roman"/>
            </a:endParaRPr>
          </a:p>
          <a:p>
            <a:pPr marL="960119">
              <a:lnSpc>
                <a:spcPct val="100000"/>
              </a:lnSpc>
            </a:pPr>
            <a:r>
              <a:rPr lang="en-US" sz="2000" b="1" spc="-15" dirty="0">
                <a:solidFill>
                  <a:srgbClr val="001F5F"/>
                </a:solidFill>
                <a:latin typeface="微軟正黑體"/>
                <a:cs typeface="微軟正黑體"/>
              </a:rPr>
              <a:t>Operational Performance</a:t>
            </a:r>
            <a:endParaRPr lang="en-US" sz="2000" dirty="0">
              <a:latin typeface="微軟正黑體"/>
              <a:cs typeface="微軟正黑體"/>
            </a:endParaRPr>
          </a:p>
          <a:p>
            <a:pPr marL="517525" marR="706120">
              <a:lnSpc>
                <a:spcPct val="137500"/>
              </a:lnSpc>
              <a:spcBef>
                <a:spcPts val="1675"/>
              </a:spcBef>
            </a:pPr>
            <a:r>
              <a:rPr lang="en-US" altLang="zh-TW" sz="1600" dirty="0">
                <a:latin typeface="微軟正黑體" panose="020B0604030504040204" pitchFamily="34" charset="-120"/>
                <a:ea typeface="微軟正黑體" panose="020B0604030504040204" pitchFamily="34" charset="-120"/>
              </a:rPr>
              <a:t>Operational status and management strategies of various business operations.</a:t>
            </a:r>
            <a:endParaRPr lang="en-US" sz="1600" dirty="0">
              <a:latin typeface="微軟正黑體" panose="020B0604030504040204" pitchFamily="34" charset="-120"/>
              <a:ea typeface="微軟正黑體" panose="020B0604030504040204" pitchFamily="34" charset="-120"/>
              <a:cs typeface="微軟正黑體"/>
            </a:endParaRPr>
          </a:p>
        </p:txBody>
      </p:sp>
      <p:sp>
        <p:nvSpPr>
          <p:cNvPr id="11" name="object 11"/>
          <p:cNvSpPr/>
          <p:nvPr/>
        </p:nvSpPr>
        <p:spPr>
          <a:xfrm>
            <a:off x="4692396" y="3525011"/>
            <a:ext cx="3263265" cy="2344420"/>
          </a:xfrm>
          <a:custGeom>
            <a:avLst/>
            <a:gdLst/>
            <a:ahLst/>
            <a:cxnLst/>
            <a:rect l="l" t="t" r="r" b="b"/>
            <a:pathLst>
              <a:path w="3263265" h="2344420">
                <a:moveTo>
                  <a:pt x="3262884" y="0"/>
                </a:moveTo>
                <a:lnTo>
                  <a:pt x="0" y="0"/>
                </a:lnTo>
                <a:lnTo>
                  <a:pt x="0" y="2343912"/>
                </a:lnTo>
                <a:lnTo>
                  <a:pt x="3262884" y="2343912"/>
                </a:lnTo>
                <a:lnTo>
                  <a:pt x="3262884" y="0"/>
                </a:lnTo>
                <a:close/>
              </a:path>
            </a:pathLst>
          </a:custGeom>
          <a:solidFill>
            <a:srgbClr val="FFFFFF"/>
          </a:solidFill>
        </p:spPr>
        <p:txBody>
          <a:bodyPr wrap="square" lIns="0" tIns="0" rIns="0" bIns="0" rtlCol="0"/>
          <a:lstStyle/>
          <a:p>
            <a:endParaRPr/>
          </a:p>
        </p:txBody>
      </p:sp>
      <p:sp>
        <p:nvSpPr>
          <p:cNvPr id="12" name="object 12"/>
          <p:cNvSpPr txBox="1"/>
          <p:nvPr/>
        </p:nvSpPr>
        <p:spPr>
          <a:xfrm>
            <a:off x="4692396" y="3525011"/>
            <a:ext cx="3263265" cy="1662635"/>
          </a:xfrm>
          <a:prstGeom prst="rect">
            <a:avLst/>
          </a:prstGeom>
        </p:spPr>
        <p:txBody>
          <a:bodyPr vert="horz" wrap="square" lIns="0" tIns="208915" rIns="0" bIns="0" rtlCol="0">
            <a:spAutoFit/>
          </a:bodyPr>
          <a:lstStyle/>
          <a:p>
            <a:pPr>
              <a:lnSpc>
                <a:spcPct val="100000"/>
              </a:lnSpc>
              <a:spcBef>
                <a:spcPts val="1645"/>
              </a:spcBef>
            </a:pPr>
            <a:endParaRPr sz="2000" dirty="0">
              <a:latin typeface="Times New Roman"/>
              <a:cs typeface="Times New Roman"/>
            </a:endParaRPr>
          </a:p>
          <a:p>
            <a:pPr marL="1080770">
              <a:lnSpc>
                <a:spcPct val="100000"/>
              </a:lnSpc>
            </a:pPr>
            <a:r>
              <a:rPr lang="en-US" sz="2000" b="1" spc="-15" dirty="0">
                <a:solidFill>
                  <a:srgbClr val="001F5F"/>
                </a:solidFill>
                <a:latin typeface="微軟正黑體"/>
                <a:cs typeface="微軟正黑體"/>
              </a:rPr>
              <a:t>Future Outlook</a:t>
            </a:r>
            <a:endParaRPr sz="2000" dirty="0">
              <a:latin typeface="微軟正黑體"/>
              <a:cs typeface="微軟正黑體"/>
            </a:endParaRPr>
          </a:p>
          <a:p>
            <a:pPr marL="517525">
              <a:lnSpc>
                <a:spcPct val="100000"/>
              </a:lnSpc>
              <a:spcBef>
                <a:spcPts val="2205"/>
              </a:spcBef>
            </a:pPr>
            <a:r>
              <a:rPr lang="en-US" altLang="zh-TW" sz="1600" dirty="0">
                <a:latin typeface="微軟正黑體" panose="020B0604030504040204" pitchFamily="34" charset="-120"/>
                <a:ea typeface="微軟正黑體" panose="020B0604030504040204" pitchFamily="34" charset="-120"/>
              </a:rPr>
              <a:t>Operational progress and plans for the next year.</a:t>
            </a:r>
            <a:endParaRPr sz="1600" dirty="0">
              <a:latin typeface="微軟正黑體" panose="020B0604030504040204" pitchFamily="34" charset="-120"/>
              <a:ea typeface="微軟正黑體" panose="020B0604030504040204" pitchFamily="34" charset="-120"/>
              <a:cs typeface="微軟正黑體"/>
            </a:endParaRPr>
          </a:p>
        </p:txBody>
      </p:sp>
      <p:sp>
        <p:nvSpPr>
          <p:cNvPr id="13" name="object 13"/>
          <p:cNvSpPr/>
          <p:nvPr/>
        </p:nvSpPr>
        <p:spPr>
          <a:xfrm>
            <a:off x="8107680" y="3525011"/>
            <a:ext cx="3261360" cy="2344420"/>
          </a:xfrm>
          <a:custGeom>
            <a:avLst/>
            <a:gdLst/>
            <a:ahLst/>
            <a:cxnLst/>
            <a:rect l="l" t="t" r="r" b="b"/>
            <a:pathLst>
              <a:path w="3261359" h="2344420">
                <a:moveTo>
                  <a:pt x="3261360" y="0"/>
                </a:moveTo>
                <a:lnTo>
                  <a:pt x="0" y="0"/>
                </a:lnTo>
                <a:lnTo>
                  <a:pt x="0" y="2343912"/>
                </a:lnTo>
                <a:lnTo>
                  <a:pt x="3261360" y="2343912"/>
                </a:lnTo>
                <a:lnTo>
                  <a:pt x="3261360" y="0"/>
                </a:lnTo>
                <a:close/>
              </a:path>
            </a:pathLst>
          </a:custGeom>
          <a:solidFill>
            <a:srgbClr val="FFFFFF"/>
          </a:solidFill>
        </p:spPr>
        <p:txBody>
          <a:bodyPr wrap="square" lIns="0" tIns="0" rIns="0" bIns="0" rtlCol="0"/>
          <a:lstStyle/>
          <a:p>
            <a:endParaRPr/>
          </a:p>
        </p:txBody>
      </p:sp>
      <p:sp>
        <p:nvSpPr>
          <p:cNvPr id="14" name="object 14"/>
          <p:cNvSpPr txBox="1"/>
          <p:nvPr/>
        </p:nvSpPr>
        <p:spPr>
          <a:xfrm>
            <a:off x="8107680" y="3525011"/>
            <a:ext cx="3261360" cy="1386277"/>
          </a:xfrm>
          <a:prstGeom prst="rect">
            <a:avLst/>
          </a:prstGeom>
        </p:spPr>
        <p:txBody>
          <a:bodyPr vert="horz" wrap="square" lIns="0" tIns="196850" rIns="0" bIns="0" rtlCol="0">
            <a:spAutoFit/>
          </a:bodyPr>
          <a:lstStyle/>
          <a:p>
            <a:pPr>
              <a:lnSpc>
                <a:spcPct val="100000"/>
              </a:lnSpc>
              <a:spcBef>
                <a:spcPts val="1550"/>
              </a:spcBef>
            </a:pPr>
            <a:endParaRPr sz="2000" dirty="0">
              <a:latin typeface="Times New Roman"/>
              <a:cs typeface="Times New Roman"/>
            </a:endParaRPr>
          </a:p>
          <a:p>
            <a:pPr marL="1044575">
              <a:lnSpc>
                <a:spcPct val="100000"/>
              </a:lnSpc>
            </a:pPr>
            <a:r>
              <a:rPr sz="2000" b="1" spc="-25" dirty="0">
                <a:solidFill>
                  <a:srgbClr val="001F5F"/>
                </a:solidFill>
                <a:latin typeface="微軟正黑體"/>
                <a:cs typeface="微軟正黑體"/>
              </a:rPr>
              <a:t>Q&amp;A</a:t>
            </a:r>
            <a:endParaRPr sz="2000" dirty="0">
              <a:latin typeface="微軟正黑體"/>
              <a:cs typeface="微軟正黑體"/>
            </a:endParaRPr>
          </a:p>
          <a:p>
            <a:pPr marL="517525">
              <a:lnSpc>
                <a:spcPct val="100000"/>
              </a:lnSpc>
              <a:spcBef>
                <a:spcPts val="2300"/>
              </a:spcBef>
            </a:pPr>
            <a:r>
              <a:rPr lang="en-US" altLang="zh-TW" sz="1600" dirty="0">
                <a:latin typeface="微軟正黑體" panose="020B0604030504040204" pitchFamily="34" charset="-120"/>
                <a:ea typeface="微軟正黑體" panose="020B0604030504040204" pitchFamily="34" charset="-120"/>
              </a:rPr>
              <a:t>Q&amp;A Session</a:t>
            </a:r>
            <a:endParaRPr sz="1600" dirty="0">
              <a:latin typeface="微軟正黑體" panose="020B0604030504040204" pitchFamily="34" charset="-120"/>
              <a:ea typeface="微軟正黑體" panose="020B0604030504040204" pitchFamily="34" charset="-120"/>
              <a:cs typeface="微軟正黑體"/>
            </a:endParaRPr>
          </a:p>
        </p:txBody>
      </p:sp>
      <p:sp>
        <p:nvSpPr>
          <p:cNvPr id="15" name="object 15"/>
          <p:cNvSpPr/>
          <p:nvPr/>
        </p:nvSpPr>
        <p:spPr>
          <a:xfrm>
            <a:off x="8621268" y="1458467"/>
            <a:ext cx="312420" cy="281940"/>
          </a:xfrm>
          <a:custGeom>
            <a:avLst/>
            <a:gdLst/>
            <a:ahLst/>
            <a:cxnLst/>
            <a:rect l="l" t="t" r="r" b="b"/>
            <a:pathLst>
              <a:path w="312420" h="281939">
                <a:moveTo>
                  <a:pt x="235965" y="0"/>
                </a:moveTo>
                <a:lnTo>
                  <a:pt x="76453" y="0"/>
                </a:lnTo>
                <a:lnTo>
                  <a:pt x="5206" y="80518"/>
                </a:lnTo>
                <a:lnTo>
                  <a:pt x="0" y="88011"/>
                </a:lnTo>
                <a:lnTo>
                  <a:pt x="5206" y="93218"/>
                </a:lnTo>
                <a:lnTo>
                  <a:pt x="155066" y="281940"/>
                </a:lnTo>
                <a:lnTo>
                  <a:pt x="175544" y="256540"/>
                </a:lnTo>
                <a:lnTo>
                  <a:pt x="149859" y="256540"/>
                </a:lnTo>
                <a:lnTo>
                  <a:pt x="20192" y="93218"/>
                </a:lnTo>
                <a:lnTo>
                  <a:pt x="307212" y="93218"/>
                </a:lnTo>
                <a:lnTo>
                  <a:pt x="312420" y="88011"/>
                </a:lnTo>
                <a:lnTo>
                  <a:pt x="307212" y="80518"/>
                </a:lnTo>
                <a:lnTo>
                  <a:pt x="20192" y="80518"/>
                </a:lnTo>
                <a:lnTo>
                  <a:pt x="78612" y="12700"/>
                </a:lnTo>
                <a:lnTo>
                  <a:pt x="96340" y="12700"/>
                </a:lnTo>
                <a:lnTo>
                  <a:pt x="94360" y="10414"/>
                </a:lnTo>
                <a:lnTo>
                  <a:pt x="245180" y="10414"/>
                </a:lnTo>
                <a:lnTo>
                  <a:pt x="235965" y="0"/>
                </a:lnTo>
                <a:close/>
              </a:path>
              <a:path w="312420" h="281939">
                <a:moveTo>
                  <a:pt x="162559" y="93218"/>
                </a:moveTo>
                <a:lnTo>
                  <a:pt x="149859" y="93218"/>
                </a:lnTo>
                <a:lnTo>
                  <a:pt x="149859" y="256540"/>
                </a:lnTo>
                <a:lnTo>
                  <a:pt x="162559" y="256540"/>
                </a:lnTo>
                <a:lnTo>
                  <a:pt x="162559" y="93218"/>
                </a:lnTo>
                <a:close/>
              </a:path>
              <a:path w="312420" h="281939">
                <a:moveTo>
                  <a:pt x="307212" y="93218"/>
                </a:moveTo>
                <a:lnTo>
                  <a:pt x="292226" y="93218"/>
                </a:lnTo>
                <a:lnTo>
                  <a:pt x="162559" y="256540"/>
                </a:lnTo>
                <a:lnTo>
                  <a:pt x="175544" y="256540"/>
                </a:lnTo>
                <a:lnTo>
                  <a:pt x="307212" y="93218"/>
                </a:lnTo>
                <a:close/>
              </a:path>
              <a:path w="312420" h="281939">
                <a:moveTo>
                  <a:pt x="96340" y="12700"/>
                </a:moveTo>
                <a:lnTo>
                  <a:pt x="78612" y="12700"/>
                </a:lnTo>
                <a:lnTo>
                  <a:pt x="140080" y="80518"/>
                </a:lnTo>
                <a:lnTo>
                  <a:pt x="155066" y="80518"/>
                </a:lnTo>
                <a:lnTo>
                  <a:pt x="96340" y="12700"/>
                </a:lnTo>
                <a:close/>
              </a:path>
              <a:path w="312420" h="281939">
                <a:moveTo>
                  <a:pt x="245180" y="10414"/>
                </a:moveTo>
                <a:lnTo>
                  <a:pt x="215773" y="10414"/>
                </a:lnTo>
                <a:lnTo>
                  <a:pt x="157352" y="80518"/>
                </a:lnTo>
                <a:lnTo>
                  <a:pt x="173100" y="80518"/>
                </a:lnTo>
                <a:lnTo>
                  <a:pt x="231521" y="12700"/>
                </a:lnTo>
                <a:lnTo>
                  <a:pt x="247203" y="12700"/>
                </a:lnTo>
                <a:lnTo>
                  <a:pt x="245180" y="10414"/>
                </a:lnTo>
                <a:close/>
              </a:path>
              <a:path w="312420" h="281939">
                <a:moveTo>
                  <a:pt x="247203" y="12700"/>
                </a:moveTo>
                <a:lnTo>
                  <a:pt x="231521" y="12700"/>
                </a:lnTo>
                <a:lnTo>
                  <a:pt x="292226" y="80518"/>
                </a:lnTo>
                <a:lnTo>
                  <a:pt x="307212" y="80518"/>
                </a:lnTo>
                <a:lnTo>
                  <a:pt x="247203" y="12700"/>
                </a:lnTo>
                <a:close/>
              </a:path>
            </a:pathLst>
          </a:custGeom>
          <a:solidFill>
            <a:srgbClr val="000000"/>
          </a:solidFill>
        </p:spPr>
        <p:txBody>
          <a:bodyPr wrap="square" lIns="0" tIns="0" rIns="0" bIns="0" rtlCol="0"/>
          <a:lstStyle/>
          <a:p>
            <a:endParaRPr/>
          </a:p>
        </p:txBody>
      </p:sp>
      <p:sp>
        <p:nvSpPr>
          <p:cNvPr id="16" name="object 16"/>
          <p:cNvSpPr/>
          <p:nvPr/>
        </p:nvSpPr>
        <p:spPr>
          <a:xfrm>
            <a:off x="5215128" y="4002023"/>
            <a:ext cx="346075" cy="347980"/>
          </a:xfrm>
          <a:custGeom>
            <a:avLst/>
            <a:gdLst/>
            <a:ahLst/>
            <a:cxnLst/>
            <a:rect l="l" t="t" r="r" b="b"/>
            <a:pathLst>
              <a:path w="346075" h="347979">
                <a:moveTo>
                  <a:pt x="147554" y="279526"/>
                </a:moveTo>
                <a:lnTo>
                  <a:pt x="103505" y="279526"/>
                </a:lnTo>
                <a:lnTo>
                  <a:pt x="113047" y="285087"/>
                </a:lnTo>
                <a:lnTo>
                  <a:pt x="122793" y="290194"/>
                </a:lnTo>
                <a:lnTo>
                  <a:pt x="132990" y="294350"/>
                </a:lnTo>
                <a:lnTo>
                  <a:pt x="143891" y="297052"/>
                </a:lnTo>
                <a:lnTo>
                  <a:pt x="148891" y="346684"/>
                </a:lnTo>
                <a:lnTo>
                  <a:pt x="148971" y="347471"/>
                </a:lnTo>
                <a:lnTo>
                  <a:pt x="196976" y="347471"/>
                </a:lnTo>
                <a:lnTo>
                  <a:pt x="198243" y="334899"/>
                </a:lnTo>
                <a:lnTo>
                  <a:pt x="161671" y="334899"/>
                </a:lnTo>
                <a:lnTo>
                  <a:pt x="156696" y="297840"/>
                </a:lnTo>
                <a:lnTo>
                  <a:pt x="156591" y="297052"/>
                </a:lnTo>
                <a:lnTo>
                  <a:pt x="202057" y="297052"/>
                </a:lnTo>
                <a:lnTo>
                  <a:pt x="212917" y="294350"/>
                </a:lnTo>
                <a:lnTo>
                  <a:pt x="222837" y="290194"/>
                </a:lnTo>
                <a:lnTo>
                  <a:pt x="231828" y="285087"/>
                </a:lnTo>
                <a:lnTo>
                  <a:pt x="232710" y="284480"/>
                </a:lnTo>
                <a:lnTo>
                  <a:pt x="171704" y="284480"/>
                </a:lnTo>
                <a:lnTo>
                  <a:pt x="147554" y="279526"/>
                </a:lnTo>
                <a:close/>
              </a:path>
              <a:path w="346075" h="347979">
                <a:moveTo>
                  <a:pt x="202057" y="297052"/>
                </a:moveTo>
                <a:lnTo>
                  <a:pt x="189357" y="297052"/>
                </a:lnTo>
                <a:lnTo>
                  <a:pt x="184276" y="334899"/>
                </a:lnTo>
                <a:lnTo>
                  <a:pt x="198243" y="334899"/>
                </a:lnTo>
                <a:lnTo>
                  <a:pt x="201977" y="297840"/>
                </a:lnTo>
                <a:lnTo>
                  <a:pt x="202057" y="297052"/>
                </a:lnTo>
                <a:close/>
              </a:path>
              <a:path w="346075" h="347979">
                <a:moveTo>
                  <a:pt x="65659" y="37718"/>
                </a:moveTo>
                <a:lnTo>
                  <a:pt x="37846" y="67944"/>
                </a:lnTo>
                <a:lnTo>
                  <a:pt x="65659" y="105790"/>
                </a:lnTo>
                <a:lnTo>
                  <a:pt x="60400" y="115220"/>
                </a:lnTo>
                <a:lnTo>
                  <a:pt x="55880" y="124650"/>
                </a:lnTo>
                <a:lnTo>
                  <a:pt x="51835" y="134080"/>
                </a:lnTo>
                <a:lnTo>
                  <a:pt x="48006" y="143509"/>
                </a:lnTo>
                <a:lnTo>
                  <a:pt x="0" y="151130"/>
                </a:lnTo>
                <a:lnTo>
                  <a:pt x="0" y="196421"/>
                </a:lnTo>
                <a:lnTo>
                  <a:pt x="750" y="196421"/>
                </a:lnTo>
                <a:lnTo>
                  <a:pt x="48006" y="201421"/>
                </a:lnTo>
                <a:lnTo>
                  <a:pt x="51835" y="212320"/>
                </a:lnTo>
                <a:lnTo>
                  <a:pt x="55880" y="222503"/>
                </a:lnTo>
                <a:lnTo>
                  <a:pt x="60400" y="232211"/>
                </a:lnTo>
                <a:lnTo>
                  <a:pt x="65659" y="241681"/>
                </a:lnTo>
                <a:lnTo>
                  <a:pt x="37846" y="279526"/>
                </a:lnTo>
                <a:lnTo>
                  <a:pt x="65659" y="307213"/>
                </a:lnTo>
                <a:lnTo>
                  <a:pt x="86318" y="292100"/>
                </a:lnTo>
                <a:lnTo>
                  <a:pt x="68199" y="292100"/>
                </a:lnTo>
                <a:lnTo>
                  <a:pt x="55499" y="276987"/>
                </a:lnTo>
                <a:lnTo>
                  <a:pt x="75692" y="249300"/>
                </a:lnTo>
                <a:lnTo>
                  <a:pt x="91737" y="249300"/>
                </a:lnTo>
                <a:lnTo>
                  <a:pt x="69428" y="216550"/>
                </a:lnTo>
                <a:lnTo>
                  <a:pt x="63701" y="188849"/>
                </a:lnTo>
                <a:lnTo>
                  <a:pt x="48006" y="188849"/>
                </a:lnTo>
                <a:lnTo>
                  <a:pt x="12573" y="186308"/>
                </a:lnTo>
                <a:lnTo>
                  <a:pt x="12573" y="161162"/>
                </a:lnTo>
                <a:lnTo>
                  <a:pt x="47452" y="156162"/>
                </a:lnTo>
                <a:lnTo>
                  <a:pt x="62403" y="156162"/>
                </a:lnTo>
                <a:lnTo>
                  <a:pt x="62878" y="151582"/>
                </a:lnTo>
                <a:lnTo>
                  <a:pt x="69453" y="130619"/>
                </a:lnTo>
                <a:lnTo>
                  <a:pt x="79813" y="111085"/>
                </a:lnTo>
                <a:lnTo>
                  <a:pt x="89685" y="98170"/>
                </a:lnTo>
                <a:lnTo>
                  <a:pt x="73279" y="98170"/>
                </a:lnTo>
                <a:lnTo>
                  <a:pt x="53086" y="67944"/>
                </a:lnTo>
                <a:lnTo>
                  <a:pt x="68199" y="55371"/>
                </a:lnTo>
                <a:lnTo>
                  <a:pt x="91409" y="55371"/>
                </a:lnTo>
                <a:lnTo>
                  <a:pt x="65659" y="37718"/>
                </a:lnTo>
                <a:close/>
              </a:path>
              <a:path w="346075" h="347979">
                <a:moveTo>
                  <a:pt x="260431" y="279526"/>
                </a:moveTo>
                <a:lnTo>
                  <a:pt x="239902" y="279526"/>
                </a:lnTo>
                <a:lnTo>
                  <a:pt x="280288" y="307213"/>
                </a:lnTo>
                <a:lnTo>
                  <a:pt x="295471" y="292100"/>
                </a:lnTo>
                <a:lnTo>
                  <a:pt x="277749" y="292100"/>
                </a:lnTo>
                <a:lnTo>
                  <a:pt x="260431" y="279526"/>
                </a:lnTo>
                <a:close/>
              </a:path>
              <a:path w="346075" h="347979">
                <a:moveTo>
                  <a:pt x="91737" y="249300"/>
                </a:moveTo>
                <a:lnTo>
                  <a:pt x="75692" y="249300"/>
                </a:lnTo>
                <a:lnTo>
                  <a:pt x="79938" y="256012"/>
                </a:lnTo>
                <a:lnTo>
                  <a:pt x="84899" y="261556"/>
                </a:lnTo>
                <a:lnTo>
                  <a:pt x="96012" y="271906"/>
                </a:lnTo>
                <a:lnTo>
                  <a:pt x="68199" y="292100"/>
                </a:lnTo>
                <a:lnTo>
                  <a:pt x="86318" y="292100"/>
                </a:lnTo>
                <a:lnTo>
                  <a:pt x="103505" y="279526"/>
                </a:lnTo>
                <a:lnTo>
                  <a:pt x="147554" y="279526"/>
                </a:lnTo>
                <a:lnTo>
                  <a:pt x="128783" y="275677"/>
                </a:lnTo>
                <a:lnTo>
                  <a:pt x="93518" y="251840"/>
                </a:lnTo>
                <a:lnTo>
                  <a:pt x="91737" y="249300"/>
                </a:lnTo>
                <a:close/>
              </a:path>
              <a:path w="346075" h="347979">
                <a:moveTo>
                  <a:pt x="285888" y="249300"/>
                </a:moveTo>
                <a:lnTo>
                  <a:pt x="272669" y="249300"/>
                </a:lnTo>
                <a:lnTo>
                  <a:pt x="292862" y="276987"/>
                </a:lnTo>
                <a:lnTo>
                  <a:pt x="277749" y="292100"/>
                </a:lnTo>
                <a:lnTo>
                  <a:pt x="295471" y="292100"/>
                </a:lnTo>
                <a:lnTo>
                  <a:pt x="308101" y="279526"/>
                </a:lnTo>
                <a:lnTo>
                  <a:pt x="285888" y="249300"/>
                </a:lnTo>
                <a:close/>
              </a:path>
              <a:path w="346075" h="347979">
                <a:moveTo>
                  <a:pt x="233288" y="60451"/>
                </a:moveTo>
                <a:lnTo>
                  <a:pt x="171704" y="60451"/>
                </a:lnTo>
                <a:lnTo>
                  <a:pt x="216092" y="69294"/>
                </a:lnTo>
                <a:lnTo>
                  <a:pt x="252206" y="93471"/>
                </a:lnTo>
                <a:lnTo>
                  <a:pt x="276484" y="129460"/>
                </a:lnTo>
                <a:lnTo>
                  <a:pt x="285369" y="173736"/>
                </a:lnTo>
                <a:lnTo>
                  <a:pt x="283069" y="195851"/>
                </a:lnTo>
                <a:lnTo>
                  <a:pt x="266134" y="235368"/>
                </a:lnTo>
                <a:lnTo>
                  <a:pt x="235604" y="266477"/>
                </a:lnTo>
                <a:lnTo>
                  <a:pt x="194290" y="282559"/>
                </a:lnTo>
                <a:lnTo>
                  <a:pt x="171704" y="284480"/>
                </a:lnTo>
                <a:lnTo>
                  <a:pt x="232710" y="284480"/>
                </a:lnTo>
                <a:lnTo>
                  <a:pt x="239902" y="279526"/>
                </a:lnTo>
                <a:lnTo>
                  <a:pt x="260431" y="279526"/>
                </a:lnTo>
                <a:lnTo>
                  <a:pt x="249936" y="271906"/>
                </a:lnTo>
                <a:lnTo>
                  <a:pt x="252475" y="269367"/>
                </a:lnTo>
                <a:lnTo>
                  <a:pt x="257556" y="264413"/>
                </a:lnTo>
                <a:lnTo>
                  <a:pt x="272669" y="249300"/>
                </a:lnTo>
                <a:lnTo>
                  <a:pt x="285888" y="249300"/>
                </a:lnTo>
                <a:lnTo>
                  <a:pt x="280288" y="241681"/>
                </a:lnTo>
                <a:lnTo>
                  <a:pt x="285547" y="232211"/>
                </a:lnTo>
                <a:lnTo>
                  <a:pt x="290067" y="222503"/>
                </a:lnTo>
                <a:lnTo>
                  <a:pt x="294112" y="212320"/>
                </a:lnTo>
                <a:lnTo>
                  <a:pt x="297942" y="201421"/>
                </a:lnTo>
                <a:lnTo>
                  <a:pt x="345197" y="196421"/>
                </a:lnTo>
                <a:lnTo>
                  <a:pt x="345948" y="196421"/>
                </a:lnTo>
                <a:lnTo>
                  <a:pt x="345948" y="188849"/>
                </a:lnTo>
                <a:lnTo>
                  <a:pt x="295401" y="188849"/>
                </a:lnTo>
                <a:lnTo>
                  <a:pt x="297942" y="183769"/>
                </a:lnTo>
                <a:lnTo>
                  <a:pt x="297942" y="163702"/>
                </a:lnTo>
                <a:lnTo>
                  <a:pt x="295401" y="158623"/>
                </a:lnTo>
                <a:lnTo>
                  <a:pt x="345948" y="158623"/>
                </a:lnTo>
                <a:lnTo>
                  <a:pt x="345948" y="151130"/>
                </a:lnTo>
                <a:lnTo>
                  <a:pt x="298692" y="146129"/>
                </a:lnTo>
                <a:lnTo>
                  <a:pt x="297969" y="146129"/>
                </a:lnTo>
                <a:lnTo>
                  <a:pt x="294112" y="134794"/>
                </a:lnTo>
                <a:lnTo>
                  <a:pt x="290067" y="124015"/>
                </a:lnTo>
                <a:lnTo>
                  <a:pt x="285547" y="114188"/>
                </a:lnTo>
                <a:lnTo>
                  <a:pt x="280288" y="105790"/>
                </a:lnTo>
                <a:lnTo>
                  <a:pt x="287755" y="95631"/>
                </a:lnTo>
                <a:lnTo>
                  <a:pt x="270256" y="95631"/>
                </a:lnTo>
                <a:lnTo>
                  <a:pt x="266009" y="90031"/>
                </a:lnTo>
                <a:lnTo>
                  <a:pt x="261048" y="84645"/>
                </a:lnTo>
                <a:lnTo>
                  <a:pt x="255611" y="79736"/>
                </a:lnTo>
                <a:lnTo>
                  <a:pt x="249936" y="75564"/>
                </a:lnTo>
                <a:lnTo>
                  <a:pt x="263929" y="65405"/>
                </a:lnTo>
                <a:lnTo>
                  <a:pt x="242443" y="65405"/>
                </a:lnTo>
                <a:lnTo>
                  <a:pt x="233288" y="60451"/>
                </a:lnTo>
                <a:close/>
              </a:path>
              <a:path w="346075" h="347979">
                <a:moveTo>
                  <a:pt x="62403" y="156162"/>
                </a:moveTo>
                <a:lnTo>
                  <a:pt x="48006" y="156162"/>
                </a:lnTo>
                <a:lnTo>
                  <a:pt x="48006" y="188849"/>
                </a:lnTo>
                <a:lnTo>
                  <a:pt x="63701" y="188849"/>
                </a:lnTo>
                <a:lnTo>
                  <a:pt x="60579" y="173736"/>
                </a:lnTo>
                <a:lnTo>
                  <a:pt x="62403" y="156162"/>
                </a:lnTo>
                <a:close/>
              </a:path>
              <a:path w="346075" h="347979">
                <a:moveTo>
                  <a:pt x="345948" y="158623"/>
                </a:moveTo>
                <a:lnTo>
                  <a:pt x="295401" y="158623"/>
                </a:lnTo>
                <a:lnTo>
                  <a:pt x="333375" y="161162"/>
                </a:lnTo>
                <a:lnTo>
                  <a:pt x="333375" y="186308"/>
                </a:lnTo>
                <a:lnTo>
                  <a:pt x="295402" y="188849"/>
                </a:lnTo>
                <a:lnTo>
                  <a:pt x="345948" y="188849"/>
                </a:lnTo>
                <a:lnTo>
                  <a:pt x="345948" y="158623"/>
                </a:lnTo>
                <a:close/>
              </a:path>
              <a:path w="346075" h="347979">
                <a:moveTo>
                  <a:pt x="91409" y="55371"/>
                </a:moveTo>
                <a:lnTo>
                  <a:pt x="68199" y="55371"/>
                </a:lnTo>
                <a:lnTo>
                  <a:pt x="96012" y="75564"/>
                </a:lnTo>
                <a:lnTo>
                  <a:pt x="93472" y="78105"/>
                </a:lnTo>
                <a:lnTo>
                  <a:pt x="88392" y="80518"/>
                </a:lnTo>
                <a:lnTo>
                  <a:pt x="85851" y="85598"/>
                </a:lnTo>
                <a:lnTo>
                  <a:pt x="80772" y="88137"/>
                </a:lnTo>
                <a:lnTo>
                  <a:pt x="78232" y="93218"/>
                </a:lnTo>
                <a:lnTo>
                  <a:pt x="73279" y="98170"/>
                </a:lnTo>
                <a:lnTo>
                  <a:pt x="89685" y="98170"/>
                </a:lnTo>
                <a:lnTo>
                  <a:pt x="93472" y="93218"/>
                </a:lnTo>
                <a:lnTo>
                  <a:pt x="110303" y="79579"/>
                </a:lnTo>
                <a:lnTo>
                  <a:pt x="129670" y="69294"/>
                </a:lnTo>
                <a:lnTo>
                  <a:pt x="142050" y="65405"/>
                </a:lnTo>
                <a:lnTo>
                  <a:pt x="106045" y="65405"/>
                </a:lnTo>
                <a:lnTo>
                  <a:pt x="91409" y="55371"/>
                </a:lnTo>
                <a:close/>
              </a:path>
              <a:path w="346075" h="347979">
                <a:moveTo>
                  <a:pt x="295476" y="55371"/>
                </a:moveTo>
                <a:lnTo>
                  <a:pt x="277749" y="55371"/>
                </a:lnTo>
                <a:lnTo>
                  <a:pt x="290449" y="67944"/>
                </a:lnTo>
                <a:lnTo>
                  <a:pt x="270256" y="95631"/>
                </a:lnTo>
                <a:lnTo>
                  <a:pt x="287755" y="95631"/>
                </a:lnTo>
                <a:lnTo>
                  <a:pt x="308101" y="67944"/>
                </a:lnTo>
                <a:lnTo>
                  <a:pt x="295476" y="55371"/>
                </a:lnTo>
                <a:close/>
              </a:path>
              <a:path w="346075" h="347979">
                <a:moveTo>
                  <a:pt x="196976" y="0"/>
                </a:moveTo>
                <a:lnTo>
                  <a:pt x="148971" y="0"/>
                </a:lnTo>
                <a:lnTo>
                  <a:pt x="143970" y="49631"/>
                </a:lnTo>
                <a:lnTo>
                  <a:pt x="143891" y="50418"/>
                </a:lnTo>
                <a:lnTo>
                  <a:pt x="133030" y="52724"/>
                </a:lnTo>
                <a:lnTo>
                  <a:pt x="123110" y="56007"/>
                </a:lnTo>
                <a:lnTo>
                  <a:pt x="114119" y="60241"/>
                </a:lnTo>
                <a:lnTo>
                  <a:pt x="106045" y="65405"/>
                </a:lnTo>
                <a:lnTo>
                  <a:pt x="142050" y="65405"/>
                </a:lnTo>
                <a:lnTo>
                  <a:pt x="150586" y="62732"/>
                </a:lnTo>
                <a:lnTo>
                  <a:pt x="171704" y="60451"/>
                </a:lnTo>
                <a:lnTo>
                  <a:pt x="233288" y="60451"/>
                </a:lnTo>
                <a:lnTo>
                  <a:pt x="232900" y="60241"/>
                </a:lnTo>
                <a:lnTo>
                  <a:pt x="223154" y="56007"/>
                </a:lnTo>
                <a:lnTo>
                  <a:pt x="212957" y="52724"/>
                </a:lnTo>
                <a:lnTo>
                  <a:pt x="202057" y="50418"/>
                </a:lnTo>
                <a:lnTo>
                  <a:pt x="156591" y="50418"/>
                </a:lnTo>
                <a:lnTo>
                  <a:pt x="161671" y="12573"/>
                </a:lnTo>
                <a:lnTo>
                  <a:pt x="198243" y="12573"/>
                </a:lnTo>
                <a:lnTo>
                  <a:pt x="197056" y="787"/>
                </a:lnTo>
                <a:lnTo>
                  <a:pt x="196976" y="0"/>
                </a:lnTo>
                <a:close/>
              </a:path>
              <a:path w="346075" h="347979">
                <a:moveTo>
                  <a:pt x="277749" y="37718"/>
                </a:moveTo>
                <a:lnTo>
                  <a:pt x="242443" y="65405"/>
                </a:lnTo>
                <a:lnTo>
                  <a:pt x="263929" y="65405"/>
                </a:lnTo>
                <a:lnTo>
                  <a:pt x="277749" y="55371"/>
                </a:lnTo>
                <a:lnTo>
                  <a:pt x="295476" y="55371"/>
                </a:lnTo>
                <a:lnTo>
                  <a:pt x="277749" y="37718"/>
                </a:lnTo>
                <a:close/>
              </a:path>
              <a:path w="346075" h="347979">
                <a:moveTo>
                  <a:pt x="179324" y="47878"/>
                </a:moveTo>
                <a:lnTo>
                  <a:pt x="166624" y="47878"/>
                </a:lnTo>
                <a:lnTo>
                  <a:pt x="161671" y="50418"/>
                </a:lnTo>
                <a:lnTo>
                  <a:pt x="184276" y="50418"/>
                </a:lnTo>
                <a:lnTo>
                  <a:pt x="179324" y="47878"/>
                </a:lnTo>
                <a:close/>
              </a:path>
              <a:path w="346075" h="347979">
                <a:moveTo>
                  <a:pt x="198243" y="12573"/>
                </a:moveTo>
                <a:lnTo>
                  <a:pt x="184276" y="12573"/>
                </a:lnTo>
                <a:lnTo>
                  <a:pt x="189251" y="49631"/>
                </a:lnTo>
                <a:lnTo>
                  <a:pt x="189357" y="50418"/>
                </a:lnTo>
                <a:lnTo>
                  <a:pt x="202057" y="50418"/>
                </a:lnTo>
                <a:lnTo>
                  <a:pt x="198243" y="12573"/>
                </a:lnTo>
                <a:close/>
              </a:path>
            </a:pathLst>
          </a:custGeom>
          <a:solidFill>
            <a:srgbClr val="000000"/>
          </a:solidFill>
        </p:spPr>
        <p:txBody>
          <a:bodyPr wrap="square" lIns="0" tIns="0" rIns="0" bIns="0" rtlCol="0"/>
          <a:lstStyle/>
          <a:p>
            <a:endParaRPr/>
          </a:p>
        </p:txBody>
      </p:sp>
      <p:sp>
        <p:nvSpPr>
          <p:cNvPr id="17" name="object 17"/>
          <p:cNvSpPr/>
          <p:nvPr/>
        </p:nvSpPr>
        <p:spPr>
          <a:xfrm>
            <a:off x="8621268" y="3986783"/>
            <a:ext cx="358140" cy="358140"/>
          </a:xfrm>
          <a:custGeom>
            <a:avLst/>
            <a:gdLst/>
            <a:ahLst/>
            <a:cxnLst/>
            <a:rect l="l" t="t" r="r" b="b"/>
            <a:pathLst>
              <a:path w="358140" h="358139">
                <a:moveTo>
                  <a:pt x="126492" y="261366"/>
                </a:moveTo>
                <a:lnTo>
                  <a:pt x="105156" y="232333"/>
                </a:lnTo>
                <a:lnTo>
                  <a:pt x="105156" y="255143"/>
                </a:lnTo>
                <a:lnTo>
                  <a:pt x="105156" y="267589"/>
                </a:lnTo>
                <a:lnTo>
                  <a:pt x="99060" y="273812"/>
                </a:lnTo>
                <a:lnTo>
                  <a:pt x="89916" y="273812"/>
                </a:lnTo>
                <a:lnTo>
                  <a:pt x="83820" y="267589"/>
                </a:lnTo>
                <a:lnTo>
                  <a:pt x="83820" y="255143"/>
                </a:lnTo>
                <a:lnTo>
                  <a:pt x="89916" y="251968"/>
                </a:lnTo>
                <a:lnTo>
                  <a:pt x="99060" y="251968"/>
                </a:lnTo>
                <a:lnTo>
                  <a:pt x="105156" y="255143"/>
                </a:lnTo>
                <a:lnTo>
                  <a:pt x="105156" y="232333"/>
                </a:lnTo>
                <a:lnTo>
                  <a:pt x="67716" y="249897"/>
                </a:lnTo>
                <a:lnTo>
                  <a:pt x="65532" y="261366"/>
                </a:lnTo>
                <a:lnTo>
                  <a:pt x="67652" y="273812"/>
                </a:lnTo>
                <a:lnTo>
                  <a:pt x="67716" y="274180"/>
                </a:lnTo>
                <a:lnTo>
                  <a:pt x="73914" y="284035"/>
                </a:lnTo>
                <a:lnTo>
                  <a:pt x="83527" y="290372"/>
                </a:lnTo>
                <a:lnTo>
                  <a:pt x="96012" y="292608"/>
                </a:lnTo>
                <a:lnTo>
                  <a:pt x="107200" y="290372"/>
                </a:lnTo>
                <a:lnTo>
                  <a:pt x="116967" y="284035"/>
                </a:lnTo>
                <a:lnTo>
                  <a:pt x="123863" y="274180"/>
                </a:lnTo>
                <a:lnTo>
                  <a:pt x="123939" y="273812"/>
                </a:lnTo>
                <a:lnTo>
                  <a:pt x="126492" y="261366"/>
                </a:lnTo>
                <a:close/>
              </a:path>
              <a:path w="358140" h="358139">
                <a:moveTo>
                  <a:pt x="126492" y="177546"/>
                </a:moveTo>
                <a:lnTo>
                  <a:pt x="105156" y="148513"/>
                </a:lnTo>
                <a:lnTo>
                  <a:pt x="105156" y="171323"/>
                </a:lnTo>
                <a:lnTo>
                  <a:pt x="105156" y="183769"/>
                </a:lnTo>
                <a:lnTo>
                  <a:pt x="99060" y="189992"/>
                </a:lnTo>
                <a:lnTo>
                  <a:pt x="89916" y="189992"/>
                </a:lnTo>
                <a:lnTo>
                  <a:pt x="83820" y="183769"/>
                </a:lnTo>
                <a:lnTo>
                  <a:pt x="83820" y="171323"/>
                </a:lnTo>
                <a:lnTo>
                  <a:pt x="89916" y="168148"/>
                </a:lnTo>
                <a:lnTo>
                  <a:pt x="99060" y="168148"/>
                </a:lnTo>
                <a:lnTo>
                  <a:pt x="105156" y="171323"/>
                </a:lnTo>
                <a:lnTo>
                  <a:pt x="105156" y="148513"/>
                </a:lnTo>
                <a:lnTo>
                  <a:pt x="67716" y="166077"/>
                </a:lnTo>
                <a:lnTo>
                  <a:pt x="65532" y="177546"/>
                </a:lnTo>
                <a:lnTo>
                  <a:pt x="67652" y="189992"/>
                </a:lnTo>
                <a:lnTo>
                  <a:pt x="67716" y="190360"/>
                </a:lnTo>
                <a:lnTo>
                  <a:pt x="73914" y="200215"/>
                </a:lnTo>
                <a:lnTo>
                  <a:pt x="83527" y="206552"/>
                </a:lnTo>
                <a:lnTo>
                  <a:pt x="96012" y="208788"/>
                </a:lnTo>
                <a:lnTo>
                  <a:pt x="107200" y="206552"/>
                </a:lnTo>
                <a:lnTo>
                  <a:pt x="116967" y="200215"/>
                </a:lnTo>
                <a:lnTo>
                  <a:pt x="123863" y="190360"/>
                </a:lnTo>
                <a:lnTo>
                  <a:pt x="123939" y="189992"/>
                </a:lnTo>
                <a:lnTo>
                  <a:pt x="126492" y="177546"/>
                </a:lnTo>
                <a:close/>
              </a:path>
              <a:path w="358140" h="358139">
                <a:moveTo>
                  <a:pt x="126492" y="92964"/>
                </a:moveTo>
                <a:lnTo>
                  <a:pt x="105156" y="64643"/>
                </a:lnTo>
                <a:lnTo>
                  <a:pt x="105156" y="86868"/>
                </a:lnTo>
                <a:lnTo>
                  <a:pt x="105156" y="99060"/>
                </a:lnTo>
                <a:lnTo>
                  <a:pt x="99060" y="105156"/>
                </a:lnTo>
                <a:lnTo>
                  <a:pt x="89916" y="105156"/>
                </a:lnTo>
                <a:lnTo>
                  <a:pt x="83820" y="99060"/>
                </a:lnTo>
                <a:lnTo>
                  <a:pt x="83820" y="86868"/>
                </a:lnTo>
                <a:lnTo>
                  <a:pt x="89916" y="83820"/>
                </a:lnTo>
                <a:lnTo>
                  <a:pt x="99060" y="83820"/>
                </a:lnTo>
                <a:lnTo>
                  <a:pt x="105156" y="86868"/>
                </a:lnTo>
                <a:lnTo>
                  <a:pt x="105156" y="64643"/>
                </a:lnTo>
                <a:lnTo>
                  <a:pt x="67716" y="81775"/>
                </a:lnTo>
                <a:lnTo>
                  <a:pt x="65532" y="92964"/>
                </a:lnTo>
                <a:lnTo>
                  <a:pt x="67665" y="105156"/>
                </a:lnTo>
                <a:lnTo>
                  <a:pt x="67716" y="105448"/>
                </a:lnTo>
                <a:lnTo>
                  <a:pt x="73914" y="115074"/>
                </a:lnTo>
                <a:lnTo>
                  <a:pt x="83527" y="121259"/>
                </a:lnTo>
                <a:lnTo>
                  <a:pt x="96012" y="123444"/>
                </a:lnTo>
                <a:lnTo>
                  <a:pt x="107200" y="121259"/>
                </a:lnTo>
                <a:lnTo>
                  <a:pt x="116967" y="115074"/>
                </a:lnTo>
                <a:lnTo>
                  <a:pt x="123863" y="105448"/>
                </a:lnTo>
                <a:lnTo>
                  <a:pt x="123926" y="105156"/>
                </a:lnTo>
                <a:lnTo>
                  <a:pt x="126492" y="92964"/>
                </a:lnTo>
                <a:close/>
              </a:path>
              <a:path w="358140" h="358139">
                <a:moveTo>
                  <a:pt x="295656" y="261366"/>
                </a:moveTo>
                <a:lnTo>
                  <a:pt x="293446" y="251968"/>
                </a:lnTo>
                <a:lnTo>
                  <a:pt x="292963" y="249897"/>
                </a:lnTo>
                <a:lnTo>
                  <a:pt x="285889" y="239890"/>
                </a:lnTo>
                <a:lnTo>
                  <a:pt x="275882" y="232816"/>
                </a:lnTo>
                <a:lnTo>
                  <a:pt x="273812" y="232333"/>
                </a:lnTo>
                <a:lnTo>
                  <a:pt x="273812" y="255143"/>
                </a:lnTo>
                <a:lnTo>
                  <a:pt x="273812" y="267589"/>
                </a:lnTo>
                <a:lnTo>
                  <a:pt x="267589" y="273812"/>
                </a:lnTo>
                <a:lnTo>
                  <a:pt x="258191" y="273812"/>
                </a:lnTo>
                <a:lnTo>
                  <a:pt x="251968" y="267589"/>
                </a:lnTo>
                <a:lnTo>
                  <a:pt x="251968" y="255143"/>
                </a:lnTo>
                <a:lnTo>
                  <a:pt x="258191" y="251968"/>
                </a:lnTo>
                <a:lnTo>
                  <a:pt x="267589" y="251968"/>
                </a:lnTo>
                <a:lnTo>
                  <a:pt x="273812" y="255143"/>
                </a:lnTo>
                <a:lnTo>
                  <a:pt x="273812" y="232333"/>
                </a:lnTo>
                <a:lnTo>
                  <a:pt x="235407" y="249897"/>
                </a:lnTo>
                <a:lnTo>
                  <a:pt x="233172" y="261366"/>
                </a:lnTo>
                <a:lnTo>
                  <a:pt x="235343" y="273812"/>
                </a:lnTo>
                <a:lnTo>
                  <a:pt x="235407" y="274180"/>
                </a:lnTo>
                <a:lnTo>
                  <a:pt x="241744" y="284035"/>
                </a:lnTo>
                <a:lnTo>
                  <a:pt x="251599" y="290372"/>
                </a:lnTo>
                <a:lnTo>
                  <a:pt x="264414" y="292608"/>
                </a:lnTo>
                <a:lnTo>
                  <a:pt x="275882" y="290372"/>
                </a:lnTo>
                <a:lnTo>
                  <a:pt x="285889" y="284035"/>
                </a:lnTo>
                <a:lnTo>
                  <a:pt x="292963" y="274180"/>
                </a:lnTo>
                <a:lnTo>
                  <a:pt x="293039" y="273812"/>
                </a:lnTo>
                <a:lnTo>
                  <a:pt x="295656" y="261366"/>
                </a:lnTo>
                <a:close/>
              </a:path>
              <a:path w="358140" h="358139">
                <a:moveTo>
                  <a:pt x="295656" y="177546"/>
                </a:moveTo>
                <a:lnTo>
                  <a:pt x="293446" y="168148"/>
                </a:lnTo>
                <a:lnTo>
                  <a:pt x="292963" y="166077"/>
                </a:lnTo>
                <a:lnTo>
                  <a:pt x="285889" y="156070"/>
                </a:lnTo>
                <a:lnTo>
                  <a:pt x="275882" y="148996"/>
                </a:lnTo>
                <a:lnTo>
                  <a:pt x="273812" y="148513"/>
                </a:lnTo>
                <a:lnTo>
                  <a:pt x="273812" y="171323"/>
                </a:lnTo>
                <a:lnTo>
                  <a:pt x="273812" y="183769"/>
                </a:lnTo>
                <a:lnTo>
                  <a:pt x="267589" y="189992"/>
                </a:lnTo>
                <a:lnTo>
                  <a:pt x="258191" y="189992"/>
                </a:lnTo>
                <a:lnTo>
                  <a:pt x="251968" y="183769"/>
                </a:lnTo>
                <a:lnTo>
                  <a:pt x="251968" y="171323"/>
                </a:lnTo>
                <a:lnTo>
                  <a:pt x="258191" y="168148"/>
                </a:lnTo>
                <a:lnTo>
                  <a:pt x="267589" y="168148"/>
                </a:lnTo>
                <a:lnTo>
                  <a:pt x="273812" y="171323"/>
                </a:lnTo>
                <a:lnTo>
                  <a:pt x="273812" y="148513"/>
                </a:lnTo>
                <a:lnTo>
                  <a:pt x="235407" y="166077"/>
                </a:lnTo>
                <a:lnTo>
                  <a:pt x="233172" y="177546"/>
                </a:lnTo>
                <a:lnTo>
                  <a:pt x="235343" y="189992"/>
                </a:lnTo>
                <a:lnTo>
                  <a:pt x="235407" y="190360"/>
                </a:lnTo>
                <a:lnTo>
                  <a:pt x="241744" y="200215"/>
                </a:lnTo>
                <a:lnTo>
                  <a:pt x="251599" y="206552"/>
                </a:lnTo>
                <a:lnTo>
                  <a:pt x="264414" y="208788"/>
                </a:lnTo>
                <a:lnTo>
                  <a:pt x="275882" y="206552"/>
                </a:lnTo>
                <a:lnTo>
                  <a:pt x="285889" y="200215"/>
                </a:lnTo>
                <a:lnTo>
                  <a:pt x="292963" y="190360"/>
                </a:lnTo>
                <a:lnTo>
                  <a:pt x="293039" y="189992"/>
                </a:lnTo>
                <a:lnTo>
                  <a:pt x="295656" y="177546"/>
                </a:lnTo>
                <a:close/>
              </a:path>
              <a:path w="358140" h="358139">
                <a:moveTo>
                  <a:pt x="295656" y="92964"/>
                </a:moveTo>
                <a:lnTo>
                  <a:pt x="273812" y="64643"/>
                </a:lnTo>
                <a:lnTo>
                  <a:pt x="273812" y="86868"/>
                </a:lnTo>
                <a:lnTo>
                  <a:pt x="273812" y="99060"/>
                </a:lnTo>
                <a:lnTo>
                  <a:pt x="267589" y="105156"/>
                </a:lnTo>
                <a:lnTo>
                  <a:pt x="258191" y="105156"/>
                </a:lnTo>
                <a:lnTo>
                  <a:pt x="251968" y="99060"/>
                </a:lnTo>
                <a:lnTo>
                  <a:pt x="251968" y="86868"/>
                </a:lnTo>
                <a:lnTo>
                  <a:pt x="258191" y="83820"/>
                </a:lnTo>
                <a:lnTo>
                  <a:pt x="267589" y="83820"/>
                </a:lnTo>
                <a:lnTo>
                  <a:pt x="273812" y="86868"/>
                </a:lnTo>
                <a:lnTo>
                  <a:pt x="273812" y="64643"/>
                </a:lnTo>
                <a:lnTo>
                  <a:pt x="235407" y="81775"/>
                </a:lnTo>
                <a:lnTo>
                  <a:pt x="233172" y="92964"/>
                </a:lnTo>
                <a:lnTo>
                  <a:pt x="235356" y="105156"/>
                </a:lnTo>
                <a:lnTo>
                  <a:pt x="235407" y="105448"/>
                </a:lnTo>
                <a:lnTo>
                  <a:pt x="241744" y="115074"/>
                </a:lnTo>
                <a:lnTo>
                  <a:pt x="251599" y="121259"/>
                </a:lnTo>
                <a:lnTo>
                  <a:pt x="264414" y="123444"/>
                </a:lnTo>
                <a:lnTo>
                  <a:pt x="275882" y="121259"/>
                </a:lnTo>
                <a:lnTo>
                  <a:pt x="285889" y="115074"/>
                </a:lnTo>
                <a:lnTo>
                  <a:pt x="292963" y="105448"/>
                </a:lnTo>
                <a:lnTo>
                  <a:pt x="293027" y="105156"/>
                </a:lnTo>
                <a:lnTo>
                  <a:pt x="295656" y="92964"/>
                </a:lnTo>
                <a:close/>
              </a:path>
              <a:path w="358140" h="358139">
                <a:moveTo>
                  <a:pt x="358140" y="52959"/>
                </a:moveTo>
                <a:lnTo>
                  <a:pt x="353809" y="31559"/>
                </a:lnTo>
                <a:lnTo>
                  <a:pt x="347065" y="21844"/>
                </a:lnTo>
                <a:lnTo>
                  <a:pt x="342176" y="14820"/>
                </a:lnTo>
                <a:lnTo>
                  <a:pt x="336296" y="11023"/>
                </a:lnTo>
                <a:lnTo>
                  <a:pt x="336296" y="52959"/>
                </a:lnTo>
                <a:lnTo>
                  <a:pt x="336296" y="305181"/>
                </a:lnTo>
                <a:lnTo>
                  <a:pt x="334048" y="316636"/>
                </a:lnTo>
                <a:lnTo>
                  <a:pt x="327736" y="326605"/>
                </a:lnTo>
                <a:lnTo>
                  <a:pt x="317906" y="333641"/>
                </a:lnTo>
                <a:lnTo>
                  <a:pt x="305181" y="336296"/>
                </a:lnTo>
                <a:lnTo>
                  <a:pt x="52959" y="336296"/>
                </a:lnTo>
                <a:lnTo>
                  <a:pt x="41503" y="333641"/>
                </a:lnTo>
                <a:lnTo>
                  <a:pt x="31534" y="326605"/>
                </a:lnTo>
                <a:lnTo>
                  <a:pt x="24498" y="316636"/>
                </a:lnTo>
                <a:lnTo>
                  <a:pt x="21844" y="305181"/>
                </a:lnTo>
                <a:lnTo>
                  <a:pt x="21844" y="52959"/>
                </a:lnTo>
                <a:lnTo>
                  <a:pt x="24498" y="40233"/>
                </a:lnTo>
                <a:lnTo>
                  <a:pt x="31534" y="30403"/>
                </a:lnTo>
                <a:lnTo>
                  <a:pt x="41503" y="24091"/>
                </a:lnTo>
                <a:lnTo>
                  <a:pt x="52959" y="21844"/>
                </a:lnTo>
                <a:lnTo>
                  <a:pt x="305181" y="21844"/>
                </a:lnTo>
                <a:lnTo>
                  <a:pt x="317906" y="24091"/>
                </a:lnTo>
                <a:lnTo>
                  <a:pt x="327736" y="30403"/>
                </a:lnTo>
                <a:lnTo>
                  <a:pt x="334048" y="40233"/>
                </a:lnTo>
                <a:lnTo>
                  <a:pt x="336296" y="52959"/>
                </a:lnTo>
                <a:lnTo>
                  <a:pt x="336296" y="11023"/>
                </a:lnTo>
                <a:lnTo>
                  <a:pt x="325285" y="3911"/>
                </a:lnTo>
                <a:lnTo>
                  <a:pt x="305181" y="0"/>
                </a:lnTo>
                <a:lnTo>
                  <a:pt x="52959" y="0"/>
                </a:lnTo>
                <a:lnTo>
                  <a:pt x="32842" y="3911"/>
                </a:lnTo>
                <a:lnTo>
                  <a:pt x="15951" y="14820"/>
                </a:lnTo>
                <a:lnTo>
                  <a:pt x="4318" y="31559"/>
                </a:lnTo>
                <a:lnTo>
                  <a:pt x="0" y="52959"/>
                </a:lnTo>
                <a:lnTo>
                  <a:pt x="0" y="305181"/>
                </a:lnTo>
                <a:lnTo>
                  <a:pt x="4318" y="325297"/>
                </a:lnTo>
                <a:lnTo>
                  <a:pt x="15951" y="342188"/>
                </a:lnTo>
                <a:lnTo>
                  <a:pt x="32842" y="353822"/>
                </a:lnTo>
                <a:lnTo>
                  <a:pt x="52959" y="358140"/>
                </a:lnTo>
                <a:lnTo>
                  <a:pt x="305181" y="358140"/>
                </a:lnTo>
                <a:lnTo>
                  <a:pt x="325285" y="353822"/>
                </a:lnTo>
                <a:lnTo>
                  <a:pt x="342176" y="342188"/>
                </a:lnTo>
                <a:lnTo>
                  <a:pt x="346227" y="336296"/>
                </a:lnTo>
                <a:lnTo>
                  <a:pt x="353809" y="325297"/>
                </a:lnTo>
                <a:lnTo>
                  <a:pt x="358140" y="305181"/>
                </a:lnTo>
                <a:lnTo>
                  <a:pt x="358140" y="52959"/>
                </a:lnTo>
                <a:close/>
              </a:path>
            </a:pathLst>
          </a:custGeom>
          <a:solidFill>
            <a:srgbClr val="30342C"/>
          </a:solidFill>
        </p:spPr>
        <p:txBody>
          <a:bodyPr wrap="square" lIns="0" tIns="0" rIns="0" bIns="0" rtlCol="0"/>
          <a:lstStyle/>
          <a:p>
            <a:endParaRPr/>
          </a:p>
        </p:txBody>
      </p:sp>
      <p:sp>
        <p:nvSpPr>
          <p:cNvPr id="18" name="object 18"/>
          <p:cNvSpPr txBox="1"/>
          <p:nvPr/>
        </p:nvSpPr>
        <p:spPr>
          <a:xfrm>
            <a:off x="6038215" y="6420103"/>
            <a:ext cx="114300" cy="208279"/>
          </a:xfrm>
          <a:prstGeom prst="rect">
            <a:avLst/>
          </a:prstGeom>
        </p:spPr>
        <p:txBody>
          <a:bodyPr vert="horz" wrap="square" lIns="0" tIns="12700" rIns="0" bIns="0" rtlCol="0">
            <a:spAutoFit/>
          </a:bodyPr>
          <a:lstStyle/>
          <a:p>
            <a:pPr marL="12700">
              <a:lnSpc>
                <a:spcPct val="100000"/>
              </a:lnSpc>
              <a:spcBef>
                <a:spcPts val="100"/>
              </a:spcBef>
            </a:pPr>
            <a:r>
              <a:rPr sz="1200" spc="-50" dirty="0">
                <a:solidFill>
                  <a:srgbClr val="FFFFFF"/>
                </a:solidFill>
                <a:latin typeface="微軟正黑體"/>
                <a:cs typeface="微軟正黑體"/>
              </a:rPr>
              <a:t>3</a:t>
            </a:r>
            <a:endParaRPr sz="1200">
              <a:latin typeface="微軟正黑體"/>
              <a:cs typeface="微軟正黑體"/>
            </a:endParaRPr>
          </a:p>
        </p:txBody>
      </p:sp>
      <p:sp>
        <p:nvSpPr>
          <p:cNvPr id="19" name="object 19"/>
          <p:cNvSpPr txBox="1"/>
          <p:nvPr/>
        </p:nvSpPr>
        <p:spPr>
          <a:xfrm>
            <a:off x="9986898" y="6378346"/>
            <a:ext cx="2052320" cy="269240"/>
          </a:xfrm>
          <a:prstGeom prst="rect">
            <a:avLst/>
          </a:prstGeom>
        </p:spPr>
        <p:txBody>
          <a:bodyPr vert="horz" wrap="square" lIns="0" tIns="12065" rIns="0" bIns="0" rtlCol="0">
            <a:spAutoFit/>
          </a:bodyPr>
          <a:lstStyle/>
          <a:p>
            <a:pPr marL="12700">
              <a:lnSpc>
                <a:spcPct val="100000"/>
              </a:lnSpc>
              <a:spcBef>
                <a:spcPts val="95"/>
              </a:spcBef>
            </a:pPr>
            <a:r>
              <a:rPr sz="1600" spc="-30" dirty="0">
                <a:solidFill>
                  <a:srgbClr val="5E6164"/>
                </a:solidFill>
                <a:latin typeface="微軟正黑體"/>
                <a:cs typeface="微軟正黑體"/>
              </a:rPr>
              <a:t>翔耀實業股份有限公司</a:t>
            </a:r>
            <a:endParaRPr sz="1600" dirty="0">
              <a:latin typeface="微軟正黑體"/>
              <a:cs typeface="微軟正黑體"/>
            </a:endParaRPr>
          </a:p>
        </p:txBody>
      </p:sp>
      <p:pic>
        <p:nvPicPr>
          <p:cNvPr id="20" name="object 20"/>
          <p:cNvPicPr/>
          <p:nvPr/>
        </p:nvPicPr>
        <p:blipFill>
          <a:blip r:embed="rId2" cstate="print"/>
          <a:stretch>
            <a:fillRect/>
          </a:stretch>
        </p:blipFill>
        <p:spPr>
          <a:xfrm>
            <a:off x="8993123" y="6294120"/>
            <a:ext cx="995172" cy="396240"/>
          </a:xfrm>
          <a:prstGeom prst="rect">
            <a:avLst/>
          </a:prstGeom>
        </p:spPr>
      </p:pic>
      <p:sp>
        <p:nvSpPr>
          <p:cNvPr id="22" name="object 10">
            <a:extLst>
              <a:ext uri="{FF2B5EF4-FFF2-40B4-BE49-F238E27FC236}">
                <a16:creationId xmlns:a16="http://schemas.microsoft.com/office/drawing/2014/main" id="{521F7968-4AE8-E703-E904-63EB81376508}"/>
              </a:ext>
            </a:extLst>
          </p:cNvPr>
          <p:cNvSpPr txBox="1"/>
          <p:nvPr/>
        </p:nvSpPr>
        <p:spPr>
          <a:xfrm>
            <a:off x="4575812" y="1590481"/>
            <a:ext cx="4045456" cy="1693156"/>
          </a:xfrm>
          <a:prstGeom prst="rect">
            <a:avLst/>
          </a:prstGeom>
        </p:spPr>
        <p:txBody>
          <a:bodyPr vert="horz" wrap="square" lIns="0" tIns="184150" rIns="0" bIns="0" rtlCol="0">
            <a:spAutoFit/>
          </a:bodyPr>
          <a:lstStyle/>
          <a:p>
            <a:pPr>
              <a:lnSpc>
                <a:spcPct val="100000"/>
              </a:lnSpc>
              <a:spcBef>
                <a:spcPts val="1450"/>
              </a:spcBef>
            </a:pPr>
            <a:endParaRPr sz="2000" dirty="0">
              <a:latin typeface="Times New Roman"/>
              <a:cs typeface="Times New Roman"/>
            </a:endParaRPr>
          </a:p>
          <a:p>
            <a:pPr marL="517525" marR="706120">
              <a:lnSpc>
                <a:spcPct val="137500"/>
              </a:lnSpc>
              <a:spcBef>
                <a:spcPts val="1675"/>
              </a:spcBef>
            </a:pPr>
            <a:r>
              <a:rPr lang="en-US" altLang="zh-TW" sz="1600" dirty="0">
                <a:latin typeface="微軟正黑體" panose="020B0604030504040204" pitchFamily="34" charset="-120"/>
                <a:ea typeface="微軟正黑體" panose="020B0604030504040204" pitchFamily="34" charset="-120"/>
              </a:rPr>
              <a:t>Introduction to the current status, historical background, and company environment</a:t>
            </a:r>
            <a:r>
              <a:rPr lang="en-US" altLang="zh-TW" sz="1600" dirty="0"/>
              <a:t>.</a:t>
            </a:r>
            <a:endParaRPr sz="1600" dirty="0">
              <a:latin typeface="微軟正黑體"/>
              <a:cs typeface="微軟正黑體"/>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6398260" cy="6858000"/>
          </a:xfrm>
          <a:custGeom>
            <a:avLst/>
            <a:gdLst/>
            <a:ahLst/>
            <a:cxnLst/>
            <a:rect l="l" t="t" r="r" b="b"/>
            <a:pathLst>
              <a:path w="6398260" h="6858000">
                <a:moveTo>
                  <a:pt x="6397638" y="3276333"/>
                </a:moveTo>
                <a:lnTo>
                  <a:pt x="6397460" y="3229597"/>
                </a:lnTo>
                <a:lnTo>
                  <a:pt x="6396863" y="3183026"/>
                </a:lnTo>
                <a:lnTo>
                  <a:pt x="6395860" y="3136658"/>
                </a:lnTo>
                <a:lnTo>
                  <a:pt x="6394463" y="3090481"/>
                </a:lnTo>
                <a:lnTo>
                  <a:pt x="6392659" y="3044494"/>
                </a:lnTo>
                <a:lnTo>
                  <a:pt x="6390462" y="2998711"/>
                </a:lnTo>
                <a:lnTo>
                  <a:pt x="6387884" y="2953105"/>
                </a:lnTo>
                <a:lnTo>
                  <a:pt x="6384925" y="2907715"/>
                </a:lnTo>
                <a:lnTo>
                  <a:pt x="6381597" y="2862516"/>
                </a:lnTo>
                <a:lnTo>
                  <a:pt x="6377902" y="2817520"/>
                </a:lnTo>
                <a:lnTo>
                  <a:pt x="6373838" y="2772727"/>
                </a:lnTo>
                <a:lnTo>
                  <a:pt x="6369418" y="2728150"/>
                </a:lnTo>
                <a:lnTo>
                  <a:pt x="6364643" y="2683764"/>
                </a:lnTo>
                <a:lnTo>
                  <a:pt x="6359525" y="2639593"/>
                </a:lnTo>
                <a:lnTo>
                  <a:pt x="6354077" y="2595638"/>
                </a:lnTo>
                <a:lnTo>
                  <a:pt x="6348273" y="2551887"/>
                </a:lnTo>
                <a:lnTo>
                  <a:pt x="6342151" y="2508351"/>
                </a:lnTo>
                <a:lnTo>
                  <a:pt x="6335712" y="2465032"/>
                </a:lnTo>
                <a:lnTo>
                  <a:pt x="6328943" y="2421928"/>
                </a:lnTo>
                <a:lnTo>
                  <a:pt x="6321869" y="2379053"/>
                </a:lnTo>
                <a:lnTo>
                  <a:pt x="6314491" y="2336381"/>
                </a:lnTo>
                <a:lnTo>
                  <a:pt x="6306807" y="2293937"/>
                </a:lnTo>
                <a:lnTo>
                  <a:pt x="6298819" y="2251722"/>
                </a:lnTo>
                <a:lnTo>
                  <a:pt x="6290551" y="2209736"/>
                </a:lnTo>
                <a:lnTo>
                  <a:pt x="6282004" y="2167966"/>
                </a:lnTo>
                <a:lnTo>
                  <a:pt x="6273177" y="2126437"/>
                </a:lnTo>
                <a:lnTo>
                  <a:pt x="6264072" y="2085136"/>
                </a:lnTo>
                <a:lnTo>
                  <a:pt x="6254699" y="2044065"/>
                </a:lnTo>
                <a:lnTo>
                  <a:pt x="6245060" y="2003221"/>
                </a:lnTo>
                <a:lnTo>
                  <a:pt x="6235179" y="1962619"/>
                </a:lnTo>
                <a:lnTo>
                  <a:pt x="6225032" y="1922259"/>
                </a:lnTo>
                <a:lnTo>
                  <a:pt x="6214656" y="1882127"/>
                </a:lnTo>
                <a:lnTo>
                  <a:pt x="6204026" y="1842249"/>
                </a:lnTo>
                <a:lnTo>
                  <a:pt x="6193167" y="1802599"/>
                </a:lnTo>
                <a:lnTo>
                  <a:pt x="6182093" y="1763204"/>
                </a:lnTo>
                <a:lnTo>
                  <a:pt x="6170777" y="1724063"/>
                </a:lnTo>
                <a:lnTo>
                  <a:pt x="6159258" y="1685150"/>
                </a:lnTo>
                <a:lnTo>
                  <a:pt x="6147524" y="1646504"/>
                </a:lnTo>
                <a:lnTo>
                  <a:pt x="6135586" y="1608099"/>
                </a:lnTo>
                <a:lnTo>
                  <a:pt x="6123444" y="1569948"/>
                </a:lnTo>
                <a:lnTo>
                  <a:pt x="6111113" y="1532064"/>
                </a:lnTo>
                <a:lnTo>
                  <a:pt x="6098591" y="1494421"/>
                </a:lnTo>
                <a:lnTo>
                  <a:pt x="6073013" y="1419923"/>
                </a:lnTo>
                <a:lnTo>
                  <a:pt x="6046736" y="1346466"/>
                </a:lnTo>
                <a:lnTo>
                  <a:pt x="6019825" y="1274076"/>
                </a:lnTo>
                <a:lnTo>
                  <a:pt x="5992317" y="1202766"/>
                </a:lnTo>
                <a:lnTo>
                  <a:pt x="5964263" y="1132535"/>
                </a:lnTo>
                <a:lnTo>
                  <a:pt x="5935700" y="1063396"/>
                </a:lnTo>
                <a:lnTo>
                  <a:pt x="5906668" y="995387"/>
                </a:lnTo>
                <a:lnTo>
                  <a:pt x="5877230" y="928497"/>
                </a:lnTo>
                <a:lnTo>
                  <a:pt x="5847423" y="862761"/>
                </a:lnTo>
                <a:lnTo>
                  <a:pt x="5817286" y="798169"/>
                </a:lnTo>
                <a:lnTo>
                  <a:pt x="5786869" y="734745"/>
                </a:lnTo>
                <a:lnTo>
                  <a:pt x="5756211" y="672515"/>
                </a:lnTo>
                <a:lnTo>
                  <a:pt x="5725376" y="611479"/>
                </a:lnTo>
                <a:lnTo>
                  <a:pt x="5694388" y="551649"/>
                </a:lnTo>
                <a:lnTo>
                  <a:pt x="5663298" y="493052"/>
                </a:lnTo>
                <a:lnTo>
                  <a:pt x="5632158" y="435686"/>
                </a:lnTo>
                <a:lnTo>
                  <a:pt x="5601005" y="379564"/>
                </a:lnTo>
                <a:lnTo>
                  <a:pt x="5569890" y="324726"/>
                </a:lnTo>
                <a:lnTo>
                  <a:pt x="5538851" y="271157"/>
                </a:lnTo>
                <a:lnTo>
                  <a:pt x="5507939" y="218871"/>
                </a:lnTo>
                <a:lnTo>
                  <a:pt x="5461901" y="142913"/>
                </a:lnTo>
                <a:lnTo>
                  <a:pt x="5416397" y="69951"/>
                </a:lnTo>
                <a:lnTo>
                  <a:pt x="5371592" y="0"/>
                </a:lnTo>
                <a:lnTo>
                  <a:pt x="673608" y="0"/>
                </a:lnTo>
                <a:lnTo>
                  <a:pt x="0" y="0"/>
                </a:lnTo>
                <a:lnTo>
                  <a:pt x="0" y="6858000"/>
                </a:lnTo>
                <a:lnTo>
                  <a:pt x="673608" y="6858000"/>
                </a:lnTo>
                <a:lnTo>
                  <a:pt x="5089144" y="6858000"/>
                </a:lnTo>
                <a:lnTo>
                  <a:pt x="5131105" y="6802425"/>
                </a:lnTo>
                <a:lnTo>
                  <a:pt x="5172265" y="6746913"/>
                </a:lnTo>
                <a:lnTo>
                  <a:pt x="5212626" y="6691465"/>
                </a:lnTo>
                <a:lnTo>
                  <a:pt x="5252199" y="6636105"/>
                </a:lnTo>
                <a:lnTo>
                  <a:pt x="5290998" y="6580810"/>
                </a:lnTo>
                <a:lnTo>
                  <a:pt x="5328996" y="6525590"/>
                </a:lnTo>
                <a:lnTo>
                  <a:pt x="5366232" y="6470459"/>
                </a:lnTo>
                <a:lnTo>
                  <a:pt x="5402707" y="6415405"/>
                </a:lnTo>
                <a:lnTo>
                  <a:pt x="5438406" y="6360427"/>
                </a:lnTo>
                <a:lnTo>
                  <a:pt x="5473357" y="6305537"/>
                </a:lnTo>
                <a:lnTo>
                  <a:pt x="5507545" y="6250724"/>
                </a:lnTo>
                <a:lnTo>
                  <a:pt x="5540997" y="6196000"/>
                </a:lnTo>
                <a:lnTo>
                  <a:pt x="5573700" y="6141377"/>
                </a:lnTo>
                <a:lnTo>
                  <a:pt x="5605678" y="6086830"/>
                </a:lnTo>
                <a:lnTo>
                  <a:pt x="5636920" y="6032385"/>
                </a:lnTo>
                <a:lnTo>
                  <a:pt x="5667451" y="5978029"/>
                </a:lnTo>
                <a:lnTo>
                  <a:pt x="5697245" y="5923762"/>
                </a:lnTo>
                <a:lnTo>
                  <a:pt x="5726341" y="5869610"/>
                </a:lnTo>
                <a:lnTo>
                  <a:pt x="5754725" y="5815546"/>
                </a:lnTo>
                <a:lnTo>
                  <a:pt x="5782411" y="5761583"/>
                </a:lnTo>
                <a:lnTo>
                  <a:pt x="5809399" y="5707723"/>
                </a:lnTo>
                <a:lnTo>
                  <a:pt x="5835701" y="5653964"/>
                </a:lnTo>
                <a:lnTo>
                  <a:pt x="5861316" y="5600306"/>
                </a:lnTo>
                <a:lnTo>
                  <a:pt x="5886247" y="5546763"/>
                </a:lnTo>
                <a:lnTo>
                  <a:pt x="5910516" y="5493334"/>
                </a:lnTo>
                <a:lnTo>
                  <a:pt x="5934113" y="5440007"/>
                </a:lnTo>
                <a:lnTo>
                  <a:pt x="5957049" y="5386806"/>
                </a:lnTo>
                <a:lnTo>
                  <a:pt x="5979325" y="5333708"/>
                </a:lnTo>
                <a:lnTo>
                  <a:pt x="6000953" y="5280723"/>
                </a:lnTo>
                <a:lnTo>
                  <a:pt x="6021946" y="5227866"/>
                </a:lnTo>
                <a:lnTo>
                  <a:pt x="6042291" y="5175123"/>
                </a:lnTo>
                <a:lnTo>
                  <a:pt x="6062002" y="5122494"/>
                </a:lnTo>
                <a:lnTo>
                  <a:pt x="6081090" y="5070005"/>
                </a:lnTo>
                <a:lnTo>
                  <a:pt x="6099556" y="5017630"/>
                </a:lnTo>
                <a:lnTo>
                  <a:pt x="6117399" y="4965382"/>
                </a:lnTo>
                <a:lnTo>
                  <a:pt x="6134633" y="4913261"/>
                </a:lnTo>
                <a:lnTo>
                  <a:pt x="6151257" y="4861268"/>
                </a:lnTo>
                <a:lnTo>
                  <a:pt x="6167298" y="4809414"/>
                </a:lnTo>
                <a:lnTo>
                  <a:pt x="6182728" y="4757686"/>
                </a:lnTo>
                <a:lnTo>
                  <a:pt x="6197587" y="4706099"/>
                </a:lnTo>
                <a:lnTo>
                  <a:pt x="6211849" y="4654639"/>
                </a:lnTo>
                <a:lnTo>
                  <a:pt x="6225540" y="4603331"/>
                </a:lnTo>
                <a:lnTo>
                  <a:pt x="6238659" y="4552150"/>
                </a:lnTo>
                <a:lnTo>
                  <a:pt x="6251206" y="4501121"/>
                </a:lnTo>
                <a:lnTo>
                  <a:pt x="6263195" y="4450219"/>
                </a:lnTo>
                <a:lnTo>
                  <a:pt x="6274638" y="4399483"/>
                </a:lnTo>
                <a:lnTo>
                  <a:pt x="6285522" y="4348886"/>
                </a:lnTo>
                <a:lnTo>
                  <a:pt x="6295872" y="4298429"/>
                </a:lnTo>
                <a:lnTo>
                  <a:pt x="6305677" y="4248137"/>
                </a:lnTo>
                <a:lnTo>
                  <a:pt x="6314960" y="4197985"/>
                </a:lnTo>
                <a:lnTo>
                  <a:pt x="6323711" y="4147985"/>
                </a:lnTo>
                <a:lnTo>
                  <a:pt x="6331940" y="4098150"/>
                </a:lnTo>
                <a:lnTo>
                  <a:pt x="6339649" y="4048468"/>
                </a:lnTo>
                <a:lnTo>
                  <a:pt x="6346863" y="3998950"/>
                </a:lnTo>
                <a:lnTo>
                  <a:pt x="6353556" y="3949585"/>
                </a:lnTo>
                <a:lnTo>
                  <a:pt x="6359766" y="3900386"/>
                </a:lnTo>
                <a:lnTo>
                  <a:pt x="6365468" y="3851351"/>
                </a:lnTo>
                <a:lnTo>
                  <a:pt x="6370701" y="3802481"/>
                </a:lnTo>
                <a:lnTo>
                  <a:pt x="6375438" y="3753777"/>
                </a:lnTo>
                <a:lnTo>
                  <a:pt x="6379705" y="3705250"/>
                </a:lnTo>
                <a:lnTo>
                  <a:pt x="6383502" y="3656888"/>
                </a:lnTo>
                <a:lnTo>
                  <a:pt x="6386830" y="3608692"/>
                </a:lnTo>
                <a:lnTo>
                  <a:pt x="6389713" y="3560673"/>
                </a:lnTo>
                <a:lnTo>
                  <a:pt x="6392126" y="3512832"/>
                </a:lnTo>
                <a:lnTo>
                  <a:pt x="6394107" y="3465182"/>
                </a:lnTo>
                <a:lnTo>
                  <a:pt x="6395631" y="3417697"/>
                </a:lnTo>
                <a:lnTo>
                  <a:pt x="6396723" y="3370389"/>
                </a:lnTo>
                <a:lnTo>
                  <a:pt x="6397396" y="3323272"/>
                </a:lnTo>
                <a:lnTo>
                  <a:pt x="6397638" y="3276333"/>
                </a:lnTo>
                <a:close/>
              </a:path>
            </a:pathLst>
          </a:custGeom>
          <a:solidFill>
            <a:srgbClr val="FFFFFF"/>
          </a:solidFill>
        </p:spPr>
        <p:txBody>
          <a:bodyPr wrap="square" lIns="0" tIns="0" rIns="0" bIns="0" rtlCol="0"/>
          <a:lstStyle/>
          <a:p>
            <a:endParaRPr/>
          </a:p>
        </p:txBody>
      </p:sp>
      <p:sp>
        <p:nvSpPr>
          <p:cNvPr id="3" name="object 3"/>
          <p:cNvSpPr txBox="1">
            <a:spLocks noGrp="1"/>
          </p:cNvSpPr>
          <p:nvPr>
            <p:ph type="ctrTitle"/>
          </p:nvPr>
        </p:nvSpPr>
        <p:spPr>
          <a:xfrm>
            <a:off x="692302" y="2743200"/>
            <a:ext cx="5705958" cy="505908"/>
          </a:xfrm>
          <a:prstGeom prst="rect">
            <a:avLst/>
          </a:prstGeom>
        </p:spPr>
        <p:txBody>
          <a:bodyPr vert="horz" wrap="square" lIns="0" tIns="13335" rIns="0" bIns="0" rtlCol="0">
            <a:spAutoFit/>
          </a:bodyPr>
          <a:lstStyle/>
          <a:p>
            <a:pPr marL="12700">
              <a:lnSpc>
                <a:spcPct val="100000"/>
              </a:lnSpc>
              <a:spcBef>
                <a:spcPts val="95"/>
              </a:spcBef>
            </a:pPr>
            <a:r>
              <a:rPr lang="en-US" altLang="zh-TW" sz="3200" dirty="0" smtClean="0">
                <a:solidFill>
                  <a:srgbClr val="002060"/>
                </a:solidFill>
              </a:rPr>
              <a:t>Enlight Corporation</a:t>
            </a:r>
            <a:endParaRPr lang="en-US" altLang="zh-TW" sz="3200" dirty="0">
              <a:solidFill>
                <a:srgbClr val="002060"/>
              </a:solidFill>
            </a:endParaRPr>
          </a:p>
        </p:txBody>
      </p:sp>
      <p:sp>
        <p:nvSpPr>
          <p:cNvPr id="4" name="object 4"/>
          <p:cNvSpPr txBox="1"/>
          <p:nvPr/>
        </p:nvSpPr>
        <p:spPr>
          <a:xfrm>
            <a:off x="692302" y="3436111"/>
            <a:ext cx="1499870" cy="756920"/>
          </a:xfrm>
          <a:prstGeom prst="rect">
            <a:avLst/>
          </a:prstGeom>
        </p:spPr>
        <p:txBody>
          <a:bodyPr vert="horz" wrap="square" lIns="0" tIns="12700" rIns="0" bIns="0" rtlCol="0">
            <a:spAutoFit/>
          </a:bodyPr>
          <a:lstStyle/>
          <a:p>
            <a:pPr marL="12700">
              <a:lnSpc>
                <a:spcPct val="100000"/>
              </a:lnSpc>
              <a:spcBef>
                <a:spcPts val="100"/>
              </a:spcBef>
            </a:pPr>
            <a:r>
              <a:rPr sz="4800" b="1" spc="-25" dirty="0">
                <a:solidFill>
                  <a:srgbClr val="3A6BA6"/>
                </a:solidFill>
                <a:latin typeface="微軟正黑體"/>
                <a:cs typeface="微軟正黑體"/>
              </a:rPr>
              <a:t>Q&amp;A</a:t>
            </a:r>
            <a:endParaRPr sz="4800">
              <a:latin typeface="微軟正黑體"/>
              <a:cs typeface="微軟正黑體"/>
            </a:endParaRPr>
          </a:p>
        </p:txBody>
      </p:sp>
      <p:pic>
        <p:nvPicPr>
          <p:cNvPr id="5" name="object 5"/>
          <p:cNvPicPr/>
          <p:nvPr/>
        </p:nvPicPr>
        <p:blipFill>
          <a:blip r:embed="rId2" cstate="print"/>
          <a:stretch>
            <a:fillRect/>
          </a:stretch>
        </p:blipFill>
        <p:spPr>
          <a:xfrm>
            <a:off x="6739128" y="1568196"/>
            <a:ext cx="5039867" cy="3703320"/>
          </a:xfrm>
          <a:prstGeom prst="rect">
            <a:avLst/>
          </a:prstGeom>
        </p:spPr>
      </p:pic>
      <p:sp>
        <p:nvSpPr>
          <p:cNvPr id="6" name="object 6"/>
          <p:cNvSpPr txBox="1"/>
          <p:nvPr/>
        </p:nvSpPr>
        <p:spPr>
          <a:xfrm>
            <a:off x="9986898" y="6378346"/>
            <a:ext cx="2052320" cy="269240"/>
          </a:xfrm>
          <a:prstGeom prst="rect">
            <a:avLst/>
          </a:prstGeom>
        </p:spPr>
        <p:txBody>
          <a:bodyPr vert="horz" wrap="square" lIns="0" tIns="12065" rIns="0" bIns="0" rtlCol="0">
            <a:spAutoFit/>
          </a:bodyPr>
          <a:lstStyle/>
          <a:p>
            <a:pPr marL="12700">
              <a:lnSpc>
                <a:spcPct val="100000"/>
              </a:lnSpc>
              <a:spcBef>
                <a:spcPts val="95"/>
              </a:spcBef>
            </a:pPr>
            <a:r>
              <a:rPr sz="1600" spc="-30" dirty="0">
                <a:solidFill>
                  <a:srgbClr val="5E6164"/>
                </a:solidFill>
                <a:latin typeface="微軟正黑體"/>
                <a:cs typeface="微軟正黑體"/>
              </a:rPr>
              <a:t>翔耀實業股份有限公司</a:t>
            </a:r>
            <a:endParaRPr sz="1600" dirty="0">
              <a:latin typeface="微軟正黑體"/>
              <a:cs typeface="微軟正黑體"/>
            </a:endParaRPr>
          </a:p>
        </p:txBody>
      </p:sp>
      <p:pic>
        <p:nvPicPr>
          <p:cNvPr id="7" name="object 7"/>
          <p:cNvPicPr/>
          <p:nvPr/>
        </p:nvPicPr>
        <p:blipFill>
          <a:blip r:embed="rId3" cstate="print"/>
          <a:stretch>
            <a:fillRect/>
          </a:stretch>
        </p:blipFill>
        <p:spPr>
          <a:xfrm>
            <a:off x="8993123" y="6294120"/>
            <a:ext cx="995172" cy="39624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DFE9F4"/>
          </a:solidFill>
        </p:spPr>
        <p:txBody>
          <a:bodyPr wrap="square" lIns="0" tIns="0" rIns="0" bIns="0" rtlCol="0"/>
          <a:lstStyle/>
          <a:p>
            <a:endParaRPr/>
          </a:p>
        </p:txBody>
      </p:sp>
      <p:sp>
        <p:nvSpPr>
          <p:cNvPr id="3" name="object 3"/>
          <p:cNvSpPr/>
          <p:nvPr/>
        </p:nvSpPr>
        <p:spPr>
          <a:xfrm>
            <a:off x="1595627" y="0"/>
            <a:ext cx="9001125" cy="6858000"/>
          </a:xfrm>
          <a:custGeom>
            <a:avLst/>
            <a:gdLst/>
            <a:ahLst/>
            <a:cxnLst/>
            <a:rect l="l" t="t" r="r" b="b"/>
            <a:pathLst>
              <a:path w="9001125" h="6858000">
                <a:moveTo>
                  <a:pt x="7415172" y="0"/>
                </a:moveTo>
                <a:lnTo>
                  <a:pt x="1585571" y="0"/>
                </a:lnTo>
                <a:lnTo>
                  <a:pt x="1581801" y="12700"/>
                </a:lnTo>
                <a:lnTo>
                  <a:pt x="1514065" y="63500"/>
                </a:lnTo>
                <a:lnTo>
                  <a:pt x="1480644" y="101600"/>
                </a:lnTo>
                <a:lnTo>
                  <a:pt x="1447525" y="127000"/>
                </a:lnTo>
                <a:lnTo>
                  <a:pt x="1414710" y="165100"/>
                </a:lnTo>
                <a:lnTo>
                  <a:pt x="1350003" y="215900"/>
                </a:lnTo>
                <a:lnTo>
                  <a:pt x="1318117" y="254000"/>
                </a:lnTo>
                <a:lnTo>
                  <a:pt x="1286544" y="279400"/>
                </a:lnTo>
                <a:lnTo>
                  <a:pt x="1255289" y="317500"/>
                </a:lnTo>
                <a:lnTo>
                  <a:pt x="1224353" y="355600"/>
                </a:lnTo>
                <a:lnTo>
                  <a:pt x="1193739" y="381000"/>
                </a:lnTo>
                <a:lnTo>
                  <a:pt x="1163450" y="419100"/>
                </a:lnTo>
                <a:lnTo>
                  <a:pt x="1133487" y="444500"/>
                </a:lnTo>
                <a:lnTo>
                  <a:pt x="1103855" y="482600"/>
                </a:lnTo>
                <a:lnTo>
                  <a:pt x="1074554" y="520700"/>
                </a:lnTo>
                <a:lnTo>
                  <a:pt x="1045588" y="546100"/>
                </a:lnTo>
                <a:lnTo>
                  <a:pt x="1016960" y="584200"/>
                </a:lnTo>
                <a:lnTo>
                  <a:pt x="988671" y="622300"/>
                </a:lnTo>
                <a:lnTo>
                  <a:pt x="960725" y="660400"/>
                </a:lnTo>
                <a:lnTo>
                  <a:pt x="933123" y="685800"/>
                </a:lnTo>
                <a:lnTo>
                  <a:pt x="905869" y="723900"/>
                </a:lnTo>
                <a:lnTo>
                  <a:pt x="878965" y="762000"/>
                </a:lnTo>
                <a:lnTo>
                  <a:pt x="852413" y="800100"/>
                </a:lnTo>
                <a:lnTo>
                  <a:pt x="826216" y="838200"/>
                </a:lnTo>
                <a:lnTo>
                  <a:pt x="800377" y="876300"/>
                </a:lnTo>
                <a:lnTo>
                  <a:pt x="774898" y="914400"/>
                </a:lnTo>
                <a:lnTo>
                  <a:pt x="749781" y="952500"/>
                </a:lnTo>
                <a:lnTo>
                  <a:pt x="725030" y="990600"/>
                </a:lnTo>
                <a:lnTo>
                  <a:pt x="700646" y="1028700"/>
                </a:lnTo>
                <a:lnTo>
                  <a:pt x="676632" y="1066800"/>
                </a:lnTo>
                <a:lnTo>
                  <a:pt x="652992" y="1104900"/>
                </a:lnTo>
                <a:lnTo>
                  <a:pt x="629726" y="1143000"/>
                </a:lnTo>
                <a:lnTo>
                  <a:pt x="606838" y="1181100"/>
                </a:lnTo>
                <a:lnTo>
                  <a:pt x="584331" y="1219200"/>
                </a:lnTo>
                <a:lnTo>
                  <a:pt x="562207" y="1257300"/>
                </a:lnTo>
                <a:lnTo>
                  <a:pt x="540468" y="1295400"/>
                </a:lnTo>
                <a:lnTo>
                  <a:pt x="519117" y="1333500"/>
                </a:lnTo>
                <a:lnTo>
                  <a:pt x="498156" y="1371600"/>
                </a:lnTo>
                <a:lnTo>
                  <a:pt x="477589" y="1409700"/>
                </a:lnTo>
                <a:lnTo>
                  <a:pt x="457417" y="1460500"/>
                </a:lnTo>
                <a:lnTo>
                  <a:pt x="437644" y="1498600"/>
                </a:lnTo>
                <a:lnTo>
                  <a:pt x="418271" y="1536700"/>
                </a:lnTo>
                <a:lnTo>
                  <a:pt x="399301" y="1574800"/>
                </a:lnTo>
                <a:lnTo>
                  <a:pt x="380737" y="1625600"/>
                </a:lnTo>
                <a:lnTo>
                  <a:pt x="362581" y="1663700"/>
                </a:lnTo>
                <a:lnTo>
                  <a:pt x="344836" y="1701800"/>
                </a:lnTo>
                <a:lnTo>
                  <a:pt x="327504" y="1752600"/>
                </a:lnTo>
                <a:lnTo>
                  <a:pt x="310588" y="1790700"/>
                </a:lnTo>
                <a:lnTo>
                  <a:pt x="294091" y="1828800"/>
                </a:lnTo>
                <a:lnTo>
                  <a:pt x="278015" y="1879600"/>
                </a:lnTo>
                <a:lnTo>
                  <a:pt x="262362" y="1917700"/>
                </a:lnTo>
                <a:lnTo>
                  <a:pt x="247135" y="1955800"/>
                </a:lnTo>
                <a:lnTo>
                  <a:pt x="232337" y="2006600"/>
                </a:lnTo>
                <a:lnTo>
                  <a:pt x="217969" y="2044700"/>
                </a:lnTo>
                <a:lnTo>
                  <a:pt x="204036" y="2095500"/>
                </a:lnTo>
                <a:lnTo>
                  <a:pt x="190538" y="2133600"/>
                </a:lnTo>
                <a:lnTo>
                  <a:pt x="177480" y="2184400"/>
                </a:lnTo>
                <a:lnTo>
                  <a:pt x="164862" y="2222500"/>
                </a:lnTo>
                <a:lnTo>
                  <a:pt x="152689" y="2273300"/>
                </a:lnTo>
                <a:lnTo>
                  <a:pt x="140961" y="2311400"/>
                </a:lnTo>
                <a:lnTo>
                  <a:pt x="129683" y="2362200"/>
                </a:lnTo>
                <a:lnTo>
                  <a:pt x="118856" y="2400300"/>
                </a:lnTo>
                <a:lnTo>
                  <a:pt x="108483" y="2451100"/>
                </a:lnTo>
                <a:lnTo>
                  <a:pt x="98566" y="2489200"/>
                </a:lnTo>
                <a:lnTo>
                  <a:pt x="89109" y="2540000"/>
                </a:lnTo>
                <a:lnTo>
                  <a:pt x="80113" y="2590800"/>
                </a:lnTo>
                <a:lnTo>
                  <a:pt x="71581" y="2628900"/>
                </a:lnTo>
                <a:lnTo>
                  <a:pt x="63515" y="2679700"/>
                </a:lnTo>
                <a:lnTo>
                  <a:pt x="55919" y="2717800"/>
                </a:lnTo>
                <a:lnTo>
                  <a:pt x="48794" y="2768600"/>
                </a:lnTo>
                <a:lnTo>
                  <a:pt x="42144" y="2819400"/>
                </a:lnTo>
                <a:lnTo>
                  <a:pt x="35971" y="2857500"/>
                </a:lnTo>
                <a:lnTo>
                  <a:pt x="30276" y="2908300"/>
                </a:lnTo>
                <a:lnTo>
                  <a:pt x="25064" y="2959100"/>
                </a:lnTo>
                <a:lnTo>
                  <a:pt x="20336" y="3009900"/>
                </a:lnTo>
                <a:lnTo>
                  <a:pt x="16095" y="3048000"/>
                </a:lnTo>
                <a:lnTo>
                  <a:pt x="12343" y="3098800"/>
                </a:lnTo>
                <a:lnTo>
                  <a:pt x="9084" y="3149600"/>
                </a:lnTo>
                <a:lnTo>
                  <a:pt x="6318" y="3200400"/>
                </a:lnTo>
                <a:lnTo>
                  <a:pt x="4050" y="3238500"/>
                </a:lnTo>
                <a:lnTo>
                  <a:pt x="2282" y="3289300"/>
                </a:lnTo>
                <a:lnTo>
                  <a:pt x="1016" y="3340100"/>
                </a:lnTo>
                <a:lnTo>
                  <a:pt x="254" y="3390900"/>
                </a:lnTo>
                <a:lnTo>
                  <a:pt x="0" y="3429000"/>
                </a:lnTo>
                <a:lnTo>
                  <a:pt x="254" y="3479800"/>
                </a:lnTo>
                <a:lnTo>
                  <a:pt x="1016" y="3530600"/>
                </a:lnTo>
                <a:lnTo>
                  <a:pt x="2282" y="3581400"/>
                </a:lnTo>
                <a:lnTo>
                  <a:pt x="4050" y="3632200"/>
                </a:lnTo>
                <a:lnTo>
                  <a:pt x="6318" y="3670300"/>
                </a:lnTo>
                <a:lnTo>
                  <a:pt x="9084" y="3721100"/>
                </a:lnTo>
                <a:lnTo>
                  <a:pt x="12343" y="3771900"/>
                </a:lnTo>
                <a:lnTo>
                  <a:pt x="16095" y="3822700"/>
                </a:lnTo>
                <a:lnTo>
                  <a:pt x="20336" y="3860800"/>
                </a:lnTo>
                <a:lnTo>
                  <a:pt x="25064" y="3911600"/>
                </a:lnTo>
                <a:lnTo>
                  <a:pt x="30276" y="3962400"/>
                </a:lnTo>
                <a:lnTo>
                  <a:pt x="35971" y="4013200"/>
                </a:lnTo>
                <a:lnTo>
                  <a:pt x="42144" y="4051300"/>
                </a:lnTo>
                <a:lnTo>
                  <a:pt x="48794" y="4102100"/>
                </a:lnTo>
                <a:lnTo>
                  <a:pt x="55919" y="4152900"/>
                </a:lnTo>
                <a:lnTo>
                  <a:pt x="63515" y="4191000"/>
                </a:lnTo>
                <a:lnTo>
                  <a:pt x="71581" y="4241800"/>
                </a:lnTo>
                <a:lnTo>
                  <a:pt x="80113" y="4279900"/>
                </a:lnTo>
                <a:lnTo>
                  <a:pt x="89109" y="4330700"/>
                </a:lnTo>
                <a:lnTo>
                  <a:pt x="98566" y="4381500"/>
                </a:lnTo>
                <a:lnTo>
                  <a:pt x="108483" y="4419600"/>
                </a:lnTo>
                <a:lnTo>
                  <a:pt x="118856" y="4470400"/>
                </a:lnTo>
                <a:lnTo>
                  <a:pt x="129683" y="4508500"/>
                </a:lnTo>
                <a:lnTo>
                  <a:pt x="140961" y="4559300"/>
                </a:lnTo>
                <a:lnTo>
                  <a:pt x="152689" y="4597400"/>
                </a:lnTo>
                <a:lnTo>
                  <a:pt x="164862" y="4648200"/>
                </a:lnTo>
                <a:lnTo>
                  <a:pt x="177480" y="4686300"/>
                </a:lnTo>
                <a:lnTo>
                  <a:pt x="190538" y="4737100"/>
                </a:lnTo>
                <a:lnTo>
                  <a:pt x="204036" y="4775200"/>
                </a:lnTo>
                <a:lnTo>
                  <a:pt x="217969" y="4826000"/>
                </a:lnTo>
                <a:lnTo>
                  <a:pt x="232337" y="4864100"/>
                </a:lnTo>
                <a:lnTo>
                  <a:pt x="247135" y="4914900"/>
                </a:lnTo>
                <a:lnTo>
                  <a:pt x="262362" y="4953000"/>
                </a:lnTo>
                <a:lnTo>
                  <a:pt x="278015" y="4991100"/>
                </a:lnTo>
                <a:lnTo>
                  <a:pt x="294091" y="5041900"/>
                </a:lnTo>
                <a:lnTo>
                  <a:pt x="310588" y="5080000"/>
                </a:lnTo>
                <a:lnTo>
                  <a:pt x="327504" y="5118100"/>
                </a:lnTo>
                <a:lnTo>
                  <a:pt x="344836" y="5168900"/>
                </a:lnTo>
                <a:lnTo>
                  <a:pt x="362581" y="5207000"/>
                </a:lnTo>
                <a:lnTo>
                  <a:pt x="380737" y="5245100"/>
                </a:lnTo>
                <a:lnTo>
                  <a:pt x="399301" y="5295900"/>
                </a:lnTo>
                <a:lnTo>
                  <a:pt x="418271" y="5334000"/>
                </a:lnTo>
                <a:lnTo>
                  <a:pt x="437644" y="5372100"/>
                </a:lnTo>
                <a:lnTo>
                  <a:pt x="457417" y="5410200"/>
                </a:lnTo>
                <a:lnTo>
                  <a:pt x="477589" y="5461000"/>
                </a:lnTo>
                <a:lnTo>
                  <a:pt x="498156" y="5499100"/>
                </a:lnTo>
                <a:lnTo>
                  <a:pt x="519117" y="5537200"/>
                </a:lnTo>
                <a:lnTo>
                  <a:pt x="540468" y="5575300"/>
                </a:lnTo>
                <a:lnTo>
                  <a:pt x="562207" y="5613400"/>
                </a:lnTo>
                <a:lnTo>
                  <a:pt x="584331" y="5651500"/>
                </a:lnTo>
                <a:lnTo>
                  <a:pt x="606838" y="5689600"/>
                </a:lnTo>
                <a:lnTo>
                  <a:pt x="629726" y="5727700"/>
                </a:lnTo>
                <a:lnTo>
                  <a:pt x="652992" y="5765800"/>
                </a:lnTo>
                <a:lnTo>
                  <a:pt x="676632" y="5803900"/>
                </a:lnTo>
                <a:lnTo>
                  <a:pt x="700646" y="5842000"/>
                </a:lnTo>
                <a:lnTo>
                  <a:pt x="725030" y="5880100"/>
                </a:lnTo>
                <a:lnTo>
                  <a:pt x="749781" y="5918200"/>
                </a:lnTo>
                <a:lnTo>
                  <a:pt x="774898" y="5956300"/>
                </a:lnTo>
                <a:lnTo>
                  <a:pt x="800377" y="5994400"/>
                </a:lnTo>
                <a:lnTo>
                  <a:pt x="826216" y="6032500"/>
                </a:lnTo>
                <a:lnTo>
                  <a:pt x="852413" y="6070600"/>
                </a:lnTo>
                <a:lnTo>
                  <a:pt x="878965" y="6108700"/>
                </a:lnTo>
                <a:lnTo>
                  <a:pt x="905869" y="6146800"/>
                </a:lnTo>
                <a:lnTo>
                  <a:pt x="933123" y="6184900"/>
                </a:lnTo>
                <a:lnTo>
                  <a:pt x="960725" y="6210300"/>
                </a:lnTo>
                <a:lnTo>
                  <a:pt x="988671" y="6248400"/>
                </a:lnTo>
                <a:lnTo>
                  <a:pt x="1016960" y="6286500"/>
                </a:lnTo>
                <a:lnTo>
                  <a:pt x="1045588" y="6324600"/>
                </a:lnTo>
                <a:lnTo>
                  <a:pt x="1074554" y="6350000"/>
                </a:lnTo>
                <a:lnTo>
                  <a:pt x="1103855" y="6388100"/>
                </a:lnTo>
                <a:lnTo>
                  <a:pt x="1133487" y="6426200"/>
                </a:lnTo>
                <a:lnTo>
                  <a:pt x="1163450" y="6451600"/>
                </a:lnTo>
                <a:lnTo>
                  <a:pt x="1193739" y="6489700"/>
                </a:lnTo>
                <a:lnTo>
                  <a:pt x="1224353" y="6515100"/>
                </a:lnTo>
                <a:lnTo>
                  <a:pt x="1255289" y="6553200"/>
                </a:lnTo>
                <a:lnTo>
                  <a:pt x="1286544" y="6591300"/>
                </a:lnTo>
                <a:lnTo>
                  <a:pt x="1318117" y="6616700"/>
                </a:lnTo>
                <a:lnTo>
                  <a:pt x="1350003" y="6654800"/>
                </a:lnTo>
                <a:lnTo>
                  <a:pt x="1414710" y="6705600"/>
                </a:lnTo>
                <a:lnTo>
                  <a:pt x="1447525" y="6743700"/>
                </a:lnTo>
                <a:lnTo>
                  <a:pt x="1480644" y="6769100"/>
                </a:lnTo>
                <a:lnTo>
                  <a:pt x="1514065" y="6807200"/>
                </a:lnTo>
                <a:lnTo>
                  <a:pt x="1581801" y="6858000"/>
                </a:lnTo>
                <a:lnTo>
                  <a:pt x="7418942" y="6858000"/>
                </a:lnTo>
                <a:lnTo>
                  <a:pt x="7486678" y="6807200"/>
                </a:lnTo>
                <a:lnTo>
                  <a:pt x="7520099" y="6769100"/>
                </a:lnTo>
                <a:lnTo>
                  <a:pt x="7553218" y="6743700"/>
                </a:lnTo>
                <a:lnTo>
                  <a:pt x="7586033" y="6705600"/>
                </a:lnTo>
                <a:lnTo>
                  <a:pt x="7650740" y="6654800"/>
                </a:lnTo>
                <a:lnTo>
                  <a:pt x="7682626" y="6616700"/>
                </a:lnTo>
                <a:lnTo>
                  <a:pt x="7714199" y="6591300"/>
                </a:lnTo>
                <a:lnTo>
                  <a:pt x="7745454" y="6553200"/>
                </a:lnTo>
                <a:lnTo>
                  <a:pt x="7776390" y="6515100"/>
                </a:lnTo>
                <a:lnTo>
                  <a:pt x="7807004" y="6489700"/>
                </a:lnTo>
                <a:lnTo>
                  <a:pt x="7837293" y="6451600"/>
                </a:lnTo>
                <a:lnTo>
                  <a:pt x="7867256" y="6426200"/>
                </a:lnTo>
                <a:lnTo>
                  <a:pt x="7896888" y="6388100"/>
                </a:lnTo>
                <a:lnTo>
                  <a:pt x="7926189" y="6350000"/>
                </a:lnTo>
                <a:lnTo>
                  <a:pt x="7955155" y="6324600"/>
                </a:lnTo>
                <a:lnTo>
                  <a:pt x="7983783" y="6286500"/>
                </a:lnTo>
                <a:lnTo>
                  <a:pt x="8012072" y="6248400"/>
                </a:lnTo>
                <a:lnTo>
                  <a:pt x="8040018" y="6210300"/>
                </a:lnTo>
                <a:lnTo>
                  <a:pt x="8067620" y="6184900"/>
                </a:lnTo>
                <a:lnTo>
                  <a:pt x="8094874" y="6146800"/>
                </a:lnTo>
                <a:lnTo>
                  <a:pt x="8121778" y="6108700"/>
                </a:lnTo>
                <a:lnTo>
                  <a:pt x="8148330" y="6070600"/>
                </a:lnTo>
                <a:lnTo>
                  <a:pt x="8174527" y="6032500"/>
                </a:lnTo>
                <a:lnTo>
                  <a:pt x="8200366" y="5994400"/>
                </a:lnTo>
                <a:lnTo>
                  <a:pt x="8225845" y="5956300"/>
                </a:lnTo>
                <a:lnTo>
                  <a:pt x="8250962" y="5918200"/>
                </a:lnTo>
                <a:lnTo>
                  <a:pt x="8275713" y="5880100"/>
                </a:lnTo>
                <a:lnTo>
                  <a:pt x="8300097" y="5842000"/>
                </a:lnTo>
                <a:lnTo>
                  <a:pt x="8324111" y="5803900"/>
                </a:lnTo>
                <a:lnTo>
                  <a:pt x="8347751" y="5765800"/>
                </a:lnTo>
                <a:lnTo>
                  <a:pt x="8371017" y="5727700"/>
                </a:lnTo>
                <a:lnTo>
                  <a:pt x="8393905" y="5689600"/>
                </a:lnTo>
                <a:lnTo>
                  <a:pt x="8416412" y="5651500"/>
                </a:lnTo>
                <a:lnTo>
                  <a:pt x="8438536" y="5613400"/>
                </a:lnTo>
                <a:lnTo>
                  <a:pt x="8460275" y="5575300"/>
                </a:lnTo>
                <a:lnTo>
                  <a:pt x="8481626" y="5537200"/>
                </a:lnTo>
                <a:lnTo>
                  <a:pt x="8502587" y="5499100"/>
                </a:lnTo>
                <a:lnTo>
                  <a:pt x="8523154" y="5461000"/>
                </a:lnTo>
                <a:lnTo>
                  <a:pt x="8543326" y="5410200"/>
                </a:lnTo>
                <a:lnTo>
                  <a:pt x="8563099" y="5372100"/>
                </a:lnTo>
                <a:lnTo>
                  <a:pt x="8582472" y="5334000"/>
                </a:lnTo>
                <a:lnTo>
                  <a:pt x="8601442" y="5295900"/>
                </a:lnTo>
                <a:lnTo>
                  <a:pt x="8620006" y="5245100"/>
                </a:lnTo>
                <a:lnTo>
                  <a:pt x="8638162" y="5207000"/>
                </a:lnTo>
                <a:lnTo>
                  <a:pt x="8655907" y="5168900"/>
                </a:lnTo>
                <a:lnTo>
                  <a:pt x="8673239" y="5118100"/>
                </a:lnTo>
                <a:lnTo>
                  <a:pt x="8690155" y="5080000"/>
                </a:lnTo>
                <a:lnTo>
                  <a:pt x="8706652" y="5041900"/>
                </a:lnTo>
                <a:lnTo>
                  <a:pt x="8722728" y="4991100"/>
                </a:lnTo>
                <a:lnTo>
                  <a:pt x="8738381" y="4953000"/>
                </a:lnTo>
                <a:lnTo>
                  <a:pt x="8753608" y="4914900"/>
                </a:lnTo>
                <a:lnTo>
                  <a:pt x="8768406" y="4864100"/>
                </a:lnTo>
                <a:lnTo>
                  <a:pt x="8782774" y="4826000"/>
                </a:lnTo>
                <a:lnTo>
                  <a:pt x="8796707" y="4775200"/>
                </a:lnTo>
                <a:lnTo>
                  <a:pt x="8810205" y="4737100"/>
                </a:lnTo>
                <a:lnTo>
                  <a:pt x="8823263" y="4686300"/>
                </a:lnTo>
                <a:lnTo>
                  <a:pt x="8835881" y="4648200"/>
                </a:lnTo>
                <a:lnTo>
                  <a:pt x="8848054" y="4597400"/>
                </a:lnTo>
                <a:lnTo>
                  <a:pt x="8859782" y="4559300"/>
                </a:lnTo>
                <a:lnTo>
                  <a:pt x="8871060" y="4508500"/>
                </a:lnTo>
                <a:lnTo>
                  <a:pt x="8881887" y="4470400"/>
                </a:lnTo>
                <a:lnTo>
                  <a:pt x="8892260" y="4419600"/>
                </a:lnTo>
                <a:lnTo>
                  <a:pt x="8902177" y="4381500"/>
                </a:lnTo>
                <a:lnTo>
                  <a:pt x="8911634" y="4330700"/>
                </a:lnTo>
                <a:lnTo>
                  <a:pt x="8920630" y="4279900"/>
                </a:lnTo>
                <a:lnTo>
                  <a:pt x="8929162" y="4241800"/>
                </a:lnTo>
                <a:lnTo>
                  <a:pt x="8937228" y="4191000"/>
                </a:lnTo>
                <a:lnTo>
                  <a:pt x="8944824" y="4152900"/>
                </a:lnTo>
                <a:lnTo>
                  <a:pt x="8951949" y="4102100"/>
                </a:lnTo>
                <a:lnTo>
                  <a:pt x="8958599" y="4051300"/>
                </a:lnTo>
                <a:lnTo>
                  <a:pt x="8964772" y="4013200"/>
                </a:lnTo>
                <a:lnTo>
                  <a:pt x="8970467" y="3962400"/>
                </a:lnTo>
                <a:lnTo>
                  <a:pt x="8975679" y="3911600"/>
                </a:lnTo>
                <a:lnTo>
                  <a:pt x="8980407" y="3860800"/>
                </a:lnTo>
                <a:lnTo>
                  <a:pt x="8984648" y="3822700"/>
                </a:lnTo>
                <a:lnTo>
                  <a:pt x="8988400" y="3771900"/>
                </a:lnTo>
                <a:lnTo>
                  <a:pt x="8991659" y="3721100"/>
                </a:lnTo>
                <a:lnTo>
                  <a:pt x="8994425" y="3670300"/>
                </a:lnTo>
                <a:lnTo>
                  <a:pt x="8996693" y="3632200"/>
                </a:lnTo>
                <a:lnTo>
                  <a:pt x="8998461" y="3581400"/>
                </a:lnTo>
                <a:lnTo>
                  <a:pt x="8999727" y="3530600"/>
                </a:lnTo>
                <a:lnTo>
                  <a:pt x="9000489" y="3479800"/>
                </a:lnTo>
                <a:lnTo>
                  <a:pt x="9000744" y="3429000"/>
                </a:lnTo>
                <a:lnTo>
                  <a:pt x="9000489" y="3390900"/>
                </a:lnTo>
                <a:lnTo>
                  <a:pt x="8999727" y="3340100"/>
                </a:lnTo>
                <a:lnTo>
                  <a:pt x="8998461" y="3289300"/>
                </a:lnTo>
                <a:lnTo>
                  <a:pt x="8996693" y="3238500"/>
                </a:lnTo>
                <a:lnTo>
                  <a:pt x="8994425" y="3200400"/>
                </a:lnTo>
                <a:lnTo>
                  <a:pt x="8991659" y="3149600"/>
                </a:lnTo>
                <a:lnTo>
                  <a:pt x="8988400" y="3098800"/>
                </a:lnTo>
                <a:lnTo>
                  <a:pt x="8984648" y="3048000"/>
                </a:lnTo>
                <a:lnTo>
                  <a:pt x="8980407" y="3009900"/>
                </a:lnTo>
                <a:lnTo>
                  <a:pt x="8975679" y="2959100"/>
                </a:lnTo>
                <a:lnTo>
                  <a:pt x="8970467" y="2908300"/>
                </a:lnTo>
                <a:lnTo>
                  <a:pt x="8964772" y="2857500"/>
                </a:lnTo>
                <a:lnTo>
                  <a:pt x="8958599" y="2819400"/>
                </a:lnTo>
                <a:lnTo>
                  <a:pt x="8951949" y="2768600"/>
                </a:lnTo>
                <a:lnTo>
                  <a:pt x="8944824" y="2717800"/>
                </a:lnTo>
                <a:lnTo>
                  <a:pt x="8937228" y="2679700"/>
                </a:lnTo>
                <a:lnTo>
                  <a:pt x="8929162" y="2628900"/>
                </a:lnTo>
                <a:lnTo>
                  <a:pt x="8920630" y="2590800"/>
                </a:lnTo>
                <a:lnTo>
                  <a:pt x="8911634" y="2540000"/>
                </a:lnTo>
                <a:lnTo>
                  <a:pt x="8902177" y="2489200"/>
                </a:lnTo>
                <a:lnTo>
                  <a:pt x="8892260" y="2451100"/>
                </a:lnTo>
                <a:lnTo>
                  <a:pt x="8881887" y="2400300"/>
                </a:lnTo>
                <a:lnTo>
                  <a:pt x="8871060" y="2362200"/>
                </a:lnTo>
                <a:lnTo>
                  <a:pt x="8859782" y="2311400"/>
                </a:lnTo>
                <a:lnTo>
                  <a:pt x="8848054" y="2273300"/>
                </a:lnTo>
                <a:lnTo>
                  <a:pt x="8835881" y="2222500"/>
                </a:lnTo>
                <a:lnTo>
                  <a:pt x="8823263" y="2184400"/>
                </a:lnTo>
                <a:lnTo>
                  <a:pt x="8810205" y="2133600"/>
                </a:lnTo>
                <a:lnTo>
                  <a:pt x="8796707" y="2095500"/>
                </a:lnTo>
                <a:lnTo>
                  <a:pt x="8782774" y="2044700"/>
                </a:lnTo>
                <a:lnTo>
                  <a:pt x="8768406" y="2006600"/>
                </a:lnTo>
                <a:lnTo>
                  <a:pt x="8753608" y="1955800"/>
                </a:lnTo>
                <a:lnTo>
                  <a:pt x="8738381" y="1917700"/>
                </a:lnTo>
                <a:lnTo>
                  <a:pt x="8722728" y="1879600"/>
                </a:lnTo>
                <a:lnTo>
                  <a:pt x="8706652" y="1828800"/>
                </a:lnTo>
                <a:lnTo>
                  <a:pt x="8690155" y="1790700"/>
                </a:lnTo>
                <a:lnTo>
                  <a:pt x="8673239" y="1752600"/>
                </a:lnTo>
                <a:lnTo>
                  <a:pt x="8655907" y="1701800"/>
                </a:lnTo>
                <a:lnTo>
                  <a:pt x="8638162" y="1663700"/>
                </a:lnTo>
                <a:lnTo>
                  <a:pt x="8620006" y="1625600"/>
                </a:lnTo>
                <a:lnTo>
                  <a:pt x="8601442" y="1574800"/>
                </a:lnTo>
                <a:lnTo>
                  <a:pt x="8582472" y="1536700"/>
                </a:lnTo>
                <a:lnTo>
                  <a:pt x="8563099" y="1498600"/>
                </a:lnTo>
                <a:lnTo>
                  <a:pt x="8543326" y="1460500"/>
                </a:lnTo>
                <a:lnTo>
                  <a:pt x="8523154" y="1409700"/>
                </a:lnTo>
                <a:lnTo>
                  <a:pt x="8502587" y="1371600"/>
                </a:lnTo>
                <a:lnTo>
                  <a:pt x="8481626" y="1333500"/>
                </a:lnTo>
                <a:lnTo>
                  <a:pt x="8460275" y="1295400"/>
                </a:lnTo>
                <a:lnTo>
                  <a:pt x="8438536" y="1257300"/>
                </a:lnTo>
                <a:lnTo>
                  <a:pt x="8416412" y="1219200"/>
                </a:lnTo>
                <a:lnTo>
                  <a:pt x="8393905" y="1181100"/>
                </a:lnTo>
                <a:lnTo>
                  <a:pt x="8371017" y="1143000"/>
                </a:lnTo>
                <a:lnTo>
                  <a:pt x="8347751" y="1104900"/>
                </a:lnTo>
                <a:lnTo>
                  <a:pt x="8324111" y="1066800"/>
                </a:lnTo>
                <a:lnTo>
                  <a:pt x="8300097" y="1028700"/>
                </a:lnTo>
                <a:lnTo>
                  <a:pt x="8275713" y="990600"/>
                </a:lnTo>
                <a:lnTo>
                  <a:pt x="8250962" y="952500"/>
                </a:lnTo>
                <a:lnTo>
                  <a:pt x="8225845" y="914400"/>
                </a:lnTo>
                <a:lnTo>
                  <a:pt x="8200366" y="876300"/>
                </a:lnTo>
                <a:lnTo>
                  <a:pt x="8174527" y="838200"/>
                </a:lnTo>
                <a:lnTo>
                  <a:pt x="8148330" y="800100"/>
                </a:lnTo>
                <a:lnTo>
                  <a:pt x="8121778" y="762000"/>
                </a:lnTo>
                <a:lnTo>
                  <a:pt x="8094874" y="723900"/>
                </a:lnTo>
                <a:lnTo>
                  <a:pt x="8067620" y="685800"/>
                </a:lnTo>
                <a:lnTo>
                  <a:pt x="8040018" y="660400"/>
                </a:lnTo>
                <a:lnTo>
                  <a:pt x="8012072" y="622300"/>
                </a:lnTo>
                <a:lnTo>
                  <a:pt x="7983783" y="584200"/>
                </a:lnTo>
                <a:lnTo>
                  <a:pt x="7955155" y="546100"/>
                </a:lnTo>
                <a:lnTo>
                  <a:pt x="7926189" y="520700"/>
                </a:lnTo>
                <a:lnTo>
                  <a:pt x="7896888" y="482600"/>
                </a:lnTo>
                <a:lnTo>
                  <a:pt x="7867256" y="444500"/>
                </a:lnTo>
                <a:lnTo>
                  <a:pt x="7837293" y="419100"/>
                </a:lnTo>
                <a:lnTo>
                  <a:pt x="7807004" y="381000"/>
                </a:lnTo>
                <a:lnTo>
                  <a:pt x="7776390" y="355600"/>
                </a:lnTo>
                <a:lnTo>
                  <a:pt x="7745454" y="317500"/>
                </a:lnTo>
                <a:lnTo>
                  <a:pt x="7714199" y="279400"/>
                </a:lnTo>
                <a:lnTo>
                  <a:pt x="7682626" y="254000"/>
                </a:lnTo>
                <a:lnTo>
                  <a:pt x="7650740" y="215900"/>
                </a:lnTo>
                <a:lnTo>
                  <a:pt x="7586033" y="165100"/>
                </a:lnTo>
                <a:lnTo>
                  <a:pt x="7553218" y="127000"/>
                </a:lnTo>
                <a:lnTo>
                  <a:pt x="7520099" y="101600"/>
                </a:lnTo>
                <a:lnTo>
                  <a:pt x="7486678" y="63500"/>
                </a:lnTo>
                <a:lnTo>
                  <a:pt x="7418942" y="12700"/>
                </a:lnTo>
                <a:lnTo>
                  <a:pt x="7415172" y="0"/>
                </a:lnTo>
                <a:close/>
              </a:path>
            </a:pathLst>
          </a:custGeom>
          <a:solidFill>
            <a:srgbClr val="FFFFFF"/>
          </a:solidFill>
        </p:spPr>
        <p:txBody>
          <a:bodyPr wrap="square" lIns="0" tIns="0" rIns="0" bIns="0" rtlCol="0"/>
          <a:lstStyle/>
          <a:p>
            <a:endParaRPr/>
          </a:p>
        </p:txBody>
      </p:sp>
      <p:sp>
        <p:nvSpPr>
          <p:cNvPr id="4" name="object 4"/>
          <p:cNvSpPr txBox="1"/>
          <p:nvPr/>
        </p:nvSpPr>
        <p:spPr>
          <a:xfrm>
            <a:off x="3498848" y="3247714"/>
            <a:ext cx="5645151" cy="505267"/>
          </a:xfrm>
          <a:prstGeom prst="rect">
            <a:avLst/>
          </a:prstGeom>
        </p:spPr>
        <p:txBody>
          <a:bodyPr vert="horz" wrap="square" lIns="0" tIns="12700" rIns="0" bIns="0" rtlCol="0">
            <a:spAutoFit/>
          </a:bodyPr>
          <a:lstStyle/>
          <a:p>
            <a:pPr marL="12700">
              <a:lnSpc>
                <a:spcPct val="100000"/>
              </a:lnSpc>
              <a:spcBef>
                <a:spcPts val="95"/>
              </a:spcBef>
            </a:pPr>
            <a:r>
              <a:rPr lang="en-US" altLang="zh-TW" sz="3200" dirty="0" smtClean="0">
                <a:solidFill>
                  <a:srgbClr val="002060"/>
                </a:solidFill>
                <a:latin typeface="微軟正黑體"/>
                <a:cs typeface="微軟正黑體"/>
              </a:rPr>
              <a:t>        Enlight Corporation</a:t>
            </a:r>
            <a:endParaRPr lang="en-US" altLang="zh-TW" sz="3200" dirty="0">
              <a:solidFill>
                <a:srgbClr val="002060"/>
              </a:solidFill>
              <a:latin typeface="微軟正黑體"/>
              <a:cs typeface="微軟正黑體"/>
            </a:endParaRPr>
          </a:p>
        </p:txBody>
      </p:sp>
      <p:sp>
        <p:nvSpPr>
          <p:cNvPr id="5" name="object 5"/>
          <p:cNvSpPr txBox="1">
            <a:spLocks noGrp="1"/>
          </p:cNvSpPr>
          <p:nvPr>
            <p:ph type="subTitle" idx="4"/>
          </p:nvPr>
        </p:nvSpPr>
        <p:spPr>
          <a:prstGeom prst="rect">
            <a:avLst/>
          </a:prstGeom>
        </p:spPr>
        <p:txBody>
          <a:bodyPr vert="horz" wrap="square" lIns="0" tIns="12700" rIns="0" bIns="0" rtlCol="0">
            <a:spAutoFit/>
          </a:bodyPr>
          <a:lstStyle/>
          <a:p>
            <a:pPr marL="12700">
              <a:lnSpc>
                <a:spcPct val="100000"/>
              </a:lnSpc>
              <a:spcBef>
                <a:spcPts val="100"/>
              </a:spcBef>
            </a:pPr>
            <a:r>
              <a:rPr sz="5400" dirty="0">
                <a:latin typeface="Arial"/>
                <a:cs typeface="Arial"/>
              </a:rPr>
              <a:t>Thank</a:t>
            </a:r>
            <a:r>
              <a:rPr sz="5400" spc="-20" dirty="0">
                <a:latin typeface="Arial"/>
                <a:cs typeface="Arial"/>
              </a:rPr>
              <a:t> You!</a:t>
            </a:r>
            <a:endParaRPr sz="5400">
              <a:latin typeface="Arial"/>
              <a:cs typeface="Arial"/>
            </a:endParaRPr>
          </a:p>
        </p:txBody>
      </p:sp>
      <p:pic>
        <p:nvPicPr>
          <p:cNvPr id="6" name="object 6"/>
          <p:cNvPicPr/>
          <p:nvPr/>
        </p:nvPicPr>
        <p:blipFill>
          <a:blip r:embed="rId2" cstate="print"/>
          <a:stretch>
            <a:fillRect/>
          </a:stretch>
        </p:blipFill>
        <p:spPr>
          <a:xfrm>
            <a:off x="4472940" y="1647444"/>
            <a:ext cx="3246119" cy="140055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58000"/>
            <a:chOff x="0" y="0"/>
            <a:chExt cx="12192000" cy="6858000"/>
          </a:xfrm>
        </p:grpSpPr>
        <p:pic>
          <p:nvPicPr>
            <p:cNvPr id="3" name="object 3"/>
            <p:cNvPicPr/>
            <p:nvPr/>
          </p:nvPicPr>
          <p:blipFill>
            <a:blip r:embed="rId2" cstate="print"/>
            <a:stretch>
              <a:fillRect/>
            </a:stretch>
          </p:blipFill>
          <p:spPr>
            <a:xfrm>
              <a:off x="1905000" y="0"/>
              <a:ext cx="10287000" cy="6857998"/>
            </a:xfrm>
            <a:prstGeom prst="rect">
              <a:avLst/>
            </a:prstGeom>
          </p:spPr>
        </p:pic>
        <p:sp>
          <p:nvSpPr>
            <p:cNvPr id="4" name="object 4"/>
            <p:cNvSpPr/>
            <p:nvPr/>
          </p:nvSpPr>
          <p:spPr>
            <a:xfrm>
              <a:off x="0" y="0"/>
              <a:ext cx="6398260" cy="6858000"/>
            </a:xfrm>
            <a:custGeom>
              <a:avLst/>
              <a:gdLst/>
              <a:ahLst/>
              <a:cxnLst/>
              <a:rect l="l" t="t" r="r" b="b"/>
              <a:pathLst>
                <a:path w="6398260" h="6858000">
                  <a:moveTo>
                    <a:pt x="6397638" y="3276333"/>
                  </a:moveTo>
                  <a:lnTo>
                    <a:pt x="6397460" y="3229597"/>
                  </a:lnTo>
                  <a:lnTo>
                    <a:pt x="6396863" y="3183026"/>
                  </a:lnTo>
                  <a:lnTo>
                    <a:pt x="6395860" y="3136658"/>
                  </a:lnTo>
                  <a:lnTo>
                    <a:pt x="6394463" y="3090481"/>
                  </a:lnTo>
                  <a:lnTo>
                    <a:pt x="6392659" y="3044494"/>
                  </a:lnTo>
                  <a:lnTo>
                    <a:pt x="6390462" y="2998711"/>
                  </a:lnTo>
                  <a:lnTo>
                    <a:pt x="6387884" y="2953105"/>
                  </a:lnTo>
                  <a:lnTo>
                    <a:pt x="6384925" y="2907715"/>
                  </a:lnTo>
                  <a:lnTo>
                    <a:pt x="6381597" y="2862516"/>
                  </a:lnTo>
                  <a:lnTo>
                    <a:pt x="6377902" y="2817520"/>
                  </a:lnTo>
                  <a:lnTo>
                    <a:pt x="6373838" y="2772727"/>
                  </a:lnTo>
                  <a:lnTo>
                    <a:pt x="6369418" y="2728150"/>
                  </a:lnTo>
                  <a:lnTo>
                    <a:pt x="6364643" y="2683764"/>
                  </a:lnTo>
                  <a:lnTo>
                    <a:pt x="6359525" y="2639593"/>
                  </a:lnTo>
                  <a:lnTo>
                    <a:pt x="6354077" y="2595638"/>
                  </a:lnTo>
                  <a:lnTo>
                    <a:pt x="6348273" y="2551887"/>
                  </a:lnTo>
                  <a:lnTo>
                    <a:pt x="6342151" y="2508351"/>
                  </a:lnTo>
                  <a:lnTo>
                    <a:pt x="6335712" y="2465032"/>
                  </a:lnTo>
                  <a:lnTo>
                    <a:pt x="6328943" y="2421928"/>
                  </a:lnTo>
                  <a:lnTo>
                    <a:pt x="6321869" y="2379053"/>
                  </a:lnTo>
                  <a:lnTo>
                    <a:pt x="6314491" y="2336381"/>
                  </a:lnTo>
                  <a:lnTo>
                    <a:pt x="6306807" y="2293937"/>
                  </a:lnTo>
                  <a:lnTo>
                    <a:pt x="6298819" y="2251722"/>
                  </a:lnTo>
                  <a:lnTo>
                    <a:pt x="6290551" y="2209736"/>
                  </a:lnTo>
                  <a:lnTo>
                    <a:pt x="6282004" y="2167966"/>
                  </a:lnTo>
                  <a:lnTo>
                    <a:pt x="6273177" y="2126437"/>
                  </a:lnTo>
                  <a:lnTo>
                    <a:pt x="6264072" y="2085136"/>
                  </a:lnTo>
                  <a:lnTo>
                    <a:pt x="6254699" y="2044065"/>
                  </a:lnTo>
                  <a:lnTo>
                    <a:pt x="6245060" y="2003221"/>
                  </a:lnTo>
                  <a:lnTo>
                    <a:pt x="6235179" y="1962619"/>
                  </a:lnTo>
                  <a:lnTo>
                    <a:pt x="6225032" y="1922259"/>
                  </a:lnTo>
                  <a:lnTo>
                    <a:pt x="6214656" y="1882127"/>
                  </a:lnTo>
                  <a:lnTo>
                    <a:pt x="6204026" y="1842249"/>
                  </a:lnTo>
                  <a:lnTo>
                    <a:pt x="6193167" y="1802599"/>
                  </a:lnTo>
                  <a:lnTo>
                    <a:pt x="6182093" y="1763204"/>
                  </a:lnTo>
                  <a:lnTo>
                    <a:pt x="6170777" y="1724063"/>
                  </a:lnTo>
                  <a:lnTo>
                    <a:pt x="6159258" y="1685150"/>
                  </a:lnTo>
                  <a:lnTo>
                    <a:pt x="6147524" y="1646504"/>
                  </a:lnTo>
                  <a:lnTo>
                    <a:pt x="6135586" y="1608099"/>
                  </a:lnTo>
                  <a:lnTo>
                    <a:pt x="6123444" y="1569948"/>
                  </a:lnTo>
                  <a:lnTo>
                    <a:pt x="6111113" y="1532064"/>
                  </a:lnTo>
                  <a:lnTo>
                    <a:pt x="6098591" y="1494421"/>
                  </a:lnTo>
                  <a:lnTo>
                    <a:pt x="6073013" y="1419923"/>
                  </a:lnTo>
                  <a:lnTo>
                    <a:pt x="6046736" y="1346466"/>
                  </a:lnTo>
                  <a:lnTo>
                    <a:pt x="6019825" y="1274076"/>
                  </a:lnTo>
                  <a:lnTo>
                    <a:pt x="5992317" y="1202766"/>
                  </a:lnTo>
                  <a:lnTo>
                    <a:pt x="5964263" y="1132535"/>
                  </a:lnTo>
                  <a:lnTo>
                    <a:pt x="5935700" y="1063396"/>
                  </a:lnTo>
                  <a:lnTo>
                    <a:pt x="5906668" y="995387"/>
                  </a:lnTo>
                  <a:lnTo>
                    <a:pt x="5877230" y="928497"/>
                  </a:lnTo>
                  <a:lnTo>
                    <a:pt x="5847423" y="862761"/>
                  </a:lnTo>
                  <a:lnTo>
                    <a:pt x="5817286" y="798169"/>
                  </a:lnTo>
                  <a:lnTo>
                    <a:pt x="5786869" y="734745"/>
                  </a:lnTo>
                  <a:lnTo>
                    <a:pt x="5756211" y="672515"/>
                  </a:lnTo>
                  <a:lnTo>
                    <a:pt x="5725376" y="611479"/>
                  </a:lnTo>
                  <a:lnTo>
                    <a:pt x="5694388" y="551649"/>
                  </a:lnTo>
                  <a:lnTo>
                    <a:pt x="5663298" y="493052"/>
                  </a:lnTo>
                  <a:lnTo>
                    <a:pt x="5632158" y="435686"/>
                  </a:lnTo>
                  <a:lnTo>
                    <a:pt x="5601005" y="379564"/>
                  </a:lnTo>
                  <a:lnTo>
                    <a:pt x="5569890" y="324726"/>
                  </a:lnTo>
                  <a:lnTo>
                    <a:pt x="5538851" y="271157"/>
                  </a:lnTo>
                  <a:lnTo>
                    <a:pt x="5507939" y="218871"/>
                  </a:lnTo>
                  <a:lnTo>
                    <a:pt x="5461901" y="142913"/>
                  </a:lnTo>
                  <a:lnTo>
                    <a:pt x="5416397" y="69951"/>
                  </a:lnTo>
                  <a:lnTo>
                    <a:pt x="5371592" y="0"/>
                  </a:lnTo>
                  <a:lnTo>
                    <a:pt x="673608" y="0"/>
                  </a:lnTo>
                  <a:lnTo>
                    <a:pt x="0" y="0"/>
                  </a:lnTo>
                  <a:lnTo>
                    <a:pt x="0" y="6858000"/>
                  </a:lnTo>
                  <a:lnTo>
                    <a:pt x="673608" y="6858000"/>
                  </a:lnTo>
                  <a:lnTo>
                    <a:pt x="5089144" y="6858000"/>
                  </a:lnTo>
                  <a:lnTo>
                    <a:pt x="5131105" y="6802425"/>
                  </a:lnTo>
                  <a:lnTo>
                    <a:pt x="5172265" y="6746913"/>
                  </a:lnTo>
                  <a:lnTo>
                    <a:pt x="5212626" y="6691465"/>
                  </a:lnTo>
                  <a:lnTo>
                    <a:pt x="5252199" y="6636105"/>
                  </a:lnTo>
                  <a:lnTo>
                    <a:pt x="5290998" y="6580810"/>
                  </a:lnTo>
                  <a:lnTo>
                    <a:pt x="5328996" y="6525590"/>
                  </a:lnTo>
                  <a:lnTo>
                    <a:pt x="5366232" y="6470459"/>
                  </a:lnTo>
                  <a:lnTo>
                    <a:pt x="5402707" y="6415405"/>
                  </a:lnTo>
                  <a:lnTo>
                    <a:pt x="5438406" y="6360427"/>
                  </a:lnTo>
                  <a:lnTo>
                    <a:pt x="5473357" y="6305537"/>
                  </a:lnTo>
                  <a:lnTo>
                    <a:pt x="5507545" y="6250724"/>
                  </a:lnTo>
                  <a:lnTo>
                    <a:pt x="5540997" y="6196000"/>
                  </a:lnTo>
                  <a:lnTo>
                    <a:pt x="5573700" y="6141377"/>
                  </a:lnTo>
                  <a:lnTo>
                    <a:pt x="5605678" y="6086830"/>
                  </a:lnTo>
                  <a:lnTo>
                    <a:pt x="5636920" y="6032385"/>
                  </a:lnTo>
                  <a:lnTo>
                    <a:pt x="5667451" y="5978029"/>
                  </a:lnTo>
                  <a:lnTo>
                    <a:pt x="5697245" y="5923762"/>
                  </a:lnTo>
                  <a:lnTo>
                    <a:pt x="5726341" y="5869610"/>
                  </a:lnTo>
                  <a:lnTo>
                    <a:pt x="5754725" y="5815546"/>
                  </a:lnTo>
                  <a:lnTo>
                    <a:pt x="5782411" y="5761583"/>
                  </a:lnTo>
                  <a:lnTo>
                    <a:pt x="5809399" y="5707723"/>
                  </a:lnTo>
                  <a:lnTo>
                    <a:pt x="5835701" y="5653964"/>
                  </a:lnTo>
                  <a:lnTo>
                    <a:pt x="5861316" y="5600306"/>
                  </a:lnTo>
                  <a:lnTo>
                    <a:pt x="5886247" y="5546763"/>
                  </a:lnTo>
                  <a:lnTo>
                    <a:pt x="5910516" y="5493334"/>
                  </a:lnTo>
                  <a:lnTo>
                    <a:pt x="5934113" y="5440007"/>
                  </a:lnTo>
                  <a:lnTo>
                    <a:pt x="5957049" y="5386806"/>
                  </a:lnTo>
                  <a:lnTo>
                    <a:pt x="5979325" y="5333708"/>
                  </a:lnTo>
                  <a:lnTo>
                    <a:pt x="6000953" y="5280723"/>
                  </a:lnTo>
                  <a:lnTo>
                    <a:pt x="6021946" y="5227866"/>
                  </a:lnTo>
                  <a:lnTo>
                    <a:pt x="6042291" y="5175123"/>
                  </a:lnTo>
                  <a:lnTo>
                    <a:pt x="6062002" y="5122494"/>
                  </a:lnTo>
                  <a:lnTo>
                    <a:pt x="6081090" y="5070005"/>
                  </a:lnTo>
                  <a:lnTo>
                    <a:pt x="6099556" y="5017630"/>
                  </a:lnTo>
                  <a:lnTo>
                    <a:pt x="6117399" y="4965382"/>
                  </a:lnTo>
                  <a:lnTo>
                    <a:pt x="6134633" y="4913261"/>
                  </a:lnTo>
                  <a:lnTo>
                    <a:pt x="6151257" y="4861268"/>
                  </a:lnTo>
                  <a:lnTo>
                    <a:pt x="6167298" y="4809414"/>
                  </a:lnTo>
                  <a:lnTo>
                    <a:pt x="6182728" y="4757686"/>
                  </a:lnTo>
                  <a:lnTo>
                    <a:pt x="6197587" y="4706099"/>
                  </a:lnTo>
                  <a:lnTo>
                    <a:pt x="6211849" y="4654639"/>
                  </a:lnTo>
                  <a:lnTo>
                    <a:pt x="6225540" y="4603331"/>
                  </a:lnTo>
                  <a:lnTo>
                    <a:pt x="6238659" y="4552150"/>
                  </a:lnTo>
                  <a:lnTo>
                    <a:pt x="6251206" y="4501121"/>
                  </a:lnTo>
                  <a:lnTo>
                    <a:pt x="6263195" y="4450219"/>
                  </a:lnTo>
                  <a:lnTo>
                    <a:pt x="6274638" y="4399483"/>
                  </a:lnTo>
                  <a:lnTo>
                    <a:pt x="6285522" y="4348886"/>
                  </a:lnTo>
                  <a:lnTo>
                    <a:pt x="6295872" y="4298429"/>
                  </a:lnTo>
                  <a:lnTo>
                    <a:pt x="6305677" y="4248137"/>
                  </a:lnTo>
                  <a:lnTo>
                    <a:pt x="6314960" y="4197985"/>
                  </a:lnTo>
                  <a:lnTo>
                    <a:pt x="6323711" y="4147985"/>
                  </a:lnTo>
                  <a:lnTo>
                    <a:pt x="6331940" y="4098150"/>
                  </a:lnTo>
                  <a:lnTo>
                    <a:pt x="6339649" y="4048468"/>
                  </a:lnTo>
                  <a:lnTo>
                    <a:pt x="6346863" y="3998950"/>
                  </a:lnTo>
                  <a:lnTo>
                    <a:pt x="6353556" y="3949585"/>
                  </a:lnTo>
                  <a:lnTo>
                    <a:pt x="6359766" y="3900386"/>
                  </a:lnTo>
                  <a:lnTo>
                    <a:pt x="6365468" y="3851351"/>
                  </a:lnTo>
                  <a:lnTo>
                    <a:pt x="6370701" y="3802481"/>
                  </a:lnTo>
                  <a:lnTo>
                    <a:pt x="6375438" y="3753777"/>
                  </a:lnTo>
                  <a:lnTo>
                    <a:pt x="6379705" y="3705250"/>
                  </a:lnTo>
                  <a:lnTo>
                    <a:pt x="6383502" y="3656888"/>
                  </a:lnTo>
                  <a:lnTo>
                    <a:pt x="6386830" y="3608692"/>
                  </a:lnTo>
                  <a:lnTo>
                    <a:pt x="6389713" y="3560673"/>
                  </a:lnTo>
                  <a:lnTo>
                    <a:pt x="6392126" y="3512832"/>
                  </a:lnTo>
                  <a:lnTo>
                    <a:pt x="6394107" y="3465182"/>
                  </a:lnTo>
                  <a:lnTo>
                    <a:pt x="6395631" y="3417697"/>
                  </a:lnTo>
                  <a:lnTo>
                    <a:pt x="6396723" y="3370389"/>
                  </a:lnTo>
                  <a:lnTo>
                    <a:pt x="6397396" y="3323272"/>
                  </a:lnTo>
                  <a:lnTo>
                    <a:pt x="6397638" y="3276333"/>
                  </a:lnTo>
                  <a:close/>
                </a:path>
              </a:pathLst>
            </a:custGeom>
            <a:solidFill>
              <a:srgbClr val="FFFFFF"/>
            </a:solidFill>
          </p:spPr>
          <p:txBody>
            <a:bodyPr wrap="square" lIns="0" tIns="0" rIns="0" bIns="0" rtlCol="0"/>
            <a:lstStyle/>
            <a:p>
              <a:endParaRPr/>
            </a:p>
          </p:txBody>
        </p:sp>
      </p:grpSp>
      <p:sp>
        <p:nvSpPr>
          <p:cNvPr id="5" name="object 5"/>
          <p:cNvSpPr txBox="1">
            <a:spLocks noGrp="1"/>
          </p:cNvSpPr>
          <p:nvPr>
            <p:ph type="ctrTitle"/>
          </p:nvPr>
        </p:nvSpPr>
        <p:spPr>
          <a:xfrm>
            <a:off x="692302" y="2628392"/>
            <a:ext cx="5403698" cy="505908"/>
          </a:xfrm>
          <a:prstGeom prst="rect">
            <a:avLst/>
          </a:prstGeom>
        </p:spPr>
        <p:txBody>
          <a:bodyPr vert="horz" wrap="square" lIns="0" tIns="13335" rIns="0" bIns="0" rtlCol="0">
            <a:spAutoFit/>
          </a:bodyPr>
          <a:lstStyle/>
          <a:p>
            <a:pPr marL="12700">
              <a:lnSpc>
                <a:spcPct val="100000"/>
              </a:lnSpc>
              <a:spcBef>
                <a:spcPts val="105"/>
              </a:spcBef>
            </a:pPr>
            <a:r>
              <a:rPr lang="en-US" altLang="zh-TW" sz="3200" dirty="0" smtClean="0">
                <a:solidFill>
                  <a:srgbClr val="002060"/>
                </a:solidFill>
              </a:rPr>
              <a:t>Enlight Corporation</a:t>
            </a:r>
            <a:endParaRPr sz="3200" dirty="0"/>
          </a:p>
        </p:txBody>
      </p:sp>
      <p:sp>
        <p:nvSpPr>
          <p:cNvPr id="6" name="object 6"/>
          <p:cNvSpPr txBox="1"/>
          <p:nvPr/>
        </p:nvSpPr>
        <p:spPr>
          <a:xfrm>
            <a:off x="692302" y="3436111"/>
            <a:ext cx="5705958" cy="505267"/>
          </a:xfrm>
          <a:prstGeom prst="rect">
            <a:avLst/>
          </a:prstGeom>
        </p:spPr>
        <p:txBody>
          <a:bodyPr vert="horz" wrap="square" lIns="0" tIns="12700" rIns="0" bIns="0" rtlCol="0">
            <a:spAutoFit/>
          </a:bodyPr>
          <a:lstStyle/>
          <a:p>
            <a:pPr marL="12700">
              <a:lnSpc>
                <a:spcPct val="100000"/>
              </a:lnSpc>
              <a:spcBef>
                <a:spcPts val="100"/>
              </a:spcBef>
            </a:pPr>
            <a:r>
              <a:rPr lang="en-US" altLang="zh-TW" sz="3200" dirty="0">
                <a:solidFill>
                  <a:srgbClr val="0070C0"/>
                </a:solidFill>
                <a:latin typeface="微軟正黑體" panose="020B0604030504040204" pitchFamily="34" charset="-120"/>
                <a:ea typeface="微軟正黑體" panose="020B0604030504040204" pitchFamily="34" charset="-120"/>
              </a:rPr>
              <a:t>Introduction to the Company</a:t>
            </a:r>
            <a:endParaRPr sz="3200" dirty="0">
              <a:solidFill>
                <a:srgbClr val="0070C0"/>
              </a:solidFill>
              <a:latin typeface="微軟正黑體" panose="020B0604030504040204" pitchFamily="34" charset="-120"/>
              <a:ea typeface="微軟正黑體" panose="020B0604030504040204" pitchFamily="34" charset="-120"/>
              <a:cs typeface="微軟正黑體"/>
            </a:endParaRPr>
          </a:p>
        </p:txBody>
      </p:sp>
      <p:pic>
        <p:nvPicPr>
          <p:cNvPr id="7" name="object 7"/>
          <p:cNvPicPr/>
          <p:nvPr/>
        </p:nvPicPr>
        <p:blipFill>
          <a:blip r:embed="rId3" cstate="print"/>
          <a:stretch>
            <a:fillRect/>
          </a:stretch>
        </p:blipFill>
        <p:spPr>
          <a:xfrm>
            <a:off x="9101328" y="6388608"/>
            <a:ext cx="827531" cy="245364"/>
          </a:xfrm>
          <a:prstGeom prst="rect">
            <a:avLst/>
          </a:prstGeom>
        </p:spPr>
      </p:pic>
      <p:sp>
        <p:nvSpPr>
          <p:cNvPr id="8" name="object 8"/>
          <p:cNvSpPr txBox="1">
            <a:spLocks noGrp="1"/>
          </p:cNvSpPr>
          <p:nvPr>
            <p:ph type="ftr" sz="quarter" idx="5"/>
          </p:nvPr>
        </p:nvSpPr>
        <p:spPr>
          <a:prstGeom prst="rect">
            <a:avLst/>
          </a:prstGeom>
        </p:spPr>
        <p:txBody>
          <a:bodyPr vert="horz" wrap="square" lIns="0" tIns="27305" rIns="0" bIns="0" rtlCol="0">
            <a:spAutoFit/>
          </a:bodyPr>
          <a:lstStyle/>
          <a:p>
            <a:pPr marL="12700">
              <a:lnSpc>
                <a:spcPct val="100000"/>
              </a:lnSpc>
              <a:spcBef>
                <a:spcPts val="215"/>
              </a:spcBef>
            </a:pPr>
            <a:r>
              <a:rPr spc="-30" dirty="0"/>
              <a:t>翔耀實業股份有限公司</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object 29"/>
          <p:cNvSpPr/>
          <p:nvPr/>
        </p:nvSpPr>
        <p:spPr>
          <a:xfrm flipH="1">
            <a:off x="9587437" y="2715857"/>
            <a:ext cx="655704" cy="1060650"/>
          </a:xfrm>
          <a:custGeom>
            <a:avLst/>
            <a:gdLst/>
            <a:ahLst/>
            <a:cxnLst/>
            <a:rect l="l" t="t" r="r" b="b"/>
            <a:pathLst>
              <a:path w="681990" h="969645">
                <a:moveTo>
                  <a:pt x="477359" y="522167"/>
                </a:moveTo>
                <a:lnTo>
                  <a:pt x="454698" y="522167"/>
                </a:lnTo>
                <a:lnTo>
                  <a:pt x="468210" y="531297"/>
                </a:lnTo>
                <a:lnTo>
                  <a:pt x="468532" y="531455"/>
                </a:lnTo>
                <a:lnTo>
                  <a:pt x="468699" y="531622"/>
                </a:lnTo>
                <a:lnTo>
                  <a:pt x="508635" y="565023"/>
                </a:lnTo>
                <a:lnTo>
                  <a:pt x="547349" y="608351"/>
                </a:lnTo>
                <a:lnTo>
                  <a:pt x="569849" y="639572"/>
                </a:lnTo>
                <a:lnTo>
                  <a:pt x="591313" y="674844"/>
                </a:lnTo>
                <a:lnTo>
                  <a:pt x="610362" y="712088"/>
                </a:lnTo>
                <a:lnTo>
                  <a:pt x="627272" y="751450"/>
                </a:lnTo>
                <a:lnTo>
                  <a:pt x="627349" y="751723"/>
                </a:lnTo>
                <a:lnTo>
                  <a:pt x="635636" y="774381"/>
                </a:lnTo>
                <a:lnTo>
                  <a:pt x="641656" y="792885"/>
                </a:lnTo>
                <a:lnTo>
                  <a:pt x="641797" y="793096"/>
                </a:lnTo>
                <a:lnTo>
                  <a:pt x="647760" y="814215"/>
                </a:lnTo>
                <a:lnTo>
                  <a:pt x="658048" y="857616"/>
                </a:lnTo>
                <a:lnTo>
                  <a:pt x="664937" y="901831"/>
                </a:lnTo>
                <a:lnTo>
                  <a:pt x="664971" y="902078"/>
                </a:lnTo>
                <a:lnTo>
                  <a:pt x="665071" y="902809"/>
                </a:lnTo>
                <a:lnTo>
                  <a:pt x="667143" y="923290"/>
                </a:lnTo>
                <a:lnTo>
                  <a:pt x="667219" y="924055"/>
                </a:lnTo>
                <a:lnTo>
                  <a:pt x="667317" y="925023"/>
                </a:lnTo>
                <a:lnTo>
                  <a:pt x="668615" y="946150"/>
                </a:lnTo>
                <a:lnTo>
                  <a:pt x="668660" y="946880"/>
                </a:lnTo>
                <a:lnTo>
                  <a:pt x="669029" y="968883"/>
                </a:lnTo>
                <a:lnTo>
                  <a:pt x="669036" y="969263"/>
                </a:lnTo>
                <a:lnTo>
                  <a:pt x="681736" y="968883"/>
                </a:lnTo>
                <a:lnTo>
                  <a:pt x="681244" y="946880"/>
                </a:lnTo>
                <a:lnTo>
                  <a:pt x="677672" y="900430"/>
                </a:lnTo>
                <a:lnTo>
                  <a:pt x="670626" y="855595"/>
                </a:lnTo>
                <a:lnTo>
                  <a:pt x="660146" y="811022"/>
                </a:lnTo>
                <a:lnTo>
                  <a:pt x="646811" y="767969"/>
                </a:lnTo>
                <a:lnTo>
                  <a:pt x="630809" y="726694"/>
                </a:lnTo>
                <a:lnTo>
                  <a:pt x="612267" y="687197"/>
                </a:lnTo>
                <a:lnTo>
                  <a:pt x="591439" y="649986"/>
                </a:lnTo>
                <a:lnTo>
                  <a:pt x="568706" y="615569"/>
                </a:lnTo>
                <a:lnTo>
                  <a:pt x="543941" y="584200"/>
                </a:lnTo>
                <a:lnTo>
                  <a:pt x="517651" y="556006"/>
                </a:lnTo>
                <a:lnTo>
                  <a:pt x="489966" y="531622"/>
                </a:lnTo>
                <a:lnTo>
                  <a:pt x="477359" y="522167"/>
                </a:lnTo>
                <a:close/>
              </a:path>
              <a:path w="681990" h="969645">
                <a:moveTo>
                  <a:pt x="532694" y="590545"/>
                </a:moveTo>
                <a:lnTo>
                  <a:pt x="534326" y="592528"/>
                </a:lnTo>
                <a:lnTo>
                  <a:pt x="534238" y="592258"/>
                </a:lnTo>
                <a:lnTo>
                  <a:pt x="532694" y="590545"/>
                </a:lnTo>
                <a:close/>
              </a:path>
              <a:path w="681990" h="969645">
                <a:moveTo>
                  <a:pt x="44794" y="75541"/>
                </a:moveTo>
                <a:lnTo>
                  <a:pt x="32130" y="76410"/>
                </a:lnTo>
                <a:lnTo>
                  <a:pt x="33446" y="89271"/>
                </a:lnTo>
                <a:lnTo>
                  <a:pt x="33459" y="89401"/>
                </a:lnTo>
                <a:lnTo>
                  <a:pt x="33576" y="90547"/>
                </a:lnTo>
                <a:lnTo>
                  <a:pt x="42545" y="136144"/>
                </a:lnTo>
                <a:lnTo>
                  <a:pt x="54356" y="179832"/>
                </a:lnTo>
                <a:lnTo>
                  <a:pt x="69088" y="221996"/>
                </a:lnTo>
                <a:lnTo>
                  <a:pt x="86360" y="262509"/>
                </a:lnTo>
                <a:lnTo>
                  <a:pt x="106045" y="300863"/>
                </a:lnTo>
                <a:lnTo>
                  <a:pt x="127889" y="336550"/>
                </a:lnTo>
                <a:lnTo>
                  <a:pt x="151638" y="369697"/>
                </a:lnTo>
                <a:lnTo>
                  <a:pt x="177165" y="399414"/>
                </a:lnTo>
                <a:lnTo>
                  <a:pt x="218186" y="437388"/>
                </a:lnTo>
                <a:lnTo>
                  <a:pt x="261874" y="466216"/>
                </a:lnTo>
                <a:lnTo>
                  <a:pt x="307871" y="484632"/>
                </a:lnTo>
                <a:lnTo>
                  <a:pt x="308015" y="484632"/>
                </a:lnTo>
                <a:lnTo>
                  <a:pt x="322834" y="488061"/>
                </a:lnTo>
                <a:lnTo>
                  <a:pt x="338455" y="490220"/>
                </a:lnTo>
                <a:lnTo>
                  <a:pt x="368926" y="491489"/>
                </a:lnTo>
                <a:lnTo>
                  <a:pt x="368297" y="491489"/>
                </a:lnTo>
                <a:lnTo>
                  <a:pt x="412047" y="501396"/>
                </a:lnTo>
                <a:lnTo>
                  <a:pt x="440523" y="514164"/>
                </a:lnTo>
                <a:lnTo>
                  <a:pt x="455479" y="522690"/>
                </a:lnTo>
                <a:lnTo>
                  <a:pt x="454698" y="522167"/>
                </a:lnTo>
                <a:lnTo>
                  <a:pt x="477359" y="522167"/>
                </a:lnTo>
                <a:lnTo>
                  <a:pt x="475742" y="520953"/>
                </a:lnTo>
                <a:lnTo>
                  <a:pt x="431419" y="495553"/>
                </a:lnTo>
                <a:lnTo>
                  <a:pt x="385445" y="481075"/>
                </a:lnTo>
                <a:lnTo>
                  <a:pt x="340267" y="477558"/>
                </a:lnTo>
                <a:lnTo>
                  <a:pt x="325808" y="475614"/>
                </a:lnTo>
                <a:lnTo>
                  <a:pt x="325500" y="475614"/>
                </a:lnTo>
                <a:lnTo>
                  <a:pt x="311070" y="472313"/>
                </a:lnTo>
                <a:lnTo>
                  <a:pt x="297065" y="467899"/>
                </a:lnTo>
                <a:lnTo>
                  <a:pt x="282556" y="462072"/>
                </a:lnTo>
                <a:lnTo>
                  <a:pt x="267999" y="455109"/>
                </a:lnTo>
                <a:lnTo>
                  <a:pt x="267575" y="454937"/>
                </a:lnTo>
                <a:lnTo>
                  <a:pt x="253910" y="446961"/>
                </a:lnTo>
                <a:lnTo>
                  <a:pt x="253753" y="446961"/>
                </a:lnTo>
                <a:lnTo>
                  <a:pt x="240392" y="438128"/>
                </a:lnTo>
                <a:lnTo>
                  <a:pt x="226219" y="427567"/>
                </a:lnTo>
                <a:lnTo>
                  <a:pt x="225912" y="427379"/>
                </a:lnTo>
                <a:lnTo>
                  <a:pt x="213659" y="417164"/>
                </a:lnTo>
                <a:lnTo>
                  <a:pt x="172679" y="375217"/>
                </a:lnTo>
                <a:lnTo>
                  <a:pt x="137904" y="328664"/>
                </a:lnTo>
                <a:lnTo>
                  <a:pt x="116968" y="294516"/>
                </a:lnTo>
                <a:lnTo>
                  <a:pt x="97790" y="257048"/>
                </a:lnTo>
                <a:lnTo>
                  <a:pt x="80899" y="217424"/>
                </a:lnTo>
                <a:lnTo>
                  <a:pt x="66499" y="176124"/>
                </a:lnTo>
                <a:lnTo>
                  <a:pt x="66353" y="175914"/>
                </a:lnTo>
                <a:lnTo>
                  <a:pt x="60275" y="154954"/>
                </a:lnTo>
                <a:lnTo>
                  <a:pt x="60257" y="154671"/>
                </a:lnTo>
                <a:lnTo>
                  <a:pt x="54927" y="133335"/>
                </a:lnTo>
                <a:lnTo>
                  <a:pt x="54812" y="133107"/>
                </a:lnTo>
                <a:lnTo>
                  <a:pt x="49926" y="110277"/>
                </a:lnTo>
                <a:lnTo>
                  <a:pt x="46453" y="90547"/>
                </a:lnTo>
                <a:lnTo>
                  <a:pt x="46356" y="89672"/>
                </a:lnTo>
                <a:lnTo>
                  <a:pt x="46254" y="89271"/>
                </a:lnTo>
                <a:lnTo>
                  <a:pt x="44887" y="76410"/>
                </a:lnTo>
                <a:lnTo>
                  <a:pt x="44794" y="75541"/>
                </a:lnTo>
                <a:close/>
              </a:path>
              <a:path w="681990" h="969645">
                <a:moveTo>
                  <a:pt x="252566" y="446176"/>
                </a:moveTo>
                <a:lnTo>
                  <a:pt x="253753" y="446961"/>
                </a:lnTo>
                <a:lnTo>
                  <a:pt x="253910" y="446961"/>
                </a:lnTo>
                <a:lnTo>
                  <a:pt x="252566" y="446176"/>
                </a:lnTo>
                <a:close/>
              </a:path>
              <a:path w="681990" h="969645">
                <a:moveTo>
                  <a:pt x="32766" y="0"/>
                </a:moveTo>
                <a:lnTo>
                  <a:pt x="0" y="78612"/>
                </a:lnTo>
                <a:lnTo>
                  <a:pt x="32130" y="76410"/>
                </a:lnTo>
                <a:lnTo>
                  <a:pt x="30861" y="64008"/>
                </a:lnTo>
                <a:lnTo>
                  <a:pt x="43434" y="62737"/>
                </a:lnTo>
                <a:lnTo>
                  <a:pt x="69670" y="62737"/>
                </a:lnTo>
                <a:lnTo>
                  <a:pt x="32766" y="0"/>
                </a:lnTo>
                <a:close/>
              </a:path>
              <a:path w="681990" h="969645">
                <a:moveTo>
                  <a:pt x="43434" y="62737"/>
                </a:moveTo>
                <a:lnTo>
                  <a:pt x="30861" y="64008"/>
                </a:lnTo>
                <a:lnTo>
                  <a:pt x="32041" y="75541"/>
                </a:lnTo>
                <a:lnTo>
                  <a:pt x="32130" y="76410"/>
                </a:lnTo>
                <a:lnTo>
                  <a:pt x="44794" y="75541"/>
                </a:lnTo>
                <a:lnTo>
                  <a:pt x="43434" y="62737"/>
                </a:lnTo>
                <a:close/>
              </a:path>
              <a:path w="681990" h="969645">
                <a:moveTo>
                  <a:pt x="69670" y="62737"/>
                </a:moveTo>
                <a:lnTo>
                  <a:pt x="43434" y="62737"/>
                </a:lnTo>
                <a:lnTo>
                  <a:pt x="44794" y="75541"/>
                </a:lnTo>
                <a:lnTo>
                  <a:pt x="75946" y="73406"/>
                </a:lnTo>
                <a:lnTo>
                  <a:pt x="69670" y="62737"/>
                </a:lnTo>
                <a:close/>
              </a:path>
            </a:pathLst>
          </a:custGeom>
          <a:solidFill>
            <a:srgbClr val="FFAE28"/>
          </a:solidFill>
        </p:spPr>
        <p:txBody>
          <a:bodyPr wrap="square" lIns="0" tIns="0" rIns="0" bIns="0" rtlCol="0"/>
          <a:lstStyle/>
          <a:p>
            <a:endParaRPr/>
          </a:p>
        </p:txBody>
      </p:sp>
      <p:cxnSp>
        <p:nvCxnSpPr>
          <p:cNvPr id="58" name="弧形接點 57"/>
          <p:cNvCxnSpPr>
            <a:cxnSpLocks/>
          </p:cNvCxnSpPr>
          <p:nvPr/>
        </p:nvCxnSpPr>
        <p:spPr>
          <a:xfrm rot="16200000" flipV="1">
            <a:off x="7335203" y="2210016"/>
            <a:ext cx="2020918" cy="772227"/>
          </a:xfrm>
          <a:prstGeom prst="curvedConnector3">
            <a:avLst>
              <a:gd name="adj1" fmla="val 50000"/>
            </a:avLst>
          </a:prstGeom>
          <a:ln w="19050">
            <a:solidFill>
              <a:srgbClr val="FFAE27"/>
            </a:solidFill>
            <a:tailEnd type="triangle"/>
          </a:ln>
        </p:spPr>
        <p:style>
          <a:lnRef idx="1">
            <a:schemeClr val="accent1"/>
          </a:lnRef>
          <a:fillRef idx="0">
            <a:schemeClr val="accent1"/>
          </a:fillRef>
          <a:effectRef idx="0">
            <a:schemeClr val="accent1"/>
          </a:effectRef>
          <a:fontRef idx="minor">
            <a:schemeClr val="tx1"/>
          </a:fontRef>
        </p:style>
      </p:cxnSp>
      <p:grpSp>
        <p:nvGrpSpPr>
          <p:cNvPr id="2" name="object 2"/>
          <p:cNvGrpSpPr/>
          <p:nvPr/>
        </p:nvGrpSpPr>
        <p:grpSpPr>
          <a:xfrm>
            <a:off x="1905000" y="3819682"/>
            <a:ext cx="9889428" cy="361315"/>
            <a:chOff x="1886711" y="3796284"/>
            <a:chExt cx="8674735" cy="361315"/>
          </a:xfrm>
        </p:grpSpPr>
        <p:pic>
          <p:nvPicPr>
            <p:cNvPr id="3" name="object 3"/>
            <p:cNvPicPr/>
            <p:nvPr/>
          </p:nvPicPr>
          <p:blipFill>
            <a:blip r:embed="rId2" cstate="print"/>
            <a:stretch>
              <a:fillRect/>
            </a:stretch>
          </p:blipFill>
          <p:spPr>
            <a:xfrm>
              <a:off x="1886711" y="3796284"/>
              <a:ext cx="8674608" cy="361188"/>
            </a:xfrm>
            <a:prstGeom prst="rect">
              <a:avLst/>
            </a:prstGeom>
          </p:spPr>
        </p:pic>
        <p:sp>
          <p:nvSpPr>
            <p:cNvPr id="4" name="object 4"/>
            <p:cNvSpPr/>
            <p:nvPr/>
          </p:nvSpPr>
          <p:spPr>
            <a:xfrm>
              <a:off x="2436875" y="3797808"/>
              <a:ext cx="360045" cy="360045"/>
            </a:xfrm>
            <a:custGeom>
              <a:avLst/>
              <a:gdLst/>
              <a:ahLst/>
              <a:cxnLst/>
              <a:rect l="l" t="t" r="r" b="b"/>
              <a:pathLst>
                <a:path w="360044" h="360045">
                  <a:moveTo>
                    <a:pt x="179831" y="0"/>
                  </a:moveTo>
                  <a:lnTo>
                    <a:pt x="132027" y="6424"/>
                  </a:lnTo>
                  <a:lnTo>
                    <a:pt x="89069" y="24553"/>
                  </a:lnTo>
                  <a:lnTo>
                    <a:pt x="52673" y="52673"/>
                  </a:lnTo>
                  <a:lnTo>
                    <a:pt x="24553" y="89069"/>
                  </a:lnTo>
                  <a:lnTo>
                    <a:pt x="6424" y="132027"/>
                  </a:lnTo>
                  <a:lnTo>
                    <a:pt x="0" y="179832"/>
                  </a:lnTo>
                  <a:lnTo>
                    <a:pt x="6424" y="227636"/>
                  </a:lnTo>
                  <a:lnTo>
                    <a:pt x="24553" y="270594"/>
                  </a:lnTo>
                  <a:lnTo>
                    <a:pt x="52673" y="306990"/>
                  </a:lnTo>
                  <a:lnTo>
                    <a:pt x="89069" y="335110"/>
                  </a:lnTo>
                  <a:lnTo>
                    <a:pt x="132027" y="353239"/>
                  </a:lnTo>
                  <a:lnTo>
                    <a:pt x="179831" y="359664"/>
                  </a:lnTo>
                  <a:lnTo>
                    <a:pt x="227636" y="353239"/>
                  </a:lnTo>
                  <a:lnTo>
                    <a:pt x="270594" y="335110"/>
                  </a:lnTo>
                  <a:lnTo>
                    <a:pt x="306990" y="306990"/>
                  </a:lnTo>
                  <a:lnTo>
                    <a:pt x="335110" y="270594"/>
                  </a:lnTo>
                  <a:lnTo>
                    <a:pt x="353239" y="227636"/>
                  </a:lnTo>
                  <a:lnTo>
                    <a:pt x="359663" y="179832"/>
                  </a:lnTo>
                  <a:lnTo>
                    <a:pt x="353239" y="132027"/>
                  </a:lnTo>
                  <a:lnTo>
                    <a:pt x="335110" y="89069"/>
                  </a:lnTo>
                  <a:lnTo>
                    <a:pt x="306990" y="52673"/>
                  </a:lnTo>
                  <a:lnTo>
                    <a:pt x="270594" y="24553"/>
                  </a:lnTo>
                  <a:lnTo>
                    <a:pt x="227636" y="6424"/>
                  </a:lnTo>
                  <a:lnTo>
                    <a:pt x="179831" y="0"/>
                  </a:lnTo>
                  <a:close/>
                </a:path>
              </a:pathLst>
            </a:custGeom>
            <a:solidFill>
              <a:srgbClr val="FFFFFF"/>
            </a:solidFill>
          </p:spPr>
          <p:txBody>
            <a:bodyPr wrap="square" lIns="0" tIns="0" rIns="0" bIns="0" rtlCol="0"/>
            <a:lstStyle/>
            <a:p>
              <a:endParaRPr/>
            </a:p>
          </p:txBody>
        </p:sp>
      </p:grpSp>
      <p:sp>
        <p:nvSpPr>
          <p:cNvPr id="5" name="object 5"/>
          <p:cNvSpPr txBox="1"/>
          <p:nvPr/>
        </p:nvSpPr>
        <p:spPr>
          <a:xfrm>
            <a:off x="2580632" y="3848480"/>
            <a:ext cx="233045" cy="239395"/>
          </a:xfrm>
          <a:prstGeom prst="rect">
            <a:avLst/>
          </a:prstGeom>
        </p:spPr>
        <p:txBody>
          <a:bodyPr vert="horz" wrap="square" lIns="0" tIns="12700" rIns="0" bIns="0" rtlCol="0">
            <a:spAutoFit/>
          </a:bodyPr>
          <a:lstStyle/>
          <a:p>
            <a:pPr marL="12700">
              <a:lnSpc>
                <a:spcPct val="100000"/>
              </a:lnSpc>
              <a:spcBef>
                <a:spcPts val="100"/>
              </a:spcBef>
            </a:pPr>
            <a:r>
              <a:rPr sz="1400" spc="-25" dirty="0">
                <a:latin typeface="微軟正黑體"/>
                <a:cs typeface="微軟正黑體"/>
              </a:rPr>
              <a:t>85</a:t>
            </a:r>
            <a:endParaRPr sz="1400" dirty="0">
              <a:latin typeface="微軟正黑體"/>
              <a:cs typeface="微軟正黑體"/>
            </a:endParaRPr>
          </a:p>
        </p:txBody>
      </p:sp>
      <p:sp>
        <p:nvSpPr>
          <p:cNvPr id="6" name="object 6"/>
          <p:cNvSpPr txBox="1">
            <a:spLocks noGrp="1"/>
          </p:cNvSpPr>
          <p:nvPr>
            <p:ph type="title"/>
          </p:nvPr>
        </p:nvSpPr>
        <p:spPr>
          <a:xfrm>
            <a:off x="692302" y="472821"/>
            <a:ext cx="5022698" cy="443070"/>
          </a:xfrm>
          <a:prstGeom prst="rect">
            <a:avLst/>
          </a:prstGeom>
        </p:spPr>
        <p:txBody>
          <a:bodyPr vert="horz" wrap="square" lIns="0" tIns="12065" rIns="0" bIns="0" rtlCol="0">
            <a:spAutoFit/>
          </a:bodyPr>
          <a:lstStyle/>
          <a:p>
            <a:pPr marL="12700">
              <a:lnSpc>
                <a:spcPct val="100000"/>
              </a:lnSpc>
              <a:spcBef>
                <a:spcPts val="95"/>
              </a:spcBef>
            </a:pPr>
            <a:r>
              <a:rPr lang="en-US" altLang="zh-TW" dirty="0">
                <a:solidFill>
                  <a:srgbClr val="002060"/>
                </a:solidFill>
              </a:rPr>
              <a:t>Enlight Corporation</a:t>
            </a:r>
            <a:endParaRPr spc="-40" dirty="0"/>
          </a:p>
        </p:txBody>
      </p:sp>
      <p:sp>
        <p:nvSpPr>
          <p:cNvPr id="7" name="object 7"/>
          <p:cNvSpPr txBox="1"/>
          <p:nvPr/>
        </p:nvSpPr>
        <p:spPr>
          <a:xfrm>
            <a:off x="692302" y="1031239"/>
            <a:ext cx="3384284" cy="505908"/>
          </a:xfrm>
          <a:prstGeom prst="rect">
            <a:avLst/>
          </a:prstGeom>
        </p:spPr>
        <p:txBody>
          <a:bodyPr vert="horz" wrap="square" lIns="0" tIns="13335" rIns="0" bIns="0" rtlCol="0">
            <a:spAutoFit/>
          </a:bodyPr>
          <a:lstStyle/>
          <a:p>
            <a:pPr marL="12700">
              <a:lnSpc>
                <a:spcPct val="100000"/>
              </a:lnSpc>
              <a:spcBef>
                <a:spcPts val="105"/>
              </a:spcBef>
            </a:pPr>
            <a:r>
              <a:rPr lang="en-US" altLang="zh-TW" sz="3200" dirty="0">
                <a:solidFill>
                  <a:srgbClr val="0070C0"/>
                </a:solidFill>
              </a:rPr>
              <a:t>Company History</a:t>
            </a:r>
            <a:endParaRPr sz="3200" dirty="0">
              <a:solidFill>
                <a:srgbClr val="0070C0"/>
              </a:solidFill>
              <a:latin typeface="微軟正黑體"/>
              <a:cs typeface="微軟正黑體"/>
            </a:endParaRPr>
          </a:p>
        </p:txBody>
      </p:sp>
      <p:sp>
        <p:nvSpPr>
          <p:cNvPr id="8" name="object 8"/>
          <p:cNvSpPr txBox="1"/>
          <p:nvPr/>
        </p:nvSpPr>
        <p:spPr>
          <a:xfrm>
            <a:off x="755700" y="4650740"/>
            <a:ext cx="1593850" cy="504625"/>
          </a:xfrm>
          <a:prstGeom prst="rect">
            <a:avLst/>
          </a:prstGeom>
        </p:spPr>
        <p:txBody>
          <a:bodyPr vert="horz" wrap="square" lIns="0" tIns="12065" rIns="0" bIns="0" rtlCol="0">
            <a:spAutoFit/>
          </a:bodyPr>
          <a:lstStyle/>
          <a:p>
            <a:pPr marL="215265" indent="-203200">
              <a:lnSpc>
                <a:spcPct val="100000"/>
              </a:lnSpc>
              <a:spcBef>
                <a:spcPts val="95"/>
              </a:spcBef>
              <a:buClr>
                <a:srgbClr val="D3E9AE"/>
              </a:buClr>
              <a:buSzPct val="93750"/>
              <a:buChar char="●"/>
              <a:tabLst>
                <a:tab pos="215265" algn="l"/>
              </a:tabLst>
            </a:pPr>
            <a:r>
              <a:rPr lang="en-US" altLang="zh-TW" sz="1600" dirty="0"/>
              <a:t>Founded in January 1982</a:t>
            </a:r>
            <a:endParaRPr sz="1600" dirty="0">
              <a:latin typeface="微軟正黑體"/>
              <a:cs typeface="微軟正黑體"/>
            </a:endParaRPr>
          </a:p>
        </p:txBody>
      </p:sp>
      <p:sp>
        <p:nvSpPr>
          <p:cNvPr id="9" name="object 9"/>
          <p:cNvSpPr txBox="1"/>
          <p:nvPr/>
        </p:nvSpPr>
        <p:spPr>
          <a:xfrm>
            <a:off x="1320547" y="1669878"/>
            <a:ext cx="2119630" cy="1489510"/>
          </a:xfrm>
          <a:prstGeom prst="rect">
            <a:avLst/>
          </a:prstGeom>
        </p:spPr>
        <p:txBody>
          <a:bodyPr vert="horz" wrap="square" lIns="0" tIns="12065" rIns="0" bIns="0" rtlCol="0">
            <a:spAutoFit/>
          </a:bodyPr>
          <a:lstStyle/>
          <a:p>
            <a:pPr marL="12700" marR="5080" indent="-635">
              <a:lnSpc>
                <a:spcPct val="100000"/>
              </a:lnSpc>
              <a:spcBef>
                <a:spcPts val="95"/>
              </a:spcBef>
              <a:buClr>
                <a:srgbClr val="6FD2F3"/>
              </a:buClr>
              <a:buSzPct val="93750"/>
              <a:buChar char="●"/>
              <a:tabLst>
                <a:tab pos="215265" algn="l"/>
              </a:tabLst>
            </a:pPr>
            <a:r>
              <a:rPr sz="1600" spc="-10" dirty="0">
                <a:latin typeface="微軟正黑體"/>
                <a:cs typeface="微軟正黑體"/>
              </a:rPr>
              <a:t>	</a:t>
            </a:r>
            <a:r>
              <a:rPr lang="en-US" altLang="zh-TW" sz="1600" dirty="0"/>
              <a:t> Listed on the over-the-counter market in December 1996, and transitioned to a stock exchange listing in September 2000.</a:t>
            </a:r>
            <a:endParaRPr sz="1600" dirty="0">
              <a:latin typeface="微軟正黑體"/>
              <a:cs typeface="微軟正黑體"/>
            </a:endParaRPr>
          </a:p>
        </p:txBody>
      </p:sp>
      <p:sp>
        <p:nvSpPr>
          <p:cNvPr id="10" name="object 10"/>
          <p:cNvSpPr txBox="1"/>
          <p:nvPr/>
        </p:nvSpPr>
        <p:spPr>
          <a:xfrm>
            <a:off x="2910584" y="4669358"/>
            <a:ext cx="2804415" cy="1009892"/>
          </a:xfrm>
          <a:prstGeom prst="rect">
            <a:avLst/>
          </a:prstGeom>
        </p:spPr>
        <p:txBody>
          <a:bodyPr vert="horz" wrap="square" lIns="0" tIns="12065" rIns="0" bIns="0" rtlCol="0">
            <a:spAutoFit/>
          </a:bodyPr>
          <a:lstStyle/>
          <a:p>
            <a:pPr marL="12700" marR="5080" indent="-1270">
              <a:lnSpc>
                <a:spcPct val="100000"/>
              </a:lnSpc>
              <a:spcBef>
                <a:spcPts val="95"/>
              </a:spcBef>
              <a:buClr>
                <a:srgbClr val="FCB5BA"/>
              </a:buClr>
              <a:buSzPct val="93750"/>
              <a:buChar char="●"/>
              <a:tabLst>
                <a:tab pos="214629" algn="l"/>
              </a:tabLst>
            </a:pPr>
            <a:r>
              <a:rPr lang="en-US" altLang="zh-TW" sz="1600" dirty="0"/>
              <a:t> Acquired 51% ownership of subsidiary </a:t>
            </a:r>
            <a:r>
              <a:rPr lang="en-US" altLang="zh-TW" sz="1600" dirty="0" smtClean="0"/>
              <a:t>GINWIN </a:t>
            </a:r>
            <a:r>
              <a:rPr lang="en-US" altLang="zh-TW" sz="1600" dirty="0"/>
              <a:t>in 2014, </a:t>
            </a:r>
          </a:p>
          <a:p>
            <a:pPr marL="11430" marR="5080">
              <a:lnSpc>
                <a:spcPct val="100000"/>
              </a:lnSpc>
              <a:spcBef>
                <a:spcPts val="95"/>
              </a:spcBef>
              <a:buClr>
                <a:srgbClr val="FCB5BA"/>
              </a:buClr>
              <a:buSzPct val="93750"/>
              <a:tabLst>
                <a:tab pos="214629" algn="l"/>
              </a:tabLst>
            </a:pPr>
            <a:r>
              <a:rPr lang="en-US" altLang="zh-TW" sz="1600" dirty="0"/>
              <a:t>a professional glass grinding and processing factory.</a:t>
            </a:r>
            <a:endParaRPr sz="1600" dirty="0">
              <a:latin typeface="微軟正黑體"/>
              <a:cs typeface="微軟正黑體"/>
            </a:endParaRPr>
          </a:p>
        </p:txBody>
      </p:sp>
      <p:sp>
        <p:nvSpPr>
          <p:cNvPr id="11" name="object 11"/>
          <p:cNvSpPr txBox="1"/>
          <p:nvPr/>
        </p:nvSpPr>
        <p:spPr>
          <a:xfrm>
            <a:off x="3683758" y="1637547"/>
            <a:ext cx="2167890" cy="1489510"/>
          </a:xfrm>
          <a:prstGeom prst="rect">
            <a:avLst/>
          </a:prstGeom>
        </p:spPr>
        <p:txBody>
          <a:bodyPr vert="horz" wrap="square" lIns="0" tIns="12065" rIns="0" bIns="0" rtlCol="0">
            <a:spAutoFit/>
          </a:bodyPr>
          <a:lstStyle/>
          <a:p>
            <a:pPr marL="12700" marR="5080" indent="-635" algn="just">
              <a:lnSpc>
                <a:spcPct val="100000"/>
              </a:lnSpc>
              <a:spcBef>
                <a:spcPts val="95"/>
              </a:spcBef>
              <a:buClr>
                <a:srgbClr val="FCB3B8"/>
              </a:buClr>
              <a:buSzPct val="93750"/>
              <a:buChar char="●"/>
              <a:tabLst>
                <a:tab pos="215265" algn="l"/>
              </a:tabLst>
            </a:pPr>
            <a:r>
              <a:rPr sz="1600" spc="-10" dirty="0">
                <a:latin typeface="微軟正黑體"/>
                <a:cs typeface="微軟正黑體"/>
              </a:rPr>
              <a:t>	</a:t>
            </a:r>
            <a:r>
              <a:rPr lang="en-US" altLang="zh-TW" sz="1600" dirty="0"/>
              <a:t> Completed a public offering of 20 million shares through a cash capital increase in April 2016, with a capital of NT$952 million.</a:t>
            </a:r>
            <a:endParaRPr sz="1600" dirty="0">
              <a:latin typeface="微軟正黑體"/>
              <a:cs typeface="微軟正黑體"/>
            </a:endParaRPr>
          </a:p>
        </p:txBody>
      </p:sp>
      <p:grpSp>
        <p:nvGrpSpPr>
          <p:cNvPr id="12" name="object 12"/>
          <p:cNvGrpSpPr/>
          <p:nvPr/>
        </p:nvGrpSpPr>
        <p:grpSpPr>
          <a:xfrm>
            <a:off x="614172" y="3802379"/>
            <a:ext cx="1534795" cy="360045"/>
            <a:chOff x="614172" y="3802379"/>
            <a:chExt cx="1534795" cy="360045"/>
          </a:xfrm>
        </p:grpSpPr>
        <p:pic>
          <p:nvPicPr>
            <p:cNvPr id="13" name="object 13"/>
            <p:cNvPicPr/>
            <p:nvPr/>
          </p:nvPicPr>
          <p:blipFill>
            <a:blip r:embed="rId3" cstate="print"/>
            <a:stretch>
              <a:fillRect/>
            </a:stretch>
          </p:blipFill>
          <p:spPr>
            <a:xfrm>
              <a:off x="614172" y="3802379"/>
              <a:ext cx="1534667" cy="359663"/>
            </a:xfrm>
            <a:prstGeom prst="rect">
              <a:avLst/>
            </a:prstGeom>
          </p:spPr>
        </p:pic>
        <p:sp>
          <p:nvSpPr>
            <p:cNvPr id="14" name="object 14"/>
            <p:cNvSpPr/>
            <p:nvPr/>
          </p:nvSpPr>
          <p:spPr>
            <a:xfrm>
              <a:off x="1162812" y="3802379"/>
              <a:ext cx="360045" cy="360045"/>
            </a:xfrm>
            <a:custGeom>
              <a:avLst/>
              <a:gdLst/>
              <a:ahLst/>
              <a:cxnLst/>
              <a:rect l="l" t="t" r="r" b="b"/>
              <a:pathLst>
                <a:path w="360044" h="360045">
                  <a:moveTo>
                    <a:pt x="179831" y="0"/>
                  </a:moveTo>
                  <a:lnTo>
                    <a:pt x="132027" y="6424"/>
                  </a:lnTo>
                  <a:lnTo>
                    <a:pt x="89069" y="24553"/>
                  </a:lnTo>
                  <a:lnTo>
                    <a:pt x="52673" y="52673"/>
                  </a:lnTo>
                  <a:lnTo>
                    <a:pt x="24553" y="89069"/>
                  </a:lnTo>
                  <a:lnTo>
                    <a:pt x="6424" y="132027"/>
                  </a:lnTo>
                  <a:lnTo>
                    <a:pt x="0" y="179832"/>
                  </a:lnTo>
                  <a:lnTo>
                    <a:pt x="6424" y="227636"/>
                  </a:lnTo>
                  <a:lnTo>
                    <a:pt x="24553" y="270594"/>
                  </a:lnTo>
                  <a:lnTo>
                    <a:pt x="52673" y="306990"/>
                  </a:lnTo>
                  <a:lnTo>
                    <a:pt x="89069" y="335110"/>
                  </a:lnTo>
                  <a:lnTo>
                    <a:pt x="132027" y="353239"/>
                  </a:lnTo>
                  <a:lnTo>
                    <a:pt x="179831" y="359664"/>
                  </a:lnTo>
                  <a:lnTo>
                    <a:pt x="227636" y="353239"/>
                  </a:lnTo>
                  <a:lnTo>
                    <a:pt x="270594" y="335110"/>
                  </a:lnTo>
                  <a:lnTo>
                    <a:pt x="306990" y="306990"/>
                  </a:lnTo>
                  <a:lnTo>
                    <a:pt x="335110" y="270594"/>
                  </a:lnTo>
                  <a:lnTo>
                    <a:pt x="353239" y="227636"/>
                  </a:lnTo>
                  <a:lnTo>
                    <a:pt x="359663" y="179832"/>
                  </a:lnTo>
                  <a:lnTo>
                    <a:pt x="353239" y="132027"/>
                  </a:lnTo>
                  <a:lnTo>
                    <a:pt x="335110" y="89069"/>
                  </a:lnTo>
                  <a:lnTo>
                    <a:pt x="306990" y="52673"/>
                  </a:lnTo>
                  <a:lnTo>
                    <a:pt x="270594" y="24553"/>
                  </a:lnTo>
                  <a:lnTo>
                    <a:pt x="227636" y="6424"/>
                  </a:lnTo>
                  <a:lnTo>
                    <a:pt x="179831" y="0"/>
                  </a:lnTo>
                  <a:close/>
                </a:path>
              </a:pathLst>
            </a:custGeom>
            <a:solidFill>
              <a:srgbClr val="FFFFFF"/>
            </a:solidFill>
          </p:spPr>
          <p:txBody>
            <a:bodyPr wrap="square" lIns="0" tIns="0" rIns="0" bIns="0" rtlCol="0"/>
            <a:lstStyle/>
            <a:p>
              <a:endParaRPr/>
            </a:p>
          </p:txBody>
        </p:sp>
      </p:grpSp>
      <p:sp>
        <p:nvSpPr>
          <p:cNvPr id="15" name="object 15"/>
          <p:cNvSpPr txBox="1"/>
          <p:nvPr/>
        </p:nvSpPr>
        <p:spPr>
          <a:xfrm>
            <a:off x="1223568" y="3861892"/>
            <a:ext cx="233045" cy="240029"/>
          </a:xfrm>
          <a:prstGeom prst="rect">
            <a:avLst/>
          </a:prstGeom>
        </p:spPr>
        <p:txBody>
          <a:bodyPr vert="horz" wrap="square" lIns="0" tIns="13335" rIns="0" bIns="0" rtlCol="0">
            <a:spAutoFit/>
          </a:bodyPr>
          <a:lstStyle/>
          <a:p>
            <a:pPr marL="12700">
              <a:lnSpc>
                <a:spcPct val="100000"/>
              </a:lnSpc>
              <a:spcBef>
                <a:spcPts val="105"/>
              </a:spcBef>
            </a:pPr>
            <a:r>
              <a:rPr sz="1400" spc="-25" dirty="0">
                <a:latin typeface="微軟正黑體"/>
                <a:cs typeface="微軟正黑體"/>
              </a:rPr>
              <a:t>71</a:t>
            </a:r>
            <a:endParaRPr sz="1400">
              <a:latin typeface="微軟正黑體"/>
              <a:cs typeface="微軟正黑體"/>
            </a:endParaRPr>
          </a:p>
        </p:txBody>
      </p:sp>
      <p:sp>
        <p:nvSpPr>
          <p:cNvPr id="17" name="object 17"/>
          <p:cNvSpPr/>
          <p:nvPr/>
        </p:nvSpPr>
        <p:spPr>
          <a:xfrm>
            <a:off x="1336294" y="4161790"/>
            <a:ext cx="252729" cy="383540"/>
          </a:xfrm>
          <a:custGeom>
            <a:avLst/>
            <a:gdLst/>
            <a:ahLst/>
            <a:cxnLst/>
            <a:rect l="l" t="t" r="r" b="b"/>
            <a:pathLst>
              <a:path w="252730" h="383539">
                <a:moveTo>
                  <a:pt x="207636" y="308770"/>
                </a:moveTo>
                <a:lnTo>
                  <a:pt x="177165" y="313182"/>
                </a:lnTo>
                <a:lnTo>
                  <a:pt x="225806" y="383159"/>
                </a:lnTo>
                <a:lnTo>
                  <a:pt x="246166" y="321691"/>
                </a:lnTo>
                <a:lnTo>
                  <a:pt x="210439" y="321691"/>
                </a:lnTo>
                <a:lnTo>
                  <a:pt x="207636" y="308770"/>
                </a:lnTo>
                <a:close/>
              </a:path>
              <a:path w="252730" h="383539">
                <a:moveTo>
                  <a:pt x="220256" y="306943"/>
                </a:moveTo>
                <a:lnTo>
                  <a:pt x="207636" y="308770"/>
                </a:lnTo>
                <a:lnTo>
                  <a:pt x="210439" y="321691"/>
                </a:lnTo>
                <a:lnTo>
                  <a:pt x="222884" y="319024"/>
                </a:lnTo>
                <a:lnTo>
                  <a:pt x="220256" y="306943"/>
                </a:lnTo>
                <a:close/>
              </a:path>
              <a:path w="252730" h="383539">
                <a:moveTo>
                  <a:pt x="252603" y="302260"/>
                </a:moveTo>
                <a:lnTo>
                  <a:pt x="220256" y="306943"/>
                </a:lnTo>
                <a:lnTo>
                  <a:pt x="222884" y="319024"/>
                </a:lnTo>
                <a:lnTo>
                  <a:pt x="210439" y="321691"/>
                </a:lnTo>
                <a:lnTo>
                  <a:pt x="246166" y="321691"/>
                </a:lnTo>
                <a:lnTo>
                  <a:pt x="252603" y="302260"/>
                </a:lnTo>
                <a:close/>
              </a:path>
              <a:path w="252730" h="383539">
                <a:moveTo>
                  <a:pt x="163703" y="206248"/>
                </a:moveTo>
                <a:lnTo>
                  <a:pt x="142875" y="206248"/>
                </a:lnTo>
                <a:lnTo>
                  <a:pt x="151256" y="212344"/>
                </a:lnTo>
                <a:lnTo>
                  <a:pt x="152019" y="212852"/>
                </a:lnTo>
                <a:lnTo>
                  <a:pt x="152310" y="213085"/>
                </a:lnTo>
                <a:lnTo>
                  <a:pt x="152579" y="213360"/>
                </a:lnTo>
                <a:lnTo>
                  <a:pt x="160646" y="220674"/>
                </a:lnTo>
                <a:lnTo>
                  <a:pt x="161273" y="221285"/>
                </a:lnTo>
                <a:lnTo>
                  <a:pt x="185847" y="254353"/>
                </a:lnTo>
                <a:lnTo>
                  <a:pt x="186137" y="254912"/>
                </a:lnTo>
                <a:lnTo>
                  <a:pt x="193502" y="269127"/>
                </a:lnTo>
                <a:lnTo>
                  <a:pt x="199112" y="281615"/>
                </a:lnTo>
                <a:lnTo>
                  <a:pt x="199700" y="282977"/>
                </a:lnTo>
                <a:lnTo>
                  <a:pt x="204013" y="294513"/>
                </a:lnTo>
                <a:lnTo>
                  <a:pt x="205231" y="297688"/>
                </a:lnTo>
                <a:lnTo>
                  <a:pt x="205303" y="297902"/>
                </a:lnTo>
                <a:lnTo>
                  <a:pt x="205397" y="298450"/>
                </a:lnTo>
                <a:lnTo>
                  <a:pt x="207636" y="308770"/>
                </a:lnTo>
                <a:lnTo>
                  <a:pt x="220256" y="306943"/>
                </a:lnTo>
                <a:lnTo>
                  <a:pt x="217550" y="294513"/>
                </a:lnTo>
                <a:lnTo>
                  <a:pt x="211455" y="278130"/>
                </a:lnTo>
                <a:lnTo>
                  <a:pt x="188722" y="235077"/>
                </a:lnTo>
                <a:lnTo>
                  <a:pt x="170306" y="212344"/>
                </a:lnTo>
                <a:lnTo>
                  <a:pt x="163703" y="206248"/>
                </a:lnTo>
                <a:close/>
              </a:path>
              <a:path w="252730" h="383539">
                <a:moveTo>
                  <a:pt x="133746" y="201748"/>
                </a:moveTo>
                <a:lnTo>
                  <a:pt x="143637" y="206756"/>
                </a:lnTo>
                <a:lnTo>
                  <a:pt x="142875" y="206248"/>
                </a:lnTo>
                <a:lnTo>
                  <a:pt x="163703" y="206248"/>
                </a:lnTo>
                <a:lnTo>
                  <a:pt x="160400" y="203200"/>
                </a:lnTo>
                <a:lnTo>
                  <a:pt x="158793" y="202057"/>
                </a:lnTo>
                <a:lnTo>
                  <a:pt x="134747" y="202057"/>
                </a:lnTo>
                <a:lnTo>
                  <a:pt x="133746" y="201748"/>
                </a:lnTo>
                <a:close/>
              </a:path>
              <a:path w="252730" h="383539">
                <a:moveTo>
                  <a:pt x="124459" y="198882"/>
                </a:moveTo>
                <a:lnTo>
                  <a:pt x="133820" y="201748"/>
                </a:lnTo>
                <a:lnTo>
                  <a:pt x="134747" y="202057"/>
                </a:lnTo>
                <a:lnTo>
                  <a:pt x="158793" y="202057"/>
                </a:lnTo>
                <a:lnTo>
                  <a:pt x="154683" y="199136"/>
                </a:lnTo>
                <a:lnTo>
                  <a:pt x="125603" y="199136"/>
                </a:lnTo>
                <a:lnTo>
                  <a:pt x="124459" y="198882"/>
                </a:lnTo>
                <a:close/>
              </a:path>
              <a:path w="252730" h="383539">
                <a:moveTo>
                  <a:pt x="12700" y="0"/>
                </a:moveTo>
                <a:lnTo>
                  <a:pt x="0" y="508"/>
                </a:lnTo>
                <a:lnTo>
                  <a:pt x="592" y="17327"/>
                </a:lnTo>
                <a:lnTo>
                  <a:pt x="634" y="18542"/>
                </a:lnTo>
                <a:lnTo>
                  <a:pt x="9652" y="72136"/>
                </a:lnTo>
                <a:lnTo>
                  <a:pt x="27559" y="120650"/>
                </a:lnTo>
                <a:lnTo>
                  <a:pt x="52324" y="160401"/>
                </a:lnTo>
                <a:lnTo>
                  <a:pt x="82296" y="187706"/>
                </a:lnTo>
                <a:lnTo>
                  <a:pt x="125603" y="199136"/>
                </a:lnTo>
                <a:lnTo>
                  <a:pt x="125282" y="199136"/>
                </a:lnTo>
                <a:lnTo>
                  <a:pt x="124459" y="198882"/>
                </a:lnTo>
                <a:lnTo>
                  <a:pt x="154326" y="198882"/>
                </a:lnTo>
                <a:lnTo>
                  <a:pt x="149859" y="195707"/>
                </a:lnTo>
                <a:lnTo>
                  <a:pt x="138937" y="190119"/>
                </a:lnTo>
                <a:lnTo>
                  <a:pt x="127634" y="186562"/>
                </a:lnTo>
                <a:lnTo>
                  <a:pt x="108838" y="184531"/>
                </a:lnTo>
                <a:lnTo>
                  <a:pt x="107696" y="184531"/>
                </a:lnTo>
                <a:lnTo>
                  <a:pt x="106803" y="184332"/>
                </a:lnTo>
                <a:lnTo>
                  <a:pt x="107053" y="184332"/>
                </a:lnTo>
                <a:lnTo>
                  <a:pt x="97409" y="181356"/>
                </a:lnTo>
                <a:lnTo>
                  <a:pt x="97799" y="181356"/>
                </a:lnTo>
                <a:lnTo>
                  <a:pt x="89522" y="177165"/>
                </a:lnTo>
                <a:lnTo>
                  <a:pt x="89281" y="177165"/>
                </a:lnTo>
                <a:lnTo>
                  <a:pt x="88677" y="176762"/>
                </a:lnTo>
                <a:lnTo>
                  <a:pt x="80200" y="170561"/>
                </a:lnTo>
                <a:lnTo>
                  <a:pt x="79845" y="170327"/>
                </a:lnTo>
                <a:lnTo>
                  <a:pt x="79502" y="170053"/>
                </a:lnTo>
                <a:lnTo>
                  <a:pt x="71509" y="162738"/>
                </a:lnTo>
                <a:lnTo>
                  <a:pt x="71159" y="162349"/>
                </a:lnTo>
                <a:lnTo>
                  <a:pt x="70628" y="161842"/>
                </a:lnTo>
                <a:lnTo>
                  <a:pt x="62001" y="152180"/>
                </a:lnTo>
                <a:lnTo>
                  <a:pt x="53815" y="141111"/>
                </a:lnTo>
                <a:lnTo>
                  <a:pt x="46308" y="129059"/>
                </a:lnTo>
                <a:lnTo>
                  <a:pt x="39172" y="115287"/>
                </a:lnTo>
                <a:lnTo>
                  <a:pt x="38952" y="114951"/>
                </a:lnTo>
                <a:lnTo>
                  <a:pt x="33093" y="101892"/>
                </a:lnTo>
                <a:lnTo>
                  <a:pt x="32650" y="100741"/>
                </a:lnTo>
                <a:lnTo>
                  <a:pt x="32509" y="100435"/>
                </a:lnTo>
                <a:lnTo>
                  <a:pt x="32402" y="100293"/>
                </a:lnTo>
                <a:lnTo>
                  <a:pt x="26812" y="85343"/>
                </a:lnTo>
                <a:lnTo>
                  <a:pt x="26729" y="85141"/>
                </a:lnTo>
                <a:lnTo>
                  <a:pt x="22026" y="69318"/>
                </a:lnTo>
                <a:lnTo>
                  <a:pt x="18118" y="52959"/>
                </a:lnTo>
                <a:lnTo>
                  <a:pt x="15175" y="35295"/>
                </a:lnTo>
                <a:lnTo>
                  <a:pt x="15075" y="34928"/>
                </a:lnTo>
                <a:lnTo>
                  <a:pt x="13435" y="18542"/>
                </a:lnTo>
                <a:lnTo>
                  <a:pt x="13314" y="17327"/>
                </a:lnTo>
                <a:lnTo>
                  <a:pt x="12718" y="508"/>
                </a:lnTo>
                <a:lnTo>
                  <a:pt x="12700" y="0"/>
                </a:lnTo>
                <a:close/>
              </a:path>
              <a:path w="252730" h="383539">
                <a:moveTo>
                  <a:pt x="154326" y="198882"/>
                </a:moveTo>
                <a:lnTo>
                  <a:pt x="124459" y="198882"/>
                </a:lnTo>
                <a:lnTo>
                  <a:pt x="125603" y="199136"/>
                </a:lnTo>
                <a:lnTo>
                  <a:pt x="154683" y="199136"/>
                </a:lnTo>
                <a:lnTo>
                  <a:pt x="154326" y="198882"/>
                </a:lnTo>
                <a:close/>
              </a:path>
              <a:path w="252730" h="383539">
                <a:moveTo>
                  <a:pt x="107053" y="184332"/>
                </a:moveTo>
                <a:lnTo>
                  <a:pt x="106803" y="184332"/>
                </a:lnTo>
                <a:lnTo>
                  <a:pt x="107696" y="184531"/>
                </a:lnTo>
                <a:lnTo>
                  <a:pt x="107053" y="184332"/>
                </a:lnTo>
                <a:close/>
              </a:path>
              <a:path w="252730" h="383539">
                <a:moveTo>
                  <a:pt x="107053" y="184332"/>
                </a:moveTo>
                <a:lnTo>
                  <a:pt x="107696" y="184531"/>
                </a:lnTo>
                <a:lnTo>
                  <a:pt x="108838" y="184531"/>
                </a:lnTo>
                <a:lnTo>
                  <a:pt x="107053" y="184332"/>
                </a:lnTo>
                <a:close/>
              </a:path>
              <a:path w="252730" h="383539">
                <a:moveTo>
                  <a:pt x="97799" y="181356"/>
                </a:moveTo>
                <a:lnTo>
                  <a:pt x="97409" y="181356"/>
                </a:lnTo>
                <a:lnTo>
                  <a:pt x="98643" y="181737"/>
                </a:lnTo>
                <a:lnTo>
                  <a:pt x="97799" y="181356"/>
                </a:lnTo>
                <a:close/>
              </a:path>
              <a:path w="252730" h="383539">
                <a:moveTo>
                  <a:pt x="88728" y="176762"/>
                </a:moveTo>
                <a:lnTo>
                  <a:pt x="89281" y="177165"/>
                </a:lnTo>
                <a:lnTo>
                  <a:pt x="89522" y="177165"/>
                </a:lnTo>
                <a:lnTo>
                  <a:pt x="88728" y="176762"/>
                </a:lnTo>
                <a:close/>
              </a:path>
            </a:pathLst>
          </a:custGeom>
          <a:solidFill>
            <a:srgbClr val="95C73B"/>
          </a:solidFill>
        </p:spPr>
        <p:txBody>
          <a:bodyPr wrap="square" lIns="0" tIns="0" rIns="0" bIns="0" rtlCol="0"/>
          <a:lstStyle/>
          <a:p>
            <a:endParaRPr/>
          </a:p>
        </p:txBody>
      </p:sp>
      <p:sp>
        <p:nvSpPr>
          <p:cNvPr id="18" name="object 18"/>
          <p:cNvSpPr/>
          <p:nvPr/>
        </p:nvSpPr>
        <p:spPr>
          <a:xfrm>
            <a:off x="3843527" y="3796284"/>
            <a:ext cx="360045" cy="360045"/>
          </a:xfrm>
          <a:custGeom>
            <a:avLst/>
            <a:gdLst/>
            <a:ahLst/>
            <a:cxnLst/>
            <a:rect l="l" t="t" r="r" b="b"/>
            <a:pathLst>
              <a:path w="360045" h="360045">
                <a:moveTo>
                  <a:pt x="179832" y="0"/>
                </a:moveTo>
                <a:lnTo>
                  <a:pt x="132027" y="6424"/>
                </a:lnTo>
                <a:lnTo>
                  <a:pt x="89069" y="24553"/>
                </a:lnTo>
                <a:lnTo>
                  <a:pt x="52673" y="52673"/>
                </a:lnTo>
                <a:lnTo>
                  <a:pt x="24553" y="89069"/>
                </a:lnTo>
                <a:lnTo>
                  <a:pt x="6424" y="132027"/>
                </a:lnTo>
                <a:lnTo>
                  <a:pt x="0" y="179832"/>
                </a:lnTo>
                <a:lnTo>
                  <a:pt x="6424" y="227636"/>
                </a:lnTo>
                <a:lnTo>
                  <a:pt x="24553" y="270594"/>
                </a:lnTo>
                <a:lnTo>
                  <a:pt x="52673" y="306990"/>
                </a:lnTo>
                <a:lnTo>
                  <a:pt x="89069" y="335110"/>
                </a:lnTo>
                <a:lnTo>
                  <a:pt x="132027" y="353239"/>
                </a:lnTo>
                <a:lnTo>
                  <a:pt x="179832" y="359664"/>
                </a:lnTo>
                <a:lnTo>
                  <a:pt x="227636" y="353239"/>
                </a:lnTo>
                <a:lnTo>
                  <a:pt x="270594" y="335110"/>
                </a:lnTo>
                <a:lnTo>
                  <a:pt x="306990" y="306990"/>
                </a:lnTo>
                <a:lnTo>
                  <a:pt x="335110" y="270594"/>
                </a:lnTo>
                <a:lnTo>
                  <a:pt x="353239" y="227636"/>
                </a:lnTo>
                <a:lnTo>
                  <a:pt x="359663" y="179832"/>
                </a:lnTo>
                <a:lnTo>
                  <a:pt x="353239" y="132027"/>
                </a:lnTo>
                <a:lnTo>
                  <a:pt x="335110" y="89069"/>
                </a:lnTo>
                <a:lnTo>
                  <a:pt x="306990" y="52673"/>
                </a:lnTo>
                <a:lnTo>
                  <a:pt x="270594" y="24553"/>
                </a:lnTo>
                <a:lnTo>
                  <a:pt x="227636" y="6424"/>
                </a:lnTo>
                <a:lnTo>
                  <a:pt x="179832" y="0"/>
                </a:lnTo>
                <a:close/>
              </a:path>
            </a:pathLst>
          </a:custGeom>
          <a:solidFill>
            <a:srgbClr val="FFFFFF"/>
          </a:solidFill>
        </p:spPr>
        <p:txBody>
          <a:bodyPr wrap="square" lIns="0" tIns="0" rIns="0" bIns="0" rtlCol="0"/>
          <a:lstStyle/>
          <a:p>
            <a:endParaRPr/>
          </a:p>
        </p:txBody>
      </p:sp>
      <p:sp>
        <p:nvSpPr>
          <p:cNvPr id="19" name="object 19"/>
          <p:cNvSpPr txBox="1"/>
          <p:nvPr/>
        </p:nvSpPr>
        <p:spPr>
          <a:xfrm>
            <a:off x="3858895" y="3848480"/>
            <a:ext cx="336550" cy="239395"/>
          </a:xfrm>
          <a:prstGeom prst="rect">
            <a:avLst/>
          </a:prstGeom>
        </p:spPr>
        <p:txBody>
          <a:bodyPr vert="horz" wrap="square" lIns="0" tIns="12700" rIns="0" bIns="0" rtlCol="0">
            <a:spAutoFit/>
          </a:bodyPr>
          <a:lstStyle/>
          <a:p>
            <a:pPr marL="12700">
              <a:lnSpc>
                <a:spcPct val="100000"/>
              </a:lnSpc>
              <a:spcBef>
                <a:spcPts val="100"/>
              </a:spcBef>
            </a:pPr>
            <a:r>
              <a:rPr sz="1400" spc="-25" dirty="0">
                <a:latin typeface="微軟正黑體"/>
                <a:cs typeface="微軟正黑體"/>
              </a:rPr>
              <a:t>103</a:t>
            </a:r>
            <a:endParaRPr sz="1400">
              <a:latin typeface="微軟正黑體"/>
              <a:cs typeface="微軟正黑體"/>
            </a:endParaRPr>
          </a:p>
        </p:txBody>
      </p:sp>
      <p:sp>
        <p:nvSpPr>
          <p:cNvPr id="20" name="object 20"/>
          <p:cNvSpPr/>
          <p:nvPr/>
        </p:nvSpPr>
        <p:spPr>
          <a:xfrm>
            <a:off x="4875276" y="3797808"/>
            <a:ext cx="360045" cy="360045"/>
          </a:xfrm>
          <a:custGeom>
            <a:avLst/>
            <a:gdLst/>
            <a:ahLst/>
            <a:cxnLst/>
            <a:rect l="l" t="t" r="r" b="b"/>
            <a:pathLst>
              <a:path w="360045" h="360045">
                <a:moveTo>
                  <a:pt x="179832" y="0"/>
                </a:moveTo>
                <a:lnTo>
                  <a:pt x="132027" y="6424"/>
                </a:lnTo>
                <a:lnTo>
                  <a:pt x="89069" y="24553"/>
                </a:lnTo>
                <a:lnTo>
                  <a:pt x="52673" y="52673"/>
                </a:lnTo>
                <a:lnTo>
                  <a:pt x="24553" y="89069"/>
                </a:lnTo>
                <a:lnTo>
                  <a:pt x="6424" y="132027"/>
                </a:lnTo>
                <a:lnTo>
                  <a:pt x="0" y="179832"/>
                </a:lnTo>
                <a:lnTo>
                  <a:pt x="6424" y="227636"/>
                </a:lnTo>
                <a:lnTo>
                  <a:pt x="24553" y="270594"/>
                </a:lnTo>
                <a:lnTo>
                  <a:pt x="52673" y="306990"/>
                </a:lnTo>
                <a:lnTo>
                  <a:pt x="89069" y="335110"/>
                </a:lnTo>
                <a:lnTo>
                  <a:pt x="132027" y="353239"/>
                </a:lnTo>
                <a:lnTo>
                  <a:pt x="179832" y="359664"/>
                </a:lnTo>
                <a:lnTo>
                  <a:pt x="227636" y="353239"/>
                </a:lnTo>
                <a:lnTo>
                  <a:pt x="270594" y="335110"/>
                </a:lnTo>
                <a:lnTo>
                  <a:pt x="306990" y="306990"/>
                </a:lnTo>
                <a:lnTo>
                  <a:pt x="335110" y="270594"/>
                </a:lnTo>
                <a:lnTo>
                  <a:pt x="353239" y="227636"/>
                </a:lnTo>
                <a:lnTo>
                  <a:pt x="359663" y="179832"/>
                </a:lnTo>
                <a:lnTo>
                  <a:pt x="353239" y="132027"/>
                </a:lnTo>
                <a:lnTo>
                  <a:pt x="335110" y="89069"/>
                </a:lnTo>
                <a:lnTo>
                  <a:pt x="306990" y="52673"/>
                </a:lnTo>
                <a:lnTo>
                  <a:pt x="270594" y="24553"/>
                </a:lnTo>
                <a:lnTo>
                  <a:pt x="227636" y="6424"/>
                </a:lnTo>
                <a:lnTo>
                  <a:pt x="179832" y="0"/>
                </a:lnTo>
                <a:close/>
              </a:path>
            </a:pathLst>
          </a:custGeom>
          <a:solidFill>
            <a:srgbClr val="FFFFFF"/>
          </a:solidFill>
        </p:spPr>
        <p:txBody>
          <a:bodyPr wrap="square" lIns="0" tIns="0" rIns="0" bIns="0" rtlCol="0"/>
          <a:lstStyle/>
          <a:p>
            <a:endParaRPr/>
          </a:p>
        </p:txBody>
      </p:sp>
      <p:sp>
        <p:nvSpPr>
          <p:cNvPr id="21" name="object 21"/>
          <p:cNvSpPr txBox="1"/>
          <p:nvPr/>
        </p:nvSpPr>
        <p:spPr>
          <a:xfrm>
            <a:off x="4890642" y="3849751"/>
            <a:ext cx="336550" cy="239395"/>
          </a:xfrm>
          <a:prstGeom prst="rect">
            <a:avLst/>
          </a:prstGeom>
        </p:spPr>
        <p:txBody>
          <a:bodyPr vert="horz" wrap="square" lIns="0" tIns="12700" rIns="0" bIns="0" rtlCol="0">
            <a:spAutoFit/>
          </a:bodyPr>
          <a:lstStyle/>
          <a:p>
            <a:pPr marL="12700">
              <a:lnSpc>
                <a:spcPct val="100000"/>
              </a:lnSpc>
              <a:spcBef>
                <a:spcPts val="100"/>
              </a:spcBef>
            </a:pPr>
            <a:r>
              <a:rPr sz="1400" spc="-25" dirty="0">
                <a:latin typeface="微軟正黑體"/>
                <a:cs typeface="微軟正黑體"/>
              </a:rPr>
              <a:t>105</a:t>
            </a:r>
            <a:endParaRPr sz="1400">
              <a:latin typeface="微軟正黑體"/>
              <a:cs typeface="微軟正黑體"/>
            </a:endParaRPr>
          </a:p>
        </p:txBody>
      </p:sp>
      <p:sp>
        <p:nvSpPr>
          <p:cNvPr id="23" name="object 23"/>
          <p:cNvSpPr/>
          <p:nvPr/>
        </p:nvSpPr>
        <p:spPr>
          <a:xfrm>
            <a:off x="2349550" y="3185834"/>
            <a:ext cx="258013" cy="599654"/>
          </a:xfrm>
          <a:custGeom>
            <a:avLst/>
            <a:gdLst/>
            <a:ahLst/>
            <a:cxnLst/>
            <a:rect l="l" t="t" r="r" b="b"/>
            <a:pathLst>
              <a:path w="266064" h="888364">
                <a:moveTo>
                  <a:pt x="175597" y="452120"/>
                </a:moveTo>
                <a:lnTo>
                  <a:pt x="155067" y="452120"/>
                </a:lnTo>
                <a:lnTo>
                  <a:pt x="156209" y="452627"/>
                </a:lnTo>
                <a:lnTo>
                  <a:pt x="155900" y="452627"/>
                </a:lnTo>
                <a:lnTo>
                  <a:pt x="159512" y="454787"/>
                </a:lnTo>
                <a:lnTo>
                  <a:pt x="159713" y="454953"/>
                </a:lnTo>
                <a:lnTo>
                  <a:pt x="160482" y="455422"/>
                </a:lnTo>
                <a:lnTo>
                  <a:pt x="160281" y="455422"/>
                </a:lnTo>
                <a:lnTo>
                  <a:pt x="164083" y="458470"/>
                </a:lnTo>
                <a:lnTo>
                  <a:pt x="169328" y="463970"/>
                </a:lnTo>
                <a:lnTo>
                  <a:pt x="192564" y="504595"/>
                </a:lnTo>
                <a:lnTo>
                  <a:pt x="206112" y="541121"/>
                </a:lnTo>
                <a:lnTo>
                  <a:pt x="210438" y="554863"/>
                </a:lnTo>
                <a:lnTo>
                  <a:pt x="222503" y="600328"/>
                </a:lnTo>
                <a:lnTo>
                  <a:pt x="232347" y="649097"/>
                </a:lnTo>
                <a:lnTo>
                  <a:pt x="232811" y="651379"/>
                </a:lnTo>
                <a:lnTo>
                  <a:pt x="243712" y="725932"/>
                </a:lnTo>
                <a:lnTo>
                  <a:pt x="247769" y="764158"/>
                </a:lnTo>
                <a:lnTo>
                  <a:pt x="250760" y="804926"/>
                </a:lnTo>
                <a:lnTo>
                  <a:pt x="252706" y="846455"/>
                </a:lnTo>
                <a:lnTo>
                  <a:pt x="252730" y="846963"/>
                </a:lnTo>
                <a:lnTo>
                  <a:pt x="253361" y="888111"/>
                </a:lnTo>
                <a:lnTo>
                  <a:pt x="253364" y="888364"/>
                </a:lnTo>
                <a:lnTo>
                  <a:pt x="266064" y="888111"/>
                </a:lnTo>
                <a:lnTo>
                  <a:pt x="265312" y="846963"/>
                </a:lnTo>
                <a:lnTo>
                  <a:pt x="263581" y="806255"/>
                </a:lnTo>
                <a:lnTo>
                  <a:pt x="263525" y="804926"/>
                </a:lnTo>
                <a:lnTo>
                  <a:pt x="260572" y="765437"/>
                </a:lnTo>
                <a:lnTo>
                  <a:pt x="260476" y="764158"/>
                </a:lnTo>
                <a:lnTo>
                  <a:pt x="256412" y="724407"/>
                </a:lnTo>
                <a:lnTo>
                  <a:pt x="251332" y="685926"/>
                </a:lnTo>
                <a:lnTo>
                  <a:pt x="238506" y="614172"/>
                </a:lnTo>
                <a:lnTo>
                  <a:pt x="226821" y="565912"/>
                </a:lnTo>
                <a:lnTo>
                  <a:pt x="213740" y="523875"/>
                </a:lnTo>
                <a:lnTo>
                  <a:pt x="194563" y="479298"/>
                </a:lnTo>
                <a:lnTo>
                  <a:pt x="178688" y="455422"/>
                </a:lnTo>
                <a:lnTo>
                  <a:pt x="160464" y="455422"/>
                </a:lnTo>
                <a:lnTo>
                  <a:pt x="159761" y="454953"/>
                </a:lnTo>
                <a:lnTo>
                  <a:pt x="178250" y="454953"/>
                </a:lnTo>
                <a:lnTo>
                  <a:pt x="176073" y="452627"/>
                </a:lnTo>
                <a:lnTo>
                  <a:pt x="156209" y="452627"/>
                </a:lnTo>
                <a:lnTo>
                  <a:pt x="155462" y="452360"/>
                </a:lnTo>
                <a:lnTo>
                  <a:pt x="175823" y="452360"/>
                </a:lnTo>
                <a:lnTo>
                  <a:pt x="175597" y="452120"/>
                </a:lnTo>
                <a:close/>
              </a:path>
              <a:path w="266064" h="888364">
                <a:moveTo>
                  <a:pt x="155067" y="452120"/>
                </a:moveTo>
                <a:lnTo>
                  <a:pt x="155462" y="452360"/>
                </a:lnTo>
                <a:lnTo>
                  <a:pt x="156209" y="452627"/>
                </a:lnTo>
                <a:lnTo>
                  <a:pt x="155067" y="452120"/>
                </a:lnTo>
                <a:close/>
              </a:path>
              <a:path w="266064" h="888364">
                <a:moveTo>
                  <a:pt x="150875" y="450723"/>
                </a:moveTo>
                <a:lnTo>
                  <a:pt x="155462" y="452360"/>
                </a:lnTo>
                <a:lnTo>
                  <a:pt x="155067" y="452120"/>
                </a:lnTo>
                <a:lnTo>
                  <a:pt x="175597" y="452120"/>
                </a:lnTo>
                <a:lnTo>
                  <a:pt x="174646" y="451103"/>
                </a:lnTo>
                <a:lnTo>
                  <a:pt x="152273" y="451103"/>
                </a:lnTo>
                <a:lnTo>
                  <a:pt x="150875" y="450723"/>
                </a:lnTo>
                <a:close/>
              </a:path>
              <a:path w="266064" h="888364">
                <a:moveTo>
                  <a:pt x="44496" y="75955"/>
                </a:moveTo>
                <a:lnTo>
                  <a:pt x="31861" y="76313"/>
                </a:lnTo>
                <a:lnTo>
                  <a:pt x="32093" y="82229"/>
                </a:lnTo>
                <a:lnTo>
                  <a:pt x="32131" y="83185"/>
                </a:lnTo>
                <a:lnTo>
                  <a:pt x="35093" y="122809"/>
                </a:lnTo>
                <a:lnTo>
                  <a:pt x="39243" y="163829"/>
                </a:lnTo>
                <a:lnTo>
                  <a:pt x="44323" y="202437"/>
                </a:lnTo>
                <a:lnTo>
                  <a:pt x="57150" y="274192"/>
                </a:lnTo>
                <a:lnTo>
                  <a:pt x="68833" y="322325"/>
                </a:lnTo>
                <a:lnTo>
                  <a:pt x="81914" y="364236"/>
                </a:lnTo>
                <a:lnTo>
                  <a:pt x="101218" y="408939"/>
                </a:lnTo>
                <a:lnTo>
                  <a:pt x="128396" y="443611"/>
                </a:lnTo>
                <a:lnTo>
                  <a:pt x="152273" y="451103"/>
                </a:lnTo>
                <a:lnTo>
                  <a:pt x="151942" y="451103"/>
                </a:lnTo>
                <a:lnTo>
                  <a:pt x="150875" y="450723"/>
                </a:lnTo>
                <a:lnTo>
                  <a:pt x="174289" y="450723"/>
                </a:lnTo>
                <a:lnTo>
                  <a:pt x="173100" y="449452"/>
                </a:lnTo>
                <a:lnTo>
                  <a:pt x="167258" y="444626"/>
                </a:lnTo>
                <a:lnTo>
                  <a:pt x="161036" y="440943"/>
                </a:lnTo>
                <a:lnTo>
                  <a:pt x="154918" y="438785"/>
                </a:lnTo>
                <a:lnTo>
                  <a:pt x="155532" y="438785"/>
                </a:lnTo>
                <a:lnTo>
                  <a:pt x="148717" y="437896"/>
                </a:lnTo>
                <a:lnTo>
                  <a:pt x="146049" y="437514"/>
                </a:lnTo>
                <a:lnTo>
                  <a:pt x="144780" y="437514"/>
                </a:lnTo>
                <a:lnTo>
                  <a:pt x="143688" y="437217"/>
                </a:lnTo>
                <a:lnTo>
                  <a:pt x="143966" y="437217"/>
                </a:lnTo>
                <a:lnTo>
                  <a:pt x="140961" y="436117"/>
                </a:lnTo>
                <a:lnTo>
                  <a:pt x="140588" y="436117"/>
                </a:lnTo>
                <a:lnTo>
                  <a:pt x="139573" y="435610"/>
                </a:lnTo>
                <a:lnTo>
                  <a:pt x="139755" y="435610"/>
                </a:lnTo>
                <a:lnTo>
                  <a:pt x="136423" y="433577"/>
                </a:lnTo>
                <a:lnTo>
                  <a:pt x="136270" y="433577"/>
                </a:lnTo>
                <a:lnTo>
                  <a:pt x="135381" y="432942"/>
                </a:lnTo>
                <a:lnTo>
                  <a:pt x="131676" y="429767"/>
                </a:lnTo>
                <a:lnTo>
                  <a:pt x="131192" y="429388"/>
                </a:lnTo>
                <a:lnTo>
                  <a:pt x="126499" y="424315"/>
                </a:lnTo>
                <a:lnTo>
                  <a:pt x="126380" y="424187"/>
                </a:lnTo>
                <a:lnTo>
                  <a:pt x="121824" y="418385"/>
                </a:lnTo>
                <a:lnTo>
                  <a:pt x="117305" y="411424"/>
                </a:lnTo>
                <a:lnTo>
                  <a:pt x="117025" y="411138"/>
                </a:lnTo>
                <a:lnTo>
                  <a:pt x="113596" y="405121"/>
                </a:lnTo>
                <a:lnTo>
                  <a:pt x="113310" y="404661"/>
                </a:lnTo>
                <a:lnTo>
                  <a:pt x="112440" y="403144"/>
                </a:lnTo>
                <a:lnTo>
                  <a:pt x="112363" y="402794"/>
                </a:lnTo>
                <a:lnTo>
                  <a:pt x="107568" y="393573"/>
                </a:lnTo>
                <a:lnTo>
                  <a:pt x="103117" y="383706"/>
                </a:lnTo>
                <a:lnTo>
                  <a:pt x="98642" y="372823"/>
                </a:lnTo>
                <a:lnTo>
                  <a:pt x="93939" y="360141"/>
                </a:lnTo>
                <a:lnTo>
                  <a:pt x="93777" y="359942"/>
                </a:lnTo>
                <a:lnTo>
                  <a:pt x="81025" y="318897"/>
                </a:lnTo>
                <a:lnTo>
                  <a:pt x="69595" y="271525"/>
                </a:lnTo>
                <a:lnTo>
                  <a:pt x="56723" y="199356"/>
                </a:lnTo>
                <a:lnTo>
                  <a:pt x="51848" y="162428"/>
                </a:lnTo>
                <a:lnTo>
                  <a:pt x="51815" y="162181"/>
                </a:lnTo>
                <a:lnTo>
                  <a:pt x="47869" y="123951"/>
                </a:lnTo>
                <a:lnTo>
                  <a:pt x="44761" y="83185"/>
                </a:lnTo>
                <a:lnTo>
                  <a:pt x="44535" y="77215"/>
                </a:lnTo>
                <a:lnTo>
                  <a:pt x="44496" y="75955"/>
                </a:lnTo>
                <a:close/>
              </a:path>
              <a:path w="266064" h="888364">
                <a:moveTo>
                  <a:pt x="174289" y="450723"/>
                </a:moveTo>
                <a:lnTo>
                  <a:pt x="150875" y="450723"/>
                </a:lnTo>
                <a:lnTo>
                  <a:pt x="152273" y="451103"/>
                </a:lnTo>
                <a:lnTo>
                  <a:pt x="174646" y="451103"/>
                </a:lnTo>
                <a:lnTo>
                  <a:pt x="174289" y="450723"/>
                </a:lnTo>
                <a:close/>
              </a:path>
              <a:path w="266064" h="888364">
                <a:moveTo>
                  <a:pt x="143966" y="437217"/>
                </a:moveTo>
                <a:lnTo>
                  <a:pt x="143688" y="437217"/>
                </a:lnTo>
                <a:lnTo>
                  <a:pt x="144780" y="437514"/>
                </a:lnTo>
                <a:lnTo>
                  <a:pt x="143966" y="437217"/>
                </a:lnTo>
                <a:close/>
              </a:path>
              <a:path w="266064" h="888364">
                <a:moveTo>
                  <a:pt x="143966" y="437217"/>
                </a:moveTo>
                <a:lnTo>
                  <a:pt x="144780" y="437514"/>
                </a:lnTo>
                <a:lnTo>
                  <a:pt x="146049" y="437514"/>
                </a:lnTo>
                <a:lnTo>
                  <a:pt x="143966" y="437217"/>
                </a:lnTo>
                <a:close/>
              </a:path>
              <a:path w="266064" h="888364">
                <a:moveTo>
                  <a:pt x="140030" y="435777"/>
                </a:moveTo>
                <a:lnTo>
                  <a:pt x="140588" y="436117"/>
                </a:lnTo>
                <a:lnTo>
                  <a:pt x="140961" y="436117"/>
                </a:lnTo>
                <a:lnTo>
                  <a:pt x="140030" y="435777"/>
                </a:lnTo>
                <a:close/>
              </a:path>
              <a:path w="266064" h="888364">
                <a:moveTo>
                  <a:pt x="139755" y="435610"/>
                </a:moveTo>
                <a:lnTo>
                  <a:pt x="139573" y="435610"/>
                </a:lnTo>
                <a:lnTo>
                  <a:pt x="140030" y="435777"/>
                </a:lnTo>
                <a:lnTo>
                  <a:pt x="139755" y="435610"/>
                </a:lnTo>
                <a:close/>
              </a:path>
              <a:path w="266064" h="888364">
                <a:moveTo>
                  <a:pt x="135847" y="433226"/>
                </a:moveTo>
                <a:lnTo>
                  <a:pt x="136270" y="433577"/>
                </a:lnTo>
                <a:lnTo>
                  <a:pt x="136423" y="433577"/>
                </a:lnTo>
                <a:lnTo>
                  <a:pt x="135847" y="433226"/>
                </a:lnTo>
                <a:close/>
              </a:path>
              <a:path w="266064" h="888364">
                <a:moveTo>
                  <a:pt x="35940" y="0"/>
                </a:moveTo>
                <a:lnTo>
                  <a:pt x="0" y="77215"/>
                </a:lnTo>
                <a:lnTo>
                  <a:pt x="31861" y="76313"/>
                </a:lnTo>
                <a:lnTo>
                  <a:pt x="31368" y="63753"/>
                </a:lnTo>
                <a:lnTo>
                  <a:pt x="44068" y="63246"/>
                </a:lnTo>
                <a:lnTo>
                  <a:pt x="69864" y="63246"/>
                </a:lnTo>
                <a:lnTo>
                  <a:pt x="35940" y="0"/>
                </a:lnTo>
                <a:close/>
              </a:path>
              <a:path w="266064" h="888364">
                <a:moveTo>
                  <a:pt x="44068" y="63246"/>
                </a:moveTo>
                <a:lnTo>
                  <a:pt x="31368" y="63753"/>
                </a:lnTo>
                <a:lnTo>
                  <a:pt x="31812" y="75056"/>
                </a:lnTo>
                <a:lnTo>
                  <a:pt x="31861" y="76313"/>
                </a:lnTo>
                <a:lnTo>
                  <a:pt x="44484" y="75955"/>
                </a:lnTo>
                <a:lnTo>
                  <a:pt x="44086" y="63753"/>
                </a:lnTo>
                <a:lnTo>
                  <a:pt x="44068" y="63246"/>
                </a:lnTo>
                <a:close/>
              </a:path>
              <a:path w="266064" h="888364">
                <a:moveTo>
                  <a:pt x="69864" y="63246"/>
                </a:moveTo>
                <a:lnTo>
                  <a:pt x="44068" y="63246"/>
                </a:lnTo>
                <a:lnTo>
                  <a:pt x="44466" y="75056"/>
                </a:lnTo>
                <a:lnTo>
                  <a:pt x="44496" y="75955"/>
                </a:lnTo>
                <a:lnTo>
                  <a:pt x="76200" y="75056"/>
                </a:lnTo>
                <a:lnTo>
                  <a:pt x="69864" y="63246"/>
                </a:lnTo>
                <a:close/>
              </a:path>
            </a:pathLst>
          </a:custGeom>
          <a:solidFill>
            <a:srgbClr val="13B4EB"/>
          </a:solidFill>
        </p:spPr>
        <p:txBody>
          <a:bodyPr wrap="square" lIns="0" tIns="0" rIns="0" bIns="0" rtlCol="0"/>
          <a:lstStyle/>
          <a:p>
            <a:endParaRPr/>
          </a:p>
        </p:txBody>
      </p:sp>
      <p:sp>
        <p:nvSpPr>
          <p:cNvPr id="24" name="object 24"/>
          <p:cNvSpPr/>
          <p:nvPr/>
        </p:nvSpPr>
        <p:spPr>
          <a:xfrm>
            <a:off x="7661147" y="3805427"/>
            <a:ext cx="360045" cy="360045"/>
          </a:xfrm>
          <a:custGeom>
            <a:avLst/>
            <a:gdLst/>
            <a:ahLst/>
            <a:cxnLst/>
            <a:rect l="l" t="t" r="r" b="b"/>
            <a:pathLst>
              <a:path w="360045" h="360045">
                <a:moveTo>
                  <a:pt x="179831" y="0"/>
                </a:moveTo>
                <a:lnTo>
                  <a:pt x="132027" y="6424"/>
                </a:lnTo>
                <a:lnTo>
                  <a:pt x="89069" y="24553"/>
                </a:lnTo>
                <a:lnTo>
                  <a:pt x="52673" y="52673"/>
                </a:lnTo>
                <a:lnTo>
                  <a:pt x="24553" y="89069"/>
                </a:lnTo>
                <a:lnTo>
                  <a:pt x="6424" y="132027"/>
                </a:lnTo>
                <a:lnTo>
                  <a:pt x="0" y="179832"/>
                </a:lnTo>
                <a:lnTo>
                  <a:pt x="6424" y="227636"/>
                </a:lnTo>
                <a:lnTo>
                  <a:pt x="24553" y="270594"/>
                </a:lnTo>
                <a:lnTo>
                  <a:pt x="52673" y="306990"/>
                </a:lnTo>
                <a:lnTo>
                  <a:pt x="89069" y="335110"/>
                </a:lnTo>
                <a:lnTo>
                  <a:pt x="132027" y="353239"/>
                </a:lnTo>
                <a:lnTo>
                  <a:pt x="179831" y="359664"/>
                </a:lnTo>
                <a:lnTo>
                  <a:pt x="227636" y="353239"/>
                </a:lnTo>
                <a:lnTo>
                  <a:pt x="270594" y="335110"/>
                </a:lnTo>
                <a:lnTo>
                  <a:pt x="306990" y="306990"/>
                </a:lnTo>
                <a:lnTo>
                  <a:pt x="335110" y="270594"/>
                </a:lnTo>
                <a:lnTo>
                  <a:pt x="353239" y="227636"/>
                </a:lnTo>
                <a:lnTo>
                  <a:pt x="359663" y="179832"/>
                </a:lnTo>
                <a:lnTo>
                  <a:pt x="353239" y="132027"/>
                </a:lnTo>
                <a:lnTo>
                  <a:pt x="335110" y="89069"/>
                </a:lnTo>
                <a:lnTo>
                  <a:pt x="306990" y="52673"/>
                </a:lnTo>
                <a:lnTo>
                  <a:pt x="270594" y="24553"/>
                </a:lnTo>
                <a:lnTo>
                  <a:pt x="227636" y="6424"/>
                </a:lnTo>
                <a:lnTo>
                  <a:pt x="179831" y="0"/>
                </a:lnTo>
                <a:close/>
              </a:path>
            </a:pathLst>
          </a:custGeom>
          <a:solidFill>
            <a:srgbClr val="FFFFFF"/>
          </a:solidFill>
        </p:spPr>
        <p:txBody>
          <a:bodyPr wrap="square" lIns="0" tIns="0" rIns="0" bIns="0" rtlCol="0"/>
          <a:lstStyle/>
          <a:p>
            <a:endParaRPr/>
          </a:p>
        </p:txBody>
      </p:sp>
      <p:sp>
        <p:nvSpPr>
          <p:cNvPr id="25" name="object 25"/>
          <p:cNvSpPr txBox="1"/>
          <p:nvPr/>
        </p:nvSpPr>
        <p:spPr>
          <a:xfrm>
            <a:off x="7676133" y="3856685"/>
            <a:ext cx="336550" cy="240029"/>
          </a:xfrm>
          <a:prstGeom prst="rect">
            <a:avLst/>
          </a:prstGeom>
        </p:spPr>
        <p:txBody>
          <a:bodyPr vert="horz" wrap="square" lIns="0" tIns="13335" rIns="0" bIns="0" rtlCol="0">
            <a:spAutoFit/>
          </a:bodyPr>
          <a:lstStyle/>
          <a:p>
            <a:pPr marL="12700">
              <a:lnSpc>
                <a:spcPct val="100000"/>
              </a:lnSpc>
              <a:spcBef>
                <a:spcPts val="105"/>
              </a:spcBef>
            </a:pPr>
            <a:r>
              <a:rPr sz="1400" spc="-25" dirty="0">
                <a:latin typeface="微軟正黑體"/>
                <a:cs typeface="微軟正黑體"/>
              </a:rPr>
              <a:t>108</a:t>
            </a:r>
            <a:endParaRPr sz="1400" dirty="0">
              <a:latin typeface="微軟正黑體"/>
              <a:cs typeface="微軟正黑體"/>
            </a:endParaRPr>
          </a:p>
        </p:txBody>
      </p:sp>
      <p:sp>
        <p:nvSpPr>
          <p:cNvPr id="26" name="object 26"/>
          <p:cNvSpPr txBox="1"/>
          <p:nvPr/>
        </p:nvSpPr>
        <p:spPr>
          <a:xfrm>
            <a:off x="5982680" y="1838715"/>
            <a:ext cx="2119630" cy="1243289"/>
          </a:xfrm>
          <a:prstGeom prst="rect">
            <a:avLst/>
          </a:prstGeom>
        </p:spPr>
        <p:txBody>
          <a:bodyPr vert="horz" wrap="square" lIns="0" tIns="12065" rIns="0" bIns="0" rtlCol="0">
            <a:spAutoFit/>
          </a:bodyPr>
          <a:lstStyle/>
          <a:p>
            <a:pPr marL="12700" marR="5080" indent="-635">
              <a:lnSpc>
                <a:spcPct val="100000"/>
              </a:lnSpc>
              <a:spcBef>
                <a:spcPts val="95"/>
              </a:spcBef>
              <a:buClr>
                <a:srgbClr val="FFC000"/>
              </a:buClr>
              <a:buSzPct val="93750"/>
              <a:buChar char="●"/>
              <a:tabLst>
                <a:tab pos="215265" algn="l"/>
              </a:tabLst>
            </a:pPr>
            <a:r>
              <a:rPr lang="en-US" altLang="zh-TW" sz="1600" dirty="0"/>
              <a:t> Founded the </a:t>
            </a:r>
            <a:r>
              <a:rPr lang="en-US" altLang="zh-TW" sz="1600" dirty="0" smtClean="0"/>
              <a:t>“Easy Life” </a:t>
            </a:r>
            <a:r>
              <a:rPr lang="en-US" altLang="zh-TW" sz="1600" dirty="0"/>
              <a:t>brand in March 2019 to enter the smart home appliance market.</a:t>
            </a:r>
            <a:endParaRPr sz="1600" dirty="0">
              <a:latin typeface="微軟正黑體"/>
              <a:cs typeface="微軟正黑體"/>
            </a:endParaRPr>
          </a:p>
        </p:txBody>
      </p:sp>
      <p:sp>
        <p:nvSpPr>
          <p:cNvPr id="28" name="object 28"/>
          <p:cNvSpPr/>
          <p:nvPr/>
        </p:nvSpPr>
        <p:spPr>
          <a:xfrm>
            <a:off x="4017010" y="3073907"/>
            <a:ext cx="1049020" cy="1567815"/>
          </a:xfrm>
          <a:custGeom>
            <a:avLst/>
            <a:gdLst/>
            <a:ahLst/>
            <a:cxnLst/>
            <a:rect l="l" t="t" r="r" b="b"/>
            <a:pathLst>
              <a:path w="1049020" h="1567814">
                <a:moveTo>
                  <a:pt x="250317" y="1488440"/>
                </a:moveTo>
                <a:lnTo>
                  <a:pt x="218160" y="1491297"/>
                </a:lnTo>
                <a:lnTo>
                  <a:pt x="216281" y="1477391"/>
                </a:lnTo>
                <a:lnTo>
                  <a:pt x="211328" y="1456055"/>
                </a:lnTo>
                <a:lnTo>
                  <a:pt x="199009" y="1416304"/>
                </a:lnTo>
                <a:lnTo>
                  <a:pt x="175260" y="1366393"/>
                </a:lnTo>
                <a:lnTo>
                  <a:pt x="151511" y="1336548"/>
                </a:lnTo>
                <a:lnTo>
                  <a:pt x="148323" y="1333754"/>
                </a:lnTo>
                <a:lnTo>
                  <a:pt x="146735" y="1332357"/>
                </a:lnTo>
                <a:lnTo>
                  <a:pt x="109969" y="1318387"/>
                </a:lnTo>
                <a:lnTo>
                  <a:pt x="109093" y="1318387"/>
                </a:lnTo>
                <a:lnTo>
                  <a:pt x="105232" y="1317498"/>
                </a:lnTo>
                <a:lnTo>
                  <a:pt x="104254" y="1317282"/>
                </a:lnTo>
                <a:lnTo>
                  <a:pt x="100901" y="1316101"/>
                </a:lnTo>
                <a:lnTo>
                  <a:pt x="78651" y="1300035"/>
                </a:lnTo>
                <a:lnTo>
                  <a:pt x="78117" y="1299502"/>
                </a:lnTo>
                <a:lnTo>
                  <a:pt x="69646" y="1289177"/>
                </a:lnTo>
                <a:lnTo>
                  <a:pt x="69469" y="1288923"/>
                </a:lnTo>
                <a:lnTo>
                  <a:pt x="65747" y="1283462"/>
                </a:lnTo>
                <a:lnTo>
                  <a:pt x="60782" y="1276235"/>
                </a:lnTo>
                <a:lnTo>
                  <a:pt x="38608" y="1229626"/>
                </a:lnTo>
                <a:lnTo>
                  <a:pt x="26771" y="1191755"/>
                </a:lnTo>
                <a:lnTo>
                  <a:pt x="21767" y="1170038"/>
                </a:lnTo>
                <a:lnTo>
                  <a:pt x="21666" y="1169809"/>
                </a:lnTo>
                <a:lnTo>
                  <a:pt x="18148" y="1150493"/>
                </a:lnTo>
                <a:lnTo>
                  <a:pt x="17907" y="1148740"/>
                </a:lnTo>
                <a:lnTo>
                  <a:pt x="17856" y="1148511"/>
                </a:lnTo>
                <a:lnTo>
                  <a:pt x="15290" y="1129004"/>
                </a:lnTo>
                <a:lnTo>
                  <a:pt x="15201" y="1128014"/>
                </a:lnTo>
                <a:lnTo>
                  <a:pt x="15011" y="1126883"/>
                </a:lnTo>
                <a:lnTo>
                  <a:pt x="15074" y="1126655"/>
                </a:lnTo>
                <a:lnTo>
                  <a:pt x="13271" y="1105154"/>
                </a:lnTo>
                <a:lnTo>
                  <a:pt x="13195" y="1104138"/>
                </a:lnTo>
                <a:lnTo>
                  <a:pt x="12700" y="1082167"/>
                </a:lnTo>
                <a:lnTo>
                  <a:pt x="12700" y="1081913"/>
                </a:lnTo>
                <a:lnTo>
                  <a:pt x="0" y="1082167"/>
                </a:lnTo>
                <a:lnTo>
                  <a:pt x="2298" y="1126655"/>
                </a:lnTo>
                <a:lnTo>
                  <a:pt x="9271" y="1172464"/>
                </a:lnTo>
                <a:lnTo>
                  <a:pt x="19939" y="1214120"/>
                </a:lnTo>
                <a:lnTo>
                  <a:pt x="33782" y="1251585"/>
                </a:lnTo>
                <a:lnTo>
                  <a:pt x="59436" y="1296797"/>
                </a:lnTo>
                <a:lnTo>
                  <a:pt x="89916" y="1325118"/>
                </a:lnTo>
                <a:lnTo>
                  <a:pt x="117221" y="1331595"/>
                </a:lnTo>
                <a:lnTo>
                  <a:pt x="117005" y="1331595"/>
                </a:lnTo>
                <a:lnTo>
                  <a:pt x="138569" y="1342123"/>
                </a:lnTo>
                <a:lnTo>
                  <a:pt x="142532" y="1345653"/>
                </a:lnTo>
                <a:lnTo>
                  <a:pt x="156171" y="1360932"/>
                </a:lnTo>
                <a:lnTo>
                  <a:pt x="164007" y="1372527"/>
                </a:lnTo>
                <a:lnTo>
                  <a:pt x="186956" y="1420304"/>
                </a:lnTo>
                <a:lnTo>
                  <a:pt x="199339" y="1460576"/>
                </a:lnTo>
                <a:lnTo>
                  <a:pt x="203212" y="1477391"/>
                </a:lnTo>
                <a:lnTo>
                  <a:pt x="203708" y="1479423"/>
                </a:lnTo>
                <a:lnTo>
                  <a:pt x="205486" y="1492415"/>
                </a:lnTo>
                <a:lnTo>
                  <a:pt x="174371" y="1495171"/>
                </a:lnTo>
                <a:lnTo>
                  <a:pt x="219075" y="1567688"/>
                </a:lnTo>
                <a:lnTo>
                  <a:pt x="243649" y="1505331"/>
                </a:lnTo>
                <a:lnTo>
                  <a:pt x="250317" y="1488440"/>
                </a:lnTo>
                <a:close/>
              </a:path>
              <a:path w="1049020" h="1567814">
                <a:moveTo>
                  <a:pt x="835914" y="74295"/>
                </a:moveTo>
                <a:lnTo>
                  <a:pt x="829500" y="62865"/>
                </a:lnTo>
                <a:lnTo>
                  <a:pt x="794258" y="0"/>
                </a:lnTo>
                <a:lnTo>
                  <a:pt x="791895" y="5359"/>
                </a:lnTo>
                <a:lnTo>
                  <a:pt x="791895" y="75704"/>
                </a:lnTo>
                <a:lnTo>
                  <a:pt x="790956" y="64008"/>
                </a:lnTo>
                <a:lnTo>
                  <a:pt x="791794" y="74295"/>
                </a:lnTo>
                <a:lnTo>
                  <a:pt x="791895" y="75704"/>
                </a:lnTo>
                <a:lnTo>
                  <a:pt x="791895" y="5359"/>
                </a:lnTo>
                <a:lnTo>
                  <a:pt x="759841" y="77978"/>
                </a:lnTo>
                <a:lnTo>
                  <a:pt x="791959" y="76428"/>
                </a:lnTo>
                <a:lnTo>
                  <a:pt x="804710" y="75806"/>
                </a:lnTo>
                <a:lnTo>
                  <a:pt x="835914" y="74295"/>
                </a:lnTo>
                <a:close/>
              </a:path>
              <a:path w="1049020" h="1567814">
                <a:moveTo>
                  <a:pt x="1048893" y="724535"/>
                </a:moveTo>
                <a:lnTo>
                  <a:pt x="1048270" y="691184"/>
                </a:lnTo>
                <a:lnTo>
                  <a:pt x="1048258" y="690245"/>
                </a:lnTo>
                <a:lnTo>
                  <a:pt x="1046187" y="657999"/>
                </a:lnTo>
                <a:lnTo>
                  <a:pt x="1038225" y="590550"/>
                </a:lnTo>
                <a:lnTo>
                  <a:pt x="1025779" y="528713"/>
                </a:lnTo>
                <a:lnTo>
                  <a:pt x="1009777" y="473456"/>
                </a:lnTo>
                <a:lnTo>
                  <a:pt x="995680" y="437261"/>
                </a:lnTo>
                <a:lnTo>
                  <a:pt x="974725" y="397764"/>
                </a:lnTo>
                <a:lnTo>
                  <a:pt x="949998" y="368808"/>
                </a:lnTo>
                <a:lnTo>
                  <a:pt x="945261" y="365125"/>
                </a:lnTo>
                <a:lnTo>
                  <a:pt x="938784" y="361315"/>
                </a:lnTo>
                <a:lnTo>
                  <a:pt x="932180" y="358394"/>
                </a:lnTo>
                <a:lnTo>
                  <a:pt x="925449" y="356489"/>
                </a:lnTo>
                <a:lnTo>
                  <a:pt x="914679" y="355473"/>
                </a:lnTo>
                <a:lnTo>
                  <a:pt x="914260" y="355473"/>
                </a:lnTo>
                <a:lnTo>
                  <a:pt x="910374" y="354457"/>
                </a:lnTo>
                <a:lnTo>
                  <a:pt x="908837" y="354076"/>
                </a:lnTo>
                <a:lnTo>
                  <a:pt x="904468" y="352171"/>
                </a:lnTo>
                <a:lnTo>
                  <a:pt x="903668" y="351840"/>
                </a:lnTo>
                <a:lnTo>
                  <a:pt x="899248" y="349186"/>
                </a:lnTo>
                <a:lnTo>
                  <a:pt x="898791" y="348742"/>
                </a:lnTo>
                <a:lnTo>
                  <a:pt x="893559" y="344690"/>
                </a:lnTo>
                <a:lnTo>
                  <a:pt x="867676" y="311645"/>
                </a:lnTo>
                <a:lnTo>
                  <a:pt x="867524" y="311416"/>
                </a:lnTo>
                <a:lnTo>
                  <a:pt x="847979" y="271018"/>
                </a:lnTo>
                <a:lnTo>
                  <a:pt x="830897" y="220967"/>
                </a:lnTo>
                <a:lnTo>
                  <a:pt x="830770" y="220751"/>
                </a:lnTo>
                <a:lnTo>
                  <a:pt x="823823" y="194373"/>
                </a:lnTo>
                <a:lnTo>
                  <a:pt x="816508" y="161975"/>
                </a:lnTo>
                <a:lnTo>
                  <a:pt x="811187" y="132232"/>
                </a:lnTo>
                <a:lnTo>
                  <a:pt x="811225" y="131991"/>
                </a:lnTo>
                <a:lnTo>
                  <a:pt x="806754" y="100203"/>
                </a:lnTo>
                <a:lnTo>
                  <a:pt x="806627" y="99301"/>
                </a:lnTo>
                <a:lnTo>
                  <a:pt x="804900" y="77978"/>
                </a:lnTo>
                <a:lnTo>
                  <a:pt x="804773" y="76428"/>
                </a:lnTo>
                <a:lnTo>
                  <a:pt x="804722" y="75806"/>
                </a:lnTo>
                <a:lnTo>
                  <a:pt x="791959" y="76428"/>
                </a:lnTo>
                <a:lnTo>
                  <a:pt x="793826" y="99301"/>
                </a:lnTo>
                <a:lnTo>
                  <a:pt x="793877" y="99834"/>
                </a:lnTo>
                <a:lnTo>
                  <a:pt x="794004" y="101346"/>
                </a:lnTo>
                <a:lnTo>
                  <a:pt x="804291" y="165608"/>
                </a:lnTo>
                <a:lnTo>
                  <a:pt x="818642" y="224409"/>
                </a:lnTo>
                <a:lnTo>
                  <a:pt x="831596" y="263779"/>
                </a:lnTo>
                <a:lnTo>
                  <a:pt x="851281" y="308356"/>
                </a:lnTo>
                <a:lnTo>
                  <a:pt x="873506" y="342265"/>
                </a:lnTo>
                <a:lnTo>
                  <a:pt x="904748" y="366141"/>
                </a:lnTo>
                <a:lnTo>
                  <a:pt x="923239" y="369023"/>
                </a:lnTo>
                <a:lnTo>
                  <a:pt x="923798" y="369062"/>
                </a:lnTo>
                <a:lnTo>
                  <a:pt x="923417" y="369062"/>
                </a:lnTo>
                <a:lnTo>
                  <a:pt x="928217" y="370420"/>
                </a:lnTo>
                <a:lnTo>
                  <a:pt x="933323" y="372745"/>
                </a:lnTo>
                <a:lnTo>
                  <a:pt x="937641" y="375285"/>
                </a:lnTo>
                <a:lnTo>
                  <a:pt x="937945" y="375500"/>
                </a:lnTo>
                <a:lnTo>
                  <a:pt x="938276" y="375793"/>
                </a:lnTo>
                <a:lnTo>
                  <a:pt x="943457" y="379958"/>
                </a:lnTo>
                <a:lnTo>
                  <a:pt x="948347" y="384606"/>
                </a:lnTo>
                <a:lnTo>
                  <a:pt x="953325" y="390055"/>
                </a:lnTo>
                <a:lnTo>
                  <a:pt x="958748" y="396976"/>
                </a:lnTo>
                <a:lnTo>
                  <a:pt x="958913" y="397294"/>
                </a:lnTo>
                <a:lnTo>
                  <a:pt x="963955" y="404571"/>
                </a:lnTo>
                <a:lnTo>
                  <a:pt x="964260" y="404837"/>
                </a:lnTo>
                <a:lnTo>
                  <a:pt x="968425" y="411581"/>
                </a:lnTo>
                <a:lnTo>
                  <a:pt x="969111" y="412838"/>
                </a:lnTo>
                <a:lnTo>
                  <a:pt x="974344" y="422148"/>
                </a:lnTo>
                <a:lnTo>
                  <a:pt x="993394" y="465328"/>
                </a:lnTo>
                <a:lnTo>
                  <a:pt x="1005992" y="503542"/>
                </a:lnTo>
                <a:lnTo>
                  <a:pt x="1020305" y="562698"/>
                </a:lnTo>
                <a:lnTo>
                  <a:pt x="1030185" y="624471"/>
                </a:lnTo>
                <a:lnTo>
                  <a:pt x="1033500" y="657364"/>
                </a:lnTo>
                <a:lnTo>
                  <a:pt x="1033564" y="657999"/>
                </a:lnTo>
                <a:lnTo>
                  <a:pt x="1035507" y="690245"/>
                </a:lnTo>
                <a:lnTo>
                  <a:pt x="1035558" y="691184"/>
                </a:lnTo>
                <a:lnTo>
                  <a:pt x="1036193" y="724535"/>
                </a:lnTo>
                <a:lnTo>
                  <a:pt x="1048893" y="724535"/>
                </a:lnTo>
                <a:close/>
              </a:path>
            </a:pathLst>
          </a:custGeom>
          <a:solidFill>
            <a:srgbClr val="FB9099"/>
          </a:solidFill>
        </p:spPr>
        <p:txBody>
          <a:bodyPr wrap="square" lIns="0" tIns="0" rIns="0" bIns="0" rtlCol="0"/>
          <a:lstStyle/>
          <a:p>
            <a:endParaRPr/>
          </a:p>
        </p:txBody>
      </p:sp>
      <p:sp>
        <p:nvSpPr>
          <p:cNvPr id="30" name="object 30"/>
          <p:cNvSpPr/>
          <p:nvPr/>
        </p:nvSpPr>
        <p:spPr>
          <a:xfrm>
            <a:off x="8612123" y="3793236"/>
            <a:ext cx="360045" cy="360045"/>
          </a:xfrm>
          <a:custGeom>
            <a:avLst/>
            <a:gdLst/>
            <a:ahLst/>
            <a:cxnLst/>
            <a:rect l="l" t="t" r="r" b="b"/>
            <a:pathLst>
              <a:path w="360045" h="360045">
                <a:moveTo>
                  <a:pt x="179831" y="0"/>
                </a:moveTo>
                <a:lnTo>
                  <a:pt x="132027" y="6424"/>
                </a:lnTo>
                <a:lnTo>
                  <a:pt x="89069" y="24553"/>
                </a:lnTo>
                <a:lnTo>
                  <a:pt x="52673" y="52673"/>
                </a:lnTo>
                <a:lnTo>
                  <a:pt x="24553" y="89069"/>
                </a:lnTo>
                <a:lnTo>
                  <a:pt x="6424" y="132027"/>
                </a:lnTo>
                <a:lnTo>
                  <a:pt x="0" y="179831"/>
                </a:lnTo>
                <a:lnTo>
                  <a:pt x="6424" y="227636"/>
                </a:lnTo>
                <a:lnTo>
                  <a:pt x="24553" y="270594"/>
                </a:lnTo>
                <a:lnTo>
                  <a:pt x="52673" y="306990"/>
                </a:lnTo>
                <a:lnTo>
                  <a:pt x="89069" y="335110"/>
                </a:lnTo>
                <a:lnTo>
                  <a:pt x="132027" y="353239"/>
                </a:lnTo>
                <a:lnTo>
                  <a:pt x="179831" y="359663"/>
                </a:lnTo>
                <a:lnTo>
                  <a:pt x="227636" y="353239"/>
                </a:lnTo>
                <a:lnTo>
                  <a:pt x="270594" y="335110"/>
                </a:lnTo>
                <a:lnTo>
                  <a:pt x="306990" y="306990"/>
                </a:lnTo>
                <a:lnTo>
                  <a:pt x="335110" y="270594"/>
                </a:lnTo>
                <a:lnTo>
                  <a:pt x="353239" y="227636"/>
                </a:lnTo>
                <a:lnTo>
                  <a:pt x="359664" y="179831"/>
                </a:lnTo>
                <a:lnTo>
                  <a:pt x="353239" y="132027"/>
                </a:lnTo>
                <a:lnTo>
                  <a:pt x="335110" y="89069"/>
                </a:lnTo>
                <a:lnTo>
                  <a:pt x="306990" y="52673"/>
                </a:lnTo>
                <a:lnTo>
                  <a:pt x="270594" y="24553"/>
                </a:lnTo>
                <a:lnTo>
                  <a:pt x="227636" y="6424"/>
                </a:lnTo>
                <a:lnTo>
                  <a:pt x="179831" y="0"/>
                </a:lnTo>
                <a:close/>
              </a:path>
            </a:pathLst>
          </a:custGeom>
          <a:solidFill>
            <a:srgbClr val="FFFFFF"/>
          </a:solidFill>
        </p:spPr>
        <p:txBody>
          <a:bodyPr wrap="square" lIns="0" tIns="0" rIns="0" bIns="0" rtlCol="0"/>
          <a:lstStyle/>
          <a:p>
            <a:endParaRPr/>
          </a:p>
        </p:txBody>
      </p:sp>
      <p:sp>
        <p:nvSpPr>
          <p:cNvPr id="31" name="object 31"/>
          <p:cNvSpPr txBox="1"/>
          <p:nvPr/>
        </p:nvSpPr>
        <p:spPr>
          <a:xfrm>
            <a:off x="8627744" y="3846067"/>
            <a:ext cx="336550" cy="228268"/>
          </a:xfrm>
          <a:prstGeom prst="rect">
            <a:avLst/>
          </a:prstGeom>
        </p:spPr>
        <p:txBody>
          <a:bodyPr vert="horz" wrap="square" lIns="0" tIns="12700" rIns="0" bIns="0" rtlCol="0">
            <a:spAutoFit/>
          </a:bodyPr>
          <a:lstStyle/>
          <a:p>
            <a:pPr marL="12700">
              <a:lnSpc>
                <a:spcPct val="100000"/>
              </a:lnSpc>
              <a:spcBef>
                <a:spcPts val="100"/>
              </a:spcBef>
            </a:pPr>
            <a:r>
              <a:rPr lang="en-US" altLang="zh-TW" sz="1400" spc="-25" dirty="0">
                <a:latin typeface="微軟正黑體"/>
                <a:cs typeface="微軟正黑體"/>
              </a:rPr>
              <a:t>112</a:t>
            </a:r>
            <a:endParaRPr sz="1400" dirty="0">
              <a:latin typeface="微軟正黑體"/>
              <a:cs typeface="微軟正黑體"/>
            </a:endParaRPr>
          </a:p>
        </p:txBody>
      </p:sp>
      <p:sp>
        <p:nvSpPr>
          <p:cNvPr id="33" name="object 33"/>
          <p:cNvSpPr/>
          <p:nvPr/>
        </p:nvSpPr>
        <p:spPr>
          <a:xfrm>
            <a:off x="8979243" y="3940601"/>
            <a:ext cx="471170" cy="506095"/>
          </a:xfrm>
          <a:custGeom>
            <a:avLst/>
            <a:gdLst/>
            <a:ahLst/>
            <a:cxnLst/>
            <a:rect l="l" t="t" r="r" b="b"/>
            <a:pathLst>
              <a:path w="471170" h="506095">
                <a:moveTo>
                  <a:pt x="395350" y="434340"/>
                </a:moveTo>
                <a:lnTo>
                  <a:pt x="441705" y="505714"/>
                </a:lnTo>
                <a:lnTo>
                  <a:pt x="459634" y="456819"/>
                </a:lnTo>
                <a:lnTo>
                  <a:pt x="429894" y="456819"/>
                </a:lnTo>
                <a:lnTo>
                  <a:pt x="428514" y="451440"/>
                </a:lnTo>
                <a:lnTo>
                  <a:pt x="395350" y="434340"/>
                </a:lnTo>
                <a:close/>
              </a:path>
              <a:path w="471170" h="506095">
                <a:moveTo>
                  <a:pt x="428514" y="451440"/>
                </a:moveTo>
                <a:lnTo>
                  <a:pt x="429894" y="456819"/>
                </a:lnTo>
                <a:lnTo>
                  <a:pt x="435808" y="455295"/>
                </a:lnTo>
                <a:lnTo>
                  <a:pt x="435990" y="455295"/>
                </a:lnTo>
                <a:lnTo>
                  <a:pt x="428514" y="451440"/>
                </a:lnTo>
                <a:close/>
              </a:path>
              <a:path w="471170" h="506095">
                <a:moveTo>
                  <a:pt x="471042" y="425704"/>
                </a:moveTo>
                <a:lnTo>
                  <a:pt x="441455" y="450682"/>
                </a:lnTo>
                <a:lnTo>
                  <a:pt x="442213" y="453644"/>
                </a:lnTo>
                <a:lnTo>
                  <a:pt x="429894" y="456819"/>
                </a:lnTo>
                <a:lnTo>
                  <a:pt x="459634" y="456819"/>
                </a:lnTo>
                <a:lnTo>
                  <a:pt x="471042" y="425704"/>
                </a:lnTo>
                <a:close/>
              </a:path>
              <a:path w="471170" h="506095">
                <a:moveTo>
                  <a:pt x="12700" y="0"/>
                </a:moveTo>
                <a:lnTo>
                  <a:pt x="0" y="254"/>
                </a:lnTo>
                <a:lnTo>
                  <a:pt x="248" y="11811"/>
                </a:lnTo>
                <a:lnTo>
                  <a:pt x="253" y="12065"/>
                </a:lnTo>
                <a:lnTo>
                  <a:pt x="1185" y="23241"/>
                </a:lnTo>
                <a:lnTo>
                  <a:pt x="1269" y="24257"/>
                </a:lnTo>
                <a:lnTo>
                  <a:pt x="2793" y="36322"/>
                </a:lnTo>
                <a:lnTo>
                  <a:pt x="19050" y="95123"/>
                </a:lnTo>
                <a:lnTo>
                  <a:pt x="41020" y="138811"/>
                </a:lnTo>
                <a:lnTo>
                  <a:pt x="69341" y="177927"/>
                </a:lnTo>
                <a:lnTo>
                  <a:pt x="103124" y="210947"/>
                </a:lnTo>
                <a:lnTo>
                  <a:pt x="140715" y="236601"/>
                </a:lnTo>
                <a:lnTo>
                  <a:pt x="181609" y="253238"/>
                </a:lnTo>
                <a:lnTo>
                  <a:pt x="234060" y="259588"/>
                </a:lnTo>
                <a:lnTo>
                  <a:pt x="243839" y="260604"/>
                </a:lnTo>
                <a:lnTo>
                  <a:pt x="282320" y="271399"/>
                </a:lnTo>
                <a:lnTo>
                  <a:pt x="319404" y="291465"/>
                </a:lnTo>
                <a:lnTo>
                  <a:pt x="353567" y="319659"/>
                </a:lnTo>
                <a:lnTo>
                  <a:pt x="383285" y="354330"/>
                </a:lnTo>
                <a:lnTo>
                  <a:pt x="407669" y="394081"/>
                </a:lnTo>
                <a:lnTo>
                  <a:pt x="424941" y="437515"/>
                </a:lnTo>
                <a:lnTo>
                  <a:pt x="428514" y="451440"/>
                </a:lnTo>
                <a:lnTo>
                  <a:pt x="435990" y="455295"/>
                </a:lnTo>
                <a:lnTo>
                  <a:pt x="441455" y="450682"/>
                </a:lnTo>
                <a:lnTo>
                  <a:pt x="437006" y="433324"/>
                </a:lnTo>
                <a:lnTo>
                  <a:pt x="428878" y="410210"/>
                </a:lnTo>
                <a:lnTo>
                  <a:pt x="406780" y="366649"/>
                </a:lnTo>
                <a:lnTo>
                  <a:pt x="378332" y="327533"/>
                </a:lnTo>
                <a:lnTo>
                  <a:pt x="344550" y="294513"/>
                </a:lnTo>
                <a:lnTo>
                  <a:pt x="306831" y="268986"/>
                </a:lnTo>
                <a:lnTo>
                  <a:pt x="266191" y="252476"/>
                </a:lnTo>
                <a:lnTo>
                  <a:pt x="214629" y="246253"/>
                </a:lnTo>
                <a:lnTo>
                  <a:pt x="204724" y="245110"/>
                </a:lnTo>
                <a:lnTo>
                  <a:pt x="166115" y="234696"/>
                </a:lnTo>
                <a:lnTo>
                  <a:pt x="129158" y="214757"/>
                </a:lnTo>
                <a:lnTo>
                  <a:pt x="94868" y="186563"/>
                </a:lnTo>
                <a:lnTo>
                  <a:pt x="65024" y="151892"/>
                </a:lnTo>
                <a:lnTo>
                  <a:pt x="40766" y="112141"/>
                </a:lnTo>
                <a:lnTo>
                  <a:pt x="23240" y="68834"/>
                </a:lnTo>
                <a:lnTo>
                  <a:pt x="14092" y="24257"/>
                </a:lnTo>
                <a:lnTo>
                  <a:pt x="13969" y="23241"/>
                </a:lnTo>
                <a:lnTo>
                  <a:pt x="12976" y="12065"/>
                </a:lnTo>
                <a:lnTo>
                  <a:pt x="12953" y="11811"/>
                </a:lnTo>
                <a:lnTo>
                  <a:pt x="12705" y="254"/>
                </a:lnTo>
                <a:lnTo>
                  <a:pt x="12700" y="0"/>
                </a:lnTo>
                <a:close/>
              </a:path>
              <a:path w="471170" h="506095">
                <a:moveTo>
                  <a:pt x="441455" y="450682"/>
                </a:moveTo>
                <a:lnTo>
                  <a:pt x="435990" y="455295"/>
                </a:lnTo>
                <a:lnTo>
                  <a:pt x="435808" y="455295"/>
                </a:lnTo>
                <a:lnTo>
                  <a:pt x="442213" y="453644"/>
                </a:lnTo>
                <a:lnTo>
                  <a:pt x="441455" y="450682"/>
                </a:lnTo>
                <a:close/>
              </a:path>
            </a:pathLst>
          </a:custGeom>
          <a:solidFill>
            <a:srgbClr val="FFAE28"/>
          </a:solidFill>
        </p:spPr>
        <p:txBody>
          <a:bodyPr wrap="square" lIns="0" tIns="0" rIns="0" bIns="0" rtlCol="0"/>
          <a:lstStyle/>
          <a:p>
            <a:endParaRPr/>
          </a:p>
        </p:txBody>
      </p:sp>
      <p:sp>
        <p:nvSpPr>
          <p:cNvPr id="37" name="object 37"/>
          <p:cNvSpPr/>
          <p:nvPr/>
        </p:nvSpPr>
        <p:spPr>
          <a:xfrm>
            <a:off x="5907023" y="3808475"/>
            <a:ext cx="360045" cy="360045"/>
          </a:xfrm>
          <a:custGeom>
            <a:avLst/>
            <a:gdLst/>
            <a:ahLst/>
            <a:cxnLst/>
            <a:rect l="l" t="t" r="r" b="b"/>
            <a:pathLst>
              <a:path w="360045" h="360045">
                <a:moveTo>
                  <a:pt x="179831" y="0"/>
                </a:moveTo>
                <a:lnTo>
                  <a:pt x="132027" y="6424"/>
                </a:lnTo>
                <a:lnTo>
                  <a:pt x="89069" y="24553"/>
                </a:lnTo>
                <a:lnTo>
                  <a:pt x="52673" y="52673"/>
                </a:lnTo>
                <a:lnTo>
                  <a:pt x="24553" y="89069"/>
                </a:lnTo>
                <a:lnTo>
                  <a:pt x="6424" y="132027"/>
                </a:lnTo>
                <a:lnTo>
                  <a:pt x="0" y="179831"/>
                </a:lnTo>
                <a:lnTo>
                  <a:pt x="6424" y="227636"/>
                </a:lnTo>
                <a:lnTo>
                  <a:pt x="24553" y="270594"/>
                </a:lnTo>
                <a:lnTo>
                  <a:pt x="52673" y="306990"/>
                </a:lnTo>
                <a:lnTo>
                  <a:pt x="89069" y="335110"/>
                </a:lnTo>
                <a:lnTo>
                  <a:pt x="132027" y="353239"/>
                </a:lnTo>
                <a:lnTo>
                  <a:pt x="179831" y="359663"/>
                </a:lnTo>
                <a:lnTo>
                  <a:pt x="227636" y="353239"/>
                </a:lnTo>
                <a:lnTo>
                  <a:pt x="270594" y="335110"/>
                </a:lnTo>
                <a:lnTo>
                  <a:pt x="306990" y="306990"/>
                </a:lnTo>
                <a:lnTo>
                  <a:pt x="335110" y="270594"/>
                </a:lnTo>
                <a:lnTo>
                  <a:pt x="353239" y="227636"/>
                </a:lnTo>
                <a:lnTo>
                  <a:pt x="359663" y="179831"/>
                </a:lnTo>
                <a:lnTo>
                  <a:pt x="353239" y="132027"/>
                </a:lnTo>
                <a:lnTo>
                  <a:pt x="335110" y="89069"/>
                </a:lnTo>
                <a:lnTo>
                  <a:pt x="306990" y="52673"/>
                </a:lnTo>
                <a:lnTo>
                  <a:pt x="270594" y="24553"/>
                </a:lnTo>
                <a:lnTo>
                  <a:pt x="227636" y="6424"/>
                </a:lnTo>
                <a:lnTo>
                  <a:pt x="179831" y="0"/>
                </a:lnTo>
                <a:close/>
              </a:path>
            </a:pathLst>
          </a:custGeom>
          <a:solidFill>
            <a:srgbClr val="FFFFFF"/>
          </a:solidFill>
        </p:spPr>
        <p:txBody>
          <a:bodyPr wrap="square" lIns="0" tIns="0" rIns="0" bIns="0" rtlCol="0"/>
          <a:lstStyle/>
          <a:p>
            <a:endParaRPr/>
          </a:p>
        </p:txBody>
      </p:sp>
      <p:sp>
        <p:nvSpPr>
          <p:cNvPr id="39" name="object 39"/>
          <p:cNvSpPr txBox="1"/>
          <p:nvPr/>
        </p:nvSpPr>
        <p:spPr>
          <a:xfrm>
            <a:off x="5922390" y="3861308"/>
            <a:ext cx="336550" cy="239395"/>
          </a:xfrm>
          <a:prstGeom prst="rect">
            <a:avLst/>
          </a:prstGeom>
        </p:spPr>
        <p:txBody>
          <a:bodyPr vert="horz" wrap="square" lIns="0" tIns="12700" rIns="0" bIns="0" rtlCol="0">
            <a:spAutoFit/>
          </a:bodyPr>
          <a:lstStyle/>
          <a:p>
            <a:pPr marL="12700">
              <a:lnSpc>
                <a:spcPct val="100000"/>
              </a:lnSpc>
              <a:spcBef>
                <a:spcPts val="100"/>
              </a:spcBef>
            </a:pPr>
            <a:r>
              <a:rPr sz="1400" spc="-25" dirty="0">
                <a:latin typeface="微軟正黑體"/>
                <a:cs typeface="微軟正黑體"/>
              </a:rPr>
              <a:t>107</a:t>
            </a:r>
            <a:endParaRPr sz="1400">
              <a:latin typeface="微軟正黑體"/>
              <a:cs typeface="微軟正黑體"/>
            </a:endParaRPr>
          </a:p>
        </p:txBody>
      </p:sp>
      <p:sp>
        <p:nvSpPr>
          <p:cNvPr id="42" name="object 42"/>
          <p:cNvSpPr/>
          <p:nvPr/>
        </p:nvSpPr>
        <p:spPr>
          <a:xfrm>
            <a:off x="6080505" y="4167631"/>
            <a:ext cx="1221740" cy="473709"/>
          </a:xfrm>
          <a:custGeom>
            <a:avLst/>
            <a:gdLst/>
            <a:ahLst/>
            <a:cxnLst/>
            <a:rect l="l" t="t" r="r" b="b"/>
            <a:pathLst>
              <a:path w="1221740" h="473710">
                <a:moveTo>
                  <a:pt x="1149223" y="413385"/>
                </a:moveTo>
                <a:lnTo>
                  <a:pt x="1209675" y="473456"/>
                </a:lnTo>
                <a:lnTo>
                  <a:pt x="1215842" y="428879"/>
                </a:lnTo>
                <a:lnTo>
                  <a:pt x="1188085" y="428879"/>
                </a:lnTo>
                <a:lnTo>
                  <a:pt x="1184071" y="422798"/>
                </a:lnTo>
                <a:lnTo>
                  <a:pt x="1149223" y="413385"/>
                </a:lnTo>
                <a:close/>
              </a:path>
              <a:path w="1221740" h="473710">
                <a:moveTo>
                  <a:pt x="1184071" y="422798"/>
                </a:moveTo>
                <a:lnTo>
                  <a:pt x="1188085" y="428879"/>
                </a:lnTo>
                <a:lnTo>
                  <a:pt x="1193355" y="425323"/>
                </a:lnTo>
                <a:lnTo>
                  <a:pt x="1184071" y="422798"/>
                </a:lnTo>
                <a:close/>
              </a:path>
              <a:path w="1221740" h="473710">
                <a:moveTo>
                  <a:pt x="1221359" y="389001"/>
                </a:moveTo>
                <a:lnTo>
                  <a:pt x="1197473" y="420052"/>
                </a:lnTo>
                <a:lnTo>
                  <a:pt x="1198626" y="421767"/>
                </a:lnTo>
                <a:lnTo>
                  <a:pt x="1188085" y="428879"/>
                </a:lnTo>
                <a:lnTo>
                  <a:pt x="1215842" y="428879"/>
                </a:lnTo>
                <a:lnTo>
                  <a:pt x="1221359" y="389001"/>
                </a:lnTo>
                <a:close/>
              </a:path>
              <a:path w="1221740" h="473710">
                <a:moveTo>
                  <a:pt x="12700" y="0"/>
                </a:moveTo>
                <a:lnTo>
                  <a:pt x="0" y="1016"/>
                </a:lnTo>
                <a:lnTo>
                  <a:pt x="735" y="10160"/>
                </a:lnTo>
                <a:lnTo>
                  <a:pt x="792" y="10867"/>
                </a:lnTo>
                <a:lnTo>
                  <a:pt x="889" y="12065"/>
                </a:lnTo>
                <a:lnTo>
                  <a:pt x="21971" y="59055"/>
                </a:lnTo>
                <a:lnTo>
                  <a:pt x="53848" y="92075"/>
                </a:lnTo>
                <a:lnTo>
                  <a:pt x="97282" y="123063"/>
                </a:lnTo>
                <a:lnTo>
                  <a:pt x="132207" y="142367"/>
                </a:lnTo>
                <a:lnTo>
                  <a:pt x="171069" y="160401"/>
                </a:lnTo>
                <a:lnTo>
                  <a:pt x="213614" y="177165"/>
                </a:lnTo>
                <a:lnTo>
                  <a:pt x="259588" y="192405"/>
                </a:lnTo>
                <a:lnTo>
                  <a:pt x="308356" y="205994"/>
                </a:lnTo>
                <a:lnTo>
                  <a:pt x="385826" y="222885"/>
                </a:lnTo>
                <a:lnTo>
                  <a:pt x="439674" y="231521"/>
                </a:lnTo>
                <a:lnTo>
                  <a:pt x="495046" y="237998"/>
                </a:lnTo>
                <a:lnTo>
                  <a:pt x="551307" y="241935"/>
                </a:lnTo>
                <a:lnTo>
                  <a:pt x="636016" y="243713"/>
                </a:lnTo>
                <a:lnTo>
                  <a:pt x="664083" y="244729"/>
                </a:lnTo>
                <a:lnTo>
                  <a:pt x="719582" y="248666"/>
                </a:lnTo>
                <a:lnTo>
                  <a:pt x="774446" y="255016"/>
                </a:lnTo>
                <a:lnTo>
                  <a:pt x="827913" y="263525"/>
                </a:lnTo>
                <a:lnTo>
                  <a:pt x="879601" y="274320"/>
                </a:lnTo>
                <a:lnTo>
                  <a:pt x="929004" y="286766"/>
                </a:lnTo>
                <a:lnTo>
                  <a:pt x="975614" y="301117"/>
                </a:lnTo>
                <a:lnTo>
                  <a:pt x="1019428" y="316865"/>
                </a:lnTo>
                <a:lnTo>
                  <a:pt x="1059561" y="334010"/>
                </a:lnTo>
                <a:lnTo>
                  <a:pt x="1095628" y="352298"/>
                </a:lnTo>
                <a:lnTo>
                  <a:pt x="1141349" y="381508"/>
                </a:lnTo>
                <a:lnTo>
                  <a:pt x="1175385" y="412115"/>
                </a:lnTo>
                <a:lnTo>
                  <a:pt x="1184071" y="422798"/>
                </a:lnTo>
                <a:lnTo>
                  <a:pt x="1193419" y="425323"/>
                </a:lnTo>
                <a:lnTo>
                  <a:pt x="1197473" y="420052"/>
                </a:lnTo>
                <a:lnTo>
                  <a:pt x="1193673" y="414401"/>
                </a:lnTo>
                <a:lnTo>
                  <a:pt x="1184528" y="403352"/>
                </a:lnTo>
                <a:lnTo>
                  <a:pt x="1148588" y="371094"/>
                </a:lnTo>
                <a:lnTo>
                  <a:pt x="1101598" y="340995"/>
                </a:lnTo>
                <a:lnTo>
                  <a:pt x="1064641" y="322326"/>
                </a:lnTo>
                <a:lnTo>
                  <a:pt x="1023874" y="304927"/>
                </a:lnTo>
                <a:lnTo>
                  <a:pt x="979551" y="288925"/>
                </a:lnTo>
                <a:lnTo>
                  <a:pt x="932179" y="274447"/>
                </a:lnTo>
                <a:lnTo>
                  <a:pt x="882142" y="261874"/>
                </a:lnTo>
                <a:lnTo>
                  <a:pt x="829945" y="251079"/>
                </a:lnTo>
                <a:lnTo>
                  <a:pt x="775970" y="242443"/>
                </a:lnTo>
                <a:lnTo>
                  <a:pt x="720725" y="235966"/>
                </a:lnTo>
                <a:lnTo>
                  <a:pt x="664591" y="232029"/>
                </a:lnTo>
                <a:lnTo>
                  <a:pt x="580009" y="230251"/>
                </a:lnTo>
                <a:lnTo>
                  <a:pt x="552069" y="229235"/>
                </a:lnTo>
                <a:lnTo>
                  <a:pt x="496443" y="225425"/>
                </a:lnTo>
                <a:lnTo>
                  <a:pt x="441705" y="219075"/>
                </a:lnTo>
                <a:lnTo>
                  <a:pt x="388366" y="210439"/>
                </a:lnTo>
                <a:lnTo>
                  <a:pt x="336677" y="199771"/>
                </a:lnTo>
                <a:lnTo>
                  <a:pt x="287147" y="187198"/>
                </a:lnTo>
                <a:lnTo>
                  <a:pt x="240411" y="172974"/>
                </a:lnTo>
                <a:lnTo>
                  <a:pt x="196723" y="157226"/>
                </a:lnTo>
                <a:lnTo>
                  <a:pt x="156591" y="140081"/>
                </a:lnTo>
                <a:lnTo>
                  <a:pt x="120523" y="121793"/>
                </a:lnTo>
                <a:lnTo>
                  <a:pt x="74930" y="92710"/>
                </a:lnTo>
                <a:lnTo>
                  <a:pt x="41021" y="62230"/>
                </a:lnTo>
                <a:lnTo>
                  <a:pt x="16002" y="21209"/>
                </a:lnTo>
                <a:lnTo>
                  <a:pt x="13335" y="10160"/>
                </a:lnTo>
                <a:lnTo>
                  <a:pt x="13517" y="10160"/>
                </a:lnTo>
                <a:lnTo>
                  <a:pt x="12781" y="1016"/>
                </a:lnTo>
                <a:lnTo>
                  <a:pt x="12700" y="0"/>
                </a:lnTo>
                <a:close/>
              </a:path>
              <a:path w="1221740" h="473710">
                <a:moveTo>
                  <a:pt x="1197473" y="420052"/>
                </a:moveTo>
                <a:lnTo>
                  <a:pt x="1193419" y="425323"/>
                </a:lnTo>
                <a:lnTo>
                  <a:pt x="1198626" y="421767"/>
                </a:lnTo>
                <a:lnTo>
                  <a:pt x="1197473" y="420052"/>
                </a:lnTo>
                <a:close/>
              </a:path>
              <a:path w="1221740" h="473710">
                <a:moveTo>
                  <a:pt x="13517" y="10160"/>
                </a:moveTo>
                <a:lnTo>
                  <a:pt x="13335" y="10160"/>
                </a:lnTo>
                <a:lnTo>
                  <a:pt x="13537" y="10867"/>
                </a:lnTo>
                <a:lnTo>
                  <a:pt x="13517" y="10160"/>
                </a:lnTo>
                <a:close/>
              </a:path>
            </a:pathLst>
          </a:custGeom>
          <a:solidFill>
            <a:srgbClr val="FA8F97"/>
          </a:solidFill>
        </p:spPr>
        <p:txBody>
          <a:bodyPr wrap="square" lIns="0" tIns="0" rIns="0" bIns="0" rtlCol="0"/>
          <a:lstStyle/>
          <a:p>
            <a:endParaRPr/>
          </a:p>
        </p:txBody>
      </p:sp>
      <p:sp>
        <p:nvSpPr>
          <p:cNvPr id="43" name="object 43"/>
          <p:cNvSpPr/>
          <p:nvPr/>
        </p:nvSpPr>
        <p:spPr>
          <a:xfrm>
            <a:off x="9517633" y="3793236"/>
            <a:ext cx="360045" cy="360045"/>
          </a:xfrm>
          <a:custGeom>
            <a:avLst/>
            <a:gdLst/>
            <a:ahLst/>
            <a:cxnLst/>
            <a:rect l="l" t="t" r="r" b="b"/>
            <a:pathLst>
              <a:path w="360045" h="360045">
                <a:moveTo>
                  <a:pt x="179832" y="0"/>
                </a:moveTo>
                <a:lnTo>
                  <a:pt x="132027" y="6424"/>
                </a:lnTo>
                <a:lnTo>
                  <a:pt x="89069" y="24553"/>
                </a:lnTo>
                <a:lnTo>
                  <a:pt x="52673" y="52673"/>
                </a:lnTo>
                <a:lnTo>
                  <a:pt x="24553" y="89069"/>
                </a:lnTo>
                <a:lnTo>
                  <a:pt x="6424" y="132027"/>
                </a:lnTo>
                <a:lnTo>
                  <a:pt x="0" y="179832"/>
                </a:lnTo>
                <a:lnTo>
                  <a:pt x="6424" y="227636"/>
                </a:lnTo>
                <a:lnTo>
                  <a:pt x="24553" y="270594"/>
                </a:lnTo>
                <a:lnTo>
                  <a:pt x="52673" y="306990"/>
                </a:lnTo>
                <a:lnTo>
                  <a:pt x="89069" y="335110"/>
                </a:lnTo>
                <a:lnTo>
                  <a:pt x="132027" y="353239"/>
                </a:lnTo>
                <a:lnTo>
                  <a:pt x="179832" y="359664"/>
                </a:lnTo>
                <a:lnTo>
                  <a:pt x="227636" y="353239"/>
                </a:lnTo>
                <a:lnTo>
                  <a:pt x="270594" y="335110"/>
                </a:lnTo>
                <a:lnTo>
                  <a:pt x="306990" y="306990"/>
                </a:lnTo>
                <a:lnTo>
                  <a:pt x="335110" y="270594"/>
                </a:lnTo>
                <a:lnTo>
                  <a:pt x="353239" y="227636"/>
                </a:lnTo>
                <a:lnTo>
                  <a:pt x="359664" y="179832"/>
                </a:lnTo>
                <a:lnTo>
                  <a:pt x="353239" y="132027"/>
                </a:lnTo>
                <a:lnTo>
                  <a:pt x="335110" y="89069"/>
                </a:lnTo>
                <a:lnTo>
                  <a:pt x="306990" y="52673"/>
                </a:lnTo>
                <a:lnTo>
                  <a:pt x="270594" y="24553"/>
                </a:lnTo>
                <a:lnTo>
                  <a:pt x="227636" y="6424"/>
                </a:lnTo>
                <a:lnTo>
                  <a:pt x="179832" y="0"/>
                </a:lnTo>
                <a:close/>
              </a:path>
            </a:pathLst>
          </a:custGeom>
          <a:solidFill>
            <a:srgbClr val="FFFFFF"/>
          </a:solidFill>
        </p:spPr>
        <p:txBody>
          <a:bodyPr wrap="square" lIns="0" tIns="0" rIns="0" bIns="0" rtlCol="0"/>
          <a:lstStyle/>
          <a:p>
            <a:endParaRPr/>
          </a:p>
        </p:txBody>
      </p:sp>
      <p:sp>
        <p:nvSpPr>
          <p:cNvPr id="44" name="object 44"/>
          <p:cNvSpPr txBox="1"/>
          <p:nvPr/>
        </p:nvSpPr>
        <p:spPr>
          <a:xfrm>
            <a:off x="9541128" y="3856685"/>
            <a:ext cx="336550" cy="228268"/>
          </a:xfrm>
          <a:prstGeom prst="rect">
            <a:avLst/>
          </a:prstGeom>
        </p:spPr>
        <p:txBody>
          <a:bodyPr vert="horz" wrap="square" lIns="0" tIns="12700" rIns="0" bIns="0" rtlCol="0">
            <a:spAutoFit/>
          </a:bodyPr>
          <a:lstStyle/>
          <a:p>
            <a:pPr marL="12700">
              <a:lnSpc>
                <a:spcPct val="100000"/>
              </a:lnSpc>
              <a:spcBef>
                <a:spcPts val="100"/>
              </a:spcBef>
            </a:pPr>
            <a:r>
              <a:rPr lang="en-US" altLang="zh-TW" sz="1400" spc="-25" dirty="0">
                <a:latin typeface="微軟正黑體"/>
                <a:cs typeface="微軟正黑體"/>
              </a:rPr>
              <a:t>113</a:t>
            </a:r>
            <a:endParaRPr sz="1400" dirty="0">
              <a:latin typeface="微軟正黑體"/>
              <a:cs typeface="微軟正黑體"/>
            </a:endParaRPr>
          </a:p>
        </p:txBody>
      </p:sp>
      <p:sp>
        <p:nvSpPr>
          <p:cNvPr id="47" name="object 47"/>
          <p:cNvSpPr txBox="1">
            <a:spLocks noGrp="1"/>
          </p:cNvSpPr>
          <p:nvPr>
            <p:ph type="ftr" sz="quarter" idx="5"/>
          </p:nvPr>
        </p:nvSpPr>
        <p:spPr>
          <a:prstGeom prst="rect">
            <a:avLst/>
          </a:prstGeom>
        </p:spPr>
        <p:txBody>
          <a:bodyPr vert="horz" wrap="square" lIns="0" tIns="27305" rIns="0" bIns="0" rtlCol="0">
            <a:spAutoFit/>
          </a:bodyPr>
          <a:lstStyle/>
          <a:p>
            <a:pPr marL="12700">
              <a:lnSpc>
                <a:spcPct val="100000"/>
              </a:lnSpc>
              <a:spcBef>
                <a:spcPts val="215"/>
              </a:spcBef>
            </a:pPr>
            <a:r>
              <a:rPr spc="-30" dirty="0"/>
              <a:t>翔耀實業股份有限公司</a:t>
            </a:r>
          </a:p>
        </p:txBody>
      </p:sp>
      <p:sp>
        <p:nvSpPr>
          <p:cNvPr id="48" name="object 4"/>
          <p:cNvSpPr txBox="1"/>
          <p:nvPr/>
        </p:nvSpPr>
        <p:spPr>
          <a:xfrm>
            <a:off x="9967671" y="6539235"/>
            <a:ext cx="2052320" cy="269240"/>
          </a:xfrm>
          <a:prstGeom prst="rect">
            <a:avLst/>
          </a:prstGeom>
        </p:spPr>
        <p:txBody>
          <a:bodyPr vert="horz" wrap="square" lIns="0" tIns="12065" rIns="0" bIns="0" rtlCol="0">
            <a:spAutoFit/>
          </a:bodyPr>
          <a:lstStyle/>
          <a:p>
            <a:pPr marL="12700">
              <a:lnSpc>
                <a:spcPct val="100000"/>
              </a:lnSpc>
              <a:spcBef>
                <a:spcPts val="95"/>
              </a:spcBef>
            </a:pPr>
            <a:r>
              <a:rPr sz="1600" spc="-30" dirty="0">
                <a:solidFill>
                  <a:srgbClr val="5E6164"/>
                </a:solidFill>
                <a:latin typeface="微軟正黑體"/>
                <a:cs typeface="微軟正黑體"/>
              </a:rPr>
              <a:t>翔耀實業股份有限公司</a:t>
            </a:r>
            <a:endParaRPr sz="1600" dirty="0">
              <a:latin typeface="微軟正黑體"/>
              <a:cs typeface="微軟正黑體"/>
            </a:endParaRPr>
          </a:p>
        </p:txBody>
      </p:sp>
      <p:pic>
        <p:nvPicPr>
          <p:cNvPr id="49" name="object 5"/>
          <p:cNvPicPr/>
          <p:nvPr/>
        </p:nvPicPr>
        <p:blipFill>
          <a:blip r:embed="rId4" cstate="print"/>
          <a:stretch>
            <a:fillRect/>
          </a:stretch>
        </p:blipFill>
        <p:spPr>
          <a:xfrm>
            <a:off x="9034271" y="6521120"/>
            <a:ext cx="898082" cy="274320"/>
          </a:xfrm>
          <a:prstGeom prst="rect">
            <a:avLst/>
          </a:prstGeom>
        </p:spPr>
      </p:pic>
      <p:sp>
        <p:nvSpPr>
          <p:cNvPr id="62" name="object 34"/>
          <p:cNvSpPr txBox="1"/>
          <p:nvPr/>
        </p:nvSpPr>
        <p:spPr>
          <a:xfrm>
            <a:off x="5710617" y="324728"/>
            <a:ext cx="3183255" cy="1243289"/>
          </a:xfrm>
          <a:prstGeom prst="rect">
            <a:avLst/>
          </a:prstGeom>
        </p:spPr>
        <p:txBody>
          <a:bodyPr vert="horz" wrap="square" lIns="0" tIns="12065" rIns="0" bIns="0" rtlCol="0">
            <a:spAutoFit/>
          </a:bodyPr>
          <a:lstStyle/>
          <a:p>
            <a:pPr marL="12700" marR="5080" indent="-635" algn="just">
              <a:lnSpc>
                <a:spcPct val="100000"/>
              </a:lnSpc>
              <a:spcBef>
                <a:spcPts val="95"/>
              </a:spcBef>
              <a:buClr>
                <a:srgbClr val="FFC000"/>
              </a:buClr>
              <a:buSzPct val="93750"/>
              <a:buChar char="●"/>
              <a:tabLst>
                <a:tab pos="215265" algn="l"/>
              </a:tabLst>
            </a:pPr>
            <a:r>
              <a:rPr lang="en-US" altLang="zh-TW" sz="1600" dirty="0"/>
              <a:t> Relocated to </a:t>
            </a:r>
            <a:r>
              <a:rPr lang="en-US" altLang="zh-TW" sz="1600" dirty="0" err="1"/>
              <a:t>Qingpu</a:t>
            </a:r>
            <a:r>
              <a:rPr lang="en-US" altLang="zh-TW" sz="1600" dirty="0"/>
              <a:t>, Taoyuan in September 2023, established the Taipei headquarters, expanded e-commerce services, and created a complete e-commerce ecosystem.</a:t>
            </a:r>
            <a:endParaRPr sz="1600" dirty="0">
              <a:latin typeface="微軟正黑體"/>
              <a:cs typeface="微軟正黑體"/>
            </a:endParaRPr>
          </a:p>
        </p:txBody>
      </p:sp>
      <p:sp>
        <p:nvSpPr>
          <p:cNvPr id="64" name="object 29"/>
          <p:cNvSpPr/>
          <p:nvPr/>
        </p:nvSpPr>
        <p:spPr>
          <a:xfrm>
            <a:off x="7169657" y="2836164"/>
            <a:ext cx="681990" cy="969644"/>
          </a:xfrm>
          <a:custGeom>
            <a:avLst/>
            <a:gdLst/>
            <a:ahLst/>
            <a:cxnLst/>
            <a:rect l="l" t="t" r="r" b="b"/>
            <a:pathLst>
              <a:path w="681990" h="969645">
                <a:moveTo>
                  <a:pt x="477359" y="522167"/>
                </a:moveTo>
                <a:lnTo>
                  <a:pt x="454698" y="522167"/>
                </a:lnTo>
                <a:lnTo>
                  <a:pt x="468210" y="531297"/>
                </a:lnTo>
                <a:lnTo>
                  <a:pt x="468532" y="531455"/>
                </a:lnTo>
                <a:lnTo>
                  <a:pt x="468699" y="531622"/>
                </a:lnTo>
                <a:lnTo>
                  <a:pt x="508635" y="565023"/>
                </a:lnTo>
                <a:lnTo>
                  <a:pt x="547349" y="608351"/>
                </a:lnTo>
                <a:lnTo>
                  <a:pt x="569849" y="639572"/>
                </a:lnTo>
                <a:lnTo>
                  <a:pt x="591313" y="674844"/>
                </a:lnTo>
                <a:lnTo>
                  <a:pt x="610362" y="712088"/>
                </a:lnTo>
                <a:lnTo>
                  <a:pt x="627272" y="751450"/>
                </a:lnTo>
                <a:lnTo>
                  <a:pt x="627349" y="751723"/>
                </a:lnTo>
                <a:lnTo>
                  <a:pt x="635636" y="774381"/>
                </a:lnTo>
                <a:lnTo>
                  <a:pt x="641656" y="792885"/>
                </a:lnTo>
                <a:lnTo>
                  <a:pt x="641797" y="793096"/>
                </a:lnTo>
                <a:lnTo>
                  <a:pt x="647760" y="814215"/>
                </a:lnTo>
                <a:lnTo>
                  <a:pt x="658048" y="857616"/>
                </a:lnTo>
                <a:lnTo>
                  <a:pt x="664937" y="901831"/>
                </a:lnTo>
                <a:lnTo>
                  <a:pt x="664971" y="902078"/>
                </a:lnTo>
                <a:lnTo>
                  <a:pt x="665071" y="902809"/>
                </a:lnTo>
                <a:lnTo>
                  <a:pt x="667143" y="923290"/>
                </a:lnTo>
                <a:lnTo>
                  <a:pt x="667219" y="924055"/>
                </a:lnTo>
                <a:lnTo>
                  <a:pt x="667317" y="925023"/>
                </a:lnTo>
                <a:lnTo>
                  <a:pt x="668615" y="946150"/>
                </a:lnTo>
                <a:lnTo>
                  <a:pt x="668660" y="946880"/>
                </a:lnTo>
                <a:lnTo>
                  <a:pt x="669029" y="968883"/>
                </a:lnTo>
                <a:lnTo>
                  <a:pt x="669036" y="969263"/>
                </a:lnTo>
                <a:lnTo>
                  <a:pt x="681736" y="968883"/>
                </a:lnTo>
                <a:lnTo>
                  <a:pt x="681244" y="946880"/>
                </a:lnTo>
                <a:lnTo>
                  <a:pt x="677672" y="900430"/>
                </a:lnTo>
                <a:lnTo>
                  <a:pt x="670626" y="855595"/>
                </a:lnTo>
                <a:lnTo>
                  <a:pt x="660146" y="811022"/>
                </a:lnTo>
                <a:lnTo>
                  <a:pt x="646811" y="767969"/>
                </a:lnTo>
                <a:lnTo>
                  <a:pt x="630809" y="726694"/>
                </a:lnTo>
                <a:lnTo>
                  <a:pt x="612267" y="687197"/>
                </a:lnTo>
                <a:lnTo>
                  <a:pt x="591439" y="649986"/>
                </a:lnTo>
                <a:lnTo>
                  <a:pt x="568706" y="615569"/>
                </a:lnTo>
                <a:lnTo>
                  <a:pt x="543941" y="584200"/>
                </a:lnTo>
                <a:lnTo>
                  <a:pt x="517651" y="556006"/>
                </a:lnTo>
                <a:lnTo>
                  <a:pt x="489966" y="531622"/>
                </a:lnTo>
                <a:lnTo>
                  <a:pt x="477359" y="522167"/>
                </a:lnTo>
                <a:close/>
              </a:path>
              <a:path w="681990" h="969645">
                <a:moveTo>
                  <a:pt x="532694" y="590545"/>
                </a:moveTo>
                <a:lnTo>
                  <a:pt x="534326" y="592528"/>
                </a:lnTo>
                <a:lnTo>
                  <a:pt x="534238" y="592258"/>
                </a:lnTo>
                <a:lnTo>
                  <a:pt x="532694" y="590545"/>
                </a:lnTo>
                <a:close/>
              </a:path>
              <a:path w="681990" h="969645">
                <a:moveTo>
                  <a:pt x="44794" y="75541"/>
                </a:moveTo>
                <a:lnTo>
                  <a:pt x="32130" y="76410"/>
                </a:lnTo>
                <a:lnTo>
                  <a:pt x="33446" y="89271"/>
                </a:lnTo>
                <a:lnTo>
                  <a:pt x="33459" y="89401"/>
                </a:lnTo>
                <a:lnTo>
                  <a:pt x="33576" y="90547"/>
                </a:lnTo>
                <a:lnTo>
                  <a:pt x="42545" y="136144"/>
                </a:lnTo>
                <a:lnTo>
                  <a:pt x="54356" y="179832"/>
                </a:lnTo>
                <a:lnTo>
                  <a:pt x="69088" y="221996"/>
                </a:lnTo>
                <a:lnTo>
                  <a:pt x="86360" y="262509"/>
                </a:lnTo>
                <a:lnTo>
                  <a:pt x="106045" y="300863"/>
                </a:lnTo>
                <a:lnTo>
                  <a:pt x="127889" y="336550"/>
                </a:lnTo>
                <a:lnTo>
                  <a:pt x="151638" y="369697"/>
                </a:lnTo>
                <a:lnTo>
                  <a:pt x="177165" y="399414"/>
                </a:lnTo>
                <a:lnTo>
                  <a:pt x="218186" y="437388"/>
                </a:lnTo>
                <a:lnTo>
                  <a:pt x="261874" y="466216"/>
                </a:lnTo>
                <a:lnTo>
                  <a:pt x="307871" y="484632"/>
                </a:lnTo>
                <a:lnTo>
                  <a:pt x="308015" y="484632"/>
                </a:lnTo>
                <a:lnTo>
                  <a:pt x="322834" y="488061"/>
                </a:lnTo>
                <a:lnTo>
                  <a:pt x="338455" y="490220"/>
                </a:lnTo>
                <a:lnTo>
                  <a:pt x="368926" y="491489"/>
                </a:lnTo>
                <a:lnTo>
                  <a:pt x="368297" y="491489"/>
                </a:lnTo>
                <a:lnTo>
                  <a:pt x="412047" y="501396"/>
                </a:lnTo>
                <a:lnTo>
                  <a:pt x="440523" y="514164"/>
                </a:lnTo>
                <a:lnTo>
                  <a:pt x="455479" y="522690"/>
                </a:lnTo>
                <a:lnTo>
                  <a:pt x="454698" y="522167"/>
                </a:lnTo>
                <a:lnTo>
                  <a:pt x="477359" y="522167"/>
                </a:lnTo>
                <a:lnTo>
                  <a:pt x="475742" y="520953"/>
                </a:lnTo>
                <a:lnTo>
                  <a:pt x="431419" y="495553"/>
                </a:lnTo>
                <a:lnTo>
                  <a:pt x="385445" y="481075"/>
                </a:lnTo>
                <a:lnTo>
                  <a:pt x="340267" y="477558"/>
                </a:lnTo>
                <a:lnTo>
                  <a:pt x="325808" y="475614"/>
                </a:lnTo>
                <a:lnTo>
                  <a:pt x="325500" y="475614"/>
                </a:lnTo>
                <a:lnTo>
                  <a:pt x="311070" y="472313"/>
                </a:lnTo>
                <a:lnTo>
                  <a:pt x="297065" y="467899"/>
                </a:lnTo>
                <a:lnTo>
                  <a:pt x="282556" y="462072"/>
                </a:lnTo>
                <a:lnTo>
                  <a:pt x="267999" y="455109"/>
                </a:lnTo>
                <a:lnTo>
                  <a:pt x="267575" y="454937"/>
                </a:lnTo>
                <a:lnTo>
                  <a:pt x="253910" y="446961"/>
                </a:lnTo>
                <a:lnTo>
                  <a:pt x="253753" y="446961"/>
                </a:lnTo>
                <a:lnTo>
                  <a:pt x="240392" y="438128"/>
                </a:lnTo>
                <a:lnTo>
                  <a:pt x="226219" y="427567"/>
                </a:lnTo>
                <a:lnTo>
                  <a:pt x="225912" y="427379"/>
                </a:lnTo>
                <a:lnTo>
                  <a:pt x="213659" y="417164"/>
                </a:lnTo>
                <a:lnTo>
                  <a:pt x="172679" y="375217"/>
                </a:lnTo>
                <a:lnTo>
                  <a:pt x="137904" y="328664"/>
                </a:lnTo>
                <a:lnTo>
                  <a:pt x="116968" y="294516"/>
                </a:lnTo>
                <a:lnTo>
                  <a:pt x="97790" y="257048"/>
                </a:lnTo>
                <a:lnTo>
                  <a:pt x="80899" y="217424"/>
                </a:lnTo>
                <a:lnTo>
                  <a:pt x="66499" y="176124"/>
                </a:lnTo>
                <a:lnTo>
                  <a:pt x="66353" y="175914"/>
                </a:lnTo>
                <a:lnTo>
                  <a:pt x="60275" y="154954"/>
                </a:lnTo>
                <a:lnTo>
                  <a:pt x="60257" y="154671"/>
                </a:lnTo>
                <a:lnTo>
                  <a:pt x="54927" y="133335"/>
                </a:lnTo>
                <a:lnTo>
                  <a:pt x="54812" y="133107"/>
                </a:lnTo>
                <a:lnTo>
                  <a:pt x="49926" y="110277"/>
                </a:lnTo>
                <a:lnTo>
                  <a:pt x="46453" y="90547"/>
                </a:lnTo>
                <a:lnTo>
                  <a:pt x="46356" y="89672"/>
                </a:lnTo>
                <a:lnTo>
                  <a:pt x="46254" y="89271"/>
                </a:lnTo>
                <a:lnTo>
                  <a:pt x="44887" y="76410"/>
                </a:lnTo>
                <a:lnTo>
                  <a:pt x="44794" y="75541"/>
                </a:lnTo>
                <a:close/>
              </a:path>
              <a:path w="681990" h="969645">
                <a:moveTo>
                  <a:pt x="252566" y="446176"/>
                </a:moveTo>
                <a:lnTo>
                  <a:pt x="253753" y="446961"/>
                </a:lnTo>
                <a:lnTo>
                  <a:pt x="253910" y="446961"/>
                </a:lnTo>
                <a:lnTo>
                  <a:pt x="252566" y="446176"/>
                </a:lnTo>
                <a:close/>
              </a:path>
              <a:path w="681990" h="969645">
                <a:moveTo>
                  <a:pt x="32766" y="0"/>
                </a:moveTo>
                <a:lnTo>
                  <a:pt x="0" y="78612"/>
                </a:lnTo>
                <a:lnTo>
                  <a:pt x="32130" y="76410"/>
                </a:lnTo>
                <a:lnTo>
                  <a:pt x="30861" y="64008"/>
                </a:lnTo>
                <a:lnTo>
                  <a:pt x="43434" y="62737"/>
                </a:lnTo>
                <a:lnTo>
                  <a:pt x="69670" y="62737"/>
                </a:lnTo>
                <a:lnTo>
                  <a:pt x="32766" y="0"/>
                </a:lnTo>
                <a:close/>
              </a:path>
              <a:path w="681990" h="969645">
                <a:moveTo>
                  <a:pt x="43434" y="62737"/>
                </a:moveTo>
                <a:lnTo>
                  <a:pt x="30861" y="64008"/>
                </a:lnTo>
                <a:lnTo>
                  <a:pt x="32041" y="75541"/>
                </a:lnTo>
                <a:lnTo>
                  <a:pt x="32130" y="76410"/>
                </a:lnTo>
                <a:lnTo>
                  <a:pt x="44794" y="75541"/>
                </a:lnTo>
                <a:lnTo>
                  <a:pt x="43434" y="62737"/>
                </a:lnTo>
                <a:close/>
              </a:path>
              <a:path w="681990" h="969645">
                <a:moveTo>
                  <a:pt x="69670" y="62737"/>
                </a:moveTo>
                <a:lnTo>
                  <a:pt x="43434" y="62737"/>
                </a:lnTo>
                <a:lnTo>
                  <a:pt x="44794" y="75541"/>
                </a:lnTo>
                <a:lnTo>
                  <a:pt x="75946" y="73406"/>
                </a:lnTo>
                <a:lnTo>
                  <a:pt x="69670" y="62737"/>
                </a:lnTo>
                <a:close/>
              </a:path>
            </a:pathLst>
          </a:custGeom>
          <a:solidFill>
            <a:srgbClr val="FFAE28"/>
          </a:solidFill>
        </p:spPr>
        <p:txBody>
          <a:bodyPr wrap="square" lIns="0" tIns="0" rIns="0" bIns="0" rtlCol="0"/>
          <a:lstStyle/>
          <a:p>
            <a:endParaRPr/>
          </a:p>
        </p:txBody>
      </p:sp>
      <p:sp>
        <p:nvSpPr>
          <p:cNvPr id="65" name="object 29"/>
          <p:cNvSpPr/>
          <p:nvPr/>
        </p:nvSpPr>
        <p:spPr>
          <a:xfrm flipH="1">
            <a:off x="8728578" y="1812989"/>
            <a:ext cx="835789" cy="1918573"/>
          </a:xfrm>
          <a:custGeom>
            <a:avLst/>
            <a:gdLst/>
            <a:ahLst/>
            <a:cxnLst/>
            <a:rect l="l" t="t" r="r" b="b"/>
            <a:pathLst>
              <a:path w="681990" h="969645">
                <a:moveTo>
                  <a:pt x="477359" y="522167"/>
                </a:moveTo>
                <a:lnTo>
                  <a:pt x="454698" y="522167"/>
                </a:lnTo>
                <a:lnTo>
                  <a:pt x="468210" y="531297"/>
                </a:lnTo>
                <a:lnTo>
                  <a:pt x="468532" y="531455"/>
                </a:lnTo>
                <a:lnTo>
                  <a:pt x="468699" y="531622"/>
                </a:lnTo>
                <a:lnTo>
                  <a:pt x="508635" y="565023"/>
                </a:lnTo>
                <a:lnTo>
                  <a:pt x="547349" y="608351"/>
                </a:lnTo>
                <a:lnTo>
                  <a:pt x="569849" y="639572"/>
                </a:lnTo>
                <a:lnTo>
                  <a:pt x="591313" y="674844"/>
                </a:lnTo>
                <a:lnTo>
                  <a:pt x="610362" y="712088"/>
                </a:lnTo>
                <a:lnTo>
                  <a:pt x="627272" y="751450"/>
                </a:lnTo>
                <a:lnTo>
                  <a:pt x="627349" y="751723"/>
                </a:lnTo>
                <a:lnTo>
                  <a:pt x="635636" y="774381"/>
                </a:lnTo>
                <a:lnTo>
                  <a:pt x="641656" y="792885"/>
                </a:lnTo>
                <a:lnTo>
                  <a:pt x="641797" y="793096"/>
                </a:lnTo>
                <a:lnTo>
                  <a:pt x="647760" y="814215"/>
                </a:lnTo>
                <a:lnTo>
                  <a:pt x="658048" y="857616"/>
                </a:lnTo>
                <a:lnTo>
                  <a:pt x="664937" y="901831"/>
                </a:lnTo>
                <a:lnTo>
                  <a:pt x="664971" y="902078"/>
                </a:lnTo>
                <a:lnTo>
                  <a:pt x="665071" y="902809"/>
                </a:lnTo>
                <a:lnTo>
                  <a:pt x="667143" y="923290"/>
                </a:lnTo>
                <a:lnTo>
                  <a:pt x="667219" y="924055"/>
                </a:lnTo>
                <a:lnTo>
                  <a:pt x="667317" y="925023"/>
                </a:lnTo>
                <a:lnTo>
                  <a:pt x="668615" y="946150"/>
                </a:lnTo>
                <a:lnTo>
                  <a:pt x="668660" y="946880"/>
                </a:lnTo>
                <a:lnTo>
                  <a:pt x="669029" y="968883"/>
                </a:lnTo>
                <a:lnTo>
                  <a:pt x="669036" y="969263"/>
                </a:lnTo>
                <a:lnTo>
                  <a:pt x="681736" y="968883"/>
                </a:lnTo>
                <a:lnTo>
                  <a:pt x="681244" y="946880"/>
                </a:lnTo>
                <a:lnTo>
                  <a:pt x="677672" y="900430"/>
                </a:lnTo>
                <a:lnTo>
                  <a:pt x="670626" y="855595"/>
                </a:lnTo>
                <a:lnTo>
                  <a:pt x="660146" y="811022"/>
                </a:lnTo>
                <a:lnTo>
                  <a:pt x="646811" y="767969"/>
                </a:lnTo>
                <a:lnTo>
                  <a:pt x="630809" y="726694"/>
                </a:lnTo>
                <a:lnTo>
                  <a:pt x="612267" y="687197"/>
                </a:lnTo>
                <a:lnTo>
                  <a:pt x="591439" y="649986"/>
                </a:lnTo>
                <a:lnTo>
                  <a:pt x="568706" y="615569"/>
                </a:lnTo>
                <a:lnTo>
                  <a:pt x="543941" y="584200"/>
                </a:lnTo>
                <a:lnTo>
                  <a:pt x="517651" y="556006"/>
                </a:lnTo>
                <a:lnTo>
                  <a:pt x="489966" y="531622"/>
                </a:lnTo>
                <a:lnTo>
                  <a:pt x="477359" y="522167"/>
                </a:lnTo>
                <a:close/>
              </a:path>
              <a:path w="681990" h="969645">
                <a:moveTo>
                  <a:pt x="532694" y="590545"/>
                </a:moveTo>
                <a:lnTo>
                  <a:pt x="534326" y="592528"/>
                </a:lnTo>
                <a:lnTo>
                  <a:pt x="534238" y="592258"/>
                </a:lnTo>
                <a:lnTo>
                  <a:pt x="532694" y="590545"/>
                </a:lnTo>
                <a:close/>
              </a:path>
              <a:path w="681990" h="969645">
                <a:moveTo>
                  <a:pt x="44794" y="75541"/>
                </a:moveTo>
                <a:lnTo>
                  <a:pt x="32130" y="76410"/>
                </a:lnTo>
                <a:lnTo>
                  <a:pt x="33446" y="89271"/>
                </a:lnTo>
                <a:lnTo>
                  <a:pt x="33459" y="89401"/>
                </a:lnTo>
                <a:lnTo>
                  <a:pt x="33576" y="90547"/>
                </a:lnTo>
                <a:lnTo>
                  <a:pt x="42545" y="136144"/>
                </a:lnTo>
                <a:lnTo>
                  <a:pt x="54356" y="179832"/>
                </a:lnTo>
                <a:lnTo>
                  <a:pt x="69088" y="221996"/>
                </a:lnTo>
                <a:lnTo>
                  <a:pt x="86360" y="262509"/>
                </a:lnTo>
                <a:lnTo>
                  <a:pt x="106045" y="300863"/>
                </a:lnTo>
                <a:lnTo>
                  <a:pt x="127889" y="336550"/>
                </a:lnTo>
                <a:lnTo>
                  <a:pt x="151638" y="369697"/>
                </a:lnTo>
                <a:lnTo>
                  <a:pt x="177165" y="399414"/>
                </a:lnTo>
                <a:lnTo>
                  <a:pt x="218186" y="437388"/>
                </a:lnTo>
                <a:lnTo>
                  <a:pt x="261874" y="466216"/>
                </a:lnTo>
                <a:lnTo>
                  <a:pt x="307871" y="484632"/>
                </a:lnTo>
                <a:lnTo>
                  <a:pt x="308015" y="484632"/>
                </a:lnTo>
                <a:lnTo>
                  <a:pt x="322834" y="488061"/>
                </a:lnTo>
                <a:lnTo>
                  <a:pt x="338455" y="490220"/>
                </a:lnTo>
                <a:lnTo>
                  <a:pt x="368926" y="491489"/>
                </a:lnTo>
                <a:lnTo>
                  <a:pt x="368297" y="491489"/>
                </a:lnTo>
                <a:lnTo>
                  <a:pt x="412047" y="501396"/>
                </a:lnTo>
                <a:lnTo>
                  <a:pt x="440523" y="514164"/>
                </a:lnTo>
                <a:lnTo>
                  <a:pt x="455479" y="522690"/>
                </a:lnTo>
                <a:lnTo>
                  <a:pt x="454698" y="522167"/>
                </a:lnTo>
                <a:lnTo>
                  <a:pt x="477359" y="522167"/>
                </a:lnTo>
                <a:lnTo>
                  <a:pt x="475742" y="520953"/>
                </a:lnTo>
                <a:lnTo>
                  <a:pt x="431419" y="495553"/>
                </a:lnTo>
                <a:lnTo>
                  <a:pt x="385445" y="481075"/>
                </a:lnTo>
                <a:lnTo>
                  <a:pt x="340267" y="477558"/>
                </a:lnTo>
                <a:lnTo>
                  <a:pt x="325808" y="475614"/>
                </a:lnTo>
                <a:lnTo>
                  <a:pt x="325500" y="475614"/>
                </a:lnTo>
                <a:lnTo>
                  <a:pt x="311070" y="472313"/>
                </a:lnTo>
                <a:lnTo>
                  <a:pt x="297065" y="467899"/>
                </a:lnTo>
                <a:lnTo>
                  <a:pt x="282556" y="462072"/>
                </a:lnTo>
                <a:lnTo>
                  <a:pt x="267999" y="455109"/>
                </a:lnTo>
                <a:lnTo>
                  <a:pt x="267575" y="454937"/>
                </a:lnTo>
                <a:lnTo>
                  <a:pt x="253910" y="446961"/>
                </a:lnTo>
                <a:lnTo>
                  <a:pt x="253753" y="446961"/>
                </a:lnTo>
                <a:lnTo>
                  <a:pt x="240392" y="438128"/>
                </a:lnTo>
                <a:lnTo>
                  <a:pt x="226219" y="427567"/>
                </a:lnTo>
                <a:lnTo>
                  <a:pt x="225912" y="427379"/>
                </a:lnTo>
                <a:lnTo>
                  <a:pt x="213659" y="417164"/>
                </a:lnTo>
                <a:lnTo>
                  <a:pt x="172679" y="375217"/>
                </a:lnTo>
                <a:lnTo>
                  <a:pt x="137904" y="328664"/>
                </a:lnTo>
                <a:lnTo>
                  <a:pt x="116968" y="294516"/>
                </a:lnTo>
                <a:lnTo>
                  <a:pt x="97790" y="257048"/>
                </a:lnTo>
                <a:lnTo>
                  <a:pt x="80899" y="217424"/>
                </a:lnTo>
                <a:lnTo>
                  <a:pt x="66499" y="176124"/>
                </a:lnTo>
                <a:lnTo>
                  <a:pt x="66353" y="175914"/>
                </a:lnTo>
                <a:lnTo>
                  <a:pt x="60275" y="154954"/>
                </a:lnTo>
                <a:lnTo>
                  <a:pt x="60257" y="154671"/>
                </a:lnTo>
                <a:lnTo>
                  <a:pt x="54927" y="133335"/>
                </a:lnTo>
                <a:lnTo>
                  <a:pt x="54812" y="133107"/>
                </a:lnTo>
                <a:lnTo>
                  <a:pt x="49926" y="110277"/>
                </a:lnTo>
                <a:lnTo>
                  <a:pt x="46453" y="90547"/>
                </a:lnTo>
                <a:lnTo>
                  <a:pt x="46356" y="89672"/>
                </a:lnTo>
                <a:lnTo>
                  <a:pt x="46254" y="89271"/>
                </a:lnTo>
                <a:lnTo>
                  <a:pt x="44887" y="76410"/>
                </a:lnTo>
                <a:lnTo>
                  <a:pt x="44794" y="75541"/>
                </a:lnTo>
                <a:close/>
              </a:path>
              <a:path w="681990" h="969645">
                <a:moveTo>
                  <a:pt x="252566" y="446176"/>
                </a:moveTo>
                <a:lnTo>
                  <a:pt x="253753" y="446961"/>
                </a:lnTo>
                <a:lnTo>
                  <a:pt x="253910" y="446961"/>
                </a:lnTo>
                <a:lnTo>
                  <a:pt x="252566" y="446176"/>
                </a:lnTo>
                <a:close/>
              </a:path>
              <a:path w="681990" h="969645">
                <a:moveTo>
                  <a:pt x="32766" y="0"/>
                </a:moveTo>
                <a:lnTo>
                  <a:pt x="0" y="78612"/>
                </a:lnTo>
                <a:lnTo>
                  <a:pt x="32130" y="76410"/>
                </a:lnTo>
                <a:lnTo>
                  <a:pt x="30861" y="64008"/>
                </a:lnTo>
                <a:lnTo>
                  <a:pt x="43434" y="62737"/>
                </a:lnTo>
                <a:lnTo>
                  <a:pt x="69670" y="62737"/>
                </a:lnTo>
                <a:lnTo>
                  <a:pt x="32766" y="0"/>
                </a:lnTo>
                <a:close/>
              </a:path>
              <a:path w="681990" h="969645">
                <a:moveTo>
                  <a:pt x="43434" y="62737"/>
                </a:moveTo>
                <a:lnTo>
                  <a:pt x="30861" y="64008"/>
                </a:lnTo>
                <a:lnTo>
                  <a:pt x="32041" y="75541"/>
                </a:lnTo>
                <a:lnTo>
                  <a:pt x="32130" y="76410"/>
                </a:lnTo>
                <a:lnTo>
                  <a:pt x="44794" y="75541"/>
                </a:lnTo>
                <a:lnTo>
                  <a:pt x="43434" y="62737"/>
                </a:lnTo>
                <a:close/>
              </a:path>
              <a:path w="681990" h="969645">
                <a:moveTo>
                  <a:pt x="69670" y="62737"/>
                </a:moveTo>
                <a:lnTo>
                  <a:pt x="43434" y="62737"/>
                </a:lnTo>
                <a:lnTo>
                  <a:pt x="44794" y="75541"/>
                </a:lnTo>
                <a:lnTo>
                  <a:pt x="75946" y="73406"/>
                </a:lnTo>
                <a:lnTo>
                  <a:pt x="69670" y="62737"/>
                </a:lnTo>
                <a:close/>
              </a:path>
            </a:pathLst>
          </a:custGeom>
          <a:solidFill>
            <a:srgbClr val="FFAE28"/>
          </a:solidFill>
        </p:spPr>
        <p:txBody>
          <a:bodyPr wrap="square" lIns="0" tIns="0" rIns="0" bIns="0" rtlCol="0"/>
          <a:lstStyle/>
          <a:p>
            <a:endParaRPr/>
          </a:p>
        </p:txBody>
      </p:sp>
      <p:sp>
        <p:nvSpPr>
          <p:cNvPr id="53" name="object 30"/>
          <p:cNvSpPr/>
          <p:nvPr/>
        </p:nvSpPr>
        <p:spPr>
          <a:xfrm>
            <a:off x="10630117" y="3830718"/>
            <a:ext cx="408541" cy="272674"/>
          </a:xfrm>
          <a:custGeom>
            <a:avLst/>
            <a:gdLst/>
            <a:ahLst/>
            <a:cxnLst/>
            <a:rect l="l" t="t" r="r" b="b"/>
            <a:pathLst>
              <a:path w="360045" h="360045">
                <a:moveTo>
                  <a:pt x="179831" y="0"/>
                </a:moveTo>
                <a:lnTo>
                  <a:pt x="132027" y="6424"/>
                </a:lnTo>
                <a:lnTo>
                  <a:pt x="89069" y="24553"/>
                </a:lnTo>
                <a:lnTo>
                  <a:pt x="52673" y="52673"/>
                </a:lnTo>
                <a:lnTo>
                  <a:pt x="24553" y="89069"/>
                </a:lnTo>
                <a:lnTo>
                  <a:pt x="6424" y="132027"/>
                </a:lnTo>
                <a:lnTo>
                  <a:pt x="0" y="179831"/>
                </a:lnTo>
                <a:lnTo>
                  <a:pt x="6424" y="227636"/>
                </a:lnTo>
                <a:lnTo>
                  <a:pt x="24553" y="270594"/>
                </a:lnTo>
                <a:lnTo>
                  <a:pt x="52673" y="306990"/>
                </a:lnTo>
                <a:lnTo>
                  <a:pt x="89069" y="335110"/>
                </a:lnTo>
                <a:lnTo>
                  <a:pt x="132027" y="353239"/>
                </a:lnTo>
                <a:lnTo>
                  <a:pt x="179831" y="359663"/>
                </a:lnTo>
                <a:lnTo>
                  <a:pt x="227636" y="353239"/>
                </a:lnTo>
                <a:lnTo>
                  <a:pt x="270594" y="335110"/>
                </a:lnTo>
                <a:lnTo>
                  <a:pt x="306990" y="306990"/>
                </a:lnTo>
                <a:lnTo>
                  <a:pt x="335110" y="270594"/>
                </a:lnTo>
                <a:lnTo>
                  <a:pt x="353239" y="227636"/>
                </a:lnTo>
                <a:lnTo>
                  <a:pt x="359664" y="179831"/>
                </a:lnTo>
                <a:lnTo>
                  <a:pt x="353239" y="132027"/>
                </a:lnTo>
                <a:lnTo>
                  <a:pt x="335110" y="89069"/>
                </a:lnTo>
                <a:lnTo>
                  <a:pt x="306990" y="52673"/>
                </a:lnTo>
                <a:lnTo>
                  <a:pt x="270594" y="24553"/>
                </a:lnTo>
                <a:lnTo>
                  <a:pt x="227636" y="6424"/>
                </a:lnTo>
                <a:lnTo>
                  <a:pt x="179831" y="0"/>
                </a:lnTo>
                <a:close/>
              </a:path>
            </a:pathLst>
          </a:custGeom>
          <a:solidFill>
            <a:srgbClr val="FFFFFF"/>
          </a:solidFill>
        </p:spPr>
        <p:txBody>
          <a:bodyPr wrap="square" lIns="0" tIns="0" rIns="0" bIns="0" rtlCol="0"/>
          <a:lstStyle/>
          <a:p>
            <a:endParaRPr/>
          </a:p>
        </p:txBody>
      </p:sp>
      <p:sp>
        <p:nvSpPr>
          <p:cNvPr id="22" name="矩形 21"/>
          <p:cNvSpPr/>
          <p:nvPr/>
        </p:nvSpPr>
        <p:spPr>
          <a:xfrm>
            <a:off x="10553990" y="3811401"/>
            <a:ext cx="647409" cy="307777"/>
          </a:xfrm>
          <a:prstGeom prst="rect">
            <a:avLst/>
          </a:prstGeom>
        </p:spPr>
        <p:txBody>
          <a:bodyPr wrap="square">
            <a:spAutoFit/>
          </a:bodyPr>
          <a:lstStyle/>
          <a:p>
            <a:pPr marL="12700">
              <a:lnSpc>
                <a:spcPct val="100000"/>
              </a:lnSpc>
              <a:spcBef>
                <a:spcPts val="100"/>
              </a:spcBef>
            </a:pPr>
            <a:r>
              <a:rPr lang="en-US" altLang="zh-TW" sz="1400" spc="-25" dirty="0">
                <a:latin typeface="微軟正黑體"/>
                <a:cs typeface="微軟正黑體"/>
              </a:rPr>
              <a:t>114</a:t>
            </a:r>
            <a:endParaRPr lang="en-US" altLang="zh-TW" sz="1400" dirty="0">
              <a:latin typeface="微軟正黑體"/>
              <a:cs typeface="微軟正黑體"/>
            </a:endParaRPr>
          </a:p>
        </p:txBody>
      </p:sp>
      <p:sp>
        <p:nvSpPr>
          <p:cNvPr id="54" name="object 29"/>
          <p:cNvSpPr/>
          <p:nvPr/>
        </p:nvSpPr>
        <p:spPr>
          <a:xfrm flipH="1">
            <a:off x="11354635" y="3314182"/>
            <a:ext cx="243879" cy="671267"/>
          </a:xfrm>
          <a:custGeom>
            <a:avLst/>
            <a:gdLst/>
            <a:ahLst/>
            <a:cxnLst/>
            <a:rect l="l" t="t" r="r" b="b"/>
            <a:pathLst>
              <a:path w="681990" h="969645">
                <a:moveTo>
                  <a:pt x="477359" y="522167"/>
                </a:moveTo>
                <a:lnTo>
                  <a:pt x="454698" y="522167"/>
                </a:lnTo>
                <a:lnTo>
                  <a:pt x="468210" y="531297"/>
                </a:lnTo>
                <a:lnTo>
                  <a:pt x="468532" y="531455"/>
                </a:lnTo>
                <a:lnTo>
                  <a:pt x="468699" y="531622"/>
                </a:lnTo>
                <a:lnTo>
                  <a:pt x="508635" y="565023"/>
                </a:lnTo>
                <a:lnTo>
                  <a:pt x="547349" y="608351"/>
                </a:lnTo>
                <a:lnTo>
                  <a:pt x="569849" y="639572"/>
                </a:lnTo>
                <a:lnTo>
                  <a:pt x="591313" y="674844"/>
                </a:lnTo>
                <a:lnTo>
                  <a:pt x="610362" y="712088"/>
                </a:lnTo>
                <a:lnTo>
                  <a:pt x="627272" y="751450"/>
                </a:lnTo>
                <a:lnTo>
                  <a:pt x="627349" y="751723"/>
                </a:lnTo>
                <a:lnTo>
                  <a:pt x="635636" y="774381"/>
                </a:lnTo>
                <a:lnTo>
                  <a:pt x="641656" y="792885"/>
                </a:lnTo>
                <a:lnTo>
                  <a:pt x="641797" y="793096"/>
                </a:lnTo>
                <a:lnTo>
                  <a:pt x="647760" y="814215"/>
                </a:lnTo>
                <a:lnTo>
                  <a:pt x="658048" y="857616"/>
                </a:lnTo>
                <a:lnTo>
                  <a:pt x="664937" y="901831"/>
                </a:lnTo>
                <a:lnTo>
                  <a:pt x="664971" y="902078"/>
                </a:lnTo>
                <a:lnTo>
                  <a:pt x="665071" y="902809"/>
                </a:lnTo>
                <a:lnTo>
                  <a:pt x="667143" y="923290"/>
                </a:lnTo>
                <a:lnTo>
                  <a:pt x="667219" y="924055"/>
                </a:lnTo>
                <a:lnTo>
                  <a:pt x="667317" y="925023"/>
                </a:lnTo>
                <a:lnTo>
                  <a:pt x="668615" y="946150"/>
                </a:lnTo>
                <a:lnTo>
                  <a:pt x="668660" y="946880"/>
                </a:lnTo>
                <a:lnTo>
                  <a:pt x="669029" y="968883"/>
                </a:lnTo>
                <a:lnTo>
                  <a:pt x="669036" y="969263"/>
                </a:lnTo>
                <a:lnTo>
                  <a:pt x="681736" y="968883"/>
                </a:lnTo>
                <a:lnTo>
                  <a:pt x="681244" y="946880"/>
                </a:lnTo>
                <a:lnTo>
                  <a:pt x="677672" y="900430"/>
                </a:lnTo>
                <a:lnTo>
                  <a:pt x="670626" y="855595"/>
                </a:lnTo>
                <a:lnTo>
                  <a:pt x="660146" y="811022"/>
                </a:lnTo>
                <a:lnTo>
                  <a:pt x="646811" y="767969"/>
                </a:lnTo>
                <a:lnTo>
                  <a:pt x="630809" y="726694"/>
                </a:lnTo>
                <a:lnTo>
                  <a:pt x="612267" y="687197"/>
                </a:lnTo>
                <a:lnTo>
                  <a:pt x="591439" y="649986"/>
                </a:lnTo>
                <a:lnTo>
                  <a:pt x="568706" y="615569"/>
                </a:lnTo>
                <a:lnTo>
                  <a:pt x="543941" y="584200"/>
                </a:lnTo>
                <a:lnTo>
                  <a:pt x="517651" y="556006"/>
                </a:lnTo>
                <a:lnTo>
                  <a:pt x="489966" y="531622"/>
                </a:lnTo>
                <a:lnTo>
                  <a:pt x="477359" y="522167"/>
                </a:lnTo>
                <a:close/>
              </a:path>
              <a:path w="681990" h="969645">
                <a:moveTo>
                  <a:pt x="532694" y="590545"/>
                </a:moveTo>
                <a:lnTo>
                  <a:pt x="534326" y="592528"/>
                </a:lnTo>
                <a:lnTo>
                  <a:pt x="534238" y="592258"/>
                </a:lnTo>
                <a:lnTo>
                  <a:pt x="532694" y="590545"/>
                </a:lnTo>
                <a:close/>
              </a:path>
              <a:path w="681990" h="969645">
                <a:moveTo>
                  <a:pt x="44794" y="75541"/>
                </a:moveTo>
                <a:lnTo>
                  <a:pt x="32130" y="76410"/>
                </a:lnTo>
                <a:lnTo>
                  <a:pt x="33446" y="89271"/>
                </a:lnTo>
                <a:lnTo>
                  <a:pt x="33459" y="89401"/>
                </a:lnTo>
                <a:lnTo>
                  <a:pt x="33576" y="90547"/>
                </a:lnTo>
                <a:lnTo>
                  <a:pt x="42545" y="136144"/>
                </a:lnTo>
                <a:lnTo>
                  <a:pt x="54356" y="179832"/>
                </a:lnTo>
                <a:lnTo>
                  <a:pt x="69088" y="221996"/>
                </a:lnTo>
                <a:lnTo>
                  <a:pt x="86360" y="262509"/>
                </a:lnTo>
                <a:lnTo>
                  <a:pt x="106045" y="300863"/>
                </a:lnTo>
                <a:lnTo>
                  <a:pt x="127889" y="336550"/>
                </a:lnTo>
                <a:lnTo>
                  <a:pt x="151638" y="369697"/>
                </a:lnTo>
                <a:lnTo>
                  <a:pt x="177165" y="399414"/>
                </a:lnTo>
                <a:lnTo>
                  <a:pt x="218186" y="437388"/>
                </a:lnTo>
                <a:lnTo>
                  <a:pt x="261874" y="466216"/>
                </a:lnTo>
                <a:lnTo>
                  <a:pt x="307871" y="484632"/>
                </a:lnTo>
                <a:lnTo>
                  <a:pt x="308015" y="484632"/>
                </a:lnTo>
                <a:lnTo>
                  <a:pt x="322834" y="488061"/>
                </a:lnTo>
                <a:lnTo>
                  <a:pt x="338455" y="490220"/>
                </a:lnTo>
                <a:lnTo>
                  <a:pt x="368926" y="491489"/>
                </a:lnTo>
                <a:lnTo>
                  <a:pt x="368297" y="491489"/>
                </a:lnTo>
                <a:lnTo>
                  <a:pt x="412047" y="501396"/>
                </a:lnTo>
                <a:lnTo>
                  <a:pt x="440523" y="514164"/>
                </a:lnTo>
                <a:lnTo>
                  <a:pt x="455479" y="522690"/>
                </a:lnTo>
                <a:lnTo>
                  <a:pt x="454698" y="522167"/>
                </a:lnTo>
                <a:lnTo>
                  <a:pt x="477359" y="522167"/>
                </a:lnTo>
                <a:lnTo>
                  <a:pt x="475742" y="520953"/>
                </a:lnTo>
                <a:lnTo>
                  <a:pt x="431419" y="495553"/>
                </a:lnTo>
                <a:lnTo>
                  <a:pt x="385445" y="481075"/>
                </a:lnTo>
                <a:lnTo>
                  <a:pt x="340267" y="477558"/>
                </a:lnTo>
                <a:lnTo>
                  <a:pt x="325808" y="475614"/>
                </a:lnTo>
                <a:lnTo>
                  <a:pt x="325500" y="475614"/>
                </a:lnTo>
                <a:lnTo>
                  <a:pt x="311070" y="472313"/>
                </a:lnTo>
                <a:lnTo>
                  <a:pt x="297065" y="467899"/>
                </a:lnTo>
                <a:lnTo>
                  <a:pt x="282556" y="462072"/>
                </a:lnTo>
                <a:lnTo>
                  <a:pt x="267999" y="455109"/>
                </a:lnTo>
                <a:lnTo>
                  <a:pt x="267575" y="454937"/>
                </a:lnTo>
                <a:lnTo>
                  <a:pt x="253910" y="446961"/>
                </a:lnTo>
                <a:lnTo>
                  <a:pt x="253753" y="446961"/>
                </a:lnTo>
                <a:lnTo>
                  <a:pt x="240392" y="438128"/>
                </a:lnTo>
                <a:lnTo>
                  <a:pt x="226219" y="427567"/>
                </a:lnTo>
                <a:lnTo>
                  <a:pt x="225912" y="427379"/>
                </a:lnTo>
                <a:lnTo>
                  <a:pt x="213659" y="417164"/>
                </a:lnTo>
                <a:lnTo>
                  <a:pt x="172679" y="375217"/>
                </a:lnTo>
                <a:lnTo>
                  <a:pt x="137904" y="328664"/>
                </a:lnTo>
                <a:lnTo>
                  <a:pt x="116968" y="294516"/>
                </a:lnTo>
                <a:lnTo>
                  <a:pt x="97790" y="257048"/>
                </a:lnTo>
                <a:lnTo>
                  <a:pt x="80899" y="217424"/>
                </a:lnTo>
                <a:lnTo>
                  <a:pt x="66499" y="176124"/>
                </a:lnTo>
                <a:lnTo>
                  <a:pt x="66353" y="175914"/>
                </a:lnTo>
                <a:lnTo>
                  <a:pt x="60275" y="154954"/>
                </a:lnTo>
                <a:lnTo>
                  <a:pt x="60257" y="154671"/>
                </a:lnTo>
                <a:lnTo>
                  <a:pt x="54927" y="133335"/>
                </a:lnTo>
                <a:lnTo>
                  <a:pt x="54812" y="133107"/>
                </a:lnTo>
                <a:lnTo>
                  <a:pt x="49926" y="110277"/>
                </a:lnTo>
                <a:lnTo>
                  <a:pt x="46453" y="90547"/>
                </a:lnTo>
                <a:lnTo>
                  <a:pt x="46356" y="89672"/>
                </a:lnTo>
                <a:lnTo>
                  <a:pt x="46254" y="89271"/>
                </a:lnTo>
                <a:lnTo>
                  <a:pt x="44887" y="76410"/>
                </a:lnTo>
                <a:lnTo>
                  <a:pt x="44794" y="75541"/>
                </a:lnTo>
                <a:close/>
              </a:path>
              <a:path w="681990" h="969645">
                <a:moveTo>
                  <a:pt x="252566" y="446176"/>
                </a:moveTo>
                <a:lnTo>
                  <a:pt x="253753" y="446961"/>
                </a:lnTo>
                <a:lnTo>
                  <a:pt x="253910" y="446961"/>
                </a:lnTo>
                <a:lnTo>
                  <a:pt x="252566" y="446176"/>
                </a:lnTo>
                <a:close/>
              </a:path>
              <a:path w="681990" h="969645">
                <a:moveTo>
                  <a:pt x="32766" y="0"/>
                </a:moveTo>
                <a:lnTo>
                  <a:pt x="0" y="78612"/>
                </a:lnTo>
                <a:lnTo>
                  <a:pt x="32130" y="76410"/>
                </a:lnTo>
                <a:lnTo>
                  <a:pt x="30861" y="64008"/>
                </a:lnTo>
                <a:lnTo>
                  <a:pt x="43434" y="62737"/>
                </a:lnTo>
                <a:lnTo>
                  <a:pt x="69670" y="62737"/>
                </a:lnTo>
                <a:lnTo>
                  <a:pt x="32766" y="0"/>
                </a:lnTo>
                <a:close/>
              </a:path>
              <a:path w="681990" h="969645">
                <a:moveTo>
                  <a:pt x="43434" y="62737"/>
                </a:moveTo>
                <a:lnTo>
                  <a:pt x="30861" y="64008"/>
                </a:lnTo>
                <a:lnTo>
                  <a:pt x="32041" y="75541"/>
                </a:lnTo>
                <a:lnTo>
                  <a:pt x="32130" y="76410"/>
                </a:lnTo>
                <a:lnTo>
                  <a:pt x="44794" y="75541"/>
                </a:lnTo>
                <a:lnTo>
                  <a:pt x="43434" y="62737"/>
                </a:lnTo>
                <a:close/>
              </a:path>
              <a:path w="681990" h="969645">
                <a:moveTo>
                  <a:pt x="69670" y="62737"/>
                </a:moveTo>
                <a:lnTo>
                  <a:pt x="43434" y="62737"/>
                </a:lnTo>
                <a:lnTo>
                  <a:pt x="44794" y="75541"/>
                </a:lnTo>
                <a:lnTo>
                  <a:pt x="75946" y="73406"/>
                </a:lnTo>
                <a:lnTo>
                  <a:pt x="69670" y="62737"/>
                </a:lnTo>
                <a:close/>
              </a:path>
            </a:pathLst>
          </a:custGeom>
          <a:solidFill>
            <a:srgbClr val="FFAE28"/>
          </a:solidFill>
        </p:spPr>
        <p:txBody>
          <a:bodyPr wrap="square" lIns="0" tIns="0" rIns="0" bIns="0" rtlCol="0"/>
          <a:lstStyle/>
          <a:p>
            <a:endParaRPr/>
          </a:p>
        </p:txBody>
      </p:sp>
      <p:sp>
        <p:nvSpPr>
          <p:cNvPr id="16" name="object 10">
            <a:extLst>
              <a:ext uri="{FF2B5EF4-FFF2-40B4-BE49-F238E27FC236}">
                <a16:creationId xmlns:a16="http://schemas.microsoft.com/office/drawing/2014/main" id="{D6AD0612-BC94-78DF-170B-0024B289F1FD}"/>
              </a:ext>
            </a:extLst>
          </p:cNvPr>
          <p:cNvSpPr txBox="1"/>
          <p:nvPr/>
        </p:nvSpPr>
        <p:spPr>
          <a:xfrm>
            <a:off x="5770829" y="4670168"/>
            <a:ext cx="2804415" cy="997068"/>
          </a:xfrm>
          <a:prstGeom prst="rect">
            <a:avLst/>
          </a:prstGeom>
        </p:spPr>
        <p:txBody>
          <a:bodyPr vert="horz" wrap="square" lIns="0" tIns="12065" rIns="0" bIns="0" rtlCol="0">
            <a:spAutoFit/>
          </a:bodyPr>
          <a:lstStyle/>
          <a:p>
            <a:pPr marL="12700" marR="5080" indent="-1270">
              <a:lnSpc>
                <a:spcPct val="100000"/>
              </a:lnSpc>
              <a:spcBef>
                <a:spcPts val="95"/>
              </a:spcBef>
              <a:buClr>
                <a:srgbClr val="FCB5BA"/>
              </a:buClr>
              <a:buSzPct val="93750"/>
              <a:buChar char="●"/>
              <a:tabLst>
                <a:tab pos="214629" algn="l"/>
              </a:tabLst>
            </a:pPr>
            <a:r>
              <a:rPr lang="en-US" altLang="zh-TW" sz="1600" dirty="0"/>
              <a:t> Established an e-commerce shopping platform in 2018 to strengthen online marketing operations.</a:t>
            </a:r>
            <a:endParaRPr sz="1600" dirty="0">
              <a:latin typeface="微軟正黑體"/>
              <a:cs typeface="微軟正黑體"/>
            </a:endParaRPr>
          </a:p>
        </p:txBody>
      </p:sp>
      <p:sp>
        <p:nvSpPr>
          <p:cNvPr id="34" name="object 26">
            <a:extLst>
              <a:ext uri="{FF2B5EF4-FFF2-40B4-BE49-F238E27FC236}">
                <a16:creationId xmlns:a16="http://schemas.microsoft.com/office/drawing/2014/main" id="{1171364F-7707-8D4B-EDFC-8BFB16A9A43A}"/>
              </a:ext>
            </a:extLst>
          </p:cNvPr>
          <p:cNvSpPr txBox="1"/>
          <p:nvPr/>
        </p:nvSpPr>
        <p:spPr>
          <a:xfrm>
            <a:off x="9183326" y="508008"/>
            <a:ext cx="2119630" cy="1243289"/>
          </a:xfrm>
          <a:prstGeom prst="rect">
            <a:avLst/>
          </a:prstGeom>
        </p:spPr>
        <p:txBody>
          <a:bodyPr vert="horz" wrap="square" lIns="0" tIns="12065" rIns="0" bIns="0" rtlCol="0">
            <a:spAutoFit/>
          </a:bodyPr>
          <a:lstStyle/>
          <a:p>
            <a:pPr marL="12700" marR="5080" indent="-635">
              <a:lnSpc>
                <a:spcPct val="100000"/>
              </a:lnSpc>
              <a:spcBef>
                <a:spcPts val="95"/>
              </a:spcBef>
              <a:buClr>
                <a:srgbClr val="FFC000"/>
              </a:buClr>
              <a:buSzPct val="93750"/>
              <a:buChar char="●"/>
              <a:tabLst>
                <a:tab pos="215265" algn="l"/>
              </a:tabLst>
            </a:pPr>
            <a:r>
              <a:rPr lang="en-US" altLang="zh-TW" sz="1600" dirty="0"/>
              <a:t> In November 2023, obtained the Ministry of Defense Air Force clothing supply station commission contract.</a:t>
            </a:r>
            <a:endParaRPr sz="1600" dirty="0">
              <a:latin typeface="微軟正黑體"/>
              <a:cs typeface="微軟正黑體"/>
            </a:endParaRPr>
          </a:p>
        </p:txBody>
      </p:sp>
      <p:sp>
        <p:nvSpPr>
          <p:cNvPr id="35" name="object 26">
            <a:extLst>
              <a:ext uri="{FF2B5EF4-FFF2-40B4-BE49-F238E27FC236}">
                <a16:creationId xmlns:a16="http://schemas.microsoft.com/office/drawing/2014/main" id="{D7CD0E4F-D84A-E8D4-1DEB-1C0958749E6C}"/>
              </a:ext>
            </a:extLst>
          </p:cNvPr>
          <p:cNvSpPr txBox="1"/>
          <p:nvPr/>
        </p:nvSpPr>
        <p:spPr>
          <a:xfrm>
            <a:off x="9648829" y="1805685"/>
            <a:ext cx="2119630" cy="750847"/>
          </a:xfrm>
          <a:prstGeom prst="rect">
            <a:avLst/>
          </a:prstGeom>
        </p:spPr>
        <p:txBody>
          <a:bodyPr vert="horz" wrap="square" lIns="0" tIns="12065" rIns="0" bIns="0" rtlCol="0">
            <a:spAutoFit/>
          </a:bodyPr>
          <a:lstStyle/>
          <a:p>
            <a:pPr marL="12700" marR="5080" indent="-635">
              <a:lnSpc>
                <a:spcPct val="100000"/>
              </a:lnSpc>
              <a:spcBef>
                <a:spcPts val="95"/>
              </a:spcBef>
              <a:buClr>
                <a:srgbClr val="FFC000"/>
              </a:buClr>
              <a:buSzPct val="93750"/>
              <a:buChar char="●"/>
              <a:tabLst>
                <a:tab pos="215265" algn="l"/>
              </a:tabLst>
            </a:pPr>
            <a:r>
              <a:rPr lang="en-US" altLang="zh-TW" sz="1600" dirty="0"/>
              <a:t> In July 2024, </a:t>
            </a:r>
            <a:r>
              <a:rPr lang="en-US" altLang="zh-TW" sz="1600" dirty="0" smtClean="0"/>
              <a:t>started </a:t>
            </a:r>
            <a:r>
              <a:rPr lang="en-US" altLang="zh-TW" sz="1600" dirty="0"/>
              <a:t>an AI computing center with SMCI</a:t>
            </a:r>
            <a:endParaRPr sz="1600" dirty="0">
              <a:latin typeface="微軟正黑體"/>
              <a:cs typeface="微軟正黑體"/>
            </a:endParaRPr>
          </a:p>
        </p:txBody>
      </p:sp>
      <p:sp>
        <p:nvSpPr>
          <p:cNvPr id="36" name="object 26">
            <a:extLst>
              <a:ext uri="{FF2B5EF4-FFF2-40B4-BE49-F238E27FC236}">
                <a16:creationId xmlns:a16="http://schemas.microsoft.com/office/drawing/2014/main" id="{C9EABB53-D949-57BC-EA57-D090C81E4B41}"/>
              </a:ext>
            </a:extLst>
          </p:cNvPr>
          <p:cNvSpPr txBox="1"/>
          <p:nvPr/>
        </p:nvSpPr>
        <p:spPr>
          <a:xfrm>
            <a:off x="10304533" y="2660854"/>
            <a:ext cx="2119630" cy="997068"/>
          </a:xfrm>
          <a:prstGeom prst="rect">
            <a:avLst/>
          </a:prstGeom>
        </p:spPr>
        <p:txBody>
          <a:bodyPr vert="horz" wrap="square" lIns="0" tIns="12065" rIns="0" bIns="0" rtlCol="0">
            <a:spAutoFit/>
          </a:bodyPr>
          <a:lstStyle/>
          <a:p>
            <a:pPr marL="12700" marR="5080" indent="-635">
              <a:lnSpc>
                <a:spcPct val="100000"/>
              </a:lnSpc>
              <a:spcBef>
                <a:spcPts val="95"/>
              </a:spcBef>
              <a:buClr>
                <a:srgbClr val="FFC000"/>
              </a:buClr>
              <a:buSzPct val="93750"/>
              <a:buChar char="●"/>
              <a:tabLst>
                <a:tab pos="215265" algn="l"/>
              </a:tabLst>
            </a:pPr>
            <a:r>
              <a:rPr lang="en-US" altLang="zh-TW" sz="1600" dirty="0"/>
              <a:t> In April 2025, awarded ISO 27001 Information Security Certification.</a:t>
            </a:r>
            <a:endParaRPr sz="1600" dirty="0">
              <a:latin typeface="微軟正黑體"/>
              <a:cs typeface="微軟正黑體"/>
            </a:endParaRPr>
          </a:p>
        </p:txBody>
      </p:sp>
      <p:sp>
        <p:nvSpPr>
          <p:cNvPr id="38" name="object 26">
            <a:extLst>
              <a:ext uri="{FF2B5EF4-FFF2-40B4-BE49-F238E27FC236}">
                <a16:creationId xmlns:a16="http://schemas.microsoft.com/office/drawing/2014/main" id="{6848F3F6-5590-AA45-73A5-50A8EBBCABA9}"/>
              </a:ext>
            </a:extLst>
          </p:cNvPr>
          <p:cNvSpPr txBox="1"/>
          <p:nvPr/>
        </p:nvSpPr>
        <p:spPr>
          <a:xfrm>
            <a:off x="8521504" y="4301789"/>
            <a:ext cx="3443274" cy="1994777"/>
          </a:xfrm>
          <a:prstGeom prst="rect">
            <a:avLst/>
          </a:prstGeom>
        </p:spPr>
        <p:txBody>
          <a:bodyPr vert="horz" wrap="square" lIns="0" tIns="12065" rIns="0" bIns="0" rtlCol="0">
            <a:spAutoFit/>
          </a:bodyPr>
          <a:lstStyle/>
          <a:p>
            <a:pPr marL="12700" marR="5080" indent="-635">
              <a:lnSpc>
                <a:spcPct val="100000"/>
              </a:lnSpc>
              <a:spcBef>
                <a:spcPts val="95"/>
              </a:spcBef>
              <a:buClr>
                <a:srgbClr val="FFC000"/>
              </a:buClr>
              <a:buSzPct val="93750"/>
              <a:buChar char="●"/>
              <a:tabLst>
                <a:tab pos="215265" algn="l"/>
              </a:tabLst>
            </a:pPr>
            <a:r>
              <a:rPr lang="en-US" altLang="zh-TW" sz="1600" dirty="0"/>
              <a:t> </a:t>
            </a:r>
            <a:r>
              <a:rPr lang="en-US" altLang="zh-TW" sz="1600" dirty="0" smtClean="0"/>
              <a:t>Established </a:t>
            </a:r>
            <a:r>
              <a:rPr lang="en-US" altLang="zh-TW" sz="1600" dirty="0"/>
              <a:t>the </a:t>
            </a:r>
            <a:r>
              <a:rPr lang="en-US" altLang="zh-TW" sz="1600" dirty="0" err="1"/>
              <a:t>Jubilux</a:t>
            </a:r>
            <a:r>
              <a:rPr lang="en-US" altLang="zh-TW" sz="1600" dirty="0"/>
              <a:t> brand in 2023 to enter the skincare and </a:t>
            </a:r>
            <a:r>
              <a:rPr lang="en-US" altLang="zh-TW" sz="1600" dirty="0" smtClean="0"/>
              <a:t>healthcare </a:t>
            </a:r>
            <a:r>
              <a:rPr lang="en-US" altLang="zh-TW" sz="1600" dirty="0"/>
              <a:t>supplement market.</a:t>
            </a:r>
          </a:p>
          <a:p>
            <a:pPr marL="12065" marR="5080">
              <a:lnSpc>
                <a:spcPct val="100000"/>
              </a:lnSpc>
              <a:spcBef>
                <a:spcPts val="95"/>
              </a:spcBef>
              <a:buClr>
                <a:srgbClr val="FFC000"/>
              </a:buClr>
              <a:buSzPct val="93750"/>
              <a:tabLst>
                <a:tab pos="215265" algn="l"/>
              </a:tabLst>
            </a:pPr>
            <a:r>
              <a:rPr lang="en-US" sz="1600" dirty="0">
                <a:solidFill>
                  <a:srgbClr val="002060"/>
                </a:solidFill>
                <a:latin typeface="微軟正黑體"/>
                <a:cs typeface="微軟正黑體"/>
              </a:rPr>
              <a:t>* </a:t>
            </a:r>
            <a:r>
              <a:rPr lang="en-US" altLang="zh-TW" sz="1600" dirty="0">
                <a:solidFill>
                  <a:srgbClr val="002060"/>
                </a:solidFill>
              </a:rPr>
              <a:t>In December 2023, subsidiary </a:t>
            </a:r>
            <a:r>
              <a:rPr lang="en-US" altLang="zh-TW" sz="1600" dirty="0" err="1" smtClean="0">
                <a:solidFill>
                  <a:srgbClr val="002060"/>
                </a:solidFill>
              </a:rPr>
              <a:t>Ginwin</a:t>
            </a:r>
            <a:r>
              <a:rPr lang="en-US" altLang="zh-TW" sz="1600" dirty="0" smtClean="0">
                <a:solidFill>
                  <a:srgbClr val="002060"/>
                </a:solidFill>
              </a:rPr>
              <a:t>  </a:t>
            </a:r>
            <a:r>
              <a:rPr lang="en-US" altLang="zh-TW" sz="1600" dirty="0">
                <a:solidFill>
                  <a:srgbClr val="002060"/>
                </a:solidFill>
              </a:rPr>
              <a:t>acquired </a:t>
            </a:r>
            <a:r>
              <a:rPr lang="en-US" altLang="zh-TW" sz="1600" dirty="0" smtClean="0">
                <a:solidFill>
                  <a:srgbClr val="002060"/>
                </a:solidFill>
              </a:rPr>
              <a:t>51% shares of </a:t>
            </a:r>
            <a:r>
              <a:rPr lang="en-US" altLang="zh-TW" sz="1600" dirty="0" smtClean="0">
                <a:solidFill>
                  <a:srgbClr val="002060"/>
                </a:solidFill>
              </a:rPr>
              <a:t>Abon </a:t>
            </a:r>
            <a:r>
              <a:rPr lang="en-US" altLang="zh-TW" sz="1600" dirty="0" err="1">
                <a:solidFill>
                  <a:srgbClr val="002060"/>
                </a:solidFill>
              </a:rPr>
              <a:t>T</a:t>
            </a:r>
            <a:r>
              <a:rPr lang="en-US" altLang="zh-TW" sz="1600" dirty="0" err="1" smtClean="0">
                <a:solidFill>
                  <a:srgbClr val="002060"/>
                </a:solidFill>
              </a:rPr>
              <a:t>ouchsystems</a:t>
            </a:r>
            <a:r>
              <a:rPr lang="en-US" altLang="zh-TW" sz="1600" dirty="0" smtClean="0">
                <a:solidFill>
                  <a:srgbClr val="002060"/>
                </a:solidFill>
              </a:rPr>
              <a:t> </a:t>
            </a:r>
            <a:r>
              <a:rPr lang="en-US" altLang="zh-TW" sz="1600" dirty="0" err="1" smtClean="0">
                <a:solidFill>
                  <a:srgbClr val="002060"/>
                </a:solidFill>
              </a:rPr>
              <a:t>inc</a:t>
            </a:r>
            <a:r>
              <a:rPr lang="en-US" altLang="zh-TW" sz="1600" dirty="0" err="1" smtClean="0">
                <a:solidFill>
                  <a:srgbClr val="002060"/>
                </a:solidFill>
              </a:rPr>
              <a:t>.</a:t>
            </a:r>
            <a:r>
              <a:rPr lang="en-US" altLang="zh-TW" sz="1600" dirty="0" smtClean="0">
                <a:solidFill>
                  <a:srgbClr val="002060"/>
                </a:solidFill>
              </a:rPr>
              <a:t>, </a:t>
            </a:r>
            <a:r>
              <a:rPr lang="en-US" altLang="zh-TW" sz="1600" dirty="0">
                <a:solidFill>
                  <a:srgbClr val="002060"/>
                </a:solidFill>
              </a:rPr>
              <a:t>a professional touch panel module and e-paper design and manufacturing company.</a:t>
            </a:r>
            <a:endParaRPr sz="1600" dirty="0">
              <a:solidFill>
                <a:srgbClr val="002060"/>
              </a:solidFill>
              <a:latin typeface="微軟正黑體"/>
              <a:cs typeface="微軟正黑體"/>
            </a:endParaRPr>
          </a:p>
        </p:txBody>
      </p:sp>
    </p:spTree>
    <p:extLst>
      <p:ext uri="{BB962C8B-B14F-4D97-AF65-F5344CB8AC3E}">
        <p14:creationId xmlns:p14="http://schemas.microsoft.com/office/powerpoint/2010/main" val="132989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304589" y="579550"/>
            <a:ext cx="8185784" cy="5685861"/>
          </a:xfrm>
          <a:custGeom>
            <a:avLst/>
            <a:gdLst/>
            <a:ahLst/>
            <a:cxnLst/>
            <a:rect l="l" t="t" r="r" b="b"/>
            <a:pathLst>
              <a:path w="8185784" h="5755005">
                <a:moveTo>
                  <a:pt x="8185404" y="0"/>
                </a:moveTo>
                <a:lnTo>
                  <a:pt x="0" y="0"/>
                </a:lnTo>
                <a:lnTo>
                  <a:pt x="0" y="5754624"/>
                </a:lnTo>
                <a:lnTo>
                  <a:pt x="8185404" y="5754624"/>
                </a:lnTo>
                <a:lnTo>
                  <a:pt x="8185404" y="0"/>
                </a:lnTo>
                <a:close/>
              </a:path>
            </a:pathLst>
          </a:custGeom>
          <a:solidFill>
            <a:srgbClr val="6391C7"/>
          </a:solidFill>
        </p:spPr>
        <p:txBody>
          <a:bodyPr wrap="square" lIns="0" tIns="0" rIns="0" bIns="0" rtlCol="0"/>
          <a:lstStyle/>
          <a:p>
            <a:endParaRPr/>
          </a:p>
        </p:txBody>
      </p:sp>
      <p:sp>
        <p:nvSpPr>
          <p:cNvPr id="3" name="object 3"/>
          <p:cNvSpPr txBox="1"/>
          <p:nvPr/>
        </p:nvSpPr>
        <p:spPr>
          <a:xfrm>
            <a:off x="3795205" y="663451"/>
            <a:ext cx="7405813" cy="5830442"/>
          </a:xfrm>
          <a:prstGeom prst="rect">
            <a:avLst/>
          </a:prstGeom>
        </p:spPr>
        <p:txBody>
          <a:bodyPr vert="horz" wrap="square" lIns="0" tIns="13335" rIns="0" bIns="0" rtlCol="0">
            <a:spAutoFit/>
          </a:bodyPr>
          <a:lstStyle/>
          <a:p>
            <a:r>
              <a:rPr lang="en-US" altLang="zh-TW" sz="1400" dirty="0" smtClean="0">
                <a:solidFill>
                  <a:schemeClr val="bg1"/>
                </a:solidFill>
              </a:rPr>
              <a:t>Enlight Corporation </a:t>
            </a:r>
            <a:r>
              <a:rPr lang="en-US" altLang="zh-TW" sz="1400" dirty="0" smtClean="0">
                <a:solidFill>
                  <a:schemeClr val="bg1"/>
                </a:solidFill>
                <a:latin typeface="微軟正黑體" panose="020B0604030504040204" pitchFamily="34" charset="-120"/>
                <a:ea typeface="微軟正黑體" panose="020B0604030504040204" pitchFamily="34" charset="-120"/>
              </a:rPr>
              <a:t>was </a:t>
            </a:r>
            <a:r>
              <a:rPr lang="en-US" altLang="zh-TW" sz="1400" dirty="0">
                <a:solidFill>
                  <a:schemeClr val="bg1"/>
                </a:solidFill>
                <a:latin typeface="微軟正黑體" panose="020B0604030504040204" pitchFamily="34" charset="-120"/>
                <a:ea typeface="微軟正黑體" panose="020B0604030504040204" pitchFamily="34" charset="-120"/>
              </a:rPr>
              <a:t>founded in 1982, with a continued commitment to innovation, integrity, and excellence as the company’s mission, and upholding the goal of 'Customer First' in its ongoing efforts.</a:t>
            </a:r>
          </a:p>
          <a:p>
            <a:endParaRPr lang="en-US" altLang="zh-TW" sz="1400" dirty="0">
              <a:solidFill>
                <a:schemeClr val="bg1"/>
              </a:solidFill>
              <a:latin typeface="微軟正黑體" panose="020B0604030504040204" pitchFamily="34" charset="-120"/>
              <a:ea typeface="微軟正黑體" panose="020B0604030504040204" pitchFamily="34" charset="-120"/>
            </a:endParaRPr>
          </a:p>
          <a:p>
            <a:r>
              <a:rPr lang="en-US" altLang="zh-TW" sz="1400" dirty="0">
                <a:solidFill>
                  <a:schemeClr val="bg1"/>
                </a:solidFill>
                <a:latin typeface="微軟正黑體" panose="020B0604030504040204" pitchFamily="34" charset="-120"/>
                <a:ea typeface="微軟正黑體" panose="020B0604030504040204" pitchFamily="34" charset="-120"/>
              </a:rPr>
              <a:t>In 2019, the company launched the 'Easy Life </a:t>
            </a:r>
            <a:r>
              <a:rPr lang="en-US" altLang="zh-TW" sz="1400" dirty="0" smtClean="0">
                <a:solidFill>
                  <a:schemeClr val="bg1"/>
                </a:solidFill>
                <a:latin typeface="微軟正黑體" panose="020B0604030504040204" pitchFamily="34" charset="-120"/>
                <a:ea typeface="微軟正黑體" panose="020B0604030504040204" pitchFamily="34" charset="-120"/>
              </a:rPr>
              <a:t>' </a:t>
            </a:r>
            <a:r>
              <a:rPr lang="en-US" altLang="zh-TW" sz="1400" dirty="0">
                <a:solidFill>
                  <a:schemeClr val="bg1"/>
                </a:solidFill>
                <a:latin typeface="微軟正黑體" panose="020B0604030504040204" pitchFamily="34" charset="-120"/>
                <a:ea typeface="微軟正黑體" panose="020B0604030504040204" pitchFamily="34" charset="-120"/>
              </a:rPr>
              <a:t>brand, focusing on small home appliances, striving to enhance the beauty of family life, and becoming a leading brand in the all-around small home appliance market.</a:t>
            </a:r>
          </a:p>
          <a:p>
            <a:endParaRPr lang="en-US" altLang="zh-TW" sz="1400" dirty="0">
              <a:solidFill>
                <a:schemeClr val="bg1"/>
              </a:solidFill>
              <a:latin typeface="微軟正黑體" panose="020B0604030504040204" pitchFamily="34" charset="-120"/>
              <a:ea typeface="微軟正黑體" panose="020B0604030504040204" pitchFamily="34" charset="-120"/>
            </a:endParaRPr>
          </a:p>
          <a:p>
            <a:r>
              <a:rPr lang="en-US" altLang="zh-TW" sz="1400" dirty="0">
                <a:solidFill>
                  <a:schemeClr val="bg1"/>
                </a:solidFill>
                <a:latin typeface="微軟正黑體" panose="020B0604030504040204" pitchFamily="34" charset="-120"/>
                <a:ea typeface="微軟正黑體" panose="020B0604030504040204" pitchFamily="34" charset="-120"/>
              </a:rPr>
              <a:t>To provide consumers with more comprehensive services, in 2023, </a:t>
            </a:r>
            <a:r>
              <a:rPr lang="en-US" altLang="zh-TW" sz="1400" dirty="0" smtClean="0">
                <a:solidFill>
                  <a:schemeClr val="bg1"/>
                </a:solidFill>
              </a:rPr>
              <a:t>Enlight Corporation </a:t>
            </a:r>
            <a:r>
              <a:rPr lang="en-US" altLang="zh-TW" sz="1400" dirty="0" smtClean="0">
                <a:solidFill>
                  <a:schemeClr val="bg1"/>
                </a:solidFill>
                <a:latin typeface="微軟正黑體" panose="020B0604030504040204" pitchFamily="34" charset="-120"/>
                <a:ea typeface="微軟正黑體" panose="020B0604030504040204" pitchFamily="34" charset="-120"/>
              </a:rPr>
              <a:t>expanded </a:t>
            </a:r>
            <a:r>
              <a:rPr lang="en-US" altLang="zh-TW" sz="1400" dirty="0">
                <a:solidFill>
                  <a:schemeClr val="bg1"/>
                </a:solidFill>
                <a:latin typeface="微軟正黑體" panose="020B0604030504040204" pitchFamily="34" charset="-120"/>
                <a:ea typeface="微軟正黑體" panose="020B0604030504040204" pitchFamily="34" charset="-120"/>
              </a:rPr>
              <a:t>into the skincare and </a:t>
            </a:r>
            <a:r>
              <a:rPr lang="en-US" altLang="zh-TW" sz="1400" dirty="0" smtClean="0">
                <a:solidFill>
                  <a:schemeClr val="bg1"/>
                </a:solidFill>
                <a:latin typeface="微軟正黑體" panose="020B0604030504040204" pitchFamily="34" charset="-120"/>
                <a:ea typeface="微軟正黑體" panose="020B0604030504040204" pitchFamily="34" charset="-120"/>
              </a:rPr>
              <a:t>healthcare supplement </a:t>
            </a:r>
            <a:r>
              <a:rPr lang="en-US" altLang="zh-TW" sz="1400" dirty="0">
                <a:solidFill>
                  <a:schemeClr val="bg1"/>
                </a:solidFill>
                <a:latin typeface="微軟正黑體" panose="020B0604030504040204" pitchFamily="34" charset="-120"/>
                <a:ea typeface="微軟正黑體" panose="020B0604030504040204" pitchFamily="34" charset="-120"/>
              </a:rPr>
              <a:t>market and launched its own brand '</a:t>
            </a:r>
            <a:r>
              <a:rPr lang="en-US" altLang="zh-TW" sz="1400" dirty="0" err="1">
                <a:solidFill>
                  <a:schemeClr val="bg1"/>
                </a:solidFill>
                <a:latin typeface="微軟正黑體" panose="020B0604030504040204" pitchFamily="34" charset="-120"/>
                <a:ea typeface="微軟正黑體" panose="020B0604030504040204" pitchFamily="34" charset="-120"/>
              </a:rPr>
              <a:t>Jubilux</a:t>
            </a:r>
            <a:r>
              <a:rPr lang="en-US" altLang="zh-TW" sz="1400" dirty="0">
                <a:solidFill>
                  <a:schemeClr val="bg1"/>
                </a:solidFill>
                <a:latin typeface="微軟正黑體" panose="020B0604030504040204" pitchFamily="34" charset="-120"/>
                <a:ea typeface="微軟正黑體" panose="020B0604030504040204" pitchFamily="34" charset="-120"/>
              </a:rPr>
              <a:t>.'</a:t>
            </a:r>
          </a:p>
          <a:p>
            <a:r>
              <a:rPr lang="en-US" altLang="zh-TW" sz="1400" dirty="0">
                <a:solidFill>
                  <a:schemeClr val="bg1"/>
                </a:solidFill>
                <a:latin typeface="微軟正黑體" panose="020B0604030504040204" pitchFamily="34" charset="-120"/>
                <a:ea typeface="微軟正黑體" panose="020B0604030504040204" pitchFamily="34" charset="-120"/>
              </a:rPr>
              <a:t>In November 2023, the company obtained the Ministry of Defense Air Force clothing supply station commission contract.</a:t>
            </a:r>
          </a:p>
          <a:p>
            <a:endParaRPr lang="en-US" altLang="zh-TW" sz="1400" dirty="0">
              <a:solidFill>
                <a:schemeClr val="bg1"/>
              </a:solidFill>
              <a:latin typeface="微軟正黑體" panose="020B0604030504040204" pitchFamily="34" charset="-120"/>
              <a:ea typeface="微軟正黑體" panose="020B0604030504040204" pitchFamily="34" charset="-120"/>
            </a:endParaRPr>
          </a:p>
          <a:p>
            <a:r>
              <a:rPr lang="en-US" altLang="zh-TW" sz="1400" dirty="0">
                <a:solidFill>
                  <a:schemeClr val="bg1"/>
                </a:solidFill>
                <a:latin typeface="微軟正黑體" panose="020B0604030504040204" pitchFamily="34" charset="-120"/>
                <a:ea typeface="微軟正黑體" panose="020B0604030504040204" pitchFamily="34" charset="-120"/>
              </a:rPr>
              <a:t>In June 2024, through a strategic partnership with </a:t>
            </a:r>
            <a:r>
              <a:rPr lang="en-US" altLang="zh-TW" sz="1400" dirty="0" smtClean="0">
                <a:solidFill>
                  <a:schemeClr val="bg1"/>
                </a:solidFill>
                <a:latin typeface="微軟正黑體" panose="020B0604030504040204" pitchFamily="34" charset="-120"/>
                <a:ea typeface="微軟正黑體" panose="020B0604030504040204" pitchFamily="34" charset="-120"/>
              </a:rPr>
              <a:t>‘</a:t>
            </a:r>
            <a:r>
              <a:rPr lang="en-US" altLang="zh-TW" sz="1400" dirty="0" err="1" smtClean="0">
                <a:solidFill>
                  <a:schemeClr val="bg1"/>
                </a:solidFill>
                <a:latin typeface="微軟正黑體" panose="020B0604030504040204" pitchFamily="34" charset="-120"/>
                <a:ea typeface="微軟正黑體" panose="020B0604030504040204" pitchFamily="34" charset="-120"/>
              </a:rPr>
              <a:t>Fami</a:t>
            </a:r>
            <a:r>
              <a:rPr lang="en-US" altLang="zh-TW" sz="1400" dirty="0" smtClean="0">
                <a:solidFill>
                  <a:schemeClr val="bg1"/>
                </a:solidFill>
                <a:latin typeface="微軟正黑體" panose="020B0604030504040204" pitchFamily="34" charset="-120"/>
                <a:ea typeface="微軟正黑體" panose="020B0604030504040204" pitchFamily="34" charset="-120"/>
              </a:rPr>
              <a:t> Cloud' ,Enlight Corporation </a:t>
            </a:r>
            <a:r>
              <a:rPr lang="en-US" altLang="zh-TW" sz="1400" dirty="0">
                <a:solidFill>
                  <a:schemeClr val="bg1"/>
                </a:solidFill>
                <a:latin typeface="微軟正黑體" panose="020B0604030504040204" pitchFamily="34" charset="-120"/>
                <a:ea typeface="微軟正黑體" panose="020B0604030504040204" pitchFamily="34" charset="-120"/>
              </a:rPr>
              <a:t>provided fresh food, household goods, and other products, creating an all-around operational service and pioneering a new e-commerce business model.</a:t>
            </a:r>
          </a:p>
          <a:p>
            <a:r>
              <a:rPr lang="en-US" altLang="zh-TW" sz="1400" dirty="0">
                <a:solidFill>
                  <a:schemeClr val="bg1"/>
                </a:solidFill>
                <a:latin typeface="微軟正黑體" panose="020B0604030504040204" pitchFamily="34" charset="-120"/>
                <a:ea typeface="微軟正黑體" panose="020B0604030504040204" pitchFamily="34" charset="-120"/>
              </a:rPr>
              <a:t>In addition, </a:t>
            </a:r>
            <a:r>
              <a:rPr lang="en-US" altLang="zh-TW" sz="1400" dirty="0" smtClean="0">
                <a:solidFill>
                  <a:schemeClr val="bg1"/>
                </a:solidFill>
              </a:rPr>
              <a:t>Enlight Corporation</a:t>
            </a:r>
            <a:r>
              <a:rPr lang="en-US" altLang="zh-TW" sz="1400" dirty="0" smtClean="0">
                <a:solidFill>
                  <a:schemeClr val="bg1"/>
                </a:solidFill>
                <a:latin typeface="微軟正黑體" panose="020B0604030504040204" pitchFamily="34" charset="-120"/>
                <a:ea typeface="微軟正黑體" panose="020B0604030504040204" pitchFamily="34" charset="-120"/>
              </a:rPr>
              <a:t> </a:t>
            </a:r>
            <a:r>
              <a:rPr lang="en-US" altLang="zh-TW" sz="1400" dirty="0">
                <a:solidFill>
                  <a:schemeClr val="bg1"/>
                </a:solidFill>
                <a:latin typeface="微軟正黑體" panose="020B0604030504040204" pitchFamily="34" charset="-120"/>
                <a:ea typeface="微軟正黑體" panose="020B0604030504040204" pitchFamily="34" charset="-120"/>
              </a:rPr>
              <a:t>also acquired stakes </a:t>
            </a:r>
            <a:r>
              <a:rPr lang="en-US" altLang="zh-TW" sz="1400" dirty="0" smtClean="0">
                <a:solidFill>
                  <a:schemeClr val="bg1"/>
                </a:solidFill>
                <a:latin typeface="微軟正黑體" panose="020B0604030504040204" pitchFamily="34" charset="-120"/>
                <a:ea typeface="微軟正黑體" panose="020B0604030504040204" pitchFamily="34" charset="-120"/>
              </a:rPr>
              <a:t>in GINWIN </a:t>
            </a:r>
            <a:r>
              <a:rPr lang="en-US" altLang="zh-TW" sz="1400" dirty="0">
                <a:solidFill>
                  <a:schemeClr val="bg1"/>
                </a:solidFill>
                <a:latin typeface="微軟正黑體" panose="020B0604030504040204" pitchFamily="34" charset="-120"/>
                <a:ea typeface="微軟正黑體" panose="020B0604030504040204" pitchFamily="34" charset="-120"/>
              </a:rPr>
              <a:t>Technology and </a:t>
            </a:r>
            <a:r>
              <a:rPr lang="en-US" altLang="zh-TW" sz="1400" dirty="0" smtClean="0">
                <a:solidFill>
                  <a:schemeClr val="bg1"/>
                </a:solidFill>
                <a:latin typeface="微軟正黑體" panose="020B0604030504040204" pitchFamily="34" charset="-120"/>
                <a:ea typeface="微軟正黑體" panose="020B0604030504040204" pitchFamily="34" charset="-120"/>
              </a:rPr>
              <a:t>Abon</a:t>
            </a:r>
            <a:r>
              <a:rPr lang="en-US" altLang="zh-TW" sz="1400" dirty="0" smtClean="0">
                <a:solidFill>
                  <a:schemeClr val="bg1"/>
                </a:solidFill>
                <a:latin typeface="微軟正黑體" panose="020B0604030504040204" pitchFamily="34" charset="-120"/>
                <a:ea typeface="微軟正黑體" panose="020B0604030504040204" pitchFamily="34" charset="-120"/>
              </a:rPr>
              <a:t> </a:t>
            </a:r>
            <a:r>
              <a:rPr lang="en-US" altLang="zh-TW" sz="1400" dirty="0" err="1" smtClean="0">
                <a:solidFill>
                  <a:schemeClr val="bg1"/>
                </a:solidFill>
                <a:latin typeface="微軟正黑體" panose="020B0604030504040204" pitchFamily="34" charset="-120"/>
                <a:ea typeface="微軟正黑體" panose="020B0604030504040204" pitchFamily="34" charset="-120"/>
              </a:rPr>
              <a:t>Touchsystems</a:t>
            </a:r>
            <a:r>
              <a:rPr lang="en-US" altLang="zh-TW" sz="1400" dirty="0" smtClean="0">
                <a:solidFill>
                  <a:schemeClr val="bg1"/>
                </a:solidFill>
                <a:latin typeface="微軟正黑體" panose="020B0604030504040204" pitchFamily="34" charset="-120"/>
                <a:ea typeface="微軟正黑體" panose="020B0604030504040204" pitchFamily="34" charset="-120"/>
              </a:rPr>
              <a:t> </a:t>
            </a:r>
            <a:r>
              <a:rPr lang="en-US" altLang="zh-TW" sz="1400" dirty="0" err="1" smtClean="0">
                <a:solidFill>
                  <a:schemeClr val="bg1"/>
                </a:solidFill>
                <a:latin typeface="微軟正黑體" panose="020B0604030504040204" pitchFamily="34" charset="-120"/>
                <a:ea typeface="微軟正黑體" panose="020B0604030504040204" pitchFamily="34" charset="-120"/>
              </a:rPr>
              <a:t>Co.,Ltd</a:t>
            </a:r>
            <a:r>
              <a:rPr lang="en-US" altLang="zh-TW" sz="1400" dirty="0" smtClean="0">
                <a:solidFill>
                  <a:schemeClr val="bg1"/>
                </a:solidFill>
                <a:latin typeface="微軟正黑體" panose="020B0604030504040204" pitchFamily="34" charset="-120"/>
                <a:ea typeface="微軟正黑體" panose="020B0604030504040204" pitchFamily="34" charset="-120"/>
              </a:rPr>
              <a:t>. </a:t>
            </a:r>
            <a:r>
              <a:rPr lang="en-US" altLang="zh-TW" sz="1400" dirty="0">
                <a:solidFill>
                  <a:schemeClr val="bg1"/>
                </a:solidFill>
                <a:latin typeface="微軟正黑體" panose="020B0604030504040204" pitchFamily="34" charset="-120"/>
                <a:ea typeface="微軟正黑體" panose="020B0604030504040204" pitchFamily="34" charset="-120"/>
              </a:rPr>
              <a:t>in 2014 and 2023, respectively, to enter the optoelectronics industry.</a:t>
            </a:r>
          </a:p>
          <a:p>
            <a:endParaRPr lang="en-US" altLang="zh-TW" sz="1400" dirty="0">
              <a:solidFill>
                <a:schemeClr val="bg1"/>
              </a:solidFill>
              <a:latin typeface="微軟正黑體" panose="020B0604030504040204" pitchFamily="34" charset="-120"/>
              <a:ea typeface="微軟正黑體" panose="020B0604030504040204" pitchFamily="34" charset="-120"/>
            </a:endParaRPr>
          </a:p>
          <a:p>
            <a:r>
              <a:rPr lang="en-US" altLang="zh-TW" sz="1400" dirty="0">
                <a:solidFill>
                  <a:schemeClr val="bg1"/>
                </a:solidFill>
                <a:latin typeface="微軟正黑體" panose="020B0604030504040204" pitchFamily="34" charset="-120"/>
                <a:ea typeface="微軟正黑體" panose="020B0604030504040204" pitchFamily="34" charset="-120"/>
              </a:rPr>
              <a:t>In July 2024, in partnership with Super Micro Computer (SMCI), </a:t>
            </a:r>
            <a:r>
              <a:rPr lang="en-US" altLang="zh-TW" sz="1400" dirty="0" smtClean="0">
                <a:solidFill>
                  <a:schemeClr val="bg1"/>
                </a:solidFill>
              </a:rPr>
              <a:t>Enlight Corporation </a:t>
            </a:r>
            <a:r>
              <a:rPr lang="en-US" altLang="zh-TW" sz="1400" dirty="0" smtClean="0">
                <a:solidFill>
                  <a:schemeClr val="bg1"/>
                </a:solidFill>
                <a:latin typeface="微軟正黑體" panose="020B0604030504040204" pitchFamily="34" charset="-120"/>
                <a:ea typeface="微軟正黑體" panose="020B0604030504040204" pitchFamily="34" charset="-120"/>
              </a:rPr>
              <a:t>established </a:t>
            </a:r>
            <a:r>
              <a:rPr lang="en-US" altLang="zh-TW" sz="1400" dirty="0">
                <a:solidFill>
                  <a:schemeClr val="bg1"/>
                </a:solidFill>
                <a:latin typeface="微軟正黑體" panose="020B0604030504040204" pitchFamily="34" charset="-120"/>
                <a:ea typeface="微軟正黑體" panose="020B0604030504040204" pitchFamily="34" charset="-120"/>
              </a:rPr>
              <a:t>the </a:t>
            </a:r>
            <a:r>
              <a:rPr lang="en-US" altLang="zh-TW" sz="1400" dirty="0" smtClean="0">
                <a:solidFill>
                  <a:schemeClr val="bg1"/>
                </a:solidFill>
                <a:latin typeface="微軟正黑體" panose="020B0604030504040204" pitchFamily="34" charset="-120"/>
                <a:ea typeface="微軟正黑體" panose="020B0604030504040204" pitchFamily="34" charset="-120"/>
              </a:rPr>
              <a:t> </a:t>
            </a:r>
            <a:r>
              <a:rPr lang="en-US" altLang="zh-TW" sz="1400" dirty="0">
                <a:solidFill>
                  <a:schemeClr val="bg1"/>
                </a:solidFill>
                <a:latin typeface="微軟正黑體" panose="020B0604030504040204" pitchFamily="34" charset="-120"/>
                <a:ea typeface="微軟正黑體" panose="020B0604030504040204" pitchFamily="34" charset="-120"/>
              </a:rPr>
              <a:t>AI Computing Center. It is Asia's first H200 AI computing center to use a water-cooling system, entering the AI and electronics field.</a:t>
            </a:r>
          </a:p>
          <a:p>
            <a:endParaRPr lang="en-US" altLang="zh-TW" sz="1400" dirty="0">
              <a:solidFill>
                <a:schemeClr val="bg1"/>
              </a:solidFill>
              <a:latin typeface="微軟正黑體" panose="020B0604030504040204" pitchFamily="34" charset="-120"/>
              <a:ea typeface="微軟正黑體" panose="020B0604030504040204" pitchFamily="34" charset="-120"/>
            </a:endParaRPr>
          </a:p>
          <a:p>
            <a:r>
              <a:rPr lang="en-US" altLang="zh-TW" sz="1400" dirty="0">
                <a:solidFill>
                  <a:schemeClr val="bg1"/>
                </a:solidFill>
                <a:latin typeface="微軟正黑體" panose="020B0604030504040204" pitchFamily="34" charset="-120"/>
                <a:ea typeface="微軟正黑體" panose="020B0604030504040204" pitchFamily="34" charset="-120"/>
              </a:rPr>
              <a:t>In April </a:t>
            </a:r>
            <a:r>
              <a:rPr lang="en-US" altLang="zh-TW" sz="1400" dirty="0" smtClean="0">
                <a:solidFill>
                  <a:schemeClr val="bg1"/>
                </a:solidFill>
                <a:latin typeface="微軟正黑體" panose="020B0604030504040204" pitchFamily="34" charset="-120"/>
                <a:ea typeface="微軟正黑體" panose="020B0604030504040204" pitchFamily="34" charset="-120"/>
              </a:rPr>
              <a:t>2025,</a:t>
            </a:r>
            <a:r>
              <a:rPr lang="en-US" altLang="zh-TW" sz="1400" dirty="0" smtClean="0">
                <a:solidFill>
                  <a:srgbClr val="002060"/>
                </a:solidFill>
              </a:rPr>
              <a:t> </a:t>
            </a:r>
            <a:r>
              <a:rPr lang="en-US" altLang="zh-TW" sz="1400" dirty="0" smtClean="0">
                <a:solidFill>
                  <a:schemeClr val="bg1"/>
                </a:solidFill>
              </a:rPr>
              <a:t>Enlight Corporation</a:t>
            </a:r>
            <a:r>
              <a:rPr lang="en-US" altLang="zh-TW" sz="1400" dirty="0" smtClean="0">
                <a:solidFill>
                  <a:schemeClr val="bg1"/>
                </a:solidFill>
                <a:latin typeface="微軟正黑體" panose="020B0604030504040204" pitchFamily="34" charset="-120"/>
                <a:ea typeface="微軟正黑體" panose="020B0604030504040204" pitchFamily="34" charset="-120"/>
              </a:rPr>
              <a:t> </a:t>
            </a:r>
            <a:r>
              <a:rPr lang="en-US" altLang="zh-TW" sz="1400" dirty="0">
                <a:solidFill>
                  <a:schemeClr val="bg1"/>
                </a:solidFill>
                <a:latin typeface="微軟正黑體" panose="020B0604030504040204" pitchFamily="34" charset="-120"/>
                <a:ea typeface="微軟正黑體" panose="020B0604030504040204" pitchFamily="34" charset="-120"/>
              </a:rPr>
              <a:t>was awarded ISO 27001 Information Security </a:t>
            </a:r>
            <a:r>
              <a:rPr lang="en-US" altLang="zh-TW" sz="1400" dirty="0" smtClean="0">
                <a:solidFill>
                  <a:schemeClr val="bg1"/>
                </a:solidFill>
                <a:latin typeface="微軟正黑體" panose="020B0604030504040204" pitchFamily="34" charset="-120"/>
                <a:ea typeface="微軟正黑體" panose="020B0604030504040204" pitchFamily="34" charset="-120"/>
              </a:rPr>
              <a:t>Certification</a:t>
            </a:r>
            <a:r>
              <a:rPr lang="en-US" altLang="zh-TW" sz="1400" dirty="0">
                <a:solidFill>
                  <a:schemeClr val="bg1"/>
                </a:solidFill>
                <a:latin typeface="微軟正黑體" panose="020B0604030504040204" pitchFamily="34" charset="-120"/>
                <a:ea typeface="微軟正黑體" panose="020B0604030504040204" pitchFamily="34" charset="-120"/>
              </a:rPr>
              <a:t>.</a:t>
            </a:r>
          </a:p>
        </p:txBody>
      </p:sp>
      <p:pic>
        <p:nvPicPr>
          <p:cNvPr id="5" name="object 5"/>
          <p:cNvPicPr/>
          <p:nvPr/>
        </p:nvPicPr>
        <p:blipFill>
          <a:blip r:embed="rId2" cstate="print"/>
          <a:stretch>
            <a:fillRect/>
          </a:stretch>
        </p:blipFill>
        <p:spPr>
          <a:xfrm>
            <a:off x="786383" y="1161288"/>
            <a:ext cx="2159507" cy="736091"/>
          </a:xfrm>
          <a:prstGeom prst="rect">
            <a:avLst/>
          </a:prstGeom>
        </p:spPr>
      </p:pic>
      <p:pic>
        <p:nvPicPr>
          <p:cNvPr id="6" name="object 6"/>
          <p:cNvPicPr/>
          <p:nvPr/>
        </p:nvPicPr>
        <p:blipFill>
          <a:blip r:embed="rId3" cstate="print"/>
          <a:stretch>
            <a:fillRect/>
          </a:stretch>
        </p:blipFill>
        <p:spPr>
          <a:xfrm>
            <a:off x="833627" y="2730245"/>
            <a:ext cx="2063496" cy="704088"/>
          </a:xfrm>
          <a:prstGeom prst="rect">
            <a:avLst/>
          </a:prstGeom>
        </p:spPr>
      </p:pic>
      <p:pic>
        <p:nvPicPr>
          <p:cNvPr id="8" name="object 8"/>
          <p:cNvPicPr/>
          <p:nvPr/>
        </p:nvPicPr>
        <p:blipFill>
          <a:blip r:embed="rId4" cstate="print"/>
          <a:stretch>
            <a:fillRect/>
          </a:stretch>
        </p:blipFill>
        <p:spPr>
          <a:xfrm>
            <a:off x="751236" y="4267200"/>
            <a:ext cx="2520696" cy="886968"/>
          </a:xfrm>
          <a:prstGeom prst="rect">
            <a:avLst/>
          </a:prstGeom>
        </p:spPr>
      </p:pic>
      <p:sp>
        <p:nvSpPr>
          <p:cNvPr id="10" name="object 4"/>
          <p:cNvSpPr txBox="1"/>
          <p:nvPr/>
        </p:nvSpPr>
        <p:spPr>
          <a:xfrm>
            <a:off x="9945818" y="6493893"/>
            <a:ext cx="2052320" cy="269240"/>
          </a:xfrm>
          <a:prstGeom prst="rect">
            <a:avLst/>
          </a:prstGeom>
        </p:spPr>
        <p:txBody>
          <a:bodyPr vert="horz" wrap="square" lIns="0" tIns="12065" rIns="0" bIns="0" rtlCol="0">
            <a:spAutoFit/>
          </a:bodyPr>
          <a:lstStyle/>
          <a:p>
            <a:pPr marL="12700">
              <a:lnSpc>
                <a:spcPct val="100000"/>
              </a:lnSpc>
              <a:spcBef>
                <a:spcPts val="95"/>
              </a:spcBef>
            </a:pPr>
            <a:r>
              <a:rPr sz="1600" spc="-30" dirty="0">
                <a:solidFill>
                  <a:srgbClr val="5E6164"/>
                </a:solidFill>
                <a:latin typeface="微軟正黑體"/>
                <a:cs typeface="微軟正黑體"/>
              </a:rPr>
              <a:t>翔耀實業股份有限公司</a:t>
            </a:r>
            <a:endParaRPr sz="1600" dirty="0">
              <a:latin typeface="微軟正黑體"/>
              <a:cs typeface="微軟正黑體"/>
            </a:endParaRPr>
          </a:p>
        </p:txBody>
      </p:sp>
      <p:pic>
        <p:nvPicPr>
          <p:cNvPr id="11" name="object 5"/>
          <p:cNvPicPr/>
          <p:nvPr/>
        </p:nvPicPr>
        <p:blipFill>
          <a:blip r:embed="rId5" cstate="print"/>
          <a:stretch>
            <a:fillRect/>
          </a:stretch>
        </p:blipFill>
        <p:spPr>
          <a:xfrm>
            <a:off x="9047736" y="6407069"/>
            <a:ext cx="898082" cy="396241"/>
          </a:xfrm>
          <a:prstGeom prst="rect">
            <a:avLst/>
          </a:prstGeom>
        </p:spPr>
      </p:pic>
    </p:spTree>
    <p:extLst>
      <p:ext uri="{BB962C8B-B14F-4D97-AF65-F5344CB8AC3E}">
        <p14:creationId xmlns:p14="http://schemas.microsoft.com/office/powerpoint/2010/main" val="1528574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080759" y="711708"/>
            <a:ext cx="6109716" cy="5399532"/>
          </a:xfrm>
          <a:prstGeom prst="rect">
            <a:avLst/>
          </a:prstGeom>
        </p:spPr>
      </p:pic>
      <p:sp>
        <p:nvSpPr>
          <p:cNvPr id="3" name="object 3"/>
          <p:cNvSpPr txBox="1">
            <a:spLocks noGrp="1"/>
          </p:cNvSpPr>
          <p:nvPr>
            <p:ph type="title"/>
          </p:nvPr>
        </p:nvSpPr>
        <p:spPr>
          <a:xfrm>
            <a:off x="304800" y="437389"/>
            <a:ext cx="7848601" cy="750847"/>
          </a:xfrm>
          <a:prstGeom prst="rect">
            <a:avLst/>
          </a:prstGeom>
        </p:spPr>
        <p:txBody>
          <a:bodyPr vert="horz" wrap="square" lIns="0" tIns="12065" rIns="0" bIns="0" rtlCol="0">
            <a:spAutoFit/>
          </a:bodyPr>
          <a:lstStyle/>
          <a:p>
            <a:pPr marL="12700">
              <a:lnSpc>
                <a:spcPct val="100000"/>
              </a:lnSpc>
              <a:spcBef>
                <a:spcPts val="95"/>
              </a:spcBef>
            </a:pPr>
            <a:r>
              <a:rPr lang="en-US" altLang="zh-TW" sz="2400" dirty="0">
                <a:solidFill>
                  <a:srgbClr val="002060"/>
                </a:solidFill>
              </a:rPr>
              <a:t>Enlight Corporation</a:t>
            </a:r>
            <a:r>
              <a:rPr lang="en-US" altLang="zh-TW" sz="2400" dirty="0"/>
              <a:t/>
            </a:r>
            <a:br>
              <a:rPr lang="en-US" altLang="zh-TW" sz="2400" dirty="0"/>
            </a:br>
            <a:r>
              <a:rPr lang="en-US" altLang="zh-TW" sz="2400" dirty="0"/>
              <a:t> (Affiliated Companies)</a:t>
            </a:r>
            <a:endParaRPr sz="2000" spc="-40" dirty="0">
              <a:latin typeface="微軟正黑體" panose="020B0604030504040204" pitchFamily="34" charset="-120"/>
              <a:ea typeface="微軟正黑體" panose="020B0604030504040204" pitchFamily="34" charset="-120"/>
            </a:endParaRPr>
          </a:p>
        </p:txBody>
      </p:sp>
      <p:sp>
        <p:nvSpPr>
          <p:cNvPr id="4" name="object 4"/>
          <p:cNvSpPr txBox="1"/>
          <p:nvPr/>
        </p:nvSpPr>
        <p:spPr>
          <a:xfrm>
            <a:off x="304800" y="1327149"/>
            <a:ext cx="6630862" cy="381515"/>
          </a:xfrm>
          <a:prstGeom prst="rect">
            <a:avLst/>
          </a:prstGeom>
        </p:spPr>
        <p:txBody>
          <a:bodyPr vert="horz" wrap="square" lIns="0" tIns="12065" rIns="0" bIns="0" rtlCol="0">
            <a:spAutoFit/>
          </a:bodyPr>
          <a:lstStyle/>
          <a:p>
            <a:pPr marL="12700">
              <a:lnSpc>
                <a:spcPct val="100000"/>
              </a:lnSpc>
              <a:spcBef>
                <a:spcPts val="95"/>
              </a:spcBef>
            </a:pPr>
            <a:r>
              <a:rPr lang="en-US" altLang="zh-TW" sz="2400" dirty="0">
                <a:latin typeface="微軟正黑體" panose="020B0604030504040204" pitchFamily="34" charset="-120"/>
                <a:ea typeface="微軟正黑體" panose="020B0604030504040204" pitchFamily="34" charset="-120"/>
              </a:rPr>
              <a:t>Subsidiary - </a:t>
            </a:r>
            <a:r>
              <a:rPr lang="en-US" altLang="zh-TW" sz="2400" dirty="0" err="1">
                <a:latin typeface="微軟正黑體" panose="020B0604030504040204" pitchFamily="34" charset="-120"/>
                <a:ea typeface="微軟正黑體" panose="020B0604030504040204" pitchFamily="34" charset="-120"/>
              </a:rPr>
              <a:t>GinWin</a:t>
            </a:r>
            <a:r>
              <a:rPr lang="en-US" altLang="zh-TW" sz="2400" dirty="0">
                <a:latin typeface="微軟正黑體" panose="020B0604030504040204" pitchFamily="34" charset="-120"/>
                <a:ea typeface="微軟正黑體" panose="020B0604030504040204" pitchFamily="34" charset="-120"/>
              </a:rPr>
              <a:t> Technology Co., Ltd.</a:t>
            </a:r>
            <a:endParaRPr sz="2400" b="1" dirty="0">
              <a:latin typeface="微軟正黑體" panose="020B0604030504040204" pitchFamily="34" charset="-120"/>
              <a:ea typeface="微軟正黑體" panose="020B0604030504040204" pitchFamily="34" charset="-120"/>
              <a:cs typeface="微軟正黑體"/>
            </a:endParaRPr>
          </a:p>
        </p:txBody>
      </p:sp>
      <p:pic>
        <p:nvPicPr>
          <p:cNvPr id="5" name="object 5"/>
          <p:cNvPicPr/>
          <p:nvPr/>
        </p:nvPicPr>
        <p:blipFill>
          <a:blip r:embed="rId3" cstate="print"/>
          <a:stretch>
            <a:fillRect/>
          </a:stretch>
        </p:blipFill>
        <p:spPr>
          <a:xfrm>
            <a:off x="533399" y="1874189"/>
            <a:ext cx="2232500" cy="393191"/>
          </a:xfrm>
          <a:prstGeom prst="rect">
            <a:avLst/>
          </a:prstGeom>
        </p:spPr>
      </p:pic>
      <p:sp>
        <p:nvSpPr>
          <p:cNvPr id="7" name="object 7"/>
          <p:cNvSpPr txBox="1"/>
          <p:nvPr/>
        </p:nvSpPr>
        <p:spPr>
          <a:xfrm>
            <a:off x="304800" y="2371350"/>
            <a:ext cx="5540527" cy="3887603"/>
          </a:xfrm>
          <a:prstGeom prst="rect">
            <a:avLst/>
          </a:prstGeom>
        </p:spPr>
        <p:txBody>
          <a:bodyPr vert="horz" wrap="square" lIns="0" tIns="133985" rIns="0" bIns="0" rtlCol="0">
            <a:spAutoFit/>
          </a:bodyPr>
          <a:lstStyle/>
          <a:p>
            <a:pPr marL="298450" indent="-285750">
              <a:lnSpc>
                <a:spcPct val="100000"/>
              </a:lnSpc>
              <a:spcBef>
                <a:spcPts val="1055"/>
              </a:spcBef>
              <a:buFont typeface="Arial" panose="020B0604020202020204" pitchFamily="34" charset="0"/>
              <a:buChar char="•"/>
              <a:tabLst>
                <a:tab pos="299085" algn="l"/>
              </a:tabLst>
            </a:pPr>
            <a:r>
              <a:rPr lang="en-US" altLang="zh-TW" dirty="0">
                <a:latin typeface="微軟正黑體" panose="020B0604030504040204" pitchFamily="34" charset="-120"/>
                <a:ea typeface="微軟正黑體" panose="020B0604030504040204" pitchFamily="34" charset="-120"/>
              </a:rPr>
              <a:t>Founded in July 2008</a:t>
            </a:r>
          </a:p>
          <a:p>
            <a:pPr marL="298450" indent="-285750">
              <a:lnSpc>
                <a:spcPct val="100000"/>
              </a:lnSpc>
              <a:spcBef>
                <a:spcPts val="1055"/>
              </a:spcBef>
              <a:buFont typeface="Arial" panose="020B0604020202020204" pitchFamily="34" charset="0"/>
              <a:buChar char="•"/>
              <a:tabLst>
                <a:tab pos="299085" algn="l"/>
              </a:tabLst>
            </a:pPr>
            <a:r>
              <a:rPr lang="en-US" altLang="zh-TW" dirty="0">
                <a:latin typeface="微軟正黑體" panose="020B0604030504040204" pitchFamily="34" charset="-120"/>
                <a:ea typeface="微軟正黑體" panose="020B0604030504040204" pitchFamily="34" charset="-120"/>
              </a:rPr>
              <a:t>Capital: NT$337 million</a:t>
            </a:r>
          </a:p>
          <a:p>
            <a:pPr marL="298450" indent="-285750">
              <a:lnSpc>
                <a:spcPct val="100000"/>
              </a:lnSpc>
              <a:spcBef>
                <a:spcPts val="1055"/>
              </a:spcBef>
              <a:buFont typeface="Arial" panose="020B0604020202020204" pitchFamily="34" charset="0"/>
              <a:buChar char="•"/>
              <a:tabLst>
                <a:tab pos="299085" algn="l"/>
              </a:tabLst>
            </a:pPr>
            <a:r>
              <a:rPr lang="en-US" altLang="zh-TW" dirty="0">
                <a:latin typeface="微軟正黑體" panose="020B0604030504040204" pitchFamily="34" charset="-120"/>
                <a:ea typeface="微軟正黑體" panose="020B0604030504040204" pitchFamily="34" charset="-120"/>
              </a:rPr>
              <a:t>Main business activities: A professional manufacturer specializing in the recycling and regeneration of TFT-LCD color filters for glass and glass products.</a:t>
            </a:r>
          </a:p>
          <a:p>
            <a:pPr marL="298450" indent="-285750">
              <a:lnSpc>
                <a:spcPct val="100000"/>
              </a:lnSpc>
              <a:spcBef>
                <a:spcPts val="1055"/>
              </a:spcBef>
              <a:buFont typeface="Arial" panose="020B0604020202020204" pitchFamily="34" charset="0"/>
              <a:buChar char="•"/>
              <a:tabLst>
                <a:tab pos="299085" algn="l"/>
              </a:tabLst>
            </a:pPr>
            <a:r>
              <a:rPr lang="en-US" altLang="zh-TW" dirty="0">
                <a:latin typeface="微軟正黑體" panose="020B0604030504040204" pitchFamily="34" charset="-120"/>
                <a:ea typeface="微軟正黑體" panose="020B0604030504040204" pitchFamily="34" charset="-120"/>
              </a:rPr>
              <a:t>The core technology is the regeneration of color filter substrates.</a:t>
            </a:r>
          </a:p>
          <a:p>
            <a:pPr marL="298450" indent="-285750">
              <a:lnSpc>
                <a:spcPct val="100000"/>
              </a:lnSpc>
              <a:spcBef>
                <a:spcPts val="1055"/>
              </a:spcBef>
              <a:buFont typeface="Arial" panose="020B0604020202020204" pitchFamily="34" charset="0"/>
              <a:buChar char="•"/>
              <a:tabLst>
                <a:tab pos="299085" algn="l"/>
              </a:tabLst>
            </a:pPr>
            <a:r>
              <a:rPr lang="en-US" altLang="zh-TW" dirty="0">
                <a:latin typeface="微軟正黑體" panose="020B0604030504040204" pitchFamily="34" charset="-120"/>
                <a:ea typeface="微軟正黑體" panose="020B0604030504040204" pitchFamily="34" charset="-120"/>
              </a:rPr>
              <a:t>Main customers are well-known domestic TFT-LCD panel manufacturers.</a:t>
            </a:r>
          </a:p>
          <a:p>
            <a:pPr marL="298450" indent="-285750">
              <a:lnSpc>
                <a:spcPct val="100000"/>
              </a:lnSpc>
              <a:spcBef>
                <a:spcPts val="1055"/>
              </a:spcBef>
              <a:buFont typeface="Arial" panose="020B0604020202020204" pitchFamily="34" charset="0"/>
              <a:buChar char="•"/>
              <a:tabLst>
                <a:tab pos="299085" algn="l"/>
              </a:tabLst>
            </a:pPr>
            <a:r>
              <a:rPr lang="en-US" altLang="zh-TW" dirty="0">
                <a:latin typeface="微軟正黑體" panose="020B0604030504040204" pitchFamily="34" charset="-120"/>
                <a:ea typeface="微軟正黑體" panose="020B0604030504040204" pitchFamily="34" charset="-120"/>
              </a:rPr>
              <a:t>Number of employees: Approximately 60.</a:t>
            </a:r>
            <a:endParaRPr dirty="0">
              <a:latin typeface="微軟正黑體" panose="020B0604030504040204" pitchFamily="34" charset="-120"/>
              <a:ea typeface="微軟正黑體" panose="020B0604030504040204" pitchFamily="34" charset="-120"/>
              <a:cs typeface="微軟正黑體"/>
            </a:endParaRPr>
          </a:p>
        </p:txBody>
      </p:sp>
      <p:sp>
        <p:nvSpPr>
          <p:cNvPr id="9" name="object 4"/>
          <p:cNvSpPr txBox="1"/>
          <p:nvPr/>
        </p:nvSpPr>
        <p:spPr>
          <a:xfrm>
            <a:off x="9986898" y="6378346"/>
            <a:ext cx="2052320" cy="269240"/>
          </a:xfrm>
          <a:prstGeom prst="rect">
            <a:avLst/>
          </a:prstGeom>
        </p:spPr>
        <p:txBody>
          <a:bodyPr vert="horz" wrap="square" lIns="0" tIns="12065" rIns="0" bIns="0" rtlCol="0">
            <a:spAutoFit/>
          </a:bodyPr>
          <a:lstStyle/>
          <a:p>
            <a:pPr marL="12700">
              <a:lnSpc>
                <a:spcPct val="100000"/>
              </a:lnSpc>
              <a:spcBef>
                <a:spcPts val="95"/>
              </a:spcBef>
            </a:pPr>
            <a:r>
              <a:rPr sz="1600" spc="-30" dirty="0">
                <a:solidFill>
                  <a:srgbClr val="5E6164"/>
                </a:solidFill>
                <a:latin typeface="微軟正黑體"/>
                <a:cs typeface="微軟正黑體"/>
              </a:rPr>
              <a:t>翔耀實業股份有限公司</a:t>
            </a:r>
            <a:endParaRPr sz="1600" dirty="0">
              <a:latin typeface="微軟正黑體"/>
              <a:cs typeface="微軟正黑體"/>
            </a:endParaRPr>
          </a:p>
        </p:txBody>
      </p:sp>
      <p:pic>
        <p:nvPicPr>
          <p:cNvPr id="10" name="object 5"/>
          <p:cNvPicPr/>
          <p:nvPr/>
        </p:nvPicPr>
        <p:blipFill>
          <a:blip r:embed="rId4" cstate="print"/>
          <a:stretch>
            <a:fillRect/>
          </a:stretch>
        </p:blipFill>
        <p:spPr>
          <a:xfrm>
            <a:off x="9047736" y="6385559"/>
            <a:ext cx="898082" cy="27432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352425" y="1108369"/>
            <a:ext cx="6630862" cy="381515"/>
          </a:xfrm>
          <a:prstGeom prst="rect">
            <a:avLst/>
          </a:prstGeom>
        </p:spPr>
        <p:txBody>
          <a:bodyPr vert="horz" wrap="square" lIns="0" tIns="12065" rIns="0" bIns="0" rtlCol="0">
            <a:spAutoFit/>
          </a:bodyPr>
          <a:lstStyle/>
          <a:p>
            <a:pPr marL="12700">
              <a:lnSpc>
                <a:spcPct val="100000"/>
              </a:lnSpc>
              <a:spcBef>
                <a:spcPts val="95"/>
              </a:spcBef>
            </a:pPr>
            <a:r>
              <a:rPr lang="en-US" altLang="zh-TW" sz="2400" dirty="0">
                <a:latin typeface="微軟正黑體" panose="020B0604030504040204" pitchFamily="34" charset="-120"/>
                <a:ea typeface="微軟正黑體" panose="020B0604030504040204" pitchFamily="34" charset="-120"/>
              </a:rPr>
              <a:t>Subsidiary – </a:t>
            </a:r>
            <a:r>
              <a:rPr lang="en-US" altLang="zh-TW" sz="2400" dirty="0" err="1">
                <a:latin typeface="微軟正黑體" panose="020B0604030504040204" pitchFamily="34" charset="-120"/>
                <a:ea typeface="微軟正黑體" panose="020B0604030504040204" pitchFamily="34" charset="-120"/>
              </a:rPr>
              <a:t>AbonTouchsystems</a:t>
            </a:r>
            <a:r>
              <a:rPr lang="en-US" altLang="zh-TW" sz="2400" dirty="0">
                <a:latin typeface="微軟正黑體" panose="020B0604030504040204" pitchFamily="34" charset="-120"/>
                <a:ea typeface="微軟正黑體" panose="020B0604030504040204" pitchFamily="34" charset="-120"/>
              </a:rPr>
              <a:t> Co., Ltd.</a:t>
            </a:r>
            <a:endParaRPr lang="en-US" sz="2400" b="1" dirty="0">
              <a:latin typeface="微軟正黑體" panose="020B0604030504040204" pitchFamily="34" charset="-120"/>
              <a:ea typeface="微軟正黑體" panose="020B0604030504040204" pitchFamily="34" charset="-120"/>
              <a:cs typeface="微軟正黑體"/>
            </a:endParaRPr>
          </a:p>
        </p:txBody>
      </p:sp>
      <p:sp>
        <p:nvSpPr>
          <p:cNvPr id="7" name="object 7"/>
          <p:cNvSpPr txBox="1"/>
          <p:nvPr/>
        </p:nvSpPr>
        <p:spPr>
          <a:xfrm>
            <a:off x="325211" y="2106058"/>
            <a:ext cx="5854895" cy="4751942"/>
          </a:xfrm>
          <a:prstGeom prst="rect">
            <a:avLst/>
          </a:prstGeom>
        </p:spPr>
        <p:txBody>
          <a:bodyPr vert="horz" wrap="square" lIns="0" tIns="133985" rIns="0" bIns="0" rtlCol="0">
            <a:spAutoFit/>
          </a:bodyPr>
          <a:lstStyle/>
          <a:p>
            <a:pPr marL="299085" indent="-286385">
              <a:lnSpc>
                <a:spcPct val="100000"/>
              </a:lnSpc>
              <a:spcBef>
                <a:spcPts val="600"/>
              </a:spcBef>
              <a:buFont typeface="Arial"/>
              <a:buChar char="•"/>
              <a:tabLst>
                <a:tab pos="299085" algn="l"/>
              </a:tabLst>
            </a:pPr>
            <a:r>
              <a:rPr lang="en-US" altLang="zh-TW" dirty="0">
                <a:latin typeface="微軟正黑體" panose="020B0604030504040204" pitchFamily="34" charset="-120"/>
                <a:ea typeface="微軟正黑體" panose="020B0604030504040204" pitchFamily="34" charset="-120"/>
              </a:rPr>
              <a:t>Capital: NT$292 million</a:t>
            </a:r>
          </a:p>
          <a:p>
            <a:pPr marL="299085" indent="-286385">
              <a:lnSpc>
                <a:spcPct val="100000"/>
              </a:lnSpc>
              <a:spcBef>
                <a:spcPts val="600"/>
              </a:spcBef>
              <a:buFont typeface="Arial"/>
              <a:buChar char="•"/>
              <a:tabLst>
                <a:tab pos="299085" algn="l"/>
              </a:tabLst>
            </a:pPr>
            <a:r>
              <a:rPr lang="en-US" altLang="zh-TW" dirty="0">
                <a:latin typeface="微軟正黑體" panose="020B0604030504040204" pitchFamily="34" charset="-120"/>
                <a:ea typeface="微軟正黑體" panose="020B0604030504040204" pitchFamily="34" charset="-120"/>
              </a:rPr>
              <a:t>Company and Factory: </a:t>
            </a:r>
            <a:r>
              <a:rPr lang="en-US" altLang="zh-TW" dirty="0" err="1">
                <a:latin typeface="微軟正黑體" panose="020B0604030504040204" pitchFamily="34" charset="-120"/>
                <a:ea typeface="微軟正黑體" panose="020B0604030504040204" pitchFamily="34" charset="-120"/>
              </a:rPr>
              <a:t>Longde</a:t>
            </a:r>
            <a:r>
              <a:rPr lang="en-US" altLang="zh-TW" dirty="0">
                <a:latin typeface="微軟正黑體" panose="020B0604030504040204" pitchFamily="34" charset="-120"/>
                <a:ea typeface="微軟正黑體" panose="020B0604030504040204" pitchFamily="34" charset="-120"/>
              </a:rPr>
              <a:t> Industrial Park, Yilan, Taiwan</a:t>
            </a:r>
          </a:p>
          <a:p>
            <a:pPr marL="299085" indent="-286385">
              <a:lnSpc>
                <a:spcPct val="100000"/>
              </a:lnSpc>
              <a:spcBef>
                <a:spcPts val="600"/>
              </a:spcBef>
              <a:buFont typeface="Arial"/>
              <a:buChar char="•"/>
              <a:tabLst>
                <a:tab pos="299085" algn="l"/>
              </a:tabLst>
            </a:pPr>
            <a:r>
              <a:rPr lang="en-US" altLang="zh-TW" dirty="0">
                <a:latin typeface="微軟正黑體" panose="020B0604030504040204" pitchFamily="34" charset="-120"/>
                <a:ea typeface="微軟正黑體" panose="020B0604030504040204" pitchFamily="34" charset="-120"/>
              </a:rPr>
              <a:t>Company Address: No. 9, </a:t>
            </a:r>
            <a:r>
              <a:rPr lang="en-US" altLang="zh-TW" dirty="0" err="1">
                <a:latin typeface="微軟正黑體" panose="020B0604030504040204" pitchFamily="34" charset="-120"/>
                <a:ea typeface="微軟正黑體" panose="020B0604030504040204" pitchFamily="34" charset="-120"/>
              </a:rPr>
              <a:t>Dexing</a:t>
            </a:r>
            <a:r>
              <a:rPr lang="en-US" altLang="zh-TW" dirty="0">
                <a:latin typeface="微軟正黑體" panose="020B0604030504040204" pitchFamily="34" charset="-120"/>
                <a:ea typeface="微軟正黑體" panose="020B0604030504040204" pitchFamily="34" charset="-120"/>
              </a:rPr>
              <a:t> 4th Road, </a:t>
            </a:r>
            <a:r>
              <a:rPr lang="en-US" altLang="zh-TW" dirty="0" err="1">
                <a:latin typeface="微軟正黑體" panose="020B0604030504040204" pitchFamily="34" charset="-120"/>
                <a:ea typeface="微軟正黑體" panose="020B0604030504040204" pitchFamily="34" charset="-120"/>
              </a:rPr>
              <a:t>Dongshan</a:t>
            </a:r>
            <a:r>
              <a:rPr lang="en-US" altLang="zh-TW" dirty="0">
                <a:latin typeface="微軟正黑體" panose="020B0604030504040204" pitchFamily="34" charset="-120"/>
                <a:ea typeface="微軟正黑體" panose="020B0604030504040204" pitchFamily="34" charset="-120"/>
              </a:rPr>
              <a:t> Township, Yilan County 26950</a:t>
            </a:r>
          </a:p>
          <a:p>
            <a:pPr marL="299085" indent="-286385">
              <a:lnSpc>
                <a:spcPct val="100000"/>
              </a:lnSpc>
              <a:spcBef>
                <a:spcPts val="600"/>
              </a:spcBef>
              <a:buFont typeface="Arial"/>
              <a:buChar char="•"/>
              <a:tabLst>
                <a:tab pos="299085" algn="l"/>
              </a:tabLst>
            </a:pPr>
            <a:r>
              <a:rPr lang="en-US" altLang="zh-TW" dirty="0">
                <a:latin typeface="微軟正黑體" panose="020B0604030504040204" pitchFamily="34" charset="-120"/>
                <a:ea typeface="微軟正黑體" panose="020B0604030504040204" pitchFamily="34" charset="-120"/>
              </a:rPr>
              <a:t>Land Area: 12,800㎡</a:t>
            </a:r>
          </a:p>
          <a:p>
            <a:pPr marL="298450" indent="-285750">
              <a:lnSpc>
                <a:spcPct val="100000"/>
              </a:lnSpc>
              <a:spcBef>
                <a:spcPts val="600"/>
              </a:spcBef>
              <a:buFont typeface="Arial" panose="020B0604020202020204" pitchFamily="34" charset="0"/>
              <a:buChar char="•"/>
              <a:tabLst>
                <a:tab pos="299085" algn="l"/>
              </a:tabLst>
            </a:pPr>
            <a:r>
              <a:rPr lang="en-US" altLang="zh-TW" dirty="0">
                <a:latin typeface="微軟正黑體" panose="020B0604030504040204" pitchFamily="34" charset="-120"/>
                <a:ea typeface="微軟正黑體" panose="020B0604030504040204" pitchFamily="34" charset="-120"/>
              </a:rPr>
              <a:t>Products:</a:t>
            </a:r>
            <a:br>
              <a:rPr lang="en-US" altLang="zh-TW" dirty="0">
                <a:latin typeface="微軟正黑體" panose="020B0604030504040204" pitchFamily="34" charset="-120"/>
                <a:ea typeface="微軟正黑體" panose="020B0604030504040204" pitchFamily="34" charset="-120"/>
              </a:rPr>
            </a:br>
            <a:r>
              <a:rPr lang="en-US" altLang="zh-TW" dirty="0">
                <a:latin typeface="微軟正黑體" panose="020B0604030504040204" pitchFamily="34" charset="-120"/>
                <a:ea typeface="微軟正黑體" panose="020B0604030504040204" pitchFamily="34" charset="-120"/>
              </a:rPr>
              <a:t>★ Projected Capacitive Touch Panel</a:t>
            </a:r>
            <a:br>
              <a:rPr lang="en-US" altLang="zh-TW" dirty="0">
                <a:latin typeface="微軟正黑體" panose="020B0604030504040204" pitchFamily="34" charset="-120"/>
                <a:ea typeface="微軟正黑體" panose="020B0604030504040204" pitchFamily="34" charset="-120"/>
              </a:rPr>
            </a:br>
            <a:r>
              <a:rPr lang="en-US" altLang="zh-TW" dirty="0">
                <a:latin typeface="微軟正黑體" panose="020B0604030504040204" pitchFamily="34" charset="-120"/>
                <a:ea typeface="微軟正黑體" panose="020B0604030504040204" pitchFamily="34" charset="-120"/>
              </a:rPr>
              <a:t>★ 5-Wire Resistive Zero-Frame Touch Panel</a:t>
            </a:r>
            <a:br>
              <a:rPr lang="en-US" altLang="zh-TW" dirty="0">
                <a:latin typeface="微軟正黑體" panose="020B0604030504040204" pitchFamily="34" charset="-120"/>
                <a:ea typeface="微軟正黑體" panose="020B0604030504040204" pitchFamily="34" charset="-120"/>
              </a:rPr>
            </a:br>
            <a:r>
              <a:rPr lang="en-US" altLang="zh-TW" dirty="0">
                <a:latin typeface="微軟正黑體" panose="020B0604030504040204" pitchFamily="34" charset="-120"/>
                <a:ea typeface="微軟正黑體" panose="020B0604030504040204" pitchFamily="34" charset="-120"/>
              </a:rPr>
              <a:t>★ 5-Wire Resistive Touch Panel</a:t>
            </a:r>
            <a:br>
              <a:rPr lang="en-US" altLang="zh-TW" dirty="0">
                <a:latin typeface="微軟正黑體" panose="020B0604030504040204" pitchFamily="34" charset="-120"/>
                <a:ea typeface="微軟正黑體" panose="020B0604030504040204" pitchFamily="34" charset="-120"/>
              </a:rPr>
            </a:br>
            <a:r>
              <a:rPr lang="en-US" altLang="zh-TW" dirty="0">
                <a:latin typeface="微軟正黑體" panose="020B0604030504040204" pitchFamily="34" charset="-120"/>
                <a:ea typeface="微軟正黑體" panose="020B0604030504040204" pitchFamily="34" charset="-120"/>
              </a:rPr>
              <a:t>★ 5-Wire Resistive Touch Controller</a:t>
            </a:r>
          </a:p>
          <a:p>
            <a:pPr marL="298450" indent="-285750">
              <a:lnSpc>
                <a:spcPct val="100000"/>
              </a:lnSpc>
              <a:spcBef>
                <a:spcPts val="600"/>
              </a:spcBef>
              <a:buFont typeface="Arial" panose="020B0604020202020204" pitchFamily="34" charset="0"/>
              <a:buChar char="•"/>
              <a:tabLst>
                <a:tab pos="299085" algn="l"/>
              </a:tabLst>
            </a:pPr>
            <a:r>
              <a:rPr lang="en-US" altLang="zh-TW" dirty="0">
                <a:latin typeface="微軟正黑體" panose="020B0604030504040204" pitchFamily="34" charset="-120"/>
                <a:ea typeface="微軟正黑體" panose="020B0604030504040204" pitchFamily="34" charset="-120"/>
              </a:rPr>
              <a:t>Certificates: ISO9001 / ISO14001 / ISO13485  Compliant with ROHS / CE / FC / UL</a:t>
            </a:r>
          </a:p>
          <a:p>
            <a:pPr marL="12700">
              <a:lnSpc>
                <a:spcPct val="100000"/>
              </a:lnSpc>
              <a:spcBef>
                <a:spcPts val="600"/>
              </a:spcBef>
              <a:tabLst>
                <a:tab pos="299085" algn="l"/>
              </a:tabLst>
            </a:pPr>
            <a:r>
              <a:rPr lang="en-US" altLang="zh-TW" dirty="0">
                <a:latin typeface="微軟正黑體" panose="020B0604030504040204" pitchFamily="34" charset="-120"/>
                <a:ea typeface="微軟正黑體" panose="020B0604030504040204" pitchFamily="34" charset="-120"/>
              </a:rPr>
              <a:t>*Sales: 65", 75" </a:t>
            </a:r>
            <a:r>
              <a:rPr lang="en-US" altLang="zh-TW" dirty="0" err="1">
                <a:latin typeface="微軟正黑體" panose="020B0604030504040204" pitchFamily="34" charset="-120"/>
                <a:ea typeface="微軟正黑體" panose="020B0604030504040204" pitchFamily="34" charset="-120"/>
              </a:rPr>
              <a:t>Pcap</a:t>
            </a:r>
            <a:r>
              <a:rPr lang="en-US" altLang="zh-TW" dirty="0">
                <a:latin typeface="微軟正黑體" panose="020B0604030504040204" pitchFamily="34" charset="-120"/>
                <a:ea typeface="微軟正黑體" panose="020B0604030504040204" pitchFamily="34" charset="-120"/>
              </a:rPr>
              <a:t> Touch Displays</a:t>
            </a:r>
            <a:br>
              <a:rPr lang="en-US" altLang="zh-TW" dirty="0">
                <a:latin typeface="微軟正黑體" panose="020B0604030504040204" pitchFamily="34" charset="-120"/>
                <a:ea typeface="微軟正黑體" panose="020B0604030504040204" pitchFamily="34" charset="-120"/>
              </a:rPr>
            </a:br>
            <a:r>
              <a:rPr lang="en-US" altLang="zh-TW" dirty="0">
                <a:latin typeface="微軟正黑體" panose="020B0604030504040204" pitchFamily="34" charset="-120"/>
                <a:ea typeface="微軟正黑體" panose="020B0604030504040204" pitchFamily="34" charset="-120"/>
              </a:rPr>
              <a:t>Design Capacity: 30K/month (17” Mother Glass)</a:t>
            </a:r>
            <a:endParaRPr lang="en-US" altLang="zh-TW" spc="-30" dirty="0">
              <a:latin typeface="微軟正黑體" panose="020B0604030504040204" pitchFamily="34" charset="-120"/>
              <a:ea typeface="微軟正黑體" panose="020B0604030504040204" pitchFamily="34" charset="-120"/>
              <a:cs typeface="微軟正黑體"/>
            </a:endParaRPr>
          </a:p>
        </p:txBody>
      </p:sp>
      <p:sp>
        <p:nvSpPr>
          <p:cNvPr id="9" name="object 4"/>
          <p:cNvSpPr txBox="1"/>
          <p:nvPr/>
        </p:nvSpPr>
        <p:spPr>
          <a:xfrm>
            <a:off x="9986898" y="6378346"/>
            <a:ext cx="2052320" cy="269240"/>
          </a:xfrm>
          <a:prstGeom prst="rect">
            <a:avLst/>
          </a:prstGeom>
        </p:spPr>
        <p:txBody>
          <a:bodyPr vert="horz" wrap="square" lIns="0" tIns="12065" rIns="0" bIns="0" rtlCol="0">
            <a:spAutoFit/>
          </a:bodyPr>
          <a:lstStyle/>
          <a:p>
            <a:pPr marL="12700">
              <a:lnSpc>
                <a:spcPct val="100000"/>
              </a:lnSpc>
              <a:spcBef>
                <a:spcPts val="95"/>
              </a:spcBef>
            </a:pPr>
            <a:r>
              <a:rPr sz="1600" spc="-30" dirty="0">
                <a:solidFill>
                  <a:srgbClr val="5E6164"/>
                </a:solidFill>
                <a:latin typeface="微軟正黑體"/>
                <a:cs typeface="微軟正黑體"/>
              </a:rPr>
              <a:t>翔耀實業股份有限公司</a:t>
            </a:r>
            <a:endParaRPr sz="1600" dirty="0">
              <a:latin typeface="微軟正黑體"/>
              <a:cs typeface="微軟正黑體"/>
            </a:endParaRPr>
          </a:p>
        </p:txBody>
      </p:sp>
      <p:pic>
        <p:nvPicPr>
          <p:cNvPr id="10" name="object 5"/>
          <p:cNvPicPr/>
          <p:nvPr/>
        </p:nvPicPr>
        <p:blipFill>
          <a:blip r:embed="rId2" cstate="print"/>
          <a:stretch>
            <a:fillRect/>
          </a:stretch>
        </p:blipFill>
        <p:spPr>
          <a:xfrm>
            <a:off x="9047736" y="6385559"/>
            <a:ext cx="898082" cy="274320"/>
          </a:xfrm>
          <a:prstGeom prst="rect">
            <a:avLst/>
          </a:prstGeom>
        </p:spPr>
      </p:pic>
      <p:pic>
        <p:nvPicPr>
          <p:cNvPr id="11" name="圖片 10"/>
          <p:cNvPicPr>
            <a:picLocks noChangeAspect="1"/>
          </p:cNvPicPr>
          <p:nvPr/>
        </p:nvPicPr>
        <p:blipFill>
          <a:blip r:embed="rId3"/>
          <a:stretch>
            <a:fillRect/>
          </a:stretch>
        </p:blipFill>
        <p:spPr>
          <a:xfrm>
            <a:off x="495300" y="1526000"/>
            <a:ext cx="2895600" cy="683800"/>
          </a:xfrm>
          <a:prstGeom prst="rect">
            <a:avLst/>
          </a:prstGeom>
        </p:spPr>
      </p:pic>
      <p:pic>
        <p:nvPicPr>
          <p:cNvPr id="13" name="圖片 12"/>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val="0"/>
              </a:ext>
            </a:extLst>
          </a:blip>
          <a:srcRect l="16253" t="15095" r="26122" b="9349"/>
          <a:stretch/>
        </p:blipFill>
        <p:spPr>
          <a:xfrm>
            <a:off x="6248400" y="959010"/>
            <a:ext cx="5943600" cy="5181601"/>
          </a:xfrm>
          <a:prstGeom prst="rect">
            <a:avLst/>
          </a:prstGeom>
        </p:spPr>
      </p:pic>
      <p:sp>
        <p:nvSpPr>
          <p:cNvPr id="2" name="object 3">
            <a:extLst>
              <a:ext uri="{FF2B5EF4-FFF2-40B4-BE49-F238E27FC236}">
                <a16:creationId xmlns:a16="http://schemas.microsoft.com/office/drawing/2014/main" id="{1D6C783F-B2E0-6C7E-74E8-FF111FA0A405}"/>
              </a:ext>
            </a:extLst>
          </p:cNvPr>
          <p:cNvSpPr txBox="1">
            <a:spLocks/>
          </p:cNvSpPr>
          <p:nvPr/>
        </p:nvSpPr>
        <p:spPr>
          <a:xfrm>
            <a:off x="325211" y="290234"/>
            <a:ext cx="7848601" cy="763671"/>
          </a:xfrm>
          <a:prstGeom prst="rect">
            <a:avLst/>
          </a:prstGeom>
        </p:spPr>
        <p:txBody>
          <a:bodyPr vert="horz" wrap="square" lIns="0" tIns="12065" rIns="0" bIns="0" rtlCol="0">
            <a:spAutoFit/>
          </a:bodyPr>
          <a:lstStyle>
            <a:lvl1pPr>
              <a:defRPr sz="2800" b="1" i="0">
                <a:solidFill>
                  <a:srgbClr val="001F5F"/>
                </a:solidFill>
                <a:latin typeface="微軟正黑體"/>
                <a:ea typeface="+mj-ea"/>
                <a:cs typeface="微軟正黑體"/>
              </a:defRPr>
            </a:lvl1pPr>
          </a:lstStyle>
          <a:p>
            <a:pPr marL="12700">
              <a:spcBef>
                <a:spcPts val="95"/>
              </a:spcBef>
            </a:pPr>
            <a:r>
              <a:rPr lang="en-US" altLang="zh-TW" sz="2400" dirty="0">
                <a:solidFill>
                  <a:srgbClr val="002060"/>
                </a:solidFill>
              </a:rPr>
              <a:t>Enlight Corporation</a:t>
            </a:r>
            <a:endParaRPr lang="en-US" altLang="zh-TW" sz="2400" dirty="0" smtClean="0"/>
          </a:p>
          <a:p>
            <a:pPr marL="12700">
              <a:spcBef>
                <a:spcPts val="95"/>
              </a:spcBef>
            </a:pPr>
            <a:r>
              <a:rPr lang="en-US" altLang="zh-TW" sz="2400" dirty="0" smtClean="0"/>
              <a:t> </a:t>
            </a:r>
            <a:r>
              <a:rPr lang="en-US" altLang="zh-TW" sz="2400" dirty="0"/>
              <a:t>(Affiliated Companies)</a:t>
            </a:r>
            <a:endParaRPr lang="en-US" sz="2000" spc="-4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095109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58000"/>
            <a:chOff x="0" y="0"/>
            <a:chExt cx="12192000" cy="6858000"/>
          </a:xfrm>
        </p:grpSpPr>
        <p:pic>
          <p:nvPicPr>
            <p:cNvPr id="3" name="object 3"/>
            <p:cNvPicPr/>
            <p:nvPr/>
          </p:nvPicPr>
          <p:blipFill>
            <a:blip r:embed="rId2" cstate="print"/>
            <a:stretch>
              <a:fillRect/>
            </a:stretch>
          </p:blipFill>
          <p:spPr>
            <a:xfrm>
              <a:off x="4809744" y="0"/>
              <a:ext cx="7382256" cy="6857998"/>
            </a:xfrm>
            <a:prstGeom prst="rect">
              <a:avLst/>
            </a:prstGeom>
          </p:spPr>
        </p:pic>
        <p:sp>
          <p:nvSpPr>
            <p:cNvPr id="4" name="object 4"/>
            <p:cNvSpPr/>
            <p:nvPr/>
          </p:nvSpPr>
          <p:spPr>
            <a:xfrm>
              <a:off x="0" y="0"/>
              <a:ext cx="6398260" cy="6858000"/>
            </a:xfrm>
            <a:custGeom>
              <a:avLst/>
              <a:gdLst/>
              <a:ahLst/>
              <a:cxnLst/>
              <a:rect l="l" t="t" r="r" b="b"/>
              <a:pathLst>
                <a:path w="6398260" h="6858000">
                  <a:moveTo>
                    <a:pt x="6397638" y="3276333"/>
                  </a:moveTo>
                  <a:lnTo>
                    <a:pt x="6397460" y="3229597"/>
                  </a:lnTo>
                  <a:lnTo>
                    <a:pt x="6396863" y="3183026"/>
                  </a:lnTo>
                  <a:lnTo>
                    <a:pt x="6395860" y="3136658"/>
                  </a:lnTo>
                  <a:lnTo>
                    <a:pt x="6394463" y="3090481"/>
                  </a:lnTo>
                  <a:lnTo>
                    <a:pt x="6392659" y="3044494"/>
                  </a:lnTo>
                  <a:lnTo>
                    <a:pt x="6390462" y="2998711"/>
                  </a:lnTo>
                  <a:lnTo>
                    <a:pt x="6387884" y="2953105"/>
                  </a:lnTo>
                  <a:lnTo>
                    <a:pt x="6384925" y="2907715"/>
                  </a:lnTo>
                  <a:lnTo>
                    <a:pt x="6381597" y="2862516"/>
                  </a:lnTo>
                  <a:lnTo>
                    <a:pt x="6377902" y="2817520"/>
                  </a:lnTo>
                  <a:lnTo>
                    <a:pt x="6373838" y="2772727"/>
                  </a:lnTo>
                  <a:lnTo>
                    <a:pt x="6369418" y="2728150"/>
                  </a:lnTo>
                  <a:lnTo>
                    <a:pt x="6364643" y="2683764"/>
                  </a:lnTo>
                  <a:lnTo>
                    <a:pt x="6359525" y="2639593"/>
                  </a:lnTo>
                  <a:lnTo>
                    <a:pt x="6354077" y="2595638"/>
                  </a:lnTo>
                  <a:lnTo>
                    <a:pt x="6348273" y="2551887"/>
                  </a:lnTo>
                  <a:lnTo>
                    <a:pt x="6342151" y="2508351"/>
                  </a:lnTo>
                  <a:lnTo>
                    <a:pt x="6335712" y="2465032"/>
                  </a:lnTo>
                  <a:lnTo>
                    <a:pt x="6328943" y="2421928"/>
                  </a:lnTo>
                  <a:lnTo>
                    <a:pt x="6321869" y="2379053"/>
                  </a:lnTo>
                  <a:lnTo>
                    <a:pt x="6314491" y="2336381"/>
                  </a:lnTo>
                  <a:lnTo>
                    <a:pt x="6306807" y="2293937"/>
                  </a:lnTo>
                  <a:lnTo>
                    <a:pt x="6298819" y="2251722"/>
                  </a:lnTo>
                  <a:lnTo>
                    <a:pt x="6290551" y="2209736"/>
                  </a:lnTo>
                  <a:lnTo>
                    <a:pt x="6282004" y="2167966"/>
                  </a:lnTo>
                  <a:lnTo>
                    <a:pt x="6273177" y="2126437"/>
                  </a:lnTo>
                  <a:lnTo>
                    <a:pt x="6264072" y="2085136"/>
                  </a:lnTo>
                  <a:lnTo>
                    <a:pt x="6254699" y="2044065"/>
                  </a:lnTo>
                  <a:lnTo>
                    <a:pt x="6245060" y="2003221"/>
                  </a:lnTo>
                  <a:lnTo>
                    <a:pt x="6235179" y="1962619"/>
                  </a:lnTo>
                  <a:lnTo>
                    <a:pt x="6225032" y="1922259"/>
                  </a:lnTo>
                  <a:lnTo>
                    <a:pt x="6214656" y="1882127"/>
                  </a:lnTo>
                  <a:lnTo>
                    <a:pt x="6204026" y="1842249"/>
                  </a:lnTo>
                  <a:lnTo>
                    <a:pt x="6193167" y="1802599"/>
                  </a:lnTo>
                  <a:lnTo>
                    <a:pt x="6182093" y="1763204"/>
                  </a:lnTo>
                  <a:lnTo>
                    <a:pt x="6170777" y="1724063"/>
                  </a:lnTo>
                  <a:lnTo>
                    <a:pt x="6159258" y="1685150"/>
                  </a:lnTo>
                  <a:lnTo>
                    <a:pt x="6147524" y="1646504"/>
                  </a:lnTo>
                  <a:lnTo>
                    <a:pt x="6135586" y="1608099"/>
                  </a:lnTo>
                  <a:lnTo>
                    <a:pt x="6123444" y="1569948"/>
                  </a:lnTo>
                  <a:lnTo>
                    <a:pt x="6111113" y="1532064"/>
                  </a:lnTo>
                  <a:lnTo>
                    <a:pt x="6098591" y="1494421"/>
                  </a:lnTo>
                  <a:lnTo>
                    <a:pt x="6073013" y="1419923"/>
                  </a:lnTo>
                  <a:lnTo>
                    <a:pt x="6046736" y="1346466"/>
                  </a:lnTo>
                  <a:lnTo>
                    <a:pt x="6019825" y="1274076"/>
                  </a:lnTo>
                  <a:lnTo>
                    <a:pt x="5992317" y="1202766"/>
                  </a:lnTo>
                  <a:lnTo>
                    <a:pt x="5964263" y="1132535"/>
                  </a:lnTo>
                  <a:lnTo>
                    <a:pt x="5935700" y="1063396"/>
                  </a:lnTo>
                  <a:lnTo>
                    <a:pt x="5906668" y="995387"/>
                  </a:lnTo>
                  <a:lnTo>
                    <a:pt x="5877230" y="928497"/>
                  </a:lnTo>
                  <a:lnTo>
                    <a:pt x="5847423" y="862761"/>
                  </a:lnTo>
                  <a:lnTo>
                    <a:pt x="5817286" y="798169"/>
                  </a:lnTo>
                  <a:lnTo>
                    <a:pt x="5786869" y="734745"/>
                  </a:lnTo>
                  <a:lnTo>
                    <a:pt x="5756211" y="672515"/>
                  </a:lnTo>
                  <a:lnTo>
                    <a:pt x="5725376" y="611479"/>
                  </a:lnTo>
                  <a:lnTo>
                    <a:pt x="5694388" y="551649"/>
                  </a:lnTo>
                  <a:lnTo>
                    <a:pt x="5663298" y="493052"/>
                  </a:lnTo>
                  <a:lnTo>
                    <a:pt x="5632158" y="435686"/>
                  </a:lnTo>
                  <a:lnTo>
                    <a:pt x="5601005" y="379564"/>
                  </a:lnTo>
                  <a:lnTo>
                    <a:pt x="5569890" y="324726"/>
                  </a:lnTo>
                  <a:lnTo>
                    <a:pt x="5538851" y="271157"/>
                  </a:lnTo>
                  <a:lnTo>
                    <a:pt x="5507939" y="218871"/>
                  </a:lnTo>
                  <a:lnTo>
                    <a:pt x="5461901" y="142913"/>
                  </a:lnTo>
                  <a:lnTo>
                    <a:pt x="5416397" y="69951"/>
                  </a:lnTo>
                  <a:lnTo>
                    <a:pt x="5371592" y="0"/>
                  </a:lnTo>
                  <a:lnTo>
                    <a:pt x="673608" y="0"/>
                  </a:lnTo>
                  <a:lnTo>
                    <a:pt x="0" y="0"/>
                  </a:lnTo>
                  <a:lnTo>
                    <a:pt x="0" y="6858000"/>
                  </a:lnTo>
                  <a:lnTo>
                    <a:pt x="673608" y="6858000"/>
                  </a:lnTo>
                  <a:lnTo>
                    <a:pt x="5089144" y="6858000"/>
                  </a:lnTo>
                  <a:lnTo>
                    <a:pt x="5131105" y="6802425"/>
                  </a:lnTo>
                  <a:lnTo>
                    <a:pt x="5172265" y="6746913"/>
                  </a:lnTo>
                  <a:lnTo>
                    <a:pt x="5212626" y="6691465"/>
                  </a:lnTo>
                  <a:lnTo>
                    <a:pt x="5252199" y="6636105"/>
                  </a:lnTo>
                  <a:lnTo>
                    <a:pt x="5290998" y="6580810"/>
                  </a:lnTo>
                  <a:lnTo>
                    <a:pt x="5328996" y="6525590"/>
                  </a:lnTo>
                  <a:lnTo>
                    <a:pt x="5366232" y="6470459"/>
                  </a:lnTo>
                  <a:lnTo>
                    <a:pt x="5402707" y="6415405"/>
                  </a:lnTo>
                  <a:lnTo>
                    <a:pt x="5438406" y="6360427"/>
                  </a:lnTo>
                  <a:lnTo>
                    <a:pt x="5473357" y="6305537"/>
                  </a:lnTo>
                  <a:lnTo>
                    <a:pt x="5507545" y="6250724"/>
                  </a:lnTo>
                  <a:lnTo>
                    <a:pt x="5540997" y="6196000"/>
                  </a:lnTo>
                  <a:lnTo>
                    <a:pt x="5573700" y="6141377"/>
                  </a:lnTo>
                  <a:lnTo>
                    <a:pt x="5605678" y="6086830"/>
                  </a:lnTo>
                  <a:lnTo>
                    <a:pt x="5636920" y="6032385"/>
                  </a:lnTo>
                  <a:lnTo>
                    <a:pt x="5667451" y="5978029"/>
                  </a:lnTo>
                  <a:lnTo>
                    <a:pt x="5697245" y="5923762"/>
                  </a:lnTo>
                  <a:lnTo>
                    <a:pt x="5726341" y="5869610"/>
                  </a:lnTo>
                  <a:lnTo>
                    <a:pt x="5754725" y="5815546"/>
                  </a:lnTo>
                  <a:lnTo>
                    <a:pt x="5782411" y="5761583"/>
                  </a:lnTo>
                  <a:lnTo>
                    <a:pt x="5809399" y="5707723"/>
                  </a:lnTo>
                  <a:lnTo>
                    <a:pt x="5835701" y="5653964"/>
                  </a:lnTo>
                  <a:lnTo>
                    <a:pt x="5861316" y="5600306"/>
                  </a:lnTo>
                  <a:lnTo>
                    <a:pt x="5886247" y="5546763"/>
                  </a:lnTo>
                  <a:lnTo>
                    <a:pt x="5910516" y="5493334"/>
                  </a:lnTo>
                  <a:lnTo>
                    <a:pt x="5934113" y="5440007"/>
                  </a:lnTo>
                  <a:lnTo>
                    <a:pt x="5957049" y="5386806"/>
                  </a:lnTo>
                  <a:lnTo>
                    <a:pt x="5979325" y="5333708"/>
                  </a:lnTo>
                  <a:lnTo>
                    <a:pt x="6000953" y="5280723"/>
                  </a:lnTo>
                  <a:lnTo>
                    <a:pt x="6021946" y="5227866"/>
                  </a:lnTo>
                  <a:lnTo>
                    <a:pt x="6042291" y="5175123"/>
                  </a:lnTo>
                  <a:lnTo>
                    <a:pt x="6062002" y="5122494"/>
                  </a:lnTo>
                  <a:lnTo>
                    <a:pt x="6081090" y="5070005"/>
                  </a:lnTo>
                  <a:lnTo>
                    <a:pt x="6099556" y="5017630"/>
                  </a:lnTo>
                  <a:lnTo>
                    <a:pt x="6117399" y="4965382"/>
                  </a:lnTo>
                  <a:lnTo>
                    <a:pt x="6134633" y="4913261"/>
                  </a:lnTo>
                  <a:lnTo>
                    <a:pt x="6151257" y="4861268"/>
                  </a:lnTo>
                  <a:lnTo>
                    <a:pt x="6167298" y="4809414"/>
                  </a:lnTo>
                  <a:lnTo>
                    <a:pt x="6182728" y="4757686"/>
                  </a:lnTo>
                  <a:lnTo>
                    <a:pt x="6197587" y="4706099"/>
                  </a:lnTo>
                  <a:lnTo>
                    <a:pt x="6211849" y="4654639"/>
                  </a:lnTo>
                  <a:lnTo>
                    <a:pt x="6225540" y="4603331"/>
                  </a:lnTo>
                  <a:lnTo>
                    <a:pt x="6238659" y="4552150"/>
                  </a:lnTo>
                  <a:lnTo>
                    <a:pt x="6251206" y="4501121"/>
                  </a:lnTo>
                  <a:lnTo>
                    <a:pt x="6263195" y="4450219"/>
                  </a:lnTo>
                  <a:lnTo>
                    <a:pt x="6274638" y="4399483"/>
                  </a:lnTo>
                  <a:lnTo>
                    <a:pt x="6285522" y="4348886"/>
                  </a:lnTo>
                  <a:lnTo>
                    <a:pt x="6295872" y="4298429"/>
                  </a:lnTo>
                  <a:lnTo>
                    <a:pt x="6305677" y="4248137"/>
                  </a:lnTo>
                  <a:lnTo>
                    <a:pt x="6314960" y="4197985"/>
                  </a:lnTo>
                  <a:lnTo>
                    <a:pt x="6323711" y="4147985"/>
                  </a:lnTo>
                  <a:lnTo>
                    <a:pt x="6331940" y="4098150"/>
                  </a:lnTo>
                  <a:lnTo>
                    <a:pt x="6339649" y="4048468"/>
                  </a:lnTo>
                  <a:lnTo>
                    <a:pt x="6346863" y="3998950"/>
                  </a:lnTo>
                  <a:lnTo>
                    <a:pt x="6353556" y="3949585"/>
                  </a:lnTo>
                  <a:lnTo>
                    <a:pt x="6359766" y="3900386"/>
                  </a:lnTo>
                  <a:lnTo>
                    <a:pt x="6365468" y="3851351"/>
                  </a:lnTo>
                  <a:lnTo>
                    <a:pt x="6370701" y="3802481"/>
                  </a:lnTo>
                  <a:lnTo>
                    <a:pt x="6375438" y="3753777"/>
                  </a:lnTo>
                  <a:lnTo>
                    <a:pt x="6379705" y="3705250"/>
                  </a:lnTo>
                  <a:lnTo>
                    <a:pt x="6383502" y="3656888"/>
                  </a:lnTo>
                  <a:lnTo>
                    <a:pt x="6386830" y="3608692"/>
                  </a:lnTo>
                  <a:lnTo>
                    <a:pt x="6389713" y="3560673"/>
                  </a:lnTo>
                  <a:lnTo>
                    <a:pt x="6392126" y="3512832"/>
                  </a:lnTo>
                  <a:lnTo>
                    <a:pt x="6394107" y="3465182"/>
                  </a:lnTo>
                  <a:lnTo>
                    <a:pt x="6395631" y="3417697"/>
                  </a:lnTo>
                  <a:lnTo>
                    <a:pt x="6396723" y="3370389"/>
                  </a:lnTo>
                  <a:lnTo>
                    <a:pt x="6397396" y="3323272"/>
                  </a:lnTo>
                  <a:lnTo>
                    <a:pt x="6397638" y="3276333"/>
                  </a:lnTo>
                  <a:close/>
                </a:path>
              </a:pathLst>
            </a:custGeom>
            <a:solidFill>
              <a:srgbClr val="FFFFFF"/>
            </a:solidFill>
          </p:spPr>
          <p:txBody>
            <a:bodyPr wrap="square" lIns="0" tIns="0" rIns="0" bIns="0" rtlCol="0"/>
            <a:lstStyle/>
            <a:p>
              <a:endParaRPr/>
            </a:p>
          </p:txBody>
        </p:sp>
      </p:grpSp>
      <p:sp>
        <p:nvSpPr>
          <p:cNvPr id="5" name="object 5"/>
          <p:cNvSpPr txBox="1">
            <a:spLocks noGrp="1"/>
          </p:cNvSpPr>
          <p:nvPr>
            <p:ph type="ctrTitle"/>
          </p:nvPr>
        </p:nvSpPr>
        <p:spPr>
          <a:xfrm>
            <a:off x="304800" y="2403417"/>
            <a:ext cx="5791200" cy="567463"/>
          </a:xfrm>
          <a:prstGeom prst="rect">
            <a:avLst/>
          </a:prstGeom>
        </p:spPr>
        <p:txBody>
          <a:bodyPr vert="horz" wrap="square" lIns="0" tIns="13335" rIns="0" bIns="0" rtlCol="0">
            <a:spAutoFit/>
          </a:bodyPr>
          <a:lstStyle/>
          <a:p>
            <a:pPr marL="12700">
              <a:lnSpc>
                <a:spcPct val="100000"/>
              </a:lnSpc>
              <a:spcBef>
                <a:spcPts val="105"/>
              </a:spcBef>
            </a:pPr>
            <a:r>
              <a:rPr lang="en-US" altLang="zh-TW" sz="3600" dirty="0">
                <a:solidFill>
                  <a:srgbClr val="0070C0"/>
                </a:solidFill>
              </a:rPr>
              <a:t>Enlight Corporation</a:t>
            </a:r>
            <a:endParaRPr sz="3400" dirty="0">
              <a:solidFill>
                <a:srgbClr val="0070C0"/>
              </a:solidFill>
            </a:endParaRPr>
          </a:p>
        </p:txBody>
      </p:sp>
      <p:sp>
        <p:nvSpPr>
          <p:cNvPr id="6" name="object 6"/>
          <p:cNvSpPr txBox="1"/>
          <p:nvPr/>
        </p:nvSpPr>
        <p:spPr>
          <a:xfrm>
            <a:off x="304800" y="3160977"/>
            <a:ext cx="7156298" cy="536044"/>
          </a:xfrm>
          <a:prstGeom prst="rect">
            <a:avLst/>
          </a:prstGeom>
        </p:spPr>
        <p:txBody>
          <a:bodyPr vert="horz" wrap="square" lIns="0" tIns="12700" rIns="0" bIns="0" rtlCol="0">
            <a:spAutoFit/>
          </a:bodyPr>
          <a:lstStyle/>
          <a:p>
            <a:pPr marL="12700">
              <a:lnSpc>
                <a:spcPct val="100000"/>
              </a:lnSpc>
              <a:spcBef>
                <a:spcPts val="100"/>
              </a:spcBef>
            </a:pPr>
            <a:r>
              <a:rPr lang="en-US" altLang="zh-TW" sz="3400" dirty="0">
                <a:solidFill>
                  <a:srgbClr val="0070C0"/>
                </a:solidFill>
              </a:rPr>
              <a:t>Operational Performance</a:t>
            </a:r>
            <a:endParaRPr sz="3400" dirty="0">
              <a:solidFill>
                <a:srgbClr val="0070C0"/>
              </a:solidFill>
              <a:latin typeface="微軟正黑體"/>
              <a:cs typeface="微軟正黑體"/>
            </a:endParaRPr>
          </a:p>
        </p:txBody>
      </p:sp>
      <p:pic>
        <p:nvPicPr>
          <p:cNvPr id="7" name="object 7"/>
          <p:cNvPicPr/>
          <p:nvPr/>
        </p:nvPicPr>
        <p:blipFill>
          <a:blip r:embed="rId3" cstate="print"/>
          <a:stretch>
            <a:fillRect/>
          </a:stretch>
        </p:blipFill>
        <p:spPr>
          <a:xfrm>
            <a:off x="9101328" y="6388608"/>
            <a:ext cx="827531" cy="245364"/>
          </a:xfrm>
          <a:prstGeom prst="rect">
            <a:avLst/>
          </a:prstGeom>
        </p:spPr>
      </p:pic>
      <p:sp>
        <p:nvSpPr>
          <p:cNvPr id="8" name="object 8"/>
          <p:cNvSpPr txBox="1">
            <a:spLocks noGrp="1"/>
          </p:cNvSpPr>
          <p:nvPr>
            <p:ph type="ftr" sz="quarter" idx="5"/>
          </p:nvPr>
        </p:nvSpPr>
        <p:spPr>
          <a:prstGeom prst="rect">
            <a:avLst/>
          </a:prstGeom>
        </p:spPr>
        <p:txBody>
          <a:bodyPr vert="horz" wrap="square" lIns="0" tIns="27305" rIns="0" bIns="0" rtlCol="0">
            <a:spAutoFit/>
          </a:bodyPr>
          <a:lstStyle/>
          <a:p>
            <a:pPr marL="12700">
              <a:lnSpc>
                <a:spcPct val="100000"/>
              </a:lnSpc>
              <a:spcBef>
                <a:spcPts val="215"/>
              </a:spcBef>
            </a:pPr>
            <a:r>
              <a:rPr spc="-30" dirty="0"/>
              <a:t>翔耀實業股份有限公司</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3196</TotalTime>
  <Words>3524</Words>
  <Application>Microsoft Office PowerPoint</Application>
  <PresentationFormat>寬螢幕</PresentationFormat>
  <Paragraphs>448</Paragraphs>
  <Slides>31</Slides>
  <Notes>3</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31</vt:i4>
      </vt:variant>
    </vt:vector>
  </HeadingPairs>
  <TitlesOfParts>
    <vt:vector size="39" baseType="lpstr">
      <vt:lpstr>宋体</vt:lpstr>
      <vt:lpstr>微軟正黑體</vt:lpstr>
      <vt:lpstr>新細明體</vt:lpstr>
      <vt:lpstr>Arial</vt:lpstr>
      <vt:lpstr>Book Antiqua</vt:lpstr>
      <vt:lpstr>Calibri</vt:lpstr>
      <vt:lpstr>Times New Roman</vt:lpstr>
      <vt:lpstr>Office Theme</vt:lpstr>
      <vt:lpstr>PowerPoint 簡報</vt:lpstr>
      <vt:lpstr>Enlight Corporation</vt:lpstr>
      <vt:lpstr>Agenda</vt:lpstr>
      <vt:lpstr>Enlight Corporation</vt:lpstr>
      <vt:lpstr>Enlight Corporation</vt:lpstr>
      <vt:lpstr>PowerPoint 簡報</vt:lpstr>
      <vt:lpstr>Enlight Corporation  (Affiliated Companies)</vt:lpstr>
      <vt:lpstr>PowerPoint 簡報</vt:lpstr>
      <vt:lpstr>Enlight Corporation</vt:lpstr>
      <vt:lpstr>Consolidated Statement of Comprehensive Income</vt:lpstr>
      <vt:lpstr>Consolidated Balance Sheet</vt:lpstr>
      <vt:lpstr>PowerPoint 簡報</vt:lpstr>
      <vt:lpstr>PowerPoint 簡報</vt:lpstr>
      <vt:lpstr>PowerPoint 簡報</vt:lpstr>
      <vt:lpstr>PowerPoint 簡報</vt:lpstr>
      <vt:lpstr>PowerPoint 簡報</vt:lpstr>
      <vt:lpstr>PowerPoint 簡報</vt:lpstr>
      <vt:lpstr>PowerPoint 簡報</vt:lpstr>
      <vt:lpstr>Enlight Corporation</vt:lpstr>
      <vt:lpstr>PowerPoint 簡報</vt:lpstr>
      <vt:lpstr>PowerPoint 簡報</vt:lpstr>
      <vt:lpstr>PowerPoint 簡報</vt:lpstr>
      <vt:lpstr> </vt:lpstr>
      <vt:lpstr> </vt:lpstr>
      <vt:lpstr> </vt:lpstr>
      <vt:lpstr>PowerPoint 簡報</vt:lpstr>
      <vt:lpstr>PowerPoint 簡報</vt:lpstr>
      <vt:lpstr>PowerPoint 簡報</vt:lpstr>
      <vt:lpstr>PowerPoint 簡報</vt:lpstr>
      <vt:lpstr>Enlight Corporation</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翔耀實業</dc:creator>
  <cp:lastModifiedBy>戴文川</cp:lastModifiedBy>
  <cp:revision>285</cp:revision>
  <cp:lastPrinted>2025-12-19T03:57:10Z</cp:lastPrinted>
  <dcterms:created xsi:type="dcterms:W3CDTF">2024-12-17T07:37:01Z</dcterms:created>
  <dcterms:modified xsi:type="dcterms:W3CDTF">2025-12-19T06:11:17Z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2023-12-22T00:00:00Z</vt:filetime>
  </property>
  <property fmtid="{D5CDD505-2E9C-101B-9397-08002B2CF9AE}" pid="3" name="Creator">
    <vt:lpwstr>Microsoft® PowerPoint® 2016</vt:lpwstr>
  </property>
  <property fmtid="{D5CDD505-2E9C-101B-9397-08002B2CF9AE}" pid="4" name="LastSaved">
    <vt:filetime>2024-12-17T00:00:00Z</vt:filetime>
  </property>
  <property fmtid="{D5CDD505-2E9C-101B-9397-08002B2CF9AE}" pid="5" name="Producer">
    <vt:lpwstr>Microsoft® PowerPoint® 2016</vt:lpwstr>
  </property>
</Properties>
</file>