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drawings/drawing3.xml" ContentType="application/vnd.openxmlformats-officedocument.drawingml.chartshapes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2" r:id="rId1"/>
    <p:sldMasterId id="2147483673" r:id="rId2"/>
  </p:sldMasterIdLst>
  <p:notesMasterIdLst>
    <p:notesMasterId r:id="rId30"/>
  </p:notesMasterIdLst>
  <p:handoutMasterIdLst>
    <p:handoutMasterId r:id="rId31"/>
  </p:handoutMasterIdLst>
  <p:sldIdLst>
    <p:sldId id="256" r:id="rId3"/>
    <p:sldId id="287" r:id="rId4"/>
    <p:sldId id="288" r:id="rId5"/>
    <p:sldId id="289" r:id="rId6"/>
    <p:sldId id="290" r:id="rId7"/>
    <p:sldId id="291" r:id="rId8"/>
    <p:sldId id="292" r:id="rId9"/>
    <p:sldId id="293" r:id="rId10"/>
    <p:sldId id="294" r:id="rId11"/>
    <p:sldId id="295" r:id="rId12"/>
    <p:sldId id="296" r:id="rId13"/>
    <p:sldId id="297" r:id="rId14"/>
    <p:sldId id="298" r:id="rId15"/>
    <p:sldId id="299" r:id="rId16"/>
    <p:sldId id="300" r:id="rId17"/>
    <p:sldId id="301" r:id="rId18"/>
    <p:sldId id="302" r:id="rId19"/>
    <p:sldId id="286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76" r:id="rId29"/>
  </p:sldIdLst>
  <p:sldSz cx="9144000" cy="5143500" type="screen16x9"/>
  <p:notesSz cx="6797675" cy="9926638"/>
  <p:embeddedFontLst>
    <p:embeddedFont>
      <p:font typeface="Arial Unicode MS" pitchFamily="34" charset="-120"/>
      <p:regular r:id="rId32"/>
    </p:embeddedFont>
    <p:embeddedFont>
      <p:font typeface="Verdana" pitchFamily="34" charset="0"/>
      <p:regular r:id="rId33"/>
      <p:bold r:id="rId34"/>
      <p:italic r:id="rId35"/>
      <p:boldItalic r:id="rId36"/>
    </p:embeddedFont>
    <p:embeddedFont>
      <p:font typeface="Century Gothic" pitchFamily="34" charset="0"/>
      <p:regular r:id="rId37"/>
      <p:bold r:id="rId38"/>
      <p:italic r:id="rId39"/>
      <p:boldItalic r:id="rId40"/>
    </p:embeddedFont>
    <p:embeddedFont>
      <p:font typeface="Microsoft JhengHei" pitchFamily="34" charset="-120"/>
      <p:regular r:id="rId41"/>
      <p:bold r:id="rId42"/>
    </p:embeddedFont>
    <p:embeddedFont>
      <p:font typeface="Calibri" pitchFamily="34" charset="0"/>
      <p:regular r:id="rId43"/>
      <p:bold r:id="rId44"/>
      <p:italic r:id="rId45"/>
      <p:boldItalic r:id="rId46"/>
    </p:embeddedFont>
    <p:embeddedFont>
      <p:font typeface="Tahoma" pitchFamily="34" charset="0"/>
      <p:regular r:id="rId47"/>
      <p:bold r:id="rId48"/>
    </p:embeddedFont>
    <p:embeddedFont>
      <p:font typeface="Microsoft YaHei" pitchFamily="34" charset="-122"/>
      <p:regular r:id="rId49"/>
      <p:bold r:id="rId5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162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C6DCA109-C2AD-4995-BDB7-66DDD1B8402D}">
  <a:tblStyle styleId="{C6DCA109-C2AD-4995-BDB7-66DDD1B8402D}" styleName="Table_0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CFD7E7"/>
          </a:solidFill>
        </a:fill>
      </a:tcStyle>
    </a:wholeTbl>
    <a:band1H>
      <a:tcTxStyle b="off" i="off"/>
      <a:tcStyle>
        <a:tcBdr/>
      </a:tcStyle>
    </a:band1H>
    <a:band2H>
      <a:tcTxStyle b="off" i="off"/>
      <a:tcStyle>
        <a:tcBdr/>
        <a:fill>
          <a:solidFill>
            <a:srgbClr val="E8ECF4"/>
          </a:solidFill>
        </a:fill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B9F289ED-4D79-4F27-BF07-68C5F0C8F1D6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DA37D80-6434-44D0-A028-1B22A696006F}" styleName="淺色樣式 3 - 輔色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0" d="100"/>
          <a:sy n="140" d="100"/>
        </p:scale>
        <p:origin x="-720" y="-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8.fntdata"/><Relationship Id="rId21" Type="http://schemas.openxmlformats.org/officeDocument/2006/relationships/slide" Target="slides/slide19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font" Target="fonts/font16.fntdata"/><Relationship Id="rId50" Type="http://schemas.openxmlformats.org/officeDocument/2006/relationships/font" Target="fonts/font19.fntdata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font" Target="fonts/font14.fntdata"/><Relationship Id="rId53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handoutMaster" Target="handoutMasters/handoutMaster1.xml"/><Relationship Id="rId44" Type="http://schemas.openxmlformats.org/officeDocument/2006/relationships/font" Target="fonts/font13.fntdata"/><Relationship Id="rId52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48" Type="http://schemas.openxmlformats.org/officeDocument/2006/relationships/font" Target="fonts/font17.fntdata"/><Relationship Id="rId8" Type="http://schemas.openxmlformats.org/officeDocument/2006/relationships/slide" Target="slides/slide6.xml"/><Relationship Id="rId51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font" Target="fonts/font15.fntdata"/><Relationship Id="rId20" Type="http://schemas.openxmlformats.org/officeDocument/2006/relationships/slide" Target="slides/slide18.xml"/><Relationship Id="rId41" Type="http://schemas.openxmlformats.org/officeDocument/2006/relationships/font" Target="fonts/font10.fntdata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5.fntdata"/><Relationship Id="rId49" Type="http://schemas.openxmlformats.org/officeDocument/2006/relationships/font" Target="fonts/font18.fntdata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___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___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___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3083064586380276E-2"/>
          <c:y val="3.3791367212746774E-2"/>
          <c:w val="0.85861303044072113"/>
          <c:h val="0.75479561665254058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工控產品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solidFill>
                      <a:schemeClr val="tx1"/>
                    </a:solidFill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工作表1!$A$2:$A$3</c:f>
              <c:strCache>
                <c:ptCount val="2"/>
                <c:pt idx="0">
                  <c:v>2023~Q3</c:v>
                </c:pt>
                <c:pt idx="1">
                  <c:v>2022</c:v>
                </c:pt>
              </c:strCache>
            </c:strRef>
          </c:cat>
          <c:val>
            <c:numRef>
              <c:f>工作表1!$B$2:$B$3</c:f>
              <c:numCache>
                <c:formatCode>0.0%</c:formatCode>
                <c:ptCount val="2"/>
                <c:pt idx="0">
                  <c:v>0.54900000000000004</c:v>
                </c:pt>
                <c:pt idx="1">
                  <c:v>0.61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78D-904D-8135-148C16420A24}"/>
            </c:ext>
          </c:extLst>
        </c:ser>
        <c:ser>
          <c:idx val="1"/>
          <c:order val="1"/>
          <c:tx>
            <c:strRef>
              <c:f>工作表1!$C$1</c:f>
              <c:strCache>
                <c:ptCount val="1"/>
                <c:pt idx="0">
                  <c:v>消費型產品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solidFill>
                      <a:schemeClr val="tx1"/>
                    </a:solidFill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工作表1!$A$2:$A$3</c:f>
              <c:strCache>
                <c:ptCount val="2"/>
                <c:pt idx="0">
                  <c:v>2023~Q3</c:v>
                </c:pt>
                <c:pt idx="1">
                  <c:v>2022</c:v>
                </c:pt>
              </c:strCache>
            </c:strRef>
          </c:cat>
          <c:val>
            <c:numRef>
              <c:f>工作表1!$C$2:$C$3</c:f>
              <c:numCache>
                <c:formatCode>0.0%</c:formatCode>
                <c:ptCount val="2"/>
                <c:pt idx="0">
                  <c:v>0.308</c:v>
                </c:pt>
                <c:pt idx="1">
                  <c:v>0.23200000000000001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78D-904D-8135-148C16420A24}"/>
            </c:ext>
          </c:extLst>
        </c:ser>
        <c:ser>
          <c:idx val="2"/>
          <c:order val="2"/>
          <c:tx>
            <c:strRef>
              <c:f>工作表1!$D$1</c:f>
              <c:strCache>
                <c:ptCount val="1"/>
                <c:pt idx="0">
                  <c:v>策略性產品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solidFill>
                      <a:schemeClr val="tx1"/>
                    </a:solidFill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工作表1!$A$2:$A$3</c:f>
              <c:strCache>
                <c:ptCount val="2"/>
                <c:pt idx="0">
                  <c:v>2023~Q3</c:v>
                </c:pt>
                <c:pt idx="1">
                  <c:v>2022</c:v>
                </c:pt>
              </c:strCache>
            </c:strRef>
          </c:cat>
          <c:val>
            <c:numRef>
              <c:f>工作表1!$D$2:$D$3</c:f>
              <c:numCache>
                <c:formatCode>0.0%</c:formatCode>
                <c:ptCount val="2"/>
                <c:pt idx="0">
                  <c:v>0.14299999999999999</c:v>
                </c:pt>
                <c:pt idx="1">
                  <c:v>0.158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D78D-904D-8135-148C16420A2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overlap val="100"/>
        <c:axId val="212198400"/>
        <c:axId val="125480896"/>
      </c:barChart>
      <c:catAx>
        <c:axId val="21219840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125480896"/>
        <c:crosses val="autoZero"/>
        <c:auto val="1"/>
        <c:lblAlgn val="ctr"/>
        <c:lblOffset val="100"/>
        <c:noMultiLvlLbl val="0"/>
      </c:catAx>
      <c:valAx>
        <c:axId val="125480896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212198400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8.0624339423749237E-3"/>
          <c:y val="0.9086690283571186"/>
          <c:w val="0.93444346682146018"/>
          <c:h val="7.2580950601448327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600">
          <a:latin typeface="Microsoft YaHei" panose="020B0503020204020204" pitchFamily="34" charset="-122"/>
          <a:ea typeface="Microsoft YaHei" panose="020B0503020204020204" pitchFamily="34" charset="-122"/>
        </a:defRPr>
      </a:pPr>
      <a:endParaRPr lang="zh-TW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3927979964842955E-2"/>
          <c:y val="4.0916013705923779E-2"/>
          <c:w val="0.83873728464230868"/>
          <c:h val="0.80716484862228177"/>
        </c:manualLayout>
      </c:layout>
      <c:ofPieChart>
        <c:ofPieType val="pie"/>
        <c:varyColors val="1"/>
        <c:ser>
          <c:idx val="1"/>
          <c:order val="1"/>
          <c:tx>
            <c:strRef>
              <c:f>工作表1!$C$1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dPt>
            <c:idx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5CF-CD41-AD01-507EEC3787AC}"/>
              </c:ext>
            </c:extLst>
          </c:dPt>
          <c:dPt>
            <c:idx val="1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5CF-CD41-AD01-507EEC3787AC}"/>
              </c:ext>
            </c:extLst>
          </c:dPt>
          <c:dPt>
            <c:idx val="2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B5CF-CD41-AD01-507EEC3787AC}"/>
              </c:ext>
            </c:extLst>
          </c:dPt>
          <c:dPt>
            <c:idx val="3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B5CF-CD41-AD01-507EEC3787AC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B5CF-CD41-AD01-507EEC3787AC}"/>
              </c:ext>
            </c:extLst>
          </c:dPt>
          <c:dLbls>
            <c:dLbl>
              <c:idx val="0"/>
              <c:layout>
                <c:manualLayout>
                  <c:x val="-9.0728885783199584E-2"/>
                  <c:y val="-0.1363352410882483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5CF-CD41-AD01-507EEC3787AC}"/>
                </c:ext>
              </c:extLst>
            </c:dLbl>
            <c:dLbl>
              <c:idx val="1"/>
              <c:layout>
                <c:manualLayout>
                  <c:x val="0.10775697819660744"/>
                  <c:y val="-0.1349518294514207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5CF-CD41-AD01-507EEC3787AC}"/>
                </c:ext>
              </c:extLst>
            </c:dLbl>
            <c:dLbl>
              <c:idx val="2"/>
              <c:layout>
                <c:manualLayout>
                  <c:x val="9.2002887529630789E-2"/>
                  <c:y val="0.1459761488956864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5CF-CD41-AD01-507EEC3787AC}"/>
                </c:ext>
              </c:extLst>
            </c:dLbl>
            <c:dLbl>
              <c:idx val="3"/>
              <c:layout>
                <c:manualLayout>
                  <c:x val="-6.3704759699597241E-2"/>
                  <c:y val="0.1485120798445567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5CF-CD41-AD01-507EEC3787AC}"/>
                </c:ext>
              </c:extLst>
            </c:dLbl>
            <c:dLbl>
              <c:idx val="4"/>
              <c:layout>
                <c:manualLayout>
                  <c:x val="-8.1107680662688572E-2"/>
                  <c:y val="3.28787271447554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B5CF-CD41-AD01-507EEC3787A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tx1"/>
                    </a:solidFill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工作表1!$A$2:$A$6</c:f>
              <c:strCache>
                <c:ptCount val="5"/>
                <c:pt idx="0">
                  <c:v>台灣</c:v>
                </c:pt>
                <c:pt idx="1">
                  <c:v>亞洲</c:v>
                </c:pt>
                <c:pt idx="2">
                  <c:v>美國</c:v>
                </c:pt>
                <c:pt idx="3">
                  <c:v>歐洲</c:v>
                </c:pt>
                <c:pt idx="4">
                  <c:v>其他</c:v>
                </c:pt>
              </c:strCache>
            </c:strRef>
          </c:cat>
          <c:val>
            <c:numRef>
              <c:f>工作表1!$C$2:$C$6</c:f>
              <c:numCache>
                <c:formatCode>0.0%</c:formatCode>
                <c:ptCount val="5"/>
                <c:pt idx="0">
                  <c:v>0.23100000000000001</c:v>
                </c:pt>
                <c:pt idx="1">
                  <c:v>0.315</c:v>
                </c:pt>
                <c:pt idx="2">
                  <c:v>0.16800000000000001</c:v>
                </c:pt>
                <c:pt idx="3">
                  <c:v>0.22600000000000001</c:v>
                </c:pt>
                <c:pt idx="4">
                  <c:v>0.06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B5CF-CD41-AD01-507EEC3787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gapWidth val="100"/>
        <c:splitType val="pos"/>
        <c:splitPos val="5"/>
        <c:secondPieSize val="100"/>
      </c:ofPieChart>
      <c:ofPieChart>
        <c:ofPieType val="pie"/>
        <c:varyColors val="1"/>
        <c:ser>
          <c:idx val="0"/>
          <c:order val="0"/>
          <c:tx>
            <c:strRef>
              <c:f>工作表1!$B$1</c:f>
              <c:strCache>
                <c:ptCount val="1"/>
                <c:pt idx="0">
                  <c:v>2023Q3</c:v>
                </c:pt>
              </c:strCache>
            </c:strRef>
          </c:tx>
          <c:dPt>
            <c:idx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B5CF-CD41-AD01-507EEC3787AC}"/>
              </c:ext>
            </c:extLst>
          </c:dPt>
          <c:dPt>
            <c:idx val="1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B5CF-CD41-AD01-507EEC3787AC}"/>
              </c:ext>
            </c:extLst>
          </c:dPt>
          <c:dPt>
            <c:idx val="2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B5CF-CD41-AD01-507EEC3787AC}"/>
              </c:ext>
            </c:extLst>
          </c:dPt>
          <c:dPt>
            <c:idx val="3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B5CF-CD41-AD01-507EEC3787AC}"/>
              </c:ext>
            </c:extLst>
          </c:dPt>
          <c:dPt>
            <c:idx val="4"/>
            <c:bubble3D val="0"/>
            <c:explosion val="163"/>
            <c:spPr>
              <a:noFill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5-B5CF-CD41-AD01-507EEC3787AC}"/>
              </c:ext>
            </c:extLst>
          </c:dPt>
          <c:dPt>
            <c:idx val="5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7-B5CF-CD41-AD01-507EEC3787AC}"/>
              </c:ext>
            </c:extLst>
          </c:dPt>
          <c:dLbls>
            <c:dLbl>
              <c:idx val="0"/>
              <c:layout>
                <c:manualLayout>
                  <c:x val="-7.739339969494563E-2"/>
                  <c:y val="-0.1557141722971455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B5CF-CD41-AD01-507EEC3787AC}"/>
                </c:ext>
              </c:extLst>
            </c:dLbl>
            <c:dLbl>
              <c:idx val="1"/>
              <c:layout>
                <c:manualLayout>
                  <c:x val="0.1224063110329382"/>
                  <c:y val="-8.3957887764964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7.8002366299902259E-2"/>
                  <c:y val="0.1455748187033951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B5CF-CD41-AD01-507EEC3787AC}"/>
                </c:ext>
              </c:extLst>
            </c:dLbl>
            <c:dLbl>
              <c:idx val="3"/>
              <c:layout>
                <c:manualLayout>
                  <c:x val="-7.0632468666513695E-2"/>
                  <c:y val="0.1528701421262439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B5CF-CD41-AD01-507EEC3787AC}"/>
                </c:ext>
              </c:extLst>
            </c:dLbl>
            <c:dLbl>
              <c:idx val="4"/>
              <c:layout>
                <c:manualLayout>
                  <c:x val="0.10693139495403937"/>
                  <c:y val="0.1684814738651011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B5CF-CD41-AD01-507EEC3787A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tx1"/>
                    </a:solidFill>
                  </a:defRPr>
                </a:pPr>
                <a:endParaRPr lang="zh-TW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工作表1!$A$2:$A$6</c:f>
              <c:strCache>
                <c:ptCount val="5"/>
                <c:pt idx="0">
                  <c:v>台灣</c:v>
                </c:pt>
                <c:pt idx="1">
                  <c:v>亞洲</c:v>
                </c:pt>
                <c:pt idx="2">
                  <c:v>美國</c:v>
                </c:pt>
                <c:pt idx="3">
                  <c:v>歐洲</c:v>
                </c:pt>
                <c:pt idx="4">
                  <c:v>其他</c:v>
                </c:pt>
              </c:strCache>
            </c:strRef>
          </c:cat>
          <c:val>
            <c:numRef>
              <c:f>工作表1!$B$2:$B$6</c:f>
              <c:numCache>
                <c:formatCode>0.0%</c:formatCode>
                <c:ptCount val="5"/>
                <c:pt idx="0">
                  <c:v>0.221</c:v>
                </c:pt>
                <c:pt idx="1">
                  <c:v>0.34300000000000003</c:v>
                </c:pt>
                <c:pt idx="2">
                  <c:v>0.13800000000000001</c:v>
                </c:pt>
                <c:pt idx="3">
                  <c:v>0.23699999999999999</c:v>
                </c:pt>
                <c:pt idx="4">
                  <c:v>6.0999999999999999E-2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8-B5CF-CD41-AD01-507EEC3787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gapWidth val="100"/>
        <c:splitType val="pos"/>
        <c:splitPos val="1"/>
        <c:secondPieSize val="100"/>
      </c:ofPieChart>
    </c:plotArea>
    <c:plotVisOnly val="1"/>
    <c:dispBlanksAs val="gap"/>
    <c:showDLblsOverMax val="0"/>
  </c:chart>
  <c:txPr>
    <a:bodyPr/>
    <a:lstStyle/>
    <a:p>
      <a:pPr>
        <a:defRPr sz="1600" b="1">
          <a:solidFill>
            <a:schemeClr val="bg1"/>
          </a:solidFill>
          <a:latin typeface="Microsoft YaHei" panose="020B0503020204020204" pitchFamily="34" charset="-122"/>
          <a:ea typeface="Microsoft YaHei" panose="020B0503020204020204" pitchFamily="34" charset="-122"/>
        </a:defRPr>
      </a:pPr>
      <a:endParaRPr lang="zh-TW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kumimoji="0" lang="zh-TW" sz="1400" b="1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Verdana" pitchFamily="34" charset="0"/>
              </a:defRPr>
            </a:pPr>
            <a:r>
              <a:rPr kumimoji="0" lang="zh-TW" altLang="en-US" sz="1400" b="1" kern="1200" dirty="0" smtClean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Verdana" pitchFamily="34" charset="0"/>
              </a:rPr>
              <a:t>比率</a:t>
            </a:r>
            <a:endParaRPr kumimoji="0" lang="zh-TW" sz="1400" b="1" kern="12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Verdana" pitchFamily="34" charset="0"/>
            </a:endParaRPr>
          </a:p>
        </c:rich>
      </c:tx>
      <c:layout>
        <c:manualLayout>
          <c:xMode val="edge"/>
          <c:yMode val="edge"/>
          <c:x val="4.4022886345961559E-3"/>
          <c:y val="0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7.7887009844434626E-2"/>
          <c:y val="0.10432120096324074"/>
          <c:w val="0.86875283956705807"/>
          <c:h val="0.75505156714189048"/>
        </c:manualLayout>
      </c:layout>
      <c:barChart>
        <c:barDir val="col"/>
        <c:grouping val="clustere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每股盈餘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</c:spPr>
          <c:invertIfNegative val="0"/>
          <c:dLbls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altLang="en-US" sz="1300" b="1" dirty="0" smtClean="0">
                        <a:latin typeface="Microsoft YaHei" pitchFamily="34" charset="-122"/>
                        <a:ea typeface="Microsoft YaHei" pitchFamily="34" charset="-122"/>
                      </a:rPr>
                      <a:t>1.82</a:t>
                    </a:r>
                    <a:endParaRPr lang="en-US" alt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0"/>
                  <c:y val="5.632729787033746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spPr/>
              <c:txPr>
                <a:bodyPr/>
                <a:lstStyle/>
                <a:p>
                  <a:pPr algn="ctr" rtl="0">
                    <a:defRPr lang="zh-TW" altLang="en-US" sz="1300" b="1" i="0" u="none" strike="noStrike" kern="1200" baseline="0">
                      <a:solidFill>
                        <a:srgbClr val="C00000"/>
                      </a:solidFill>
                      <a:latin typeface="Microsoft YaHei" pitchFamily="34" charset="-122"/>
                      <a:ea typeface="Microsoft YaHei" pitchFamily="34" charset="-122"/>
                      <a:cs typeface="+mn-cs"/>
                    </a:defRPr>
                  </a:pPr>
                  <a:endParaRPr lang="zh-TW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spPr/>
              <c:txPr>
                <a:bodyPr/>
                <a:lstStyle/>
                <a:p>
                  <a:pPr algn="ctr" rtl="0">
                    <a:defRPr lang="zh-TW" altLang="en-US" sz="1300" b="1" i="0" u="none" strike="noStrike" kern="1200" baseline="0">
                      <a:solidFill>
                        <a:srgbClr val="C00000"/>
                      </a:solidFill>
                      <a:latin typeface="Microsoft YaHei" pitchFamily="34" charset="-122"/>
                      <a:ea typeface="Microsoft YaHei" pitchFamily="34" charset="-122"/>
                      <a:cs typeface="+mn-cs"/>
                    </a:defRPr>
                  </a:pPr>
                  <a:endParaRPr lang="zh-TW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/>
              <c:tx>
                <c:rich>
                  <a:bodyPr/>
                  <a:lstStyle/>
                  <a:p>
                    <a:pPr>
                      <a:defRPr sz="1300" b="1">
                        <a:solidFill>
                          <a:srgbClr val="C00000"/>
                        </a:solidFill>
                        <a:latin typeface="Microsoft YaHei" pitchFamily="34" charset="-122"/>
                        <a:ea typeface="Microsoft YaHei" pitchFamily="34" charset="-122"/>
                      </a:defRPr>
                    </a:pPr>
                    <a:r>
                      <a:rPr lang="en-US" altLang="en-US" sz="1300" b="1" dirty="0" smtClean="0">
                        <a:latin typeface="Microsoft YaHei" pitchFamily="34" charset="-122"/>
                        <a:ea typeface="Microsoft YaHei" pitchFamily="34" charset="-122"/>
                      </a:rPr>
                      <a:t>1.93</a:t>
                    </a:r>
                    <a:endParaRPr lang="en-US" altLang="en-US" sz="1200" dirty="0"/>
                  </a:p>
                </c:rich>
              </c:tx>
              <c:spPr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300" b="1">
                    <a:latin typeface="Microsoft YaHei" pitchFamily="34" charset="-122"/>
                    <a:ea typeface="Microsoft YaHei" pitchFamily="34" charset="-122"/>
                  </a:defRPr>
                </a:pPr>
                <a:endParaRPr lang="zh-TW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Sheet1!$A$2:$A$24</c:f>
              <c:strCache>
                <c:ptCount val="9"/>
                <c:pt idx="0">
                  <c:v>21Q3</c:v>
                </c:pt>
                <c:pt idx="1">
                  <c:v>21Q4</c:v>
                </c:pt>
                <c:pt idx="2">
                  <c:v>22Q1</c:v>
                </c:pt>
                <c:pt idx="3">
                  <c:v>22Q2</c:v>
                </c:pt>
                <c:pt idx="4">
                  <c:v>22Q3</c:v>
                </c:pt>
                <c:pt idx="5">
                  <c:v>22Q4</c:v>
                </c:pt>
                <c:pt idx="6">
                  <c:v>23Q1</c:v>
                </c:pt>
                <c:pt idx="7">
                  <c:v>23Q2</c:v>
                </c:pt>
                <c:pt idx="8">
                  <c:v>23Q3</c:v>
                </c:pt>
              </c:strCache>
            </c:strRef>
          </c:cat>
          <c:val>
            <c:numRef>
              <c:f>Sheet1!$D$2:$D$24</c:f>
              <c:numCache>
                <c:formatCode>General</c:formatCode>
                <c:ptCount val="9"/>
                <c:pt idx="0">
                  <c:v>1.55</c:v>
                </c:pt>
                <c:pt idx="1">
                  <c:v>1.1399999999999999</c:v>
                </c:pt>
                <c:pt idx="2">
                  <c:v>1.82</c:v>
                </c:pt>
                <c:pt idx="3">
                  <c:v>2.67</c:v>
                </c:pt>
                <c:pt idx="4">
                  <c:v>1.1299999999999999</c:v>
                </c:pt>
                <c:pt idx="5">
                  <c:v>0.1</c:v>
                </c:pt>
                <c:pt idx="6">
                  <c:v>0.54</c:v>
                </c:pt>
                <c:pt idx="7">
                  <c:v>0.93</c:v>
                </c:pt>
                <c:pt idx="8">
                  <c:v>1.93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9597952"/>
        <c:axId val="125444672"/>
      </c:barChar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毛利率</c:v>
                </c:pt>
              </c:strCache>
            </c:strRef>
          </c:tx>
          <c:dLbls>
            <c:dLbl>
              <c:idx val="2"/>
              <c:layout>
                <c:manualLayout>
                  <c:x val="-5.1498455907789828E-2"/>
                  <c:y val="-3.789640256421725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4.2215125771020039E-2"/>
                  <c:y val="-3.21962664546500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5.7992294091233063E-2"/>
                  <c:y val="3.498436783525782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1.4497254730473893E-2"/>
                  <c:y val="6.1650767507033577E-2"/>
                </c:manualLayout>
              </c:layout>
              <c:tx>
                <c:rich>
                  <a:bodyPr/>
                  <a:lstStyle/>
                  <a:p>
                    <a:pPr>
                      <a:defRPr sz="1300" b="1">
                        <a:solidFill>
                          <a:srgbClr val="C00000"/>
                        </a:solidFill>
                        <a:latin typeface="Microsoft YaHei" pitchFamily="34" charset="-122"/>
                        <a:ea typeface="Microsoft YaHei" pitchFamily="34" charset="-122"/>
                      </a:defRPr>
                    </a:pPr>
                    <a:r>
                      <a:rPr lang="en-US" altLang="en-US" sz="1300" b="1" dirty="0" smtClean="0">
                        <a:latin typeface="Microsoft YaHei" pitchFamily="34" charset="-122"/>
                        <a:ea typeface="Microsoft YaHei" pitchFamily="34" charset="-122"/>
                      </a:rPr>
                      <a:t>30.3%</a:t>
                    </a:r>
                    <a:endParaRPr lang="en-US" altLang="en-US" sz="1200" b="1" dirty="0"/>
                  </a:p>
                </c:rich>
              </c:tx>
              <c:spPr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300" b="1">
                    <a:latin typeface="Microsoft YaHei" pitchFamily="34" charset="-122"/>
                    <a:ea typeface="Microsoft YaHei" pitchFamily="34" charset="-122"/>
                  </a:defRPr>
                </a:pPr>
                <a:endParaRPr lang="zh-TW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Sheet1!$A$2:$A$24</c:f>
              <c:strCache>
                <c:ptCount val="9"/>
                <c:pt idx="0">
                  <c:v>21Q3</c:v>
                </c:pt>
                <c:pt idx="1">
                  <c:v>21Q4</c:v>
                </c:pt>
                <c:pt idx="2">
                  <c:v>22Q1</c:v>
                </c:pt>
                <c:pt idx="3">
                  <c:v>22Q2</c:v>
                </c:pt>
                <c:pt idx="4">
                  <c:v>22Q3</c:v>
                </c:pt>
                <c:pt idx="5">
                  <c:v>22Q4</c:v>
                </c:pt>
                <c:pt idx="6">
                  <c:v>23Q1</c:v>
                </c:pt>
                <c:pt idx="7">
                  <c:v>23Q2</c:v>
                </c:pt>
                <c:pt idx="8">
                  <c:v>23Q3</c:v>
                </c:pt>
              </c:strCache>
            </c:strRef>
          </c:cat>
          <c:val>
            <c:numRef>
              <c:f>Sheet1!$B$2:$B$24</c:f>
              <c:numCache>
                <c:formatCode>0.0%</c:formatCode>
                <c:ptCount val="9"/>
                <c:pt idx="0">
                  <c:v>0.315</c:v>
                </c:pt>
                <c:pt idx="1">
                  <c:v>0.25700000000000001</c:v>
                </c:pt>
                <c:pt idx="2">
                  <c:v>0.249</c:v>
                </c:pt>
                <c:pt idx="3">
                  <c:v>0.29099999999999998</c:v>
                </c:pt>
                <c:pt idx="4">
                  <c:v>0.14299999999999999</c:v>
                </c:pt>
                <c:pt idx="5">
                  <c:v>0.21188047905914317</c:v>
                </c:pt>
                <c:pt idx="6">
                  <c:v>0.2119007927396532</c:v>
                </c:pt>
                <c:pt idx="7">
                  <c:v>0.23672475083789654</c:v>
                </c:pt>
                <c:pt idx="8">
                  <c:v>0.31232424127417169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D-0311-1641-B989-EA56A79A0F4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淨利率</c:v>
                </c:pt>
              </c:strCache>
            </c:strRef>
          </c:tx>
          <c:dLbls>
            <c:dLbl>
              <c:idx val="2"/>
              <c:layout>
                <c:manualLayout>
                  <c:x val="-4.9232571355775547E-3"/>
                  <c:y val="3.469232922232213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1.783194180046685E-2"/>
                  <c:y val="-5.122381869988880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2.8552926284747288E-2"/>
                  <c:y val="-6.027239364359896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5.722997019370029E-2"/>
                  <c:y val="-3.666099918621018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2.2816071910973113E-2"/>
                  <c:y val="5.389242041701303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3.7165944021257433E-2"/>
                  <c:y val="-6.1504939547568756E-2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31.2%</a:t>
                    </a:r>
                    <a:endParaRPr lang="en-US" alt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300" b="1">
                    <a:latin typeface="Microsoft YaHei" pitchFamily="34" charset="-122"/>
                    <a:ea typeface="Microsoft YaHei" pitchFamily="34" charset="-122"/>
                  </a:defRPr>
                </a:pPr>
                <a:endParaRPr lang="zh-TW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Sheet1!$A$2:$A$24</c:f>
              <c:strCache>
                <c:ptCount val="9"/>
                <c:pt idx="0">
                  <c:v>21Q3</c:v>
                </c:pt>
                <c:pt idx="1">
                  <c:v>21Q4</c:v>
                </c:pt>
                <c:pt idx="2">
                  <c:v>22Q1</c:v>
                </c:pt>
                <c:pt idx="3">
                  <c:v>22Q2</c:v>
                </c:pt>
                <c:pt idx="4">
                  <c:v>22Q3</c:v>
                </c:pt>
                <c:pt idx="5">
                  <c:v>22Q4</c:v>
                </c:pt>
                <c:pt idx="6">
                  <c:v>23Q1</c:v>
                </c:pt>
                <c:pt idx="7">
                  <c:v>23Q2</c:v>
                </c:pt>
                <c:pt idx="8">
                  <c:v>23Q3</c:v>
                </c:pt>
              </c:strCache>
            </c:strRef>
          </c:cat>
          <c:val>
            <c:numRef>
              <c:f>Sheet1!$C$2:$C$24</c:f>
              <c:numCache>
                <c:formatCode>0.0%</c:formatCode>
                <c:ptCount val="9"/>
                <c:pt idx="0">
                  <c:v>0.189</c:v>
                </c:pt>
                <c:pt idx="1">
                  <c:v>0.13900000000000001</c:v>
                </c:pt>
                <c:pt idx="2">
                  <c:v>0.22600000000000001</c:v>
                </c:pt>
                <c:pt idx="3">
                  <c:v>0.38100000000000001</c:v>
                </c:pt>
                <c:pt idx="4">
                  <c:v>0.158</c:v>
                </c:pt>
                <c:pt idx="5">
                  <c:v>1.7674911625441873E-2</c:v>
                </c:pt>
                <c:pt idx="6">
                  <c:v>8.9069653070510166E-2</c:v>
                </c:pt>
                <c:pt idx="7">
                  <c:v>0.16177345351045949</c:v>
                </c:pt>
                <c:pt idx="8">
                  <c:v>0.302997867702197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1B-0311-1641-B989-EA56A79A0F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58395648"/>
        <c:axId val="125444096"/>
      </c:lineChart>
      <c:catAx>
        <c:axId val="2583956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25444096"/>
        <c:crosses val="autoZero"/>
        <c:auto val="1"/>
        <c:lblAlgn val="ctr"/>
        <c:lblOffset val="100"/>
        <c:noMultiLvlLbl val="0"/>
      </c:catAx>
      <c:valAx>
        <c:axId val="125444096"/>
        <c:scaling>
          <c:orientation val="minMax"/>
          <c:max val="0.4"/>
        </c:scaling>
        <c:delete val="0"/>
        <c:axPos val="l"/>
        <c:majorGridlines/>
        <c:numFmt formatCode="0.0%" sourceLinked="1"/>
        <c:majorTickMark val="out"/>
        <c:minorTickMark val="none"/>
        <c:tickLblPos val="nextTo"/>
        <c:crossAx val="258395648"/>
        <c:crosses val="autoZero"/>
        <c:crossBetween val="between"/>
        <c:minorUnit val="1.0000000000000002E-2"/>
      </c:valAx>
      <c:valAx>
        <c:axId val="125444672"/>
        <c:scaling>
          <c:orientation val="minMax"/>
          <c:max val="5"/>
          <c:min val="0"/>
        </c:scaling>
        <c:delete val="0"/>
        <c:axPos val="r"/>
        <c:numFmt formatCode="General" sourceLinked="1"/>
        <c:majorTickMark val="out"/>
        <c:minorTickMark val="none"/>
        <c:tickLblPos val="nextTo"/>
        <c:crossAx val="249597952"/>
        <c:crosses val="max"/>
        <c:crossBetween val="between"/>
        <c:majorUnit val="0.5"/>
        <c:minorUnit val="0.1"/>
      </c:valAx>
      <c:catAx>
        <c:axId val="249597952"/>
        <c:scaling>
          <c:orientation val="minMax"/>
        </c:scaling>
        <c:delete val="1"/>
        <c:axPos val="b"/>
        <c:majorTickMark val="out"/>
        <c:minorTickMark val="none"/>
        <c:tickLblPos val="nextTo"/>
        <c:crossAx val="125444672"/>
        <c:crosses val="autoZero"/>
        <c:auto val="1"/>
        <c:lblAlgn val="ctr"/>
        <c:lblOffset val="100"/>
        <c:noMultiLvlLbl val="0"/>
      </c:catAx>
    </c:plotArea>
    <c:legend>
      <c:legendPos val="b"/>
      <c:layout>
        <c:manualLayout>
          <c:xMode val="edge"/>
          <c:yMode val="edge"/>
          <c:x val="0.28350791868183695"/>
          <c:y val="0.944593674649437"/>
          <c:w val="0.45306433878170921"/>
          <c:h val="5.5406325350563009E-2"/>
        </c:manualLayout>
      </c:layout>
      <c:overlay val="0"/>
      <c:txPr>
        <a:bodyPr/>
        <a:lstStyle/>
        <a:p>
          <a:pPr>
            <a:defRPr sz="1300">
              <a:latin typeface="微軟正黑體" pitchFamily="34" charset="-120"/>
              <a:ea typeface="微軟正黑體" pitchFamily="34" charset="-120"/>
            </a:defRPr>
          </a:pPr>
          <a:endParaRPr lang="zh-TW"/>
        </a:p>
      </c:txPr>
    </c:legend>
    <c:plotVisOnly val="1"/>
    <c:dispBlanksAs val="gap"/>
    <c:showDLblsOverMax val="0"/>
  </c:chart>
  <c:txPr>
    <a:bodyPr/>
    <a:lstStyle/>
    <a:p>
      <a:pPr>
        <a:defRPr sz="1400"/>
      </a:pPr>
      <a:endParaRPr lang="zh-TW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>
                <a:latin typeface="Microsoft YaHei" pitchFamily="34" charset="-122"/>
                <a:ea typeface="Microsoft YaHei" pitchFamily="34" charset="-122"/>
              </a:defRPr>
            </a:pPr>
            <a:r>
              <a:rPr lang="zh-TW" altLang="en-US" sz="1400" dirty="0" smtClean="0">
                <a:latin typeface="Microsoft YaHei" pitchFamily="34" charset="-122"/>
                <a:ea typeface="Microsoft YaHei" pitchFamily="34" charset="-122"/>
              </a:rPr>
              <a:t>比率</a:t>
            </a:r>
            <a:endParaRPr lang="zh-TW" sz="1400" dirty="0">
              <a:latin typeface="Microsoft YaHei" pitchFamily="34" charset="-122"/>
              <a:ea typeface="Microsoft YaHei" pitchFamily="34" charset="-122"/>
            </a:endParaRPr>
          </a:p>
        </c:rich>
      </c:tx>
      <c:layout>
        <c:manualLayout>
          <c:xMode val="edge"/>
          <c:yMode val="edge"/>
          <c:x val="4.4022886345961559E-3"/>
          <c:y val="0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0339975775049384"/>
          <c:y val="0.10432120096324074"/>
          <c:w val="0.86875283956705807"/>
          <c:h val="0.75505156714189048"/>
        </c:manualLayout>
      </c:layout>
      <c:barChart>
        <c:barDir val="col"/>
        <c:grouping val="stacke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現金股利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pPr algn="ctr" rtl="0">
                      <a:defRPr lang="zh-TW" altLang="en-US" sz="1500" b="1" i="0" u="none" strike="noStrike" kern="1200" baseline="0">
                        <a:solidFill>
                          <a:schemeClr val="tx1"/>
                        </a:solidFill>
                        <a:latin typeface="Microsoft YaHei" pitchFamily="34" charset="-122"/>
                        <a:ea typeface="Microsoft YaHei" pitchFamily="34" charset="-122"/>
                        <a:cs typeface="+mn-cs"/>
                      </a:defRPr>
                    </a:pPr>
                    <a:r>
                      <a:rPr lang="en-US" altLang="zh-TW" sz="1500" b="1" i="0" u="none" strike="noStrike" kern="1200" baseline="0" dirty="0" smtClean="0">
                        <a:solidFill>
                          <a:schemeClr val="tx1"/>
                        </a:solidFill>
                        <a:latin typeface="Microsoft YaHei" pitchFamily="34" charset="-122"/>
                        <a:ea typeface="Microsoft YaHei" pitchFamily="34" charset="-122"/>
                        <a:cs typeface="+mn-cs"/>
                      </a:rPr>
                      <a:t>4.4</a:t>
                    </a:r>
                    <a:r>
                      <a:rPr lang="zh-TW" altLang="en-US" sz="1500" b="1" i="0" u="none" strike="noStrike" kern="1200" baseline="0" dirty="0" smtClean="0">
                        <a:solidFill>
                          <a:schemeClr val="tx1"/>
                        </a:solidFill>
                        <a:latin typeface="Microsoft YaHei" pitchFamily="34" charset="-122"/>
                        <a:ea typeface="Microsoft YaHei" pitchFamily="34" charset="-122"/>
                        <a:cs typeface="+mn-cs"/>
                      </a:rPr>
                      <a:t>0</a:t>
                    </a:r>
                    <a:endParaRPr lang="en-US" altLang="en-US" dirty="0">
                      <a:solidFill>
                        <a:schemeClr val="tx1"/>
                      </a:solidFill>
                    </a:endParaRPr>
                  </a:p>
                </c:rich>
              </c:tx>
              <c:spPr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pPr algn="ctr" rtl="0">
                      <a:defRPr lang="zh-TW" altLang="en-US" sz="1500" b="1" i="0" u="none" strike="noStrike" kern="1200" baseline="0">
                        <a:solidFill>
                          <a:schemeClr val="tx1"/>
                        </a:solidFill>
                        <a:latin typeface="Microsoft YaHei" pitchFamily="34" charset="-122"/>
                        <a:ea typeface="Microsoft YaHei" pitchFamily="34" charset="-122"/>
                        <a:cs typeface="+mn-cs"/>
                      </a:defRPr>
                    </a:pPr>
                    <a:r>
                      <a:rPr lang="en-US" altLang="zh-TW" sz="1500" b="1" i="0" u="none" strike="noStrike" kern="1200" baseline="0" dirty="0" smtClean="0">
                        <a:solidFill>
                          <a:schemeClr val="tx1"/>
                        </a:solidFill>
                        <a:latin typeface="Microsoft YaHei" pitchFamily="34" charset="-122"/>
                        <a:ea typeface="Microsoft YaHei" pitchFamily="34" charset="-122"/>
                        <a:cs typeface="+mn-cs"/>
                      </a:rPr>
                      <a:t>3.6</a:t>
                    </a:r>
                    <a:r>
                      <a:rPr lang="zh-TW" altLang="en-US" sz="1500" b="1" i="0" u="none" strike="noStrike" kern="1200" baseline="0" dirty="0" smtClean="0">
                        <a:solidFill>
                          <a:schemeClr val="tx1"/>
                        </a:solidFill>
                        <a:latin typeface="Microsoft YaHei" pitchFamily="34" charset="-122"/>
                        <a:ea typeface="Microsoft YaHei" pitchFamily="34" charset="-122"/>
                        <a:cs typeface="+mn-cs"/>
                      </a:rPr>
                      <a:t>0</a:t>
                    </a:r>
                    <a:endParaRPr lang="en-US" altLang="en-US" dirty="0">
                      <a:solidFill>
                        <a:schemeClr val="tx1"/>
                      </a:solidFill>
                    </a:endParaRPr>
                  </a:p>
                </c:rich>
              </c:tx>
              <c:spPr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pPr algn="ctr" rtl="0">
                      <a:defRPr lang="zh-TW" altLang="en-US" sz="1500" b="1" i="0" u="none" strike="noStrike" kern="1200" baseline="0">
                        <a:solidFill>
                          <a:schemeClr val="tx1"/>
                        </a:solidFill>
                        <a:latin typeface="Microsoft YaHei" pitchFamily="34" charset="-122"/>
                        <a:ea typeface="Microsoft YaHei" pitchFamily="34" charset="-122"/>
                        <a:cs typeface="+mn-cs"/>
                      </a:defRPr>
                    </a:pPr>
                    <a:r>
                      <a:rPr lang="en-US" altLang="en-US" dirty="0" smtClean="0">
                        <a:solidFill>
                          <a:schemeClr val="tx1"/>
                        </a:solidFill>
                      </a:rPr>
                      <a:t>2.55</a:t>
                    </a:r>
                    <a:endParaRPr lang="en-US" altLang="en-US" dirty="0">
                      <a:solidFill>
                        <a:schemeClr val="tx1"/>
                      </a:solidFill>
                    </a:endParaRPr>
                  </a:p>
                </c:rich>
              </c:tx>
              <c:spPr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spPr/>
              <c:txPr>
                <a:bodyPr/>
                <a:lstStyle/>
                <a:p>
                  <a:pPr algn="ctr" rtl="0">
                    <a:defRPr lang="zh-TW" altLang="en-US" sz="1500" b="1" i="0" u="none" strike="noStrike" kern="1200" baseline="0">
                      <a:solidFill>
                        <a:schemeClr val="tx1"/>
                      </a:solidFill>
                      <a:latin typeface="Microsoft YaHei" pitchFamily="34" charset="-122"/>
                      <a:ea typeface="Microsoft YaHei" pitchFamily="34" charset="-122"/>
                      <a:cs typeface="+mn-cs"/>
                    </a:defRPr>
                  </a:pPr>
                  <a:endParaRPr lang="zh-TW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altLang="zh-TW" sz="1500" b="1" i="0" u="none" strike="noStrike" kern="1200" baseline="0" dirty="0" smtClean="0">
                        <a:solidFill>
                          <a:srgbClr val="C00000"/>
                        </a:solidFill>
                        <a:latin typeface="Microsoft YaHei" pitchFamily="34" charset="-122"/>
                        <a:ea typeface="Microsoft YaHei" pitchFamily="34" charset="-122"/>
                        <a:cs typeface="+mn-cs"/>
                      </a:rPr>
                      <a:t>4.8</a:t>
                    </a:r>
                    <a:r>
                      <a:rPr lang="zh-TW" altLang="en-US" sz="1500" b="1" i="0" u="none" strike="noStrike" kern="1200" baseline="0" dirty="0" smtClean="0">
                        <a:solidFill>
                          <a:srgbClr val="C00000"/>
                        </a:solidFill>
                        <a:latin typeface="Microsoft YaHei" pitchFamily="34" charset="-122"/>
                        <a:ea typeface="Microsoft YaHei" pitchFamily="34" charset="-122"/>
                        <a:cs typeface="+mn-cs"/>
                      </a:rPr>
                      <a:t>0</a:t>
                    </a:r>
                    <a:endParaRPr lang="en-US" altLang="en-US" sz="1200" b="1" dirty="0">
                      <a:solidFill>
                        <a:srgbClr val="FF0000"/>
                      </a:solidFill>
                    </a:endParaRP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 algn="ctr" rtl="0">
                  <a:defRPr lang="zh-TW" altLang="en-US" sz="1500" b="1" i="0" u="none" strike="noStrike" kern="1200" baseline="0">
                    <a:solidFill>
                      <a:srgbClr val="C00000"/>
                    </a:solidFill>
                    <a:latin typeface="Microsoft YaHei" pitchFamily="34" charset="-122"/>
                    <a:ea typeface="Microsoft YaHei" pitchFamily="34" charset="-122"/>
                    <a:cs typeface="+mn-cs"/>
                  </a:defRPr>
                </a:pPr>
                <a:endParaRPr lang="zh-TW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Sheet1!$A$2:$A$7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Sheet1!$C$2:$C$7</c:f>
              <c:numCache>
                <c:formatCode>General</c:formatCode>
                <c:ptCount val="5"/>
                <c:pt idx="0">
                  <c:v>4.4000000000000004</c:v>
                </c:pt>
                <c:pt idx="1">
                  <c:v>3.6</c:v>
                </c:pt>
                <c:pt idx="2">
                  <c:v>2.5499999999999998</c:v>
                </c:pt>
                <c:pt idx="3">
                  <c:v>5.2</c:v>
                </c:pt>
                <c:pt idx="4">
                  <c:v>4.8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資本公積發放現金股利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-6.8715308688644984E-3"/>
                </c:manualLayout>
              </c:layout>
              <c:spPr/>
              <c:txPr>
                <a:bodyPr/>
                <a:lstStyle/>
                <a:p>
                  <a:pPr algn="ctr" rtl="0">
                    <a:defRPr lang="zh-TW" altLang="en-US" sz="1500" b="1" i="0" u="none" strike="noStrike" kern="1200" baseline="0">
                      <a:solidFill>
                        <a:schemeClr val="tx1"/>
                      </a:solidFill>
                      <a:latin typeface="Microsoft YaHei" pitchFamily="34" charset="-122"/>
                      <a:ea typeface="Microsoft YaHei" pitchFamily="34" charset="-122"/>
                      <a:cs typeface="+mn-cs"/>
                    </a:defRPr>
                  </a:pPr>
                  <a:endParaRPr lang="zh-TW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spPr/>
              <c:txPr>
                <a:bodyPr/>
                <a:lstStyle/>
                <a:p>
                  <a:pPr algn="ctr" rtl="0">
                    <a:defRPr lang="zh-TW" altLang="en-US" sz="1500" b="1" i="0" u="none" strike="noStrike" kern="1200" baseline="0">
                      <a:solidFill>
                        <a:schemeClr val="tx1"/>
                      </a:solidFill>
                      <a:latin typeface="Microsoft YaHei" pitchFamily="34" charset="-122"/>
                      <a:ea typeface="Microsoft YaHei" pitchFamily="34" charset="-122"/>
                      <a:cs typeface="+mn-cs"/>
                    </a:defRPr>
                  </a:pPr>
                  <a:endParaRPr lang="zh-TW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spPr/>
              <c:txPr>
                <a:bodyPr/>
                <a:lstStyle/>
                <a:p>
                  <a:pPr algn="ctr" rtl="0">
                    <a:defRPr lang="zh-TW" altLang="en-US" sz="1500" b="1" i="0" u="none" strike="noStrike" kern="1200" baseline="0">
                      <a:solidFill>
                        <a:schemeClr val="tx1"/>
                      </a:solidFill>
                      <a:latin typeface="Microsoft YaHei" pitchFamily="34" charset="-122"/>
                      <a:ea typeface="Microsoft YaHei" pitchFamily="34" charset="-122"/>
                      <a:cs typeface="+mn-cs"/>
                    </a:defRPr>
                  </a:pPr>
                  <a:endParaRPr lang="zh-TW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spPr/>
              <c:txPr>
                <a:bodyPr/>
                <a:lstStyle/>
                <a:p>
                  <a:pPr algn="ctr" rtl="0">
                    <a:defRPr lang="zh-TW" altLang="en-US" sz="1500" b="1" i="0" u="none" strike="noStrike" kern="1200" baseline="0">
                      <a:solidFill>
                        <a:schemeClr val="tx1"/>
                      </a:solidFill>
                      <a:latin typeface="Microsoft YaHei" pitchFamily="34" charset="-122"/>
                      <a:ea typeface="Microsoft YaHei" pitchFamily="34" charset="-122"/>
                      <a:cs typeface="+mn-cs"/>
                    </a:defRPr>
                  </a:pPr>
                  <a:endParaRPr lang="zh-TW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zh-TW" altLang="en-US" sz="1500" b="1" i="0" u="none" strike="noStrike" kern="1200" baseline="0">
                        <a:solidFill>
                          <a:srgbClr val="C00000"/>
                        </a:solidFill>
                        <a:latin typeface="Microsoft YaHei" pitchFamily="34" charset="-122"/>
                        <a:ea typeface="Microsoft YaHei" pitchFamily="34" charset="-122"/>
                        <a:cs typeface="+mn-cs"/>
                      </a:rPr>
                      <a:t>0.80 </a:t>
                    </a:r>
                    <a:endParaRPr lang="en-US" altLang="en-US" sz="1200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 algn="ctr" rtl="0">
                  <a:defRPr lang="zh-TW" altLang="en-US" sz="1500" b="1" i="0" u="none" strike="noStrike" kern="1200" baseline="0">
                    <a:solidFill>
                      <a:srgbClr val="C00000"/>
                    </a:solidFill>
                    <a:latin typeface="Microsoft YaHei" pitchFamily="34" charset="-122"/>
                    <a:ea typeface="Microsoft YaHei" pitchFamily="34" charset="-122"/>
                    <a:cs typeface="+mn-cs"/>
                  </a:defRPr>
                </a:pPr>
                <a:endParaRPr lang="zh-TW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Sheet1!$A$2:$A$7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Sheet1!$D$2:$D$7</c:f>
              <c:numCache>
                <c:formatCode>0.00_);[Red]\(0.00\)</c:formatCode>
                <c:ptCount val="5"/>
                <c:pt idx="0">
                  <c:v>0.6</c:v>
                </c:pt>
                <c:pt idx="1">
                  <c:v>0.9</c:v>
                </c:pt>
                <c:pt idx="2">
                  <c:v>0.5</c:v>
                </c:pt>
                <c:pt idx="3">
                  <c:v>0.8</c:v>
                </c:pt>
                <c:pt idx="4">
                  <c:v>0.8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212144640"/>
        <c:axId val="222128960"/>
      </c:barChar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股利殖利率</c:v>
                </c:pt>
              </c:strCache>
            </c:strRef>
          </c:tx>
          <c:spPr>
            <a:ln>
              <a:solidFill>
                <a:schemeClr val="accent2"/>
              </a:solidFill>
            </a:ln>
          </c:spPr>
          <c:marker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</c:spPr>
          </c:marker>
          <c:dLbls>
            <c:dLbl>
              <c:idx val="0"/>
              <c:layout>
                <c:manualLayout>
                  <c:x val="-3.3231507974523775E-2"/>
                  <c:y val="-4.122931039118434E-2"/>
                </c:manualLayout>
              </c:layout>
              <c:spPr/>
              <c:txPr>
                <a:bodyPr/>
                <a:lstStyle/>
                <a:p>
                  <a:pPr algn="ctr" rtl="0">
                    <a:defRPr lang="zh-TW" altLang="en-US" sz="1500" b="1" i="0" u="none" strike="noStrike" kern="1200" baseline="0">
                      <a:solidFill>
                        <a:schemeClr val="tx1"/>
                      </a:solidFill>
                      <a:latin typeface="Microsoft YaHei" pitchFamily="34" charset="-122"/>
                      <a:ea typeface="Microsoft YaHei" pitchFamily="34" charset="-122"/>
                      <a:cs typeface="+mn-cs"/>
                    </a:defRPr>
                  </a:pPr>
                  <a:endParaRPr lang="zh-TW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2.7378447021369157E-2"/>
                  <c:y val="-5.6907172668282928E-2"/>
                </c:manualLayout>
              </c:layout>
              <c:spPr/>
              <c:txPr>
                <a:bodyPr/>
                <a:lstStyle/>
                <a:p>
                  <a:pPr algn="ctr" rtl="0">
                    <a:defRPr lang="zh-TW" altLang="en-US" sz="1500" b="1" i="0" u="none" strike="noStrike" kern="1200" baseline="0">
                      <a:solidFill>
                        <a:schemeClr val="tx1"/>
                      </a:solidFill>
                      <a:latin typeface="Microsoft YaHei" pitchFamily="34" charset="-122"/>
                      <a:ea typeface="Microsoft YaHei" pitchFamily="34" charset="-122"/>
                      <a:cs typeface="+mn-cs"/>
                    </a:defRPr>
                  </a:pPr>
                  <a:endParaRPr lang="zh-TW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5.2036681716603334E-2"/>
                  <c:y val="-8.9978586854124271E-2"/>
                </c:manualLayout>
              </c:layout>
              <c:spPr/>
              <c:txPr>
                <a:bodyPr/>
                <a:lstStyle/>
                <a:p>
                  <a:pPr algn="ctr" rtl="0">
                    <a:defRPr lang="zh-TW" altLang="en-US" sz="1500" b="1" i="0" u="none" strike="noStrike" kern="1200" baseline="0">
                      <a:solidFill>
                        <a:schemeClr val="tx1"/>
                      </a:solidFill>
                      <a:latin typeface="Microsoft YaHei" pitchFamily="34" charset="-122"/>
                      <a:ea typeface="Microsoft YaHei" pitchFamily="34" charset="-122"/>
                      <a:cs typeface="+mn-cs"/>
                    </a:defRPr>
                  </a:pPr>
                  <a:endParaRPr lang="zh-TW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4.0283433898965687E-2"/>
                  <c:y val="-5.3539713243429571E-2"/>
                </c:manualLayout>
              </c:layout>
              <c:spPr/>
              <c:txPr>
                <a:bodyPr/>
                <a:lstStyle/>
                <a:p>
                  <a:pPr algn="ctr" rtl="0">
                    <a:defRPr lang="zh-TW" altLang="en-US" sz="1500" b="1" i="0" u="none" strike="noStrike" kern="1200" baseline="0">
                      <a:solidFill>
                        <a:schemeClr val="tx1"/>
                      </a:solidFill>
                      <a:latin typeface="Microsoft YaHei" pitchFamily="34" charset="-122"/>
                      <a:ea typeface="Microsoft YaHei" pitchFamily="34" charset="-122"/>
                      <a:cs typeface="+mn-cs"/>
                    </a:defRPr>
                  </a:pPr>
                  <a:endParaRPr lang="zh-TW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2.6050289805197798E-2"/>
                  <c:y val="-4.122918521318699E-2"/>
                </c:manualLayout>
              </c:layout>
              <c:tx>
                <c:rich>
                  <a:bodyPr/>
                  <a:lstStyle/>
                  <a:p>
                    <a:r>
                      <a:rPr lang="en-US" altLang="zh-TW" sz="2000" b="1" i="0" u="none" strike="noStrike" kern="1200" baseline="0" dirty="0" smtClean="0">
                        <a:solidFill>
                          <a:srgbClr val="C00000"/>
                        </a:solidFill>
                        <a:latin typeface="Microsoft YaHei" pitchFamily="34" charset="-122"/>
                        <a:ea typeface="Microsoft YaHei" pitchFamily="34" charset="-122"/>
                        <a:cs typeface="+mn-cs"/>
                      </a:rPr>
                      <a:t>7.60</a:t>
                    </a:r>
                    <a:r>
                      <a:rPr lang="zh-TW" altLang="en-US" sz="2000" b="1" i="0" u="none" strike="noStrike" kern="1200" baseline="0" dirty="0" smtClean="0">
                        <a:solidFill>
                          <a:srgbClr val="C00000"/>
                        </a:solidFill>
                        <a:latin typeface="Microsoft YaHei" pitchFamily="34" charset="-122"/>
                        <a:ea typeface="Microsoft YaHei" pitchFamily="34" charset="-122"/>
                        <a:cs typeface="+mn-cs"/>
                      </a:rPr>
                      <a:t>%</a:t>
                    </a:r>
                    <a:endParaRPr lang="en-US" altLang="en-US" sz="2000" b="1" dirty="0">
                      <a:solidFill>
                        <a:srgbClr val="FF0000"/>
                      </a:solidFill>
                    </a:endParaRP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 algn="ctr" rtl="0">
                  <a:defRPr lang="zh-TW" altLang="en-US" sz="1500" b="1" i="0" u="none" strike="noStrike" kern="1200" baseline="0">
                    <a:solidFill>
                      <a:srgbClr val="C00000"/>
                    </a:solidFill>
                    <a:latin typeface="Microsoft YaHei" pitchFamily="34" charset="-122"/>
                    <a:ea typeface="Microsoft YaHei" pitchFamily="34" charset="-122"/>
                    <a:cs typeface="+mn-cs"/>
                  </a:defRPr>
                </a:pPr>
                <a:endParaRPr lang="zh-TW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Sheet1!$A$2:$A$7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Sheet1!$B$2:$B$7</c:f>
              <c:numCache>
                <c:formatCode>0.00%</c:formatCode>
                <c:ptCount val="5"/>
                <c:pt idx="0">
                  <c:v>7.2547881601857225E-2</c:v>
                </c:pt>
                <c:pt idx="1">
                  <c:v>6.5368971528181288E-2</c:v>
                </c:pt>
                <c:pt idx="2">
                  <c:v>4.4030604879457196E-2</c:v>
                </c:pt>
                <c:pt idx="3">
                  <c:v>8.796364169476617E-2</c:v>
                </c:pt>
                <c:pt idx="4">
                  <c:v>7.602508689066545E-2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D-0311-1641-B989-EA56A79A0F4C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258780672"/>
        <c:axId val="222130112"/>
      </c:lineChart>
      <c:catAx>
        <c:axId val="25878067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zh-TW"/>
          </a:p>
        </c:txPr>
        <c:crossAx val="222130112"/>
        <c:crosses val="autoZero"/>
        <c:auto val="1"/>
        <c:lblAlgn val="ctr"/>
        <c:lblOffset val="100"/>
        <c:noMultiLvlLbl val="0"/>
      </c:catAx>
      <c:valAx>
        <c:axId val="222130112"/>
        <c:scaling>
          <c:orientation val="minMax"/>
          <c:max val="0.1"/>
        </c:scaling>
        <c:delete val="0"/>
        <c:axPos val="l"/>
        <c:majorGridlines/>
        <c:minorGridlines/>
        <c:numFmt formatCode="0.00%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zh-TW"/>
          </a:p>
        </c:txPr>
        <c:crossAx val="258780672"/>
        <c:crosses val="autoZero"/>
        <c:crossBetween val="between"/>
        <c:minorUnit val="2.0000000000000004E-2"/>
      </c:valAx>
      <c:valAx>
        <c:axId val="222128960"/>
        <c:scaling>
          <c:orientation val="minMax"/>
          <c:max val="10"/>
        </c:scaling>
        <c:delete val="0"/>
        <c:axPos val="r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zh-TW"/>
          </a:p>
        </c:txPr>
        <c:crossAx val="212144640"/>
        <c:crosses val="max"/>
        <c:crossBetween val="between"/>
        <c:majorUnit val="2"/>
        <c:minorUnit val="1"/>
      </c:valAx>
      <c:catAx>
        <c:axId val="21214464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22128960"/>
        <c:crosses val="autoZero"/>
        <c:auto val="1"/>
        <c:lblAlgn val="ctr"/>
        <c:lblOffset val="100"/>
        <c:noMultiLvlLbl val="0"/>
      </c:catAx>
    </c:plotArea>
    <c:legend>
      <c:legendPos val="b"/>
      <c:layout>
        <c:manualLayout>
          <c:xMode val="edge"/>
          <c:yMode val="edge"/>
          <c:x val="0.24396162266123436"/>
          <c:y val="0.94447144761693147"/>
          <c:w val="0.55255483907981084"/>
          <c:h val="5.5528457264261352E-2"/>
        </c:manualLayout>
      </c:layout>
      <c:overlay val="0"/>
      <c:txPr>
        <a:bodyPr/>
        <a:lstStyle/>
        <a:p>
          <a:pPr>
            <a:defRPr sz="1300">
              <a:latin typeface="Microsoft YaHei" pitchFamily="34" charset="-122"/>
              <a:ea typeface="Microsoft YaHei" pitchFamily="34" charset="-122"/>
            </a:defRPr>
          </a:pPr>
          <a:endParaRPr lang="zh-TW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zh-TW"/>
    </a:p>
  </c:txPr>
  <c:externalData r:id="rId1">
    <c:autoUpdate val="0"/>
  </c:externalData>
  <c:userShapes r:id="rId2"/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7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0.297</cdr:x>
      <cdr:y>0.78584</cdr:y>
    </cdr:from>
    <cdr:to>
      <cdr:x>0.77363</cdr:x>
      <cdr:y>0.87762</cdr:y>
    </cdr:to>
    <cdr:pic>
      <cdr:nvPicPr>
        <cdr:cNvPr id="3" name="Picture 6"/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/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2288319" y="3236720"/>
          <a:ext cx="3672408" cy="37802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0.06504</cdr:x>
      <cdr:y>0.01299</cdr:y>
    </cdr:from>
    <cdr:to>
      <cdr:x>0.13008</cdr:x>
      <cdr:y>0.06494</cdr:y>
    </cdr:to>
    <cdr:sp macro="" textlink="">
      <cdr:nvSpPr>
        <cdr:cNvPr id="2" name="矩形 1"/>
        <cdr:cNvSpPr/>
      </cdr:nvSpPr>
      <cdr:spPr>
        <a:xfrm xmlns:a="http://schemas.openxmlformats.org/drawingml/2006/main">
          <a:off x="576064" y="72008"/>
          <a:ext cx="576064" cy="28803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zh-TW"/>
        </a:p>
      </cdr:txBody>
    </cdr:sp>
  </cdr:relSizeAnchor>
  <cdr:relSizeAnchor xmlns:cdr="http://schemas.openxmlformats.org/drawingml/2006/chartDrawing">
    <cdr:from>
      <cdr:x>0.87829</cdr:x>
      <cdr:y>0.00515</cdr:y>
    </cdr:from>
    <cdr:to>
      <cdr:x>1</cdr:x>
      <cdr:y>0.07009</cdr:y>
    </cdr:to>
    <cdr:sp macro="" textlink="">
      <cdr:nvSpPr>
        <cdr:cNvPr id="3" name="矩形 2"/>
        <cdr:cNvSpPr/>
      </cdr:nvSpPr>
      <cdr:spPr>
        <a:xfrm xmlns:a="http://schemas.openxmlformats.org/drawingml/2006/main">
          <a:off x="7776865" y="27499"/>
          <a:ext cx="1077639" cy="34675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en-US" altLang="zh-TW" sz="1600" b="1" dirty="0" smtClean="0">
              <a:solidFill>
                <a:schemeClr val="tx1"/>
              </a:solidFill>
              <a:latin typeface="Microsoft YaHei" pitchFamily="34" charset="-122"/>
              <a:ea typeface="Microsoft YaHei" pitchFamily="34" charset="-122"/>
            </a:rPr>
            <a:t> </a:t>
          </a:r>
          <a:r>
            <a:rPr lang="zh-TW" altLang="en-US" sz="1400" b="1" dirty="0" smtClean="0">
              <a:solidFill>
                <a:schemeClr val="tx1"/>
              </a:solidFill>
              <a:latin typeface="Microsoft YaHei" pitchFamily="34" charset="-122"/>
              <a:ea typeface="Microsoft YaHei" pitchFamily="34" charset="-122"/>
            </a:rPr>
            <a:t>新台幣</a:t>
          </a:r>
          <a:r>
            <a:rPr lang="zh-TW" altLang="en-US" sz="1600" b="1" dirty="0" smtClean="0">
              <a:solidFill>
                <a:schemeClr val="tx1"/>
              </a:solidFill>
              <a:latin typeface="Microsoft YaHei" pitchFamily="34" charset="-122"/>
              <a:ea typeface="Microsoft YaHei" pitchFamily="34" charset="-122"/>
            </a:rPr>
            <a:t>元</a:t>
          </a:r>
          <a:endParaRPr lang="zh-TW" sz="1600" b="1" dirty="0">
            <a:solidFill>
              <a:schemeClr val="tx1"/>
            </a:solidFill>
            <a:latin typeface="Microsoft YaHei" pitchFamily="34" charset="-122"/>
            <a:ea typeface="Microsoft YaHei" pitchFamily="34" charset="-122"/>
          </a:endParaRPr>
        </a:p>
      </cdr:txBody>
    </cdr:sp>
  </cdr:relSizeAnchor>
  <cdr:relSizeAnchor xmlns:cdr="http://schemas.openxmlformats.org/drawingml/2006/chartDrawing">
    <cdr:from>
      <cdr:x>0.13012</cdr:x>
      <cdr:y>0.018</cdr:y>
    </cdr:from>
    <cdr:to>
      <cdr:x>0.21145</cdr:x>
      <cdr:y>0.07792</cdr:y>
    </cdr:to>
    <cdr:sp macro="" textlink="">
      <cdr:nvSpPr>
        <cdr:cNvPr id="9" name="矩形 8"/>
        <cdr:cNvSpPr/>
      </cdr:nvSpPr>
      <cdr:spPr>
        <a:xfrm xmlns:a="http://schemas.openxmlformats.org/drawingml/2006/main">
          <a:off x="1152128" y="96118"/>
          <a:ext cx="720137" cy="31995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zh-TW" sz="1400" dirty="0">
            <a:solidFill>
              <a:schemeClr val="tx1"/>
            </a:solidFill>
            <a:latin typeface="Times New Roman" pitchFamily="18" charset="0"/>
            <a:ea typeface="+mj-ea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0.95878</cdr:x>
      <cdr:y>0.60034</cdr:y>
    </cdr:from>
    <cdr:to>
      <cdr:x>0.99944</cdr:x>
      <cdr:y>0.65429</cdr:y>
    </cdr:to>
    <cdr:sp macro="" textlink="">
      <cdr:nvSpPr>
        <cdr:cNvPr id="4" name="矩形 3"/>
        <cdr:cNvSpPr/>
      </cdr:nvSpPr>
      <cdr:spPr>
        <a:xfrm xmlns:a="http://schemas.openxmlformats.org/drawingml/2006/main">
          <a:off x="8489497" y="2520280"/>
          <a:ext cx="360040" cy="226486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zh-TW"/>
        </a:p>
      </cdr:txBody>
    </cdr:sp>
  </cdr:relSizeAnchor>
  <cdr:relSizeAnchor xmlns:cdr="http://schemas.openxmlformats.org/drawingml/2006/chartDrawing">
    <cdr:from>
      <cdr:x>0</cdr:x>
      <cdr:y>0.17206</cdr:y>
    </cdr:from>
    <cdr:to>
      <cdr:x>0.06506</cdr:x>
      <cdr:y>0.226</cdr:y>
    </cdr:to>
    <cdr:sp macro="" textlink="">
      <cdr:nvSpPr>
        <cdr:cNvPr id="10" name="矩形 9"/>
        <cdr:cNvSpPr/>
      </cdr:nvSpPr>
      <cdr:spPr>
        <a:xfrm xmlns:a="http://schemas.openxmlformats.org/drawingml/2006/main">
          <a:off x="-114951" y="722318"/>
          <a:ext cx="576074" cy="22644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zh-TW"/>
        </a:p>
      </cdr:txBody>
    </cdr:sp>
  </cdr:relSizeAnchor>
  <cdr:relSizeAnchor xmlns:cdr="http://schemas.openxmlformats.org/drawingml/2006/chartDrawing">
    <cdr:from>
      <cdr:x>0</cdr:x>
      <cdr:y>0.36411</cdr:y>
    </cdr:from>
    <cdr:to>
      <cdr:x>0.06506</cdr:x>
      <cdr:y>0.41806</cdr:y>
    </cdr:to>
    <cdr:sp macro="" textlink="">
      <cdr:nvSpPr>
        <cdr:cNvPr id="11" name="矩形 10"/>
        <cdr:cNvSpPr/>
      </cdr:nvSpPr>
      <cdr:spPr>
        <a:xfrm xmlns:a="http://schemas.openxmlformats.org/drawingml/2006/main">
          <a:off x="-107504" y="1944216"/>
          <a:ext cx="576074" cy="288073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zh-TW"/>
        </a:p>
      </cdr:txBody>
    </cdr:sp>
  </cdr:relSizeAnchor>
  <cdr:relSizeAnchor xmlns:cdr="http://schemas.openxmlformats.org/drawingml/2006/chartDrawing">
    <cdr:from>
      <cdr:x>0</cdr:x>
      <cdr:y>0.55287</cdr:y>
    </cdr:from>
    <cdr:to>
      <cdr:x>0.06506</cdr:x>
      <cdr:y>0.60681</cdr:y>
    </cdr:to>
    <cdr:sp macro="" textlink="">
      <cdr:nvSpPr>
        <cdr:cNvPr id="12" name="矩形 11"/>
        <cdr:cNvSpPr/>
      </cdr:nvSpPr>
      <cdr:spPr>
        <a:xfrm xmlns:a="http://schemas.openxmlformats.org/drawingml/2006/main">
          <a:off x="-107504" y="2952111"/>
          <a:ext cx="576074" cy="288019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zh-TW"/>
        </a:p>
      </cdr:txBody>
    </cdr:sp>
  </cdr:relSizeAnchor>
  <cdr:relSizeAnchor xmlns:cdr="http://schemas.openxmlformats.org/drawingml/2006/chartDrawing">
    <cdr:from>
      <cdr:x>0</cdr:x>
      <cdr:y>0.74171</cdr:y>
    </cdr:from>
    <cdr:to>
      <cdr:x>0.06506</cdr:x>
      <cdr:y>0.79565</cdr:y>
    </cdr:to>
    <cdr:sp macro="" textlink="">
      <cdr:nvSpPr>
        <cdr:cNvPr id="13" name="矩形 12"/>
        <cdr:cNvSpPr/>
      </cdr:nvSpPr>
      <cdr:spPr>
        <a:xfrm xmlns:a="http://schemas.openxmlformats.org/drawingml/2006/main">
          <a:off x="-107504" y="3960440"/>
          <a:ext cx="576073" cy="28802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zh-TW"/>
        </a:p>
      </cdr:txBody>
    </cdr:sp>
  </cdr:relSizeAnchor>
  <cdr:relSizeAnchor xmlns:cdr="http://schemas.openxmlformats.org/drawingml/2006/chartDrawing">
    <cdr:from>
      <cdr:x>0.95962</cdr:x>
      <cdr:y>0.14834</cdr:y>
    </cdr:from>
    <cdr:to>
      <cdr:x>1</cdr:x>
      <cdr:y>0.20228</cdr:y>
    </cdr:to>
    <cdr:sp macro="" textlink="">
      <cdr:nvSpPr>
        <cdr:cNvPr id="14" name="矩形 13"/>
        <cdr:cNvSpPr/>
      </cdr:nvSpPr>
      <cdr:spPr>
        <a:xfrm xmlns:a="http://schemas.openxmlformats.org/drawingml/2006/main">
          <a:off x="8496944" y="792088"/>
          <a:ext cx="357560" cy="288032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zh-TW"/>
        </a:p>
      </cdr:txBody>
    </cdr:sp>
  </cdr:relSizeAnchor>
  <cdr:relSizeAnchor xmlns:cdr="http://schemas.openxmlformats.org/drawingml/2006/chartDrawing">
    <cdr:from>
      <cdr:x>0.95962</cdr:x>
      <cdr:y>0.29668</cdr:y>
    </cdr:from>
    <cdr:to>
      <cdr:x>1</cdr:x>
      <cdr:y>0.35063</cdr:y>
    </cdr:to>
    <cdr:sp macro="" textlink="">
      <cdr:nvSpPr>
        <cdr:cNvPr id="15" name="矩形 14"/>
        <cdr:cNvSpPr/>
      </cdr:nvSpPr>
      <cdr:spPr>
        <a:xfrm xmlns:a="http://schemas.openxmlformats.org/drawingml/2006/main">
          <a:off x="8496944" y="1584176"/>
          <a:ext cx="357560" cy="288032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zh-TW"/>
        </a:p>
      </cdr:txBody>
    </cdr:sp>
  </cdr:relSizeAnchor>
  <cdr:relSizeAnchor xmlns:cdr="http://schemas.openxmlformats.org/drawingml/2006/chartDrawing">
    <cdr:from>
      <cdr:x>0.95962</cdr:x>
      <cdr:y>0.45851</cdr:y>
    </cdr:from>
    <cdr:to>
      <cdr:x>1</cdr:x>
      <cdr:y>0.51245</cdr:y>
    </cdr:to>
    <cdr:sp macro="" textlink="">
      <cdr:nvSpPr>
        <cdr:cNvPr id="16" name="矩形 15"/>
        <cdr:cNvSpPr/>
      </cdr:nvSpPr>
      <cdr:spPr>
        <a:xfrm xmlns:a="http://schemas.openxmlformats.org/drawingml/2006/main">
          <a:off x="8496944" y="2448272"/>
          <a:ext cx="357560" cy="288032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zh-TW"/>
        </a:p>
      </cdr:txBody>
    </cdr:sp>
  </cdr:relSizeAnchor>
  <cdr:relSizeAnchor xmlns:cdr="http://schemas.openxmlformats.org/drawingml/2006/chartDrawing">
    <cdr:from>
      <cdr:x>0.95962</cdr:x>
      <cdr:y>0.75519</cdr:y>
    </cdr:from>
    <cdr:to>
      <cdr:x>1</cdr:x>
      <cdr:y>0.80914</cdr:y>
    </cdr:to>
    <cdr:sp macro="" textlink="">
      <cdr:nvSpPr>
        <cdr:cNvPr id="17" name="矩形 16"/>
        <cdr:cNvSpPr/>
      </cdr:nvSpPr>
      <cdr:spPr>
        <a:xfrm xmlns:a="http://schemas.openxmlformats.org/drawingml/2006/main">
          <a:off x="8496944" y="4032448"/>
          <a:ext cx="357560" cy="288032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defPPr>
            <a:defRPr lang="zh-TW"/>
          </a:defPPr>
          <a:lvl1pPr algn="l" rtl="0" fontAlgn="base">
            <a:spcBef>
              <a:spcPct val="0"/>
            </a:spcBef>
            <a:spcAft>
              <a:spcPct val="0"/>
            </a:spcAft>
            <a:defRPr kumimoji="1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umimoji="1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umimoji="1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umimoji="1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umimoji="1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kumimoji="1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kumimoji="1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kumimoji="1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kumimoji="1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zh-TW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0.06504</cdr:x>
      <cdr:y>0.01299</cdr:y>
    </cdr:from>
    <cdr:to>
      <cdr:x>0.13008</cdr:x>
      <cdr:y>0.06494</cdr:y>
    </cdr:to>
    <cdr:sp macro="" textlink="">
      <cdr:nvSpPr>
        <cdr:cNvPr id="2" name="矩形 1"/>
        <cdr:cNvSpPr/>
      </cdr:nvSpPr>
      <cdr:spPr>
        <a:xfrm xmlns:a="http://schemas.openxmlformats.org/drawingml/2006/main">
          <a:off x="576064" y="72008"/>
          <a:ext cx="576064" cy="28803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zh-TW"/>
        </a:p>
      </cdr:txBody>
    </cdr:sp>
  </cdr:relSizeAnchor>
  <cdr:relSizeAnchor xmlns:cdr="http://schemas.openxmlformats.org/drawingml/2006/chartDrawing">
    <cdr:from>
      <cdr:x>0.87705</cdr:x>
      <cdr:y>0.00515</cdr:y>
    </cdr:from>
    <cdr:to>
      <cdr:x>1</cdr:x>
      <cdr:y>0.07009</cdr:y>
    </cdr:to>
    <cdr:sp macro="" textlink="">
      <cdr:nvSpPr>
        <cdr:cNvPr id="3" name="矩形 2"/>
        <cdr:cNvSpPr/>
      </cdr:nvSpPr>
      <cdr:spPr>
        <a:xfrm xmlns:a="http://schemas.openxmlformats.org/drawingml/2006/main">
          <a:off x="7704856" y="27071"/>
          <a:ext cx="1080120" cy="34136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en-US" altLang="zh-TW" sz="1600" b="1" dirty="0" smtClean="0">
              <a:solidFill>
                <a:schemeClr val="tx1"/>
              </a:solidFill>
              <a:latin typeface="Microsoft YaHei" pitchFamily="34" charset="-122"/>
              <a:ea typeface="Microsoft YaHei" pitchFamily="34" charset="-122"/>
            </a:rPr>
            <a:t> </a:t>
          </a:r>
          <a:r>
            <a:rPr lang="zh-TW" altLang="en-US" sz="1400" b="1" dirty="0" smtClean="0">
              <a:solidFill>
                <a:schemeClr val="tx1"/>
              </a:solidFill>
              <a:latin typeface="Microsoft YaHei" pitchFamily="34" charset="-122"/>
              <a:ea typeface="Microsoft YaHei" pitchFamily="34" charset="-122"/>
            </a:rPr>
            <a:t>新台幣</a:t>
          </a:r>
          <a:r>
            <a:rPr lang="zh-TW" altLang="en-US" sz="1600" b="1" dirty="0" smtClean="0">
              <a:solidFill>
                <a:schemeClr val="tx1"/>
              </a:solidFill>
              <a:latin typeface="Microsoft YaHei" pitchFamily="34" charset="-122"/>
              <a:ea typeface="Microsoft YaHei" pitchFamily="34" charset="-122"/>
            </a:rPr>
            <a:t>元</a:t>
          </a:r>
          <a:endParaRPr lang="zh-TW" sz="1600" b="1" dirty="0">
            <a:solidFill>
              <a:schemeClr val="tx1"/>
            </a:solidFill>
            <a:latin typeface="Microsoft YaHei" pitchFamily="34" charset="-122"/>
            <a:ea typeface="Microsoft YaHei" pitchFamily="34" charset="-122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FC4FD5-E5AE-47DE-945D-0387E26C5A6F}" type="datetimeFigureOut">
              <a:rPr lang="zh-TW" altLang="en-US" smtClean="0"/>
              <a:t>2023/11/7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669BF3-0A72-4EA1-8B3B-5213123F16A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916789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06357" y="4715153"/>
            <a:ext cx="4984962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51927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:notes"/>
          <p:cNvSpPr txBox="1">
            <a:spLocks noGrp="1"/>
          </p:cNvSpPr>
          <p:nvPr>
            <p:ph type="body" idx="1"/>
          </p:nvPr>
        </p:nvSpPr>
        <p:spPr>
          <a:xfrm>
            <a:off x="906357" y="4715153"/>
            <a:ext cx="4984962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3" name="Google Shape;15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28c4b98546e_0_493:notes"/>
          <p:cNvSpPr txBox="1">
            <a:spLocks noGrp="1"/>
          </p:cNvSpPr>
          <p:nvPr>
            <p:ph type="body" idx="1"/>
          </p:nvPr>
        </p:nvSpPr>
        <p:spPr>
          <a:xfrm>
            <a:off x="906357" y="4715153"/>
            <a:ext cx="4984962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3" name="Google Shape;303;g28c4b98546e_0_4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28c4b98546e_0_498:notes"/>
          <p:cNvSpPr txBox="1">
            <a:spLocks noGrp="1"/>
          </p:cNvSpPr>
          <p:nvPr>
            <p:ph type="body" idx="1"/>
          </p:nvPr>
        </p:nvSpPr>
        <p:spPr>
          <a:xfrm>
            <a:off x="906357" y="4715153"/>
            <a:ext cx="4984962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9" name="Google Shape;309;g28c4b98546e_0_4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28c4b98546e_0_518:notes"/>
          <p:cNvSpPr txBox="1">
            <a:spLocks noGrp="1"/>
          </p:cNvSpPr>
          <p:nvPr>
            <p:ph type="body" idx="1"/>
          </p:nvPr>
        </p:nvSpPr>
        <p:spPr>
          <a:xfrm>
            <a:off x="906357" y="4715153"/>
            <a:ext cx="4984962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8" name="Google Shape;328;g28c4b98546e_0_5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28c4b98546e_0_555:notes"/>
          <p:cNvSpPr txBox="1">
            <a:spLocks noGrp="1"/>
          </p:cNvSpPr>
          <p:nvPr>
            <p:ph type="body" idx="1"/>
          </p:nvPr>
        </p:nvSpPr>
        <p:spPr>
          <a:xfrm>
            <a:off x="906357" y="4715153"/>
            <a:ext cx="4984962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68" name="Google Shape;368;g28c4b98546e_0_5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g28c4b98546e_0_577:notes"/>
          <p:cNvSpPr txBox="1">
            <a:spLocks noGrp="1"/>
          </p:cNvSpPr>
          <p:nvPr>
            <p:ph type="body" idx="1"/>
          </p:nvPr>
        </p:nvSpPr>
        <p:spPr>
          <a:xfrm>
            <a:off x="906357" y="4715153"/>
            <a:ext cx="4984962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91" name="Google Shape;391;g28c4b98546e_0_5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g28c4b98546e_0_582:notes"/>
          <p:cNvSpPr txBox="1">
            <a:spLocks noGrp="1"/>
          </p:cNvSpPr>
          <p:nvPr>
            <p:ph type="body" idx="1"/>
          </p:nvPr>
        </p:nvSpPr>
        <p:spPr>
          <a:xfrm>
            <a:off x="906357" y="4715153"/>
            <a:ext cx="4984962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97" name="Google Shape;397;g28c4b98546e_0_5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g28c4b98546e_0_621:notes"/>
          <p:cNvSpPr txBox="1">
            <a:spLocks noGrp="1"/>
          </p:cNvSpPr>
          <p:nvPr>
            <p:ph type="body" idx="1"/>
          </p:nvPr>
        </p:nvSpPr>
        <p:spPr>
          <a:xfrm>
            <a:off x="906357" y="4715153"/>
            <a:ext cx="4984962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40" name="Google Shape;440;g28c4b98546e_0_6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295243642fb_0_0:notes"/>
          <p:cNvSpPr txBox="1">
            <a:spLocks noGrp="1"/>
          </p:cNvSpPr>
          <p:nvPr>
            <p:ph type="body" idx="1"/>
          </p:nvPr>
        </p:nvSpPr>
        <p:spPr>
          <a:xfrm>
            <a:off x="906357" y="4715153"/>
            <a:ext cx="4984962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95" name="Google Shape;395;g295243642f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g28c4b98546e_0_630:notes"/>
          <p:cNvSpPr txBox="1">
            <a:spLocks noGrp="1"/>
          </p:cNvSpPr>
          <p:nvPr>
            <p:ph type="body" idx="1"/>
          </p:nvPr>
        </p:nvSpPr>
        <p:spPr>
          <a:xfrm>
            <a:off x="906357" y="4715153"/>
            <a:ext cx="4984962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50" name="Google Shape;450;g28c4b98546e_0_6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28c4b98546e_0_358:notes"/>
          <p:cNvSpPr txBox="1">
            <a:spLocks noGrp="1"/>
          </p:cNvSpPr>
          <p:nvPr>
            <p:ph type="body" idx="1"/>
          </p:nvPr>
        </p:nvSpPr>
        <p:spPr>
          <a:xfrm>
            <a:off x="906357" y="4715153"/>
            <a:ext cx="4984962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9" name="Google Shape;159;g28c4b98546e_0_3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28c4b98546e_0_377:notes"/>
          <p:cNvSpPr txBox="1">
            <a:spLocks noGrp="1"/>
          </p:cNvSpPr>
          <p:nvPr>
            <p:ph type="body" idx="1"/>
          </p:nvPr>
        </p:nvSpPr>
        <p:spPr>
          <a:xfrm>
            <a:off x="906357" y="4715153"/>
            <a:ext cx="4984962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9" name="Google Shape;179;g28c4b98546e_0_3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28c4b98546e_0_707:notes"/>
          <p:cNvSpPr txBox="1">
            <a:spLocks noGrp="1"/>
          </p:cNvSpPr>
          <p:nvPr>
            <p:ph type="body" idx="1"/>
          </p:nvPr>
        </p:nvSpPr>
        <p:spPr>
          <a:xfrm>
            <a:off x="906357" y="4715153"/>
            <a:ext cx="4984962" cy="44669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g28c4b98546e_0_7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28c4b98546e_0_788:notes"/>
          <p:cNvSpPr txBox="1">
            <a:spLocks noGrp="1"/>
          </p:cNvSpPr>
          <p:nvPr>
            <p:ph type="body" idx="1"/>
          </p:nvPr>
        </p:nvSpPr>
        <p:spPr>
          <a:xfrm>
            <a:off x="906357" y="4715153"/>
            <a:ext cx="4984962" cy="44669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g28c4b98546e_0_7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28c4b98546e_0_446:notes"/>
          <p:cNvSpPr txBox="1">
            <a:spLocks noGrp="1"/>
          </p:cNvSpPr>
          <p:nvPr>
            <p:ph type="body" idx="1"/>
          </p:nvPr>
        </p:nvSpPr>
        <p:spPr>
          <a:xfrm>
            <a:off x="906357" y="4715153"/>
            <a:ext cx="4984962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51" name="Google Shape;251;g28c4b98546e_0_4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28c4b98546e_0_456:notes"/>
          <p:cNvSpPr txBox="1">
            <a:spLocks noGrp="1"/>
          </p:cNvSpPr>
          <p:nvPr>
            <p:ph type="body" idx="1"/>
          </p:nvPr>
        </p:nvSpPr>
        <p:spPr>
          <a:xfrm>
            <a:off x="906357" y="4715153"/>
            <a:ext cx="4984962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62" name="Google Shape;262;g28c4b98546e_0_4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28c4b98546e_0_464:notes"/>
          <p:cNvSpPr txBox="1">
            <a:spLocks noGrp="1"/>
          </p:cNvSpPr>
          <p:nvPr>
            <p:ph type="body" idx="1"/>
          </p:nvPr>
        </p:nvSpPr>
        <p:spPr>
          <a:xfrm>
            <a:off x="906357" y="4715153"/>
            <a:ext cx="4984962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71" name="Google Shape;271;g28c4b98546e_0_4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28c4b98546e_0_476:notes"/>
          <p:cNvSpPr txBox="1">
            <a:spLocks noGrp="1"/>
          </p:cNvSpPr>
          <p:nvPr>
            <p:ph type="body" idx="1"/>
          </p:nvPr>
        </p:nvSpPr>
        <p:spPr>
          <a:xfrm>
            <a:off x="906357" y="4715153"/>
            <a:ext cx="4984962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5" name="Google Shape;285;g28c4b98546e_0_4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標題投影片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2" descr="Picture 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72398" y="4987449"/>
            <a:ext cx="720083" cy="146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2" descr="Picture 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6350" y="0"/>
            <a:ext cx="9150350" cy="515143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" name="Google Shape;14;p2"/>
          <p:cNvCxnSpPr/>
          <p:nvPr/>
        </p:nvCxnSpPr>
        <p:spPr>
          <a:xfrm>
            <a:off x="798090" y="2952750"/>
            <a:ext cx="3906394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5" name="Google Shape;15;p2"/>
          <p:cNvSpPr txBox="1">
            <a:spLocks noGrp="1"/>
          </p:cNvSpPr>
          <p:nvPr>
            <p:ph type="title"/>
          </p:nvPr>
        </p:nvSpPr>
        <p:spPr>
          <a:xfrm>
            <a:off x="685800" y="1347612"/>
            <a:ext cx="5830416" cy="1584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Century Gothic"/>
              <a:buNone/>
              <a:defRPr sz="44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body" idx="1"/>
          </p:nvPr>
        </p:nvSpPr>
        <p:spPr>
          <a:xfrm>
            <a:off x="683568" y="3075806"/>
            <a:ext cx="6400802" cy="64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  <a:defRPr sz="20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  <a:defRPr sz="2000">
                <a:solidFill>
                  <a:srgbClr val="FFFFFF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  <a:defRPr sz="2000">
                <a:solidFill>
                  <a:srgbClr val="FFFFFF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  <a:defRPr sz="2000">
                <a:solidFill>
                  <a:srgbClr val="FFFFFF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  <a:defRPr sz="2000">
                <a:solidFill>
                  <a:srgbClr val="FFFFFF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ldNum" idx="12"/>
          </p:nvPr>
        </p:nvSpPr>
        <p:spPr>
          <a:xfrm>
            <a:off x="6443200" y="4664307"/>
            <a:ext cx="220000" cy="205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report">
  <p:cSld name="repor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1" descr="Picture 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72398" y="4987449"/>
            <a:ext cx="720083" cy="14692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2" name="Google Shape;62;p11"/>
          <p:cNvCxnSpPr/>
          <p:nvPr/>
        </p:nvCxnSpPr>
        <p:spPr>
          <a:xfrm>
            <a:off x="467543" y="771548"/>
            <a:ext cx="8162640" cy="3"/>
          </a:xfrm>
          <a:prstGeom prst="straightConnector1">
            <a:avLst/>
          </a:prstGeom>
          <a:solidFill>
            <a:schemeClr val="accent1"/>
          </a:solidFill>
          <a:ln w="12700" cap="flat" cmpd="sng">
            <a:solidFill>
              <a:srgbClr val="A6A6A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3" name="Google Shape;63;p11"/>
          <p:cNvSpPr txBox="1">
            <a:spLocks noGrp="1"/>
          </p:cNvSpPr>
          <p:nvPr>
            <p:ph type="title"/>
          </p:nvPr>
        </p:nvSpPr>
        <p:spPr>
          <a:xfrm>
            <a:off x="467543" y="115441"/>
            <a:ext cx="8229601" cy="339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2300"/>
              <a:buFont typeface="Century Gothic"/>
              <a:buNone/>
              <a:defRPr sz="2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1"/>
          <p:cNvSpPr txBox="1">
            <a:spLocks noGrp="1"/>
          </p:cNvSpPr>
          <p:nvPr>
            <p:ph type="body" idx="1"/>
          </p:nvPr>
        </p:nvSpPr>
        <p:spPr>
          <a:xfrm>
            <a:off x="467543" y="843558"/>
            <a:ext cx="8280922" cy="38164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body" idx="2"/>
          </p:nvPr>
        </p:nvSpPr>
        <p:spPr>
          <a:xfrm>
            <a:off x="467543" y="454224"/>
            <a:ext cx="8028386" cy="360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404040"/>
              </a:buClr>
              <a:buSzPts val="1700"/>
              <a:buFont typeface="Microsoft JhengHei"/>
              <a:buNone/>
              <a:defRPr sz="1700" b="1">
                <a:solidFill>
                  <a:srgbClr val="40404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marL="914400" lvl="1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sldNum" idx="12"/>
          </p:nvPr>
        </p:nvSpPr>
        <p:spPr>
          <a:xfrm>
            <a:off x="4448680" y="4942801"/>
            <a:ext cx="220000" cy="205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ast">
  <p:cSld name="las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12" descr="Picture 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72398" y="4987449"/>
            <a:ext cx="720083" cy="146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2" descr="Picture 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6350" y="0"/>
            <a:ext cx="9150350" cy="5151438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2" descr="Picture 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30559" y="2130425"/>
            <a:ext cx="2676529" cy="546100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2"/>
          <p:cNvSpPr txBox="1">
            <a:spLocks noGrp="1"/>
          </p:cNvSpPr>
          <p:nvPr>
            <p:ph type="sldNum" idx="12"/>
          </p:nvPr>
        </p:nvSpPr>
        <p:spPr>
          <a:xfrm>
            <a:off x="6443200" y="4664307"/>
            <a:ext cx="220000" cy="205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fidential">
  <p:cSld name="Confidential 2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oogle Shape;73;p13" descr="Picture 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72398" y="4987449"/>
            <a:ext cx="720083" cy="14692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4" name="Google Shape;74;p13"/>
          <p:cNvCxnSpPr/>
          <p:nvPr/>
        </p:nvCxnSpPr>
        <p:spPr>
          <a:xfrm>
            <a:off x="467543" y="771548"/>
            <a:ext cx="8162640" cy="2"/>
          </a:xfrm>
          <a:prstGeom prst="straightConnector1">
            <a:avLst/>
          </a:prstGeom>
          <a:solidFill>
            <a:schemeClr val="accent1"/>
          </a:solidFill>
          <a:ln w="12700" cap="flat" cmpd="sng">
            <a:solidFill>
              <a:srgbClr val="A6A6A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5" name="Google Shape;75;p13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565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body" idx="1"/>
          </p:nvPr>
        </p:nvSpPr>
        <p:spPr>
          <a:xfrm>
            <a:off x="467543" y="843558"/>
            <a:ext cx="8280922" cy="38164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sldNum" idx="12"/>
          </p:nvPr>
        </p:nvSpPr>
        <p:spPr>
          <a:xfrm>
            <a:off x="4448680" y="4942801"/>
            <a:ext cx="220000" cy="205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標題投影片" type="title">
  <p:cSld name="TITLE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5" descr="Picture 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72398" y="4987449"/>
            <a:ext cx="720083" cy="146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5" descr="Picture 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6350" y="0"/>
            <a:ext cx="9150351" cy="515143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7" name="Google Shape;87;p15"/>
          <p:cNvCxnSpPr/>
          <p:nvPr/>
        </p:nvCxnSpPr>
        <p:spPr>
          <a:xfrm>
            <a:off x="798090" y="2952750"/>
            <a:ext cx="3906300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8" name="Google Shape;88;p15"/>
          <p:cNvSpPr txBox="1">
            <a:spLocks noGrp="1"/>
          </p:cNvSpPr>
          <p:nvPr>
            <p:ph type="title"/>
          </p:nvPr>
        </p:nvSpPr>
        <p:spPr>
          <a:xfrm>
            <a:off x="685800" y="1347612"/>
            <a:ext cx="5830500" cy="15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Century Gothic"/>
              <a:buNone/>
              <a:defRPr sz="4400">
                <a:solidFill>
                  <a:srgbClr val="FFFFFF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5"/>
          <p:cNvSpPr txBox="1">
            <a:spLocks noGrp="1"/>
          </p:cNvSpPr>
          <p:nvPr>
            <p:ph type="body" idx="1"/>
          </p:nvPr>
        </p:nvSpPr>
        <p:spPr>
          <a:xfrm>
            <a:off x="683568" y="3075806"/>
            <a:ext cx="640080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  <a:defRPr sz="2000">
                <a:solidFill>
                  <a:srgbClr val="FFFFFF"/>
                </a:solidFill>
              </a:defRPr>
            </a:lvl1pPr>
            <a:lvl2pPr marL="914400" lvl="1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  <a:defRPr sz="2000">
                <a:solidFill>
                  <a:srgbClr val="FFFFFF"/>
                </a:solidFill>
              </a:defRPr>
            </a:lvl2pPr>
            <a:lvl3pPr marL="1371600" lvl="2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  <a:defRPr sz="2000">
                <a:solidFill>
                  <a:srgbClr val="FFFFFF"/>
                </a:solidFill>
              </a:defRPr>
            </a:lvl3pPr>
            <a:lvl4pPr marL="1828800" lvl="3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  <a:defRPr sz="2000">
                <a:solidFill>
                  <a:srgbClr val="FFFFFF"/>
                </a:solidFill>
              </a:defRPr>
            </a:lvl4pPr>
            <a:lvl5pPr marL="2286000" lvl="4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  <a:defRPr sz="2000">
                <a:solidFill>
                  <a:srgbClr val="FFFFFF"/>
                </a:solidFill>
              </a:defRPr>
            </a:lvl5pPr>
            <a:lvl6pPr marL="2743200" lvl="5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0" name="Google Shape;90;p15"/>
          <p:cNvSpPr txBox="1">
            <a:spLocks noGrp="1"/>
          </p:cNvSpPr>
          <p:nvPr>
            <p:ph type="sldNum" idx="12"/>
          </p:nvPr>
        </p:nvSpPr>
        <p:spPr>
          <a:xfrm>
            <a:off x="6443200" y="4664307"/>
            <a:ext cx="2199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agenda" type="tx">
  <p:cSld name="TITLE_AND_BODY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6" descr="Picture 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72398" y="4987449"/>
            <a:ext cx="720083" cy="146924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6"/>
          <p:cNvSpPr txBox="1">
            <a:spLocks noGrp="1"/>
          </p:cNvSpPr>
          <p:nvPr>
            <p:ph type="title"/>
          </p:nvPr>
        </p:nvSpPr>
        <p:spPr>
          <a:xfrm>
            <a:off x="1187624" y="994420"/>
            <a:ext cx="4968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3200"/>
              <a:buFont typeface="Century Gothic"/>
              <a:buNone/>
              <a:defRPr sz="3200">
                <a:solidFill>
                  <a:srgbClr val="404040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6"/>
          <p:cNvSpPr txBox="1">
            <a:spLocks noGrp="1"/>
          </p:cNvSpPr>
          <p:nvPr>
            <p:ph type="body" idx="1"/>
          </p:nvPr>
        </p:nvSpPr>
        <p:spPr>
          <a:xfrm>
            <a:off x="1187624" y="1837730"/>
            <a:ext cx="4968600" cy="224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5560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404040"/>
              </a:buClr>
              <a:buSzPts val="2000"/>
              <a:buChar char="•"/>
              <a:defRPr sz="2000">
                <a:solidFill>
                  <a:srgbClr val="404040"/>
                </a:solidFill>
              </a:defRPr>
            </a:lvl1pPr>
            <a:lvl2pPr marL="914400" lvl="1" indent="-35560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404040"/>
              </a:buClr>
              <a:buSzPts val="2000"/>
              <a:buChar char="•"/>
              <a:defRPr sz="2000">
                <a:solidFill>
                  <a:srgbClr val="404040"/>
                </a:solidFill>
              </a:defRPr>
            </a:lvl2pPr>
            <a:lvl3pPr marL="1371600" lvl="2" indent="-35560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404040"/>
              </a:buClr>
              <a:buSzPts val="2000"/>
              <a:buChar char="•"/>
              <a:defRPr sz="2000">
                <a:solidFill>
                  <a:srgbClr val="404040"/>
                </a:solidFill>
              </a:defRPr>
            </a:lvl3pPr>
            <a:lvl4pPr marL="1828800" lvl="3" indent="-35560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404040"/>
              </a:buClr>
              <a:buSzPts val="2000"/>
              <a:buChar char="–"/>
              <a:defRPr sz="2000">
                <a:solidFill>
                  <a:srgbClr val="404040"/>
                </a:solidFill>
              </a:defRPr>
            </a:lvl4pPr>
            <a:lvl5pPr marL="2286000" lvl="4" indent="-35560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404040"/>
              </a:buClr>
              <a:buSzPts val="2000"/>
              <a:buChar char="»"/>
              <a:defRPr sz="2000">
                <a:solidFill>
                  <a:srgbClr val="404040"/>
                </a:solidFill>
              </a:defRPr>
            </a:lvl5pPr>
            <a:lvl6pPr marL="2743200" lvl="5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95" name="Google Shape;95;p16" descr="Picture 5"/>
          <p:cNvPicPr preferRelativeResize="0"/>
          <p:nvPr/>
        </p:nvPicPr>
        <p:blipFill rotWithShape="1">
          <a:blip r:embed="rId3">
            <a:alphaModFix/>
          </a:blip>
          <a:srcRect l="74546" b="3297"/>
          <a:stretch/>
        </p:blipFill>
        <p:spPr>
          <a:xfrm>
            <a:off x="6810277" y="-3"/>
            <a:ext cx="2333725" cy="4985073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6"/>
          <p:cNvSpPr txBox="1">
            <a:spLocks noGrp="1"/>
          </p:cNvSpPr>
          <p:nvPr>
            <p:ph type="sldNum" idx="12"/>
          </p:nvPr>
        </p:nvSpPr>
        <p:spPr>
          <a:xfrm>
            <a:off x="4448680" y="4942801"/>
            <a:ext cx="2199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agenda">
  <p:cSld name="agenda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17" descr="Picture 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72398" y="4987449"/>
            <a:ext cx="720084" cy="146925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7"/>
          <p:cNvSpPr txBox="1">
            <a:spLocks noGrp="1"/>
          </p:cNvSpPr>
          <p:nvPr>
            <p:ph type="title"/>
          </p:nvPr>
        </p:nvSpPr>
        <p:spPr>
          <a:xfrm>
            <a:off x="1187624" y="994420"/>
            <a:ext cx="4968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3200"/>
              <a:buFont typeface="Century Gothic"/>
              <a:buNone/>
              <a:defRPr sz="3200">
                <a:solidFill>
                  <a:srgbClr val="404040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7"/>
          <p:cNvSpPr txBox="1">
            <a:spLocks noGrp="1"/>
          </p:cNvSpPr>
          <p:nvPr>
            <p:ph type="body" idx="1"/>
          </p:nvPr>
        </p:nvSpPr>
        <p:spPr>
          <a:xfrm>
            <a:off x="1187624" y="1837730"/>
            <a:ext cx="4968600" cy="224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5560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404040"/>
              </a:buClr>
              <a:buSzPts val="2000"/>
              <a:buChar char="•"/>
              <a:defRPr sz="2000">
                <a:solidFill>
                  <a:srgbClr val="404040"/>
                </a:solidFill>
              </a:defRPr>
            </a:lvl1pPr>
            <a:lvl2pPr marL="914400" lvl="1" indent="-35560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404040"/>
              </a:buClr>
              <a:buSzPts val="2000"/>
              <a:buChar char="•"/>
              <a:defRPr sz="2000">
                <a:solidFill>
                  <a:srgbClr val="404040"/>
                </a:solidFill>
              </a:defRPr>
            </a:lvl2pPr>
            <a:lvl3pPr marL="1371600" lvl="2" indent="-35560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404040"/>
              </a:buClr>
              <a:buSzPts val="2000"/>
              <a:buChar char="•"/>
              <a:defRPr sz="2000">
                <a:solidFill>
                  <a:srgbClr val="404040"/>
                </a:solidFill>
              </a:defRPr>
            </a:lvl3pPr>
            <a:lvl4pPr marL="1828800" lvl="3" indent="-35560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404040"/>
              </a:buClr>
              <a:buSzPts val="2000"/>
              <a:buChar char="–"/>
              <a:defRPr sz="2000">
                <a:solidFill>
                  <a:srgbClr val="404040"/>
                </a:solidFill>
              </a:defRPr>
            </a:lvl4pPr>
            <a:lvl5pPr marL="2286000" lvl="4" indent="-35560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404040"/>
              </a:buClr>
              <a:buSzPts val="2000"/>
              <a:buChar char="»"/>
              <a:defRPr sz="2000">
                <a:solidFill>
                  <a:srgbClr val="404040"/>
                </a:solidFill>
              </a:defRPr>
            </a:lvl5pPr>
            <a:lvl6pPr marL="2743200" lvl="5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01" name="Google Shape;101;p17" descr="Picture 5"/>
          <p:cNvPicPr preferRelativeResize="0"/>
          <p:nvPr/>
        </p:nvPicPr>
        <p:blipFill rotWithShape="1">
          <a:blip r:embed="rId3">
            <a:alphaModFix/>
          </a:blip>
          <a:srcRect l="74546" b="3297"/>
          <a:stretch/>
        </p:blipFill>
        <p:spPr>
          <a:xfrm>
            <a:off x="6810277" y="-4"/>
            <a:ext cx="2333729" cy="4985073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7"/>
          <p:cNvSpPr txBox="1">
            <a:spLocks noGrp="1"/>
          </p:cNvSpPr>
          <p:nvPr>
            <p:ph type="sldNum" idx="12"/>
          </p:nvPr>
        </p:nvSpPr>
        <p:spPr>
          <a:xfrm>
            <a:off x="4448680" y="4942801"/>
            <a:ext cx="2199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標題及物件">
  <p:cSld name="4_標題及物件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2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5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9pPr>
          </a:lstStyle>
          <a:p>
            <a:endParaRPr/>
          </a:p>
        </p:txBody>
      </p:sp>
      <p:cxnSp>
        <p:nvCxnSpPr>
          <p:cNvPr id="124" name="Google Shape;124;p22"/>
          <p:cNvCxnSpPr/>
          <p:nvPr/>
        </p:nvCxnSpPr>
        <p:spPr>
          <a:xfrm>
            <a:off x="467544" y="771548"/>
            <a:ext cx="8162700" cy="0"/>
          </a:xfrm>
          <a:prstGeom prst="straightConnector1">
            <a:avLst/>
          </a:prstGeom>
          <a:solidFill>
            <a:schemeClr val="accent1"/>
          </a:solidFill>
          <a:ln w="12700" cap="flat" cmpd="sng">
            <a:solidFill>
              <a:srgbClr val="A6A6A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5" name="Google Shape;125;p22"/>
          <p:cNvSpPr txBox="1">
            <a:spLocks noGrp="1"/>
          </p:cNvSpPr>
          <p:nvPr>
            <p:ph type="body" idx="1"/>
          </p:nvPr>
        </p:nvSpPr>
        <p:spPr>
          <a:xfrm>
            <a:off x="3419871" y="843558"/>
            <a:ext cx="5328600" cy="381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None/>
              <a:defRPr/>
            </a:lvl1pPr>
            <a:lvl2pPr marL="914400" lvl="1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–"/>
              <a:defRPr/>
            </a:lvl2pPr>
            <a:lvl3pPr marL="1371600" lvl="2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–"/>
              <a:defRPr/>
            </a:lvl4pPr>
            <a:lvl5pPr marL="2286000" lvl="4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»"/>
              <a:defRPr/>
            </a:lvl5pPr>
            <a:lvl6pPr marL="2743200" lvl="5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6" name="Google Shape;126;p22"/>
          <p:cNvSpPr>
            <a:spLocks noGrp="1"/>
          </p:cNvSpPr>
          <p:nvPr>
            <p:ph type="pic" idx="2"/>
          </p:nvPr>
        </p:nvSpPr>
        <p:spPr>
          <a:xfrm>
            <a:off x="467543" y="915566"/>
            <a:ext cx="2664300" cy="3306600"/>
          </a:xfrm>
          <a:prstGeom prst="rect">
            <a:avLst/>
          </a:prstGeom>
          <a:noFill/>
          <a:ln>
            <a:noFill/>
          </a:ln>
        </p:spPr>
      </p:sp>
      <p:sp>
        <p:nvSpPr>
          <p:cNvPr id="127" name="Google Shape;127;p22"/>
          <p:cNvSpPr txBox="1">
            <a:spLocks noGrp="1"/>
          </p:cNvSpPr>
          <p:nvPr>
            <p:ph type="sldNum" idx="12"/>
          </p:nvPr>
        </p:nvSpPr>
        <p:spPr>
          <a:xfrm>
            <a:off x="4448680" y="4942801"/>
            <a:ext cx="2199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標題及物件">
  <p:cSld name="6_標題及物件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3"/>
          <p:cNvSpPr txBox="1">
            <a:spLocks noGrp="1"/>
          </p:cNvSpPr>
          <p:nvPr>
            <p:ph type="sldNum" idx="12"/>
          </p:nvPr>
        </p:nvSpPr>
        <p:spPr>
          <a:xfrm>
            <a:off x="3491880" y="4948014"/>
            <a:ext cx="2133600" cy="1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0" name="Google Shape;130;p23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5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2800"/>
              <a:buFont typeface="Century Gothic"/>
              <a:buNone/>
              <a:defRPr sz="2800" b="1">
                <a:solidFill>
                  <a:srgbClr val="99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400"/>
              <a:buFont typeface="Century Gothic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400"/>
              <a:buFont typeface="Century Gothic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400"/>
              <a:buFont typeface="Century Gothic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400"/>
              <a:buFont typeface="Century Gothic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400"/>
              <a:buFont typeface="Century Gothic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400"/>
              <a:buFont typeface="Century Gothic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400"/>
              <a:buFont typeface="Century Gothic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400"/>
              <a:buFont typeface="Century Gothic"/>
              <a:buNone/>
              <a:defRPr/>
            </a:lvl9pPr>
          </a:lstStyle>
          <a:p>
            <a:endParaRPr/>
          </a:p>
        </p:txBody>
      </p:sp>
      <p:cxnSp>
        <p:nvCxnSpPr>
          <p:cNvPr id="131" name="Google Shape;131;p23"/>
          <p:cNvCxnSpPr/>
          <p:nvPr/>
        </p:nvCxnSpPr>
        <p:spPr>
          <a:xfrm>
            <a:off x="467544" y="771550"/>
            <a:ext cx="8162700" cy="0"/>
          </a:xfrm>
          <a:prstGeom prst="straightConnector1">
            <a:avLst/>
          </a:prstGeom>
          <a:solidFill>
            <a:schemeClr val="accent1"/>
          </a:solidFill>
          <a:ln w="12700" cap="flat" cmpd="sng">
            <a:solidFill>
              <a:srgbClr val="A5A5A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2" name="Google Shape;132;p23"/>
          <p:cNvSpPr txBox="1">
            <a:spLocks noGrp="1"/>
          </p:cNvSpPr>
          <p:nvPr>
            <p:ph type="body" idx="1"/>
          </p:nvPr>
        </p:nvSpPr>
        <p:spPr>
          <a:xfrm>
            <a:off x="467544" y="843558"/>
            <a:ext cx="8280900" cy="381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0C0C0C"/>
              </a:buClr>
              <a:buSzPts val="1600"/>
              <a:buFont typeface="Arial"/>
              <a:buChar char="•"/>
              <a:defRPr sz="1600">
                <a:solidFill>
                  <a:srgbClr val="0C0C0C"/>
                </a:solidFill>
              </a:defRPr>
            </a:lvl1pPr>
            <a:lvl2pPr marL="914400" lvl="1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Char char="–"/>
              <a:defRPr sz="1800">
                <a:solidFill>
                  <a:srgbClr val="3F3F3F"/>
                </a:solidFill>
              </a:defRPr>
            </a:lvl2pPr>
            <a:lvl3pPr marL="137160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C0C0C"/>
              </a:buClr>
              <a:buSzPts val="1800"/>
              <a:buChar char="•"/>
              <a:defRPr sz="1800">
                <a:solidFill>
                  <a:srgbClr val="0C0C0C"/>
                </a:solidFill>
              </a:defRPr>
            </a:lvl3pPr>
            <a:lvl4pPr marL="182880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report">
  <p:cSld name="report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24" descr="Picture 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72398" y="4987449"/>
            <a:ext cx="720083" cy="14692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5" name="Google Shape;135;p24"/>
          <p:cNvCxnSpPr/>
          <p:nvPr/>
        </p:nvCxnSpPr>
        <p:spPr>
          <a:xfrm>
            <a:off x="467543" y="771548"/>
            <a:ext cx="8162700" cy="0"/>
          </a:xfrm>
          <a:prstGeom prst="straightConnector1">
            <a:avLst/>
          </a:prstGeom>
          <a:solidFill>
            <a:schemeClr val="accent1"/>
          </a:solidFill>
          <a:ln w="12700" cap="flat" cmpd="sng">
            <a:solidFill>
              <a:srgbClr val="A6A6A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6" name="Google Shape;136;p24"/>
          <p:cNvSpPr txBox="1">
            <a:spLocks noGrp="1"/>
          </p:cNvSpPr>
          <p:nvPr>
            <p:ph type="title"/>
          </p:nvPr>
        </p:nvSpPr>
        <p:spPr>
          <a:xfrm>
            <a:off x="467543" y="115441"/>
            <a:ext cx="82296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2300"/>
              <a:buFont typeface="Century Gothic"/>
              <a:buNone/>
              <a:defRPr sz="23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24"/>
          <p:cNvSpPr txBox="1">
            <a:spLocks noGrp="1"/>
          </p:cNvSpPr>
          <p:nvPr>
            <p:ph type="body" idx="1"/>
          </p:nvPr>
        </p:nvSpPr>
        <p:spPr>
          <a:xfrm>
            <a:off x="467543" y="843558"/>
            <a:ext cx="8280900" cy="381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–"/>
              <a:defRPr/>
            </a:lvl2pPr>
            <a:lvl3pPr marL="1371600" lvl="2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–"/>
              <a:defRPr/>
            </a:lvl4pPr>
            <a:lvl5pPr marL="2286000" lvl="4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»"/>
              <a:defRPr/>
            </a:lvl5pPr>
            <a:lvl6pPr marL="2743200" lvl="5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8" name="Google Shape;138;p24"/>
          <p:cNvSpPr txBox="1">
            <a:spLocks noGrp="1"/>
          </p:cNvSpPr>
          <p:nvPr>
            <p:ph type="body" idx="2"/>
          </p:nvPr>
        </p:nvSpPr>
        <p:spPr>
          <a:xfrm>
            <a:off x="467543" y="454224"/>
            <a:ext cx="8028300" cy="36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404040"/>
              </a:buClr>
              <a:buSzPts val="1700"/>
              <a:buFont typeface="Microsoft JhengHei"/>
              <a:buNone/>
              <a:defRPr sz="1700" b="1">
                <a:solidFill>
                  <a:srgbClr val="40404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marL="914400" lvl="1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–"/>
              <a:defRPr/>
            </a:lvl2pPr>
            <a:lvl3pPr marL="1371600" lvl="2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–"/>
              <a:defRPr/>
            </a:lvl4pPr>
            <a:lvl5pPr marL="2286000" lvl="4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»"/>
              <a:defRPr/>
            </a:lvl5pPr>
            <a:lvl6pPr marL="2743200" lvl="5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9" name="Google Shape;139;p24"/>
          <p:cNvSpPr txBox="1">
            <a:spLocks noGrp="1"/>
          </p:cNvSpPr>
          <p:nvPr>
            <p:ph type="sldNum" idx="12"/>
          </p:nvPr>
        </p:nvSpPr>
        <p:spPr>
          <a:xfrm>
            <a:off x="4448680" y="4942801"/>
            <a:ext cx="2199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ast">
  <p:cSld name="last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p25" descr="Picture 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72398" y="4987449"/>
            <a:ext cx="720083" cy="146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25" descr="Picture 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6350" y="0"/>
            <a:ext cx="9150351" cy="51514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25" descr="Picture 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30559" y="2130425"/>
            <a:ext cx="2676529" cy="546100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25"/>
          <p:cNvSpPr txBox="1">
            <a:spLocks noGrp="1"/>
          </p:cNvSpPr>
          <p:nvPr>
            <p:ph type="sldNum" idx="12"/>
          </p:nvPr>
        </p:nvSpPr>
        <p:spPr>
          <a:xfrm>
            <a:off x="6443200" y="4664307"/>
            <a:ext cx="2199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agenda" type="tx">
  <p:cSld name="TITLE_AND_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3" descr="Picture 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72398" y="4987449"/>
            <a:ext cx="720083" cy="146924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1187624" y="994420"/>
            <a:ext cx="4968553" cy="857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3200"/>
              <a:buFont typeface="Century Gothic"/>
              <a:buNone/>
              <a:defRPr sz="3200">
                <a:solidFill>
                  <a:srgbClr val="40404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body" idx="1"/>
          </p:nvPr>
        </p:nvSpPr>
        <p:spPr>
          <a:xfrm>
            <a:off x="1187624" y="1837730"/>
            <a:ext cx="4968553" cy="2246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55600" algn="l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404040"/>
              </a:buClr>
              <a:buSzPts val="2000"/>
              <a:buChar char="•"/>
              <a:defRPr sz="2000">
                <a:solidFill>
                  <a:srgbClr val="404040"/>
                </a:solidFill>
              </a:defRPr>
            </a:lvl1pPr>
            <a:lvl2pPr marL="914400" lvl="1" indent="-355600" algn="l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404040"/>
              </a:buClr>
              <a:buSzPts val="2000"/>
              <a:buChar char="•"/>
              <a:defRPr sz="2000">
                <a:solidFill>
                  <a:srgbClr val="404040"/>
                </a:solidFill>
              </a:defRPr>
            </a:lvl2pPr>
            <a:lvl3pPr marL="1371600" lvl="2" indent="-355600" algn="l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404040"/>
              </a:buClr>
              <a:buSzPts val="2000"/>
              <a:buChar char="•"/>
              <a:defRPr sz="2000">
                <a:solidFill>
                  <a:srgbClr val="404040"/>
                </a:solidFill>
              </a:defRPr>
            </a:lvl3pPr>
            <a:lvl4pPr marL="1828800" lvl="3" indent="-355600" algn="l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404040"/>
              </a:buClr>
              <a:buSzPts val="2000"/>
              <a:buChar char="–"/>
              <a:defRPr sz="2000">
                <a:solidFill>
                  <a:srgbClr val="404040"/>
                </a:solidFill>
              </a:defRPr>
            </a:lvl4pPr>
            <a:lvl5pPr marL="2286000" lvl="4" indent="-355600" algn="l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404040"/>
              </a:buClr>
              <a:buSzPts val="2000"/>
              <a:buChar char="»"/>
              <a:defRPr sz="2000">
                <a:solidFill>
                  <a:srgbClr val="404040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2" name="Google Shape;22;p3" descr="Picture 5"/>
          <p:cNvPicPr preferRelativeResize="0"/>
          <p:nvPr/>
        </p:nvPicPr>
        <p:blipFill rotWithShape="1">
          <a:blip r:embed="rId3">
            <a:alphaModFix/>
          </a:blip>
          <a:srcRect l="74546" b="3300"/>
          <a:stretch/>
        </p:blipFill>
        <p:spPr>
          <a:xfrm>
            <a:off x="6810277" y="-3"/>
            <a:ext cx="2333726" cy="4985074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3"/>
          <p:cNvSpPr txBox="1">
            <a:spLocks noGrp="1"/>
          </p:cNvSpPr>
          <p:nvPr>
            <p:ph type="sldNum" idx="12"/>
          </p:nvPr>
        </p:nvSpPr>
        <p:spPr>
          <a:xfrm>
            <a:off x="4448680" y="4942801"/>
            <a:ext cx="220000" cy="205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fidential">
  <p:cSld name="Confidential 2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p26" descr="Picture 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72398" y="4987449"/>
            <a:ext cx="720083" cy="14692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7" name="Google Shape;147;p26"/>
          <p:cNvCxnSpPr/>
          <p:nvPr/>
        </p:nvCxnSpPr>
        <p:spPr>
          <a:xfrm>
            <a:off x="467543" y="771548"/>
            <a:ext cx="8162700" cy="0"/>
          </a:xfrm>
          <a:prstGeom prst="straightConnector1">
            <a:avLst/>
          </a:prstGeom>
          <a:solidFill>
            <a:schemeClr val="accent1"/>
          </a:solidFill>
          <a:ln w="12700" cap="flat" cmpd="sng">
            <a:solidFill>
              <a:srgbClr val="A6A6A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48" name="Google Shape;148;p26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5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26"/>
          <p:cNvSpPr txBox="1">
            <a:spLocks noGrp="1"/>
          </p:cNvSpPr>
          <p:nvPr>
            <p:ph type="body" idx="1"/>
          </p:nvPr>
        </p:nvSpPr>
        <p:spPr>
          <a:xfrm>
            <a:off x="467543" y="843558"/>
            <a:ext cx="8280900" cy="381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–"/>
              <a:defRPr/>
            </a:lvl2pPr>
            <a:lvl3pPr marL="1371600" lvl="2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–"/>
              <a:defRPr/>
            </a:lvl4pPr>
            <a:lvl5pPr marL="2286000" lvl="4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»"/>
              <a:defRPr/>
            </a:lvl5pPr>
            <a:lvl6pPr marL="2743200" lvl="5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0" name="Google Shape;150;p26"/>
          <p:cNvSpPr txBox="1">
            <a:spLocks noGrp="1"/>
          </p:cNvSpPr>
          <p:nvPr>
            <p:ph type="sldNum" idx="12"/>
          </p:nvPr>
        </p:nvSpPr>
        <p:spPr>
          <a:xfrm>
            <a:off x="4448680" y="4942801"/>
            <a:ext cx="2199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1187624" y="994420"/>
            <a:ext cx="4968552" cy="857250"/>
          </a:xfrm>
        </p:spPr>
        <p:txBody>
          <a:bodyPr>
            <a:normAutofit/>
          </a:bodyPr>
          <a:lstStyle>
            <a:lvl1pPr algn="l">
              <a:defRPr sz="32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zh-TW" dirty="0"/>
              <a:t>Agenda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1187624" y="1837730"/>
            <a:ext cx="4968552" cy="2246188"/>
          </a:xfrm>
        </p:spPr>
        <p:txBody>
          <a:bodyPr/>
          <a:lstStyle>
            <a:lvl1pPr marL="180975" indent="-180975"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286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90600" indent="-180975">
              <a:lnSpc>
                <a:spcPct val="150000"/>
              </a:lnSpc>
              <a:buFont typeface="Arial" panose="020B0604020202020204" pitchFamily="34" charset="0"/>
              <a:buChar char="•"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</a:lstStyle>
          <a:p>
            <a:pPr lvl="0"/>
            <a:r>
              <a:rPr lang="en-US" altLang="zh-TW" dirty="0"/>
              <a:t>Text</a:t>
            </a:r>
          </a:p>
          <a:p>
            <a:pPr lvl="1"/>
            <a:r>
              <a:rPr lang="en-US" altLang="zh-TW" dirty="0"/>
              <a:t>Text</a:t>
            </a:r>
          </a:p>
          <a:p>
            <a:pPr lvl="2"/>
            <a:r>
              <a:rPr lang="en-US" altLang="zh-TW" dirty="0"/>
              <a:t>Text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45695-6DFC-4613-8BE0-5DB87E2B1ADF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9" name="Picture 5" descr="\\tsfc1\BM_FileShare\Temp\SHERRY\2023_Slidetemplate\bg2\ppt2_7-10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4546" b="3301"/>
          <a:stretch/>
        </p:blipFill>
        <p:spPr bwMode="auto">
          <a:xfrm>
            <a:off x="6810277" y="-1"/>
            <a:ext cx="2333723" cy="4985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39941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45695-6DFC-4613-8BE0-5DB87E2B1AD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標題 1"/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8229600" cy="565571"/>
          </a:xfrm>
        </p:spPr>
        <p:txBody>
          <a:bodyPr>
            <a:noAutofit/>
          </a:bodyPr>
          <a:lstStyle>
            <a:lvl1pPr algn="l">
              <a:defRPr sz="2800" b="1">
                <a:solidFill>
                  <a:srgbClr val="990000"/>
                </a:solidFill>
                <a:latin typeface="+mj-lt"/>
                <a:ea typeface="微軟正黑體" panose="020B0604030504040204" pitchFamily="34" charset="-120"/>
                <a:cs typeface="Tahoma" panose="020B0604030504040204" pitchFamily="34" charset="0"/>
              </a:defRPr>
            </a:lvl1pPr>
          </a:lstStyle>
          <a:p>
            <a:r>
              <a:rPr lang="en-US" altLang="zh-TW" dirty="0"/>
              <a:t>Text</a:t>
            </a:r>
            <a:endParaRPr lang="zh-TW" altLang="en-US" dirty="0"/>
          </a:p>
        </p:txBody>
      </p:sp>
      <p:sp>
        <p:nvSpPr>
          <p:cNvPr id="11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467544" y="843558"/>
            <a:ext cx="8280920" cy="3816424"/>
          </a:xfrm>
        </p:spPr>
        <p:txBody>
          <a:bodyPr>
            <a:normAutofit/>
          </a:bodyPr>
          <a:lstStyle>
            <a:lvl1pPr marL="180975" indent="-180975"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66700" indent="-266700"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3pPr>
          </a:lstStyle>
          <a:p>
            <a:pPr lvl="0"/>
            <a:r>
              <a:rPr lang="en-US" altLang="zh-TW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18411089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45695-6DFC-4613-8BE0-5DB87E2B1AD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467544" y="843558"/>
            <a:ext cx="8280920" cy="3816424"/>
          </a:xfrm>
        </p:spPr>
        <p:txBody>
          <a:bodyPr>
            <a:normAutofit/>
          </a:bodyPr>
          <a:lstStyle>
            <a:lvl1pPr marL="180975" indent="-180975"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66700" indent="-266700"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3pPr>
          </a:lstStyle>
          <a:p>
            <a:pPr lvl="0"/>
            <a:r>
              <a:rPr lang="en-US" altLang="zh-TW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18411089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45695-6DFC-4613-8BE0-5DB87E2B1AD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467544" y="843558"/>
            <a:ext cx="8280920" cy="3816424"/>
          </a:xfrm>
        </p:spPr>
        <p:txBody>
          <a:bodyPr>
            <a:normAutofit/>
          </a:bodyPr>
          <a:lstStyle>
            <a:lvl1pPr marL="180975" indent="-180975"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66700" indent="-266700"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3pPr>
          </a:lstStyle>
          <a:p>
            <a:pPr lvl="0"/>
            <a:r>
              <a:rPr lang="en-US" altLang="zh-TW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18411089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內容版面配置區 2"/>
          <p:cNvSpPr>
            <a:spLocks noGrp="1"/>
          </p:cNvSpPr>
          <p:nvPr>
            <p:ph idx="1"/>
          </p:nvPr>
        </p:nvSpPr>
        <p:spPr>
          <a:xfrm>
            <a:off x="539552" y="897565"/>
            <a:ext cx="8147248" cy="3394472"/>
          </a:xfrm>
        </p:spPr>
        <p:txBody>
          <a:bodyPr>
            <a:normAutofit/>
          </a:bodyPr>
          <a:lstStyle>
            <a:lvl1pPr>
              <a:buClr>
                <a:srgbClr val="C00000"/>
              </a:buClr>
              <a:buSzPct val="60000"/>
              <a:buFont typeface="Wingdings" pitchFamily="2" charset="2"/>
              <a:buChar char="n"/>
              <a:defRPr sz="18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>
              <a:defRPr sz="18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>
              <a:defRPr sz="18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>
              <a:defRPr sz="18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8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96D54E-A56F-4284-AB3B-90D103F5EE86}" type="datetimeFigureOut">
              <a:rPr lang="zh-TW" altLang="en-US"/>
              <a:pPr>
                <a:defRPr/>
              </a:pPr>
              <a:t>2023/11/7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1EBA7C-2BD4-432D-8A80-529133AC6517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679162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agenda">
  <p:cSld name="agenda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p4" descr="Picture 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72398" y="4987449"/>
            <a:ext cx="720084" cy="146925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1187624" y="994420"/>
            <a:ext cx="4968553" cy="857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3200"/>
              <a:buFont typeface="Century Gothic"/>
              <a:buNone/>
              <a:defRPr sz="3200">
                <a:solidFill>
                  <a:srgbClr val="40404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>
            <a:off x="1187624" y="1837730"/>
            <a:ext cx="4968553" cy="2246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55600" algn="l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404040"/>
              </a:buClr>
              <a:buSzPts val="2000"/>
              <a:buChar char="•"/>
              <a:defRPr sz="2000">
                <a:solidFill>
                  <a:srgbClr val="404040"/>
                </a:solidFill>
              </a:defRPr>
            </a:lvl1pPr>
            <a:lvl2pPr marL="914400" lvl="1" indent="-355600" algn="l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404040"/>
              </a:buClr>
              <a:buSzPts val="2000"/>
              <a:buChar char="•"/>
              <a:defRPr sz="2000">
                <a:solidFill>
                  <a:srgbClr val="404040"/>
                </a:solidFill>
              </a:defRPr>
            </a:lvl2pPr>
            <a:lvl3pPr marL="1371600" lvl="2" indent="-355600" algn="l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404040"/>
              </a:buClr>
              <a:buSzPts val="2000"/>
              <a:buChar char="•"/>
              <a:defRPr sz="2000">
                <a:solidFill>
                  <a:srgbClr val="404040"/>
                </a:solidFill>
              </a:defRPr>
            </a:lvl3pPr>
            <a:lvl4pPr marL="1828800" lvl="3" indent="-355600" algn="l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404040"/>
              </a:buClr>
              <a:buSzPts val="2000"/>
              <a:buChar char="–"/>
              <a:defRPr sz="2000">
                <a:solidFill>
                  <a:srgbClr val="404040"/>
                </a:solidFill>
              </a:defRPr>
            </a:lvl4pPr>
            <a:lvl5pPr marL="2286000" lvl="4" indent="-355600" algn="l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404040"/>
              </a:buClr>
              <a:buSzPts val="2000"/>
              <a:buChar char="»"/>
              <a:defRPr sz="2000">
                <a:solidFill>
                  <a:srgbClr val="404040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8" name="Google Shape;28;p4" descr="Picture 5"/>
          <p:cNvPicPr preferRelativeResize="0"/>
          <p:nvPr/>
        </p:nvPicPr>
        <p:blipFill rotWithShape="1">
          <a:blip r:embed="rId3">
            <a:alphaModFix/>
          </a:blip>
          <a:srcRect l="74546" b="3300"/>
          <a:stretch/>
        </p:blipFill>
        <p:spPr>
          <a:xfrm>
            <a:off x="6810277" y="-4"/>
            <a:ext cx="2333727" cy="4985074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4"/>
          <p:cNvSpPr txBox="1">
            <a:spLocks noGrp="1"/>
          </p:cNvSpPr>
          <p:nvPr>
            <p:ph type="sldNum" idx="12"/>
          </p:nvPr>
        </p:nvSpPr>
        <p:spPr>
          <a:xfrm>
            <a:off x="4448680" y="4942801"/>
            <a:ext cx="220000" cy="205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fidential">
  <p:cSld name="Confidential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565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1"/>
          </p:nvPr>
        </p:nvSpPr>
        <p:spPr>
          <a:xfrm>
            <a:off x="467543" y="843558"/>
            <a:ext cx="8280922" cy="38164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sldNum" idx="12"/>
          </p:nvPr>
        </p:nvSpPr>
        <p:spPr>
          <a:xfrm>
            <a:off x="4448680" y="4942801"/>
            <a:ext cx="220000" cy="205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標題及物件">
  <p:cSld name="5_標題及物件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565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1"/>
          </p:nvPr>
        </p:nvSpPr>
        <p:spPr>
          <a:xfrm>
            <a:off x="467543" y="843558"/>
            <a:ext cx="8280922" cy="38164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sldNum" idx="12"/>
          </p:nvPr>
        </p:nvSpPr>
        <p:spPr>
          <a:xfrm>
            <a:off x="4448680" y="4942801"/>
            <a:ext cx="220000" cy="205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5_標題及物件">
  <p:cSld name="5_標題及物件 2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oogle Shape;39;p7" descr="Picture 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72398" y="4987449"/>
            <a:ext cx="720085" cy="14692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0" name="Google Shape;40;p7"/>
          <p:cNvCxnSpPr/>
          <p:nvPr/>
        </p:nvCxnSpPr>
        <p:spPr>
          <a:xfrm>
            <a:off x="467543" y="771548"/>
            <a:ext cx="8162640" cy="3"/>
          </a:xfrm>
          <a:prstGeom prst="straightConnector1">
            <a:avLst/>
          </a:prstGeom>
          <a:solidFill>
            <a:schemeClr val="accent1"/>
          </a:solidFill>
          <a:ln w="12700" cap="flat" cmpd="sng">
            <a:solidFill>
              <a:srgbClr val="A6A6A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565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67543" y="843558"/>
            <a:ext cx="8280922" cy="38164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sldNum" idx="12"/>
          </p:nvPr>
        </p:nvSpPr>
        <p:spPr>
          <a:xfrm>
            <a:off x="4448680" y="4942801"/>
            <a:ext cx="220000" cy="205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標題及物件">
  <p:cSld name="3_標題及物件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8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565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8"/>
          <p:cNvSpPr txBox="1">
            <a:spLocks noGrp="1"/>
          </p:cNvSpPr>
          <p:nvPr>
            <p:ph type="body" idx="1"/>
          </p:nvPr>
        </p:nvSpPr>
        <p:spPr>
          <a:xfrm>
            <a:off x="3419871" y="843558"/>
            <a:ext cx="5328596" cy="38164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8"/>
          <p:cNvSpPr>
            <a:spLocks noGrp="1"/>
          </p:cNvSpPr>
          <p:nvPr>
            <p:ph type="pic" idx="2"/>
          </p:nvPr>
        </p:nvSpPr>
        <p:spPr>
          <a:xfrm>
            <a:off x="467543" y="915566"/>
            <a:ext cx="2664300" cy="3306503"/>
          </a:xfrm>
          <a:prstGeom prst="rect">
            <a:avLst/>
          </a:prstGeom>
          <a:noFill/>
          <a:ln>
            <a:noFill/>
          </a:ln>
        </p:spPr>
      </p:sp>
      <p:sp>
        <p:nvSpPr>
          <p:cNvPr id="48" name="Google Shape;48;p8"/>
          <p:cNvSpPr txBox="1">
            <a:spLocks noGrp="1"/>
          </p:cNvSpPr>
          <p:nvPr>
            <p:ph type="sldNum" idx="12"/>
          </p:nvPr>
        </p:nvSpPr>
        <p:spPr>
          <a:xfrm>
            <a:off x="4448680" y="4942801"/>
            <a:ext cx="220000" cy="205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標題及物件">
  <p:cSld name="4_標題及物件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565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9pPr>
          </a:lstStyle>
          <a:p>
            <a:endParaRPr/>
          </a:p>
        </p:txBody>
      </p:sp>
      <p:cxnSp>
        <p:nvCxnSpPr>
          <p:cNvPr id="51" name="Google Shape;51;p9"/>
          <p:cNvCxnSpPr/>
          <p:nvPr/>
        </p:nvCxnSpPr>
        <p:spPr>
          <a:xfrm>
            <a:off x="467544" y="771548"/>
            <a:ext cx="8162640" cy="2"/>
          </a:xfrm>
          <a:prstGeom prst="straightConnector1">
            <a:avLst/>
          </a:prstGeom>
          <a:solidFill>
            <a:schemeClr val="accent1"/>
          </a:solidFill>
          <a:ln w="12700" cap="flat" cmpd="sng">
            <a:solidFill>
              <a:srgbClr val="A6A6A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2" name="Google Shape;52;p9"/>
          <p:cNvSpPr txBox="1">
            <a:spLocks noGrp="1"/>
          </p:cNvSpPr>
          <p:nvPr>
            <p:ph type="body" idx="1"/>
          </p:nvPr>
        </p:nvSpPr>
        <p:spPr>
          <a:xfrm>
            <a:off x="3419871" y="843558"/>
            <a:ext cx="5328595" cy="38164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>
            <a:spLocks noGrp="1"/>
          </p:cNvSpPr>
          <p:nvPr>
            <p:ph type="pic" idx="2"/>
          </p:nvPr>
        </p:nvSpPr>
        <p:spPr>
          <a:xfrm>
            <a:off x="467543" y="915566"/>
            <a:ext cx="2664299" cy="3306503"/>
          </a:xfrm>
          <a:prstGeom prst="rect">
            <a:avLst/>
          </a:prstGeom>
          <a:noFill/>
          <a:ln>
            <a:noFill/>
          </a:ln>
        </p:spPr>
      </p:sp>
      <p:sp>
        <p:nvSpPr>
          <p:cNvPr id="54" name="Google Shape;54;p9"/>
          <p:cNvSpPr txBox="1">
            <a:spLocks noGrp="1"/>
          </p:cNvSpPr>
          <p:nvPr>
            <p:ph type="sldNum" idx="12"/>
          </p:nvPr>
        </p:nvSpPr>
        <p:spPr>
          <a:xfrm>
            <a:off x="4448680" y="4942801"/>
            <a:ext cx="220000" cy="205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標題及物件">
  <p:cSld name="6_標題及物件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0"/>
          <p:cNvSpPr txBox="1">
            <a:spLocks noGrp="1"/>
          </p:cNvSpPr>
          <p:nvPr>
            <p:ph type="sldNum" idx="12"/>
          </p:nvPr>
        </p:nvSpPr>
        <p:spPr>
          <a:xfrm>
            <a:off x="3491880" y="4948014"/>
            <a:ext cx="2133600" cy="195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565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2800"/>
              <a:buFont typeface="Century Gothic"/>
              <a:buNone/>
              <a:defRPr sz="2800" b="1">
                <a:solidFill>
                  <a:srgbClr val="99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400"/>
              <a:buFont typeface="Century Gothic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400"/>
              <a:buFont typeface="Century Gothic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400"/>
              <a:buFont typeface="Century Gothic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400"/>
              <a:buFont typeface="Century Gothic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400"/>
              <a:buFont typeface="Century Gothic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400"/>
              <a:buFont typeface="Century Gothic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400"/>
              <a:buFont typeface="Century Gothic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400"/>
              <a:buFont typeface="Century Gothic"/>
              <a:buNone/>
              <a:defRPr/>
            </a:lvl9pPr>
          </a:lstStyle>
          <a:p>
            <a:endParaRPr/>
          </a:p>
        </p:txBody>
      </p:sp>
      <p:cxnSp>
        <p:nvCxnSpPr>
          <p:cNvPr id="58" name="Google Shape;58;p10"/>
          <p:cNvCxnSpPr/>
          <p:nvPr/>
        </p:nvCxnSpPr>
        <p:spPr>
          <a:xfrm>
            <a:off x="467544" y="771550"/>
            <a:ext cx="8162639" cy="0"/>
          </a:xfrm>
          <a:prstGeom prst="straightConnector1">
            <a:avLst/>
          </a:prstGeom>
          <a:solidFill>
            <a:schemeClr val="accent1"/>
          </a:solidFill>
          <a:ln w="12700" cap="flat" cmpd="sng">
            <a:solidFill>
              <a:srgbClr val="A5A5A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9" name="Google Shape;59;p10"/>
          <p:cNvSpPr txBox="1">
            <a:spLocks noGrp="1"/>
          </p:cNvSpPr>
          <p:nvPr>
            <p:ph type="body" idx="1"/>
          </p:nvPr>
        </p:nvSpPr>
        <p:spPr>
          <a:xfrm>
            <a:off x="467544" y="843558"/>
            <a:ext cx="8280920" cy="3816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0C0C0C"/>
              </a:buClr>
              <a:buSzPts val="1600"/>
              <a:buFont typeface="Arial"/>
              <a:buChar char="•"/>
              <a:defRPr sz="1600">
                <a:solidFill>
                  <a:srgbClr val="0C0C0C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Char char="–"/>
              <a:defRPr sz="1800">
                <a:solidFill>
                  <a:srgbClr val="3F3F3F"/>
                </a:solidFill>
              </a:defRPr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C0C0C"/>
              </a:buClr>
              <a:buSzPts val="1800"/>
              <a:buChar char="•"/>
              <a:defRPr sz="1800">
                <a:solidFill>
                  <a:srgbClr val="0C0C0C"/>
                </a:solidFill>
              </a:defRPr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 descr="Picture 2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8172398" y="4987449"/>
            <a:ext cx="720083" cy="14692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" name="Google Shape;7;p1"/>
          <p:cNvCxnSpPr/>
          <p:nvPr/>
        </p:nvCxnSpPr>
        <p:spPr>
          <a:xfrm>
            <a:off x="467543" y="771548"/>
            <a:ext cx="8162640" cy="3"/>
          </a:xfrm>
          <a:prstGeom prst="straightConnector1">
            <a:avLst/>
          </a:prstGeom>
          <a:solidFill>
            <a:schemeClr val="accent1"/>
          </a:solidFill>
          <a:ln w="12700" cap="flat" cmpd="sng">
            <a:solidFill>
              <a:srgbClr val="A6A6A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" name="Google Shape;8;p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565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2800"/>
              <a:buFont typeface="Century Gothic"/>
              <a:buNone/>
              <a:defRPr sz="2800" b="1" i="0" u="none" strike="noStrike" cap="none">
                <a:solidFill>
                  <a:srgbClr val="99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2800"/>
              <a:buFont typeface="Century Gothic"/>
              <a:buNone/>
              <a:defRPr sz="2800" b="1" i="0" u="none" strike="noStrike" cap="none">
                <a:solidFill>
                  <a:srgbClr val="99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2800"/>
              <a:buFont typeface="Century Gothic"/>
              <a:buNone/>
              <a:defRPr sz="2800" b="1" i="0" u="none" strike="noStrike" cap="none">
                <a:solidFill>
                  <a:srgbClr val="99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2800"/>
              <a:buFont typeface="Century Gothic"/>
              <a:buNone/>
              <a:defRPr sz="2800" b="1" i="0" u="none" strike="noStrike" cap="none">
                <a:solidFill>
                  <a:srgbClr val="99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2800"/>
              <a:buFont typeface="Century Gothic"/>
              <a:buNone/>
              <a:defRPr sz="2800" b="1" i="0" u="none" strike="noStrike" cap="none">
                <a:solidFill>
                  <a:srgbClr val="99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2800"/>
              <a:buFont typeface="Century Gothic"/>
              <a:buNone/>
              <a:defRPr sz="2800" b="1" i="0" u="none" strike="noStrike" cap="none">
                <a:solidFill>
                  <a:srgbClr val="99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2800"/>
              <a:buFont typeface="Century Gothic"/>
              <a:buNone/>
              <a:defRPr sz="2800" b="1" i="0" u="none" strike="noStrike" cap="none">
                <a:solidFill>
                  <a:srgbClr val="99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2800"/>
              <a:buFont typeface="Century Gothic"/>
              <a:buNone/>
              <a:defRPr sz="2800" b="1" i="0" u="none" strike="noStrike" cap="none">
                <a:solidFill>
                  <a:srgbClr val="99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2800"/>
              <a:buFont typeface="Century Gothic"/>
              <a:buNone/>
              <a:defRPr sz="2800" b="1" i="0" u="none" strike="noStrike" cap="none">
                <a:solidFill>
                  <a:srgbClr val="99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body" idx="1"/>
          </p:nvPr>
        </p:nvSpPr>
        <p:spPr>
          <a:xfrm>
            <a:off x="467543" y="843558"/>
            <a:ext cx="8280922" cy="38164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4448680" y="4942801"/>
            <a:ext cx="220000" cy="205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5">
            <a:alphaModFix/>
          </a:blip>
          <a:stretch>
            <a:fillRect/>
          </a:stretch>
        </a:blip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4" descr="Picture 2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8172398" y="4987449"/>
            <a:ext cx="720083" cy="14692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0" name="Google Shape;80;p14"/>
          <p:cNvCxnSpPr/>
          <p:nvPr/>
        </p:nvCxnSpPr>
        <p:spPr>
          <a:xfrm>
            <a:off x="467543" y="771548"/>
            <a:ext cx="8162700" cy="0"/>
          </a:xfrm>
          <a:prstGeom prst="straightConnector1">
            <a:avLst/>
          </a:prstGeom>
          <a:solidFill>
            <a:schemeClr val="accent1"/>
          </a:solidFill>
          <a:ln w="12700" cap="flat" cmpd="sng">
            <a:solidFill>
              <a:srgbClr val="A6A6A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1" name="Google Shape;81;p14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5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2800"/>
              <a:buFont typeface="Century Gothic"/>
              <a:buNone/>
              <a:defRPr sz="2800" b="1" i="0" u="none" strike="noStrike" cap="none">
                <a:solidFill>
                  <a:srgbClr val="99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2800"/>
              <a:buFont typeface="Century Gothic"/>
              <a:buNone/>
              <a:defRPr sz="2800" b="1" i="0" u="none" strike="noStrike" cap="none">
                <a:solidFill>
                  <a:srgbClr val="99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2800"/>
              <a:buFont typeface="Century Gothic"/>
              <a:buNone/>
              <a:defRPr sz="2800" b="1" i="0" u="none" strike="noStrike" cap="none">
                <a:solidFill>
                  <a:srgbClr val="99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2800"/>
              <a:buFont typeface="Century Gothic"/>
              <a:buNone/>
              <a:defRPr sz="2800" b="1" i="0" u="none" strike="noStrike" cap="none">
                <a:solidFill>
                  <a:srgbClr val="99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2800"/>
              <a:buFont typeface="Century Gothic"/>
              <a:buNone/>
              <a:defRPr sz="2800" b="1" i="0" u="none" strike="noStrike" cap="none">
                <a:solidFill>
                  <a:srgbClr val="99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2800"/>
              <a:buFont typeface="Century Gothic"/>
              <a:buNone/>
              <a:defRPr sz="2800" b="1" i="0" u="none" strike="noStrike" cap="none">
                <a:solidFill>
                  <a:srgbClr val="99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2800"/>
              <a:buFont typeface="Century Gothic"/>
              <a:buNone/>
              <a:defRPr sz="2800" b="1" i="0" u="none" strike="noStrike" cap="none">
                <a:solidFill>
                  <a:srgbClr val="99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2800"/>
              <a:buFont typeface="Century Gothic"/>
              <a:buNone/>
              <a:defRPr sz="2800" b="1" i="0" u="none" strike="noStrike" cap="none">
                <a:solidFill>
                  <a:srgbClr val="99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2800"/>
              <a:buFont typeface="Century Gothic"/>
              <a:buNone/>
              <a:defRPr sz="2800" b="1" i="0" u="none" strike="noStrike" cap="none">
                <a:solidFill>
                  <a:srgbClr val="99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82" name="Google Shape;82;p14"/>
          <p:cNvSpPr txBox="1">
            <a:spLocks noGrp="1"/>
          </p:cNvSpPr>
          <p:nvPr>
            <p:ph type="body" idx="1"/>
          </p:nvPr>
        </p:nvSpPr>
        <p:spPr>
          <a:xfrm>
            <a:off x="467543" y="843558"/>
            <a:ext cx="8280900" cy="381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Google Shape;83;p14"/>
          <p:cNvSpPr txBox="1">
            <a:spLocks noGrp="1"/>
          </p:cNvSpPr>
          <p:nvPr>
            <p:ph type="sldNum" idx="12"/>
          </p:nvPr>
        </p:nvSpPr>
        <p:spPr>
          <a:xfrm>
            <a:off x="4448680" y="4942801"/>
            <a:ext cx="2199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4" r:id="rId9"/>
    <p:sldLayoutId id="2147483675" r:id="rId10"/>
    <p:sldLayoutId id="2147483676" r:id="rId11"/>
    <p:sldLayoutId id="2147483677" r:id="rId12"/>
    <p:sldLayoutId id="2147483678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5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6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7"/>
          <p:cNvSpPr txBox="1">
            <a:spLocks noGrp="1"/>
          </p:cNvSpPr>
          <p:nvPr>
            <p:ph type="ctrTitle" idx="4294967295"/>
          </p:nvPr>
        </p:nvSpPr>
        <p:spPr>
          <a:xfrm>
            <a:off x="761997" y="1332404"/>
            <a:ext cx="5830500" cy="15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/>
          <a:p>
            <a:pPr lvl="0">
              <a:buClr>
                <a:srgbClr val="FFFFFF"/>
              </a:buClr>
              <a:buSzPts val="4400"/>
            </a:pPr>
            <a:r>
              <a:rPr lang="zh-TW" altLang="en-US" sz="4400" dirty="0">
                <a:solidFill>
                  <a:srgbClr val="FFFFFF"/>
                </a:solidFill>
                <a:ea typeface="Arial Unicode MS" pitchFamily="34" charset="-120"/>
                <a:cs typeface="Arial" pitchFamily="34" charset="0"/>
              </a:rPr>
              <a:t>創見資訊 法人說明會</a:t>
            </a:r>
            <a:br>
              <a:rPr lang="zh-TW" altLang="en-US" sz="4400" dirty="0">
                <a:solidFill>
                  <a:srgbClr val="FFFFFF"/>
                </a:solidFill>
                <a:ea typeface="Arial Unicode MS" pitchFamily="34" charset="-120"/>
                <a:cs typeface="Arial" pitchFamily="34" charset="0"/>
              </a:rPr>
            </a:br>
            <a:r>
              <a:rPr lang="en-US" altLang="zh-TW" sz="4400" dirty="0">
                <a:solidFill>
                  <a:srgbClr val="FFFFFF"/>
                </a:solidFill>
                <a:ea typeface="Arial Unicode MS" pitchFamily="34" charset="-120"/>
                <a:cs typeface="Arial" pitchFamily="34" charset="0"/>
              </a:rPr>
              <a:t>2023</a:t>
            </a:r>
            <a:r>
              <a:rPr lang="zh-TW" altLang="en-US" sz="4400" dirty="0">
                <a:solidFill>
                  <a:srgbClr val="FFFFFF"/>
                </a:solidFill>
                <a:ea typeface="Arial Unicode MS" pitchFamily="34" charset="-120"/>
                <a:cs typeface="Arial" pitchFamily="34" charset="0"/>
              </a:rPr>
              <a:t>年第四季</a:t>
            </a:r>
            <a:endParaRPr sz="4400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36"/>
          <p:cNvSpPr txBox="1">
            <a:spLocks noGrp="1"/>
          </p:cNvSpPr>
          <p:nvPr>
            <p:ph type="title"/>
          </p:nvPr>
        </p:nvSpPr>
        <p:spPr>
          <a:xfrm>
            <a:off x="685796" y="2143045"/>
            <a:ext cx="4968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3200"/>
              <a:buFont typeface="Century Gothic"/>
              <a:buNone/>
            </a:pPr>
            <a:r>
              <a:rPr lang="en-US"/>
              <a:t>2023</a:t>
            </a:r>
            <a:r>
              <a:rPr lang="en-US">
                <a:latin typeface="Microsoft JhengHei"/>
                <a:ea typeface="Microsoft JhengHei"/>
                <a:cs typeface="Microsoft JhengHei"/>
                <a:sym typeface="Microsoft JhengHei"/>
              </a:rPr>
              <a:t> 新品介紹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6" name="Google Shape;306;p36"/>
          <p:cNvSpPr txBox="1">
            <a:spLocks noGrp="1"/>
          </p:cNvSpPr>
          <p:nvPr>
            <p:ph type="sldNum" idx="4294967295"/>
          </p:nvPr>
        </p:nvSpPr>
        <p:spPr>
          <a:xfrm>
            <a:off x="4393931" y="4942800"/>
            <a:ext cx="3309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</a:pPr>
            <a:fld id="{00000000-1234-1234-1234-123412341234}" type="slidenum">
              <a:rPr lang="en-US" sz="900">
                <a:solidFill>
                  <a:srgbClr val="F2F2F2"/>
                </a:solidFill>
              </a:rPr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212687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37"/>
          <p:cNvSpPr txBox="1">
            <a:spLocks noGrp="1"/>
          </p:cNvSpPr>
          <p:nvPr>
            <p:ph type="title"/>
          </p:nvPr>
        </p:nvSpPr>
        <p:spPr>
          <a:xfrm>
            <a:off x="444577" y="195486"/>
            <a:ext cx="8229600" cy="5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2800"/>
              <a:buFont typeface="Century Gothic"/>
              <a:buNone/>
            </a:pPr>
            <a:r>
              <a:rPr lang="en-US" dirty="0" err="1">
                <a:latin typeface="Microsoft JhengHei"/>
                <a:ea typeface="Microsoft JhengHei"/>
                <a:cs typeface="Microsoft JhengHei"/>
                <a:sym typeface="Microsoft JhengHei"/>
              </a:rPr>
              <a:t>嵌入式解決方案</a:t>
            </a:r>
            <a:r>
              <a:rPr lang="en-US" dirty="0"/>
              <a:t> - BiCS5 SSDs</a:t>
            </a:r>
            <a:endParaRPr dirty="0"/>
          </a:p>
        </p:txBody>
      </p:sp>
      <p:sp>
        <p:nvSpPr>
          <p:cNvPr id="312" name="Google Shape;312;p37"/>
          <p:cNvSpPr txBox="1">
            <a:spLocks noGrp="1"/>
          </p:cNvSpPr>
          <p:nvPr>
            <p:ph type="sldNum" idx="4294967295"/>
          </p:nvPr>
        </p:nvSpPr>
        <p:spPr>
          <a:xfrm>
            <a:off x="4393931" y="4942800"/>
            <a:ext cx="3309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</a:pPr>
            <a:fld id="{00000000-1234-1234-1234-123412341234}" type="slidenum">
              <a:rPr lang="en-US" sz="900">
                <a:solidFill>
                  <a:srgbClr val="F2F2F2"/>
                </a:solidFill>
              </a:rPr>
              <a:t>11</a:t>
            </a:fld>
            <a:endParaRPr/>
          </a:p>
        </p:txBody>
      </p:sp>
      <p:graphicFrame>
        <p:nvGraphicFramePr>
          <p:cNvPr id="313" name="Google Shape;313;p37"/>
          <p:cNvGraphicFramePr/>
          <p:nvPr/>
        </p:nvGraphicFramePr>
        <p:xfrm>
          <a:off x="457188" y="913375"/>
          <a:ext cx="8229625" cy="402945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645925"/>
                <a:gridCol w="1645925"/>
                <a:gridCol w="1645925"/>
                <a:gridCol w="1645925"/>
                <a:gridCol w="1645925"/>
              </a:tblGrid>
              <a:tr h="20147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MTE560I</a:t>
                      </a:r>
                      <a:br>
                        <a:rPr lang="en-US" sz="16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r>
                        <a:rPr lang="en-US" dirty="0">
                          <a:solidFill>
                            <a:srgbClr val="666666"/>
                          </a:solidFill>
                        </a:rPr>
                        <a:t>M.2 2280</a:t>
                      </a:r>
                      <a:endParaRPr sz="16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MTS250I</a:t>
                      </a:r>
                      <a:br>
                        <a:rPr lang="en-US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r>
                        <a:rPr lang="en-US">
                          <a:solidFill>
                            <a:srgbClr val="666666"/>
                          </a:solidFill>
                        </a:rPr>
                        <a:t>M.2 2280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MTS200I</a:t>
                      </a:r>
                      <a:br>
                        <a:rPr lang="en-US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r>
                        <a:rPr lang="en-US">
                          <a:solidFill>
                            <a:srgbClr val="666666"/>
                          </a:solidFill>
                        </a:rPr>
                        <a:t>M.2 2242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20147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MTS970P</a:t>
                      </a:r>
                      <a:br>
                        <a:rPr lang="en-US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r>
                        <a:rPr lang="en-US">
                          <a:solidFill>
                            <a:srgbClr val="666666"/>
                          </a:solidFill>
                        </a:rPr>
                        <a:t>M.2 2280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MTS400P</a:t>
                      </a:r>
                      <a:br>
                        <a:rPr lang="en-US" sz="16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r>
                        <a:rPr lang="en-US" dirty="0">
                          <a:solidFill>
                            <a:srgbClr val="666666"/>
                          </a:solidFill>
                        </a:rPr>
                        <a:t>M.2 2242</a:t>
                      </a:r>
                      <a:endParaRPr sz="16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SSD470P</a:t>
                      </a:r>
                      <a:br>
                        <a:rPr lang="en-US" sz="16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r>
                        <a:rPr lang="en-US" dirty="0">
                          <a:solidFill>
                            <a:srgbClr val="666666"/>
                          </a:solidFill>
                        </a:rPr>
                        <a:t>2.5”</a:t>
                      </a:r>
                      <a:endParaRPr sz="16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MSA470P</a:t>
                      </a:r>
                      <a:br>
                        <a:rPr lang="en-US" sz="16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r>
                        <a:rPr lang="en-US" dirty="0" err="1">
                          <a:solidFill>
                            <a:srgbClr val="666666"/>
                          </a:solidFill>
                        </a:rPr>
                        <a:t>mSATA</a:t>
                      </a:r>
                      <a:endParaRPr sz="16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314" name="Google Shape;314;p37"/>
          <p:cNvSpPr/>
          <p:nvPr/>
        </p:nvSpPr>
        <p:spPr>
          <a:xfrm>
            <a:off x="457175" y="913375"/>
            <a:ext cx="1645800" cy="441900"/>
          </a:xfrm>
          <a:prstGeom prst="homePlate">
            <a:avLst>
              <a:gd name="adj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SLC Mode SSDs</a:t>
            </a:r>
            <a:endParaRPr sz="1600" b="1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5" name="Google Shape;315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61038" y="3162794"/>
            <a:ext cx="1645920" cy="109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40625" y="1126675"/>
            <a:ext cx="1645920" cy="110276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82950" y="1126675"/>
            <a:ext cx="1645920" cy="110276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3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446750" y="1126675"/>
            <a:ext cx="1645920" cy="110276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19" name="Google Shape;319;p37"/>
          <p:cNvCxnSpPr/>
          <p:nvPr/>
        </p:nvCxnSpPr>
        <p:spPr>
          <a:xfrm>
            <a:off x="457200" y="2928125"/>
            <a:ext cx="82296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20" name="Google Shape;320;p37"/>
          <p:cNvSpPr/>
          <p:nvPr/>
        </p:nvSpPr>
        <p:spPr>
          <a:xfrm>
            <a:off x="457175" y="3089200"/>
            <a:ext cx="1645800" cy="441900"/>
          </a:xfrm>
          <a:prstGeom prst="homePlate">
            <a:avLst>
              <a:gd name="adj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PLP SSDs</a:t>
            </a:r>
            <a:endParaRPr sz="16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37"/>
          <p:cNvSpPr txBox="1"/>
          <p:nvPr/>
        </p:nvSpPr>
        <p:spPr>
          <a:xfrm>
            <a:off x="448400" y="1355275"/>
            <a:ext cx="1645800" cy="680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具成本效益且耐用的儲存解決方案</a:t>
            </a:r>
            <a:r>
              <a:rPr 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2" name="Google Shape;322;p37"/>
          <p:cNvSpPr txBox="1"/>
          <p:nvPr/>
        </p:nvSpPr>
        <p:spPr>
          <a:xfrm>
            <a:off x="380975" y="3531100"/>
            <a:ext cx="1725600" cy="680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在突然斷電情況下確保資料完整性。</a:t>
            </a:r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23" name="Google Shape;323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140625" y="3160051"/>
            <a:ext cx="1645920" cy="110276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3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028250" y="3160051"/>
            <a:ext cx="1645920" cy="110276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3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644963" y="3101834"/>
            <a:ext cx="1828800" cy="1219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214672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38"/>
          <p:cNvSpPr txBox="1">
            <a:spLocks noGrp="1"/>
          </p:cNvSpPr>
          <p:nvPr>
            <p:ph type="title"/>
          </p:nvPr>
        </p:nvSpPr>
        <p:spPr>
          <a:xfrm>
            <a:off x="444577" y="195486"/>
            <a:ext cx="8229600" cy="5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2800"/>
              <a:buFont typeface="Century Gothic"/>
              <a:buNone/>
            </a:pPr>
            <a:r>
              <a:rPr lang="en-US">
                <a:latin typeface="Microsoft JhengHei"/>
                <a:ea typeface="Microsoft JhengHei"/>
                <a:cs typeface="Microsoft JhengHei"/>
                <a:sym typeface="Microsoft JhengHei"/>
              </a:rPr>
              <a:t>嵌入式解決方案</a:t>
            </a:r>
            <a:endParaRPr/>
          </a:p>
        </p:txBody>
      </p:sp>
      <p:sp>
        <p:nvSpPr>
          <p:cNvPr id="331" name="Google Shape;331;p38"/>
          <p:cNvSpPr txBox="1">
            <a:spLocks noGrp="1"/>
          </p:cNvSpPr>
          <p:nvPr>
            <p:ph type="sldNum" idx="4294967295"/>
          </p:nvPr>
        </p:nvSpPr>
        <p:spPr>
          <a:xfrm>
            <a:off x="4393931" y="4942800"/>
            <a:ext cx="3309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</a:pPr>
            <a:fld id="{00000000-1234-1234-1234-123412341234}" type="slidenum">
              <a:rPr lang="en-US" sz="900">
                <a:solidFill>
                  <a:srgbClr val="F2F2F2"/>
                </a:solidFill>
              </a:rPr>
              <a:t>12</a:t>
            </a:fld>
            <a:endParaRPr/>
          </a:p>
        </p:txBody>
      </p:sp>
      <p:graphicFrame>
        <p:nvGraphicFramePr>
          <p:cNvPr id="332" name="Google Shape;332;p38"/>
          <p:cNvGraphicFramePr/>
          <p:nvPr/>
        </p:nvGraphicFramePr>
        <p:xfrm>
          <a:off x="2999313" y="913375"/>
          <a:ext cx="5674875" cy="402945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891625"/>
                <a:gridCol w="1891625"/>
                <a:gridCol w="1891625"/>
              </a:tblGrid>
              <a:tr h="20147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20147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SDC400I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USD240I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JF282T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333" name="Google Shape;333;p38"/>
          <p:cNvSpPr/>
          <p:nvPr/>
        </p:nvSpPr>
        <p:spPr>
          <a:xfrm>
            <a:off x="468301" y="3080475"/>
            <a:ext cx="2471100" cy="441900"/>
          </a:xfrm>
          <a:prstGeom prst="homePlate">
            <a:avLst>
              <a:gd name="adj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>
                <a:solidFill>
                  <a:srgbClr val="FFFFFF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記憶卡 &amp; 隨身碟</a:t>
            </a:r>
            <a:endParaRPr b="1">
              <a:solidFill>
                <a:srgbClr val="FFFFFF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</p:txBody>
      </p:sp>
      <p:pic>
        <p:nvPicPr>
          <p:cNvPr id="334" name="Google Shape;334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62161" y="3237906"/>
            <a:ext cx="182880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22350" y="3237906"/>
            <a:ext cx="1828800" cy="12192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36" name="Google Shape;336;p38"/>
          <p:cNvCxnSpPr/>
          <p:nvPr/>
        </p:nvCxnSpPr>
        <p:spPr>
          <a:xfrm>
            <a:off x="457200" y="2928125"/>
            <a:ext cx="82296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37" name="Google Shape;337;p38"/>
          <p:cNvSpPr txBox="1"/>
          <p:nvPr/>
        </p:nvSpPr>
        <p:spPr>
          <a:xfrm>
            <a:off x="468300" y="3522375"/>
            <a:ext cx="24711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Calibri" panose="020F0502020204030204" pitchFamily="34" charset="0"/>
                <a:ea typeface="微軟正黑體" panose="020B0604030504040204" pitchFamily="34" charset="-120"/>
              </a:rPr>
              <a:t>針對車載運算、醫療設備、智慧監控等讀寫密集應用。</a:t>
            </a:r>
            <a:endParaRPr>
              <a:latin typeface="Calibri" panose="020F0502020204030204" pitchFamily="34" charset="0"/>
              <a:ea typeface="微軟正黑體" panose="020B0604030504040204" pitchFamily="34" charset="-120"/>
            </a:endParaRPr>
          </a:p>
        </p:txBody>
      </p:sp>
      <p:pic>
        <p:nvPicPr>
          <p:cNvPr id="338" name="Google Shape;338;p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5400000">
            <a:off x="6723000" y="3169581"/>
            <a:ext cx="2013625" cy="13558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39" name="Google Shape;339;p38"/>
          <p:cNvCxnSpPr/>
          <p:nvPr/>
        </p:nvCxnSpPr>
        <p:spPr>
          <a:xfrm>
            <a:off x="457200" y="2928125"/>
            <a:ext cx="82296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40" name="Google Shape;340;p38"/>
          <p:cNvSpPr/>
          <p:nvPr/>
        </p:nvSpPr>
        <p:spPr>
          <a:xfrm>
            <a:off x="468300" y="913375"/>
            <a:ext cx="2471100" cy="441900"/>
          </a:xfrm>
          <a:prstGeom prst="homePlate">
            <a:avLst>
              <a:gd name="adj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FFFFFF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DDR5 5600 記憶體模組</a:t>
            </a:r>
            <a:endParaRPr sz="1600" b="1">
              <a:solidFill>
                <a:srgbClr val="FFFFFF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</p:txBody>
      </p:sp>
      <p:sp>
        <p:nvSpPr>
          <p:cNvPr id="341" name="Google Shape;341;p38"/>
          <p:cNvSpPr txBox="1"/>
          <p:nvPr/>
        </p:nvSpPr>
        <p:spPr>
          <a:xfrm>
            <a:off x="392100" y="1355275"/>
            <a:ext cx="2547300" cy="11756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dk1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新一代的DDR5 DIMM以僅1.1V的低工作電壓，提供卓越的速度、容量、可靠性和穩定性表現。</a:t>
            </a:r>
            <a:endParaRPr dirty="0">
              <a:latin typeface="Calibri" panose="020F050202020403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342" name="Google Shape;342;p38"/>
          <p:cNvSpPr txBox="1"/>
          <p:nvPr/>
        </p:nvSpPr>
        <p:spPr>
          <a:xfrm>
            <a:off x="6452650" y="-517850"/>
            <a:ext cx="30000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3" name="Google Shape;343;p3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304135" y="712975"/>
            <a:ext cx="3237640" cy="2428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413480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40"/>
          <p:cNvSpPr txBox="1">
            <a:spLocks noGrp="1"/>
          </p:cNvSpPr>
          <p:nvPr>
            <p:ph type="title"/>
          </p:nvPr>
        </p:nvSpPr>
        <p:spPr>
          <a:xfrm>
            <a:off x="444577" y="195486"/>
            <a:ext cx="8229600" cy="5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2800"/>
              <a:buFont typeface="Century Gothic"/>
              <a:buNone/>
            </a:pPr>
            <a:r>
              <a:rPr lang="en-US">
                <a:latin typeface="Microsoft JhengHei"/>
                <a:ea typeface="Microsoft JhengHei"/>
                <a:cs typeface="Microsoft JhengHei"/>
                <a:sym typeface="Microsoft JhengHei"/>
              </a:rPr>
              <a:t>消費性產品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371" name="Google Shape;371;p40"/>
          <p:cNvGraphicFramePr/>
          <p:nvPr>
            <p:extLst>
              <p:ext uri="{D42A27DB-BD31-4B8C-83A1-F6EECF244321}">
                <p14:modId xmlns:p14="http://schemas.microsoft.com/office/powerpoint/2010/main" val="1889960249"/>
              </p:ext>
            </p:extLst>
          </p:nvPr>
        </p:nvGraphicFramePr>
        <p:xfrm>
          <a:off x="457188" y="913375"/>
          <a:ext cx="8229625" cy="4029450"/>
        </p:xfrm>
        <a:graphic>
          <a:graphicData uri="http://schemas.openxmlformats.org/drawingml/2006/table">
            <a:tbl>
              <a:tblPr>
                <a:noFill/>
                <a:tableStyleId>{B9F289ED-4D79-4F27-BF07-68C5F0C8F1D6}</a:tableStyleId>
              </a:tblPr>
              <a:tblGrid>
                <a:gridCol w="1645925"/>
                <a:gridCol w="1645925"/>
                <a:gridCol w="1645925"/>
                <a:gridCol w="1645925"/>
                <a:gridCol w="1645925"/>
              </a:tblGrid>
              <a:tr h="20147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dirty="0"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MTE250H</a:t>
                      </a:r>
                      <a:endParaRPr sz="1600" dirty="0"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Calibri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dirty="0">
                          <a:solidFill>
                            <a:srgbClr val="66666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M.2 2280</a:t>
                      </a:r>
                      <a:endParaRPr sz="1600" dirty="0"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dirty="0"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MTE245S</a:t>
                      </a:r>
                      <a:endParaRPr sz="1600" dirty="0"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Calibri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dirty="0">
                          <a:solidFill>
                            <a:srgbClr val="66666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M.2 2280</a:t>
                      </a:r>
                      <a:endParaRPr sz="1600" dirty="0"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MTE115S</a:t>
                      </a:r>
                      <a:endParaRPr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>
                          <a:solidFill>
                            <a:srgbClr val="66666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M.2 2280</a:t>
                      </a:r>
                      <a:endParaRPr>
                        <a:solidFill>
                          <a:schemeClr val="dk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ESD310</a:t>
                      </a:r>
                      <a:endParaRPr/>
                    </a:p>
                  </a:txBody>
                  <a:tcPr marL="91425" marR="91425" marT="91425" marB="91425" anchor="b">
                    <a:lnL w="9525" cap="flat" cmpd="sng" algn="ctr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ESD300</a:t>
                      </a:r>
                      <a:endParaRPr/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20147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MTE400S</a:t>
                      </a:r>
                      <a:endParaRPr>
                        <a:solidFill>
                          <a:schemeClr val="dk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66666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M.2 2242</a:t>
                      </a:r>
                      <a:endParaRPr>
                        <a:solidFill>
                          <a:srgbClr val="66666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MTE300S</a:t>
                      </a:r>
                      <a:endParaRPr sz="160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Calibri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66666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M.2 2230</a:t>
                      </a:r>
                      <a:endParaRPr sz="160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MSA220S</a:t>
                      </a:r>
                      <a:endParaRPr sz="16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Calibri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 err="1">
                          <a:solidFill>
                            <a:srgbClr val="66666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mSATA</a:t>
                      </a:r>
                      <a:endParaRPr sz="16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b">
                    <a:lnL w="9525" cap="flat" cmpd="sng" algn="ctr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DPB70</a:t>
                      </a:r>
                      <a:endParaRPr sz="16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372" name="Google Shape;372;p40"/>
          <p:cNvSpPr/>
          <p:nvPr/>
        </p:nvSpPr>
        <p:spPr>
          <a:xfrm>
            <a:off x="457199" y="913375"/>
            <a:ext cx="2033517" cy="441900"/>
          </a:xfrm>
          <a:prstGeom prst="homePlate">
            <a:avLst>
              <a:gd name="adj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 err="1" smtClean="0">
                <a:solidFill>
                  <a:srgbClr val="FFFFFF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內接</a:t>
            </a:r>
            <a:r>
              <a:rPr lang="zh-TW" altLang="en-US" sz="1600" b="1" dirty="0" smtClean="0">
                <a:solidFill>
                  <a:srgbClr val="FFFFFF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固態</a:t>
            </a:r>
            <a:r>
              <a:rPr lang="en-US" sz="1600" b="1" dirty="0" err="1" smtClean="0">
                <a:solidFill>
                  <a:srgbClr val="FFFFFF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式硬碟</a:t>
            </a:r>
            <a:endParaRPr sz="1600" b="1" dirty="0">
              <a:solidFill>
                <a:srgbClr val="FFFFFF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</p:txBody>
      </p:sp>
      <p:sp>
        <p:nvSpPr>
          <p:cNvPr id="373" name="Google Shape;373;p40"/>
          <p:cNvSpPr/>
          <p:nvPr/>
        </p:nvSpPr>
        <p:spPr>
          <a:xfrm>
            <a:off x="5388050" y="913375"/>
            <a:ext cx="1645800" cy="441900"/>
          </a:xfrm>
          <a:prstGeom prst="homePlate">
            <a:avLst>
              <a:gd name="adj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FFFFFF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行動固態硬碟</a:t>
            </a:r>
            <a:endParaRPr sz="1600" b="1">
              <a:solidFill>
                <a:srgbClr val="FFFFFF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</p:txBody>
      </p:sp>
      <p:sp>
        <p:nvSpPr>
          <p:cNvPr id="374" name="Google Shape;374;p40"/>
          <p:cNvSpPr/>
          <p:nvPr/>
        </p:nvSpPr>
        <p:spPr>
          <a:xfrm>
            <a:off x="5388050" y="3080525"/>
            <a:ext cx="1645800" cy="441900"/>
          </a:xfrm>
          <a:prstGeom prst="homePlate">
            <a:avLst>
              <a:gd name="adj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FFFFFF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穿戴式攝影機</a:t>
            </a:r>
            <a:endParaRPr sz="1600" b="1">
              <a:solidFill>
                <a:srgbClr val="FFFFFF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</p:txBody>
      </p:sp>
      <p:pic>
        <p:nvPicPr>
          <p:cNvPr id="375" name="Google Shape;375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7525" y="1477184"/>
            <a:ext cx="1645800" cy="109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6" name="Google Shape;376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96075" y="1477184"/>
            <a:ext cx="1645800" cy="109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7" name="Google Shape;377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4575" y="3217613"/>
            <a:ext cx="1645800" cy="109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8" name="Google Shape;378;p4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749100" y="3217613"/>
            <a:ext cx="1645800" cy="109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9" name="Google Shape;379;p4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407663" y="1583863"/>
            <a:ext cx="1645800" cy="109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0" name="Google Shape;380;p4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046600" y="1583875"/>
            <a:ext cx="1645800" cy="109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1" name="Google Shape;381;p4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033850" y="3217625"/>
            <a:ext cx="1645800" cy="10972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82" name="Google Shape;382;p40"/>
          <p:cNvCxnSpPr/>
          <p:nvPr/>
        </p:nvCxnSpPr>
        <p:spPr>
          <a:xfrm>
            <a:off x="5400225" y="2928125"/>
            <a:ext cx="32865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83" name="Google Shape;383;p40"/>
          <p:cNvSpPr txBox="1">
            <a:spLocks noGrp="1"/>
          </p:cNvSpPr>
          <p:nvPr>
            <p:ph type="sldNum" idx="4294967295"/>
          </p:nvPr>
        </p:nvSpPr>
        <p:spPr>
          <a:xfrm>
            <a:off x="4393931" y="4942800"/>
            <a:ext cx="3309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</a:pPr>
            <a:fld id="{00000000-1234-1234-1234-123412341234}" type="slidenum">
              <a:rPr lang="en-US" sz="900">
                <a:solidFill>
                  <a:srgbClr val="F2F2F2"/>
                </a:solidFill>
              </a:rPr>
              <a:t>13</a:t>
            </a:fld>
            <a:endParaRPr/>
          </a:p>
        </p:txBody>
      </p:sp>
      <p:pic>
        <p:nvPicPr>
          <p:cNvPr id="384" name="Google Shape;384;p40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754625" y="1477196"/>
            <a:ext cx="1645800" cy="109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p40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2108575" y="3217613"/>
            <a:ext cx="1645800" cy="1097200"/>
          </a:xfrm>
          <a:prstGeom prst="rect">
            <a:avLst/>
          </a:prstGeom>
          <a:noFill/>
          <a:ln>
            <a:noFill/>
          </a:ln>
        </p:spPr>
      </p:pic>
      <p:sp>
        <p:nvSpPr>
          <p:cNvPr id="386" name="Google Shape;386;p40"/>
          <p:cNvSpPr txBox="1"/>
          <p:nvPr/>
        </p:nvSpPr>
        <p:spPr>
          <a:xfrm>
            <a:off x="368375" y="1355275"/>
            <a:ext cx="5019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Calibri" panose="020F0502020204030204" pitchFamily="34" charset="0"/>
                <a:ea typeface="微軟正黑體" panose="020B0604030504040204" pitchFamily="34" charset="-120"/>
              </a:rPr>
              <a:t>為遊戲玩家、專業影像編輯人員和商務人士量身打造。</a:t>
            </a:r>
            <a:endParaRPr>
              <a:latin typeface="Calibri" panose="020F050202020403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387" name="Google Shape;387;p40"/>
          <p:cNvSpPr txBox="1"/>
          <p:nvPr/>
        </p:nvSpPr>
        <p:spPr>
          <a:xfrm>
            <a:off x="5311775" y="1355275"/>
            <a:ext cx="3286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Calibri" panose="020F0502020204030204" pitchFamily="34" charset="0"/>
                <a:ea typeface="微軟正黑體" panose="020B0604030504040204" pitchFamily="34" charset="-120"/>
              </a:rPr>
              <a:t>具備高速和大容量的行動固態硬碟。</a:t>
            </a:r>
            <a:endParaRPr>
              <a:latin typeface="Calibri" panose="020F050202020403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388" name="Google Shape;388;p40"/>
          <p:cNvSpPr txBox="1"/>
          <p:nvPr/>
        </p:nvSpPr>
        <p:spPr>
          <a:xfrm>
            <a:off x="5311850" y="3546350"/>
            <a:ext cx="20034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Calibri" panose="020F0502020204030204" pitchFamily="34" charset="0"/>
                <a:ea typeface="微軟正黑體" panose="020B0604030504040204" pitchFamily="34" charset="-120"/>
              </a:rPr>
              <a:t>為警消安防專業人士記錄高畫質影像證據。</a:t>
            </a:r>
            <a:endParaRPr>
              <a:latin typeface="Calibri" panose="020F0502020204030204" pitchFamily="34" charset="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296571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41"/>
          <p:cNvSpPr txBox="1">
            <a:spLocks noGrp="1"/>
          </p:cNvSpPr>
          <p:nvPr>
            <p:ph type="title"/>
          </p:nvPr>
        </p:nvSpPr>
        <p:spPr>
          <a:xfrm>
            <a:off x="685796" y="2143045"/>
            <a:ext cx="4968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3200"/>
              <a:buFont typeface="Century Gothic"/>
              <a:buNone/>
            </a:pPr>
            <a:r>
              <a:rPr lang="en-US">
                <a:latin typeface="Microsoft JhengHei"/>
                <a:ea typeface="Microsoft JhengHei"/>
                <a:cs typeface="Microsoft JhengHei"/>
                <a:sym typeface="Microsoft JhengHei"/>
              </a:rPr>
              <a:t>成功案例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94" name="Google Shape;394;p41"/>
          <p:cNvSpPr txBox="1">
            <a:spLocks noGrp="1"/>
          </p:cNvSpPr>
          <p:nvPr>
            <p:ph type="sldNum" idx="4294967295"/>
          </p:nvPr>
        </p:nvSpPr>
        <p:spPr>
          <a:xfrm>
            <a:off x="4393931" y="4942800"/>
            <a:ext cx="3309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</a:pPr>
            <a:fld id="{00000000-1234-1234-1234-123412341234}" type="slidenum">
              <a:rPr lang="en-US" sz="900">
                <a:solidFill>
                  <a:srgbClr val="F2F2F2"/>
                </a:solidFill>
              </a:rPr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643664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42"/>
          <p:cNvSpPr txBox="1">
            <a:spLocks noGrp="1"/>
          </p:cNvSpPr>
          <p:nvPr>
            <p:ph type="title"/>
          </p:nvPr>
        </p:nvSpPr>
        <p:spPr>
          <a:xfrm>
            <a:off x="444577" y="195486"/>
            <a:ext cx="8229600" cy="5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2800"/>
              <a:buFont typeface="Century Gothic"/>
              <a:buNone/>
            </a:pPr>
            <a:r>
              <a:rPr lang="en-US" dirty="0"/>
              <a:t>EV XVR (</a:t>
            </a:r>
            <a:r>
              <a:rPr lang="en-US" dirty="0" err="1">
                <a:latin typeface="Microsoft JhengHei"/>
                <a:ea typeface="Microsoft JhengHei"/>
                <a:cs typeface="Microsoft JhengHei"/>
                <a:sym typeface="Microsoft JhengHei"/>
              </a:rPr>
              <a:t>影像記錄系統</a:t>
            </a:r>
            <a:r>
              <a:rPr lang="en-US" dirty="0"/>
              <a:t>)</a:t>
            </a:r>
            <a:endParaRPr dirty="0"/>
          </a:p>
        </p:txBody>
      </p:sp>
      <p:sp>
        <p:nvSpPr>
          <p:cNvPr id="400" name="Google Shape;400;p42"/>
          <p:cNvSpPr txBox="1">
            <a:spLocks noGrp="1"/>
          </p:cNvSpPr>
          <p:nvPr>
            <p:ph type="sldNum" idx="4294967295"/>
          </p:nvPr>
        </p:nvSpPr>
        <p:spPr>
          <a:xfrm>
            <a:off x="4393931" y="4942800"/>
            <a:ext cx="3309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</a:pPr>
            <a:fld id="{00000000-1234-1234-1234-123412341234}" type="slidenum">
              <a:rPr lang="en-US" sz="900">
                <a:solidFill>
                  <a:srgbClr val="F2F2F2"/>
                </a:solidFill>
              </a:rPr>
              <a:t>15</a:t>
            </a:fld>
            <a:endParaRPr/>
          </a:p>
        </p:txBody>
      </p:sp>
      <p:sp>
        <p:nvSpPr>
          <p:cNvPr id="401" name="Google Shape;401;p42"/>
          <p:cNvSpPr/>
          <p:nvPr/>
        </p:nvSpPr>
        <p:spPr>
          <a:xfrm>
            <a:off x="368364" y="760986"/>
            <a:ext cx="5486400" cy="39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err="1">
                <a:latin typeface="Calibri" panose="020F0502020204030204" pitchFamily="34" charset="0"/>
                <a:ea typeface="微軟正黑體" panose="020B0604030504040204" pitchFamily="34" charset="-120"/>
              </a:rPr>
              <a:t>平台</a:t>
            </a:r>
            <a:r>
              <a:rPr lang="en-US" dirty="0">
                <a:latin typeface="Calibri" panose="020F0502020204030204" pitchFamily="34" charset="0"/>
                <a:ea typeface="微軟正黑體" panose="020B0604030504040204" pitchFamily="34" charset="-120"/>
              </a:rPr>
              <a:t/>
            </a:r>
            <a:br>
              <a:rPr lang="en-US" dirty="0">
                <a:latin typeface="Calibri" panose="020F0502020204030204" pitchFamily="34" charset="0"/>
                <a:ea typeface="微軟正黑體" panose="020B0604030504040204" pitchFamily="34" charset="-120"/>
              </a:rPr>
            </a:br>
            <a:r>
              <a:rPr lang="en-US" b="1" dirty="0">
                <a:solidFill>
                  <a:schemeClr val="dk1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T公司</a:t>
            </a:r>
            <a:r>
              <a:rPr lang="en-US" b="1" dirty="0">
                <a:latin typeface="Calibri" panose="020F0502020204030204" pitchFamily="34" charset="0"/>
                <a:ea typeface="微軟正黑體" panose="020B0604030504040204" pitchFamily="34" charset="-120"/>
              </a:rPr>
              <a:t>作為全球首屈一指的電動車解決方案的設計製造商</a:t>
            </a:r>
            <a:r>
              <a:rPr lang="en-US" dirty="0">
                <a:latin typeface="Calibri" panose="020F0502020204030204" pitchFamily="34" charset="0"/>
                <a:ea typeface="微軟正黑體" panose="020B0604030504040204" pitchFamily="34" charset="-120"/>
              </a:rPr>
              <a:t>，提供的</a:t>
            </a:r>
            <a:r>
              <a:rPr lang="en-US" dirty="0">
                <a:solidFill>
                  <a:schemeClr val="dk1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電動車</a:t>
            </a:r>
            <a:r>
              <a:rPr lang="en-US" dirty="0">
                <a:latin typeface="Calibri" panose="020F0502020204030204" pitchFamily="34" charset="0"/>
                <a:ea typeface="微軟正黑體" panose="020B0604030504040204" pitchFamily="34" charset="-120"/>
              </a:rPr>
              <a:t>不僅性能卓越，且無庸置疑地是最佳的汽車選擇。此外，T公司透過生產、搭載各種可再生能源和能源存儲產品，積極協助顧客在享受高科技的同時，降低對環境的影響。</a:t>
            </a:r>
            <a:endParaRPr dirty="0">
              <a:latin typeface="Calibri" panose="020F0502020204030204" pitchFamily="34" charset="0"/>
              <a:ea typeface="微軟正黑體" panose="020B0604030504040204" pitchFamily="34" charset="-120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alibri" panose="020F0502020204030204" pitchFamily="34" charset="0"/>
              <a:ea typeface="微軟正黑體" panose="020B0604030504040204" pitchFamily="34" charset="-120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err="1">
                <a:latin typeface="Calibri" panose="020F0502020204030204" pitchFamily="34" charset="0"/>
                <a:ea typeface="微軟正黑體" panose="020B0604030504040204" pitchFamily="34" charset="-120"/>
              </a:rPr>
              <a:t>應用</a:t>
            </a:r>
            <a:r>
              <a:rPr lang="en-US" dirty="0">
                <a:latin typeface="Calibri" panose="020F0502020204030204" pitchFamily="34" charset="0"/>
                <a:ea typeface="微軟正黑體" panose="020B0604030504040204" pitchFamily="34" charset="-120"/>
              </a:rPr>
              <a:t/>
            </a:r>
            <a:br>
              <a:rPr lang="en-US" dirty="0">
                <a:latin typeface="Calibri" panose="020F0502020204030204" pitchFamily="34" charset="0"/>
                <a:ea typeface="微軟正黑體" panose="020B0604030504040204" pitchFamily="34" charset="-120"/>
              </a:rPr>
            </a:br>
            <a:r>
              <a:rPr lang="en-US" b="1" dirty="0" err="1">
                <a:latin typeface="Calibri" panose="020F0502020204030204" pitchFamily="34" charset="0"/>
                <a:ea typeface="微軟正黑體" panose="020B0604030504040204" pitchFamily="34" charset="-120"/>
              </a:rPr>
              <a:t>XVR記錄系統</a:t>
            </a:r>
            <a:r>
              <a:rPr lang="en-US" dirty="0" err="1">
                <a:latin typeface="Calibri" panose="020F0502020204030204" pitchFamily="34" charset="0"/>
                <a:ea typeface="微軟正黑體" panose="020B0604030504040204" pitchFamily="34" charset="-120"/>
              </a:rPr>
              <a:t>提供高解析度的車載攝影機影像儲存，該設備需要高耐用、極高速的固態硬碟以確保穩定可靠的資料傳輸</a:t>
            </a:r>
            <a:r>
              <a:rPr lang="en-US" dirty="0">
                <a:latin typeface="Calibri" panose="020F0502020204030204" pitchFamily="34" charset="0"/>
                <a:ea typeface="微軟正黑體" panose="020B0604030504040204" pitchFamily="34" charset="-120"/>
              </a:rPr>
              <a:t>。</a:t>
            </a:r>
            <a:endParaRPr dirty="0">
              <a:latin typeface="Calibri" panose="020F0502020204030204" pitchFamily="34" charset="0"/>
              <a:ea typeface="微軟正黑體" panose="020B0604030504040204" pitchFamily="34" charset="-120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alibri" panose="020F0502020204030204" pitchFamily="34" charset="0"/>
              <a:ea typeface="微軟正黑體" panose="020B0604030504040204" pitchFamily="34" charset="-120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000" b="1" dirty="0" err="1">
                <a:solidFill>
                  <a:schemeClr val="dk1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創見產品</a:t>
            </a:r>
            <a:r>
              <a:rPr lang="en-US" sz="1600" b="1" dirty="0">
                <a:solidFill>
                  <a:srgbClr val="7F7F7F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/>
            </a:r>
            <a:br>
              <a:rPr lang="en-US" sz="1600" b="1" dirty="0">
                <a:solidFill>
                  <a:srgbClr val="7F7F7F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</a:br>
            <a:r>
              <a:rPr lang="en-US" sz="1600" b="1" i="0" u="none" strike="noStrike" cap="none" dirty="0">
                <a:solidFill>
                  <a:srgbClr val="7E000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TS256GESD310C</a:t>
            </a:r>
            <a:r>
              <a:rPr lang="en-US" sz="1600" dirty="0"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/>
            </a:r>
            <a:br>
              <a:rPr lang="en-US" sz="1600" dirty="0"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</a:br>
            <a:r>
              <a:rPr lang="en-US" sz="16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256GB </a:t>
            </a:r>
            <a:r>
              <a:rPr lang="en-US" sz="1600" dirty="0">
                <a:solidFill>
                  <a:schemeClr val="dk1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TLC NAND flash </a:t>
            </a:r>
            <a:r>
              <a:rPr lang="en-US" sz="1600" dirty="0" err="1"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行動固態硬碟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  </a:t>
            </a:r>
            <a:endParaRPr sz="1600" dirty="0">
              <a:latin typeface="Calibri" panose="020F0502020204030204" pitchFamily="34" charset="0"/>
              <a:ea typeface="微軟正黑體" panose="020B0604030504040204" pitchFamily="34" charset="-120"/>
            </a:endParaRPr>
          </a:p>
        </p:txBody>
      </p:sp>
      <p:pic>
        <p:nvPicPr>
          <p:cNvPr id="402" name="Google Shape;402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30987" y="913384"/>
            <a:ext cx="2743200" cy="1872048"/>
          </a:xfrm>
          <a:prstGeom prst="rect">
            <a:avLst/>
          </a:prstGeom>
          <a:noFill/>
          <a:ln>
            <a:noFill/>
          </a:ln>
        </p:spPr>
      </p:pic>
      <p:sp>
        <p:nvSpPr>
          <p:cNvPr id="403" name="Google Shape;403;p42"/>
          <p:cNvSpPr txBox="1"/>
          <p:nvPr/>
        </p:nvSpPr>
        <p:spPr>
          <a:xfrm>
            <a:off x="215969" y="4935000"/>
            <a:ext cx="2418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Confidential</a:t>
            </a:r>
            <a:endParaRPr sz="10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04" name="Google Shape;404;p42"/>
          <p:cNvPicPr preferRelativeResize="0"/>
          <p:nvPr/>
        </p:nvPicPr>
        <p:blipFill rotWithShape="1">
          <a:blip r:embed="rId4">
            <a:alphaModFix/>
          </a:blip>
          <a:srcRect l="23811" r="23811"/>
          <a:stretch/>
        </p:blipFill>
        <p:spPr>
          <a:xfrm rot="-5400000">
            <a:off x="6225403" y="2491003"/>
            <a:ext cx="2154345" cy="2743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852381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46"/>
          <p:cNvSpPr txBox="1">
            <a:spLocks noGrp="1"/>
          </p:cNvSpPr>
          <p:nvPr>
            <p:ph type="title"/>
          </p:nvPr>
        </p:nvSpPr>
        <p:spPr>
          <a:xfrm>
            <a:off x="444577" y="195486"/>
            <a:ext cx="8229600" cy="5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2800"/>
              <a:buFont typeface="Century Gothic"/>
              <a:buNone/>
            </a:pPr>
            <a:r>
              <a:rPr lang="en-US">
                <a:latin typeface="Microsoft JhengHei"/>
                <a:ea typeface="Microsoft JhengHei"/>
                <a:cs typeface="Microsoft JhengHei"/>
                <a:sym typeface="Microsoft JhengHei"/>
              </a:rPr>
              <a:t>自助加油機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43" name="Google Shape;443;p46"/>
          <p:cNvSpPr txBox="1">
            <a:spLocks noGrp="1"/>
          </p:cNvSpPr>
          <p:nvPr>
            <p:ph type="sldNum" idx="4294967295"/>
          </p:nvPr>
        </p:nvSpPr>
        <p:spPr>
          <a:xfrm>
            <a:off x="4393931" y="4942800"/>
            <a:ext cx="3309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</a:pPr>
            <a:fld id="{00000000-1234-1234-1234-123412341234}" type="slidenum">
              <a:rPr lang="en-US" sz="900">
                <a:solidFill>
                  <a:srgbClr val="F2F2F2"/>
                </a:solidFill>
              </a:rPr>
              <a:t>16</a:t>
            </a:fld>
            <a:endParaRPr/>
          </a:p>
        </p:txBody>
      </p:sp>
      <p:sp>
        <p:nvSpPr>
          <p:cNvPr id="444" name="Google Shape;444;p46"/>
          <p:cNvSpPr/>
          <p:nvPr/>
        </p:nvSpPr>
        <p:spPr>
          <a:xfrm>
            <a:off x="373949" y="760975"/>
            <a:ext cx="5587500" cy="38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err="1">
                <a:solidFill>
                  <a:schemeClr val="dk1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平台</a:t>
            </a:r>
            <a:r>
              <a:rPr lang="en-US" dirty="0">
                <a:solidFill>
                  <a:schemeClr val="dk1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/>
            </a:r>
            <a:br>
              <a:rPr lang="en-US" dirty="0">
                <a:solidFill>
                  <a:schemeClr val="dk1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</a:br>
            <a:r>
              <a:rPr lang="en-US" b="1" dirty="0" err="1">
                <a:solidFill>
                  <a:schemeClr val="dk1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公司S作為</a:t>
            </a:r>
            <a:r>
              <a:rPr lang="en-US" b="1" dirty="0" err="1">
                <a:latin typeface="Calibri" panose="020F0502020204030204" pitchFamily="34" charset="0"/>
                <a:ea typeface="微軟正黑體" panose="020B0604030504040204" pitchFamily="34" charset="-120"/>
              </a:rPr>
              <a:t>《財富》雜誌評選的「全球最受尊敬和聲譽最高公司</a:t>
            </a:r>
            <a:r>
              <a:rPr lang="en-US" b="1" dirty="0">
                <a:latin typeface="Calibri" panose="020F0502020204030204" pitchFamily="34" charset="0"/>
                <a:ea typeface="微軟正黑體" panose="020B0604030504040204" pitchFamily="34" charset="-120"/>
              </a:rPr>
              <a:t>」</a:t>
            </a:r>
            <a:r>
              <a:rPr lang="en-US" dirty="0">
                <a:latin typeface="Calibri" panose="020F0502020204030204" pitchFamily="34" charset="0"/>
                <a:ea typeface="微軟正黑體" panose="020B0604030504040204" pitchFamily="34" charset="-120"/>
              </a:rPr>
              <a:t>，</a:t>
            </a:r>
            <a:r>
              <a:rPr lang="en-US" dirty="0" err="1">
                <a:latin typeface="Calibri" panose="020F0502020204030204" pitchFamily="34" charset="0"/>
                <a:ea typeface="微軟正黑體" panose="020B0604030504040204" pitchFamily="34" charset="-120"/>
              </a:rPr>
              <a:t>是日本液晶顯示產業的專家，持續並致力於研發創新產品和服務</a:t>
            </a:r>
            <a:r>
              <a:rPr lang="en-US" dirty="0">
                <a:latin typeface="Calibri" panose="020F0502020204030204" pitchFamily="34" charset="0"/>
                <a:ea typeface="微軟正黑體" panose="020B0604030504040204" pitchFamily="34" charset="-120"/>
              </a:rPr>
              <a:t>。</a:t>
            </a:r>
            <a:endParaRPr dirty="0">
              <a:latin typeface="Calibri" panose="020F0502020204030204" pitchFamily="34" charset="0"/>
              <a:ea typeface="微軟正黑體" panose="020B0604030504040204" pitchFamily="34" charset="-120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alibri" panose="020F0502020204030204" pitchFamily="34" charset="0"/>
              <a:ea typeface="微軟正黑體" panose="020B0604030504040204" pitchFamily="34" charset="-120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err="1">
                <a:solidFill>
                  <a:schemeClr val="dk1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應用</a:t>
            </a:r>
            <a:r>
              <a:rPr lang="en-US" dirty="0">
                <a:latin typeface="Calibri" panose="020F0502020204030204" pitchFamily="34" charset="0"/>
                <a:ea typeface="微軟正黑體" panose="020B0604030504040204" pitchFamily="34" charset="-120"/>
              </a:rPr>
              <a:t/>
            </a:r>
            <a:br>
              <a:rPr lang="en-US" dirty="0">
                <a:latin typeface="Calibri" panose="020F0502020204030204" pitchFamily="34" charset="0"/>
                <a:ea typeface="微軟正黑體" panose="020B0604030504040204" pitchFamily="34" charset="-120"/>
              </a:rPr>
            </a:br>
            <a:r>
              <a:rPr lang="en-US" b="1" dirty="0" err="1">
                <a:latin typeface="Calibri" panose="020F0502020204030204" pitchFamily="34" charset="0"/>
                <a:ea typeface="微軟正黑體" panose="020B0604030504040204" pitchFamily="34" charset="-120"/>
              </a:rPr>
              <a:t>加油站POS系統</a:t>
            </a:r>
            <a:r>
              <a:rPr lang="en-US" dirty="0" err="1">
                <a:latin typeface="Calibri" panose="020F0502020204030204" pitchFamily="34" charset="0"/>
                <a:ea typeface="微軟正黑體" panose="020B0604030504040204" pitchFamily="34" charset="-120"/>
              </a:rPr>
              <a:t>實現加油站自助化、數化位發展。此類型設備需求微型、高耐用和高可靠的SSD，創見工業級寬溫</a:t>
            </a:r>
            <a:r>
              <a:rPr lang="en-US" dirty="0">
                <a:latin typeface="Calibri" panose="020F0502020204030204" pitchFamily="34" charset="0"/>
                <a:ea typeface="微軟正黑體" panose="020B0604030504040204" pitchFamily="34" charset="-120"/>
              </a:rPr>
              <a:t> SLC Mode </a:t>
            </a:r>
            <a:r>
              <a:rPr lang="en-US" dirty="0">
                <a:solidFill>
                  <a:schemeClr val="dk1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SSD確保設備於</a:t>
            </a:r>
            <a:r>
              <a:rPr lang="en-US" dirty="0">
                <a:latin typeface="Calibri" panose="020F0502020204030204" pitchFamily="34" charset="0"/>
                <a:ea typeface="微軟正黑體" panose="020B0604030504040204" pitchFamily="34" charset="-120"/>
              </a:rPr>
              <a:t>高溫下維持穩定運行，同時大幅提升產品壽命至30倍。</a:t>
            </a:r>
            <a:endParaRPr dirty="0">
              <a:latin typeface="Calibri" panose="020F0502020204030204" pitchFamily="34" charset="0"/>
              <a:ea typeface="微軟正黑體" panose="020B0604030504040204" pitchFamily="34" charset="-120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alibri" panose="020F0502020204030204" pitchFamily="34" charset="0"/>
              <a:ea typeface="微軟正黑體" panose="020B0604030504040204" pitchFamily="34" charset="-120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000" b="1" dirty="0" err="1"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創見產品</a:t>
            </a:r>
            <a:r>
              <a:rPr lang="en-US" sz="1600" dirty="0">
                <a:latin typeface="Calibri" panose="020F0502020204030204" pitchFamily="34" charset="0"/>
                <a:ea typeface="微軟正黑體" panose="020B0604030504040204" pitchFamily="34" charset="-120"/>
              </a:rPr>
              <a:t/>
            </a:r>
            <a:br>
              <a:rPr lang="en-US" sz="1600" dirty="0">
                <a:latin typeface="Calibri" panose="020F0502020204030204" pitchFamily="34" charset="0"/>
                <a:ea typeface="微軟正黑體" panose="020B0604030504040204" pitchFamily="34" charset="-120"/>
              </a:rPr>
            </a:br>
            <a:r>
              <a:rPr lang="en-US" sz="1600" b="1" i="0" u="none" strike="noStrike" cap="none" dirty="0">
                <a:solidFill>
                  <a:srgbClr val="7E000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TS40GMTS200I</a:t>
            </a:r>
            <a:r>
              <a:rPr lang="en-US" sz="1600" dirty="0">
                <a:latin typeface="Calibri" panose="020F0502020204030204" pitchFamily="34" charset="0"/>
                <a:ea typeface="微軟正黑體" panose="020B0604030504040204" pitchFamily="34" charset="-120"/>
              </a:rPr>
              <a:t/>
            </a:r>
            <a:br>
              <a:rPr lang="en-US" sz="1600" dirty="0">
                <a:latin typeface="Calibri" panose="020F0502020204030204" pitchFamily="34" charset="0"/>
                <a:ea typeface="微軟正黑體" panose="020B0604030504040204" pitchFamily="34" charset="-120"/>
              </a:rPr>
            </a:br>
            <a:r>
              <a:rPr lang="en-US" sz="16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40GB M.2 2242 SATA3 SSD with 3D TLC NAND flash and SLC Mode, normal operation at Wide Temp.</a:t>
            </a:r>
            <a:r>
              <a:rPr lang="en-US" sz="1600" dirty="0"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/>
            </a:r>
            <a:br>
              <a:rPr lang="en-US" sz="1600" dirty="0"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</a:br>
            <a:r>
              <a:rPr lang="en-US" sz="1200" dirty="0">
                <a:solidFill>
                  <a:srgbClr val="666666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*</a:t>
            </a:r>
            <a:r>
              <a:rPr lang="en-US" sz="1200" dirty="0" err="1">
                <a:solidFill>
                  <a:srgbClr val="666666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寬溫</a:t>
            </a:r>
            <a:r>
              <a:rPr lang="en-US" sz="1200" dirty="0">
                <a:solidFill>
                  <a:srgbClr val="666666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 -40°C to 85°C</a:t>
            </a:r>
            <a:endParaRPr sz="1600" dirty="0">
              <a:solidFill>
                <a:srgbClr val="666666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</p:txBody>
      </p:sp>
      <p:sp>
        <p:nvSpPr>
          <p:cNvPr id="445" name="Google Shape;445;p46"/>
          <p:cNvSpPr txBox="1"/>
          <p:nvPr/>
        </p:nvSpPr>
        <p:spPr>
          <a:xfrm>
            <a:off x="215969" y="4935000"/>
            <a:ext cx="2418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Confidential</a:t>
            </a:r>
            <a:endParaRPr sz="10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46" name="Google Shape;446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61450" y="3079300"/>
            <a:ext cx="2737650" cy="1825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7" name="Google Shape;447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61446" y="949412"/>
            <a:ext cx="2712724" cy="18080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926921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43"/>
          <p:cNvSpPr txBox="1">
            <a:spLocks noGrp="1"/>
          </p:cNvSpPr>
          <p:nvPr>
            <p:ph type="title"/>
          </p:nvPr>
        </p:nvSpPr>
        <p:spPr>
          <a:xfrm>
            <a:off x="444577" y="195486"/>
            <a:ext cx="8229600" cy="5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2800"/>
              <a:buFont typeface="Century Gothic"/>
              <a:buNone/>
            </a:pPr>
            <a:r>
              <a:rPr lang="en-US" dirty="0" err="1">
                <a:latin typeface="Calibri" panose="020F0502020204030204" pitchFamily="34" charset="0"/>
                <a:ea typeface="微軟正黑體" panose="020B0604030504040204" pitchFamily="34" charset="-120"/>
                <a:cs typeface="Microsoft JhengHei"/>
                <a:sym typeface="Microsoft JhengHei"/>
              </a:rPr>
              <a:t>智慧影像分析</a:t>
            </a:r>
            <a:endParaRPr dirty="0">
              <a:latin typeface="Calibri" panose="020F0502020204030204" pitchFamily="34" charset="0"/>
              <a:ea typeface="微軟正黑體" panose="020B0604030504040204" pitchFamily="34" charset="-120"/>
              <a:cs typeface="Microsoft JhengHei"/>
              <a:sym typeface="Microsoft JhengHei"/>
            </a:endParaRPr>
          </a:p>
        </p:txBody>
      </p:sp>
      <p:sp>
        <p:nvSpPr>
          <p:cNvPr id="398" name="Google Shape;398;p43"/>
          <p:cNvSpPr txBox="1">
            <a:spLocks noGrp="1"/>
          </p:cNvSpPr>
          <p:nvPr>
            <p:ph type="sldNum" idx="4294967295"/>
          </p:nvPr>
        </p:nvSpPr>
        <p:spPr>
          <a:xfrm>
            <a:off x="4393931" y="4942800"/>
            <a:ext cx="3309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</a:pPr>
            <a:fld id="{00000000-1234-1234-1234-123412341234}" type="slidenum">
              <a:rPr lang="en-US" sz="900">
                <a:solidFill>
                  <a:srgbClr val="F2F2F2"/>
                </a:solidFill>
              </a:rPr>
              <a:t>17</a:t>
            </a:fld>
            <a:endParaRPr/>
          </a:p>
        </p:txBody>
      </p:sp>
      <p:sp>
        <p:nvSpPr>
          <p:cNvPr id="399" name="Google Shape;399;p43"/>
          <p:cNvSpPr/>
          <p:nvPr/>
        </p:nvSpPr>
        <p:spPr>
          <a:xfrm>
            <a:off x="373949" y="760975"/>
            <a:ext cx="5587500" cy="38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dk1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平台</a:t>
            </a:r>
            <a:r>
              <a:rPr lang="en-US">
                <a:solidFill>
                  <a:schemeClr val="dk1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/>
            </a:r>
            <a:br>
              <a:rPr lang="en-US">
                <a:solidFill>
                  <a:schemeClr val="dk1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</a:br>
            <a:r>
              <a:rPr lang="en-US" b="1">
                <a:solidFill>
                  <a:schemeClr val="dk1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公司N是一家專業設計和製造嵌入式平台和模組的公司</a:t>
            </a:r>
            <a:r>
              <a:rPr lang="en-US">
                <a:solidFill>
                  <a:schemeClr val="dk1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，他們提供多種AI和無風扇解決方案。公司N透過簡單的硬體架構，將不同的功能整合到產品中，以滿足各個垂直市場的需求。</a:t>
            </a:r>
            <a:endParaRPr>
              <a:latin typeface="Calibri" panose="020F0502020204030204" pitchFamily="34" charset="0"/>
              <a:ea typeface="微軟正黑體" panose="020B0604030504040204" pitchFamily="34" charset="-120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 panose="020F0502020204030204" pitchFamily="34" charset="0"/>
              <a:ea typeface="微軟正黑體" panose="020B0604030504040204" pitchFamily="34" charset="-120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dk1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應用</a:t>
            </a:r>
            <a:r>
              <a:rPr lang="en-US">
                <a:latin typeface="Calibri" panose="020F0502020204030204" pitchFamily="34" charset="0"/>
                <a:ea typeface="微軟正黑體" panose="020B0604030504040204" pitchFamily="34" charset="-120"/>
              </a:rPr>
              <a:t/>
            </a:r>
            <a:br>
              <a:rPr lang="en-US">
                <a:latin typeface="Calibri" panose="020F0502020204030204" pitchFamily="34" charset="0"/>
                <a:ea typeface="微軟正黑體" panose="020B0604030504040204" pitchFamily="34" charset="-120"/>
              </a:rPr>
            </a:br>
            <a:r>
              <a:rPr lang="en-US">
                <a:latin typeface="Calibri" panose="020F0502020204030204" pitchFamily="34" charset="0"/>
                <a:ea typeface="微軟正黑體" panose="020B0604030504040204" pitchFamily="34" charset="-120"/>
              </a:rPr>
              <a:t>公司N開發</a:t>
            </a:r>
            <a:r>
              <a:rPr lang="en-US" b="1">
                <a:latin typeface="Calibri" panose="020F0502020204030204" pitchFamily="34" charset="0"/>
                <a:ea typeface="微軟正黑體" panose="020B0604030504040204" pitchFamily="34" charset="-120"/>
              </a:rPr>
              <a:t>NRU-120S</a:t>
            </a:r>
            <a:r>
              <a:rPr lang="en-US">
                <a:latin typeface="Calibri" panose="020F0502020204030204" pitchFamily="34" charset="0"/>
                <a:ea typeface="微軟正黑體" panose="020B0604030504040204" pitchFamily="34" charset="-120"/>
              </a:rPr>
              <a:t>系列作為搭載Jetson AGX Xavier的整合裝置。這些產品需要具有高可靠性和可擴充性的SSD，以提供即時圖像和影片分析到邊緣裝置。</a:t>
            </a:r>
            <a:endParaRPr>
              <a:latin typeface="Calibri" panose="020F0502020204030204" pitchFamily="34" charset="0"/>
              <a:ea typeface="微軟正黑體" panose="020B0604030504040204" pitchFamily="34" charset="-120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 panose="020F0502020204030204" pitchFamily="34" charset="0"/>
              <a:ea typeface="微軟正黑體" panose="020B0604030504040204" pitchFamily="34" charset="-12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000" b="1"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創見產品</a:t>
            </a:r>
            <a:r>
              <a:rPr lang="en-US" sz="1600">
                <a:latin typeface="Calibri" panose="020F0502020204030204" pitchFamily="34" charset="0"/>
                <a:ea typeface="微軟正黑體" panose="020B0604030504040204" pitchFamily="34" charset="-120"/>
              </a:rPr>
              <a:t/>
            </a:r>
            <a:br>
              <a:rPr lang="en-US" sz="1600">
                <a:latin typeface="Calibri" panose="020F0502020204030204" pitchFamily="34" charset="0"/>
                <a:ea typeface="微軟正黑體" panose="020B0604030504040204" pitchFamily="34" charset="-120"/>
              </a:rPr>
            </a:br>
            <a:r>
              <a:rPr lang="en-US" sz="1600" b="1">
                <a:solidFill>
                  <a:srgbClr val="7E000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TS512GSSD470K-I</a:t>
            </a:r>
            <a:r>
              <a:rPr lang="en-US" sz="1600">
                <a:solidFill>
                  <a:schemeClr val="dk1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/>
            </a:r>
            <a:br>
              <a:rPr lang="en-US" sz="1600">
                <a:solidFill>
                  <a:schemeClr val="dk1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</a:br>
            <a:r>
              <a:rPr lang="en-US" sz="1600">
                <a:solidFill>
                  <a:schemeClr val="dk1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512GB 2.5" SATA3 SSD with 3D TLC NAND flash and normal operation at Wide Temp.</a:t>
            </a:r>
            <a:br>
              <a:rPr lang="en-US" sz="1600">
                <a:solidFill>
                  <a:schemeClr val="dk1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</a:br>
            <a:r>
              <a:rPr lang="en-US" sz="1200">
                <a:solidFill>
                  <a:srgbClr val="666666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*寬溫 -40°C to 85°C</a:t>
            </a:r>
            <a:endParaRPr sz="1600">
              <a:solidFill>
                <a:srgbClr val="666666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</p:txBody>
      </p:sp>
      <p:sp>
        <p:nvSpPr>
          <p:cNvPr id="400" name="Google Shape;400;p43"/>
          <p:cNvSpPr txBox="1"/>
          <p:nvPr/>
        </p:nvSpPr>
        <p:spPr>
          <a:xfrm>
            <a:off x="215969" y="4935000"/>
            <a:ext cx="2418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Confidential</a:t>
            </a:r>
            <a:endParaRPr sz="10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01" name="Google Shape;401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46213" y="2901325"/>
            <a:ext cx="274320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2" name="Google Shape;402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61463" y="812527"/>
            <a:ext cx="2712724" cy="20887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647362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96305" y="2113536"/>
            <a:ext cx="4968600" cy="857400"/>
          </a:xfrm>
        </p:spPr>
        <p:txBody>
          <a:bodyPr/>
          <a:lstStyle/>
          <a:p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財務資訊</a:t>
            </a:r>
          </a:p>
        </p:txBody>
      </p:sp>
    </p:spTree>
    <p:extLst>
      <p:ext uri="{BB962C8B-B14F-4D97-AF65-F5344CB8AC3E}">
        <p14:creationId xmlns:p14="http://schemas.microsoft.com/office/powerpoint/2010/main" val="849043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75063" y="565274"/>
            <a:ext cx="896657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sp>
        <p:nvSpPr>
          <p:cNvPr id="11" name="文字方塊 8"/>
          <p:cNvSpPr txBox="1">
            <a:spLocks noChangeArrowheads="1"/>
          </p:cNvSpPr>
          <p:nvPr/>
        </p:nvSpPr>
        <p:spPr bwMode="auto">
          <a:xfrm>
            <a:off x="362595" y="51470"/>
            <a:ext cx="8097837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TW" sz="3000" b="1" dirty="0" smtClean="0">
                <a:solidFill>
                  <a:srgbClr val="A50021"/>
                </a:solidFill>
                <a:latin typeface="Arial" pitchFamily="34" charset="0"/>
                <a:ea typeface="Arial Unicode MS" pitchFamily="34" charset="-120"/>
                <a:cs typeface="Arial" pitchFamily="34" charset="0"/>
              </a:rPr>
              <a:t>2023Q3 </a:t>
            </a:r>
            <a:r>
              <a:rPr lang="zh-TW" altLang="en-US" sz="3000" b="1" dirty="0">
                <a:solidFill>
                  <a:srgbClr val="A50021"/>
                </a:solidFill>
                <a:latin typeface="Arial" pitchFamily="34" charset="0"/>
                <a:ea typeface="Arial Unicode MS" pitchFamily="34" charset="-120"/>
                <a:cs typeface="Arial" pitchFamily="34" charset="0"/>
              </a:rPr>
              <a:t>合併損益表</a:t>
            </a: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45695-6DFC-4613-8BE0-5DB87E2B1ADF}" type="slidenum">
              <a:rPr lang="zh-TW" altLang="en-US" smtClean="0"/>
              <a:t>19</a:t>
            </a:fld>
            <a:endParaRPr lang="zh-TW" altLang="en-US"/>
          </a:p>
        </p:txBody>
      </p:sp>
      <p:cxnSp>
        <p:nvCxnSpPr>
          <p:cNvPr id="5" name="Straight Connector 3"/>
          <p:cNvCxnSpPr/>
          <p:nvPr/>
        </p:nvCxnSpPr>
        <p:spPr bwMode="auto">
          <a:xfrm>
            <a:off x="460246" y="593056"/>
            <a:ext cx="6121400" cy="1588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aphicFrame>
        <p:nvGraphicFramePr>
          <p:cNvPr id="7" name="表格 6">
            <a:extLst>
              <a:ext uri="{FF2B5EF4-FFF2-40B4-BE49-F238E27FC236}">
                <a16:creationId xmlns="" xmlns:a16="http://schemas.microsoft.com/office/drawing/2014/main" id="{2DAE412F-1929-C645-8DE8-CDC956F400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0918621"/>
              </p:ext>
            </p:extLst>
          </p:nvPr>
        </p:nvGraphicFramePr>
        <p:xfrm>
          <a:off x="4876638" y="640914"/>
          <a:ext cx="1979053" cy="4296989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15105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28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83944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900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2023~Q3</a:t>
                      </a:r>
                      <a:endParaRPr lang="en-US" sz="1900" b="1" i="0" u="none" strike="noStrike" dirty="0">
                        <a:solidFill>
                          <a:srgbClr val="FFFFFF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9912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金額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900" b="1" u="none" strike="noStrike" dirty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%</a:t>
                      </a:r>
                      <a:endParaRPr lang="en-US" altLang="zh-TW" sz="19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83944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900" b="1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7,805</a:t>
                      </a:r>
                      <a:endParaRPr lang="en-US" altLang="zh-TW" sz="19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100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83944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9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(5,816)</a:t>
                      </a:r>
                      <a:endParaRPr lang="en-US" altLang="zh-TW" sz="1900" b="1" i="0" u="none" strike="noStrike" dirty="0">
                        <a:solidFill>
                          <a:srgbClr val="FF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zh-TW" sz="1600" b="0" i="0" u="none" strike="noStrike" dirty="0">
                        <a:solidFill>
                          <a:srgbClr val="FF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03845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900" b="1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1,989 </a:t>
                      </a:r>
                      <a:endParaRPr lang="en-US" altLang="zh-TW" sz="19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25.5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83944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9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(866)</a:t>
                      </a:r>
                      <a:endParaRPr lang="en-US" altLang="zh-TW" sz="1900" b="1" i="0" u="none" strike="noStrike" dirty="0">
                        <a:solidFill>
                          <a:srgbClr val="FF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solidFill>
                            <a:srgbClr val="FF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(11.1)</a:t>
                      </a:r>
                      <a:endParaRPr lang="en-US" altLang="zh-TW" sz="1600" b="0" i="0" u="none" strike="noStrike" dirty="0">
                        <a:solidFill>
                          <a:srgbClr val="FF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83944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900" b="1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1,123 </a:t>
                      </a:r>
                      <a:endParaRPr lang="en-US" altLang="zh-TW" sz="19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14.4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96712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900" b="1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698 </a:t>
                      </a:r>
                      <a:endParaRPr lang="en-US" altLang="zh-TW" sz="19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8.9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83944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900" b="1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1,821 </a:t>
                      </a:r>
                      <a:endParaRPr lang="en-US" altLang="zh-TW" sz="19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23.3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96712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900" b="1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1,458 </a:t>
                      </a:r>
                      <a:endParaRPr lang="en-US" altLang="zh-TW" sz="19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18.7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83944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900" b="1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3.40</a:t>
                      </a:r>
                      <a:endParaRPr lang="en-US" altLang="zh-TW" sz="19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46800" marR="46800" marT="46800" marB="46800" anchor="ctr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  <p:graphicFrame>
        <p:nvGraphicFramePr>
          <p:cNvPr id="10" name="表格 9">
            <a:extLst>
              <a:ext uri="{FF2B5EF4-FFF2-40B4-BE49-F238E27FC236}">
                <a16:creationId xmlns="" xmlns:a16="http://schemas.microsoft.com/office/drawing/2014/main" id="{DB01F969-C167-D640-9DF1-460AEA0AA7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9250697"/>
              </p:ext>
            </p:extLst>
          </p:nvPr>
        </p:nvGraphicFramePr>
        <p:xfrm>
          <a:off x="6891699" y="640914"/>
          <a:ext cx="1980000" cy="4296993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152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28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83944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900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2022~Q3</a:t>
                      </a:r>
                      <a:endParaRPr lang="en-US" sz="1900" b="1" i="0" u="none" strike="noStrike" dirty="0">
                        <a:solidFill>
                          <a:srgbClr val="FFFFFF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9912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金額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900" b="1" u="none" strike="noStrike" dirty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%</a:t>
                      </a:r>
                      <a:endParaRPr lang="en-US" altLang="zh-TW" sz="19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83944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900" b="1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9,522 </a:t>
                      </a:r>
                      <a:endParaRPr lang="en-US" altLang="zh-TW" sz="19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100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83944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9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(7,350)</a:t>
                      </a:r>
                      <a:endParaRPr lang="en-US" altLang="zh-TW" sz="1900" b="1" i="0" u="none" strike="noStrike" dirty="0">
                        <a:solidFill>
                          <a:srgbClr val="FF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zh-TW" sz="1600" b="0" i="0" u="none" strike="noStrike" dirty="0">
                        <a:solidFill>
                          <a:srgbClr val="FF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03847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900" b="1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2,172 </a:t>
                      </a:r>
                      <a:endParaRPr lang="en-US" altLang="zh-TW" sz="19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22.8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83944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9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(922)</a:t>
                      </a:r>
                      <a:endParaRPr lang="en-US" altLang="zh-TW" sz="1900" b="1" i="0" u="none" strike="noStrike" dirty="0">
                        <a:solidFill>
                          <a:srgbClr val="FF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solidFill>
                            <a:srgbClr val="FF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(9.7)</a:t>
                      </a:r>
                      <a:endParaRPr lang="en-US" altLang="zh-TW" sz="1600" b="0" i="0" u="none" strike="noStrike" dirty="0">
                        <a:solidFill>
                          <a:srgbClr val="FF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83944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900" b="1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1,250 </a:t>
                      </a:r>
                      <a:endParaRPr lang="en-US" altLang="zh-TW" sz="19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13.1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96713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900" b="1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2,035 </a:t>
                      </a:r>
                      <a:endParaRPr lang="en-US" altLang="zh-TW" sz="19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21.4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83944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900" b="1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3,285 </a:t>
                      </a:r>
                      <a:endParaRPr lang="en-US" altLang="zh-TW" sz="19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34.5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96713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900" b="1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2,408 </a:t>
                      </a:r>
                      <a:endParaRPr lang="en-US" altLang="zh-TW" sz="19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25.3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83944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900" b="1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5.61 </a:t>
                      </a:r>
                      <a:endParaRPr lang="en-US" altLang="zh-TW" sz="19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46800" marR="46800" marT="46800" marB="46800" anchor="ctr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12" name="矩形 11">
            <a:extLst>
              <a:ext uri="{FF2B5EF4-FFF2-40B4-BE49-F238E27FC236}">
                <a16:creationId xmlns="" xmlns:a16="http://schemas.microsoft.com/office/drawing/2014/main" id="{C2F4119E-A14C-3D4E-B6CF-1384486D8FD4}"/>
              </a:ext>
            </a:extLst>
          </p:cNvPr>
          <p:cNvSpPr/>
          <p:nvPr/>
        </p:nvSpPr>
        <p:spPr>
          <a:xfrm>
            <a:off x="6269172" y="288275"/>
            <a:ext cx="264687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ctr"/>
            <a:r>
              <a:rPr lang="zh-TW" altLang="en-US" sz="1200" dirty="0" smtClean="0">
                <a:latin typeface="微軟正黑體" pitchFamily="34" charset="-120"/>
                <a:ea typeface="微軟正黑體" pitchFamily="34" charset="-120"/>
              </a:rPr>
              <a:t>單位：新台幣百萬元；</a:t>
            </a:r>
            <a:r>
              <a:rPr lang="zh-TW" altLang="en-US" sz="1200" dirty="0">
                <a:latin typeface="微軟正黑體" pitchFamily="34" charset="-120"/>
                <a:ea typeface="微軟正黑體" pitchFamily="34" charset="-120"/>
              </a:rPr>
              <a:t>每股</a:t>
            </a:r>
            <a:r>
              <a:rPr lang="zh-TW" altLang="en-US" sz="1200" dirty="0" smtClean="0">
                <a:latin typeface="微軟正黑體" pitchFamily="34" charset="-120"/>
                <a:ea typeface="微軟正黑體" pitchFamily="34" charset="-120"/>
              </a:rPr>
              <a:t>盈餘為元</a:t>
            </a:r>
            <a:endParaRPr lang="en-US" altLang="zh-TW" sz="1200" b="1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aphicFrame>
        <p:nvGraphicFramePr>
          <p:cNvPr id="6" name="表格 5">
            <a:extLst>
              <a:ext uri="{FF2B5EF4-FFF2-40B4-BE49-F238E27FC236}">
                <a16:creationId xmlns="" xmlns:a16="http://schemas.microsoft.com/office/drawing/2014/main" id="{522E445C-2CCF-D64E-8228-1D22B6BF45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0577297"/>
              </p:ext>
            </p:extLst>
          </p:nvPr>
        </p:nvGraphicFramePr>
        <p:xfrm>
          <a:off x="266963" y="640914"/>
          <a:ext cx="4572000" cy="4296991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592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52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280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8394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900" u="none" strike="noStrike" dirty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　</a:t>
                      </a:r>
                      <a:endParaRPr lang="zh-TW" alt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900" u="none" strike="noStrike" dirty="0" smtClean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2023Q3</a:t>
                      </a:r>
                      <a:endParaRPr lang="en-US" sz="1900" b="1" i="0" u="none" strike="noStrike" dirty="0">
                        <a:solidFill>
                          <a:schemeClr val="tx1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9912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900" u="none" strike="noStrike" dirty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　</a:t>
                      </a:r>
                      <a:endParaRPr lang="zh-TW" alt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金額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u="none" strike="noStrike" dirty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%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8394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銷貨收入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900" b="1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2,727</a:t>
                      </a:r>
                      <a:endParaRPr lang="en-US" altLang="zh-TW" sz="19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100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8394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u="none" strike="noStrike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  </a:t>
                      </a:r>
                      <a:r>
                        <a:rPr lang="zh-TW" altLang="en-US" sz="1800" b="1" u="none" strike="noStrike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銷貨成本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9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(1,875)</a:t>
                      </a:r>
                      <a:endParaRPr lang="en-US" altLang="zh-TW" sz="1900" b="1" i="0" u="none" strike="noStrike" dirty="0">
                        <a:solidFill>
                          <a:srgbClr val="FF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zh-TW" sz="1600" b="0" i="0" u="none" strike="noStrike" dirty="0">
                        <a:solidFill>
                          <a:srgbClr val="FF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03845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營業毛利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900" b="1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852</a:t>
                      </a:r>
                      <a:endParaRPr lang="en-US" altLang="zh-TW" sz="19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31.2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8394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u="none" strike="noStrike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  </a:t>
                      </a:r>
                      <a:r>
                        <a:rPr lang="zh-TW" altLang="en-US" sz="1800" b="1" u="none" strike="noStrike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營業費用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9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(280)</a:t>
                      </a:r>
                      <a:endParaRPr lang="en-US" altLang="zh-TW" sz="1900" b="1" i="0" u="none" strike="noStrike" dirty="0">
                        <a:solidFill>
                          <a:srgbClr val="FF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solidFill>
                            <a:srgbClr val="FF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(10.3)</a:t>
                      </a:r>
                      <a:endParaRPr lang="en-US" altLang="zh-TW" sz="1600" b="0" i="0" u="none" strike="noStrike" dirty="0">
                        <a:solidFill>
                          <a:srgbClr val="FF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8394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營業淨利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900" b="1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572</a:t>
                      </a:r>
                      <a:endParaRPr lang="en-US" altLang="zh-TW" sz="19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20.9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9671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u="none" strike="noStrike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  </a:t>
                      </a:r>
                      <a:r>
                        <a:rPr lang="zh-TW" altLang="en-US" sz="1800" b="1" u="none" strike="noStrike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營業外收入</a:t>
                      </a:r>
                      <a:r>
                        <a:rPr lang="en-US" altLang="zh-TW" sz="1800" b="1" u="none" strike="noStrike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1800" b="1" u="none" strike="noStrike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支出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900" b="1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402</a:t>
                      </a:r>
                      <a:endParaRPr lang="en-US" altLang="zh-TW" sz="19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14.7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8394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稅前淨利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900" b="1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974</a:t>
                      </a:r>
                      <a:endParaRPr lang="en-US" altLang="zh-TW" sz="19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35.6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9671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本期淨利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900" b="1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827</a:t>
                      </a:r>
                      <a:endParaRPr lang="en-US" altLang="zh-TW" sz="19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30.3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8394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每股盈餘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900" b="1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1.93</a:t>
                      </a:r>
                      <a:endParaRPr lang="zh-TW" altLang="en-US" sz="19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46800" marR="46800" marT="46800" marB="46800" anchor="ctr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5076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Google Shape;161;p28" descr="2023 company profile_3-2 複本 2.jpg"/>
          <p:cNvPicPr preferRelativeResize="0"/>
          <p:nvPr/>
        </p:nvPicPr>
        <p:blipFill rotWithShape="1">
          <a:blip r:embed="rId3">
            <a:alphaModFix/>
          </a:blip>
          <a:srcRect b="3269"/>
          <a:stretch/>
        </p:blipFill>
        <p:spPr>
          <a:xfrm>
            <a:off x="-11967" y="-1"/>
            <a:ext cx="9141293" cy="4981653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28"/>
          <p:cNvSpPr txBox="1">
            <a:spLocks noGrp="1"/>
          </p:cNvSpPr>
          <p:nvPr>
            <p:ph type="sldNum" idx="4294967295"/>
          </p:nvPr>
        </p:nvSpPr>
        <p:spPr>
          <a:xfrm>
            <a:off x="4477644" y="4942799"/>
            <a:ext cx="1620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</a:pPr>
            <a:fld id="{00000000-1234-1234-1234-123412341234}" type="slidenum">
              <a:rPr lang="en-US" sz="900">
                <a:solidFill>
                  <a:srgbClr val="F2F2F2"/>
                </a:solidFill>
              </a:rPr>
              <a:t>2</a:t>
            </a:fld>
            <a:endParaRPr dirty="0"/>
          </a:p>
        </p:txBody>
      </p:sp>
      <p:pic>
        <p:nvPicPr>
          <p:cNvPr id="163" name="Google Shape;163;p28" descr="影像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37528" y="1387589"/>
            <a:ext cx="394863" cy="4387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8" descr="影像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35799" y="1362245"/>
            <a:ext cx="342595" cy="489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8" descr="影像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599764" y="1372304"/>
            <a:ext cx="456495" cy="4693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8" descr="影像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00342" y="3092254"/>
            <a:ext cx="542579" cy="345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8" descr="影像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556527" y="3028605"/>
            <a:ext cx="492545" cy="454270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28"/>
          <p:cNvSpPr txBox="1"/>
          <p:nvPr/>
        </p:nvSpPr>
        <p:spPr>
          <a:xfrm>
            <a:off x="457199" y="0"/>
            <a:ext cx="5029800" cy="109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Century Gothic"/>
              <a:buNone/>
            </a:pPr>
            <a:r>
              <a:rPr lang="en-US" sz="2800" b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關於創見</a:t>
            </a:r>
            <a:endParaRPr sz="1400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69" name="Google Shape;169;p28" descr="影像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309665" y="3028605"/>
            <a:ext cx="394863" cy="563607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28"/>
          <p:cNvSpPr txBox="1"/>
          <p:nvPr/>
        </p:nvSpPr>
        <p:spPr>
          <a:xfrm>
            <a:off x="534513" y="1826325"/>
            <a:ext cx="12009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1" i="0" u="none" strike="noStrike" cap="none" dirty="0">
                <a:solidFill>
                  <a:schemeClr val="lt1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1989</a:t>
            </a:r>
            <a:r>
              <a:rPr lang="en-US" sz="2000" b="1" dirty="0">
                <a:solidFill>
                  <a:schemeClr val="lt1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年</a:t>
            </a:r>
            <a:endParaRPr sz="2000" b="1" dirty="0">
              <a:solidFill>
                <a:schemeClr val="lt1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1" dirty="0" err="1">
                <a:solidFill>
                  <a:schemeClr val="lt1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成立</a:t>
            </a:r>
            <a:endParaRPr sz="1400" b="0" i="0" u="none" strike="noStrike" cap="none" dirty="0">
              <a:solidFill>
                <a:srgbClr val="000000"/>
              </a:solidFill>
              <a:latin typeface="Calibri" panose="020F0502020204030204" pitchFamily="34" charset="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171" name="Google Shape;171;p28"/>
          <p:cNvSpPr txBox="1"/>
          <p:nvPr/>
        </p:nvSpPr>
        <p:spPr>
          <a:xfrm>
            <a:off x="495814" y="3595125"/>
            <a:ext cx="12783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1">
                <a:solidFill>
                  <a:schemeClr val="lt1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總員工數</a:t>
            </a:r>
            <a:endParaRPr sz="1600">
              <a:solidFill>
                <a:schemeClr val="lt1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</a:pPr>
            <a:r>
              <a:rPr lang="en-US" sz="2000" b="1" i="0" u="none" strike="noStrike" cap="none">
                <a:solidFill>
                  <a:schemeClr val="lt1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1200</a:t>
            </a:r>
            <a:r>
              <a:rPr lang="en-US" sz="2000" b="0" i="0" u="none" strike="noStrike" cap="none">
                <a:solidFill>
                  <a:schemeClr val="lt1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+</a:t>
            </a:r>
            <a:endParaRPr sz="1600" b="1" i="0" u="none" strike="noStrike" cap="none">
              <a:solidFill>
                <a:schemeClr val="lt1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</p:txBody>
      </p:sp>
      <p:sp>
        <p:nvSpPr>
          <p:cNvPr id="172" name="Google Shape;172;p28"/>
          <p:cNvSpPr txBox="1"/>
          <p:nvPr/>
        </p:nvSpPr>
        <p:spPr>
          <a:xfrm>
            <a:off x="1959150" y="1795575"/>
            <a:ext cx="17499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1">
                <a:solidFill>
                  <a:schemeClr val="lt1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全球</a:t>
            </a:r>
            <a:endParaRPr sz="2000" b="1">
              <a:solidFill>
                <a:schemeClr val="lt1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chemeClr val="lt1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1</a:t>
            </a:r>
            <a:r>
              <a:rPr lang="en-US" sz="2000" b="1">
                <a:solidFill>
                  <a:schemeClr val="lt1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1</a:t>
            </a:r>
            <a:r>
              <a:rPr lang="en-US" sz="2000" b="1">
                <a:solidFill>
                  <a:schemeClr val="lt1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間分公司</a:t>
            </a:r>
            <a:endParaRPr sz="2000" b="0" i="0" u="none" strike="noStrike" cap="none">
              <a:solidFill>
                <a:srgbClr val="000000"/>
              </a:solidFill>
              <a:latin typeface="Calibri" panose="020F0502020204030204" pitchFamily="34" charset="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173" name="Google Shape;173;p28"/>
          <p:cNvSpPr txBox="1"/>
          <p:nvPr/>
        </p:nvSpPr>
        <p:spPr>
          <a:xfrm>
            <a:off x="2038250" y="3625875"/>
            <a:ext cx="14823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2000" b="1">
                <a:solidFill>
                  <a:schemeClr val="lt1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總產品數</a:t>
            </a:r>
            <a:endParaRPr sz="1600">
              <a:solidFill>
                <a:schemeClr val="lt1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chemeClr val="lt1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2000</a:t>
            </a:r>
            <a:r>
              <a:rPr lang="en-US" sz="2000" b="0" i="0" u="none" strike="noStrike" cap="none">
                <a:solidFill>
                  <a:schemeClr val="lt1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+</a:t>
            </a:r>
            <a:endParaRPr sz="900" b="0" i="0" u="none" strike="noStrike" cap="none">
              <a:solidFill>
                <a:schemeClr val="lt1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</p:txBody>
      </p:sp>
      <p:sp>
        <p:nvSpPr>
          <p:cNvPr id="174" name="Google Shape;174;p28"/>
          <p:cNvSpPr txBox="1"/>
          <p:nvPr/>
        </p:nvSpPr>
        <p:spPr>
          <a:xfrm>
            <a:off x="3844400" y="1826325"/>
            <a:ext cx="13941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1">
                <a:solidFill>
                  <a:schemeClr val="lt1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台灣製造</a:t>
            </a:r>
            <a:endParaRPr sz="1600" b="1">
              <a:solidFill>
                <a:schemeClr val="lt1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</p:txBody>
      </p:sp>
      <p:sp>
        <p:nvSpPr>
          <p:cNvPr id="175" name="Google Shape;175;p28"/>
          <p:cNvSpPr txBox="1"/>
          <p:nvPr/>
        </p:nvSpPr>
        <p:spPr>
          <a:xfrm>
            <a:off x="3739100" y="3625875"/>
            <a:ext cx="15360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chemeClr val="lt1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150</a:t>
            </a:r>
            <a:r>
              <a:rPr lang="en-US" sz="2000" b="0" i="0" u="none" strike="noStrike" cap="none">
                <a:solidFill>
                  <a:schemeClr val="lt1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+</a:t>
            </a:r>
            <a:endParaRPr sz="2000" b="0" i="0" u="none" strike="noStrike" cap="none">
              <a:solidFill>
                <a:schemeClr val="lt1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1">
                <a:solidFill>
                  <a:schemeClr val="lt1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專利認可</a:t>
            </a:r>
            <a:endParaRPr sz="2000">
              <a:solidFill>
                <a:schemeClr val="lt1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</p:txBody>
      </p:sp>
      <p:cxnSp>
        <p:nvCxnSpPr>
          <p:cNvPr id="176" name="Google Shape;176;p28"/>
          <p:cNvCxnSpPr/>
          <p:nvPr/>
        </p:nvCxnSpPr>
        <p:spPr>
          <a:xfrm>
            <a:off x="698325" y="2785750"/>
            <a:ext cx="4242600" cy="0"/>
          </a:xfrm>
          <a:prstGeom prst="straightConnector1">
            <a:avLst/>
          </a:prstGeom>
          <a:noFill/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543238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字方塊 8"/>
          <p:cNvSpPr txBox="1"/>
          <p:nvPr/>
        </p:nvSpPr>
        <p:spPr>
          <a:xfrm>
            <a:off x="75063" y="565274"/>
            <a:ext cx="896657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sp>
        <p:nvSpPr>
          <p:cNvPr id="11" name="文字方塊 8"/>
          <p:cNvSpPr txBox="1">
            <a:spLocks noChangeArrowheads="1"/>
          </p:cNvSpPr>
          <p:nvPr/>
        </p:nvSpPr>
        <p:spPr bwMode="auto">
          <a:xfrm>
            <a:off x="362595" y="51470"/>
            <a:ext cx="8097837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TW" sz="3000" b="1" dirty="0" smtClean="0">
                <a:solidFill>
                  <a:srgbClr val="A50021"/>
                </a:solidFill>
                <a:latin typeface="Arial" pitchFamily="34" charset="0"/>
                <a:ea typeface="Arial Unicode MS" pitchFamily="34" charset="-120"/>
                <a:cs typeface="Arial" pitchFamily="34" charset="0"/>
              </a:rPr>
              <a:t>2023Q3</a:t>
            </a:r>
            <a:r>
              <a:rPr lang="zh-TW" altLang="en-US" sz="3000" b="1" dirty="0">
                <a:solidFill>
                  <a:srgbClr val="A50021"/>
                </a:solidFill>
                <a:latin typeface="Arial" pitchFamily="34" charset="0"/>
                <a:ea typeface="Arial Unicode MS" pitchFamily="34" charset="-120"/>
                <a:cs typeface="Arial" pitchFamily="34" charset="0"/>
              </a:rPr>
              <a:t>合併資產負債表</a:t>
            </a: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45695-6DFC-4613-8BE0-5DB87E2B1ADF}" type="slidenum">
              <a:rPr lang="zh-TW" altLang="en-US" smtClean="0"/>
              <a:t>20</a:t>
            </a:fld>
            <a:endParaRPr lang="zh-TW" altLang="en-US"/>
          </a:p>
        </p:txBody>
      </p:sp>
      <p:cxnSp>
        <p:nvCxnSpPr>
          <p:cNvPr id="5" name="Straight Connector 3"/>
          <p:cNvCxnSpPr/>
          <p:nvPr/>
        </p:nvCxnSpPr>
        <p:spPr bwMode="auto">
          <a:xfrm>
            <a:off x="460246" y="593056"/>
            <a:ext cx="6121400" cy="1588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aphicFrame>
        <p:nvGraphicFramePr>
          <p:cNvPr id="13" name="表格 12">
            <a:extLst>
              <a:ext uri="{FF2B5EF4-FFF2-40B4-BE49-F238E27FC236}">
                <a16:creationId xmlns="" xmlns:a16="http://schemas.microsoft.com/office/drawing/2014/main" id="{963110A3-BB5D-884F-9E80-C2FC80F47C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7338131"/>
              </p:ext>
            </p:extLst>
          </p:nvPr>
        </p:nvGraphicFramePr>
        <p:xfrm>
          <a:off x="4665376" y="648212"/>
          <a:ext cx="2160000" cy="4320008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260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00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4550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2022/12/31</a:t>
                      </a:r>
                      <a:endParaRPr lang="en-US" altLang="zh-TW" sz="1400" b="1" i="0" u="none" strike="noStrike" dirty="0">
                        <a:solidFill>
                          <a:srgbClr val="FFFFFF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4550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金額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u="none" strike="noStrike" dirty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400" b="1" u="none" strike="noStrike" dirty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   </a:t>
                      </a:r>
                      <a:r>
                        <a:rPr lang="en-US" altLang="zh-TW" sz="1400" b="1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21,528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400" b="1" u="none" strike="noStrike" dirty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   </a:t>
                      </a:r>
                      <a:r>
                        <a:rPr lang="en-US" altLang="zh-TW" sz="1400" b="1" u="none" strike="noStrike" dirty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100 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16,255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75.5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3,187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14.8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8,611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40.0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1,219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5.7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3,143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14.6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5,273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24.5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576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2.7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4,174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19.4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1,977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9.2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1,427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6.6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500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2.3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19,551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90.8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400" u="none" strike="noStrike" dirty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　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400" u="none" strike="noStrike" dirty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　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12.55%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400" u="none" strike="noStrike" dirty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　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11.40%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400" u="none" strike="noStrike" dirty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　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</a:tbl>
          </a:graphicData>
        </a:graphic>
      </p:graphicFrame>
      <p:graphicFrame>
        <p:nvGraphicFramePr>
          <p:cNvPr id="14" name="表格 13">
            <a:extLst>
              <a:ext uri="{FF2B5EF4-FFF2-40B4-BE49-F238E27FC236}">
                <a16:creationId xmlns="" xmlns:a16="http://schemas.microsoft.com/office/drawing/2014/main" id="{1DBFFB66-504C-764A-8306-35F9A6DA5C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1087267"/>
              </p:ext>
            </p:extLst>
          </p:nvPr>
        </p:nvGraphicFramePr>
        <p:xfrm>
          <a:off x="6845559" y="641388"/>
          <a:ext cx="2160000" cy="4320008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260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00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4550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2022/9/30</a:t>
                      </a:r>
                      <a:endParaRPr lang="en-US" altLang="zh-TW" sz="1400" b="1" i="0" u="none" strike="noStrike" dirty="0">
                        <a:solidFill>
                          <a:srgbClr val="FFFFFF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4550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金額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u="none" strike="noStrike" dirty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400" b="1" u="none" strike="noStrike" dirty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   </a:t>
                      </a:r>
                      <a:r>
                        <a:rPr lang="en-US" altLang="zh-TW" sz="1400" b="1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21,449 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400" b="1" u="none" strike="noStrike" dirty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   </a:t>
                      </a:r>
                      <a:r>
                        <a:rPr lang="en-US" altLang="zh-TW" sz="1400" b="1" u="none" strike="noStrike" dirty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100 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400" u="none" strike="noStrike" dirty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   </a:t>
                      </a:r>
                      <a:r>
                        <a:rPr lang="en-US" altLang="zh-TW" sz="1400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16,174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zh-TW" altLang="en-US" sz="14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     </a:t>
                      </a:r>
                      <a:r>
                        <a:rPr lang="en-US" altLang="zh-TW" sz="14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75.4 </a:t>
                      </a:r>
                      <a:endParaRPr lang="en-US" altLang="zh-TW" sz="1400" b="0" i="0" u="none" strike="noStrike" cap="none" dirty="0">
                        <a:solidFill>
                          <a:schemeClr val="tx1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  <a:cs typeface="+mn-cs"/>
                        <a:sym typeface="Arial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400" u="none" strike="noStrike" dirty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        </a:t>
                      </a:r>
                      <a:r>
                        <a:rPr lang="en-US" altLang="zh-TW" sz="1400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3,659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400" u="none" strike="noStrike" dirty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      </a:t>
                      </a:r>
                      <a:r>
                        <a:rPr lang="en-US" altLang="zh-TW" sz="1400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17.1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400" u="none" strike="noStrike" dirty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     </a:t>
                      </a:r>
                      <a:r>
                        <a:rPr lang="en-US" altLang="zh-TW" sz="1400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6,735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400" u="none" strike="noStrike" dirty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     </a:t>
                      </a:r>
                      <a:r>
                        <a:rPr lang="en-US" altLang="zh-TW" sz="1400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31.4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400" u="none" strike="noStrike" dirty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     </a:t>
                      </a:r>
                      <a:r>
                        <a:rPr lang="en-US" altLang="zh-TW" sz="1400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1,414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400" u="none" strike="noStrike" dirty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      </a:t>
                      </a:r>
                      <a:r>
                        <a:rPr lang="en-US" altLang="zh-TW" sz="1400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6.6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400" u="none" strike="noStrike" dirty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     </a:t>
                      </a:r>
                      <a:r>
                        <a:rPr lang="en-US" altLang="zh-TW" sz="1400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4,244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400" u="none" strike="noStrike" dirty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    </a:t>
                      </a:r>
                      <a:r>
                        <a:rPr lang="zh-TW" altLang="en-US" sz="14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 </a:t>
                      </a:r>
                      <a:r>
                        <a:rPr lang="en-US" altLang="zh-TW" sz="14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19.8 </a:t>
                      </a:r>
                      <a:endParaRPr lang="en-US" altLang="zh-TW" sz="1400" b="0" i="0" u="none" strike="noStrike" cap="none" dirty="0">
                        <a:solidFill>
                          <a:schemeClr val="tx1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  <a:cs typeface="+mn-cs"/>
                        <a:sym typeface="Arial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400" u="none" strike="noStrike" dirty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     </a:t>
                      </a:r>
                      <a:r>
                        <a:rPr lang="en-US" altLang="zh-TW" sz="1400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5,275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400" u="none" strike="noStrike" dirty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     </a:t>
                      </a:r>
                      <a:r>
                        <a:rPr lang="en-US" altLang="zh-TW" sz="1400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24.6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400" u="none" strike="noStrike" dirty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     </a:t>
                      </a:r>
                      <a:r>
                        <a:rPr lang="en-US" altLang="zh-TW" sz="1400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536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400" b="0" u="none" strike="noStrike" dirty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      </a:t>
                      </a:r>
                      <a:r>
                        <a:rPr lang="en-US" altLang="zh-TW" sz="14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2.5 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400" u="none" strike="noStrike" dirty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     </a:t>
                      </a:r>
                      <a:r>
                        <a:rPr lang="en-US" altLang="zh-TW" sz="1400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4,182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400" u="none" strike="noStrike" dirty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     </a:t>
                      </a:r>
                      <a:r>
                        <a:rPr lang="en-US" altLang="zh-TW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19.5 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400" b="1" u="none" strike="noStrike" dirty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     </a:t>
                      </a:r>
                      <a:r>
                        <a:rPr lang="en-US" altLang="zh-TW" sz="1400" b="1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2,019 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400" b="1" u="none" strike="noStrike" dirty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     </a:t>
                      </a:r>
                      <a:r>
                        <a:rPr lang="en-US" altLang="zh-TW" sz="14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9.4 </a:t>
                      </a:r>
                      <a:endParaRPr lang="en-US" altLang="zh-TW" sz="1400" b="1" i="0" u="none" strike="noStrike" dirty="0">
                        <a:solidFill>
                          <a:schemeClr val="tx1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400" u="none" strike="noStrike" dirty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     </a:t>
                      </a:r>
                      <a:r>
                        <a:rPr lang="en-US" altLang="zh-TW" sz="1400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1,405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400" u="none" strike="noStrike" dirty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     </a:t>
                      </a:r>
                      <a:r>
                        <a:rPr lang="en-US" altLang="zh-TW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6.6 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559</a:t>
                      </a:r>
                      <a:r>
                        <a:rPr lang="zh-TW" altLang="en-US" sz="1400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     </a:t>
                      </a:r>
                      <a:r>
                        <a:rPr lang="en-US" altLang="zh-TW" sz="1400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400" b="0" u="none" strike="noStrike" dirty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      </a:t>
                      </a:r>
                      <a:r>
                        <a:rPr lang="en-US" altLang="zh-TW" sz="14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2.6 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400" b="1" u="none" strike="noStrike" dirty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   </a:t>
                      </a:r>
                      <a:r>
                        <a:rPr lang="en-US" altLang="zh-TW" sz="1400" b="1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19,430 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400" b="1" u="none" strike="noStrike" dirty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     </a:t>
                      </a:r>
                      <a:r>
                        <a:rPr lang="en-US" altLang="zh-TW" sz="14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90.6 </a:t>
                      </a:r>
                      <a:endParaRPr lang="en-US" altLang="zh-TW" sz="1400" b="1" i="0" u="none" strike="noStrike" dirty="0">
                        <a:solidFill>
                          <a:schemeClr val="tx1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400" u="none" strike="noStrike" dirty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　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400" u="none" strike="noStrike" dirty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　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16.53%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400" u="none" strike="noStrike" dirty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　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14.97%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400" u="none" strike="noStrike" dirty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　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15" name="矩形 14">
            <a:extLst>
              <a:ext uri="{FF2B5EF4-FFF2-40B4-BE49-F238E27FC236}">
                <a16:creationId xmlns:a16="http://schemas.microsoft.com/office/drawing/2014/main" xmlns="" id="{381FB26E-1A09-ED42-9AEA-8E7578221EEE}"/>
              </a:ext>
            </a:extLst>
          </p:cNvPr>
          <p:cNvSpPr/>
          <p:nvPr/>
        </p:nvSpPr>
        <p:spPr>
          <a:xfrm>
            <a:off x="7466837" y="267494"/>
            <a:ext cx="15696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ctr"/>
            <a:r>
              <a:rPr lang="zh-TW" altLang="en-US" sz="1200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單位：新台幣百萬元</a:t>
            </a:r>
            <a:endParaRPr lang="en-US" altLang="zh-TW" sz="1200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aphicFrame>
        <p:nvGraphicFramePr>
          <p:cNvPr id="16" name="表格 15">
            <a:extLst>
              <a:ext uri="{FF2B5EF4-FFF2-40B4-BE49-F238E27FC236}">
                <a16:creationId xmlns="" xmlns:a16="http://schemas.microsoft.com/office/drawing/2014/main" id="{963110A3-BB5D-884F-9E80-C2FC80F47C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5170281"/>
              </p:ext>
            </p:extLst>
          </p:nvPr>
        </p:nvGraphicFramePr>
        <p:xfrm>
          <a:off x="137538" y="649593"/>
          <a:ext cx="4502777" cy="4320008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342777"/>
                <a:gridCol w="1260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00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45500">
                <a:tc>
                  <a:txBody>
                    <a:bodyPr/>
                    <a:lstStyle/>
                    <a:p>
                      <a:pPr algn="ctr" fontAlgn="ctr"/>
                      <a:endParaRPr lang="en-US" altLang="zh-TW" sz="1400" b="1" i="0" u="none" strike="noStrike" dirty="0">
                        <a:solidFill>
                          <a:srgbClr val="FFFFFF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2023/9/30</a:t>
                      </a:r>
                      <a:endParaRPr lang="en-US" altLang="zh-TW" sz="1400" b="1" i="0" u="none" strike="noStrike" dirty="0">
                        <a:solidFill>
                          <a:srgbClr val="FFFFFF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45500">
                <a:tc>
                  <a:txBody>
                    <a:bodyPr/>
                    <a:lstStyle/>
                    <a:p>
                      <a:pPr algn="ctr" fontAlgn="ctr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金額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u="none" strike="noStrike" dirty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總資產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73873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400" b="1" u="none" strike="noStrike" dirty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   </a:t>
                      </a:r>
                      <a:r>
                        <a:rPr lang="en-US" altLang="zh-TW" sz="1400" b="1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21,148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400" b="1" u="none" strike="noStrike" dirty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   </a:t>
                      </a:r>
                      <a:r>
                        <a:rPr lang="en-US" altLang="zh-TW" sz="1400" b="1" u="none" strike="noStrike" dirty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100 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流動資產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147747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15,335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altLang="zh-TW" sz="1400" b="1" i="0" u="none" strike="noStrike" cap="none" dirty="0" smtClean="0">
                          <a:solidFill>
                            <a:srgbClr val="C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72.5</a:t>
                      </a:r>
                      <a:endParaRPr lang="en-US" altLang="zh-TW" sz="1400" b="1" i="0" u="none" strike="noStrike" cap="none" dirty="0">
                        <a:solidFill>
                          <a:srgbClr val="C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  <a:cs typeface="+mn-cs"/>
                        <a:sym typeface="Arial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現金及約當現金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22162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1,510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7.1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金融資產</a:t>
                      </a:r>
                      <a:r>
                        <a:rPr lang="en-US" altLang="zh-TW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-</a:t>
                      </a:r>
                      <a:r>
                        <a:rPr lang="zh-TW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流動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22162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8,672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altLang="zh-TW" sz="1400" b="1" i="0" u="none" strike="noStrike" cap="none" dirty="0" smtClean="0">
                          <a:solidFill>
                            <a:srgbClr val="C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41.0</a:t>
                      </a:r>
                      <a:endParaRPr lang="en-US" altLang="zh-TW" sz="1400" b="1" i="0" u="none" strike="noStrike" cap="none" dirty="0">
                        <a:solidFill>
                          <a:srgbClr val="C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  <a:cs typeface="+mn-cs"/>
                        <a:sym typeface="Arial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應收帳款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22162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1,461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6.9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存貨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22162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3,533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altLang="zh-TW" sz="1400" b="1" i="0" u="none" strike="noStrike" cap="none" dirty="0" smtClean="0">
                          <a:solidFill>
                            <a:srgbClr val="C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16.7</a:t>
                      </a:r>
                      <a:endParaRPr lang="en-US" altLang="zh-TW" sz="1400" b="1" i="0" u="none" strike="noStrike" cap="none" dirty="0">
                        <a:solidFill>
                          <a:srgbClr val="C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  <a:cs typeface="+mn-cs"/>
                        <a:sym typeface="Arial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非流動資產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147747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5,813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27.5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金融資產</a:t>
                      </a:r>
                      <a:r>
                        <a:rPr lang="en-US" altLang="zh-TW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-</a:t>
                      </a:r>
                      <a:r>
                        <a:rPr lang="zh-TW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非流動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22162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1,249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5.9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不動產、廠房及設備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22162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4,104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19.4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總負債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73873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2,477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11.7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流動負債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147747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2,098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9.9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應付帳款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22162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1,432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6.8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權益總計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73873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18,671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88.3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zh-TW" altLang="en-US" sz="1400" b="1" i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財務指標</a:t>
                      </a:r>
                      <a:endParaRPr lang="en-US" sz="1400" b="1" i="1" u="none" strike="noStrike" kern="1200" dirty="0"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7560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400" u="none" strike="noStrike" dirty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　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400" u="none" strike="noStrike" dirty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　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股東權益報酬率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14760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10.41%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400" u="none" strike="noStrike" dirty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　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資產報酬率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14760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9.20%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400" u="none" strike="noStrike" dirty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　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403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字方塊 8"/>
          <p:cNvSpPr txBox="1">
            <a:spLocks noChangeArrowheads="1"/>
          </p:cNvSpPr>
          <p:nvPr/>
        </p:nvSpPr>
        <p:spPr bwMode="auto">
          <a:xfrm>
            <a:off x="362595" y="51470"/>
            <a:ext cx="8097837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TW" sz="3000" b="1" dirty="0" smtClean="0">
                <a:solidFill>
                  <a:srgbClr val="A50021"/>
                </a:solidFill>
                <a:latin typeface="Arial" pitchFamily="34" charset="0"/>
                <a:ea typeface="Arial Unicode MS" pitchFamily="34" charset="-120"/>
                <a:cs typeface="Arial" pitchFamily="34" charset="0"/>
              </a:rPr>
              <a:t>2023Q3</a:t>
            </a:r>
            <a:r>
              <a:rPr lang="zh-TW" altLang="en-US" sz="3000" b="1" dirty="0">
                <a:solidFill>
                  <a:srgbClr val="A50021"/>
                </a:solidFill>
                <a:latin typeface="Arial" pitchFamily="34" charset="0"/>
                <a:ea typeface="Arial Unicode MS" pitchFamily="34" charset="-120"/>
                <a:cs typeface="Arial" pitchFamily="34" charset="0"/>
              </a:rPr>
              <a:t>合併現金流量表</a:t>
            </a: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45695-6DFC-4613-8BE0-5DB87E2B1ADF}" type="slidenum">
              <a:rPr lang="zh-TW" altLang="en-US" smtClean="0"/>
              <a:t>21</a:t>
            </a:fld>
            <a:endParaRPr lang="zh-TW" altLang="en-US"/>
          </a:p>
        </p:txBody>
      </p:sp>
      <p:cxnSp>
        <p:nvCxnSpPr>
          <p:cNvPr id="5" name="Straight Connector 3"/>
          <p:cNvCxnSpPr/>
          <p:nvPr/>
        </p:nvCxnSpPr>
        <p:spPr bwMode="auto">
          <a:xfrm>
            <a:off x="460246" y="593056"/>
            <a:ext cx="6121400" cy="1588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矩形 8">
            <a:extLst>
              <a:ext uri="{FF2B5EF4-FFF2-40B4-BE49-F238E27FC236}">
                <a16:creationId xmlns:a16="http://schemas.microsoft.com/office/drawing/2014/main" xmlns="" id="{0D2DB09F-7F0B-A04A-BEF0-E1424B4918AD}"/>
              </a:ext>
            </a:extLst>
          </p:cNvPr>
          <p:cNvSpPr/>
          <p:nvPr/>
        </p:nvSpPr>
        <p:spPr>
          <a:xfrm>
            <a:off x="7394829" y="278527"/>
            <a:ext cx="15696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ctr"/>
            <a:r>
              <a:rPr lang="zh-TW" altLang="en-US" sz="1200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單位：新台幣百萬元</a:t>
            </a:r>
            <a:endParaRPr lang="en-US" altLang="zh-TW" sz="1200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aphicFrame>
        <p:nvGraphicFramePr>
          <p:cNvPr id="13" name="表格 12">
            <a:extLst>
              <a:ext uri="{FF2B5EF4-FFF2-40B4-BE49-F238E27FC236}">
                <a16:creationId xmlns:a16="http://schemas.microsoft.com/office/drawing/2014/main" xmlns="" id="{171A2028-FDBB-654B-93C9-5A8312C1D3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6052010"/>
              </p:ext>
            </p:extLst>
          </p:nvPr>
        </p:nvGraphicFramePr>
        <p:xfrm>
          <a:off x="107505" y="637659"/>
          <a:ext cx="8856139" cy="4324106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56161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82658">
                <a:tc>
                  <a:txBody>
                    <a:bodyPr/>
                    <a:lstStyle/>
                    <a:p>
                      <a:endParaRPr lang="zh-TW" altLang="en-US" sz="2400" dirty="0"/>
                    </a:p>
                  </a:txBody>
                  <a:tcPr marL="46800" marR="46800" marT="62400" marB="62400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900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2023~Q3</a:t>
                      </a:r>
                      <a:endParaRPr lang="en-US" altLang="zh-TW" sz="1900" b="0" i="0" u="none" strike="noStrike" dirty="0">
                        <a:solidFill>
                          <a:schemeClr val="tx1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900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2022~Q3</a:t>
                      </a:r>
                      <a:endParaRPr lang="en-US" altLang="zh-TW" sz="1900" b="0" i="0" u="none" strike="noStrike" dirty="0">
                        <a:solidFill>
                          <a:schemeClr val="tx1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86455">
                <a:tc>
                  <a:txBody>
                    <a:bodyPr/>
                    <a:lstStyle/>
                    <a:p>
                      <a:endParaRPr lang="zh-TW" altLang="en-US" sz="2400" dirty="0"/>
                    </a:p>
                  </a:txBody>
                  <a:tcPr marL="46800" marR="46800" marT="62400" marB="62400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金額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金額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06361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合併稅前淨利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75600" marR="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1,821</a:t>
                      </a:r>
                      <a:endParaRPr lang="en-US" altLang="zh-TW" sz="19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900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3,285 </a:t>
                      </a:r>
                      <a:endParaRPr lang="en-US" altLang="zh-TW" sz="19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06361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營業活動之現金流量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75600" marR="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39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1,472</a:t>
                      </a:r>
                      <a:endParaRPr lang="en-US" altLang="zh-TW" sz="19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39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900" b="1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3,744 </a:t>
                      </a:r>
                      <a:endParaRPr lang="en-US" altLang="zh-TW" sz="19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39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06361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投資活動之現金流量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75600" marR="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9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(655)</a:t>
                      </a:r>
                      <a:endParaRPr lang="en-US" altLang="zh-TW" sz="1900" b="1" i="0" u="none" strike="noStrike" dirty="0">
                        <a:solidFill>
                          <a:srgbClr val="FF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586</a:t>
                      </a:r>
                      <a:endParaRPr lang="en-US" altLang="zh-TW" sz="19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06361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籌資活動之現金流量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75600" marR="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9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(2,450)</a:t>
                      </a:r>
                      <a:endParaRPr lang="en-US" altLang="zh-TW" sz="1900" b="1" i="0" u="none" strike="noStrike" dirty="0">
                        <a:solidFill>
                          <a:srgbClr val="FF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9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(2,625)</a:t>
                      </a:r>
                      <a:endParaRPr lang="en-US" altLang="zh-TW" sz="1900" b="1" i="0" u="none" strike="noStrike" dirty="0">
                        <a:solidFill>
                          <a:srgbClr val="FF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06361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匯率影響數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147600" marR="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(44)</a:t>
                      </a:r>
                      <a:endParaRPr lang="en-US" altLang="zh-TW" sz="1600" b="0" i="0" u="none" strike="noStrike" dirty="0">
                        <a:solidFill>
                          <a:srgbClr val="FF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solidFill>
                            <a:srgbClr val="FF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(64)</a:t>
                      </a:r>
                      <a:endParaRPr lang="en-US" altLang="zh-TW" sz="1600" b="0" i="0" u="none" strike="noStrike" dirty="0">
                        <a:solidFill>
                          <a:srgbClr val="FF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06361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本期現金及約當現金減少</a:t>
                      </a:r>
                      <a:r>
                        <a:rPr lang="en-US" altLang="zh-TW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增加數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75600" marR="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9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(1,677)</a:t>
                      </a:r>
                      <a:endParaRPr lang="en-US" altLang="zh-TW" sz="1900" b="1" i="0" u="none" strike="noStrike" dirty="0">
                        <a:solidFill>
                          <a:srgbClr val="FF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900" b="1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1,641 </a:t>
                      </a:r>
                      <a:endParaRPr lang="en-US" altLang="zh-TW" sz="19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06361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期初現金及約當現金餘額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75600" marR="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3,187</a:t>
                      </a:r>
                      <a:endParaRPr lang="en-US" altLang="zh-TW" sz="19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900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2,018 </a:t>
                      </a:r>
                      <a:endParaRPr lang="en-US" altLang="zh-TW" sz="19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06361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期末現金及約當現金餘額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75600" marR="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1,510</a:t>
                      </a:r>
                      <a:endParaRPr lang="en-US" altLang="zh-TW" sz="19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900" b="1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3,659 </a:t>
                      </a:r>
                      <a:endParaRPr lang="en-US" altLang="zh-TW" sz="19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2680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方塊 6"/>
          <p:cNvSpPr txBox="1"/>
          <p:nvPr/>
        </p:nvSpPr>
        <p:spPr>
          <a:xfrm>
            <a:off x="75063" y="565274"/>
            <a:ext cx="896657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xmlns="" id="{9E785DEC-44D5-9A41-954E-510B47D25165}"/>
              </a:ext>
            </a:extLst>
          </p:cNvPr>
          <p:cNvSpPr txBox="1"/>
          <p:nvPr/>
        </p:nvSpPr>
        <p:spPr>
          <a:xfrm>
            <a:off x="395537" y="328629"/>
            <a:ext cx="2852063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zh-TW" altLang="en-US" sz="2600" b="1" dirty="0" smtClean="0">
                <a:latin typeface="微軟正黑體" pitchFamily="34" charset="-120"/>
                <a:ea typeface="微軟正黑體" pitchFamily="34" charset="-120"/>
                <a:cs typeface="Verdana" pitchFamily="34" charset="0"/>
              </a:rPr>
              <a:t>產品銷售佔比變化</a:t>
            </a:r>
            <a:endParaRPr kumimoji="0" lang="en-US" altLang="zh-TW" sz="2600" b="1" dirty="0">
              <a:latin typeface="微軟正黑體" pitchFamily="34" charset="-120"/>
              <a:ea typeface="微軟正黑體" pitchFamily="34" charset="-120"/>
              <a:cs typeface="Verdana" pitchFamily="34" charset="0"/>
            </a:endParaRPr>
          </a:p>
        </p:txBody>
      </p:sp>
      <p:cxnSp>
        <p:nvCxnSpPr>
          <p:cNvPr id="8" name="直線接點 7">
            <a:extLst>
              <a:ext uri="{FF2B5EF4-FFF2-40B4-BE49-F238E27FC236}">
                <a16:creationId xmlns:a16="http://schemas.microsoft.com/office/drawing/2014/main" xmlns="" id="{E986D52F-5158-F94E-9999-8CD9F4D3D568}"/>
              </a:ext>
            </a:extLst>
          </p:cNvPr>
          <p:cNvCxnSpPr/>
          <p:nvPr/>
        </p:nvCxnSpPr>
        <p:spPr>
          <a:xfrm>
            <a:off x="395536" y="836712"/>
            <a:ext cx="8568952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圖表 5">
            <a:extLst>
              <a:ext uri="{FF2B5EF4-FFF2-40B4-BE49-F238E27FC236}">
                <a16:creationId xmlns:a16="http://schemas.microsoft.com/office/drawing/2014/main" xmlns="" id="{62AC5969-A10A-1C49-9EF5-43E116C7A57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12061825"/>
              </p:ext>
            </p:extLst>
          </p:nvPr>
        </p:nvGraphicFramePr>
        <p:xfrm>
          <a:off x="323528" y="836712"/>
          <a:ext cx="8712967" cy="4134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05292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字方塊 8"/>
          <p:cNvSpPr txBox="1"/>
          <p:nvPr/>
        </p:nvSpPr>
        <p:spPr>
          <a:xfrm>
            <a:off x="75063" y="565274"/>
            <a:ext cx="896657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xmlns="" id="{9E785DEC-44D5-9A41-954E-510B47D25165}"/>
              </a:ext>
            </a:extLst>
          </p:cNvPr>
          <p:cNvSpPr txBox="1"/>
          <p:nvPr/>
        </p:nvSpPr>
        <p:spPr>
          <a:xfrm>
            <a:off x="395537" y="328629"/>
            <a:ext cx="2852063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zh-TW" altLang="en-US" sz="2600" b="1" dirty="0" smtClean="0">
                <a:latin typeface="微軟正黑體" pitchFamily="34" charset="-120"/>
                <a:ea typeface="微軟正黑體" pitchFamily="34" charset="-120"/>
                <a:cs typeface="Verdana" pitchFamily="34" charset="0"/>
              </a:rPr>
              <a:t>地區銷售佔比變化</a:t>
            </a:r>
            <a:endParaRPr kumimoji="0" lang="en-US" altLang="zh-TW" sz="2600" b="1" dirty="0">
              <a:latin typeface="微軟正黑體" pitchFamily="34" charset="-120"/>
              <a:ea typeface="微軟正黑體" pitchFamily="34" charset="-120"/>
              <a:cs typeface="Verdana" pitchFamily="34" charset="0"/>
            </a:endParaRPr>
          </a:p>
        </p:txBody>
      </p:sp>
      <p:cxnSp>
        <p:nvCxnSpPr>
          <p:cNvPr id="8" name="直線接點 7">
            <a:extLst>
              <a:ext uri="{FF2B5EF4-FFF2-40B4-BE49-F238E27FC236}">
                <a16:creationId xmlns:a16="http://schemas.microsoft.com/office/drawing/2014/main" xmlns="" id="{E986D52F-5158-F94E-9999-8CD9F4D3D568}"/>
              </a:ext>
            </a:extLst>
          </p:cNvPr>
          <p:cNvCxnSpPr/>
          <p:nvPr/>
        </p:nvCxnSpPr>
        <p:spPr>
          <a:xfrm>
            <a:off x="395536" y="836712"/>
            <a:ext cx="8568952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圖表 6">
            <a:extLst>
              <a:ext uri="{FF2B5EF4-FFF2-40B4-BE49-F238E27FC236}">
                <a16:creationId xmlns:a16="http://schemas.microsoft.com/office/drawing/2014/main" xmlns="" id="{490AE886-D7B3-094D-8FA7-429E2E8E18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50727412"/>
              </p:ext>
            </p:extLst>
          </p:nvPr>
        </p:nvGraphicFramePr>
        <p:xfrm>
          <a:off x="627497" y="901220"/>
          <a:ext cx="7704856" cy="41188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文字方塊 9">
            <a:extLst>
              <a:ext uri="{FF2B5EF4-FFF2-40B4-BE49-F238E27FC236}">
                <a16:creationId xmlns:a16="http://schemas.microsoft.com/office/drawing/2014/main" xmlns="" id="{FE0E9724-0FE9-0D42-8F6C-BCFA0096EFD6}"/>
              </a:ext>
            </a:extLst>
          </p:cNvPr>
          <p:cNvSpPr txBox="1"/>
          <p:nvPr/>
        </p:nvSpPr>
        <p:spPr>
          <a:xfrm>
            <a:off x="1835696" y="1059582"/>
            <a:ext cx="12961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 dirty="0" smtClean="0">
                <a:latin typeface="Verdana" pitchFamily="34" charset="0"/>
                <a:ea typeface="Verdana" pitchFamily="34" charset="0"/>
              </a:rPr>
              <a:t>2023~Q3</a:t>
            </a:r>
            <a:endParaRPr lang="zh-TW" altLang="en-US" sz="1600" b="1" dirty="0">
              <a:latin typeface="Verdana" pitchFamily="34" charset="0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xmlns="" id="{5AA910B5-0C06-B64C-B720-57ACFE565989}"/>
              </a:ext>
            </a:extLst>
          </p:cNvPr>
          <p:cNvSpPr txBox="1"/>
          <p:nvPr/>
        </p:nvSpPr>
        <p:spPr>
          <a:xfrm>
            <a:off x="5796136" y="1066746"/>
            <a:ext cx="12961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 dirty="0" smtClean="0">
                <a:latin typeface="Verdana" pitchFamily="34" charset="0"/>
                <a:ea typeface="Verdana" pitchFamily="34" charset="0"/>
              </a:rPr>
              <a:t>2022</a:t>
            </a:r>
            <a:endParaRPr lang="zh-TW" altLang="en-US" sz="1600" b="1" dirty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0943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字方塊 8"/>
          <p:cNvSpPr txBox="1"/>
          <p:nvPr/>
        </p:nvSpPr>
        <p:spPr>
          <a:xfrm>
            <a:off x="75063" y="565274"/>
            <a:ext cx="896657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graphicFrame>
        <p:nvGraphicFramePr>
          <p:cNvPr id="7" name="內容版面配置區 3">
            <a:extLst>
              <a:ext uri="{FF2B5EF4-FFF2-40B4-BE49-F238E27FC236}">
                <a16:creationId xmlns:a16="http://schemas.microsoft.com/office/drawing/2014/main" xmlns="" id="{7790F61D-EE4A-ED4E-9DBF-12401D4E5ED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63158741"/>
              </p:ext>
            </p:extLst>
          </p:nvPr>
        </p:nvGraphicFramePr>
        <p:xfrm>
          <a:off x="114951" y="555526"/>
          <a:ext cx="8854504" cy="4198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文字方塊 6">
            <a:extLst>
              <a:ext uri="{FF2B5EF4-FFF2-40B4-BE49-F238E27FC236}">
                <a16:creationId xmlns="" xmlns:a16="http://schemas.microsoft.com/office/drawing/2014/main" id="{6C23672A-0776-3E41-B687-85F72358DD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6088" y="4731990"/>
            <a:ext cx="85664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TW" altLang="en-US" sz="1200" dirty="0" smtClean="0">
                <a:latin typeface="Microsoft YaHei" pitchFamily="34" charset="-122"/>
                <a:ea typeface="Microsoft YaHei" pitchFamily="34" charset="-122"/>
                <a:cs typeface="Verdana" pitchFamily="34" charset="0"/>
              </a:rPr>
              <a:t>                                            </a:t>
            </a:r>
            <a:r>
              <a:rPr lang="zh-TW" altLang="en-US" sz="1200" dirty="0">
                <a:solidFill>
                  <a:schemeClr val="bg2">
                    <a:lumMod val="25000"/>
                  </a:schemeClr>
                </a:solidFill>
                <a:latin typeface="Microsoft YaHei" pitchFamily="34" charset="-122"/>
                <a:ea typeface="Microsoft YaHei" pitchFamily="34" charset="-122"/>
                <a:cs typeface="Verdana" pitchFamily="34" charset="0"/>
              </a:rPr>
              <a:t>註</a:t>
            </a:r>
            <a:r>
              <a:rPr lang="en-US" altLang="zh-TW" sz="1200" dirty="0">
                <a:solidFill>
                  <a:schemeClr val="bg2">
                    <a:lumMod val="25000"/>
                  </a:schemeClr>
                </a:solidFill>
                <a:latin typeface="Microsoft YaHei" pitchFamily="34" charset="-122"/>
                <a:ea typeface="Microsoft YaHei" pitchFamily="34" charset="-122"/>
                <a:cs typeface="Verdana" pitchFamily="34" charset="0"/>
              </a:rPr>
              <a:t>: </a:t>
            </a:r>
            <a:r>
              <a:rPr lang="en-US" altLang="zh-TW" sz="1200" dirty="0" smtClean="0">
                <a:solidFill>
                  <a:schemeClr val="bg2">
                    <a:lumMod val="25000"/>
                  </a:schemeClr>
                </a:solidFill>
                <a:latin typeface="Microsoft YaHei" pitchFamily="34" charset="-122"/>
                <a:ea typeface="Microsoft YaHei" pitchFamily="34" charset="-122"/>
                <a:cs typeface="Verdana" pitchFamily="34" charset="0"/>
              </a:rPr>
              <a:t>2021Q3~2023Q3</a:t>
            </a:r>
            <a:r>
              <a:rPr lang="zh-TW" altLang="en-US" sz="1200" dirty="0">
                <a:solidFill>
                  <a:schemeClr val="bg2">
                    <a:lumMod val="25000"/>
                  </a:schemeClr>
                </a:solidFill>
                <a:latin typeface="Microsoft YaHei" pitchFamily="34" charset="-122"/>
                <a:ea typeface="Microsoft YaHei" pitchFamily="34" charset="-122"/>
                <a:cs typeface="Verdana" pitchFamily="34" charset="0"/>
              </a:rPr>
              <a:t>流通在外股數為</a:t>
            </a:r>
            <a:r>
              <a:rPr lang="en-US" altLang="zh-TW" sz="1200" b="1" dirty="0">
                <a:solidFill>
                  <a:schemeClr val="bg2">
                    <a:lumMod val="25000"/>
                  </a:schemeClr>
                </a:solidFill>
                <a:latin typeface="Microsoft YaHei" pitchFamily="34" charset="-122"/>
                <a:ea typeface="Microsoft YaHei" pitchFamily="34" charset="-122"/>
                <a:cs typeface="Verdana" pitchFamily="34" charset="0"/>
              </a:rPr>
              <a:t>4.29</a:t>
            </a:r>
            <a:r>
              <a:rPr lang="zh-TW" altLang="en-US" sz="1200" b="1" dirty="0">
                <a:solidFill>
                  <a:schemeClr val="bg2">
                    <a:lumMod val="25000"/>
                  </a:schemeClr>
                </a:solidFill>
                <a:latin typeface="Microsoft YaHei" pitchFamily="34" charset="-122"/>
                <a:ea typeface="Microsoft YaHei" pitchFamily="34" charset="-122"/>
                <a:cs typeface="Verdana" pitchFamily="34" charset="0"/>
              </a:rPr>
              <a:t>億股</a:t>
            </a:r>
          </a:p>
          <a:p>
            <a:endParaRPr lang="en-US" altLang="zh-TW" sz="1200" b="1" dirty="0">
              <a:solidFill>
                <a:schemeClr val="bg2">
                  <a:lumMod val="2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Verdana" pitchFamily="34" charset="0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xmlns="" id="{9E785DEC-44D5-9A41-954E-510B47D25165}"/>
              </a:ext>
            </a:extLst>
          </p:cNvPr>
          <p:cNvSpPr txBox="1"/>
          <p:nvPr/>
        </p:nvSpPr>
        <p:spPr>
          <a:xfrm>
            <a:off x="381684" y="63083"/>
            <a:ext cx="669446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en-US" altLang="zh-TW" sz="2600" b="1" dirty="0" smtClean="0">
                <a:latin typeface="Microsoft YaHei" panose="020B0503020204020204" pitchFamily="34" charset="-122"/>
                <a:ea typeface="Microsoft YaHei" panose="020B0503020204020204" pitchFamily="34" charset="-122"/>
                <a:cs typeface="Verdana" pitchFamily="34" charset="0"/>
              </a:rPr>
              <a:t>2021Q3-2023Q3 </a:t>
            </a:r>
            <a:r>
              <a:rPr kumimoji="0" lang="zh-TW" altLang="en-US" sz="2600" b="1" dirty="0" smtClean="0">
                <a:latin typeface="微軟正黑體" pitchFamily="34" charset="-120"/>
                <a:ea typeface="微軟正黑體" pitchFamily="34" charset="-120"/>
                <a:cs typeface="Verdana" pitchFamily="34" charset="0"/>
              </a:rPr>
              <a:t>獲利比率及每股盈餘情況</a:t>
            </a:r>
            <a:endParaRPr kumimoji="0" lang="en-US" altLang="zh-TW" sz="2600" b="1" dirty="0">
              <a:latin typeface="微軟正黑體" pitchFamily="34" charset="-120"/>
              <a:ea typeface="微軟正黑體" pitchFamily="34" charset="-120"/>
              <a:cs typeface="Verdana" pitchFamily="34" charset="0"/>
            </a:endParaRPr>
          </a:p>
        </p:txBody>
      </p:sp>
      <p:cxnSp>
        <p:nvCxnSpPr>
          <p:cNvPr id="8" name="Straight Connector 3"/>
          <p:cNvCxnSpPr/>
          <p:nvPr/>
        </p:nvCxnSpPr>
        <p:spPr bwMode="auto">
          <a:xfrm>
            <a:off x="460246" y="548599"/>
            <a:ext cx="684805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285261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字方塊 8"/>
          <p:cNvSpPr txBox="1"/>
          <p:nvPr/>
        </p:nvSpPr>
        <p:spPr>
          <a:xfrm>
            <a:off x="75063" y="565274"/>
            <a:ext cx="896657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graphicFrame>
        <p:nvGraphicFramePr>
          <p:cNvPr id="7" name="內容版面配置區 3">
            <a:extLst>
              <a:ext uri="{FF2B5EF4-FFF2-40B4-BE49-F238E27FC236}">
                <a16:creationId xmlns:a16="http://schemas.microsoft.com/office/drawing/2014/main" xmlns="" id="{7790F61D-EE4A-ED4E-9DBF-12401D4E5ED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33230905"/>
              </p:ext>
            </p:extLst>
          </p:nvPr>
        </p:nvGraphicFramePr>
        <p:xfrm>
          <a:off x="179512" y="543913"/>
          <a:ext cx="8784976" cy="40440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文字方塊 6">
            <a:extLst>
              <a:ext uri="{FF2B5EF4-FFF2-40B4-BE49-F238E27FC236}">
                <a16:creationId xmlns:lc="http://schemas.openxmlformats.org/drawingml/2006/lockedCanvas" xmlns="" xmlns:a16="http://schemas.microsoft.com/office/drawing/2014/main" id="{6C23672A-0776-3E41-B687-85F72358DD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94" y="4687690"/>
            <a:ext cx="849682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1200" dirty="0" smtClean="0">
                <a:solidFill>
                  <a:schemeClr val="bg2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Verdana" pitchFamily="34" charset="0"/>
              </a:rPr>
              <a:t>                                       </a:t>
            </a:r>
            <a:r>
              <a:rPr lang="en-US" altLang="zh-TW" sz="1200" dirty="0" smtClean="0">
                <a:solidFill>
                  <a:schemeClr val="bg2">
                    <a:lumMod val="25000"/>
                  </a:schemeClr>
                </a:solidFill>
                <a:latin typeface="Microsoft YaHei" pitchFamily="34" charset="-122"/>
                <a:ea typeface="Microsoft YaHei" pitchFamily="34" charset="-122"/>
                <a:cs typeface="Verdana" pitchFamily="34" charset="0"/>
              </a:rPr>
              <a:t>Note</a:t>
            </a:r>
            <a:r>
              <a:rPr lang="en-US" altLang="zh-TW" sz="1200" dirty="0">
                <a:solidFill>
                  <a:schemeClr val="bg2">
                    <a:lumMod val="25000"/>
                  </a:schemeClr>
                </a:solidFill>
                <a:latin typeface="Microsoft YaHei" pitchFamily="34" charset="-122"/>
                <a:ea typeface="Microsoft YaHei" pitchFamily="34" charset="-122"/>
                <a:cs typeface="Verdana" pitchFamily="34" charset="0"/>
              </a:rPr>
              <a:t>: </a:t>
            </a:r>
            <a:r>
              <a:rPr lang="en-US" altLang="zh-TW" sz="1200" dirty="0" smtClean="0">
                <a:solidFill>
                  <a:schemeClr val="bg2">
                    <a:lumMod val="25000"/>
                  </a:schemeClr>
                </a:solidFill>
                <a:latin typeface="Microsoft YaHei" pitchFamily="34" charset="-122"/>
                <a:ea typeface="Microsoft YaHei" pitchFamily="34" charset="-122"/>
                <a:cs typeface="Verdana" pitchFamily="34" charset="0"/>
              </a:rPr>
              <a:t>2022 </a:t>
            </a:r>
            <a:r>
              <a:rPr lang="zh-TW" altLang="en-US" sz="1200" dirty="0" smtClean="0">
                <a:solidFill>
                  <a:schemeClr val="bg2">
                    <a:lumMod val="25000"/>
                  </a:schemeClr>
                </a:solidFill>
                <a:latin typeface="Microsoft YaHei" pitchFamily="34" charset="-122"/>
                <a:ea typeface="Microsoft YaHei" pitchFamily="34" charset="-122"/>
                <a:cs typeface="Verdana" pitchFamily="34" charset="0"/>
              </a:rPr>
              <a:t>股利殖利率 </a:t>
            </a:r>
            <a:r>
              <a:rPr lang="en-US" altLang="zh-TW" sz="1200" b="1" dirty="0" smtClean="0">
                <a:solidFill>
                  <a:schemeClr val="bg2">
                    <a:lumMod val="25000"/>
                  </a:schemeClr>
                </a:solidFill>
                <a:latin typeface="Microsoft YaHei" pitchFamily="34" charset="-122"/>
                <a:ea typeface="Microsoft YaHei" pitchFamily="34" charset="-122"/>
                <a:cs typeface="Verdana" pitchFamily="34" charset="0"/>
              </a:rPr>
              <a:t>7.60%=5.60/73.66</a:t>
            </a:r>
            <a:r>
              <a:rPr lang="zh-TW" altLang="en-US" sz="1200" b="1" dirty="0" smtClean="0">
                <a:solidFill>
                  <a:schemeClr val="bg2">
                    <a:lumMod val="25000"/>
                  </a:schemeClr>
                </a:solidFill>
                <a:latin typeface="Microsoft YaHei" pitchFamily="34" charset="-122"/>
                <a:ea typeface="Microsoft YaHei" pitchFamily="34" charset="-122"/>
                <a:cs typeface="Verdana" pitchFamily="34" charset="0"/>
              </a:rPr>
              <a:t> </a:t>
            </a:r>
            <a:r>
              <a:rPr lang="en-US" altLang="zh-TW" sz="1000" dirty="0" smtClean="0">
                <a:solidFill>
                  <a:schemeClr val="bg2">
                    <a:lumMod val="25000"/>
                  </a:schemeClr>
                </a:solidFill>
                <a:latin typeface="Microsoft YaHei" pitchFamily="34" charset="-122"/>
                <a:ea typeface="Microsoft YaHei" pitchFamily="34" charset="-122"/>
                <a:cs typeface="Verdana" pitchFamily="34" charset="0"/>
              </a:rPr>
              <a:t>(2023/1-9 </a:t>
            </a:r>
            <a:r>
              <a:rPr lang="zh-TW" altLang="en-US" sz="1000" dirty="0" smtClean="0">
                <a:solidFill>
                  <a:schemeClr val="bg2">
                    <a:lumMod val="25000"/>
                  </a:schemeClr>
                </a:solidFill>
                <a:latin typeface="Microsoft YaHei" pitchFamily="34" charset="-122"/>
                <a:ea typeface="Microsoft YaHei" pitchFamily="34" charset="-122"/>
                <a:cs typeface="Verdana" pitchFamily="34" charset="0"/>
              </a:rPr>
              <a:t>平均股價</a:t>
            </a:r>
            <a:r>
              <a:rPr lang="en-US" altLang="zh-TW" sz="1000" dirty="0" smtClean="0">
                <a:solidFill>
                  <a:schemeClr val="bg2">
                    <a:lumMod val="25000"/>
                  </a:schemeClr>
                </a:solidFill>
                <a:latin typeface="Microsoft YaHei" pitchFamily="34" charset="-122"/>
                <a:ea typeface="Microsoft YaHei" pitchFamily="34" charset="-122"/>
                <a:cs typeface="Verdana" pitchFamily="34" charset="0"/>
              </a:rPr>
              <a:t> )</a:t>
            </a:r>
            <a:r>
              <a:rPr lang="en-US" altLang="zh-TW" sz="1000" b="1" dirty="0" smtClean="0">
                <a:solidFill>
                  <a:schemeClr val="bg2">
                    <a:lumMod val="25000"/>
                  </a:schemeClr>
                </a:solidFill>
                <a:latin typeface="Microsoft YaHei" pitchFamily="34" charset="-122"/>
                <a:ea typeface="Microsoft YaHei" pitchFamily="34" charset="-122"/>
                <a:cs typeface="Verdana" pitchFamily="34" charset="0"/>
              </a:rPr>
              <a:t> </a:t>
            </a:r>
            <a:endParaRPr lang="en-US" altLang="zh-TW" sz="1000" b="1" dirty="0">
              <a:solidFill>
                <a:schemeClr val="bg2">
                  <a:lumMod val="25000"/>
                </a:schemeClr>
              </a:solidFill>
              <a:latin typeface="Microsoft YaHei" pitchFamily="34" charset="-122"/>
              <a:ea typeface="Microsoft YaHei" pitchFamily="34" charset="-122"/>
              <a:cs typeface="Verdana" pitchFamily="34" charset="0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xmlns="" id="{9E785DEC-44D5-9A41-954E-510B47D25165}"/>
              </a:ext>
            </a:extLst>
          </p:cNvPr>
          <p:cNvSpPr txBox="1"/>
          <p:nvPr/>
        </p:nvSpPr>
        <p:spPr>
          <a:xfrm>
            <a:off x="395538" y="51470"/>
            <a:ext cx="5405647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en-US" altLang="zh-TW" sz="2600" b="1" dirty="0" smtClean="0">
                <a:latin typeface="Microsoft YaHei" panose="020B0503020204020204" pitchFamily="34" charset="-122"/>
                <a:ea typeface="Microsoft YaHei" panose="020B0503020204020204" pitchFamily="34" charset="-122"/>
                <a:cs typeface="Verdana" pitchFamily="34" charset="0"/>
              </a:rPr>
              <a:t>2018-2022 </a:t>
            </a:r>
            <a:r>
              <a:rPr kumimoji="0" lang="zh-TW" altLang="en-US" sz="2600" b="1" dirty="0" smtClean="0">
                <a:latin typeface="微軟正黑體" pitchFamily="34" charset="-120"/>
                <a:ea typeface="微軟正黑體" pitchFamily="34" charset="-120"/>
                <a:cs typeface="Verdana" pitchFamily="34" charset="0"/>
              </a:rPr>
              <a:t>股利</a:t>
            </a:r>
            <a:r>
              <a:rPr kumimoji="0" lang="zh-TW" altLang="en-US" sz="2600" b="1" dirty="0">
                <a:latin typeface="微軟正黑體" pitchFamily="34" charset="-120"/>
                <a:ea typeface="微軟正黑體" pitchFamily="34" charset="-120"/>
                <a:cs typeface="Verdana" pitchFamily="34" charset="0"/>
              </a:rPr>
              <a:t>發放</a:t>
            </a:r>
            <a:r>
              <a:rPr kumimoji="0" lang="zh-TW" altLang="en-US" sz="2600" b="1" dirty="0" smtClean="0">
                <a:latin typeface="微軟正黑體" pitchFamily="34" charset="-120"/>
                <a:ea typeface="微軟正黑體" pitchFamily="34" charset="-120"/>
                <a:cs typeface="Verdana" pitchFamily="34" charset="0"/>
              </a:rPr>
              <a:t>及殖利率情況</a:t>
            </a:r>
            <a:endParaRPr kumimoji="0" lang="en-US" altLang="zh-TW" sz="2600" b="1" dirty="0">
              <a:latin typeface="微軟正黑體" pitchFamily="34" charset="-120"/>
              <a:ea typeface="微軟正黑體" pitchFamily="34" charset="-120"/>
              <a:cs typeface="Verdana" pitchFamily="34" charset="0"/>
            </a:endParaRPr>
          </a:p>
        </p:txBody>
      </p:sp>
      <p:cxnSp>
        <p:nvCxnSpPr>
          <p:cNvPr id="8" name="Straight Connector 3"/>
          <p:cNvCxnSpPr/>
          <p:nvPr/>
        </p:nvCxnSpPr>
        <p:spPr bwMode="auto">
          <a:xfrm>
            <a:off x="460246" y="548599"/>
            <a:ext cx="684805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82499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75063" y="565274"/>
            <a:ext cx="673516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1995686"/>
            <a:ext cx="4968552" cy="857250"/>
          </a:xfrm>
        </p:spPr>
        <p:txBody>
          <a:bodyPr/>
          <a:lstStyle/>
          <a:p>
            <a:r>
              <a:rPr lang="en-US" altLang="zh-TW" dirty="0" smtClean="0"/>
              <a:t>Q &amp; A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45695-6DFC-4613-8BE0-5DB87E2B1ADF}" type="slidenum">
              <a:rPr lang="zh-TW" altLang="en-US" smtClean="0"/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4392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29" descr="\\tsfc1\BM_FileShare\Temp\SHERRY\2023_Company profile\PIC\2023 company profile.jpg"/>
          <p:cNvPicPr preferRelativeResize="0"/>
          <p:nvPr/>
        </p:nvPicPr>
        <p:blipFill rotWithShape="1">
          <a:blip r:embed="rId3">
            <a:alphaModFix/>
          </a:blip>
          <a:srcRect l="3855" t="1598" r="7319" b="12468"/>
          <a:stretch/>
        </p:blipFill>
        <p:spPr>
          <a:xfrm>
            <a:off x="0" y="-1"/>
            <a:ext cx="9144000" cy="4983033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29"/>
          <p:cNvSpPr/>
          <p:nvPr/>
        </p:nvSpPr>
        <p:spPr>
          <a:xfrm>
            <a:off x="7289800" y="2619400"/>
            <a:ext cx="1263600" cy="350700"/>
          </a:xfrm>
          <a:prstGeom prst="roundRect">
            <a:avLst>
              <a:gd name="adj" fmla="val 8880"/>
            </a:avLst>
          </a:prstGeom>
          <a:solidFill>
            <a:schemeClr val="lt1"/>
          </a:solidFill>
          <a:ln>
            <a:noFill/>
          </a:ln>
          <a:effectLst>
            <a:outerShdw blurRad="38100" dist="23000" dir="5400000" rotWithShape="0">
              <a:srgbClr val="000000">
                <a:alpha val="3451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  <a:sym typeface="Calibri"/>
            </a:endParaRPr>
          </a:p>
        </p:txBody>
      </p:sp>
      <p:sp>
        <p:nvSpPr>
          <p:cNvPr id="183" name="Google Shape;183;p29"/>
          <p:cNvSpPr/>
          <p:nvPr/>
        </p:nvSpPr>
        <p:spPr>
          <a:xfrm>
            <a:off x="899592" y="2299554"/>
            <a:ext cx="864000" cy="1797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38100" dist="23000" dir="5400000" rotWithShape="0">
              <a:srgbClr val="000000">
                <a:alpha val="3451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29"/>
          <p:cNvSpPr/>
          <p:nvPr/>
        </p:nvSpPr>
        <p:spPr>
          <a:xfrm>
            <a:off x="2263694" y="2097814"/>
            <a:ext cx="864000" cy="1797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38100" dist="23000" dir="5400000" rotWithShape="0">
              <a:srgbClr val="000000">
                <a:alpha val="3451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29"/>
          <p:cNvSpPr/>
          <p:nvPr/>
        </p:nvSpPr>
        <p:spPr>
          <a:xfrm>
            <a:off x="3464004" y="1851670"/>
            <a:ext cx="1056300" cy="1797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38100" dist="23000" dir="5400000" rotWithShape="0">
              <a:srgbClr val="000000">
                <a:alpha val="3451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29"/>
          <p:cNvSpPr/>
          <p:nvPr/>
        </p:nvSpPr>
        <p:spPr>
          <a:xfrm>
            <a:off x="3143961" y="1563398"/>
            <a:ext cx="996000" cy="1797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38100" dist="23000" dir="5400000" rotWithShape="0">
              <a:srgbClr val="000000">
                <a:alpha val="3451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29"/>
          <p:cNvSpPr/>
          <p:nvPr/>
        </p:nvSpPr>
        <p:spPr>
          <a:xfrm>
            <a:off x="7810992" y="2074766"/>
            <a:ext cx="536700" cy="1797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38100" dist="23000" dir="5400000" rotWithShape="0">
              <a:srgbClr val="000000">
                <a:alpha val="3451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29"/>
          <p:cNvSpPr/>
          <p:nvPr/>
        </p:nvSpPr>
        <p:spPr>
          <a:xfrm>
            <a:off x="6608600" y="1563398"/>
            <a:ext cx="564300" cy="1797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38100" dist="23000" dir="5400000" rotWithShape="0">
              <a:srgbClr val="000000">
                <a:alpha val="3451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29"/>
          <p:cNvSpPr/>
          <p:nvPr/>
        </p:nvSpPr>
        <p:spPr>
          <a:xfrm>
            <a:off x="6012160" y="2062996"/>
            <a:ext cx="765900" cy="1797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38100" dist="23000" dir="5400000" rotWithShape="0">
              <a:srgbClr val="000000">
                <a:alpha val="3451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29"/>
          <p:cNvSpPr/>
          <p:nvPr/>
        </p:nvSpPr>
        <p:spPr>
          <a:xfrm>
            <a:off x="6373693" y="2616558"/>
            <a:ext cx="684300" cy="1797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38100" dist="23000" dir="5400000" rotWithShape="0">
              <a:srgbClr val="000000">
                <a:alpha val="3451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29"/>
          <p:cNvSpPr/>
          <p:nvPr/>
        </p:nvSpPr>
        <p:spPr>
          <a:xfrm>
            <a:off x="6674744" y="3109646"/>
            <a:ext cx="720300" cy="1797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38100" dist="23000" dir="5400000" rotWithShape="0">
              <a:srgbClr val="000000">
                <a:alpha val="3451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29"/>
          <p:cNvSpPr/>
          <p:nvPr/>
        </p:nvSpPr>
        <p:spPr>
          <a:xfrm>
            <a:off x="4714738" y="1633117"/>
            <a:ext cx="786900" cy="1797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38100" dist="23000" dir="5400000" rotWithShape="0">
              <a:srgbClr val="000000">
                <a:alpha val="3451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29"/>
          <p:cNvSpPr txBox="1">
            <a:spLocks noGrp="1"/>
          </p:cNvSpPr>
          <p:nvPr>
            <p:ph type="title"/>
          </p:nvPr>
        </p:nvSpPr>
        <p:spPr>
          <a:xfrm>
            <a:off x="457200" y="205977"/>
            <a:ext cx="8229600" cy="5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Century Gothic"/>
              <a:buNone/>
            </a:pPr>
            <a:r>
              <a:rPr lang="en-US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全球佈局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94" name="Google Shape;194;p29"/>
          <p:cNvSpPr txBox="1"/>
          <p:nvPr/>
        </p:nvSpPr>
        <p:spPr>
          <a:xfrm>
            <a:off x="7190538" y="2667045"/>
            <a:ext cx="1461000" cy="2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000" tIns="49000" rIns="49000" bIns="49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000"/>
              <a:buFont typeface="Calibri"/>
              <a:buNone/>
            </a:pPr>
            <a:r>
              <a:rPr lang="en-US" sz="1000" b="1" dirty="0" err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rPr>
              <a:t>台北總部</a:t>
            </a:r>
            <a:r>
              <a:rPr lang="en-US" sz="1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rPr>
              <a:t> &amp; </a:t>
            </a:r>
            <a:r>
              <a:rPr lang="en-US" sz="1000" b="1" dirty="0" err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rPr>
              <a:t>工廠</a:t>
            </a:r>
            <a:endParaRPr sz="1400" b="0" i="0" u="none" strike="noStrike" cap="none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195" name="Google Shape;195;p29"/>
          <p:cNvSpPr txBox="1"/>
          <p:nvPr/>
        </p:nvSpPr>
        <p:spPr>
          <a:xfrm>
            <a:off x="3069798" y="1524789"/>
            <a:ext cx="1206600" cy="2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000" tIns="49000" rIns="49000" bIns="49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000"/>
              <a:buFont typeface="Calibri"/>
              <a:buNone/>
            </a:pPr>
            <a:r>
              <a:rPr lang="en-US" sz="100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rPr>
              <a:t>英國</a:t>
            </a:r>
            <a:endParaRPr sz="1800" b="0" i="0" u="none" strike="noStrike" cap="none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  <a:sym typeface="Calibri"/>
            </a:endParaRPr>
          </a:p>
        </p:txBody>
      </p:sp>
      <p:sp>
        <p:nvSpPr>
          <p:cNvPr id="196" name="Google Shape;196;p29"/>
          <p:cNvSpPr txBox="1"/>
          <p:nvPr/>
        </p:nvSpPr>
        <p:spPr>
          <a:xfrm>
            <a:off x="3366076" y="1804944"/>
            <a:ext cx="1278000" cy="2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000" tIns="49000" rIns="49000" bIns="49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000"/>
              <a:buFont typeface="Calibri"/>
              <a:buNone/>
            </a:pPr>
            <a:r>
              <a:rPr lang="en-US" sz="100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rPr>
              <a:t>荷蘭</a:t>
            </a:r>
            <a:endParaRPr sz="1800" b="0" i="0" u="none" strike="noStrike" cap="none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  <a:sym typeface="Calibri"/>
            </a:endParaRPr>
          </a:p>
        </p:txBody>
      </p:sp>
      <p:sp>
        <p:nvSpPr>
          <p:cNvPr id="197" name="Google Shape;197;p29"/>
          <p:cNvSpPr txBox="1"/>
          <p:nvPr/>
        </p:nvSpPr>
        <p:spPr>
          <a:xfrm>
            <a:off x="4414381" y="1594064"/>
            <a:ext cx="1387500" cy="2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000" tIns="49000" rIns="49000" bIns="49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000"/>
              <a:buFont typeface="Calibri"/>
              <a:buNone/>
            </a:pPr>
            <a:r>
              <a:rPr lang="en-US" sz="100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rPr>
              <a:t>德國</a:t>
            </a:r>
            <a:endParaRPr sz="1400" b="0" i="0" u="none" strike="noStrike" cap="none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198" name="Google Shape;198;p29"/>
          <p:cNvSpPr txBox="1"/>
          <p:nvPr/>
        </p:nvSpPr>
        <p:spPr>
          <a:xfrm>
            <a:off x="7796294" y="2030840"/>
            <a:ext cx="592200" cy="2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000" tIns="49000" rIns="49000" bIns="49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000"/>
              <a:buFont typeface="Calibri"/>
              <a:buNone/>
            </a:pPr>
            <a:r>
              <a:rPr lang="en-US" sz="100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rPr>
              <a:t>日本</a:t>
            </a:r>
            <a:endParaRPr sz="1400" b="0" i="0" u="none" strike="noStrike" cap="none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199" name="Google Shape;199;p29"/>
          <p:cNvSpPr txBox="1"/>
          <p:nvPr/>
        </p:nvSpPr>
        <p:spPr>
          <a:xfrm>
            <a:off x="6352882" y="3065197"/>
            <a:ext cx="1387500" cy="2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000" tIns="49000" rIns="49000" bIns="49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000"/>
              <a:buFont typeface="Calibri"/>
              <a:buNone/>
            </a:pPr>
            <a:r>
              <a:rPr lang="en-US" sz="100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rPr>
              <a:t>香港</a:t>
            </a:r>
            <a:endParaRPr sz="1800" b="0" i="0" u="none" strike="noStrike" cap="none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  <a:sym typeface="Calibri"/>
            </a:endParaRPr>
          </a:p>
        </p:txBody>
      </p:sp>
      <p:sp>
        <p:nvSpPr>
          <p:cNvPr id="200" name="Google Shape;200;p29"/>
          <p:cNvSpPr txBox="1"/>
          <p:nvPr/>
        </p:nvSpPr>
        <p:spPr>
          <a:xfrm>
            <a:off x="6588224" y="1526784"/>
            <a:ext cx="628500" cy="2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000" tIns="49000" rIns="49000" bIns="49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000"/>
              <a:buFont typeface="Calibri"/>
              <a:buNone/>
            </a:pPr>
            <a:r>
              <a:rPr lang="en-US" sz="100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rPr>
              <a:t>北京</a:t>
            </a:r>
            <a:endParaRPr sz="1400" b="0" i="0" u="none" strike="noStrike" cap="none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201" name="Google Shape;201;p29"/>
          <p:cNvSpPr txBox="1"/>
          <p:nvPr/>
        </p:nvSpPr>
        <p:spPr>
          <a:xfrm>
            <a:off x="5689201" y="2026382"/>
            <a:ext cx="1387500" cy="2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000" tIns="49000" rIns="49000" bIns="49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000"/>
              <a:buFont typeface="Calibri"/>
              <a:buNone/>
            </a:pPr>
            <a:r>
              <a:rPr lang="en-US" sz="100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rPr>
              <a:t>上海</a:t>
            </a:r>
            <a:endParaRPr sz="1400" b="0" i="0" u="none" strike="noStrike" cap="none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202" name="Google Shape;202;p29"/>
          <p:cNvSpPr txBox="1"/>
          <p:nvPr/>
        </p:nvSpPr>
        <p:spPr>
          <a:xfrm>
            <a:off x="6284818" y="2571750"/>
            <a:ext cx="879600" cy="2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000" tIns="49000" rIns="49000" bIns="49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000"/>
              <a:buFont typeface="Calibri"/>
              <a:buNone/>
            </a:pPr>
            <a:r>
              <a:rPr lang="en-US" sz="100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rPr>
              <a:t>深圳</a:t>
            </a:r>
            <a:endParaRPr sz="1400" b="0" i="0" u="none" strike="noStrike" cap="none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203" name="Google Shape;203;p29"/>
          <p:cNvSpPr txBox="1"/>
          <p:nvPr/>
        </p:nvSpPr>
        <p:spPr>
          <a:xfrm>
            <a:off x="2297269" y="2056382"/>
            <a:ext cx="801600" cy="2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000" tIns="49000" rIns="49000" bIns="49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000"/>
              <a:buFont typeface="Calibri"/>
              <a:buNone/>
            </a:pPr>
            <a:r>
              <a:rPr lang="en-US" sz="100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rPr>
              <a:t>馬里蘭</a:t>
            </a:r>
            <a:endParaRPr sz="1400" b="0" i="0" u="none" strike="noStrike" cap="none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204" name="Google Shape;204;p29"/>
          <p:cNvSpPr txBox="1"/>
          <p:nvPr/>
        </p:nvSpPr>
        <p:spPr>
          <a:xfrm>
            <a:off x="6588224" y="4701797"/>
            <a:ext cx="24456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180975" marR="0" lvl="0" indent="-1809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1000"/>
              <a:buFont typeface="Calibri"/>
              <a:buChar char="●"/>
            </a:pPr>
            <a:r>
              <a:rPr lang="en-US" sz="1000" b="1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rPr>
              <a:t>分公司+倉庫據點</a:t>
            </a:r>
            <a:endParaRPr sz="1000" b="1" i="0" u="none" strike="noStrike" cap="none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  <a:sym typeface="Calibri"/>
            </a:endParaRPr>
          </a:p>
        </p:txBody>
      </p:sp>
      <p:pic>
        <p:nvPicPr>
          <p:cNvPr id="205" name="Google Shape;205;p29" descr="影像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85966" y="2297529"/>
            <a:ext cx="275565" cy="254151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29"/>
          <p:cNvSpPr txBox="1"/>
          <p:nvPr/>
        </p:nvSpPr>
        <p:spPr>
          <a:xfrm>
            <a:off x="827584" y="2263180"/>
            <a:ext cx="989100" cy="2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000" tIns="49000" rIns="49000" bIns="49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000"/>
              <a:buFont typeface="Calibri"/>
              <a:buNone/>
            </a:pPr>
            <a:r>
              <a:rPr lang="en-US" sz="100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rPr>
              <a:t>洛杉磯</a:t>
            </a:r>
            <a:endParaRPr sz="1400" b="0" i="0" u="none" strike="noStrike" cap="none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207" name="Google Shape;207;p29"/>
          <p:cNvSpPr/>
          <p:nvPr/>
        </p:nvSpPr>
        <p:spPr>
          <a:xfrm>
            <a:off x="7286170" y="1785495"/>
            <a:ext cx="503100" cy="1797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38100" dist="23000" dir="5400000" rotWithShape="0">
              <a:srgbClr val="000000">
                <a:alpha val="3451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29"/>
          <p:cNvSpPr txBox="1"/>
          <p:nvPr/>
        </p:nvSpPr>
        <p:spPr>
          <a:xfrm>
            <a:off x="7181465" y="1742808"/>
            <a:ext cx="736500" cy="2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000" tIns="49000" rIns="49000" bIns="49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000"/>
              <a:buFont typeface="Calibri"/>
              <a:buNone/>
            </a:pPr>
            <a:r>
              <a:rPr lang="en-US" sz="100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rPr>
              <a:t>韓國</a:t>
            </a:r>
            <a:endParaRPr sz="1800" b="0" i="0" u="none" strike="noStrike" cap="none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  <a:sym typeface="Calibri"/>
            </a:endParaRPr>
          </a:p>
        </p:txBody>
      </p:sp>
      <p:cxnSp>
        <p:nvCxnSpPr>
          <p:cNvPr id="209" name="Google Shape;209;p29"/>
          <p:cNvCxnSpPr/>
          <p:nvPr/>
        </p:nvCxnSpPr>
        <p:spPr>
          <a:xfrm>
            <a:off x="6632698" y="2170291"/>
            <a:ext cx="458700" cy="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10" name="Google Shape;210;p29"/>
          <p:cNvCxnSpPr/>
          <p:nvPr/>
        </p:nvCxnSpPr>
        <p:spPr>
          <a:xfrm rot="10800000" flipH="1">
            <a:off x="7123693" y="2581262"/>
            <a:ext cx="5400" cy="5664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11" name="Google Shape;211;p29"/>
          <p:cNvSpPr txBox="1"/>
          <p:nvPr/>
        </p:nvSpPr>
        <p:spPr>
          <a:xfrm>
            <a:off x="6588224" y="4455580"/>
            <a:ext cx="8409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180975" marR="0" lvl="0" indent="-1809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000"/>
              <a:buFont typeface="Calibri"/>
              <a:buChar char="●"/>
            </a:pPr>
            <a:r>
              <a:rPr lang="en-US" sz="1000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rPr>
              <a:t>分公司</a:t>
            </a:r>
            <a:endParaRPr sz="1000" b="1" i="0" u="none" strike="noStrike" cap="none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  <a:sym typeface="Calibri"/>
            </a:endParaRPr>
          </a:p>
        </p:txBody>
      </p:sp>
      <p:sp>
        <p:nvSpPr>
          <p:cNvPr id="212" name="Google Shape;212;p29"/>
          <p:cNvSpPr/>
          <p:nvPr/>
        </p:nvSpPr>
        <p:spPr>
          <a:xfrm>
            <a:off x="1351373" y="2131720"/>
            <a:ext cx="156600" cy="156600"/>
          </a:xfrm>
          <a:prstGeom prst="ellipse">
            <a:avLst/>
          </a:prstGeom>
          <a:gradFill>
            <a:gsLst>
              <a:gs pos="0">
                <a:srgbClr val="E66800"/>
              </a:gs>
              <a:gs pos="50000">
                <a:srgbClr val="E4A800"/>
              </a:gs>
              <a:gs pos="100000">
                <a:srgbClr val="FFC900"/>
              </a:gs>
            </a:gsLst>
            <a:lin ang="16200038" scaled="0"/>
          </a:gradFill>
          <a:ln>
            <a:noFill/>
          </a:ln>
          <a:effectLst>
            <a:outerShdw blurRad="38100" dist="23000" dir="5400000" rotWithShape="0">
              <a:srgbClr val="000000">
                <a:alpha val="3451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29"/>
          <p:cNvSpPr/>
          <p:nvPr/>
        </p:nvSpPr>
        <p:spPr>
          <a:xfrm>
            <a:off x="2539029" y="1899713"/>
            <a:ext cx="156600" cy="156600"/>
          </a:xfrm>
          <a:prstGeom prst="ellipse">
            <a:avLst/>
          </a:prstGeom>
          <a:gradFill>
            <a:gsLst>
              <a:gs pos="0">
                <a:srgbClr val="7E0000"/>
              </a:gs>
              <a:gs pos="50000">
                <a:srgbClr val="B60000"/>
              </a:gs>
              <a:gs pos="100000">
                <a:srgbClr val="DB0000"/>
              </a:gs>
            </a:gsLst>
            <a:lin ang="16200038" scaled="0"/>
          </a:gradFill>
          <a:ln>
            <a:noFill/>
          </a:ln>
          <a:effectLst>
            <a:outerShdw blurRad="38100" dist="23000" dir="5400000" rotWithShape="0">
              <a:srgbClr val="000000">
                <a:alpha val="3451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29"/>
          <p:cNvSpPr/>
          <p:nvPr/>
        </p:nvSpPr>
        <p:spPr>
          <a:xfrm>
            <a:off x="4198355" y="1644607"/>
            <a:ext cx="156600" cy="156600"/>
          </a:xfrm>
          <a:prstGeom prst="ellipse">
            <a:avLst/>
          </a:prstGeom>
          <a:gradFill>
            <a:gsLst>
              <a:gs pos="0">
                <a:srgbClr val="7E0000"/>
              </a:gs>
              <a:gs pos="50000">
                <a:srgbClr val="B60000"/>
              </a:gs>
              <a:gs pos="100000">
                <a:srgbClr val="DB0000"/>
              </a:gs>
            </a:gsLst>
            <a:lin ang="16200038" scaled="0"/>
          </a:gradFill>
          <a:ln>
            <a:noFill/>
          </a:ln>
          <a:effectLst>
            <a:outerShdw blurRad="38100" dist="23000" dir="5400000" rotWithShape="0">
              <a:srgbClr val="000000">
                <a:alpha val="3451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29"/>
          <p:cNvSpPr/>
          <p:nvPr/>
        </p:nvSpPr>
        <p:spPr>
          <a:xfrm>
            <a:off x="4533514" y="1635442"/>
            <a:ext cx="156600" cy="156600"/>
          </a:xfrm>
          <a:prstGeom prst="ellipse">
            <a:avLst/>
          </a:prstGeom>
          <a:gradFill>
            <a:gsLst>
              <a:gs pos="0">
                <a:srgbClr val="7E0000"/>
              </a:gs>
              <a:gs pos="50000">
                <a:srgbClr val="B60000"/>
              </a:gs>
              <a:gs pos="100000">
                <a:srgbClr val="DB0000"/>
              </a:gs>
            </a:gsLst>
            <a:lin ang="16200038" scaled="0"/>
          </a:gradFill>
          <a:ln>
            <a:noFill/>
          </a:ln>
          <a:effectLst>
            <a:outerShdw blurRad="38100" dist="23000" dir="5400000" rotWithShape="0">
              <a:srgbClr val="000000">
                <a:alpha val="3451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29"/>
          <p:cNvSpPr/>
          <p:nvPr/>
        </p:nvSpPr>
        <p:spPr>
          <a:xfrm>
            <a:off x="6894167" y="1789530"/>
            <a:ext cx="156600" cy="156600"/>
          </a:xfrm>
          <a:prstGeom prst="ellipse">
            <a:avLst/>
          </a:prstGeom>
          <a:gradFill>
            <a:gsLst>
              <a:gs pos="0">
                <a:srgbClr val="7E0000"/>
              </a:gs>
              <a:gs pos="50000">
                <a:srgbClr val="B60000"/>
              </a:gs>
              <a:gs pos="100000">
                <a:srgbClr val="DB0000"/>
              </a:gs>
            </a:gsLst>
            <a:lin ang="16200038" scaled="0"/>
          </a:gradFill>
          <a:ln>
            <a:noFill/>
          </a:ln>
          <a:effectLst>
            <a:outerShdw blurRad="38100" dist="23000" dir="5400000" rotWithShape="0">
              <a:srgbClr val="000000">
                <a:alpha val="3451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29"/>
          <p:cNvSpPr/>
          <p:nvPr/>
        </p:nvSpPr>
        <p:spPr>
          <a:xfrm>
            <a:off x="6907814" y="2434176"/>
            <a:ext cx="156600" cy="156600"/>
          </a:xfrm>
          <a:prstGeom prst="ellipse">
            <a:avLst/>
          </a:prstGeom>
          <a:gradFill>
            <a:gsLst>
              <a:gs pos="0">
                <a:srgbClr val="7E0000"/>
              </a:gs>
              <a:gs pos="50000">
                <a:srgbClr val="B60000"/>
              </a:gs>
              <a:gs pos="100000">
                <a:srgbClr val="DB0000"/>
              </a:gs>
            </a:gsLst>
            <a:lin ang="16200038" scaled="0"/>
          </a:gradFill>
          <a:ln>
            <a:noFill/>
          </a:ln>
          <a:effectLst>
            <a:outerShdw blurRad="38100" dist="23000" dir="5400000" rotWithShape="0">
              <a:srgbClr val="000000">
                <a:alpha val="3451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29"/>
          <p:cNvSpPr/>
          <p:nvPr/>
        </p:nvSpPr>
        <p:spPr>
          <a:xfrm>
            <a:off x="7060200" y="2442795"/>
            <a:ext cx="156600" cy="156600"/>
          </a:xfrm>
          <a:prstGeom prst="ellipse">
            <a:avLst/>
          </a:prstGeom>
          <a:gradFill>
            <a:gsLst>
              <a:gs pos="0">
                <a:srgbClr val="E66800"/>
              </a:gs>
              <a:gs pos="50000">
                <a:srgbClr val="E4A800"/>
              </a:gs>
              <a:gs pos="100000">
                <a:srgbClr val="FFC900"/>
              </a:gs>
            </a:gsLst>
            <a:lin ang="16200038" scaled="0"/>
          </a:gradFill>
          <a:ln>
            <a:noFill/>
          </a:ln>
          <a:effectLst>
            <a:outerShdw blurRad="38100" dist="23000" dir="5400000" rotWithShape="0">
              <a:srgbClr val="000000">
                <a:alpha val="3451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29"/>
          <p:cNvSpPr/>
          <p:nvPr/>
        </p:nvSpPr>
        <p:spPr>
          <a:xfrm>
            <a:off x="7100782" y="2097746"/>
            <a:ext cx="156600" cy="156600"/>
          </a:xfrm>
          <a:prstGeom prst="ellipse">
            <a:avLst/>
          </a:prstGeom>
          <a:gradFill>
            <a:gsLst>
              <a:gs pos="0">
                <a:srgbClr val="E66800"/>
              </a:gs>
              <a:gs pos="50000">
                <a:srgbClr val="E4A800"/>
              </a:gs>
              <a:gs pos="100000">
                <a:srgbClr val="FFC900"/>
              </a:gs>
            </a:gsLst>
            <a:lin ang="16200038" scaled="0"/>
          </a:gradFill>
          <a:ln>
            <a:noFill/>
          </a:ln>
          <a:effectLst>
            <a:outerShdw blurRad="38100" dist="23000" dir="5400000" rotWithShape="0">
              <a:srgbClr val="000000">
                <a:alpha val="3451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29"/>
          <p:cNvSpPr/>
          <p:nvPr/>
        </p:nvSpPr>
        <p:spPr>
          <a:xfrm>
            <a:off x="4380926" y="1681435"/>
            <a:ext cx="156600" cy="156600"/>
          </a:xfrm>
          <a:prstGeom prst="ellipse">
            <a:avLst/>
          </a:prstGeom>
          <a:gradFill>
            <a:gsLst>
              <a:gs pos="0">
                <a:srgbClr val="E66800"/>
              </a:gs>
              <a:gs pos="50000">
                <a:srgbClr val="E4A800"/>
              </a:gs>
              <a:gs pos="100000">
                <a:srgbClr val="FFC900"/>
              </a:gs>
            </a:gsLst>
            <a:lin ang="16200038" scaled="0"/>
          </a:gradFill>
          <a:ln>
            <a:noFill/>
          </a:ln>
          <a:effectLst>
            <a:outerShdw blurRad="38100" dist="23000" dir="5400000" rotWithShape="0">
              <a:srgbClr val="000000">
                <a:alpha val="3451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29"/>
          <p:cNvSpPr/>
          <p:nvPr/>
        </p:nvSpPr>
        <p:spPr>
          <a:xfrm>
            <a:off x="6649167" y="4521897"/>
            <a:ext cx="113700" cy="113700"/>
          </a:xfrm>
          <a:prstGeom prst="ellipse">
            <a:avLst/>
          </a:prstGeom>
          <a:gradFill>
            <a:gsLst>
              <a:gs pos="0">
                <a:srgbClr val="7E0000"/>
              </a:gs>
              <a:gs pos="50000">
                <a:srgbClr val="B60000"/>
              </a:gs>
              <a:gs pos="100000">
                <a:srgbClr val="DB0000"/>
              </a:gs>
            </a:gsLst>
            <a:lin ang="16200038" scaled="0"/>
          </a:gradFill>
          <a:ln>
            <a:noFill/>
          </a:ln>
          <a:effectLst>
            <a:outerShdw blurRad="38100" dist="23000" dir="5400000" rotWithShape="0">
              <a:srgbClr val="000000">
                <a:alpha val="3451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29"/>
          <p:cNvSpPr/>
          <p:nvPr/>
        </p:nvSpPr>
        <p:spPr>
          <a:xfrm>
            <a:off x="6649166" y="4768114"/>
            <a:ext cx="113700" cy="113700"/>
          </a:xfrm>
          <a:prstGeom prst="ellipse">
            <a:avLst/>
          </a:prstGeom>
          <a:gradFill>
            <a:gsLst>
              <a:gs pos="0">
                <a:srgbClr val="E66800"/>
              </a:gs>
              <a:gs pos="50000">
                <a:srgbClr val="E4A800"/>
              </a:gs>
              <a:gs pos="100000">
                <a:srgbClr val="FFC900"/>
              </a:gs>
            </a:gsLst>
            <a:lin ang="16200038" scaled="0"/>
          </a:gradFill>
          <a:ln>
            <a:noFill/>
          </a:ln>
          <a:effectLst>
            <a:outerShdw blurRad="38100" dist="23000" dir="5400000" rotWithShape="0">
              <a:srgbClr val="000000">
                <a:alpha val="3451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29"/>
          <p:cNvSpPr/>
          <p:nvPr/>
        </p:nvSpPr>
        <p:spPr>
          <a:xfrm>
            <a:off x="7331516" y="2015896"/>
            <a:ext cx="156600" cy="156600"/>
          </a:xfrm>
          <a:prstGeom prst="ellipse">
            <a:avLst/>
          </a:prstGeom>
          <a:gradFill>
            <a:gsLst>
              <a:gs pos="0">
                <a:srgbClr val="E66800"/>
              </a:gs>
              <a:gs pos="50000">
                <a:srgbClr val="E4A800"/>
              </a:gs>
              <a:gs pos="100000">
                <a:srgbClr val="FFC900"/>
              </a:gs>
            </a:gsLst>
            <a:lin ang="16200038" scaled="0"/>
          </a:gradFill>
          <a:ln>
            <a:noFill/>
          </a:ln>
          <a:effectLst>
            <a:outerShdw blurRad="38100" dist="23000" dir="5400000" rotWithShape="0">
              <a:srgbClr val="000000">
                <a:alpha val="3451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29"/>
          <p:cNvSpPr/>
          <p:nvPr/>
        </p:nvSpPr>
        <p:spPr>
          <a:xfrm>
            <a:off x="7614326" y="2077683"/>
            <a:ext cx="156600" cy="156600"/>
          </a:xfrm>
          <a:prstGeom prst="ellipse">
            <a:avLst/>
          </a:prstGeom>
          <a:gradFill>
            <a:gsLst>
              <a:gs pos="0">
                <a:srgbClr val="E66800"/>
              </a:gs>
              <a:gs pos="50000">
                <a:srgbClr val="E4A800"/>
              </a:gs>
              <a:gs pos="100000">
                <a:srgbClr val="FFC900"/>
              </a:gs>
            </a:gsLst>
            <a:lin ang="16200038" scaled="0"/>
          </a:gradFill>
          <a:ln>
            <a:noFill/>
          </a:ln>
          <a:effectLst>
            <a:outerShdw blurRad="38100" dist="23000" dir="5400000" rotWithShape="0">
              <a:srgbClr val="000000">
                <a:alpha val="3451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29"/>
          <p:cNvSpPr txBox="1">
            <a:spLocks noGrp="1"/>
          </p:cNvSpPr>
          <p:nvPr>
            <p:ph type="sldNum" idx="4294967295"/>
          </p:nvPr>
        </p:nvSpPr>
        <p:spPr>
          <a:xfrm>
            <a:off x="4477644" y="4948014"/>
            <a:ext cx="1620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</a:pPr>
            <a:fld id="{00000000-1234-1234-1234-123412341234}" type="slidenum">
              <a:rPr lang="en-US" sz="900">
                <a:solidFill>
                  <a:srgbClr val="F2F2F2"/>
                </a:solidFill>
              </a:rPr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391670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0"/>
          <p:cNvSpPr/>
          <p:nvPr/>
        </p:nvSpPr>
        <p:spPr>
          <a:xfrm>
            <a:off x="0" y="843557"/>
            <a:ext cx="9144000" cy="4128600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30"/>
          <p:cNvSpPr txBox="1">
            <a:spLocks noGrp="1"/>
          </p:cNvSpPr>
          <p:nvPr>
            <p:ph type="body" idx="1"/>
          </p:nvPr>
        </p:nvSpPr>
        <p:spPr>
          <a:xfrm>
            <a:off x="1331640" y="1282200"/>
            <a:ext cx="2679000" cy="15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lvl="0" indent="0" algn="ctr" rtl="0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>
                <a:srgbClr val="02519A"/>
              </a:buClr>
              <a:buSzPts val="1600"/>
              <a:buNone/>
            </a:pPr>
            <a:r>
              <a:rPr lang="en-US" sz="2000" b="1" dirty="0">
                <a:solidFill>
                  <a:srgbClr val="02519A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entury Gothic"/>
                <a:sym typeface="Century Gothic"/>
              </a:rPr>
              <a:t>15</a:t>
            </a:r>
            <a:r>
              <a:rPr lang="en-US" sz="2000" b="1" dirty="0">
                <a:solidFill>
                  <a:srgbClr val="02519A"/>
                </a:solidFill>
                <a:latin typeface="Calibri" panose="020F0502020204030204" pitchFamily="34" charset="0"/>
                <a:ea typeface="微軟正黑體" panose="020B0604030504040204" pitchFamily="34" charset="-120"/>
                <a:sym typeface="Calibri"/>
              </a:rPr>
              <a:t>條 </a:t>
            </a:r>
            <a:endParaRPr sz="2000" b="1" dirty="0">
              <a:solidFill>
                <a:srgbClr val="02519A"/>
              </a:solidFill>
              <a:latin typeface="Calibri" panose="020F0502020204030204" pitchFamily="34" charset="0"/>
              <a:ea typeface="微軟正黑體" panose="020B0604030504040204" pitchFamily="34" charset="-120"/>
              <a:sym typeface="Calibri"/>
            </a:endParaRPr>
          </a:p>
          <a:p>
            <a:pPr marL="0" lvl="0" indent="0" algn="ctr" rtl="0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400"/>
              <a:buNone/>
            </a:pPr>
            <a:r>
              <a:rPr lang="en-US" sz="2000" dirty="0" err="1">
                <a:latin typeface="Calibri" panose="020F0502020204030204" pitchFamily="34" charset="0"/>
                <a:ea typeface="微軟正黑體" panose="020B0604030504040204" pitchFamily="34" charset="-120"/>
              </a:rPr>
              <a:t>高速SMT產線</a:t>
            </a:r>
            <a:endParaRPr sz="2000" dirty="0">
              <a:latin typeface="Calibri" panose="020F0502020204030204" pitchFamily="34" charset="0"/>
              <a:ea typeface="微軟正黑體" panose="020B0604030504040204" pitchFamily="34" charset="-120"/>
            </a:endParaRPr>
          </a:p>
          <a:p>
            <a:pPr marL="0" lvl="0" indent="0" algn="l" rtl="0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600"/>
              <a:buNone/>
            </a:pPr>
            <a:endParaRPr sz="2000" dirty="0">
              <a:latin typeface="Calibri" panose="020F0502020204030204" pitchFamily="34" charset="0"/>
              <a:ea typeface="微軟正黑體" panose="020B0604030504040204" pitchFamily="34" charset="-120"/>
            </a:endParaRPr>
          </a:p>
          <a:p>
            <a:pPr marL="0" lvl="0" indent="0" algn="ctr" rtl="0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>
                <a:srgbClr val="02519A"/>
              </a:buClr>
              <a:buSzPts val="1600"/>
              <a:buNone/>
            </a:pPr>
            <a:r>
              <a:rPr lang="en-US" sz="2000" dirty="0">
                <a:latin typeface="Calibri" panose="020F0502020204030204" pitchFamily="34" charset="0"/>
                <a:ea typeface="微軟正黑體" panose="020B0604030504040204" pitchFamily="34" charset="-120"/>
              </a:rPr>
              <a:t>1</a:t>
            </a:r>
            <a:r>
              <a:rPr lang="en-US" sz="2000" b="1" dirty="0">
                <a:solidFill>
                  <a:srgbClr val="02519A"/>
                </a:solidFill>
                <a:latin typeface="Calibri" panose="020F0502020204030204" pitchFamily="34" charset="0"/>
                <a:ea typeface="微軟正黑體" panose="020B0604030504040204" pitchFamily="34" charset="-120"/>
                <a:sym typeface="Calibri"/>
              </a:rPr>
              <a:t>千萬</a:t>
            </a:r>
            <a:r>
              <a:rPr lang="en-US" sz="2000" dirty="0">
                <a:solidFill>
                  <a:srgbClr val="0D0D0D"/>
                </a:solidFill>
                <a:latin typeface="Calibri" panose="020F0502020204030204" pitchFamily="34" charset="0"/>
                <a:ea typeface="微軟正黑體" panose="020B0604030504040204" pitchFamily="34" charset="-120"/>
                <a:sym typeface="Calibri"/>
              </a:rPr>
              <a:t> </a:t>
            </a:r>
            <a:endParaRPr sz="2000" dirty="0">
              <a:latin typeface="Calibri" panose="020F0502020204030204" pitchFamily="34" charset="0"/>
              <a:ea typeface="微軟正黑體" panose="020B0604030504040204" pitchFamily="34" charset="-120"/>
              <a:sym typeface="Calibri"/>
            </a:endParaRPr>
          </a:p>
          <a:p>
            <a:pPr marL="0" lvl="0" indent="0" algn="ctr" rtl="0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400"/>
              <a:buNone/>
            </a:pPr>
            <a:r>
              <a:rPr lang="en-US" sz="2000" dirty="0">
                <a:latin typeface="Calibri" panose="020F0502020204030204" pitchFamily="34" charset="0"/>
                <a:ea typeface="微軟正黑體" panose="020B0604030504040204" pitchFamily="34" charset="-120"/>
              </a:rPr>
              <a:t>pcs/月</a:t>
            </a:r>
            <a:endParaRPr sz="2000" dirty="0">
              <a:latin typeface="Calibri" panose="020F050202020403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32" name="Google Shape;232;p30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5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2800"/>
              <a:buFont typeface="Microsoft JhengHei"/>
              <a:buNone/>
            </a:pPr>
            <a:r>
              <a:rPr lang="en-US">
                <a:latin typeface="Microsoft JhengHei"/>
                <a:ea typeface="Microsoft JhengHei"/>
                <a:cs typeface="Microsoft JhengHei"/>
                <a:sym typeface="Microsoft JhengHei"/>
              </a:rPr>
              <a:t>頂尖生產量能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233" name="Google Shape;233;p30" descr="Picture 2"/>
          <p:cNvPicPr preferRelativeResize="0"/>
          <p:nvPr/>
        </p:nvPicPr>
        <p:blipFill rotWithShape="1">
          <a:blip r:embed="rId3">
            <a:alphaModFix/>
          </a:blip>
          <a:srcRect l="-6159" t="18264" r="9764" b="5153"/>
          <a:stretch/>
        </p:blipFill>
        <p:spPr>
          <a:xfrm>
            <a:off x="5868144" y="3251464"/>
            <a:ext cx="3275856" cy="1731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30" descr="Picture 2"/>
          <p:cNvPicPr preferRelativeResize="0"/>
          <p:nvPr/>
        </p:nvPicPr>
        <p:blipFill rotWithShape="1">
          <a:blip r:embed="rId4">
            <a:alphaModFix/>
          </a:blip>
          <a:srcRect l="33965" t="28525" r="2843" b="19459"/>
          <a:stretch/>
        </p:blipFill>
        <p:spPr>
          <a:xfrm>
            <a:off x="-3570" y="3251464"/>
            <a:ext cx="3153170" cy="1731463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30"/>
          <p:cNvSpPr txBox="1"/>
          <p:nvPr/>
        </p:nvSpPr>
        <p:spPr>
          <a:xfrm>
            <a:off x="4643004" y="1266763"/>
            <a:ext cx="3169500" cy="15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519A"/>
              </a:buClr>
              <a:buSzPts val="1600"/>
              <a:buFont typeface="Century Gothic"/>
              <a:buNone/>
            </a:pPr>
            <a:r>
              <a:rPr lang="en-US" sz="2000" b="1" i="0" u="none" strike="noStrike" cap="none">
                <a:solidFill>
                  <a:srgbClr val="02519A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entury Gothic"/>
                <a:sym typeface="Century Gothic"/>
              </a:rPr>
              <a:t>35</a:t>
            </a:r>
            <a:r>
              <a:rPr lang="en-US" sz="2000" b="1" i="0" u="none" strike="noStrike" cap="none">
                <a:solidFill>
                  <a:srgbClr val="02519A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K </a:t>
            </a:r>
            <a:r>
              <a:rPr lang="en-US" sz="2000" b="1" i="0" u="none" strike="noStrike" cap="none">
                <a:solidFill>
                  <a:srgbClr val="0D0D0D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m</a:t>
            </a:r>
            <a:r>
              <a:rPr lang="en-US" sz="2000" b="1" i="0" u="none" strike="noStrike" cap="none" baseline="30000">
                <a:solidFill>
                  <a:srgbClr val="0D0D0D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2  </a:t>
            </a:r>
            <a:endParaRPr sz="2000" b="0" i="0" u="none" strike="noStrike" cap="none" baseline="30000">
              <a:solidFill>
                <a:srgbClr val="0D0D0D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500"/>
              <a:buFont typeface="Calibri"/>
              <a:buNone/>
            </a:pPr>
            <a:r>
              <a:rPr lang="en-US" sz="2000" b="1" i="0" u="none" strike="noStrike" cap="none">
                <a:solidFill>
                  <a:srgbClr val="0D0D0D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工廠總面積</a:t>
            </a:r>
            <a:endParaRPr sz="2000" b="0" i="0" u="none" strike="noStrike" cap="none">
              <a:solidFill>
                <a:srgbClr val="000000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500"/>
              <a:buFont typeface="Calibri"/>
              <a:buNone/>
            </a:pPr>
            <a:endParaRPr sz="2000" b="0" i="0" u="none" strike="noStrike" cap="none">
              <a:solidFill>
                <a:srgbClr val="000000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519A"/>
              </a:buClr>
              <a:buSzPts val="1500"/>
              <a:buFont typeface="Calibri"/>
              <a:buNone/>
            </a:pPr>
            <a:r>
              <a:rPr lang="en-US" sz="2000" b="1" i="0" u="none" strike="noStrike" cap="none">
                <a:solidFill>
                  <a:srgbClr val="02519A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高度自動化 </a:t>
            </a:r>
            <a:endParaRPr sz="2000">
              <a:latin typeface="Calibri" panose="020F0502020204030204" pitchFamily="34" charset="0"/>
              <a:ea typeface="微軟正黑體" panose="020B0604030504040204" pitchFamily="34" charset="-12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500"/>
              <a:buFont typeface="Calibri"/>
              <a:buNone/>
            </a:pPr>
            <a:r>
              <a:rPr lang="en-US" sz="2000" b="1" i="0" u="none" strike="noStrike" cap="none">
                <a:solidFill>
                  <a:srgbClr val="0D0D0D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生產系統</a:t>
            </a:r>
            <a:endParaRPr sz="2000" b="0" i="0" u="none" strike="noStrike" cap="none">
              <a:solidFill>
                <a:srgbClr val="000000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</p:txBody>
      </p:sp>
      <p:sp>
        <p:nvSpPr>
          <p:cNvPr id="236" name="Google Shape;236;p30"/>
          <p:cNvSpPr/>
          <p:nvPr/>
        </p:nvSpPr>
        <p:spPr>
          <a:xfrm>
            <a:off x="1537466" y="1234935"/>
            <a:ext cx="2314500" cy="725400"/>
          </a:xfrm>
          <a:prstGeom prst="roundRect">
            <a:avLst>
              <a:gd name="adj" fmla="val 7854"/>
            </a:avLst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30"/>
          <p:cNvSpPr/>
          <p:nvPr/>
        </p:nvSpPr>
        <p:spPr>
          <a:xfrm>
            <a:off x="1547662" y="2176400"/>
            <a:ext cx="2314500" cy="725400"/>
          </a:xfrm>
          <a:prstGeom prst="roundRect">
            <a:avLst>
              <a:gd name="adj" fmla="val 7854"/>
            </a:avLst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30"/>
          <p:cNvSpPr/>
          <p:nvPr/>
        </p:nvSpPr>
        <p:spPr>
          <a:xfrm>
            <a:off x="5055660" y="1240298"/>
            <a:ext cx="2314500" cy="725400"/>
          </a:xfrm>
          <a:prstGeom prst="roundRect">
            <a:avLst>
              <a:gd name="adj" fmla="val 7854"/>
            </a:avLst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30"/>
          <p:cNvSpPr/>
          <p:nvPr/>
        </p:nvSpPr>
        <p:spPr>
          <a:xfrm>
            <a:off x="5065857" y="2181764"/>
            <a:ext cx="2314500" cy="725400"/>
          </a:xfrm>
          <a:prstGeom prst="roundRect">
            <a:avLst>
              <a:gd name="adj" fmla="val 7854"/>
            </a:avLst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0" name="Google Shape;240;p30"/>
          <p:cNvPicPr preferRelativeResize="0"/>
          <p:nvPr/>
        </p:nvPicPr>
        <p:blipFill rotWithShape="1">
          <a:blip r:embed="rId5">
            <a:alphaModFix/>
          </a:blip>
          <a:srcRect l="687" t="8545" r="1109" b="15897"/>
          <a:stretch/>
        </p:blipFill>
        <p:spPr>
          <a:xfrm>
            <a:off x="3051025" y="3251464"/>
            <a:ext cx="3041949" cy="1731464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62;p28"/>
          <p:cNvSpPr txBox="1">
            <a:spLocks noGrp="1"/>
          </p:cNvSpPr>
          <p:nvPr>
            <p:ph type="sldNum" idx="4294967295"/>
          </p:nvPr>
        </p:nvSpPr>
        <p:spPr>
          <a:xfrm>
            <a:off x="4477644" y="4942799"/>
            <a:ext cx="1620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</a:pPr>
            <a:fld id="{00000000-1234-1234-1234-123412341234}" type="slidenum">
              <a:rPr lang="en-US" sz="900">
                <a:solidFill>
                  <a:srgbClr val="F2F2F2"/>
                </a:solidFill>
              </a:rPr>
              <a:t>4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51147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" name="Google Shape;245;p31" descr="2023 company profile_3-2 複本 3.jpg"/>
          <p:cNvPicPr preferRelativeResize="0"/>
          <p:nvPr/>
        </p:nvPicPr>
        <p:blipFill rotWithShape="1">
          <a:blip r:embed="rId3">
            <a:alphaModFix/>
          </a:blip>
          <a:srcRect b="3006"/>
          <a:stretch/>
        </p:blipFill>
        <p:spPr>
          <a:xfrm>
            <a:off x="1354" y="-1"/>
            <a:ext cx="9141293" cy="4988846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31"/>
          <p:cNvSpPr txBox="1">
            <a:spLocks noGrp="1"/>
          </p:cNvSpPr>
          <p:nvPr>
            <p:ph type="sldNum" idx="4294967295"/>
          </p:nvPr>
        </p:nvSpPr>
        <p:spPr>
          <a:xfrm>
            <a:off x="4448678" y="4942799"/>
            <a:ext cx="2199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</a:pPr>
            <a:fld id="{00000000-1234-1234-1234-123412341234}" type="slidenum">
              <a:rPr lang="en-US" sz="900">
                <a:solidFill>
                  <a:srgbClr val="F2F2F2"/>
                </a:solidFill>
              </a:rPr>
              <a:t>5</a:t>
            </a:fld>
            <a:endParaRPr/>
          </a:p>
        </p:txBody>
      </p:sp>
      <p:sp>
        <p:nvSpPr>
          <p:cNvPr id="247" name="Google Shape;247;p31"/>
          <p:cNvSpPr txBox="1">
            <a:spLocks noGrp="1"/>
          </p:cNvSpPr>
          <p:nvPr>
            <p:ph type="title"/>
          </p:nvPr>
        </p:nvSpPr>
        <p:spPr>
          <a:xfrm>
            <a:off x="3059825" y="358375"/>
            <a:ext cx="5627100" cy="5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Microsoft JhengHei"/>
              <a:buNone/>
            </a:pP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Microsoft JhengHei"/>
                <a:sym typeface="Microsoft JhengHei"/>
              </a:rPr>
              <a:t>台灣25大國際品牌</a:t>
            </a:r>
            <a:endParaRPr dirty="0">
              <a:solidFill>
                <a:srgbClr val="FFFFFF"/>
              </a:solidFill>
              <a:latin typeface="Calibri" panose="020F0502020204030204" pitchFamily="34" charset="0"/>
              <a:ea typeface="微軟正黑體" panose="020B0604030504040204" pitchFamily="34" charset="-120"/>
              <a:cs typeface="Microsoft JhengHei"/>
              <a:sym typeface="Microsoft JhengHei"/>
            </a:endParaRPr>
          </a:p>
        </p:txBody>
      </p:sp>
      <p:sp>
        <p:nvSpPr>
          <p:cNvPr id="248" name="Google Shape;248;p31"/>
          <p:cNvSpPr txBox="1">
            <a:spLocks noGrp="1"/>
          </p:cNvSpPr>
          <p:nvPr>
            <p:ph type="body" idx="1"/>
          </p:nvPr>
        </p:nvSpPr>
        <p:spPr>
          <a:xfrm>
            <a:off x="3059830" y="995957"/>
            <a:ext cx="5688600" cy="12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</a:pP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創見連續16年獲得國際權威品牌價值調查機構Interbrand認可為2022年「</a:t>
            </a:r>
            <a:r>
              <a:rPr lang="en-US" b="1" dirty="0">
                <a:solidFill>
                  <a:srgbClr val="FFFFFF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台灣最佳國際品牌</a:t>
            </a: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」台灣排名25大品牌之一，品牌價值高達</a:t>
            </a:r>
            <a:r>
              <a:rPr lang="en-US" b="1" dirty="0">
                <a:solidFill>
                  <a:srgbClr val="FFFFFF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1億美金</a:t>
            </a: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。</a:t>
            </a:r>
            <a:endParaRPr dirty="0">
              <a:solidFill>
                <a:srgbClr val="FFFFFF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831237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2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5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2800"/>
              <a:buFont typeface="Microsoft JhengHei"/>
              <a:buNone/>
            </a:pPr>
            <a:r>
              <a:rPr lang="en-US">
                <a:latin typeface="Microsoft JhengHei"/>
                <a:ea typeface="Microsoft JhengHei"/>
                <a:cs typeface="Microsoft JhengHei"/>
                <a:sym typeface="Microsoft JhengHei"/>
              </a:rPr>
              <a:t>多樣化消費性產品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54" name="Google Shape;254;p32"/>
          <p:cNvSpPr txBox="1">
            <a:spLocks noGrp="1"/>
          </p:cNvSpPr>
          <p:nvPr>
            <p:ph type="sldNum" idx="4294967295"/>
          </p:nvPr>
        </p:nvSpPr>
        <p:spPr>
          <a:xfrm>
            <a:off x="4448678" y="4942799"/>
            <a:ext cx="2199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</a:pPr>
            <a:fld id="{00000000-1234-1234-1234-123412341234}" type="slidenum">
              <a:rPr lang="en-US" sz="900">
                <a:solidFill>
                  <a:srgbClr val="F2F2F2"/>
                </a:solidFill>
              </a:rPr>
              <a:t>6</a:t>
            </a:fld>
            <a:endParaRPr/>
          </a:p>
        </p:txBody>
      </p:sp>
      <p:pic>
        <p:nvPicPr>
          <p:cNvPr id="255" name="Google Shape;255;p32" descr="影像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" y="2789297"/>
            <a:ext cx="9144005" cy="685805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32"/>
          <p:cNvSpPr txBox="1"/>
          <p:nvPr/>
        </p:nvSpPr>
        <p:spPr>
          <a:xfrm>
            <a:off x="866369" y="3544465"/>
            <a:ext cx="2449500" cy="12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Calibri"/>
              <a:buChar char="●"/>
            </a:pPr>
            <a:r>
              <a:rPr lang="en-US" sz="1600" dirty="0" err="1">
                <a:solidFill>
                  <a:srgbClr val="0D0D0D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內接式固態硬碟</a:t>
            </a:r>
            <a:endParaRPr dirty="0">
              <a:solidFill>
                <a:schemeClr val="dk1"/>
              </a:solidFill>
              <a:latin typeface="Calibri" panose="020F0502020204030204" pitchFamily="34" charset="0"/>
              <a:ea typeface="微軟正黑體" panose="020B0604030504040204" pitchFamily="34" charset="-120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Calibri"/>
              <a:buChar char="●"/>
            </a:pPr>
            <a:r>
              <a:rPr lang="en-US" sz="1600" dirty="0" err="1">
                <a:solidFill>
                  <a:srgbClr val="0D0D0D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行動固態硬碟</a:t>
            </a:r>
            <a:endParaRPr dirty="0">
              <a:solidFill>
                <a:schemeClr val="dk1"/>
              </a:solidFill>
              <a:latin typeface="Calibri" panose="020F0502020204030204" pitchFamily="34" charset="0"/>
              <a:ea typeface="微軟正黑體" panose="020B0604030504040204" pitchFamily="34" charset="-120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Calibri"/>
              <a:buChar char="●"/>
            </a:pPr>
            <a:r>
              <a:rPr lang="en-US" sz="1600" dirty="0" err="1">
                <a:solidFill>
                  <a:srgbClr val="0D0D0D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外接式儲存裝置</a:t>
            </a:r>
            <a:endParaRPr dirty="0">
              <a:solidFill>
                <a:schemeClr val="dk1"/>
              </a:solidFill>
              <a:latin typeface="Calibri" panose="020F0502020204030204" pitchFamily="34" charset="0"/>
              <a:ea typeface="微軟正黑體" panose="020B0604030504040204" pitchFamily="34" charset="-120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Calibri"/>
              <a:buChar char="●"/>
            </a:pPr>
            <a:r>
              <a:rPr lang="en-US" sz="1600" dirty="0" err="1">
                <a:solidFill>
                  <a:srgbClr val="0D0D0D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個人雲端儲存裝置</a:t>
            </a:r>
            <a:endParaRPr sz="1600" dirty="0">
              <a:solidFill>
                <a:srgbClr val="0D0D0D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</p:txBody>
      </p:sp>
      <p:sp>
        <p:nvSpPr>
          <p:cNvPr id="257" name="Google Shape;257;p32"/>
          <p:cNvSpPr txBox="1"/>
          <p:nvPr/>
        </p:nvSpPr>
        <p:spPr>
          <a:xfrm>
            <a:off x="3502404" y="3544465"/>
            <a:ext cx="1978200" cy="12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Calibri"/>
              <a:buChar char="●"/>
            </a:pPr>
            <a:r>
              <a:rPr lang="en-US" sz="1600">
                <a:solidFill>
                  <a:srgbClr val="0D0D0D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行車記錄器</a:t>
            </a:r>
            <a:endParaRPr sz="1800">
              <a:solidFill>
                <a:schemeClr val="dk1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Calibri"/>
              <a:buChar char="●"/>
            </a:pPr>
            <a:r>
              <a:rPr lang="en-US" sz="1600">
                <a:solidFill>
                  <a:srgbClr val="0D0D0D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穿戴式攝影機</a:t>
            </a:r>
            <a:endParaRPr>
              <a:solidFill>
                <a:schemeClr val="dk1"/>
              </a:solidFill>
              <a:latin typeface="Calibri" panose="020F0502020204030204" pitchFamily="34" charset="0"/>
              <a:ea typeface="微軟正黑體" panose="020B0604030504040204" pitchFamily="34" charset="-120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Calibri"/>
              <a:buChar char="●"/>
            </a:pPr>
            <a:r>
              <a:rPr lang="en-US" sz="1600">
                <a:solidFill>
                  <a:srgbClr val="0D0D0D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記憶卡</a:t>
            </a:r>
            <a:endParaRPr sz="1800">
              <a:solidFill>
                <a:schemeClr val="dk1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Calibri"/>
              <a:buChar char="●"/>
            </a:pPr>
            <a:r>
              <a:rPr lang="en-US" sz="1600">
                <a:solidFill>
                  <a:srgbClr val="0D0D0D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隨身碟</a:t>
            </a:r>
            <a:endParaRPr sz="1600">
              <a:solidFill>
                <a:srgbClr val="0D0D0D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</p:txBody>
      </p:sp>
      <p:sp>
        <p:nvSpPr>
          <p:cNvPr id="258" name="Google Shape;258;p32"/>
          <p:cNvSpPr txBox="1"/>
          <p:nvPr/>
        </p:nvSpPr>
        <p:spPr>
          <a:xfrm>
            <a:off x="5806666" y="3544465"/>
            <a:ext cx="2699700" cy="10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Calibri"/>
              <a:buChar char="●"/>
            </a:pPr>
            <a:r>
              <a:rPr lang="en-US" sz="1600">
                <a:solidFill>
                  <a:srgbClr val="0D0D0D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DRAM模組</a:t>
            </a:r>
            <a:endParaRPr sz="1800">
              <a:solidFill>
                <a:schemeClr val="dk1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Calibri"/>
              <a:buChar char="●"/>
            </a:pPr>
            <a:r>
              <a:rPr lang="en-US" sz="1600">
                <a:solidFill>
                  <a:srgbClr val="0D0D0D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蘋果升級方案</a:t>
            </a:r>
            <a:endParaRPr>
              <a:solidFill>
                <a:schemeClr val="dk1"/>
              </a:solidFill>
              <a:latin typeface="Calibri" panose="020F0502020204030204" pitchFamily="34" charset="0"/>
              <a:ea typeface="微軟正黑體" panose="020B0604030504040204" pitchFamily="34" charset="-120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Calibri"/>
              <a:buChar char="●"/>
            </a:pPr>
            <a:r>
              <a:rPr lang="en-US" sz="1600">
                <a:solidFill>
                  <a:srgbClr val="0D0D0D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讀卡機與配件</a:t>
            </a:r>
            <a:endParaRPr sz="1600">
              <a:solidFill>
                <a:srgbClr val="0D0D0D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</p:txBody>
      </p:sp>
      <p:pic>
        <p:nvPicPr>
          <p:cNvPr id="259" name="Google Shape;259;p3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6046" y="862401"/>
            <a:ext cx="8471908" cy="25212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208226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" name="Google Shape;264;p33" descr="影像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" y="2281415"/>
            <a:ext cx="9144003" cy="93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6125" y="464422"/>
            <a:ext cx="8453992" cy="2515927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33"/>
          <p:cNvSpPr txBox="1">
            <a:spLocks noGrp="1"/>
          </p:cNvSpPr>
          <p:nvPr>
            <p:ph type="title"/>
          </p:nvPr>
        </p:nvSpPr>
        <p:spPr>
          <a:xfrm>
            <a:off x="444577" y="195486"/>
            <a:ext cx="8229600" cy="5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2800"/>
              <a:buFont typeface="Microsoft JhengHei"/>
              <a:buNone/>
            </a:pPr>
            <a:r>
              <a:rPr lang="en-US">
                <a:latin typeface="Microsoft JhengHei"/>
                <a:ea typeface="Microsoft JhengHei"/>
                <a:cs typeface="Microsoft JhengHei"/>
                <a:sym typeface="Microsoft JhengHei"/>
              </a:rPr>
              <a:t>嵌入式解決方案</a:t>
            </a:r>
            <a:endParaRPr/>
          </a:p>
        </p:txBody>
      </p:sp>
      <p:graphicFrame>
        <p:nvGraphicFramePr>
          <p:cNvPr id="267" name="Google Shape;267;p33"/>
          <p:cNvGraphicFramePr/>
          <p:nvPr>
            <p:extLst>
              <p:ext uri="{D42A27DB-BD31-4B8C-83A1-F6EECF244321}">
                <p14:modId xmlns:p14="http://schemas.microsoft.com/office/powerpoint/2010/main" val="4088669796"/>
              </p:ext>
            </p:extLst>
          </p:nvPr>
        </p:nvGraphicFramePr>
        <p:xfrm>
          <a:off x="688993" y="2980383"/>
          <a:ext cx="7915450" cy="1981180"/>
        </p:xfrm>
        <a:graphic>
          <a:graphicData uri="http://schemas.openxmlformats.org/drawingml/2006/table">
            <a:tbl>
              <a:tblPr>
                <a:noFill/>
                <a:tableStyleId>{C6DCA109-C2AD-4995-BDB7-66DDD1B8402D}</a:tableStyleId>
              </a:tblPr>
              <a:tblGrid>
                <a:gridCol w="2109450"/>
                <a:gridCol w="1845550"/>
                <a:gridCol w="2002775"/>
                <a:gridCol w="1957675"/>
              </a:tblGrid>
              <a:tr h="294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1" baseline="0" dirty="0" err="1">
                          <a:ea typeface="微軟正黑體" panose="020B0604030504040204" pitchFamily="34" charset="-120"/>
                        </a:rPr>
                        <a:t>記憶卡</a:t>
                      </a:r>
                      <a:endParaRPr sz="1400" u="none" strike="noStrike" cap="none" baseline="0" dirty="0">
                        <a:ea typeface="微軟正黑體" panose="020B0604030504040204" pitchFamily="34" charset="-120"/>
                      </a:endParaRPr>
                    </a:p>
                  </a:txBody>
                  <a:tcPr marL="68575" marR="68575" marT="68575" marB="6857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1" baseline="0">
                          <a:ea typeface="微軟正黑體" panose="020B0604030504040204" pitchFamily="34" charset="-120"/>
                        </a:rPr>
                        <a:t>固態硬碟</a:t>
                      </a:r>
                      <a:endParaRPr sz="1400" u="none" strike="noStrike" cap="none" baseline="0">
                        <a:ea typeface="微軟正黑體" panose="020B0604030504040204" pitchFamily="34" charset="-120"/>
                      </a:endParaRPr>
                    </a:p>
                  </a:txBody>
                  <a:tcPr marL="68575" marR="68575" marT="68575" marB="6857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1" u="none" strike="noStrike" cap="none" baseline="0">
                          <a:ea typeface="微軟正黑體" panose="020B0604030504040204" pitchFamily="34" charset="-120"/>
                        </a:rPr>
                        <a:t>Flash </a:t>
                      </a:r>
                      <a:r>
                        <a:rPr lang="en-US" sz="1600" b="1" baseline="0">
                          <a:ea typeface="微軟正黑體" panose="020B0604030504040204" pitchFamily="34" charset="-120"/>
                        </a:rPr>
                        <a:t>解決方案</a:t>
                      </a:r>
                      <a:endParaRPr sz="1400" u="none" strike="noStrike" cap="none" baseline="0">
                        <a:ea typeface="微軟正黑體" panose="020B0604030504040204" pitchFamily="34" charset="-120"/>
                      </a:endParaRPr>
                    </a:p>
                  </a:txBody>
                  <a:tcPr marL="68575" marR="68575" marT="68575" marB="6857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="1" u="none" strike="noStrike" cap="none" baseline="0">
                          <a:ea typeface="微軟正黑體" panose="020B0604030504040204" pitchFamily="34" charset="-120"/>
                        </a:rPr>
                        <a:t>DRAM </a:t>
                      </a:r>
                      <a:r>
                        <a:rPr lang="en-US" sz="1600" b="1" baseline="0">
                          <a:ea typeface="微軟正黑體" panose="020B0604030504040204" pitchFamily="34" charset="-120"/>
                        </a:rPr>
                        <a:t>模組</a:t>
                      </a:r>
                      <a:endParaRPr sz="1400" u="none" strike="noStrike" cap="none" baseline="0">
                        <a:ea typeface="微軟正黑體" panose="020B0604030504040204" pitchFamily="34" charset="-120"/>
                      </a:endParaRPr>
                    </a:p>
                  </a:txBody>
                  <a:tcPr marL="68575" marR="68575" marT="68575" marB="6857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</a:tr>
              <a:tr h="13718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u="none" strike="noStrike" cap="none" baseline="0" dirty="0">
                          <a:ea typeface="微軟正黑體" panose="020B0604030504040204" pitchFamily="34" charset="-120"/>
                        </a:rPr>
                        <a:t>SD Cards </a:t>
                      </a:r>
                      <a:endParaRPr sz="1400" u="none" strike="noStrike" cap="none" baseline="0" dirty="0"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u="none" strike="noStrike" cap="none" baseline="0" dirty="0" err="1">
                          <a:ea typeface="微軟正黑體" panose="020B0604030504040204" pitchFamily="34" charset="-120"/>
                        </a:rPr>
                        <a:t>microSD</a:t>
                      </a:r>
                      <a:r>
                        <a:rPr lang="en-US" sz="1600" u="none" strike="noStrike" cap="none" baseline="0" dirty="0">
                          <a:ea typeface="微軟正黑體" panose="020B0604030504040204" pitchFamily="34" charset="-120"/>
                        </a:rPr>
                        <a:t> Cards</a:t>
                      </a:r>
                      <a:endParaRPr sz="1400" u="none" strike="noStrike" cap="none" baseline="0" dirty="0"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u="none" strike="noStrike" cap="none" baseline="0" dirty="0">
                          <a:ea typeface="微軟正黑體" panose="020B0604030504040204" pitchFamily="34" charset="-120"/>
                        </a:rPr>
                        <a:t>CompactFlash Cards</a:t>
                      </a:r>
                      <a:endParaRPr sz="1400" u="none" strike="noStrike" cap="none" baseline="0" dirty="0"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u="none" strike="noStrike" cap="none" baseline="0" dirty="0" err="1">
                          <a:ea typeface="微軟正黑體" panose="020B0604030504040204" pitchFamily="34" charset="-120"/>
                        </a:rPr>
                        <a:t>CFast</a:t>
                      </a:r>
                      <a:r>
                        <a:rPr lang="en-US" sz="1600" u="none" strike="noStrike" cap="none" baseline="0" dirty="0">
                          <a:ea typeface="微軟正黑體" panose="020B0604030504040204" pitchFamily="34" charset="-120"/>
                        </a:rPr>
                        <a:t> Cards</a:t>
                      </a:r>
                      <a:endParaRPr sz="1400" u="none" strike="noStrike" cap="none" baseline="0" dirty="0">
                        <a:ea typeface="微軟正黑體" panose="020B0604030504040204" pitchFamily="34" charset="-120"/>
                      </a:endParaRPr>
                    </a:p>
                  </a:txBody>
                  <a:tcPr marL="68575" marR="68575" marT="68575" marB="6857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baseline="0">
                          <a:ea typeface="微軟正黑體" panose="020B0604030504040204" pitchFamily="34" charset="-120"/>
                        </a:rPr>
                        <a:t>U.2 SSD</a:t>
                      </a:r>
                      <a:endParaRPr sz="1600" baseline="0"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u="none" strike="noStrike" cap="none" baseline="0">
                          <a:ea typeface="微軟正黑體" panose="020B0604030504040204" pitchFamily="34" charset="-120"/>
                        </a:rPr>
                        <a:t>PCIe SSDs</a:t>
                      </a:r>
                      <a:endParaRPr sz="1400" u="none" strike="noStrike" cap="none" baseline="0"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u="none" strike="noStrike" cap="none" baseline="0">
                          <a:ea typeface="微軟正黑體" panose="020B0604030504040204" pitchFamily="34" charset="-120"/>
                        </a:rPr>
                        <a:t>2.5” SSDs</a:t>
                      </a:r>
                      <a:endParaRPr sz="1400" u="none" strike="noStrike" cap="none" baseline="0"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u="none" strike="noStrike" cap="none" baseline="0">
                          <a:ea typeface="微軟正黑體" panose="020B0604030504040204" pitchFamily="34" charset="-120"/>
                        </a:rPr>
                        <a:t>M.2 SSDs</a:t>
                      </a:r>
                      <a:endParaRPr sz="1400" u="none" strike="noStrike" cap="none" baseline="0"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u="none" strike="noStrike" cap="none" baseline="0">
                          <a:ea typeface="微軟正黑體" panose="020B0604030504040204" pitchFamily="34" charset="-120"/>
                        </a:rPr>
                        <a:t>mSATA SSDs</a:t>
                      </a:r>
                      <a:endParaRPr sz="1400" u="none" strike="noStrike" cap="none" baseline="0"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u="none" strike="noStrike" cap="none" baseline="0">
                          <a:ea typeface="微軟正黑體" panose="020B0604030504040204" pitchFamily="34" charset="-120"/>
                        </a:rPr>
                        <a:t>Half-Slim SSDs</a:t>
                      </a:r>
                      <a:endParaRPr sz="1400" u="none" strike="noStrike" cap="none" baseline="0">
                        <a:ea typeface="微軟正黑體" panose="020B0604030504040204" pitchFamily="34" charset="-120"/>
                      </a:endParaRPr>
                    </a:p>
                  </a:txBody>
                  <a:tcPr marL="68575" marR="68575" marT="68575" marB="6857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u="none" strike="noStrike" cap="none" baseline="0">
                          <a:ea typeface="微軟正黑體" panose="020B0604030504040204" pitchFamily="34" charset="-120"/>
                        </a:rPr>
                        <a:t>USB Flash Drives</a:t>
                      </a:r>
                      <a:endParaRPr sz="1400" u="none" strike="noStrike" cap="none" baseline="0"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u="none" strike="noStrike" cap="none" baseline="0">
                          <a:ea typeface="微軟正黑體" panose="020B0604030504040204" pitchFamily="34" charset="-120"/>
                        </a:rPr>
                        <a:t>USB Flash Modules</a:t>
                      </a:r>
                      <a:endParaRPr sz="1400" u="none" strike="noStrike" cap="none" baseline="0"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u="none" strike="noStrike" cap="none" baseline="0">
                          <a:ea typeface="微軟正黑體" panose="020B0604030504040204" pitchFamily="34" charset="-120"/>
                        </a:rPr>
                        <a:t>eMMC</a:t>
                      </a:r>
                      <a:endParaRPr sz="900" u="none" strike="noStrike" cap="none" baseline="0">
                        <a:ea typeface="微軟正黑體" panose="020B0604030504040204" pitchFamily="34" charset="-120"/>
                      </a:endParaRPr>
                    </a:p>
                  </a:txBody>
                  <a:tcPr marL="68575" marR="68575" marT="68575" marB="6857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u="none" strike="noStrike" cap="none" baseline="0" dirty="0">
                          <a:ea typeface="微軟正黑體" panose="020B0604030504040204" pitchFamily="34" charset="-120"/>
                        </a:rPr>
                        <a:t>DDR5</a:t>
                      </a:r>
                      <a:endParaRPr sz="1400" u="none" strike="noStrike" cap="none" baseline="0" dirty="0"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u="none" strike="noStrike" cap="none" baseline="0" dirty="0">
                          <a:ea typeface="微軟正黑體" panose="020B0604030504040204" pitchFamily="34" charset="-120"/>
                        </a:rPr>
                        <a:t>DDR4</a:t>
                      </a:r>
                      <a:endParaRPr sz="1400" u="none" strike="noStrike" cap="none" baseline="0" dirty="0"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rPr lang="en-US" sz="1600" u="none" strike="noStrike" cap="none" baseline="0" dirty="0">
                          <a:ea typeface="微軟正黑體" panose="020B0604030504040204" pitchFamily="34" charset="-120"/>
                        </a:rPr>
                        <a:t>DDR3</a:t>
                      </a:r>
                      <a:endParaRPr sz="1400" u="none" strike="noStrike" cap="none" baseline="0" dirty="0">
                        <a:ea typeface="微軟正黑體" panose="020B0604030504040204" pitchFamily="34" charset="-120"/>
                      </a:endParaRPr>
                    </a:p>
                  </a:txBody>
                  <a:tcPr marL="68575" marR="68575" marT="68575" marB="6857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268" name="Google Shape;268;p33"/>
          <p:cNvSpPr txBox="1">
            <a:spLocks noGrp="1"/>
          </p:cNvSpPr>
          <p:nvPr>
            <p:ph type="sldNum" idx="4294967295"/>
          </p:nvPr>
        </p:nvSpPr>
        <p:spPr>
          <a:xfrm>
            <a:off x="4477644" y="4942799"/>
            <a:ext cx="1620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</a:pPr>
            <a:fld id="{00000000-1234-1234-1234-123412341234}" type="slidenum">
              <a:rPr lang="en-US" sz="900">
                <a:solidFill>
                  <a:srgbClr val="F2F2F2"/>
                </a:solidFill>
              </a:rPr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047695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34"/>
          <p:cNvSpPr/>
          <p:nvPr/>
        </p:nvSpPr>
        <p:spPr>
          <a:xfrm>
            <a:off x="0" y="1275605"/>
            <a:ext cx="9144000" cy="3696300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34"/>
          <p:cNvSpPr/>
          <p:nvPr/>
        </p:nvSpPr>
        <p:spPr>
          <a:xfrm>
            <a:off x="6475238" y="146306"/>
            <a:ext cx="2561400" cy="1057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34"/>
          <p:cNvSpPr txBox="1">
            <a:spLocks noGrp="1"/>
          </p:cNvSpPr>
          <p:nvPr>
            <p:ph type="title"/>
          </p:nvPr>
        </p:nvSpPr>
        <p:spPr>
          <a:xfrm>
            <a:off x="457075" y="205977"/>
            <a:ext cx="6002400" cy="5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2800"/>
              <a:buFont typeface="Century Gothic"/>
              <a:buNone/>
            </a:pPr>
            <a:r>
              <a:rPr lang="en-US">
                <a:latin typeface="Microsoft JhengHei"/>
                <a:ea typeface="Microsoft JhengHei"/>
                <a:cs typeface="Microsoft JhengHei"/>
                <a:sym typeface="Microsoft JhengHei"/>
              </a:rPr>
              <a:t>深耕</a:t>
            </a:r>
            <a:r>
              <a:rPr lang="en-US"/>
              <a:t>8</a:t>
            </a:r>
            <a:r>
              <a:rPr lang="en-US">
                <a:latin typeface="Microsoft JhengHei"/>
                <a:ea typeface="Microsoft JhengHei"/>
                <a:cs typeface="Microsoft JhengHei"/>
                <a:sym typeface="Microsoft JhengHei"/>
              </a:rPr>
              <a:t>大工業應用</a:t>
            </a:r>
            <a:endParaRPr/>
          </a:p>
        </p:txBody>
      </p:sp>
      <p:sp>
        <p:nvSpPr>
          <p:cNvPr id="276" name="Google Shape;276;p34"/>
          <p:cNvSpPr txBox="1"/>
          <p:nvPr/>
        </p:nvSpPr>
        <p:spPr>
          <a:xfrm>
            <a:off x="496372" y="843558"/>
            <a:ext cx="5923800" cy="35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500"/>
              <a:buFont typeface="Calibri"/>
              <a:buNone/>
            </a:pPr>
            <a:r>
              <a:rPr lang="en-US" sz="1500" b="1">
                <a:solidFill>
                  <a:srgbClr val="0D0D0D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創見嵌入式解決方案應用於不同產業領域</a:t>
            </a:r>
            <a:endParaRPr sz="1600" b="1">
              <a:solidFill>
                <a:srgbClr val="0D0D0D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</p:txBody>
      </p:sp>
      <p:sp>
        <p:nvSpPr>
          <p:cNvPr id="277" name="Google Shape;277;p34"/>
          <p:cNvSpPr txBox="1"/>
          <p:nvPr/>
        </p:nvSpPr>
        <p:spPr>
          <a:xfrm>
            <a:off x="496373" y="1269603"/>
            <a:ext cx="3427500" cy="373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2519A"/>
              </a:buClr>
              <a:buSzPts val="1600"/>
              <a:buFont typeface="Calibri"/>
              <a:buNone/>
            </a:pPr>
            <a:r>
              <a:rPr lang="en-US" sz="1600" b="1" dirty="0" err="1">
                <a:solidFill>
                  <a:srgbClr val="02519A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交通運輸</a:t>
            </a:r>
            <a:r>
              <a:rPr lang="en-US" sz="1600" b="1" dirty="0">
                <a:solidFill>
                  <a:srgbClr val="0066CC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 </a:t>
            </a:r>
            <a:endParaRPr dirty="0">
              <a:solidFill>
                <a:srgbClr val="0D0D0D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400"/>
              <a:buFont typeface="Calibri"/>
              <a:buNone/>
            </a:pPr>
            <a:r>
              <a:rPr lang="en-US" dirty="0" err="1">
                <a:solidFill>
                  <a:srgbClr val="0D0D0D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車隊管理系統</a:t>
            </a:r>
            <a:r>
              <a:rPr lang="en-US" dirty="0">
                <a:solidFill>
                  <a:srgbClr val="0D0D0D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 </a:t>
            </a:r>
            <a:endParaRPr sz="1800" dirty="0">
              <a:solidFill>
                <a:schemeClr val="dk1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400"/>
              <a:buFont typeface="Calibri"/>
              <a:buNone/>
            </a:pPr>
            <a:r>
              <a:rPr lang="en-US" dirty="0" err="1">
                <a:solidFill>
                  <a:srgbClr val="0D0D0D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交通事故偵測</a:t>
            </a:r>
            <a:r>
              <a:rPr lang="en-US" dirty="0">
                <a:solidFill>
                  <a:srgbClr val="0D0D0D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 </a:t>
            </a:r>
            <a:endParaRPr sz="1800" dirty="0">
              <a:solidFill>
                <a:schemeClr val="dk1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400"/>
              <a:buFont typeface="Calibri"/>
              <a:buNone/>
            </a:pPr>
            <a:r>
              <a:rPr lang="en-US" dirty="0" err="1">
                <a:solidFill>
                  <a:srgbClr val="0D0D0D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導航裝置</a:t>
            </a:r>
            <a:r>
              <a:rPr lang="en-US" dirty="0">
                <a:solidFill>
                  <a:srgbClr val="0D0D0D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 </a:t>
            </a:r>
            <a:endParaRPr sz="1800" dirty="0">
              <a:solidFill>
                <a:schemeClr val="dk1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800"/>
              <a:buFont typeface="Calibri"/>
              <a:buNone/>
            </a:pPr>
            <a:endParaRPr sz="1800" dirty="0">
              <a:solidFill>
                <a:schemeClr val="dk1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2519A"/>
              </a:buClr>
              <a:buSzPts val="1600"/>
              <a:buFont typeface="Calibri"/>
              <a:buNone/>
            </a:pPr>
            <a:r>
              <a:rPr lang="en-US" sz="1600" b="1" dirty="0" err="1">
                <a:solidFill>
                  <a:srgbClr val="02519A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醫療照護</a:t>
            </a:r>
            <a:r>
              <a:rPr lang="en-US" sz="1600" b="1" dirty="0">
                <a:solidFill>
                  <a:srgbClr val="02519A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 </a:t>
            </a:r>
            <a:endParaRPr dirty="0">
              <a:solidFill>
                <a:srgbClr val="0D0D0D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400"/>
              <a:buFont typeface="Calibri"/>
              <a:buNone/>
            </a:pPr>
            <a:r>
              <a:rPr lang="en-US" dirty="0" err="1">
                <a:solidFill>
                  <a:srgbClr val="0D0D0D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醫療平板與多合一電腦</a:t>
            </a:r>
            <a:endParaRPr sz="1800" dirty="0">
              <a:solidFill>
                <a:schemeClr val="dk1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400"/>
              <a:buFont typeface="Calibri"/>
              <a:buNone/>
            </a:pPr>
            <a:r>
              <a:rPr lang="en-US" dirty="0" err="1">
                <a:solidFill>
                  <a:srgbClr val="0D0D0D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醫療影像儲存</a:t>
            </a:r>
            <a:r>
              <a:rPr lang="en-US" dirty="0">
                <a:solidFill>
                  <a:srgbClr val="0D0D0D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  </a:t>
            </a:r>
            <a:endParaRPr sz="1800" dirty="0">
              <a:solidFill>
                <a:schemeClr val="dk1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400"/>
              <a:buFont typeface="Calibri"/>
              <a:buNone/>
            </a:pPr>
            <a:r>
              <a:rPr lang="en-US" dirty="0" err="1">
                <a:solidFill>
                  <a:srgbClr val="0D0D0D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病患監控系統</a:t>
            </a:r>
            <a:endParaRPr sz="1800" dirty="0">
              <a:solidFill>
                <a:schemeClr val="dk1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800"/>
              <a:buFont typeface="Calibri"/>
              <a:buNone/>
            </a:pPr>
            <a:endParaRPr sz="1800" dirty="0">
              <a:solidFill>
                <a:schemeClr val="dk1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2519A"/>
              </a:buClr>
              <a:buSzPts val="1600"/>
              <a:buFont typeface="Calibri"/>
              <a:buNone/>
            </a:pPr>
            <a:r>
              <a:rPr lang="en-US" sz="1600" b="1" dirty="0" err="1">
                <a:solidFill>
                  <a:srgbClr val="02519A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數位娛樂</a:t>
            </a:r>
            <a:r>
              <a:rPr lang="en-US" sz="1600" b="1" dirty="0">
                <a:solidFill>
                  <a:srgbClr val="02519A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 </a:t>
            </a:r>
            <a:endParaRPr dirty="0">
              <a:solidFill>
                <a:srgbClr val="0D0D0D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400"/>
              <a:buFont typeface="Calibri"/>
              <a:buNone/>
            </a:pPr>
            <a:r>
              <a:rPr lang="en-US" dirty="0" err="1">
                <a:solidFill>
                  <a:srgbClr val="0D0D0D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博弈機台</a:t>
            </a:r>
            <a:r>
              <a:rPr lang="en-US" dirty="0">
                <a:solidFill>
                  <a:srgbClr val="0D0D0D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 </a:t>
            </a:r>
            <a:endParaRPr sz="1800" dirty="0">
              <a:solidFill>
                <a:schemeClr val="dk1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400"/>
              <a:buFont typeface="Calibri"/>
              <a:buNone/>
            </a:pPr>
            <a:r>
              <a:rPr lang="en-US" dirty="0" err="1">
                <a:solidFill>
                  <a:srgbClr val="0D0D0D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彩券投注系統</a:t>
            </a:r>
            <a:r>
              <a:rPr lang="en-US" dirty="0">
                <a:solidFill>
                  <a:srgbClr val="0D0D0D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 </a:t>
            </a:r>
            <a:endParaRPr dirty="0">
              <a:solidFill>
                <a:srgbClr val="0D0D0D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400"/>
              <a:buFont typeface="Calibri"/>
              <a:buNone/>
            </a:pPr>
            <a:r>
              <a:rPr lang="en-US" dirty="0" err="1">
                <a:solidFill>
                  <a:srgbClr val="0D0D0D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玩家追蹤系統</a:t>
            </a:r>
            <a:r>
              <a:rPr lang="en-US" dirty="0">
                <a:solidFill>
                  <a:srgbClr val="0D0D0D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 </a:t>
            </a:r>
            <a:endParaRPr sz="1600" b="1" dirty="0">
              <a:solidFill>
                <a:srgbClr val="02519A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</p:txBody>
      </p:sp>
      <p:sp>
        <p:nvSpPr>
          <p:cNvPr id="278" name="Google Shape;278;p34"/>
          <p:cNvSpPr txBox="1"/>
          <p:nvPr/>
        </p:nvSpPr>
        <p:spPr>
          <a:xfrm>
            <a:off x="4800594" y="1268123"/>
            <a:ext cx="2481000" cy="32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2519A"/>
              </a:buClr>
              <a:buSzPts val="1600"/>
              <a:buFont typeface="Calibri"/>
              <a:buNone/>
            </a:pPr>
            <a:r>
              <a:rPr lang="en-US" sz="1600" b="1">
                <a:solidFill>
                  <a:srgbClr val="02519A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AIoT</a:t>
            </a:r>
            <a:r>
              <a:rPr lang="en-US" sz="1600">
                <a:solidFill>
                  <a:srgbClr val="0D0D0D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 </a:t>
            </a:r>
            <a:endParaRPr sz="1600">
              <a:solidFill>
                <a:srgbClr val="0D0D0D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400"/>
              <a:buFont typeface="Calibri"/>
              <a:buNone/>
            </a:pPr>
            <a:r>
              <a:rPr lang="en-US">
                <a:solidFill>
                  <a:srgbClr val="0D0D0D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邊緣運算</a:t>
            </a:r>
            <a:endParaRPr>
              <a:solidFill>
                <a:schemeClr val="dk1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400"/>
              <a:buFont typeface="Calibri"/>
              <a:buNone/>
            </a:pPr>
            <a:r>
              <a:rPr lang="en-US">
                <a:solidFill>
                  <a:srgbClr val="0D0D0D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AI 平台 </a:t>
            </a:r>
            <a:endParaRPr>
              <a:solidFill>
                <a:schemeClr val="dk1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800"/>
              <a:buFont typeface="Calibri"/>
              <a:buNone/>
            </a:pPr>
            <a:endParaRPr sz="1800">
              <a:solidFill>
                <a:schemeClr val="dk1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2519A"/>
              </a:buClr>
              <a:buSzPts val="1600"/>
              <a:buFont typeface="Calibri"/>
              <a:buNone/>
            </a:pPr>
            <a:r>
              <a:rPr lang="en-US" sz="1600" b="1">
                <a:solidFill>
                  <a:srgbClr val="02519A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軍事防禦 </a:t>
            </a:r>
            <a:endParaRPr sz="1600">
              <a:solidFill>
                <a:srgbClr val="0D0D0D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400"/>
              <a:buFont typeface="Calibri"/>
              <a:buNone/>
            </a:pPr>
            <a:r>
              <a:rPr lang="en-US">
                <a:solidFill>
                  <a:srgbClr val="0D0D0D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強固型電腦、筆電  </a:t>
            </a:r>
            <a:endParaRPr>
              <a:solidFill>
                <a:schemeClr val="dk1"/>
              </a:solidFill>
              <a:latin typeface="Calibri" panose="020F0502020204030204" pitchFamily="34" charset="0"/>
              <a:ea typeface="微軟正黑體" panose="020B0604030504040204" pitchFamily="34" charset="-120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400"/>
              <a:buFont typeface="Calibri"/>
              <a:buNone/>
            </a:pPr>
            <a:r>
              <a:rPr lang="en-US">
                <a:solidFill>
                  <a:srgbClr val="0D0D0D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高耐用機架式系統 </a:t>
            </a:r>
            <a:endParaRPr sz="1500" b="1">
              <a:solidFill>
                <a:srgbClr val="02519A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</p:txBody>
      </p:sp>
      <p:pic>
        <p:nvPicPr>
          <p:cNvPr id="279" name="Google Shape;279;p34" descr="影像"/>
          <p:cNvPicPr preferRelativeResize="0"/>
          <p:nvPr/>
        </p:nvPicPr>
        <p:blipFill rotWithShape="1">
          <a:blip r:embed="rId3">
            <a:alphaModFix/>
          </a:blip>
          <a:srcRect r="34717"/>
          <a:stretch/>
        </p:blipFill>
        <p:spPr>
          <a:xfrm>
            <a:off x="7585909" y="-51471"/>
            <a:ext cx="1558092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34" descr="影像"/>
          <p:cNvPicPr preferRelativeResize="0"/>
          <p:nvPr/>
        </p:nvPicPr>
        <p:blipFill rotWithShape="1">
          <a:blip r:embed="rId4">
            <a:alphaModFix/>
          </a:blip>
          <a:srcRect t="2104"/>
          <a:stretch/>
        </p:blipFill>
        <p:spPr>
          <a:xfrm>
            <a:off x="6408089" y="5664"/>
            <a:ext cx="1891500" cy="4186999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34"/>
          <p:cNvSpPr txBox="1">
            <a:spLocks noGrp="1"/>
          </p:cNvSpPr>
          <p:nvPr>
            <p:ph type="sldNum" idx="4294967295"/>
          </p:nvPr>
        </p:nvSpPr>
        <p:spPr>
          <a:xfrm>
            <a:off x="4477644" y="4942799"/>
            <a:ext cx="1620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</a:pPr>
            <a:fld id="{00000000-1234-1234-1234-123412341234}" type="slidenum">
              <a:rPr lang="en-US" sz="900">
                <a:solidFill>
                  <a:srgbClr val="F2F2F2"/>
                </a:solidFill>
              </a:rPr>
              <a:t>8</a:t>
            </a:fld>
            <a:endParaRPr/>
          </a:p>
        </p:txBody>
      </p:sp>
      <p:sp>
        <p:nvSpPr>
          <p:cNvPr id="282" name="Google Shape;282;p34"/>
          <p:cNvSpPr txBox="1"/>
          <p:nvPr/>
        </p:nvSpPr>
        <p:spPr>
          <a:xfrm>
            <a:off x="2868949" y="1268125"/>
            <a:ext cx="2084100" cy="373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2519A"/>
              </a:buClr>
              <a:buSzPts val="1600"/>
              <a:buFont typeface="Calibri"/>
              <a:buNone/>
            </a:pPr>
            <a:r>
              <a:rPr lang="en-US" sz="1600" b="1">
                <a:solidFill>
                  <a:srgbClr val="02519A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工業自動化</a:t>
            </a:r>
            <a:endParaRPr>
              <a:solidFill>
                <a:srgbClr val="0D0D0D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400"/>
              <a:buFont typeface="Calibri"/>
              <a:buNone/>
            </a:pPr>
            <a:r>
              <a:rPr lang="en-US">
                <a:solidFill>
                  <a:srgbClr val="0D0D0D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機器人控制</a:t>
            </a:r>
            <a:endParaRPr sz="1800">
              <a:solidFill>
                <a:schemeClr val="dk1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400"/>
              <a:buFont typeface="Calibri"/>
              <a:buNone/>
            </a:pPr>
            <a:r>
              <a:rPr lang="en-US">
                <a:solidFill>
                  <a:srgbClr val="0D0D0D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人機介面</a:t>
            </a:r>
            <a:endParaRPr>
              <a:solidFill>
                <a:srgbClr val="0D0D0D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400"/>
              <a:buFont typeface="Calibri"/>
              <a:buNone/>
            </a:pPr>
            <a:endParaRPr>
              <a:solidFill>
                <a:srgbClr val="0D0D0D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2519A"/>
              </a:buClr>
              <a:buSzPts val="1600"/>
              <a:buFont typeface="Calibri"/>
              <a:buNone/>
            </a:pPr>
            <a:r>
              <a:rPr lang="en-US" sz="1600" b="1">
                <a:solidFill>
                  <a:srgbClr val="02519A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網路通訊 </a:t>
            </a:r>
            <a:endParaRPr sz="1600">
              <a:solidFill>
                <a:srgbClr val="0D0D0D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400"/>
              <a:buFont typeface="Calibri"/>
              <a:buNone/>
            </a:pPr>
            <a:r>
              <a:rPr lang="en-US">
                <a:solidFill>
                  <a:srgbClr val="0D0D0D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工業級網路交換器</a:t>
            </a:r>
            <a:endParaRPr>
              <a:solidFill>
                <a:schemeClr val="dk1"/>
              </a:solidFill>
              <a:latin typeface="Calibri" panose="020F0502020204030204" pitchFamily="34" charset="0"/>
              <a:ea typeface="微軟正黑體" panose="020B0604030504040204" pitchFamily="34" charset="-120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400"/>
              <a:buFont typeface="Calibri"/>
              <a:buNone/>
            </a:pPr>
            <a:r>
              <a:rPr lang="en-US">
                <a:solidFill>
                  <a:srgbClr val="0D0D0D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5G 基地台</a:t>
            </a:r>
            <a:endParaRPr>
              <a:solidFill>
                <a:srgbClr val="0D0D0D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400"/>
              <a:buFont typeface="Calibri"/>
              <a:buNone/>
            </a:pPr>
            <a:r>
              <a:rPr lang="en-US">
                <a:solidFill>
                  <a:srgbClr val="0D0D0D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網路安全裝置</a:t>
            </a:r>
            <a:endParaRPr>
              <a:solidFill>
                <a:schemeClr val="dk1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800"/>
              <a:buFont typeface="Calibri"/>
              <a:buNone/>
            </a:pPr>
            <a:endParaRPr sz="1800">
              <a:solidFill>
                <a:schemeClr val="dk1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2519A"/>
              </a:buClr>
              <a:buSzPts val="1600"/>
              <a:buFont typeface="Calibri"/>
              <a:buNone/>
            </a:pPr>
            <a:r>
              <a:rPr lang="en-US" sz="1600" b="1">
                <a:solidFill>
                  <a:srgbClr val="02519A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嵌入式運算 </a:t>
            </a:r>
            <a:endParaRPr sz="1600">
              <a:solidFill>
                <a:srgbClr val="0D0D0D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400"/>
              <a:buFont typeface="Calibri"/>
              <a:buNone/>
            </a:pPr>
            <a:r>
              <a:rPr lang="en-US">
                <a:solidFill>
                  <a:srgbClr val="0D0D0D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數位看板 </a:t>
            </a:r>
            <a:endParaRPr>
              <a:solidFill>
                <a:schemeClr val="dk1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400"/>
              <a:buFont typeface="Calibri"/>
              <a:buNone/>
            </a:pPr>
            <a:r>
              <a:rPr lang="en-US">
                <a:solidFill>
                  <a:srgbClr val="0D0D0D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無風扇電腦 </a:t>
            </a:r>
            <a:endParaRPr>
              <a:solidFill>
                <a:schemeClr val="dk1"/>
              </a:solidFill>
              <a:latin typeface="Calibri" panose="020F0502020204030204" pitchFamily="34" charset="0"/>
              <a:ea typeface="微軟正黑體" panose="020B0604030504040204" pitchFamily="34" charset="-120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400"/>
              <a:buFont typeface="Calibri"/>
              <a:buNone/>
            </a:pPr>
            <a:r>
              <a:rPr lang="en-US">
                <a:solidFill>
                  <a:srgbClr val="0D0D0D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嵌入式電腦 </a:t>
            </a:r>
            <a:endParaRPr>
              <a:solidFill>
                <a:schemeClr val="dk1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400"/>
              <a:buFont typeface="Calibri"/>
              <a:buNone/>
            </a:pPr>
            <a:endParaRPr>
              <a:solidFill>
                <a:srgbClr val="0D0D0D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155880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7" name="Google Shape;287;p35"/>
          <p:cNvPicPr preferRelativeResize="0"/>
          <p:nvPr/>
        </p:nvPicPr>
        <p:blipFill rotWithShape="1">
          <a:blip r:embed="rId3">
            <a:alphaModFix/>
          </a:blip>
          <a:srcRect t="18282" b="8820"/>
          <a:stretch/>
        </p:blipFill>
        <p:spPr>
          <a:xfrm>
            <a:off x="0" y="1694750"/>
            <a:ext cx="9144000" cy="3286350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p35"/>
          <p:cNvSpPr/>
          <p:nvPr/>
        </p:nvSpPr>
        <p:spPr>
          <a:xfrm>
            <a:off x="-13325" y="1694750"/>
            <a:ext cx="9157200" cy="3286200"/>
          </a:xfrm>
          <a:prstGeom prst="rect">
            <a:avLst/>
          </a:prstGeom>
          <a:solidFill>
            <a:srgbClr val="000000">
              <a:alpha val="3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35"/>
          <p:cNvSpPr/>
          <p:nvPr/>
        </p:nvSpPr>
        <p:spPr>
          <a:xfrm>
            <a:off x="6475238" y="146306"/>
            <a:ext cx="2561400" cy="1057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35"/>
          <p:cNvSpPr txBox="1">
            <a:spLocks noGrp="1"/>
          </p:cNvSpPr>
          <p:nvPr>
            <p:ph type="title"/>
          </p:nvPr>
        </p:nvSpPr>
        <p:spPr>
          <a:xfrm>
            <a:off x="457200" y="205977"/>
            <a:ext cx="6002400" cy="5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2800"/>
              <a:buFont typeface="Century Gothic"/>
              <a:buNone/>
            </a:pPr>
            <a:r>
              <a:rPr lang="en-US">
                <a:latin typeface="Microsoft JhengHei"/>
                <a:ea typeface="Microsoft JhengHei"/>
                <a:cs typeface="Microsoft JhengHei"/>
                <a:sym typeface="Microsoft JhengHei"/>
              </a:rPr>
              <a:t>嵌入式軟體解決方案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1" name="Google Shape;291;p35"/>
          <p:cNvSpPr txBox="1">
            <a:spLocks noGrp="1"/>
          </p:cNvSpPr>
          <p:nvPr>
            <p:ph type="sldNum" idx="4294967295"/>
          </p:nvPr>
        </p:nvSpPr>
        <p:spPr>
          <a:xfrm>
            <a:off x="4477644" y="4942799"/>
            <a:ext cx="1620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</a:pPr>
            <a:fld id="{00000000-1234-1234-1234-123412341234}" type="slidenum">
              <a:rPr lang="en-US" sz="900">
                <a:solidFill>
                  <a:srgbClr val="F2F2F2"/>
                </a:solidFill>
              </a:rPr>
              <a:t>9</a:t>
            </a:fld>
            <a:endParaRPr/>
          </a:p>
        </p:txBody>
      </p:sp>
      <p:graphicFrame>
        <p:nvGraphicFramePr>
          <p:cNvPr id="292" name="Google Shape;292;p35"/>
          <p:cNvGraphicFramePr/>
          <p:nvPr>
            <p:extLst>
              <p:ext uri="{D42A27DB-BD31-4B8C-83A1-F6EECF244321}">
                <p14:modId xmlns:p14="http://schemas.microsoft.com/office/powerpoint/2010/main" val="3751417036"/>
              </p:ext>
            </p:extLst>
          </p:nvPr>
        </p:nvGraphicFramePr>
        <p:xfrm>
          <a:off x="496450" y="2419350"/>
          <a:ext cx="8151100" cy="1801308"/>
        </p:xfrm>
        <a:graphic>
          <a:graphicData uri="http://schemas.openxmlformats.org/drawingml/2006/table">
            <a:tbl>
              <a:tblPr>
                <a:noFill/>
                <a:tableStyleId>{B9F289ED-4D79-4F27-BF07-68C5F0C8F1D6}</a:tableStyleId>
              </a:tblPr>
              <a:tblGrid>
                <a:gridCol w="2037775"/>
                <a:gridCol w="2037775"/>
                <a:gridCol w="2037775"/>
                <a:gridCol w="2037775"/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baseline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>Control Center</a:t>
                      </a:r>
                      <a:endParaRPr sz="1800" b="1" baseline="0" dirty="0">
                        <a:solidFill>
                          <a:srgbClr val="FFFFFF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300" b="1" baseline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>TCG Opal Toolbox</a:t>
                      </a:r>
                      <a:endParaRPr sz="1300" b="1" baseline="0">
                        <a:solidFill>
                          <a:srgbClr val="FFFFFF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300" b="1" baseline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>ATA Security Toolbox</a:t>
                      </a:r>
                      <a:endParaRPr sz="1300" b="1" baseline="0">
                        <a:solidFill>
                          <a:srgbClr val="FFFFFF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b="1" baseline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>UFD Security Toolbox</a:t>
                      </a:r>
                      <a:endParaRPr sz="1300" b="1" baseline="0">
                        <a:solidFill>
                          <a:srgbClr val="FFFFFF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baseline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>One Touch Recovery</a:t>
                      </a:r>
                      <a:endParaRPr sz="1800" b="1" baseline="0">
                        <a:solidFill>
                          <a:srgbClr val="FFFFFF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baseline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>Scope Pro</a:t>
                      </a:r>
                      <a:endParaRPr sz="1800" b="1" baseline="0">
                        <a:solidFill>
                          <a:srgbClr val="FFFFFF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aseline="0" dirty="0" err="1" smtClean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>SaaS解決方案</a:t>
                      </a:r>
                      <a:r>
                        <a:rPr lang="en-US" sz="1600" baseline="0" dirty="0" smtClean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/>
                      </a:r>
                      <a:br>
                        <a:rPr lang="en-US" sz="1600" baseline="0" dirty="0" smtClean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</a:br>
                      <a:r>
                        <a:rPr lang="en-US" sz="1600" baseline="0" dirty="0" err="1" smtClean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>可即時大規模優化</a:t>
                      </a:r>
                      <a:r>
                        <a:rPr lang="en-US" sz="1600" baseline="0" dirty="0" smtClean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/>
                      </a:r>
                      <a:br>
                        <a:rPr lang="en-US" sz="1600" baseline="0" dirty="0" smtClean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</a:br>
                      <a:r>
                        <a:rPr lang="en-US" sz="1600" baseline="0" dirty="0" err="1" smtClean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>邊緣裝置</a:t>
                      </a:r>
                      <a:r>
                        <a:rPr lang="en-US" sz="1600" baseline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>。</a:t>
                      </a:r>
                      <a:endParaRPr sz="1600" baseline="0" dirty="0">
                        <a:solidFill>
                          <a:srgbClr val="FFFFFF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aseline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>軟體操作介面簡單、直觀，使用者可輕鬆管理加密裝置。</a:t>
                      </a:r>
                      <a:endParaRPr sz="1600" baseline="0">
                        <a:solidFill>
                          <a:srgbClr val="FFFFFF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aseline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>專為嵌入式解決方案所設計，能使企業快速救援丟失的數據。</a:t>
                      </a:r>
                      <a:endParaRPr sz="1600" baseline="0">
                        <a:solidFill>
                          <a:srgbClr val="FFFFFF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aseline="0" dirty="0" err="1" smtClean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>幫助用戶透過直觀的介面監視及管理</a:t>
                      </a:r>
                      <a:r>
                        <a:rPr lang="en-US" sz="1600" baseline="0" dirty="0" err="1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>SSD狀態</a:t>
                      </a:r>
                      <a:r>
                        <a:rPr lang="en-US" sz="1600" baseline="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>。</a:t>
                      </a:r>
                      <a:endParaRPr sz="1600" baseline="0" dirty="0">
                        <a:solidFill>
                          <a:srgbClr val="FFFFFF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pic>
        <p:nvPicPr>
          <p:cNvPr id="293" name="Google Shape;293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77675" y="1374412"/>
            <a:ext cx="914400" cy="9144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94" name="Google Shape;294;p35"/>
          <p:cNvGraphicFramePr/>
          <p:nvPr>
            <p:extLst>
              <p:ext uri="{D42A27DB-BD31-4B8C-83A1-F6EECF244321}">
                <p14:modId xmlns:p14="http://schemas.microsoft.com/office/powerpoint/2010/main" val="408062467"/>
              </p:ext>
            </p:extLst>
          </p:nvPr>
        </p:nvGraphicFramePr>
        <p:xfrm>
          <a:off x="483100" y="923875"/>
          <a:ext cx="8151100" cy="396210"/>
        </p:xfrm>
        <a:graphic>
          <a:graphicData uri="http://schemas.openxmlformats.org/drawingml/2006/table">
            <a:tbl>
              <a:tblPr>
                <a:noFill/>
                <a:tableStyleId>{B9F289ED-4D79-4F27-BF07-68C5F0C8F1D6}</a:tableStyleId>
              </a:tblPr>
              <a:tblGrid>
                <a:gridCol w="2037775"/>
                <a:gridCol w="2037775"/>
                <a:gridCol w="2037775"/>
                <a:gridCol w="2037775"/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 err="1">
                          <a:solidFill>
                            <a:srgbClr val="666666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管理</a:t>
                      </a:r>
                      <a:endParaRPr dirty="0">
                        <a:solidFill>
                          <a:srgbClr val="666666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 err="1">
                          <a:solidFill>
                            <a:srgbClr val="666666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安全</a:t>
                      </a:r>
                      <a:endParaRPr dirty="0">
                        <a:solidFill>
                          <a:srgbClr val="666666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 err="1">
                          <a:solidFill>
                            <a:srgbClr val="666666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救援</a:t>
                      </a:r>
                      <a:endParaRPr dirty="0">
                        <a:solidFill>
                          <a:srgbClr val="666666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 err="1">
                          <a:solidFill>
                            <a:srgbClr val="666666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監控</a:t>
                      </a:r>
                      <a:endParaRPr dirty="0">
                        <a:solidFill>
                          <a:srgbClr val="666666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pic>
        <p:nvPicPr>
          <p:cNvPr id="295" name="Google Shape;295;p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00850" y="1374400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3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203900" y="1370197"/>
            <a:ext cx="914400" cy="9228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3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688138" y="1313450"/>
            <a:ext cx="731520" cy="731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3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180731" y="1468138"/>
            <a:ext cx="731520" cy="7269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3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673325" y="1615938"/>
            <a:ext cx="731520" cy="7361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00" name="Google Shape;300;p35"/>
          <p:cNvCxnSpPr/>
          <p:nvPr/>
        </p:nvCxnSpPr>
        <p:spPr>
          <a:xfrm>
            <a:off x="457200" y="3196550"/>
            <a:ext cx="8229600" cy="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23188921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 佈景主題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 佈景主題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380</TotalTime>
  <Words>848</Words>
  <Application>Microsoft Office PowerPoint</Application>
  <PresentationFormat>如螢幕大小 (16:9)</PresentationFormat>
  <Paragraphs>487</Paragraphs>
  <Slides>27</Slides>
  <Notes>18</Notes>
  <HiddenSlides>0</HiddenSlides>
  <MMClips>0</MMClips>
  <ScaleCrop>false</ScaleCrop>
  <HeadingPairs>
    <vt:vector size="6" baseType="variant">
      <vt:variant>
        <vt:lpstr>使用字型</vt:lpstr>
      </vt:variant>
      <vt:variant>
        <vt:i4>11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27</vt:i4>
      </vt:variant>
    </vt:vector>
  </HeadingPairs>
  <TitlesOfParts>
    <vt:vector size="40" baseType="lpstr">
      <vt:lpstr>Arial</vt:lpstr>
      <vt:lpstr>新細明體</vt:lpstr>
      <vt:lpstr>Arial Unicode MS</vt:lpstr>
      <vt:lpstr>Verdana</vt:lpstr>
      <vt:lpstr>Century Gothic</vt:lpstr>
      <vt:lpstr>Wingdings</vt:lpstr>
      <vt:lpstr>Microsoft JhengHei</vt:lpstr>
      <vt:lpstr>Calibri</vt:lpstr>
      <vt:lpstr>Tahoma</vt:lpstr>
      <vt:lpstr>Microsoft YaHei</vt:lpstr>
      <vt:lpstr>Times New Roman</vt:lpstr>
      <vt:lpstr>Office 佈景主題</vt:lpstr>
      <vt:lpstr>Office 佈景主題</vt:lpstr>
      <vt:lpstr>創見資訊 法人說明會 2023年第四季</vt:lpstr>
      <vt:lpstr>PowerPoint 簡報</vt:lpstr>
      <vt:lpstr>全球佈局</vt:lpstr>
      <vt:lpstr>頂尖生產量能</vt:lpstr>
      <vt:lpstr>台灣25大國際品牌</vt:lpstr>
      <vt:lpstr>多樣化消費性產品</vt:lpstr>
      <vt:lpstr>嵌入式解決方案</vt:lpstr>
      <vt:lpstr>深耕8大工業應用</vt:lpstr>
      <vt:lpstr>嵌入式軟體解決方案</vt:lpstr>
      <vt:lpstr>2023 新品介紹</vt:lpstr>
      <vt:lpstr>嵌入式解決方案 - BiCS5 SSDs</vt:lpstr>
      <vt:lpstr>嵌入式解決方案</vt:lpstr>
      <vt:lpstr>消費性產品</vt:lpstr>
      <vt:lpstr>成功案例</vt:lpstr>
      <vt:lpstr>EV XVR (影像記錄系統)</vt:lpstr>
      <vt:lpstr>自助加油機</vt:lpstr>
      <vt:lpstr>智慧影像分析</vt:lpstr>
      <vt:lpstr>財務資訊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Q &amp; A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創見資訊 法人說明會 2023年第四季</dc:title>
  <cp:lastModifiedBy>jill_lee</cp:lastModifiedBy>
  <cp:revision>26</cp:revision>
  <cp:lastPrinted>2023-10-28T04:41:16Z</cp:lastPrinted>
  <dcterms:modified xsi:type="dcterms:W3CDTF">2023-11-07T03:03:17Z</dcterms:modified>
</cp:coreProperties>
</file>