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24"/>
  </p:notesMasterIdLst>
  <p:handoutMasterIdLst>
    <p:handoutMasterId r:id="rId25"/>
  </p:handoutMasterIdLst>
  <p:sldIdLst>
    <p:sldId id="256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86" r:id="rId14"/>
    <p:sldId id="278" r:id="rId15"/>
    <p:sldId id="279" r:id="rId16"/>
    <p:sldId id="280" r:id="rId17"/>
    <p:sldId id="287" r:id="rId18"/>
    <p:sldId id="288" r:id="rId19"/>
    <p:sldId id="283" r:id="rId20"/>
    <p:sldId id="284" r:id="rId21"/>
    <p:sldId id="285" r:id="rId22"/>
    <p:sldId id="276" r:id="rId23"/>
  </p:sldIdLst>
  <p:sldSz cx="9144000" cy="5143500" type="screen16x9"/>
  <p:notesSz cx="6797675" cy="9926638"/>
  <p:embeddedFontLst>
    <p:embeddedFont>
      <p:font typeface="Microsoft YaHei" panose="020B0503020204020204" pitchFamily="34" charset="-122"/>
      <p:regular r:id="rId26"/>
      <p:bold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Microsoft JhengHei" panose="020B0604030504040204" pitchFamily="34" charset="-120"/>
      <p:regular r:id="rId36"/>
      <p:bold r:id="rId37"/>
    </p:embeddedFont>
    <p:embeddedFont>
      <p:font typeface="Century Gothic" panose="020B0502020202020204" pitchFamily="34" charset="0"/>
      <p:regular r:id="rId38"/>
      <p:bold r:id="rId39"/>
      <p:italic r:id="rId40"/>
      <p:boldItalic r:id="rId41"/>
    </p:embeddedFont>
    <p:embeddedFont>
      <p:font typeface="Arial Unicode MS" panose="020B0604020202020204" pitchFamily="34" charset="-120"/>
      <p:regular r:id="rId42"/>
    </p:embeddedFont>
    <p:embeddedFont>
      <p:font typeface="Tahoma" panose="020B0604030504040204" pitchFamily="34" charset="0"/>
      <p:regular r:id="rId43"/>
      <p:bold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51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C6DCA109-C2AD-4995-BDB7-66DDD1B8402D}">
  <a:tblStyle styleId="{C6DCA109-C2AD-4995-BDB7-66DDD1B8402D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CFD7E7"/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  <a:fill>
          <a:solidFill>
            <a:srgbClr val="E8ECF4"/>
          </a:solidFill>
        </a:fill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B9F289ED-4D79-4F27-BF07-68C5F0C8F1D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-68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6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083064586380276E-2"/>
          <c:y val="3.3791367212746774E-2"/>
          <c:w val="0.85861303044072113"/>
          <c:h val="0.7547956166525405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工控產品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2024~Q3</c:v>
                </c:pt>
                <c:pt idx="1">
                  <c:v>2023</c:v>
                </c:pt>
              </c:strCache>
            </c:strRef>
          </c:cat>
          <c:val>
            <c:numRef>
              <c:f>工作表1!$B$2:$B$3</c:f>
              <c:numCache>
                <c:formatCode>0.0%</c:formatCode>
                <c:ptCount val="2"/>
                <c:pt idx="0">
                  <c:v>0.59199999999999997</c:v>
                </c:pt>
                <c:pt idx="1">
                  <c:v>0.54100000000000004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78D-904D-8135-148C16420A24}"/>
            </c:ext>
          </c:extLst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消費型產品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2024~Q3</c:v>
                </c:pt>
                <c:pt idx="1">
                  <c:v>2023</c:v>
                </c:pt>
              </c:strCache>
            </c:strRef>
          </c:cat>
          <c:val>
            <c:numRef>
              <c:f>工作表1!$C$2:$C$3</c:f>
              <c:numCache>
                <c:formatCode>0.0%</c:formatCode>
                <c:ptCount val="2"/>
                <c:pt idx="0">
                  <c:v>0.26800000000000002</c:v>
                </c:pt>
                <c:pt idx="1">
                  <c:v>0.316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78D-904D-8135-148C16420A24}"/>
            </c:ext>
          </c:extLst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策略性產品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工作表1!$A$2:$A$3</c:f>
              <c:strCache>
                <c:ptCount val="2"/>
                <c:pt idx="0">
                  <c:v>2024~Q3</c:v>
                </c:pt>
                <c:pt idx="1">
                  <c:v>2023</c:v>
                </c:pt>
              </c:strCache>
            </c:strRef>
          </c:cat>
          <c:val>
            <c:numRef>
              <c:f>工作表1!$D$2:$D$3</c:f>
              <c:numCache>
                <c:formatCode>0.0%</c:formatCode>
                <c:ptCount val="2"/>
                <c:pt idx="0">
                  <c:v>0.14000000000000001</c:v>
                </c:pt>
                <c:pt idx="1">
                  <c:v>0.14299999999999999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78D-904D-8135-148C16420A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224149504"/>
        <c:axId val="196028672"/>
      </c:barChart>
      <c:catAx>
        <c:axId val="2241495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96028672"/>
        <c:crosses val="autoZero"/>
        <c:auto val="1"/>
        <c:lblAlgn val="ctr"/>
        <c:lblOffset val="100"/>
        <c:noMultiLvlLbl val="0"/>
      </c:catAx>
      <c:valAx>
        <c:axId val="19602867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241495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24339423749237E-3"/>
          <c:y val="0.9086690283571186"/>
          <c:w val="0.93444346682146018"/>
          <c:h val="7.258095060144832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>
          <a:latin typeface="Microsoft YaHei" panose="020B0503020204020204" pitchFamily="34" charset="-122"/>
          <a:ea typeface="Microsoft YaHei" panose="020B0503020204020204" pitchFamily="34" charset="-122"/>
        </a:defRPr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927979964842955E-2"/>
          <c:y val="4.0916013705923779E-2"/>
          <c:w val="0.83873728464230868"/>
          <c:h val="0.80716484862228177"/>
        </c:manualLayout>
      </c:layout>
      <c:ofPieChart>
        <c:ofPieType val="pie"/>
        <c:varyColors val="1"/>
        <c:ser>
          <c:idx val="1"/>
          <c:order val="1"/>
          <c:tx>
            <c:strRef>
              <c:f>工作表1!$C$1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5CF-CD41-AD01-507EEC3787AC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5CF-CD41-AD01-507EEC3787AC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5CF-CD41-AD01-507EEC3787AC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5CF-CD41-AD01-507EEC3787AC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B5CF-CD41-AD01-507EEC3787AC}"/>
              </c:ext>
            </c:extLst>
          </c:dPt>
          <c:dLbls>
            <c:dLbl>
              <c:idx val="0"/>
              <c:layout>
                <c:manualLayout>
                  <c:x val="-9.0728885783199584E-2"/>
                  <c:y val="-0.136335241088248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5CF-CD41-AD01-507EEC3787AC}"/>
                </c:ext>
              </c:extLst>
            </c:dLbl>
            <c:dLbl>
              <c:idx val="1"/>
              <c:layout>
                <c:manualLayout>
                  <c:x val="0.10775697819660744"/>
                  <c:y val="-0.1349518294514207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dirty="0" smtClean="0"/>
                      <a:t>34.7%</a:t>
                    </a:r>
                    <a:endParaRPr lang="en-US" alt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CF-CD41-AD01-507EEC3787AC}"/>
                </c:ext>
              </c:extLst>
            </c:dLbl>
            <c:dLbl>
              <c:idx val="2"/>
              <c:layout>
                <c:manualLayout>
                  <c:x val="9.2002887529630789E-2"/>
                  <c:y val="0.145976148895686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5CF-CD41-AD01-507EEC3787AC}"/>
                </c:ext>
              </c:extLst>
            </c:dLbl>
            <c:dLbl>
              <c:idx val="3"/>
              <c:layout>
                <c:manualLayout>
                  <c:x val="-6.3704759699597241E-2"/>
                  <c:y val="0.1485120798445567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5CF-CD41-AD01-507EEC3787AC}"/>
                </c:ext>
              </c:extLst>
            </c:dLbl>
            <c:dLbl>
              <c:idx val="4"/>
              <c:layout>
                <c:manualLayout>
                  <c:x val="-8.1107680662688572E-2"/>
                  <c:y val="3.28787271447554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5CF-CD41-AD01-507EEC3787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工作表1!$A$2:$A$6</c:f>
              <c:strCache>
                <c:ptCount val="5"/>
                <c:pt idx="0">
                  <c:v>台灣</c:v>
                </c:pt>
                <c:pt idx="1">
                  <c:v>亞洲</c:v>
                </c:pt>
                <c:pt idx="2">
                  <c:v>美國</c:v>
                </c:pt>
                <c:pt idx="3">
                  <c:v>歐洲</c:v>
                </c:pt>
                <c:pt idx="4">
                  <c:v>其他</c:v>
                </c:pt>
              </c:strCache>
            </c:strRef>
          </c:cat>
          <c:val>
            <c:numRef>
              <c:f>工作表1!$C$2:$C$6</c:f>
              <c:numCache>
                <c:formatCode>0.0%</c:formatCode>
                <c:ptCount val="5"/>
                <c:pt idx="0">
                  <c:v>0.217</c:v>
                </c:pt>
                <c:pt idx="1">
                  <c:v>0.34599999999999997</c:v>
                </c:pt>
                <c:pt idx="2">
                  <c:v>0.13400000000000001</c:v>
                </c:pt>
                <c:pt idx="3">
                  <c:v>0.24199999999999999</c:v>
                </c:pt>
                <c:pt idx="4">
                  <c:v>0.06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B5CF-CD41-AD01-507EEC378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pos"/>
        <c:splitPos val="5"/>
        <c:secondPieSize val="100"/>
      </c:ofPieChart>
      <c:ofPieChart>
        <c:ofPieType val="pie"/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2024Q3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B5CF-CD41-AD01-507EEC3787AC}"/>
              </c:ext>
            </c:extLst>
          </c:dPt>
          <c:dPt>
            <c:idx val="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B5CF-CD41-AD01-507EEC3787AC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B5CF-CD41-AD01-507EEC3787AC}"/>
              </c:ext>
            </c:extLst>
          </c:dPt>
          <c:dPt>
            <c:idx val="3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B5CF-CD41-AD01-507EEC3787AC}"/>
              </c:ext>
            </c:extLst>
          </c:dPt>
          <c:dPt>
            <c:idx val="4"/>
            <c:bubble3D val="0"/>
            <c:explosion val="163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B5CF-CD41-AD01-507EEC3787AC}"/>
              </c:ext>
            </c:extLst>
          </c:dPt>
          <c:dPt>
            <c:idx val="5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B5CF-CD41-AD01-507EEC3787AC}"/>
              </c:ext>
            </c:extLst>
          </c:dPt>
          <c:dLbls>
            <c:dLbl>
              <c:idx val="0"/>
              <c:layout>
                <c:manualLayout>
                  <c:x val="-7.739339969494563E-2"/>
                  <c:y val="-0.1557141722971455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5CF-CD41-AD01-507EEC3787AC}"/>
                </c:ext>
              </c:extLst>
            </c:dLbl>
            <c:dLbl>
              <c:idx val="1"/>
              <c:layout>
                <c:manualLayout>
                  <c:x val="0.1224063110329382"/>
                  <c:y val="-8.395788776496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8002366299902259E-2"/>
                  <c:y val="0.145574818703395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5CF-CD41-AD01-507EEC3787AC}"/>
                </c:ext>
              </c:extLst>
            </c:dLbl>
            <c:dLbl>
              <c:idx val="3"/>
              <c:layout>
                <c:manualLayout>
                  <c:x val="-7.0632468666513695E-2"/>
                  <c:y val="0.1528701421262439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5CF-CD41-AD01-507EEC3787AC}"/>
                </c:ext>
              </c:extLst>
            </c:dLbl>
            <c:dLbl>
              <c:idx val="4"/>
              <c:layout>
                <c:manualLayout>
                  <c:x val="0.10693139495403937"/>
                  <c:y val="0.168481473865101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5CF-CD41-AD01-507EEC3787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1"/>
                    </a:solidFill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工作表1!$A$2:$A$6</c:f>
              <c:strCache>
                <c:ptCount val="5"/>
                <c:pt idx="0">
                  <c:v>台灣</c:v>
                </c:pt>
                <c:pt idx="1">
                  <c:v>亞洲</c:v>
                </c:pt>
                <c:pt idx="2">
                  <c:v>美國</c:v>
                </c:pt>
                <c:pt idx="3">
                  <c:v>歐洲</c:v>
                </c:pt>
                <c:pt idx="4">
                  <c:v>其他</c:v>
                </c:pt>
              </c:strCache>
            </c:strRef>
          </c:cat>
          <c:val>
            <c:numRef>
              <c:f>工作表1!$B$2:$B$6</c:f>
              <c:numCache>
                <c:formatCode>0.0%</c:formatCode>
                <c:ptCount val="5"/>
                <c:pt idx="0">
                  <c:v>0.22936422888541008</c:v>
                </c:pt>
                <c:pt idx="1">
                  <c:v>0.3187385934282318</c:v>
                </c:pt>
                <c:pt idx="2">
                  <c:v>0.15238282921496404</c:v>
                </c:pt>
                <c:pt idx="3">
                  <c:v>0.23589041038068601</c:v>
                </c:pt>
                <c:pt idx="4">
                  <c:v>6.3623938090708071E-2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B5CF-CD41-AD01-507EEC378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plitType val="pos"/>
        <c:splitPos val="1"/>
        <c:secondPieSize val="100"/>
      </c:ofPieChart>
    </c:plotArea>
    <c:plotVisOnly val="1"/>
    <c:dispBlanksAs val="gap"/>
    <c:showDLblsOverMax val="0"/>
  </c:chart>
  <c:txPr>
    <a:bodyPr/>
    <a:lstStyle/>
    <a:p>
      <a:pPr>
        <a:defRPr sz="1600" b="1">
          <a:solidFill>
            <a:schemeClr val="bg1"/>
          </a:solidFill>
          <a:latin typeface="Microsoft YaHei" panose="020B0503020204020204" pitchFamily="34" charset="-122"/>
          <a:ea typeface="Microsoft YaHei" panose="020B0503020204020204" pitchFamily="34" charset="-122"/>
        </a:defRPr>
      </a:pPr>
      <a:endParaRPr lang="zh-TW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kumimoji="0" lang="zh-TW" sz="1400" b="1" kern="1200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itchFamily="34" charset="0"/>
              </a:defRPr>
            </a:pPr>
            <a:r>
              <a:rPr kumimoji="0" lang="zh-TW" altLang="en-US" sz="1400" b="1" kern="1200" dirty="0" smtClean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itchFamily="34" charset="0"/>
              </a:rPr>
              <a:t>比率</a:t>
            </a:r>
            <a:endParaRPr kumimoji="0" lang="zh-TW" sz="1400" b="1" kern="12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Verdana" pitchFamily="34" charset="0"/>
            </a:endParaRPr>
          </a:p>
        </c:rich>
      </c:tx>
      <c:layout>
        <c:manualLayout>
          <c:xMode val="edge"/>
          <c:yMode val="edge"/>
          <c:x val="4.4022886345961559E-3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7.7887009844434626E-2"/>
          <c:y val="0.10432120096324074"/>
          <c:w val="0.86875283956705807"/>
          <c:h val="0.75505156714189048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每股盈餘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1.434298296098799E-3"/>
                  <c:y val="4.68631456084038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altLang="en-US" dirty="0">
                        <a:solidFill>
                          <a:srgbClr val="C00000"/>
                        </a:solidFill>
                      </a:rPr>
                      <a:t>1.88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/>
              <c:txPr>
                <a:bodyPr/>
                <a:lstStyle/>
                <a:p>
                  <a:pPr algn="ctr" rtl="0">
                    <a:defRPr lang="zh-TW" altLang="en-US" sz="14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/>
              <c:txPr>
                <a:bodyPr/>
                <a:lstStyle/>
                <a:p>
                  <a:pPr algn="ctr" rtl="0">
                    <a:defRPr lang="zh-TW" altLang="en-US" sz="1400" b="1" i="0" u="none" strike="noStrike" kern="1200" baseline="0">
                      <a:solidFill>
                        <a:srgbClr val="C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Sheet1!$A$2:$A$24</c:f>
              <c:strCache>
                <c:ptCount val="9"/>
                <c:pt idx="0">
                  <c:v>22Q3</c:v>
                </c:pt>
                <c:pt idx="1">
                  <c:v>22Q4</c:v>
                </c:pt>
                <c:pt idx="2">
                  <c:v>23Q1</c:v>
                </c:pt>
                <c:pt idx="3">
                  <c:v>23Q2</c:v>
                </c:pt>
                <c:pt idx="4">
                  <c:v>23Q3</c:v>
                </c:pt>
                <c:pt idx="5">
                  <c:v>23Q4</c:v>
                </c:pt>
                <c:pt idx="6">
                  <c:v>24Q1</c:v>
                </c:pt>
                <c:pt idx="7">
                  <c:v>24Q2</c:v>
                </c:pt>
                <c:pt idx="8">
                  <c:v>24Q3</c:v>
                </c:pt>
              </c:strCache>
            </c:strRef>
          </c:cat>
          <c:val>
            <c:numRef>
              <c:f>Sheet1!$D$2:$D$24</c:f>
              <c:numCache>
                <c:formatCode>General</c:formatCode>
                <c:ptCount val="9"/>
                <c:pt idx="0">
                  <c:v>1.1299999999999999</c:v>
                </c:pt>
                <c:pt idx="1">
                  <c:v>0.11</c:v>
                </c:pt>
                <c:pt idx="2">
                  <c:v>0.54</c:v>
                </c:pt>
                <c:pt idx="3">
                  <c:v>0.93</c:v>
                </c:pt>
                <c:pt idx="4">
                  <c:v>1.93</c:v>
                </c:pt>
                <c:pt idx="5">
                  <c:v>1.23</c:v>
                </c:pt>
                <c:pt idx="6">
                  <c:v>1.88</c:v>
                </c:pt>
                <c:pt idx="7">
                  <c:v>1.67</c:v>
                </c:pt>
                <c:pt idx="8">
                  <c:v>0.81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950144"/>
        <c:axId val="196788224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毛利率</c:v>
                </c:pt>
              </c:strCache>
            </c:strRef>
          </c:tx>
          <c:dLbls>
            <c:dLbl>
              <c:idx val="0"/>
              <c:layout>
                <c:manualLayout>
                  <c:x val="-4.2093153947414801E-2"/>
                  <c:y val="3.91762891325190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altLang="en-US" dirty="0">
                        <a:solidFill>
                          <a:srgbClr val="C00000"/>
                        </a:solidFill>
                      </a:rPr>
                      <a:t>29.1%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Sheet1!$A$2:$A$24</c:f>
              <c:strCache>
                <c:ptCount val="9"/>
                <c:pt idx="0">
                  <c:v>22Q3</c:v>
                </c:pt>
                <c:pt idx="1">
                  <c:v>22Q4</c:v>
                </c:pt>
                <c:pt idx="2">
                  <c:v>23Q1</c:v>
                </c:pt>
                <c:pt idx="3">
                  <c:v>23Q2</c:v>
                </c:pt>
                <c:pt idx="4">
                  <c:v>23Q3</c:v>
                </c:pt>
                <c:pt idx="5">
                  <c:v>23Q4</c:v>
                </c:pt>
                <c:pt idx="6">
                  <c:v>24Q1</c:v>
                </c:pt>
                <c:pt idx="7">
                  <c:v>24Q2</c:v>
                </c:pt>
                <c:pt idx="8">
                  <c:v>24Q3</c:v>
                </c:pt>
              </c:strCache>
            </c:strRef>
          </c:cat>
          <c:val>
            <c:numRef>
              <c:f>Sheet1!$B$2:$B$24</c:f>
              <c:numCache>
                <c:formatCode>0.0%</c:formatCode>
                <c:ptCount val="9"/>
                <c:pt idx="0">
                  <c:v>0.14254489169539103</c:v>
                </c:pt>
                <c:pt idx="1">
                  <c:v>0.21188047905914317</c:v>
                </c:pt>
                <c:pt idx="2">
                  <c:v>0.2119007927396532</c:v>
                </c:pt>
                <c:pt idx="3">
                  <c:v>0.23672475083789654</c:v>
                </c:pt>
                <c:pt idx="4">
                  <c:v>0.31232424127417169</c:v>
                </c:pt>
                <c:pt idx="5">
                  <c:v>0.39229999999999998</c:v>
                </c:pt>
                <c:pt idx="6">
                  <c:v>0.3281</c:v>
                </c:pt>
                <c:pt idx="7">
                  <c:v>0.36149999999999999</c:v>
                </c:pt>
                <c:pt idx="8">
                  <c:v>0.29099999999999998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0311-1641-B989-EA56A79A0F4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淨利率</c:v>
                </c:pt>
              </c:strCache>
            </c:strRef>
          </c:tx>
          <c:dLbls>
            <c:dLbl>
              <c:idx val="0"/>
              <c:layout>
                <c:manualLayout>
                  <c:x val="-4.3527452243513599E-2"/>
                  <c:y val="-3.61510930605099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3641523003434211E-2"/>
                  <c:y val="-4.52266812765374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6510119595631781E-2"/>
                  <c:y val="-3.61510930605098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altLang="en-US" dirty="0">
                        <a:solidFill>
                          <a:srgbClr val="C00000"/>
                        </a:solidFill>
                      </a:rPr>
                      <a:t>13.8%</a:t>
                    </a:r>
                  </a:p>
                </c:rich>
              </c:tx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zh-TW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Sheet1!$A$2:$A$24</c:f>
              <c:strCache>
                <c:ptCount val="9"/>
                <c:pt idx="0">
                  <c:v>22Q3</c:v>
                </c:pt>
                <c:pt idx="1">
                  <c:v>22Q4</c:v>
                </c:pt>
                <c:pt idx="2">
                  <c:v>23Q1</c:v>
                </c:pt>
                <c:pt idx="3">
                  <c:v>23Q2</c:v>
                </c:pt>
                <c:pt idx="4">
                  <c:v>23Q3</c:v>
                </c:pt>
                <c:pt idx="5">
                  <c:v>23Q4</c:v>
                </c:pt>
                <c:pt idx="6">
                  <c:v>24Q1</c:v>
                </c:pt>
                <c:pt idx="7">
                  <c:v>24Q2</c:v>
                </c:pt>
                <c:pt idx="8">
                  <c:v>24Q3</c:v>
                </c:pt>
              </c:strCache>
            </c:strRef>
          </c:cat>
          <c:val>
            <c:numRef>
              <c:f>Sheet1!$C$2:$C$24</c:f>
              <c:numCache>
                <c:formatCode>0.0%</c:formatCode>
                <c:ptCount val="9"/>
                <c:pt idx="0">
                  <c:v>0.15774964100667502</c:v>
                </c:pt>
                <c:pt idx="1">
                  <c:v>1.7674911625441873E-2</c:v>
                </c:pt>
                <c:pt idx="2">
                  <c:v>8.9069653070510166E-2</c:v>
                </c:pt>
                <c:pt idx="3">
                  <c:v>0.16177345351045949</c:v>
                </c:pt>
                <c:pt idx="4">
                  <c:v>0.30309357358810901</c:v>
                </c:pt>
                <c:pt idx="5">
                  <c:v>0.1956</c:v>
                </c:pt>
                <c:pt idx="6">
                  <c:v>0.29530000000000001</c:v>
                </c:pt>
                <c:pt idx="7">
                  <c:v>0.30690000000000001</c:v>
                </c:pt>
                <c:pt idx="8">
                  <c:v>0.13800000000000001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B-0311-1641-B989-EA56A79A0F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2646528"/>
        <c:axId val="196788800"/>
      </c:lineChart>
      <c:catAx>
        <c:axId val="242646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6788800"/>
        <c:crosses val="autoZero"/>
        <c:auto val="1"/>
        <c:lblAlgn val="ctr"/>
        <c:lblOffset val="100"/>
        <c:noMultiLvlLbl val="0"/>
      </c:catAx>
      <c:valAx>
        <c:axId val="196788800"/>
        <c:scaling>
          <c:orientation val="minMax"/>
          <c:max val="0.4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242646528"/>
        <c:crosses val="autoZero"/>
        <c:crossBetween val="between"/>
        <c:minorUnit val="1.0000000000000002E-2"/>
      </c:valAx>
      <c:valAx>
        <c:axId val="196788224"/>
        <c:scaling>
          <c:orientation val="minMax"/>
          <c:max val="5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crossAx val="242950144"/>
        <c:crosses val="max"/>
        <c:crossBetween val="between"/>
        <c:majorUnit val="0.5"/>
        <c:minorUnit val="0.1"/>
      </c:valAx>
      <c:catAx>
        <c:axId val="242950144"/>
        <c:scaling>
          <c:orientation val="minMax"/>
        </c:scaling>
        <c:delete val="1"/>
        <c:axPos val="b"/>
        <c:majorTickMark val="out"/>
        <c:minorTickMark val="none"/>
        <c:tickLblPos val="nextTo"/>
        <c:crossAx val="196788224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28350791868183695"/>
          <c:y val="0.944593674649437"/>
          <c:w val="0.45306433878170921"/>
          <c:h val="5.5406325350563009E-2"/>
        </c:manualLayout>
      </c:layout>
      <c:overlay val="0"/>
      <c:txPr>
        <a:bodyPr/>
        <a:lstStyle/>
        <a:p>
          <a:pPr>
            <a:defRPr sz="1300">
              <a:latin typeface="微軟正黑體" pitchFamily="34" charset="-120"/>
              <a:ea typeface="微軟正黑體" pitchFamily="34" charset="-120"/>
            </a:defRPr>
          </a:pPr>
          <a:endParaRPr lang="zh-TW"/>
        </a:p>
      </c:txPr>
    </c:legend>
    <c:plotVisOnly val="1"/>
    <c:dispBlanksAs val="gap"/>
    <c:showDLblsOverMax val="0"/>
  </c:chart>
  <c:txPr>
    <a:bodyPr/>
    <a:lstStyle/>
    <a:p>
      <a:pPr>
        <a:defRPr sz="1400"/>
      </a:pPr>
      <a:endParaRPr lang="zh-TW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Microsoft YaHei" pitchFamily="34" charset="-122"/>
                <a:ea typeface="Microsoft YaHei" pitchFamily="34" charset="-122"/>
              </a:defRPr>
            </a:pPr>
            <a:r>
              <a:rPr lang="zh-TW" altLang="en-US" sz="1400" dirty="0" smtClean="0">
                <a:latin typeface="Microsoft YaHei" pitchFamily="34" charset="-122"/>
                <a:ea typeface="Microsoft YaHei" pitchFamily="34" charset="-122"/>
              </a:rPr>
              <a:t>比率</a:t>
            </a:r>
            <a:endParaRPr lang="zh-TW" sz="1400" dirty="0">
              <a:latin typeface="Microsoft YaHei" pitchFamily="34" charset="-122"/>
              <a:ea typeface="Microsoft YaHei" pitchFamily="34" charset="-122"/>
            </a:endParaRPr>
          </a:p>
        </c:rich>
      </c:tx>
      <c:layout>
        <c:manualLayout>
          <c:xMode val="edge"/>
          <c:yMode val="edge"/>
          <c:x val="4.4022886345961559E-3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0339975775049384"/>
          <c:y val="0.10432120096324074"/>
          <c:w val="0.86875283956705807"/>
          <c:h val="0.75505156714189048"/>
        </c:manualLayout>
      </c:layout>
      <c:barChart>
        <c:barDir val="col"/>
        <c:grouping val="stack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現金股利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spPr/>
              <c:txPr>
                <a:bodyPr/>
                <a:lstStyle/>
                <a:p>
                  <a:pPr algn="ctr" rtl="0">
                    <a:defRPr lang="en-US" altLang="en-US" sz="1500" b="1" i="0" u="none" strike="noStrike" kern="1200" baseline="0" dirty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8912998737845156E-3"/>
                  <c:y val="-1.256162739344748E-2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455361061884596E-3"/>
                  <c:y val="1.256162739344748E-2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altLang="en-US" smtClean="0"/>
                      <a:t>4.49</a:t>
                    </a:r>
                    <a:endParaRPr lang="en-US" alt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 rtl="0">
                  <a:defRPr lang="zh-TW" altLang="en-US" sz="1500" b="1" i="0" u="none" strike="noStrike" kern="1200" baseline="0">
                    <a:solidFill>
                      <a:srgbClr val="C00000"/>
                    </a:solidFill>
                    <a:latin typeface="Microsoft YaHei" pitchFamily="34" charset="-122"/>
                    <a:ea typeface="Microsoft YaHei" pitchFamily="34" charset="-122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Sheet1!$A$2:$A$7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Sheet1!$C$2:$C$7</c:f>
              <c:numCache>
                <c:formatCode>0.00</c:formatCode>
                <c:ptCount val="5"/>
                <c:pt idx="0">
                  <c:v>3.6</c:v>
                </c:pt>
                <c:pt idx="1">
                  <c:v>2.5499999999999998</c:v>
                </c:pt>
                <c:pt idx="2">
                  <c:v>5.2</c:v>
                </c:pt>
                <c:pt idx="3">
                  <c:v>4.8</c:v>
                </c:pt>
                <c:pt idx="4">
                  <c:v>4.5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資本公積發放現金股利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-6.8715308688644984E-3"/>
                </c:manualLayout>
              </c:layout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 rtl="0">
                  <a:defRPr lang="zh-TW" altLang="en-US" sz="1500" b="1" i="0" u="none" strike="noStrike" kern="1200" baseline="0">
                    <a:solidFill>
                      <a:srgbClr val="C00000"/>
                    </a:solidFill>
                    <a:latin typeface="Microsoft YaHei" pitchFamily="34" charset="-122"/>
                    <a:ea typeface="Microsoft YaHei" pitchFamily="34" charset="-122"/>
                    <a:cs typeface="+mn-cs"/>
                  </a:defRPr>
                </a:pPr>
                <a:endParaRPr lang="zh-TW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Sheet1!$A$2:$A$7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Sheet1!$D$2:$D$7</c:f>
              <c:numCache>
                <c:formatCode>0.00_);[Red]\(0.00\)</c:formatCode>
                <c:ptCount val="5"/>
                <c:pt idx="0">
                  <c:v>0.9</c:v>
                </c:pt>
                <c:pt idx="1">
                  <c:v>0.5</c:v>
                </c:pt>
                <c:pt idx="2">
                  <c:v>0.8</c:v>
                </c:pt>
                <c:pt idx="3">
                  <c:v>0.8</c:v>
                </c:pt>
                <c:pt idx="4">
                  <c:v>0.5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42990080"/>
        <c:axId val="196792256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股利殖利率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dLbls>
            <c:dLbl>
              <c:idx val="0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/>
              <c:txPr>
                <a:bodyPr/>
                <a:lstStyle/>
                <a:p>
                  <a:pPr algn="ctr" rtl="0">
                    <a:defRPr lang="zh-TW" altLang="en-US" sz="1500" b="1" i="0" u="none" strike="noStrike" kern="1200" baseline="0">
                      <a:solidFill>
                        <a:schemeClr val="tx1"/>
                      </a:solidFill>
                      <a:latin typeface="Microsoft YaHei" pitchFamily="34" charset="-122"/>
                      <a:ea typeface="Microsoft YaHei" pitchFamily="34" charset="-122"/>
                      <a:cs typeface="+mn-cs"/>
                    </a:defRPr>
                  </a:pPr>
                  <a:endParaRPr lang="zh-TW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altLang="en-US" smtClean="0"/>
                      <a:t>4.76%</a:t>
                    </a:r>
                    <a:endParaRPr lang="en-US" altLang="en-US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 rtl="0">
                  <a:defRPr lang="zh-TW" altLang="en-US" sz="1500" b="1" i="0" u="none" strike="noStrike" kern="1200" baseline="0">
                    <a:solidFill>
                      <a:srgbClr val="C00000"/>
                    </a:solidFill>
                    <a:latin typeface="Microsoft YaHei" pitchFamily="34" charset="-122"/>
                    <a:ea typeface="Microsoft YaHei" pitchFamily="34" charset="-122"/>
                    <a:cs typeface="+mn-cs"/>
                  </a:defRPr>
                </a:pPr>
                <a:endParaRPr lang="zh-TW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Sheet1!$A$2:$A$7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Sheet1!$B$2:$B$7</c:f>
              <c:numCache>
                <c:formatCode>0.00%</c:formatCode>
                <c:ptCount val="5"/>
                <c:pt idx="0">
                  <c:v>6.5368971528181288E-2</c:v>
                </c:pt>
                <c:pt idx="1">
                  <c:v>4.4030604879457196E-2</c:v>
                </c:pt>
                <c:pt idx="2">
                  <c:v>8.796364169476617E-2</c:v>
                </c:pt>
                <c:pt idx="3">
                  <c:v>7.5808853391092446E-2</c:v>
                </c:pt>
                <c:pt idx="4">
                  <c:v>4.7186937610328036E-2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D-0311-1641-B989-EA56A79A0F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48410624"/>
        <c:axId val="196791680"/>
      </c:lineChart>
      <c:catAx>
        <c:axId val="248410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196791680"/>
        <c:crosses val="autoZero"/>
        <c:auto val="1"/>
        <c:lblAlgn val="ctr"/>
        <c:lblOffset val="100"/>
        <c:noMultiLvlLbl val="0"/>
      </c:catAx>
      <c:valAx>
        <c:axId val="196791680"/>
        <c:scaling>
          <c:orientation val="minMax"/>
        </c:scaling>
        <c:delete val="0"/>
        <c:axPos val="l"/>
        <c:majorGridlines/>
        <c:minorGridlines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248410624"/>
        <c:crosses val="autoZero"/>
        <c:crossBetween val="between"/>
        <c:minorUnit val="2.0000000000000004E-2"/>
      </c:valAx>
      <c:valAx>
        <c:axId val="196792256"/>
        <c:scaling>
          <c:orientation val="minMax"/>
          <c:max val="12"/>
        </c:scaling>
        <c:delete val="0"/>
        <c:axPos val="r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zh-TW"/>
          </a:p>
        </c:txPr>
        <c:crossAx val="242990080"/>
        <c:crosses val="max"/>
        <c:crossBetween val="between"/>
        <c:majorUnit val="2"/>
        <c:minorUnit val="1"/>
      </c:valAx>
      <c:catAx>
        <c:axId val="2429900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96792256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.24396162266123436"/>
          <c:y val="0.94447144761693147"/>
          <c:w val="0.55255483907981084"/>
          <c:h val="5.5528457264261352E-2"/>
        </c:manualLayout>
      </c:layout>
      <c:overlay val="0"/>
      <c:txPr>
        <a:bodyPr/>
        <a:lstStyle/>
        <a:p>
          <a:pPr>
            <a:defRPr sz="1300">
              <a:latin typeface="Microsoft YaHei" pitchFamily="34" charset="-122"/>
              <a:ea typeface="Microsoft YaHei" pitchFamily="34" charset="-122"/>
            </a:defRPr>
          </a:pPr>
          <a:endParaRPr lang="zh-TW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0.297</cdr:x>
      <cdr:y>0.78584</cdr:y>
    </cdr:from>
    <cdr:to>
      <cdr:x>0.77363</cdr:x>
      <cdr:y>0.87762</cdr:y>
    </cdr:to>
    <cdr:pic>
      <cdr:nvPicPr>
        <cdr:cNvPr id="3" name="Picture 6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2288319" y="3236720"/>
          <a:ext cx="3672408" cy="37802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0.06504</cdr:x>
      <cdr:y>0.01299</cdr:y>
    </cdr:from>
    <cdr:to>
      <cdr:x>0.13008</cdr:x>
      <cdr:y>0.06494</cdr:y>
    </cdr:to>
    <cdr:sp macro="" textlink="">
      <cdr:nvSpPr>
        <cdr:cNvPr id="2" name="矩形 1"/>
        <cdr:cNvSpPr/>
      </cdr:nvSpPr>
      <cdr:spPr>
        <a:xfrm xmlns:a="http://schemas.openxmlformats.org/drawingml/2006/main">
          <a:off x="576064" y="72008"/>
          <a:ext cx="576064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0.87829</cdr:x>
      <cdr:y>0.00515</cdr:y>
    </cdr:from>
    <cdr:to>
      <cdr:x>1</cdr:x>
      <cdr:y>0.07009</cdr:y>
    </cdr:to>
    <cdr:sp macro="" textlink="">
      <cdr:nvSpPr>
        <cdr:cNvPr id="3" name="矩形 2"/>
        <cdr:cNvSpPr/>
      </cdr:nvSpPr>
      <cdr:spPr>
        <a:xfrm xmlns:a="http://schemas.openxmlformats.org/drawingml/2006/main">
          <a:off x="7776865" y="27499"/>
          <a:ext cx="1077639" cy="3467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altLang="zh-TW" sz="1600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 </a:t>
          </a:r>
          <a:r>
            <a:rPr lang="zh-TW" altLang="en-US" sz="1400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新台幣</a:t>
          </a:r>
          <a:r>
            <a:rPr lang="zh-TW" altLang="en-US" sz="1600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元</a:t>
          </a:r>
          <a:endParaRPr lang="zh-TW" sz="1600" b="1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cdr:txBody>
    </cdr:sp>
  </cdr:relSizeAnchor>
  <cdr:relSizeAnchor xmlns:cdr="http://schemas.openxmlformats.org/drawingml/2006/chartDrawing">
    <cdr:from>
      <cdr:x>0.13012</cdr:x>
      <cdr:y>0.018</cdr:y>
    </cdr:from>
    <cdr:to>
      <cdr:x>0.21145</cdr:x>
      <cdr:y>0.07792</cdr:y>
    </cdr:to>
    <cdr:sp macro="" textlink="">
      <cdr:nvSpPr>
        <cdr:cNvPr id="9" name="矩形 8"/>
        <cdr:cNvSpPr/>
      </cdr:nvSpPr>
      <cdr:spPr>
        <a:xfrm xmlns:a="http://schemas.openxmlformats.org/drawingml/2006/main">
          <a:off x="1152128" y="96118"/>
          <a:ext cx="720137" cy="3199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 sz="1400" dirty="0">
            <a:solidFill>
              <a:schemeClr val="tx1"/>
            </a:solidFill>
            <a:latin typeface="Times New Roman" pitchFamily="18" charset="0"/>
            <a:ea typeface="+mj-ea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0.95878</cdr:x>
      <cdr:y>0.60034</cdr:y>
    </cdr:from>
    <cdr:to>
      <cdr:x>0.99944</cdr:x>
      <cdr:y>0.65429</cdr:y>
    </cdr:to>
    <cdr:sp macro="" textlink="">
      <cdr:nvSpPr>
        <cdr:cNvPr id="4" name="矩形 3"/>
        <cdr:cNvSpPr/>
      </cdr:nvSpPr>
      <cdr:spPr>
        <a:xfrm xmlns:a="http://schemas.openxmlformats.org/drawingml/2006/main">
          <a:off x="8489497" y="2520280"/>
          <a:ext cx="360040" cy="22648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</cdr:x>
      <cdr:y>0.17206</cdr:y>
    </cdr:from>
    <cdr:to>
      <cdr:x>0.06506</cdr:x>
      <cdr:y>0.226</cdr:y>
    </cdr:to>
    <cdr:sp macro="" textlink="">
      <cdr:nvSpPr>
        <cdr:cNvPr id="10" name="矩形 9"/>
        <cdr:cNvSpPr/>
      </cdr:nvSpPr>
      <cdr:spPr>
        <a:xfrm xmlns:a="http://schemas.openxmlformats.org/drawingml/2006/main">
          <a:off x="-114951" y="722318"/>
          <a:ext cx="576074" cy="22644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</cdr:x>
      <cdr:y>0.36411</cdr:y>
    </cdr:from>
    <cdr:to>
      <cdr:x>0.06506</cdr:x>
      <cdr:y>0.41806</cdr:y>
    </cdr:to>
    <cdr:sp macro="" textlink="">
      <cdr:nvSpPr>
        <cdr:cNvPr id="11" name="矩形 10"/>
        <cdr:cNvSpPr/>
      </cdr:nvSpPr>
      <cdr:spPr>
        <a:xfrm xmlns:a="http://schemas.openxmlformats.org/drawingml/2006/main">
          <a:off x="-107504" y="1944216"/>
          <a:ext cx="576074" cy="28807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</cdr:x>
      <cdr:y>0.55287</cdr:y>
    </cdr:from>
    <cdr:to>
      <cdr:x>0.06506</cdr:x>
      <cdr:y>0.60681</cdr:y>
    </cdr:to>
    <cdr:sp macro="" textlink="">
      <cdr:nvSpPr>
        <cdr:cNvPr id="12" name="矩形 11"/>
        <cdr:cNvSpPr/>
      </cdr:nvSpPr>
      <cdr:spPr>
        <a:xfrm xmlns:a="http://schemas.openxmlformats.org/drawingml/2006/main">
          <a:off x="-107504" y="2952111"/>
          <a:ext cx="576074" cy="28801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</cdr:x>
      <cdr:y>0.74171</cdr:y>
    </cdr:from>
    <cdr:to>
      <cdr:x>0.06506</cdr:x>
      <cdr:y>0.79565</cdr:y>
    </cdr:to>
    <cdr:sp macro="" textlink="">
      <cdr:nvSpPr>
        <cdr:cNvPr id="13" name="矩形 12"/>
        <cdr:cNvSpPr/>
      </cdr:nvSpPr>
      <cdr:spPr>
        <a:xfrm xmlns:a="http://schemas.openxmlformats.org/drawingml/2006/main">
          <a:off x="-107504" y="3960440"/>
          <a:ext cx="576073" cy="28802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0.95962</cdr:x>
      <cdr:y>0.14834</cdr:y>
    </cdr:from>
    <cdr:to>
      <cdr:x>1</cdr:x>
      <cdr:y>0.20228</cdr:y>
    </cdr:to>
    <cdr:sp macro="" textlink="">
      <cdr:nvSpPr>
        <cdr:cNvPr id="14" name="矩形 13"/>
        <cdr:cNvSpPr/>
      </cdr:nvSpPr>
      <cdr:spPr>
        <a:xfrm xmlns:a="http://schemas.openxmlformats.org/drawingml/2006/main">
          <a:off x="8496944" y="792088"/>
          <a:ext cx="357560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0.95962</cdr:x>
      <cdr:y>0.29668</cdr:y>
    </cdr:from>
    <cdr:to>
      <cdr:x>1</cdr:x>
      <cdr:y>0.35063</cdr:y>
    </cdr:to>
    <cdr:sp macro="" textlink="">
      <cdr:nvSpPr>
        <cdr:cNvPr id="15" name="矩形 14"/>
        <cdr:cNvSpPr/>
      </cdr:nvSpPr>
      <cdr:spPr>
        <a:xfrm xmlns:a="http://schemas.openxmlformats.org/drawingml/2006/main">
          <a:off x="8496944" y="1584176"/>
          <a:ext cx="357560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0.95962</cdr:x>
      <cdr:y>0.45851</cdr:y>
    </cdr:from>
    <cdr:to>
      <cdr:x>1</cdr:x>
      <cdr:y>0.51245</cdr:y>
    </cdr:to>
    <cdr:sp macro="" textlink="">
      <cdr:nvSpPr>
        <cdr:cNvPr id="16" name="矩形 15"/>
        <cdr:cNvSpPr/>
      </cdr:nvSpPr>
      <cdr:spPr>
        <a:xfrm xmlns:a="http://schemas.openxmlformats.org/drawingml/2006/main">
          <a:off x="8496944" y="2448272"/>
          <a:ext cx="357560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0.95962</cdr:x>
      <cdr:y>0.75519</cdr:y>
    </cdr:from>
    <cdr:to>
      <cdr:x>1</cdr:x>
      <cdr:y>0.80914</cdr:y>
    </cdr:to>
    <cdr:sp macro="" textlink="">
      <cdr:nvSpPr>
        <cdr:cNvPr id="17" name="矩形 16"/>
        <cdr:cNvSpPr/>
      </cdr:nvSpPr>
      <cdr:spPr>
        <a:xfrm xmlns:a="http://schemas.openxmlformats.org/drawingml/2006/main">
          <a:off x="8496944" y="4032448"/>
          <a:ext cx="357560" cy="2880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zh-TW"/>
          </a:defPPr>
          <a:lvl1pPr algn="l" rtl="0" fontAlgn="base">
            <a:spcBef>
              <a:spcPct val="0"/>
            </a:spcBef>
            <a:spcAft>
              <a:spcPct val="0"/>
            </a:spcAft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kumimoji="1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zh-TW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0.06504</cdr:x>
      <cdr:y>0.01299</cdr:y>
    </cdr:from>
    <cdr:to>
      <cdr:x>0.13008</cdr:x>
      <cdr:y>0.06494</cdr:y>
    </cdr:to>
    <cdr:sp macro="" textlink="">
      <cdr:nvSpPr>
        <cdr:cNvPr id="2" name="矩形 1"/>
        <cdr:cNvSpPr/>
      </cdr:nvSpPr>
      <cdr:spPr>
        <a:xfrm xmlns:a="http://schemas.openxmlformats.org/drawingml/2006/main">
          <a:off x="576064" y="72008"/>
          <a:ext cx="576064" cy="28803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zh-TW"/>
        </a:p>
      </cdr:txBody>
    </cdr:sp>
  </cdr:relSizeAnchor>
  <cdr:relSizeAnchor xmlns:cdr="http://schemas.openxmlformats.org/drawingml/2006/chartDrawing">
    <cdr:from>
      <cdr:x>0.87705</cdr:x>
      <cdr:y>0.00515</cdr:y>
    </cdr:from>
    <cdr:to>
      <cdr:x>1</cdr:x>
      <cdr:y>0.07009</cdr:y>
    </cdr:to>
    <cdr:sp macro="" textlink="">
      <cdr:nvSpPr>
        <cdr:cNvPr id="3" name="矩形 2"/>
        <cdr:cNvSpPr/>
      </cdr:nvSpPr>
      <cdr:spPr>
        <a:xfrm xmlns:a="http://schemas.openxmlformats.org/drawingml/2006/main">
          <a:off x="7704856" y="27071"/>
          <a:ext cx="1080120" cy="34136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altLang="zh-TW" sz="1600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 </a:t>
          </a:r>
          <a:r>
            <a:rPr lang="zh-TW" altLang="en-US" sz="1400" b="1" dirty="0" smtClean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新台幣</a:t>
          </a:r>
          <a:r>
            <a:rPr lang="zh-TW" altLang="en-US" sz="1400" b="1" dirty="0">
              <a:solidFill>
                <a:schemeClr val="tx1"/>
              </a:solidFill>
              <a:latin typeface="Microsoft YaHei" pitchFamily="34" charset="-122"/>
              <a:ea typeface="Microsoft YaHei" pitchFamily="34" charset="-122"/>
            </a:rPr>
            <a:t>元</a:t>
          </a:r>
          <a:endParaRPr lang="zh-TW" sz="1400" b="1" dirty="0">
            <a:solidFill>
              <a:schemeClr val="tx1"/>
            </a:solidFill>
            <a:latin typeface="Microsoft YaHei" pitchFamily="34" charset="-122"/>
            <a:ea typeface="Microsoft YaHei" pitchFamily="34" charset="-122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FC4FD5-E5AE-47DE-945D-0387E26C5A6F}" type="datetimeFigureOut">
              <a:rPr lang="zh-TW" altLang="en-US" smtClean="0"/>
              <a:t>2024/11/1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669BF3-0A72-4EA1-8B3B-5213123F16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16789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1927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3" name="Google Shape;15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8c4b98546e_0_555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8" name="Google Shape;298;g28c4b98546e_0_5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28c4b98546e_0_498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" name="Google Shape;320;g28c4b98546e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19867746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28c4b98546e_0_630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0" name="Google Shape;450;g28c4b98546e_0_6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8c4b98546e_0_358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9" name="Google Shape;159;g28c4b98546e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8c4b98546e_0_377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9" name="Google Shape;179;g28c4b98546e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8c4b98546e_0_707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28c4b98546e_0_7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069b69679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3" name="Google Shape;243;g3069b69679f_0_6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069b69679f_0_17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g3069b69679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069b69679f_0_31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3069b69679f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069b69679f_0_46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g3069b69679f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8c4b98546e_0_493:notes"/>
          <p:cNvSpPr txBox="1">
            <a:spLocks noGrp="1"/>
          </p:cNvSpPr>
          <p:nvPr>
            <p:ph type="body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2" name="Google Shape;292;g28c4b98546e_0_4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50" y="0"/>
            <a:ext cx="9150350" cy="51514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p2"/>
          <p:cNvCxnSpPr/>
          <p:nvPr/>
        </p:nvCxnSpPr>
        <p:spPr>
          <a:xfrm>
            <a:off x="798090" y="2952750"/>
            <a:ext cx="3906394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" name="Google Shape;15;p2"/>
          <p:cNvSpPr txBox="1">
            <a:spLocks noGrp="1"/>
          </p:cNvSpPr>
          <p:nvPr>
            <p:ph type="title"/>
          </p:nvPr>
        </p:nvSpPr>
        <p:spPr>
          <a:xfrm>
            <a:off x="685800" y="1347612"/>
            <a:ext cx="5830416" cy="1584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entury Gothic"/>
              <a:buNone/>
              <a:defRPr sz="4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683568" y="3075806"/>
            <a:ext cx="6400802" cy="648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ldNum" idx="12"/>
          </p:nvPr>
        </p:nvSpPr>
        <p:spPr>
          <a:xfrm>
            <a:off x="6443200" y="4664307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標題投影片" type="title">
  <p:cSld name="TITLE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50" y="0"/>
            <a:ext cx="9150351" cy="515143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15"/>
          <p:cNvCxnSpPr/>
          <p:nvPr/>
        </p:nvCxnSpPr>
        <p:spPr>
          <a:xfrm>
            <a:off x="798090" y="2952750"/>
            <a:ext cx="3906300" cy="0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" name="Google Shape;88;p15"/>
          <p:cNvSpPr txBox="1">
            <a:spLocks noGrp="1"/>
          </p:cNvSpPr>
          <p:nvPr>
            <p:ph type="title"/>
          </p:nvPr>
        </p:nvSpPr>
        <p:spPr>
          <a:xfrm>
            <a:off x="685800" y="1347612"/>
            <a:ext cx="5830500" cy="15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entury Gothic"/>
              <a:buNone/>
              <a:defRPr sz="4400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body" idx="1"/>
          </p:nvPr>
        </p:nvSpPr>
        <p:spPr>
          <a:xfrm>
            <a:off x="683568" y="3075806"/>
            <a:ext cx="6400800" cy="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2pPr>
            <a:lvl3pPr marL="1371600" lvl="2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3pPr>
            <a:lvl4pPr marL="1828800" lvl="3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4pPr>
            <a:lvl5pPr marL="228600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Calibri"/>
              <a:buNone/>
              <a:defRPr sz="2000">
                <a:solidFill>
                  <a:srgbClr val="FFFFFF"/>
                </a:solidFill>
              </a:defRPr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ldNum" idx="12"/>
          </p:nvPr>
        </p:nvSpPr>
        <p:spPr>
          <a:xfrm>
            <a:off x="6443200" y="4664307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 type="tx">
  <p:cSld name="TITLE_AND_BOD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6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>
            <a:spLocks noGrp="1"/>
          </p:cNvSpPr>
          <p:nvPr>
            <p:ph type="title"/>
          </p:nvPr>
        </p:nvSpPr>
        <p:spPr>
          <a:xfrm>
            <a:off x="1187624" y="994420"/>
            <a:ext cx="4968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Century Gothic"/>
              <a:buNone/>
              <a:defRPr sz="3200">
                <a:solidFill>
                  <a:srgbClr val="404040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6"/>
          <p:cNvSpPr txBox="1">
            <a:spLocks noGrp="1"/>
          </p:cNvSpPr>
          <p:nvPr>
            <p:ph type="body" idx="1"/>
          </p:nvPr>
        </p:nvSpPr>
        <p:spPr>
          <a:xfrm>
            <a:off x="1187624" y="1837730"/>
            <a:ext cx="4968600" cy="22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1pPr>
            <a:lvl2pPr marL="914400" lvl="1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2pPr>
            <a:lvl3pPr marL="1371600" lvl="2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3pPr>
            <a:lvl4pPr marL="1828800" lvl="3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–"/>
              <a:defRPr sz="2000">
                <a:solidFill>
                  <a:srgbClr val="404040"/>
                </a:solidFill>
              </a:defRPr>
            </a:lvl4pPr>
            <a:lvl5pPr marL="2286000" lvl="4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»"/>
              <a:defRPr sz="2000">
                <a:solidFill>
                  <a:srgbClr val="404040"/>
                </a:solidFill>
              </a:defRPr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5" name="Google Shape;95;p16" descr="Picture 5"/>
          <p:cNvPicPr preferRelativeResize="0"/>
          <p:nvPr/>
        </p:nvPicPr>
        <p:blipFill rotWithShape="1">
          <a:blip r:embed="rId3">
            <a:alphaModFix/>
          </a:blip>
          <a:srcRect l="74546" b="3297"/>
          <a:stretch/>
        </p:blipFill>
        <p:spPr>
          <a:xfrm>
            <a:off x="6810277" y="-3"/>
            <a:ext cx="2333725" cy="4985073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>
  <p:cSld name="agenda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7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4" cy="1469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>
            <a:spLocks noGrp="1"/>
          </p:cNvSpPr>
          <p:nvPr>
            <p:ph type="title"/>
          </p:nvPr>
        </p:nvSpPr>
        <p:spPr>
          <a:xfrm>
            <a:off x="1187624" y="994420"/>
            <a:ext cx="4968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Century Gothic"/>
              <a:buNone/>
              <a:defRPr sz="3200">
                <a:solidFill>
                  <a:srgbClr val="404040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7"/>
          <p:cNvSpPr txBox="1">
            <a:spLocks noGrp="1"/>
          </p:cNvSpPr>
          <p:nvPr>
            <p:ph type="body" idx="1"/>
          </p:nvPr>
        </p:nvSpPr>
        <p:spPr>
          <a:xfrm>
            <a:off x="1187624" y="1837730"/>
            <a:ext cx="4968600" cy="224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1pPr>
            <a:lvl2pPr marL="914400" lvl="1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2pPr>
            <a:lvl3pPr marL="1371600" lvl="2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3pPr>
            <a:lvl4pPr marL="1828800" lvl="3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–"/>
              <a:defRPr sz="2000">
                <a:solidFill>
                  <a:srgbClr val="404040"/>
                </a:solidFill>
              </a:defRPr>
            </a:lvl4pPr>
            <a:lvl5pPr marL="2286000" lvl="4" indent="-35560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»"/>
              <a:defRPr sz="2000">
                <a:solidFill>
                  <a:srgbClr val="404040"/>
                </a:solidFill>
              </a:defRPr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1" name="Google Shape;101;p17" descr="Picture 5"/>
          <p:cNvPicPr preferRelativeResize="0"/>
          <p:nvPr/>
        </p:nvPicPr>
        <p:blipFill rotWithShape="1">
          <a:blip r:embed="rId3">
            <a:alphaModFix/>
          </a:blip>
          <a:srcRect l="74546" b="3297"/>
          <a:stretch/>
        </p:blipFill>
        <p:spPr>
          <a:xfrm>
            <a:off x="6810277" y="-4"/>
            <a:ext cx="2333729" cy="4985073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標題及物件">
  <p:cSld name="4_標題及物件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124" name="Google Shape;124;p22"/>
          <p:cNvCxnSpPr/>
          <p:nvPr/>
        </p:nvCxnSpPr>
        <p:spPr>
          <a:xfrm>
            <a:off x="467544" y="771548"/>
            <a:ext cx="8162700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5" name="Google Shape;125;p22"/>
          <p:cNvSpPr txBox="1">
            <a:spLocks noGrp="1"/>
          </p:cNvSpPr>
          <p:nvPr>
            <p:ph type="body" idx="1"/>
          </p:nvPr>
        </p:nvSpPr>
        <p:spPr>
          <a:xfrm>
            <a:off x="3419871" y="843558"/>
            <a:ext cx="5328600" cy="3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None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>
            <a:spLocks noGrp="1"/>
          </p:cNvSpPr>
          <p:nvPr>
            <p:ph type="pic" idx="2"/>
          </p:nvPr>
        </p:nvSpPr>
        <p:spPr>
          <a:xfrm>
            <a:off x="467543" y="915566"/>
            <a:ext cx="2664300" cy="33066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22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標題及物件">
  <p:cSld name="6_標題及物件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sldNum" idx="12"/>
          </p:nvPr>
        </p:nvSpPr>
        <p:spPr>
          <a:xfrm>
            <a:off x="3491880" y="4948014"/>
            <a:ext cx="2133600" cy="1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" name="Google Shape;130;p23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9pPr>
          </a:lstStyle>
          <a:p>
            <a:endParaRPr/>
          </a:p>
        </p:txBody>
      </p:sp>
      <p:cxnSp>
        <p:nvCxnSpPr>
          <p:cNvPr id="131" name="Google Shape;131;p23"/>
          <p:cNvCxnSpPr/>
          <p:nvPr/>
        </p:nvCxnSpPr>
        <p:spPr>
          <a:xfrm>
            <a:off x="467544" y="771550"/>
            <a:ext cx="8162700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2" name="Google Shape;132;p23"/>
          <p:cNvSpPr txBox="1">
            <a:spLocks noGrp="1"/>
          </p:cNvSpPr>
          <p:nvPr>
            <p:ph type="body" idx="1"/>
          </p:nvPr>
        </p:nvSpPr>
        <p:spPr>
          <a:xfrm>
            <a:off x="467544" y="843558"/>
            <a:ext cx="8280900" cy="3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Char char="•"/>
              <a:defRPr sz="1600">
                <a:solidFill>
                  <a:srgbClr val="0C0C0C"/>
                </a:solidFill>
              </a:defRPr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</a:defRPr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Char char="•"/>
              <a:defRPr sz="1800">
                <a:solidFill>
                  <a:srgbClr val="0C0C0C"/>
                </a:solidFill>
              </a:defRPr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">
  <p:cSld name="repor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4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5" name="Google Shape;135;p24"/>
          <p:cNvCxnSpPr/>
          <p:nvPr/>
        </p:nvCxnSpPr>
        <p:spPr>
          <a:xfrm>
            <a:off x="467543" y="771548"/>
            <a:ext cx="8162700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6" name="Google Shape;136;p24"/>
          <p:cNvSpPr txBox="1">
            <a:spLocks noGrp="1"/>
          </p:cNvSpPr>
          <p:nvPr>
            <p:ph type="title"/>
          </p:nvPr>
        </p:nvSpPr>
        <p:spPr>
          <a:xfrm>
            <a:off x="467543" y="115441"/>
            <a:ext cx="82296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300"/>
              <a:buFont typeface="Century Gothic"/>
              <a:buNone/>
              <a:defRPr sz="23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4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00" cy="3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24"/>
          <p:cNvSpPr txBox="1">
            <a:spLocks noGrp="1"/>
          </p:cNvSpPr>
          <p:nvPr>
            <p:ph type="body" idx="2"/>
          </p:nvPr>
        </p:nvSpPr>
        <p:spPr>
          <a:xfrm>
            <a:off x="467543" y="454224"/>
            <a:ext cx="8028300" cy="3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1700"/>
              <a:buFont typeface="Microsoft JhengHei"/>
              <a:buNone/>
              <a:defRPr sz="1700" b="1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914400" lvl="1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24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st">
  <p:cSld name="las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5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5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50" y="0"/>
            <a:ext cx="9150351" cy="5151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5" descr="Picture 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0559" y="2130425"/>
            <a:ext cx="2676529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5"/>
          <p:cNvSpPr txBox="1">
            <a:spLocks noGrp="1"/>
          </p:cNvSpPr>
          <p:nvPr>
            <p:ph type="sldNum" idx="12"/>
          </p:nvPr>
        </p:nvSpPr>
        <p:spPr>
          <a:xfrm>
            <a:off x="6443200" y="4664307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fidential">
  <p:cSld name="Confidential 2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26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7" name="Google Shape;147;p26"/>
          <p:cNvCxnSpPr/>
          <p:nvPr/>
        </p:nvCxnSpPr>
        <p:spPr>
          <a:xfrm>
            <a:off x="467543" y="771548"/>
            <a:ext cx="8162700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8" name="Google Shape;148;p2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6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00" cy="3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26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1187624" y="994420"/>
            <a:ext cx="4968552" cy="85725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TW" dirty="0"/>
              <a:t>Agenda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1187624" y="1837730"/>
            <a:ext cx="4968552" cy="2246188"/>
          </a:xfrm>
        </p:spPr>
        <p:txBody>
          <a:bodyPr/>
          <a:lstStyle>
            <a:lvl1pPr marL="180975" indent="-180975"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628650" indent="-171450">
              <a:lnSpc>
                <a:spcPct val="150000"/>
              </a:lnSpc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90600" indent="-180975">
              <a:lnSpc>
                <a:spcPct val="150000"/>
              </a:lnSpc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</a:lstStyle>
          <a:p>
            <a:pPr lvl="0"/>
            <a:r>
              <a:rPr lang="en-US" altLang="zh-TW" dirty="0"/>
              <a:t>Text</a:t>
            </a:r>
          </a:p>
          <a:p>
            <a:pPr lvl="1"/>
            <a:r>
              <a:rPr lang="en-US" altLang="zh-TW" dirty="0"/>
              <a:t>Text</a:t>
            </a:r>
          </a:p>
          <a:p>
            <a:pPr lvl="2"/>
            <a:r>
              <a:rPr lang="en-US" altLang="zh-TW" dirty="0"/>
              <a:t>Text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9" name="Picture 5" descr="\\tsfc1\BM_FileShare\Temp\SHERRY\2023_Slidetemplate\bg2\ppt2_7-10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546" b="3301"/>
          <a:stretch/>
        </p:blipFill>
        <p:spPr bwMode="auto">
          <a:xfrm>
            <a:off x="6810277" y="-1"/>
            <a:ext cx="2333723" cy="498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99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1"/>
          <p:cNvSpPr>
            <a:spLocks noGrp="1"/>
          </p:cNvSpPr>
          <p:nvPr>
            <p:ph type="title" hasCustomPrompt="1"/>
          </p:nvPr>
        </p:nvSpPr>
        <p:spPr>
          <a:xfrm>
            <a:off x="457200" y="205979"/>
            <a:ext cx="8229600" cy="565571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rgbClr val="990000"/>
                </a:solidFill>
                <a:latin typeface="+mj-lt"/>
                <a:ea typeface="微軟正黑體" panose="020B0604030504040204" pitchFamily="34" charset="-120"/>
                <a:cs typeface="Tahoma" panose="020B0604030504040204" pitchFamily="34" charset="0"/>
              </a:defRPr>
            </a:lvl1pPr>
          </a:lstStyle>
          <a:p>
            <a:r>
              <a:rPr lang="en-US" altLang="zh-TW" dirty="0"/>
              <a:t>Text</a:t>
            </a:r>
            <a:endParaRPr lang="zh-TW" altLang="en-US" dirty="0"/>
          </a:p>
        </p:txBody>
      </p:sp>
      <p:sp>
        <p:nvSpPr>
          <p:cNvPr id="11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467544" y="843558"/>
            <a:ext cx="8280920" cy="3816424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66700" indent="-266700"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</a:lstStyle>
          <a:p>
            <a:pPr lvl="0"/>
            <a:r>
              <a:rPr lang="en-US" altLang="zh-TW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841108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">
  <p:cSld name="agenda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4" cy="146925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1187624" y="994420"/>
            <a:ext cx="4968553" cy="857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Century Gothic"/>
              <a:buNone/>
              <a:defRPr sz="3200">
                <a:solidFill>
                  <a:srgbClr val="40404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1187624" y="1837730"/>
            <a:ext cx="4968553" cy="2246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1pPr>
            <a:lvl2pPr marL="914400" lvl="1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2pPr>
            <a:lvl3pPr marL="1371600" lvl="2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•"/>
              <a:defRPr sz="2000">
                <a:solidFill>
                  <a:srgbClr val="404040"/>
                </a:solidFill>
              </a:defRPr>
            </a:lvl3pPr>
            <a:lvl4pPr marL="1828800" lvl="3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–"/>
              <a:defRPr sz="2000">
                <a:solidFill>
                  <a:srgbClr val="404040"/>
                </a:solidFill>
              </a:defRPr>
            </a:lvl4pPr>
            <a:lvl5pPr marL="2286000" lvl="4" indent="-35560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2000"/>
              <a:buChar char="»"/>
              <a:defRPr sz="2000">
                <a:solidFill>
                  <a:srgbClr val="404040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8" name="Google Shape;28;p4" descr="Picture 5"/>
          <p:cNvPicPr preferRelativeResize="0"/>
          <p:nvPr/>
        </p:nvPicPr>
        <p:blipFill rotWithShape="1">
          <a:blip r:embed="rId3">
            <a:alphaModFix/>
          </a:blip>
          <a:srcRect l="74546" b="3300"/>
          <a:stretch/>
        </p:blipFill>
        <p:spPr>
          <a:xfrm>
            <a:off x="6810277" y="-4"/>
            <a:ext cx="2333727" cy="498507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467544" y="843558"/>
            <a:ext cx="8280920" cy="3816424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66700" indent="-266700"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</a:lstStyle>
          <a:p>
            <a:pPr lvl="0"/>
            <a:r>
              <a:rPr lang="en-US" altLang="zh-TW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841108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467544" y="843558"/>
            <a:ext cx="8280920" cy="3816424"/>
          </a:xfrm>
        </p:spPr>
        <p:txBody>
          <a:bodyPr>
            <a:normAutofit/>
          </a:bodyPr>
          <a:lstStyle>
            <a:lvl1pPr marL="180975" indent="-180975"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266700" indent="-266700"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</a:lstStyle>
          <a:p>
            <a:pPr lvl="0"/>
            <a:r>
              <a:rPr lang="en-US" altLang="zh-TW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841108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內容版面配置區 2"/>
          <p:cNvSpPr>
            <a:spLocks noGrp="1"/>
          </p:cNvSpPr>
          <p:nvPr>
            <p:ph idx="1"/>
          </p:nvPr>
        </p:nvSpPr>
        <p:spPr>
          <a:xfrm>
            <a:off x="539552" y="897565"/>
            <a:ext cx="8147248" cy="3394472"/>
          </a:xfrm>
        </p:spPr>
        <p:txBody>
          <a:bodyPr>
            <a:normAutofit/>
          </a:bodyPr>
          <a:lstStyle>
            <a:lvl1pPr>
              <a:buClr>
                <a:srgbClr val="C00000"/>
              </a:buClr>
              <a:buSzPct val="60000"/>
              <a:buFont typeface="Wingdings" pitchFamily="2" charset="2"/>
              <a:buChar char="n"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6D54E-A56F-4284-AB3B-90D103F5EE86}" type="datetimeFigureOut">
              <a:rPr lang="zh-TW" altLang="en-US"/>
              <a:pPr>
                <a:defRPr/>
              </a:pPr>
              <a:t>2024/11/1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EBA7C-2BD4-432D-8A80-529133AC651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916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_標題及物件">
  <p:cSld name="5_標題及物件 2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7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5" cy="1469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" name="Google Shape;40;p7"/>
          <p:cNvCxnSpPr/>
          <p:nvPr/>
        </p:nvCxnSpPr>
        <p:spPr>
          <a:xfrm>
            <a:off x="467543" y="771548"/>
            <a:ext cx="8162640" cy="3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22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標題及物件">
  <p:cSld name="4_標題及物件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51" name="Google Shape;51;p9"/>
          <p:cNvCxnSpPr/>
          <p:nvPr/>
        </p:nvCxnSpPr>
        <p:spPr>
          <a:xfrm>
            <a:off x="467544" y="771548"/>
            <a:ext cx="8162640" cy="2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3419871" y="843558"/>
            <a:ext cx="5328595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>
            <a:spLocks noGrp="1"/>
          </p:cNvSpPr>
          <p:nvPr>
            <p:ph type="pic" idx="2"/>
          </p:nvPr>
        </p:nvSpPr>
        <p:spPr>
          <a:xfrm>
            <a:off x="467543" y="915566"/>
            <a:ext cx="2664299" cy="3306503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標題及物件">
  <p:cSld name="6_標題及物件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3491880" y="4948014"/>
            <a:ext cx="2133600" cy="195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400"/>
              <a:buFont typeface="Century Gothic"/>
              <a:buNone/>
              <a:defRPr/>
            </a:lvl9pPr>
          </a:lstStyle>
          <a:p>
            <a:endParaRPr/>
          </a:p>
        </p:txBody>
      </p:sp>
      <p:cxnSp>
        <p:nvCxnSpPr>
          <p:cNvPr id="58" name="Google Shape;58;p10"/>
          <p:cNvCxnSpPr/>
          <p:nvPr/>
        </p:nvCxnSpPr>
        <p:spPr>
          <a:xfrm>
            <a:off x="467544" y="771550"/>
            <a:ext cx="8162639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467544" y="843558"/>
            <a:ext cx="8280920" cy="381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C0C0C"/>
              </a:buClr>
              <a:buSzPts val="1600"/>
              <a:buFont typeface="Arial"/>
              <a:buChar char="•"/>
              <a:defRPr sz="1600">
                <a:solidFill>
                  <a:srgbClr val="0C0C0C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Char char="–"/>
              <a:defRPr sz="1800">
                <a:solidFill>
                  <a:srgbClr val="3F3F3F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ts val="1800"/>
              <a:buChar char="•"/>
              <a:defRPr sz="1800">
                <a:solidFill>
                  <a:srgbClr val="0C0C0C"/>
                </a:solidFill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report">
  <p:cSld name="repor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1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" name="Google Shape;62;p11"/>
          <p:cNvCxnSpPr/>
          <p:nvPr/>
        </p:nvCxnSpPr>
        <p:spPr>
          <a:xfrm>
            <a:off x="467543" y="771548"/>
            <a:ext cx="8162640" cy="3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/>
          </p:nvPr>
        </p:nvSpPr>
        <p:spPr>
          <a:xfrm>
            <a:off x="467543" y="115441"/>
            <a:ext cx="8229601" cy="339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300"/>
              <a:buFont typeface="Century Gothic"/>
              <a:buNone/>
              <a:defRPr sz="2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22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2"/>
          </p:nvPr>
        </p:nvSpPr>
        <p:spPr>
          <a:xfrm>
            <a:off x="467543" y="454224"/>
            <a:ext cx="8028386" cy="360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404040"/>
              </a:buClr>
              <a:buSzPts val="1700"/>
              <a:buFont typeface="Microsoft JhengHei"/>
              <a:buNone/>
              <a:defRPr sz="1700" b="1">
                <a:solidFill>
                  <a:srgbClr val="40404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st">
  <p:cSld name="las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2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2" descr="Picture 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50" y="0"/>
            <a:ext cx="9150350" cy="5151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2" descr="Picture 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0559" y="2130425"/>
            <a:ext cx="2676529" cy="5461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6443200" y="4664307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fidential">
  <p:cSld name="Confidential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3" descr="Picture 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" name="Google Shape;74;p13"/>
          <p:cNvCxnSpPr/>
          <p:nvPr/>
        </p:nvCxnSpPr>
        <p:spPr>
          <a:xfrm>
            <a:off x="467543" y="771548"/>
            <a:ext cx="8162640" cy="2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22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標題及物件">
  <p:cSld name="3_標題及物件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body" idx="1"/>
          </p:nvPr>
        </p:nvSpPr>
        <p:spPr>
          <a:xfrm>
            <a:off x="3419871" y="843558"/>
            <a:ext cx="5328600" cy="3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None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21"/>
          <p:cNvSpPr>
            <a:spLocks noGrp="1"/>
          </p:cNvSpPr>
          <p:nvPr>
            <p:ph type="pic" idx="2"/>
          </p:nvPr>
        </p:nvSpPr>
        <p:spPr>
          <a:xfrm>
            <a:off x="467543" y="915566"/>
            <a:ext cx="2664300" cy="3306600"/>
          </a:xfrm>
          <a:prstGeom prst="rect">
            <a:avLst/>
          </a:prstGeom>
          <a:noFill/>
          <a:ln>
            <a:noFill/>
          </a:ln>
        </p:spPr>
      </p:sp>
      <p:sp>
        <p:nvSpPr>
          <p:cNvPr id="121" name="Google Shape;121;p21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59231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 descr="Picture 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7;p1"/>
          <p:cNvCxnSpPr/>
          <p:nvPr/>
        </p:nvCxnSpPr>
        <p:spPr>
          <a:xfrm>
            <a:off x="467543" y="771548"/>
            <a:ext cx="8162640" cy="3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" name="Google Shape;8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22" cy="3816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20000" cy="205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7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4" descr="Picture 2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172398" y="4987449"/>
            <a:ext cx="720083" cy="146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14"/>
          <p:cNvCxnSpPr/>
          <p:nvPr/>
        </p:nvCxnSpPr>
        <p:spPr>
          <a:xfrm>
            <a:off x="467543" y="771548"/>
            <a:ext cx="8162700" cy="0"/>
          </a:xfrm>
          <a:prstGeom prst="straightConnector1">
            <a:avLst/>
          </a:prstGeom>
          <a:solidFill>
            <a:schemeClr val="accent1"/>
          </a:solidFill>
          <a:ln w="12700" cap="flat" cmpd="sng">
            <a:solidFill>
              <a:srgbClr val="A6A6A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1" name="Google Shape;81;p14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  <a:defRPr sz="2800" b="1" i="0" u="none" strike="noStrike" cap="none">
                <a:solidFill>
                  <a:srgbClr val="99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body" idx="1"/>
          </p:nvPr>
        </p:nvSpPr>
        <p:spPr>
          <a:xfrm>
            <a:off x="467543" y="843558"/>
            <a:ext cx="8280900" cy="38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D0D0D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0D0D0D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4448680" y="4942801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F2F2F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4" r:id="rId9"/>
    <p:sldLayoutId id="2147483675" r:id="rId10"/>
    <p:sldLayoutId id="2147483676" r:id="rId11"/>
    <p:sldLayoutId id="2147483677" r:id="rId12"/>
    <p:sldLayoutId id="2147483678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ranscend-info.com/consumer_ecatalog/" TargetMode="External"/><Relationship Id="rId5" Type="http://schemas.openxmlformats.org/officeDocument/2006/relationships/image" Target="../media/image23.png"/><Relationship Id="rId4" Type="http://schemas.openxmlformats.org/officeDocument/2006/relationships/hyperlink" Target="https://tw.transcend-info.com/embedded/download/EmbeddedResourceDownload/2022ProductOverview_Embedded_V36.pd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ranscend-info.com/industrial_ecatalog/" TargetMode="External"/><Relationship Id="rId5" Type="http://schemas.openxmlformats.org/officeDocument/2006/relationships/image" Target="../media/image26.png"/><Relationship Id="rId4" Type="http://schemas.openxmlformats.org/officeDocument/2006/relationships/hyperlink" Target="https://tw.transcend-info.com/embedded/download/EmbeddedResourceDownload/2022ProductOverview_Embedded_V36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7"/>
          <p:cNvSpPr txBox="1">
            <a:spLocks noGrp="1"/>
          </p:cNvSpPr>
          <p:nvPr>
            <p:ph type="ctrTitle" idx="4294967295"/>
          </p:nvPr>
        </p:nvSpPr>
        <p:spPr>
          <a:xfrm>
            <a:off x="761997" y="1332404"/>
            <a:ext cx="5830500" cy="15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lvl="0">
              <a:buClr>
                <a:srgbClr val="FFFFFF"/>
              </a:buClr>
              <a:buSzPts val="4400"/>
            </a:pPr>
            <a:r>
              <a:rPr lang="zh-TW" altLang="en-US" sz="4400" dirty="0">
                <a:solidFill>
                  <a:srgbClr val="FFFFFF"/>
                </a:solidFill>
                <a:ea typeface="Arial Unicode MS" pitchFamily="34" charset="-120"/>
                <a:cs typeface="Arial" pitchFamily="34" charset="0"/>
              </a:rPr>
              <a:t>創見資訊 法人說明會</a:t>
            </a:r>
            <a:br>
              <a:rPr lang="zh-TW" altLang="en-US" sz="4400" dirty="0">
                <a:solidFill>
                  <a:srgbClr val="FFFFFF"/>
                </a:solidFill>
                <a:ea typeface="Arial Unicode MS" pitchFamily="34" charset="-120"/>
                <a:cs typeface="Arial" pitchFamily="34" charset="0"/>
              </a:rPr>
            </a:br>
            <a:r>
              <a:rPr lang="en-US" altLang="zh-TW" sz="4400" smtClean="0">
                <a:solidFill>
                  <a:srgbClr val="FFFFFF"/>
                </a:solidFill>
                <a:ea typeface="Arial Unicode MS" pitchFamily="34" charset="-120"/>
                <a:cs typeface="Arial" pitchFamily="34" charset="0"/>
              </a:rPr>
              <a:t>2024</a:t>
            </a:r>
            <a:r>
              <a:rPr lang="zh-TW" altLang="en-US" sz="4400" smtClean="0">
                <a:solidFill>
                  <a:srgbClr val="FFFFFF"/>
                </a:solidFill>
                <a:ea typeface="Arial Unicode MS" pitchFamily="34" charset="-120"/>
                <a:cs typeface="Arial" pitchFamily="34" charset="0"/>
              </a:rPr>
              <a:t>年</a:t>
            </a:r>
            <a:r>
              <a:rPr lang="zh-TW" altLang="en-US" sz="4400" dirty="0">
                <a:solidFill>
                  <a:srgbClr val="FFFFFF"/>
                </a:solidFill>
                <a:ea typeface="Arial Unicode MS" pitchFamily="34" charset="-120"/>
                <a:cs typeface="Arial" pitchFamily="34" charset="0"/>
              </a:rPr>
              <a:t>第四季</a:t>
            </a:r>
            <a:endParaRPr sz="44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" name="Google Shape;162;p28"/>
          <p:cNvSpPr txBox="1">
            <a:spLocks noGrp="1"/>
          </p:cNvSpPr>
          <p:nvPr>
            <p:ph type="sldNum" idx="4294967295"/>
          </p:nvPr>
        </p:nvSpPr>
        <p:spPr>
          <a:xfrm>
            <a:off x="4477644" y="4942799"/>
            <a:ext cx="16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</a:t>
            </a:fld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6"/>
          <p:cNvSpPr txBox="1">
            <a:spLocks noGrp="1"/>
          </p:cNvSpPr>
          <p:nvPr>
            <p:ph type="title"/>
          </p:nvPr>
        </p:nvSpPr>
        <p:spPr>
          <a:xfrm>
            <a:off x="444577" y="195461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消費性產品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01" name="Google Shape;301;p36"/>
          <p:cNvGraphicFramePr/>
          <p:nvPr>
            <p:extLst>
              <p:ext uri="{D42A27DB-BD31-4B8C-83A1-F6EECF244321}">
                <p14:modId xmlns:p14="http://schemas.microsoft.com/office/powerpoint/2010/main" val="1137446708"/>
              </p:ext>
            </p:extLst>
          </p:nvPr>
        </p:nvGraphicFramePr>
        <p:xfrm>
          <a:off x="457188" y="1755475"/>
          <a:ext cx="8229625" cy="31873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45925"/>
                <a:gridCol w="1645925"/>
                <a:gridCol w="1645925"/>
                <a:gridCol w="1645925"/>
                <a:gridCol w="1645925"/>
              </a:tblGrid>
              <a:tr h="1593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ESD410C</a:t>
                      </a:r>
                      <a:endParaRPr sz="16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ESD360C</a:t>
                      </a:r>
                      <a:endParaRPr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ESD330C</a:t>
                      </a:r>
                      <a:endParaRPr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MTE410S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MTE310S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15936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ESD320A</a:t>
                      </a:r>
                      <a:endParaRPr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ESD265C</a:t>
                      </a:r>
                      <a:endParaRPr sz="16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endParaRPr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DPB40</a:t>
                      </a:r>
                      <a:endParaRPr sz="16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02" name="Google Shape;302;p36"/>
          <p:cNvSpPr/>
          <p:nvPr/>
        </p:nvSpPr>
        <p:spPr>
          <a:xfrm>
            <a:off x="457200" y="913375"/>
            <a:ext cx="1645800" cy="441900"/>
          </a:xfrm>
          <a:prstGeom prst="homePlate">
            <a:avLst>
              <a:gd name="adj" fmla="val 50000"/>
            </a:avLst>
          </a:prstGeom>
          <a:solidFill>
            <a:srgbClr val="C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行動固態硬碟</a:t>
            </a:r>
            <a:endParaRPr sz="1600" b="1" dirty="0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303" name="Google Shape;303;p36"/>
          <p:cNvSpPr/>
          <p:nvPr/>
        </p:nvSpPr>
        <p:spPr>
          <a:xfrm>
            <a:off x="5388050" y="913375"/>
            <a:ext cx="1645800" cy="441900"/>
          </a:xfrm>
          <a:prstGeom prst="homePlate">
            <a:avLst>
              <a:gd name="adj" fmla="val 50000"/>
            </a:avLst>
          </a:prstGeom>
          <a:solidFill>
            <a:srgbClr val="C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內接式固態硬碟</a:t>
            </a:r>
            <a:endParaRPr b="1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304" name="Google Shape;304;p36"/>
          <p:cNvSpPr/>
          <p:nvPr/>
        </p:nvSpPr>
        <p:spPr>
          <a:xfrm>
            <a:off x="5388050" y="3537725"/>
            <a:ext cx="1645800" cy="441900"/>
          </a:xfrm>
          <a:prstGeom prst="homePlate">
            <a:avLst>
              <a:gd name="adj" fmla="val 50000"/>
            </a:avLst>
          </a:prstGeom>
          <a:solidFill>
            <a:srgbClr val="C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密錄器</a:t>
            </a:r>
            <a:endParaRPr sz="1600" b="1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cxnSp>
        <p:nvCxnSpPr>
          <p:cNvPr id="305" name="Google Shape;305;p36"/>
          <p:cNvCxnSpPr/>
          <p:nvPr/>
        </p:nvCxnSpPr>
        <p:spPr>
          <a:xfrm>
            <a:off x="5394975" y="3349150"/>
            <a:ext cx="32865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6" name="Google Shape;306;p36"/>
          <p:cNvSpPr txBox="1">
            <a:spLocks noGrp="1"/>
          </p:cNvSpPr>
          <p:nvPr>
            <p:ph type="sldNum" idx="4294967295"/>
          </p:nvPr>
        </p:nvSpPr>
        <p:spPr>
          <a:xfrm>
            <a:off x="4393931" y="4942800"/>
            <a:ext cx="33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10</a:t>
            </a:fld>
            <a:endParaRPr/>
          </a:p>
        </p:txBody>
      </p:sp>
      <p:sp>
        <p:nvSpPr>
          <p:cNvPr id="307" name="Google Shape;307;p36"/>
          <p:cNvSpPr txBox="1"/>
          <p:nvPr/>
        </p:nvSpPr>
        <p:spPr>
          <a:xfrm>
            <a:off x="368375" y="1355275"/>
            <a:ext cx="5019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具備高速和大容量的行動固態硬碟。</a:t>
            </a: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08" name="Google Shape;308;p36"/>
          <p:cNvSpPr txBox="1"/>
          <p:nvPr/>
        </p:nvSpPr>
        <p:spPr>
          <a:xfrm>
            <a:off x="5311775" y="1355275"/>
            <a:ext cx="3286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為遊戲玩家和商務人士量身打造。</a:t>
            </a: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09" name="Google Shape;309;p36"/>
          <p:cNvSpPr txBox="1"/>
          <p:nvPr/>
        </p:nvSpPr>
        <p:spPr>
          <a:xfrm>
            <a:off x="5311850" y="4003550"/>
            <a:ext cx="2003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 panose="020F0502020204030204" pitchFamily="34" charset="0"/>
                <a:ea typeface="微軟正黑體" panose="020B0604030504040204" pitchFamily="34" charset="-120"/>
              </a:rPr>
              <a:t>為警消安防專業人士記錄高畫質影像證據。</a:t>
            </a: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10" name="Google Shape;31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3625" y="3370025"/>
            <a:ext cx="1645800" cy="10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23423" y="1776125"/>
            <a:ext cx="1834937" cy="1223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6475" y="3420236"/>
            <a:ext cx="1834937" cy="1223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7988" y="1776112"/>
            <a:ext cx="1834937" cy="1223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25400" y="1776099"/>
            <a:ext cx="1834937" cy="1223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43887" y="3420261"/>
            <a:ext cx="1834937" cy="1223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83812" y="1756226"/>
            <a:ext cx="1834951" cy="1223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957687" y="1745776"/>
            <a:ext cx="1834951" cy="1223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342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7"/>
          <p:cNvSpPr txBox="1">
            <a:spLocks noGrp="1"/>
          </p:cNvSpPr>
          <p:nvPr>
            <p:ph type="sldNum" idx="4294967295"/>
          </p:nvPr>
        </p:nvSpPr>
        <p:spPr>
          <a:xfrm>
            <a:off x="4393931" y="4942800"/>
            <a:ext cx="33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11</a:t>
            </a:fld>
            <a:endParaRPr/>
          </a:p>
        </p:txBody>
      </p:sp>
      <p:graphicFrame>
        <p:nvGraphicFramePr>
          <p:cNvPr id="323" name="Google Shape;323;p37"/>
          <p:cNvGraphicFramePr/>
          <p:nvPr>
            <p:extLst>
              <p:ext uri="{D42A27DB-BD31-4B8C-83A1-F6EECF244321}">
                <p14:modId xmlns:p14="http://schemas.microsoft.com/office/powerpoint/2010/main" val="662916965"/>
              </p:ext>
            </p:extLst>
          </p:nvPr>
        </p:nvGraphicFramePr>
        <p:xfrm>
          <a:off x="457188" y="913375"/>
          <a:ext cx="8229625" cy="40294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45925"/>
                <a:gridCol w="1645925"/>
                <a:gridCol w="1645925"/>
                <a:gridCol w="1645925"/>
                <a:gridCol w="1645925"/>
              </a:tblGrid>
              <a:tr h="2014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MTE730P</a:t>
                      </a:r>
                      <a:endParaRPr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solidFill>
                            <a:srgbClr val="666666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M.2 22110</a:t>
                      </a:r>
                      <a:endParaRPr sz="1600" dirty="0">
                        <a:solidFill>
                          <a:srgbClr val="666666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MTE760T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666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M.2 2280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MTE480T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666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M.2 2242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MTE380T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solidFill>
                            <a:srgbClr val="666666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M.2 2230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SSD470N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>
                          <a:solidFill>
                            <a:srgbClr val="666666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Direct Write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2014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CFE900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CFX610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CFX730</a:t>
                      </a:r>
                      <a:endParaRPr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USD465T</a:t>
                      </a:r>
                      <a:endParaRPr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25" marR="91425" marT="91425" marB="91425" anchor="b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24" name="Google Shape;324;p37"/>
          <p:cNvSpPr/>
          <p:nvPr/>
        </p:nvSpPr>
        <p:spPr>
          <a:xfrm>
            <a:off x="457175" y="913375"/>
            <a:ext cx="2024700" cy="441900"/>
          </a:xfrm>
          <a:prstGeom prst="homePlate">
            <a:avLst>
              <a:gd name="adj" fmla="val 50000"/>
            </a:avLst>
          </a:prstGeom>
          <a:solidFill>
            <a:srgbClr val="0066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 err="1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工業用固態硬碟</a:t>
            </a:r>
            <a:endParaRPr sz="1600" b="1" dirty="0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cxnSp>
        <p:nvCxnSpPr>
          <p:cNvPr id="325" name="Google Shape;325;p37"/>
          <p:cNvCxnSpPr/>
          <p:nvPr/>
        </p:nvCxnSpPr>
        <p:spPr>
          <a:xfrm>
            <a:off x="457200" y="2928125"/>
            <a:ext cx="82296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6" name="Google Shape;326;p37"/>
          <p:cNvSpPr/>
          <p:nvPr/>
        </p:nvSpPr>
        <p:spPr>
          <a:xfrm>
            <a:off x="457175" y="3089200"/>
            <a:ext cx="2024700" cy="441900"/>
          </a:xfrm>
          <a:prstGeom prst="homePlate">
            <a:avLst>
              <a:gd name="adj" fmla="val 50000"/>
            </a:avLst>
          </a:prstGeom>
          <a:solidFill>
            <a:srgbClr val="0066C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工業用</a:t>
            </a:r>
            <a:r>
              <a:rPr lang="en-US" sz="1600" b="1">
                <a:solidFill>
                  <a:srgbClr val="FFFFFF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記憶卡</a:t>
            </a:r>
            <a:endParaRPr sz="1600" b="1">
              <a:solidFill>
                <a:srgbClr val="FFFFFF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327" name="Google Shape;327;p37"/>
          <p:cNvSpPr txBox="1"/>
          <p:nvPr/>
        </p:nvSpPr>
        <p:spPr>
          <a:xfrm>
            <a:off x="2501087" y="913375"/>
            <a:ext cx="3274800" cy="432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 panose="020F0502020204030204" pitchFamily="34" charset="0"/>
                <a:ea typeface="微軟正黑體" panose="020B0604030504040204" pitchFamily="34" charset="-120"/>
              </a:rPr>
              <a:t>具成本效益且耐用的儲存解決方案。</a:t>
            </a: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28" name="Google Shape;328;p37"/>
          <p:cNvSpPr txBox="1"/>
          <p:nvPr/>
        </p:nvSpPr>
        <p:spPr>
          <a:xfrm>
            <a:off x="2481824" y="3089200"/>
            <a:ext cx="499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針對車載運算、醫療設備、智慧監控等讀寫密集應用。</a:t>
            </a:r>
            <a:endParaRPr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29" name="Google Shape;32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13" y="1376450"/>
            <a:ext cx="1645925" cy="1097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3088" y="1376442"/>
            <a:ext cx="1645925" cy="1097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49063" y="1376442"/>
            <a:ext cx="1645925" cy="10972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95038" y="1376488"/>
            <a:ext cx="1645800" cy="109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40888" y="1373713"/>
            <a:ext cx="1654162" cy="110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94563" y="3531100"/>
            <a:ext cx="1654150" cy="1102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747367" y="3531100"/>
            <a:ext cx="1654162" cy="1102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100183" y="3531100"/>
            <a:ext cx="1654150" cy="1102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53000" y="3531100"/>
            <a:ext cx="1654150" cy="1102766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7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60024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嵌入式解決方案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01934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6305" y="2113536"/>
            <a:ext cx="4968600" cy="857400"/>
          </a:xfrm>
        </p:spPr>
        <p:txBody>
          <a:bodyPr/>
          <a:lstStyle/>
          <a:p>
            <a:r>
              <a:rPr lang="zh-TW" altLang="en-US" dirty="0">
                <a:latin typeface="微軟正黑體" pitchFamily="34" charset="-120"/>
                <a:ea typeface="微軟正黑體" pitchFamily="34" charset="-120"/>
              </a:rPr>
              <a:t>財務資訊</a:t>
            </a:r>
          </a:p>
        </p:txBody>
      </p:sp>
      <p:sp>
        <p:nvSpPr>
          <p:cNvPr id="3" name="Google Shape;225;p29"/>
          <p:cNvSpPr txBox="1">
            <a:spLocks noGrp="1"/>
          </p:cNvSpPr>
          <p:nvPr>
            <p:ph type="sldNum" idx="4294967295"/>
          </p:nvPr>
        </p:nvSpPr>
        <p:spPr>
          <a:xfrm>
            <a:off x="4477644" y="4948014"/>
            <a:ext cx="246756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12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904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1" name="文字方塊 8"/>
          <p:cNvSpPr txBox="1">
            <a:spLocks noChangeArrowheads="1"/>
          </p:cNvSpPr>
          <p:nvPr/>
        </p:nvSpPr>
        <p:spPr bwMode="auto">
          <a:xfrm>
            <a:off x="362595" y="51470"/>
            <a:ext cx="80978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TW" sz="3000" b="1" dirty="0" smtClean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2024Q3 </a:t>
            </a:r>
            <a:r>
              <a:rPr lang="zh-TW" altLang="en-US" sz="3000" b="1" dirty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合併損益表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13</a:t>
            </a:fld>
            <a:endParaRPr lang="zh-TW" altLang="en-US"/>
          </a:p>
        </p:txBody>
      </p:sp>
      <p:cxnSp>
        <p:nvCxnSpPr>
          <p:cNvPr id="5" name="Straight Connector 3"/>
          <p:cNvCxnSpPr/>
          <p:nvPr/>
        </p:nvCxnSpPr>
        <p:spPr bwMode="auto">
          <a:xfrm>
            <a:off x="460246" y="593056"/>
            <a:ext cx="6121400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xmlns="" id="{2DAE412F-1929-C645-8DE8-CDC956F400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490771"/>
              </p:ext>
            </p:extLst>
          </p:nvPr>
        </p:nvGraphicFramePr>
        <p:xfrm>
          <a:off x="4876638" y="640914"/>
          <a:ext cx="1979053" cy="428890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510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39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9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2024~Q3</a:t>
                      </a:r>
                      <a:endParaRPr lang="en-US" sz="19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12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9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7,581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(5,109)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n-US" altLang="zh-TW" sz="1900" b="1" i="0" u="none" strike="noStrike" cap="non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3845"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2,472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32.6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(887)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600" b="0" i="0" u="none" strike="noStrike" cap="none" dirty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(11.7)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1,585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20.9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712"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689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9.1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2,274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30.0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712"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1,870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24.7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39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4.36 </a:t>
                      </a: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46800" marR="46800" marT="46800" marB="4680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xmlns="" id="{DB01F969-C167-D640-9DF1-460AEA0AA7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916755"/>
              </p:ext>
            </p:extLst>
          </p:nvPr>
        </p:nvGraphicFramePr>
        <p:xfrm>
          <a:off x="6891699" y="640914"/>
          <a:ext cx="1980000" cy="429699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15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39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9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2023~Q3</a:t>
                      </a:r>
                      <a:endParaRPr lang="en-US" sz="19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12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9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7,805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(5,816)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3847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1,989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25.5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(866)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(11.1)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1,123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14.4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7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698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8.9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1,821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23.3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7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1,458 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18.7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394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3.40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46800" marR="46800" marT="46800" marB="4680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C2F4119E-A14C-3D4E-B6CF-1384486D8FD4}"/>
              </a:ext>
            </a:extLst>
          </p:cNvPr>
          <p:cNvSpPr/>
          <p:nvPr/>
        </p:nvSpPr>
        <p:spPr>
          <a:xfrm>
            <a:off x="6269172" y="288275"/>
            <a:ext cx="26468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單位：新台幣百萬元；</a:t>
            </a:r>
            <a:r>
              <a:rPr lang="zh-TW" altLang="en-US" sz="1200" dirty="0">
                <a:latin typeface="微軟正黑體" pitchFamily="34" charset="-120"/>
                <a:ea typeface="微軟正黑體" pitchFamily="34" charset="-120"/>
              </a:rPr>
              <a:t>每股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盈餘為元</a:t>
            </a:r>
            <a:endParaRPr lang="en-US" altLang="zh-TW" sz="12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xmlns="" id="{522E445C-2CCF-D64E-8228-1D22B6BF4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05658"/>
              </p:ext>
            </p:extLst>
          </p:nvPr>
        </p:nvGraphicFramePr>
        <p:xfrm>
          <a:off x="266963" y="640914"/>
          <a:ext cx="4572000" cy="4288911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592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9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9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2024Q3</a:t>
                      </a:r>
                      <a:endParaRPr lang="en-US" sz="1900" b="1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9120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9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9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銷貨收入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2,517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100 </a:t>
                      </a:r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zh-TW" altLang="en-US" sz="1800" b="1" u="none" strike="noStrike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銷貨成本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(1,785)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6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38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營業毛利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732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29.1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zh-TW" altLang="en-US" sz="1800" b="1" u="none" strike="noStrike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營業費用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(282)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600" b="0" i="0" u="none" strike="noStrike" cap="none" dirty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(11.2)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營業淨利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450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17.9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7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 </a:t>
                      </a:r>
                      <a:r>
                        <a:rPr lang="zh-TW" altLang="en-US" sz="1800" b="1" u="none" strike="noStrike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營業外收入</a:t>
                      </a:r>
                      <a:r>
                        <a:rPr lang="en-US" altLang="zh-TW" sz="1800" b="1" u="none" strike="noStrike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1800" b="1" u="none" strike="noStrike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支出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(9)</a:t>
                      </a:r>
                      <a:endParaRPr lang="en-US" altLang="zh-TW" sz="1900" b="1" i="0" u="none" strike="noStrike" cap="non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600" b="0" i="0" u="none" strike="noStrike" cap="none" dirty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(</a:t>
                      </a:r>
                      <a:r>
                        <a:rPr lang="en-US" altLang="zh-TW" sz="1600" b="0" i="0" u="none" strike="noStrike" cap="non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0.4)</a:t>
                      </a:r>
                      <a:endParaRPr lang="en-US" altLang="zh-TW" sz="1600" b="0" i="0" u="none" strike="noStrike" cap="non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稅前淨利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441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17.5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7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本期淨利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9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348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13.8 </a:t>
                      </a:r>
                    </a:p>
                  </a:txBody>
                  <a:tcPr marL="36000" marR="36000" marT="46800" marB="468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394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每股盈餘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9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0.81</a:t>
                      </a:r>
                    </a:p>
                  </a:txBody>
                  <a:tcPr marL="36000" marR="36000" marT="48000" marB="4800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46800" marR="46800" marT="46800" marB="4680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07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1" name="文字方塊 8"/>
          <p:cNvSpPr txBox="1">
            <a:spLocks noChangeArrowheads="1"/>
          </p:cNvSpPr>
          <p:nvPr/>
        </p:nvSpPr>
        <p:spPr bwMode="auto">
          <a:xfrm>
            <a:off x="362595" y="51470"/>
            <a:ext cx="80978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TW" sz="3000" b="1" dirty="0" smtClean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2024Q3</a:t>
            </a:r>
            <a:r>
              <a:rPr lang="zh-TW" altLang="en-US" sz="3000" b="1" dirty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合併資產負債表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14</a:t>
            </a:fld>
            <a:endParaRPr lang="zh-TW" altLang="en-US"/>
          </a:p>
        </p:txBody>
      </p:sp>
      <p:cxnSp>
        <p:nvCxnSpPr>
          <p:cNvPr id="5" name="Straight Connector 3"/>
          <p:cNvCxnSpPr/>
          <p:nvPr/>
        </p:nvCxnSpPr>
        <p:spPr bwMode="auto">
          <a:xfrm>
            <a:off x="460246" y="593056"/>
            <a:ext cx="6121400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xmlns="" id="{963110A3-BB5D-884F-9E80-C2FC80F47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670962"/>
              </p:ext>
            </p:extLst>
          </p:nvPr>
        </p:nvGraphicFramePr>
        <p:xfrm>
          <a:off x="4665376" y="648212"/>
          <a:ext cx="2160000" cy="432000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5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2023/12/31</a:t>
                      </a:r>
                      <a:endParaRPr lang="en-US" altLang="zh-TW" sz="14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5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</a:t>
                      </a:r>
                      <a:r>
                        <a:rPr lang="en-US" altLang="zh-TW" sz="14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22,289      </a:t>
                      </a:r>
                      <a:endParaRPr lang="en-US" altLang="zh-TW" sz="1400" b="1" i="0" u="none" strike="noStrike" cap="non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1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</a:t>
                      </a:r>
                      <a:r>
                        <a:rPr lang="en-US" altLang="zh-TW" sz="1400" b="1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100 </a:t>
                      </a:r>
                      <a:endParaRPr lang="en-US" altLang="zh-TW" sz="1400" b="1" i="0" u="none" strike="noStrike" cap="non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</a:t>
                      </a:r>
                      <a:r>
                        <a:rPr lang="en-US" altLang="zh-TW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16,395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</a:t>
                      </a:r>
                      <a:r>
                        <a:rPr lang="en-US" altLang="zh-TW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73.6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</a:t>
                      </a:r>
                      <a:r>
                        <a:rPr lang="en-US" altLang="zh-TW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1,859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 </a:t>
                      </a:r>
                      <a:r>
                        <a:rPr lang="en-US" altLang="zh-TW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8.3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</a:t>
                      </a:r>
                      <a:r>
                        <a:rPr lang="en-US" altLang="zh-TW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8,131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</a:t>
                      </a:r>
                      <a:r>
                        <a:rPr lang="en-US" altLang="zh-TW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36.5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</a:t>
                      </a:r>
                      <a:r>
                        <a:rPr lang="en-US" altLang="zh-TW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1,248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 </a:t>
                      </a:r>
                      <a:r>
                        <a:rPr lang="en-US" altLang="zh-TW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5.6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</a:t>
                      </a:r>
                      <a:r>
                        <a:rPr lang="en-US" altLang="zh-TW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5,004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</a:t>
                      </a:r>
                      <a:r>
                        <a:rPr lang="en-US" altLang="zh-TW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22.4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</a:t>
                      </a:r>
                      <a:r>
                        <a:rPr lang="en-US" altLang="zh-TW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5,894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</a:t>
                      </a:r>
                      <a:r>
                        <a:rPr lang="en-US" altLang="zh-TW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26.4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</a:t>
                      </a:r>
                      <a:r>
                        <a:rPr lang="en-US" altLang="zh-TW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1,390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 </a:t>
                      </a:r>
                      <a:r>
                        <a:rPr lang="en-US" altLang="zh-TW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6.2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</a:t>
                      </a:r>
                      <a:r>
                        <a:rPr lang="en-US" altLang="zh-TW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4,090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</a:t>
                      </a:r>
                      <a:r>
                        <a:rPr lang="en-US" altLang="zh-TW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18.3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</a:t>
                      </a:r>
                      <a:r>
                        <a:rPr lang="en-US" altLang="zh-TW" sz="1400" b="1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3,020 </a:t>
                      </a:r>
                      <a:endParaRPr lang="en-US" altLang="zh-TW" sz="1400" b="1" i="0" u="none" strike="noStrike" cap="non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</a:t>
                      </a:r>
                      <a:r>
                        <a:rPr lang="en-US" altLang="zh-TW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13.6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</a:t>
                      </a:r>
                      <a:r>
                        <a:rPr lang="en-US" altLang="zh-TW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2,703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</a:t>
                      </a:r>
                      <a:r>
                        <a:rPr lang="en-US" altLang="zh-TW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12.1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</a:t>
                      </a:r>
                      <a:r>
                        <a:rPr lang="en-US" altLang="zh-TW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1,832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  </a:t>
                      </a:r>
                      <a:r>
                        <a:rPr lang="en-US" altLang="zh-TW" sz="1400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8.2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</a:t>
                      </a:r>
                      <a:r>
                        <a:rPr lang="en-US" altLang="zh-TW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19,269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lvl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       </a:t>
                      </a:r>
                      <a:r>
                        <a:rPr lang="en-US" altLang="zh-TW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86.4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1" i="0" u="none" strike="noStrike" cap="none" dirty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　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　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10.30%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　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8.90%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zh-TW" altLang="en-US" sz="1400" b="1" i="0" u="none" strike="noStrike" cap="none" dirty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　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graphicFrame>
        <p:nvGraphicFramePr>
          <p:cNvPr id="14" name="表格 13">
            <a:extLst>
              <a:ext uri="{FF2B5EF4-FFF2-40B4-BE49-F238E27FC236}">
                <a16:creationId xmlns:a16="http://schemas.microsoft.com/office/drawing/2014/main" xmlns="" id="{1DBFFB66-504C-764A-8306-35F9A6DA5C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143849"/>
              </p:ext>
            </p:extLst>
          </p:nvPr>
        </p:nvGraphicFramePr>
        <p:xfrm>
          <a:off x="6845559" y="641388"/>
          <a:ext cx="2160000" cy="432000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5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2023/9/30</a:t>
                      </a:r>
                      <a:endParaRPr lang="en-US" altLang="zh-TW" sz="14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550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</a:t>
                      </a:r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21,148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</a:t>
                      </a:r>
                      <a:r>
                        <a:rPr lang="en-US" altLang="zh-TW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100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15,335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72.5</a:t>
                      </a:r>
                      <a:endParaRPr lang="en-US" altLang="zh-TW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1,510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7.1</a:t>
                      </a:r>
                      <a:endParaRPr lang="en-US" altLang="zh-TW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8,672</a:t>
                      </a:r>
                      <a:endParaRPr lang="en-US" altLang="zh-TW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0" i="0" u="none" strike="noStrike" cap="non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41.0</a:t>
                      </a:r>
                      <a:endParaRPr lang="en-US" altLang="zh-TW" sz="1400" b="0" i="0" u="none" strike="noStrike" cap="non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1,461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6.9</a:t>
                      </a:r>
                      <a:endParaRPr lang="en-US" altLang="zh-TW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3,533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16.7</a:t>
                      </a:r>
                      <a:endParaRPr lang="en-US" altLang="zh-TW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5,813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27.5</a:t>
                      </a:r>
                      <a:endParaRPr lang="en-US" altLang="zh-TW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1,249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5.9</a:t>
                      </a:r>
                      <a:endParaRPr lang="en-US" altLang="zh-TW" sz="1400" b="0" i="0" u="none" strike="noStrike" cap="non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4,104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19.4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2,477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11.7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2,098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9.9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1,432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6.8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18,671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88.3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10.41%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9.20%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381FB26E-1A09-ED42-9AEA-8E7578221EEE}"/>
              </a:ext>
            </a:extLst>
          </p:cNvPr>
          <p:cNvSpPr/>
          <p:nvPr/>
        </p:nvSpPr>
        <p:spPr>
          <a:xfrm>
            <a:off x="7466837" y="267494"/>
            <a:ext cx="15696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zh-TW" altLang="en-US" sz="12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單位：新台幣百萬元</a:t>
            </a:r>
            <a:endParaRPr lang="en-US" altLang="zh-TW" sz="12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6" name="表格 15">
            <a:extLst>
              <a:ext uri="{FF2B5EF4-FFF2-40B4-BE49-F238E27FC236}">
                <a16:creationId xmlns:a16="http://schemas.microsoft.com/office/drawing/2014/main" xmlns="" id="{963110A3-BB5D-884F-9E80-C2FC80F47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272919"/>
              </p:ext>
            </p:extLst>
          </p:nvPr>
        </p:nvGraphicFramePr>
        <p:xfrm>
          <a:off x="137538" y="649593"/>
          <a:ext cx="4502777" cy="4320008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342777"/>
                <a:gridCol w="12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45500">
                <a:tc>
                  <a:txBody>
                    <a:bodyPr/>
                    <a:lstStyle/>
                    <a:p>
                      <a:pPr algn="ctr" fontAlgn="ctr"/>
                      <a:endParaRPr lang="en-US" altLang="zh-TW" sz="14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2024/9/30</a:t>
                      </a:r>
                      <a:endParaRPr lang="en-US" altLang="zh-TW" sz="1400" b="1" i="0" u="none" strike="noStrike" dirty="0">
                        <a:solidFill>
                          <a:srgbClr val="FFFFFF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5500"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總資產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3873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21,971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  </a:t>
                      </a:r>
                      <a:r>
                        <a:rPr lang="en-US" altLang="zh-TW" sz="1400" b="1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100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流動資產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747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15,059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1" i="0" u="none" strike="noStrike" cap="none" dirty="0" smtClean="0">
                          <a:solidFill>
                            <a:srgbClr val="C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68.5</a:t>
                      </a:r>
                      <a:endParaRPr lang="en-US" altLang="zh-TW" sz="1400" b="1" i="0" u="none" strike="noStrike" cap="none" dirty="0">
                        <a:solidFill>
                          <a:srgbClr val="C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現金及約當現金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1,353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6.2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金融資產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流動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6,296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1" i="0" u="none" strike="noStrike" cap="none" dirty="0" smtClean="0">
                          <a:solidFill>
                            <a:srgbClr val="C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28.7</a:t>
                      </a:r>
                      <a:endParaRPr lang="en-US" altLang="zh-TW" sz="1400" b="1" i="0" u="none" strike="noStrike" cap="none" dirty="0">
                        <a:solidFill>
                          <a:srgbClr val="C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應收帳款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1,178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5.4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存貨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6,103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R="0" algn="r" rtl="0" font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en-US" altLang="zh-TW" sz="1400" b="1" i="0" u="none" strike="noStrike" cap="none" dirty="0" smtClean="0">
                          <a:solidFill>
                            <a:srgbClr val="C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  <a:cs typeface="+mn-cs"/>
                          <a:sym typeface="Arial"/>
                        </a:rPr>
                        <a:t>27.8</a:t>
                      </a:r>
                      <a:endParaRPr lang="en-US" altLang="zh-TW" sz="1400" b="1" i="0" u="none" strike="noStrike" cap="none" dirty="0">
                        <a:solidFill>
                          <a:srgbClr val="C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  <a:cs typeface="+mn-cs"/>
                        <a:sym typeface="Arial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非流動資產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747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6,912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31.5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金融資產</a:t>
                      </a:r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-</a:t>
                      </a:r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非流動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2,433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11.1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不動產、廠房及設備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4,118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18.7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總負債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3873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2,692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12.3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流動負債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747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2,449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11.1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應付帳款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22162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1,710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7.8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權益總計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3873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 19,279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87.7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400" b="1" i="1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財務指標</a:t>
                      </a:r>
                      <a:endParaRPr lang="en-US" sz="1400" b="1" i="1" u="none" strike="noStrike" kern="1200" dirty="0">
                        <a:solidFill>
                          <a:schemeClr val="tx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7560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股東權益報酬率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60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12.94%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3931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資產報酬率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60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11.35%</a:t>
                      </a:r>
                      <a:endParaRPr lang="en-US" altLang="zh-TW" sz="14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u="none" strike="noStrike" dirty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　</a:t>
                      </a:r>
                      <a:endParaRPr lang="zh-TW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0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字方塊 8"/>
          <p:cNvSpPr txBox="1">
            <a:spLocks noChangeArrowheads="1"/>
          </p:cNvSpPr>
          <p:nvPr/>
        </p:nvSpPr>
        <p:spPr bwMode="auto">
          <a:xfrm>
            <a:off x="362595" y="51470"/>
            <a:ext cx="80978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TW" sz="3000" b="1" dirty="0" smtClean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2024Q3</a:t>
            </a:r>
            <a:r>
              <a:rPr lang="zh-TW" altLang="en-US" sz="3000" b="1" dirty="0">
                <a:solidFill>
                  <a:srgbClr val="A50021"/>
                </a:solidFill>
                <a:latin typeface="Arial" pitchFamily="34" charset="0"/>
                <a:ea typeface="Arial Unicode MS" pitchFamily="34" charset="-120"/>
                <a:cs typeface="Arial" pitchFamily="34" charset="0"/>
              </a:rPr>
              <a:t>合併現金流量表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15</a:t>
            </a:fld>
            <a:endParaRPr lang="zh-TW" altLang="en-US"/>
          </a:p>
        </p:txBody>
      </p:sp>
      <p:cxnSp>
        <p:nvCxnSpPr>
          <p:cNvPr id="5" name="Straight Connector 3"/>
          <p:cNvCxnSpPr/>
          <p:nvPr/>
        </p:nvCxnSpPr>
        <p:spPr bwMode="auto">
          <a:xfrm>
            <a:off x="460246" y="593056"/>
            <a:ext cx="6121400" cy="158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0D2DB09F-7F0B-A04A-BEF0-E1424B4918AD}"/>
              </a:ext>
            </a:extLst>
          </p:cNvPr>
          <p:cNvSpPr/>
          <p:nvPr/>
        </p:nvSpPr>
        <p:spPr>
          <a:xfrm>
            <a:off x="7394829" y="278527"/>
            <a:ext cx="15696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ctr"/>
            <a:r>
              <a:rPr lang="zh-TW" altLang="en-US" sz="1200" dirty="0" smtClean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</a:rPr>
              <a:t>單位：新台幣百萬元</a:t>
            </a:r>
            <a:endParaRPr lang="en-US" altLang="zh-TW" sz="1200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13" name="表格 12">
            <a:extLst>
              <a:ext uri="{FF2B5EF4-FFF2-40B4-BE49-F238E27FC236}">
                <a16:creationId xmlns="" xmlns:a16="http://schemas.microsoft.com/office/drawing/2014/main" id="{171A2028-FDBB-654B-93C9-5A8312C1D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807343"/>
              </p:ext>
            </p:extLst>
          </p:nvPr>
        </p:nvGraphicFramePr>
        <p:xfrm>
          <a:off x="107505" y="637659"/>
          <a:ext cx="8856139" cy="4324106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6161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0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20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82658">
                <a:tc>
                  <a:txBody>
                    <a:bodyPr/>
                    <a:lstStyle/>
                    <a:p>
                      <a:endParaRPr lang="zh-TW" altLang="en-US" sz="2400" dirty="0"/>
                    </a:p>
                  </a:txBody>
                  <a:tcPr marL="46800" marR="46800" marT="62400" marB="62400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9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2024~Q3</a:t>
                      </a:r>
                      <a:endParaRPr lang="en-US" altLang="zh-TW" sz="19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900" u="none" strike="noStrike" dirty="0" smtClean="0"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2023~Q3</a:t>
                      </a:r>
                      <a:endParaRPr lang="en-US" altLang="zh-TW" sz="19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6455">
                <a:tc>
                  <a:txBody>
                    <a:bodyPr/>
                    <a:lstStyle/>
                    <a:p>
                      <a:endParaRPr lang="zh-TW" altLang="en-US" sz="2400" dirty="0"/>
                    </a:p>
                  </a:txBody>
                  <a:tcPr marL="46800" marR="46800" marT="62400" marB="62400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金額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合併稅前淨利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2,274 </a:t>
                      </a: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1,821</a:t>
                      </a:r>
                      <a:endParaRPr lang="en-US" altLang="zh-TW" sz="19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營業活動之現金流量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39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(764)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39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1,472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39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投資活動之現金流量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2,425</a:t>
                      </a:r>
                      <a:endParaRPr lang="en-US" altLang="zh-TW" sz="1900" b="1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(655)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籌資活動之現金流量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(2,198)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(2,450)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匯率影響數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47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31</a:t>
                      </a:r>
                      <a:endParaRPr lang="en-US" altLang="zh-TW" sz="1600" b="0" i="0" u="none" strike="noStrike" dirty="0">
                        <a:solidFill>
                          <a:schemeClr val="tx1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(44)</a:t>
                      </a:r>
                      <a:endParaRPr lang="en-US" altLang="zh-TW" sz="1600" b="0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本期現金及約當現金減少</a:t>
                      </a:r>
                      <a:r>
                        <a:rPr lang="en-US" altLang="zh-TW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增加數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(506)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(1,677)</a:t>
                      </a:r>
                      <a:endParaRPr lang="en-US" altLang="zh-TW" sz="1900" b="1" i="0" u="none" strike="noStrike" dirty="0">
                        <a:solidFill>
                          <a:srgbClr val="FF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期初現金及約當現金餘額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1,859</a:t>
                      </a:r>
                      <a:endParaRPr lang="en-US" altLang="zh-TW" sz="19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3,187</a:t>
                      </a:r>
                      <a:endParaRPr lang="en-US" altLang="zh-TW" sz="1900" b="0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0636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期末現金及約當現金餘額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75600" marR="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1,353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icrosoft YaHei" pitchFamily="34" charset="-122"/>
                          <a:ea typeface="Microsoft YaHei" pitchFamily="34" charset="-122"/>
                        </a:rPr>
                        <a:t>1,510</a:t>
                      </a:r>
                      <a:endParaRPr lang="en-US" altLang="zh-TW" sz="1900" b="1" i="0" u="none" strike="noStrike" dirty="0">
                        <a:solidFill>
                          <a:srgbClr val="000000"/>
                        </a:solidFill>
                        <a:effectLst/>
                        <a:latin typeface="Microsoft YaHei" pitchFamily="34" charset="-122"/>
                        <a:ea typeface="Microsoft YaHei" pitchFamily="34" charset="-122"/>
                      </a:endParaRPr>
                    </a:p>
                  </a:txBody>
                  <a:tcPr marL="0" marR="46800" marT="0" marB="0" anchor="ctr">
                    <a:lnL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68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9E785DEC-44D5-9A41-954E-510B47D25165}"/>
              </a:ext>
            </a:extLst>
          </p:cNvPr>
          <p:cNvSpPr txBox="1"/>
          <p:nvPr/>
        </p:nvSpPr>
        <p:spPr>
          <a:xfrm>
            <a:off x="395537" y="328629"/>
            <a:ext cx="28520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zh-TW" altLang="en-US" sz="2600" b="1" dirty="0" smtClean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產品銷售佔比變化</a:t>
            </a:r>
            <a:endParaRPr kumimoji="0" lang="en-US" altLang="zh-TW" sz="2600" b="1" dirty="0">
              <a:latin typeface="微軟正黑體" pitchFamily="34" charset="-120"/>
              <a:ea typeface="微軟正黑體" pitchFamily="34" charset="-120"/>
              <a:cs typeface="Verdana" pitchFamily="34" charset="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="" xmlns:a16="http://schemas.microsoft.com/office/drawing/2014/main" id="{E986D52F-5158-F94E-9999-8CD9F4D3D568}"/>
              </a:ext>
            </a:extLst>
          </p:cNvPr>
          <p:cNvCxnSpPr/>
          <p:nvPr/>
        </p:nvCxnSpPr>
        <p:spPr>
          <a:xfrm>
            <a:off x="395536" y="836712"/>
            <a:ext cx="856895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圖表 5">
            <a:extLst>
              <a:ext uri="{FF2B5EF4-FFF2-40B4-BE49-F238E27FC236}">
                <a16:creationId xmlns="" xmlns:a16="http://schemas.microsoft.com/office/drawing/2014/main" id="{62AC5969-A10A-1C49-9EF5-43E116C7A5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1438241"/>
              </p:ext>
            </p:extLst>
          </p:nvPr>
        </p:nvGraphicFramePr>
        <p:xfrm>
          <a:off x="323528" y="836712"/>
          <a:ext cx="8712967" cy="4134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4448680" y="4942801"/>
            <a:ext cx="219900" cy="230700"/>
          </a:xfrm>
        </p:spPr>
        <p:txBody>
          <a:bodyPr/>
          <a:lstStyle/>
          <a:p>
            <a:fld id="{73345695-6DFC-4613-8BE0-5DB87E2B1ADF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16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="" xmlns:a16="http://schemas.microsoft.com/office/drawing/2014/main" id="{9E785DEC-44D5-9A41-954E-510B47D25165}"/>
              </a:ext>
            </a:extLst>
          </p:cNvPr>
          <p:cNvSpPr txBox="1"/>
          <p:nvPr/>
        </p:nvSpPr>
        <p:spPr>
          <a:xfrm>
            <a:off x="395537" y="328629"/>
            <a:ext cx="28520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zh-TW" altLang="en-US" sz="2600" b="1" dirty="0" smtClean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地區銷售佔比變化</a:t>
            </a:r>
            <a:endParaRPr kumimoji="0" lang="en-US" altLang="zh-TW" sz="2600" b="1" dirty="0">
              <a:latin typeface="微軟正黑體" pitchFamily="34" charset="-120"/>
              <a:ea typeface="微軟正黑體" pitchFamily="34" charset="-120"/>
              <a:cs typeface="Verdana" pitchFamily="34" charset="0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="" xmlns:a16="http://schemas.microsoft.com/office/drawing/2014/main" id="{E986D52F-5158-F94E-9999-8CD9F4D3D568}"/>
              </a:ext>
            </a:extLst>
          </p:cNvPr>
          <p:cNvCxnSpPr/>
          <p:nvPr/>
        </p:nvCxnSpPr>
        <p:spPr>
          <a:xfrm>
            <a:off x="395536" y="836712"/>
            <a:ext cx="8568952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圖表 6">
            <a:extLst>
              <a:ext uri="{FF2B5EF4-FFF2-40B4-BE49-F238E27FC236}">
                <a16:creationId xmlns="" xmlns:a16="http://schemas.microsoft.com/office/drawing/2014/main" id="{490AE886-D7B3-094D-8FA7-429E2E8E18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5470121"/>
              </p:ext>
            </p:extLst>
          </p:nvPr>
        </p:nvGraphicFramePr>
        <p:xfrm>
          <a:off x="627497" y="901220"/>
          <a:ext cx="7704856" cy="4118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FE0E9724-0FE9-0D42-8F6C-BCFA0096EFD6}"/>
              </a:ext>
            </a:extLst>
          </p:cNvPr>
          <p:cNvSpPr txBox="1"/>
          <p:nvPr/>
        </p:nvSpPr>
        <p:spPr>
          <a:xfrm>
            <a:off x="1835696" y="1059582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latin typeface="Verdana" pitchFamily="34" charset="0"/>
                <a:ea typeface="Verdana" pitchFamily="34" charset="0"/>
              </a:rPr>
              <a:t>2024~Q3</a:t>
            </a:r>
            <a:endParaRPr lang="zh-TW" altLang="en-US" sz="1600" b="1" dirty="0">
              <a:latin typeface="Verdana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5AA910B5-0C06-B64C-B720-57ACFE565989}"/>
              </a:ext>
            </a:extLst>
          </p:cNvPr>
          <p:cNvSpPr txBox="1"/>
          <p:nvPr/>
        </p:nvSpPr>
        <p:spPr>
          <a:xfrm>
            <a:off x="5796136" y="1066746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 smtClean="0">
                <a:latin typeface="Verdana" pitchFamily="34" charset="0"/>
                <a:ea typeface="Verdana" pitchFamily="34" charset="0"/>
              </a:rPr>
              <a:t>2023</a:t>
            </a:r>
            <a:endParaRPr lang="zh-TW" altLang="en-US" sz="1600" b="1" dirty="0">
              <a:latin typeface="Verdana" pitchFamily="34" charset="0"/>
            </a:endParaRPr>
          </a:p>
        </p:txBody>
      </p:sp>
      <p:sp>
        <p:nvSpPr>
          <p:cNvPr id="12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4448680" y="4942801"/>
            <a:ext cx="219900" cy="230700"/>
          </a:xfrm>
        </p:spPr>
        <p:txBody>
          <a:bodyPr/>
          <a:lstStyle/>
          <a:p>
            <a:fld id="{73345695-6DFC-4613-8BE0-5DB87E2B1ADF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451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graphicFrame>
        <p:nvGraphicFramePr>
          <p:cNvPr id="7" name="內容版面配置區 3">
            <a:extLst>
              <a:ext uri="{FF2B5EF4-FFF2-40B4-BE49-F238E27FC236}">
                <a16:creationId xmlns="" xmlns:a16="http://schemas.microsoft.com/office/drawing/2014/main" id="{7790F61D-EE4A-ED4E-9DBF-12401D4E5E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1496992"/>
              </p:ext>
            </p:extLst>
          </p:nvPr>
        </p:nvGraphicFramePr>
        <p:xfrm>
          <a:off x="114951" y="555526"/>
          <a:ext cx="8854504" cy="4198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文字方塊 6">
            <a:extLst>
              <a:ext uri="{FF2B5EF4-FFF2-40B4-BE49-F238E27FC236}">
                <a16:creationId xmlns:a16="http://schemas.microsoft.com/office/drawing/2014/main" xmlns="" id="{6C23672A-0776-3E41-B687-85F72358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6088" y="4731990"/>
            <a:ext cx="85664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1200" dirty="0" smtClean="0"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                                            </a:t>
            </a:r>
            <a:r>
              <a:rPr lang="zh-TW" altLang="en-US" sz="1200" dirty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註</a:t>
            </a: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: </a:t>
            </a:r>
            <a:r>
              <a:rPr lang="en-US" altLang="zh-TW" sz="12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2022Q3~2024Q3</a:t>
            </a:r>
            <a:r>
              <a:rPr lang="zh-TW" altLang="en-US" sz="12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流通</a:t>
            </a:r>
            <a:r>
              <a:rPr lang="zh-TW" altLang="en-US" sz="1200" dirty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在外股數為</a:t>
            </a:r>
            <a:r>
              <a:rPr lang="en-US" altLang="zh-TW" sz="1200" b="1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4.29</a:t>
            </a:r>
            <a:r>
              <a:rPr lang="zh-TW" altLang="en-US" sz="1200" b="1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億</a:t>
            </a:r>
            <a:r>
              <a:rPr lang="zh-TW" altLang="en-US" sz="1200" b="1" dirty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股</a:t>
            </a:r>
          </a:p>
          <a:p>
            <a:endParaRPr lang="en-US" altLang="zh-TW" sz="1200" b="1" dirty="0">
              <a:solidFill>
                <a:schemeClr val="bg2">
                  <a:lumMod val="2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Verdana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9E785DEC-44D5-9A41-954E-510B47D25165}"/>
              </a:ext>
            </a:extLst>
          </p:cNvPr>
          <p:cNvSpPr txBox="1"/>
          <p:nvPr/>
        </p:nvSpPr>
        <p:spPr>
          <a:xfrm>
            <a:off x="381684" y="63083"/>
            <a:ext cx="669446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2600" b="1" dirty="0" smtClean="0">
                <a:latin typeface="Microsoft YaHei" panose="020B0503020204020204" pitchFamily="34" charset="-122"/>
                <a:ea typeface="Microsoft YaHei" panose="020B0503020204020204" pitchFamily="34" charset="-122"/>
                <a:cs typeface="Verdana" pitchFamily="34" charset="0"/>
              </a:rPr>
              <a:t>2022Q3-2024Q3 </a:t>
            </a:r>
            <a:r>
              <a:rPr kumimoji="0" lang="zh-TW" altLang="en-US" sz="2600" b="1" dirty="0" smtClean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獲利比率及每股盈餘情況</a:t>
            </a:r>
            <a:endParaRPr kumimoji="0" lang="en-US" altLang="zh-TW" sz="2600" b="1" dirty="0">
              <a:latin typeface="微軟正黑體" pitchFamily="34" charset="-120"/>
              <a:ea typeface="微軟正黑體" pitchFamily="34" charset="-120"/>
              <a:cs typeface="Verdana" pitchFamily="34" charset="0"/>
            </a:endParaRPr>
          </a:p>
        </p:txBody>
      </p:sp>
      <p:cxnSp>
        <p:nvCxnSpPr>
          <p:cNvPr id="8" name="Straight Connector 3"/>
          <p:cNvCxnSpPr/>
          <p:nvPr/>
        </p:nvCxnSpPr>
        <p:spPr bwMode="auto">
          <a:xfrm>
            <a:off x="460246" y="548599"/>
            <a:ext cx="684805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4448680" y="4942801"/>
            <a:ext cx="219900" cy="230700"/>
          </a:xfrm>
        </p:spPr>
        <p:txBody>
          <a:bodyPr/>
          <a:lstStyle/>
          <a:p>
            <a:fld id="{73345695-6DFC-4613-8BE0-5DB87E2B1ADF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526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75063" y="565274"/>
            <a:ext cx="896657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graphicFrame>
        <p:nvGraphicFramePr>
          <p:cNvPr id="7" name="內容版面配置區 3">
            <a:extLst>
              <a:ext uri="{FF2B5EF4-FFF2-40B4-BE49-F238E27FC236}">
                <a16:creationId xmlns="" xmlns:a16="http://schemas.microsoft.com/office/drawing/2014/main" id="{7790F61D-EE4A-ED4E-9DBF-12401D4E5E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0680804"/>
              </p:ext>
            </p:extLst>
          </p:nvPr>
        </p:nvGraphicFramePr>
        <p:xfrm>
          <a:off x="179512" y="543913"/>
          <a:ext cx="8784976" cy="4044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文字方塊 6">
            <a:extLst>
              <a:ext uri="{FF2B5EF4-FFF2-40B4-BE49-F238E27FC236}">
                <a16:creationId xmlns:a16="http://schemas.microsoft.com/office/drawing/2014/main" xmlns="" xmlns:lc="http://schemas.openxmlformats.org/drawingml/2006/lockedCanvas" id="{6C23672A-0776-3E41-B687-85F72358DD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94" y="4687690"/>
            <a:ext cx="849682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1200" dirty="0" smtClean="0">
                <a:solidFill>
                  <a:schemeClr val="bg2">
                    <a:lumMod val="2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Verdana" pitchFamily="34" charset="0"/>
              </a:rPr>
              <a:t>                                       </a:t>
            </a:r>
            <a:r>
              <a:rPr lang="en-US" altLang="zh-TW" sz="12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Note</a:t>
            </a:r>
            <a:r>
              <a:rPr lang="en-US" altLang="zh-TW" sz="1200" dirty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: </a:t>
            </a:r>
            <a:r>
              <a:rPr lang="en-US" altLang="zh-TW" sz="12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2023 </a:t>
            </a:r>
            <a:r>
              <a:rPr lang="zh-TW" altLang="en-US" sz="12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股利殖利率 </a:t>
            </a:r>
            <a:r>
              <a:rPr lang="en-US" altLang="zh-TW" sz="1200" b="1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4.76%=4.99/104.88</a:t>
            </a:r>
            <a:r>
              <a:rPr lang="zh-TW" altLang="en-US" sz="1200" b="1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 </a:t>
            </a:r>
            <a:r>
              <a:rPr lang="en-US" altLang="zh-TW" sz="10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(2024/1-9 </a:t>
            </a:r>
            <a:r>
              <a:rPr lang="zh-TW" altLang="en-US" sz="10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平均股價</a:t>
            </a:r>
            <a:r>
              <a:rPr lang="en-US" altLang="zh-TW" sz="1000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 )</a:t>
            </a:r>
            <a:r>
              <a:rPr lang="en-US" altLang="zh-TW" sz="1000" b="1" dirty="0" smtClean="0">
                <a:solidFill>
                  <a:schemeClr val="bg2">
                    <a:lumMod val="25000"/>
                  </a:schemeClr>
                </a:solidFill>
                <a:latin typeface="Microsoft YaHei" pitchFamily="34" charset="-122"/>
                <a:ea typeface="Microsoft YaHei" pitchFamily="34" charset="-122"/>
                <a:cs typeface="Verdana" pitchFamily="34" charset="0"/>
              </a:rPr>
              <a:t> </a:t>
            </a:r>
            <a:endParaRPr lang="en-US" altLang="zh-TW" sz="1000" b="1" dirty="0">
              <a:solidFill>
                <a:schemeClr val="bg2">
                  <a:lumMod val="25000"/>
                </a:schemeClr>
              </a:solidFill>
              <a:latin typeface="Microsoft YaHei" pitchFamily="34" charset="-122"/>
              <a:ea typeface="Microsoft YaHei" pitchFamily="34" charset="-122"/>
              <a:cs typeface="Verdana" pitchFamily="34" charset="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9E785DEC-44D5-9A41-954E-510B47D25165}"/>
              </a:ext>
            </a:extLst>
          </p:cNvPr>
          <p:cNvSpPr txBox="1"/>
          <p:nvPr/>
        </p:nvSpPr>
        <p:spPr>
          <a:xfrm>
            <a:off x="395538" y="51470"/>
            <a:ext cx="540564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TW" sz="2600" b="1" dirty="0" smtClean="0">
                <a:latin typeface="Microsoft YaHei" panose="020B0503020204020204" pitchFamily="34" charset="-122"/>
                <a:ea typeface="Microsoft YaHei" panose="020B0503020204020204" pitchFamily="34" charset="-122"/>
                <a:cs typeface="Verdana" pitchFamily="34" charset="0"/>
              </a:rPr>
              <a:t>2019-2023 </a:t>
            </a:r>
            <a:r>
              <a:rPr kumimoji="0" lang="zh-TW" altLang="en-US" sz="2600" b="1" dirty="0" smtClean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股利</a:t>
            </a:r>
            <a:r>
              <a:rPr kumimoji="0" lang="zh-TW" altLang="en-US" sz="2600" b="1" dirty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發放</a:t>
            </a:r>
            <a:r>
              <a:rPr kumimoji="0" lang="zh-TW" altLang="en-US" sz="2600" b="1" dirty="0" smtClean="0">
                <a:latin typeface="微軟正黑體" pitchFamily="34" charset="-120"/>
                <a:ea typeface="微軟正黑體" pitchFamily="34" charset="-120"/>
                <a:cs typeface="Verdana" pitchFamily="34" charset="0"/>
              </a:rPr>
              <a:t>及殖利率情況</a:t>
            </a:r>
            <a:endParaRPr kumimoji="0" lang="en-US" altLang="zh-TW" sz="2600" b="1" dirty="0">
              <a:latin typeface="微軟正黑體" pitchFamily="34" charset="-120"/>
              <a:ea typeface="微軟正黑體" pitchFamily="34" charset="-120"/>
              <a:cs typeface="Verdana" pitchFamily="34" charset="0"/>
            </a:endParaRPr>
          </a:p>
        </p:txBody>
      </p:sp>
      <p:cxnSp>
        <p:nvCxnSpPr>
          <p:cNvPr id="8" name="Straight Connector 3"/>
          <p:cNvCxnSpPr/>
          <p:nvPr/>
        </p:nvCxnSpPr>
        <p:spPr bwMode="auto">
          <a:xfrm>
            <a:off x="460246" y="548599"/>
            <a:ext cx="684805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4448680" y="4942801"/>
            <a:ext cx="219900" cy="230700"/>
          </a:xfrm>
        </p:spPr>
        <p:txBody>
          <a:bodyPr/>
          <a:lstStyle/>
          <a:p>
            <a:fld id="{73345695-6DFC-4613-8BE0-5DB87E2B1ADF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49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8" descr="2023 company profile_3-2 複本 2.jpg"/>
          <p:cNvPicPr preferRelativeResize="0"/>
          <p:nvPr/>
        </p:nvPicPr>
        <p:blipFill rotWithShape="1">
          <a:blip r:embed="rId3">
            <a:alphaModFix/>
          </a:blip>
          <a:srcRect b="3269"/>
          <a:stretch/>
        </p:blipFill>
        <p:spPr>
          <a:xfrm>
            <a:off x="-11967" y="-1"/>
            <a:ext cx="9141293" cy="4981653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8"/>
          <p:cNvSpPr txBox="1">
            <a:spLocks noGrp="1"/>
          </p:cNvSpPr>
          <p:nvPr>
            <p:ph type="sldNum" idx="4294967295"/>
          </p:nvPr>
        </p:nvSpPr>
        <p:spPr>
          <a:xfrm>
            <a:off x="4477644" y="4942799"/>
            <a:ext cx="16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2</a:t>
            </a:fld>
            <a:endParaRPr dirty="0"/>
          </a:p>
        </p:txBody>
      </p:sp>
      <p:pic>
        <p:nvPicPr>
          <p:cNvPr id="163" name="Google Shape;163;p28" descr="影像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7528" y="1387589"/>
            <a:ext cx="394863" cy="438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8" descr="影像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5799" y="1362245"/>
            <a:ext cx="342595" cy="489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8" descr="影像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99764" y="1372304"/>
            <a:ext cx="456495" cy="469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 descr="影像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0342" y="3092254"/>
            <a:ext cx="542579" cy="345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8" descr="影像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556527" y="3028605"/>
            <a:ext cx="492545" cy="45427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8"/>
          <p:cNvSpPr txBox="1"/>
          <p:nvPr/>
        </p:nvSpPr>
        <p:spPr>
          <a:xfrm>
            <a:off x="457199" y="0"/>
            <a:ext cx="5029800" cy="10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lang="en-US" sz="2800" b="1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關於創見</a:t>
            </a:r>
            <a:endParaRPr sz="14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69" name="Google Shape;169;p28" descr="影像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09665" y="3028605"/>
            <a:ext cx="394863" cy="56360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8"/>
          <p:cNvSpPr txBox="1"/>
          <p:nvPr/>
        </p:nvSpPr>
        <p:spPr>
          <a:xfrm>
            <a:off x="534513" y="1826325"/>
            <a:ext cx="12009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1989</a:t>
            </a: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年</a:t>
            </a:r>
            <a:endParaRPr sz="2000" b="1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成立</a:t>
            </a:r>
            <a:endParaRPr sz="14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71" name="Google Shape;171;p28"/>
          <p:cNvSpPr txBox="1"/>
          <p:nvPr/>
        </p:nvSpPr>
        <p:spPr>
          <a:xfrm>
            <a:off x="495814" y="3595125"/>
            <a:ext cx="1278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總員工數</a:t>
            </a:r>
            <a:endParaRPr sz="1600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1</a:t>
            </a: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1</a:t>
            </a:r>
            <a:r>
              <a:rPr lang="en-US" sz="20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00</a:t>
            </a:r>
            <a:r>
              <a:rPr lang="en-US" sz="2000" b="0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+</a:t>
            </a:r>
            <a:endParaRPr sz="1600" b="1" i="0" u="none" strike="noStrike" cap="none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72" name="Google Shape;172;p28"/>
          <p:cNvSpPr txBox="1"/>
          <p:nvPr/>
        </p:nvSpPr>
        <p:spPr>
          <a:xfrm>
            <a:off x="1959150" y="1795575"/>
            <a:ext cx="17499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dirty="0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全球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1</a:t>
            </a:r>
            <a:r>
              <a:rPr lang="en-US" sz="2000" b="1" dirty="0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2個</a:t>
            </a:r>
            <a:br>
              <a:rPr lang="en-US" sz="2000" b="1" dirty="0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</a:br>
            <a:r>
              <a:rPr lang="en-US" sz="2000" b="1" dirty="0" err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營運據點</a:t>
            </a:r>
            <a:endParaRPr sz="20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73" name="Google Shape;173;p28"/>
          <p:cNvSpPr txBox="1"/>
          <p:nvPr/>
        </p:nvSpPr>
        <p:spPr>
          <a:xfrm>
            <a:off x="2038250" y="3625875"/>
            <a:ext cx="1482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總產品數</a:t>
            </a:r>
            <a:endParaRPr sz="1600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2000</a:t>
            </a:r>
            <a:r>
              <a:rPr lang="en-US" sz="2000" b="0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+</a:t>
            </a:r>
            <a:endParaRPr sz="900" b="0" i="0" u="none" strike="noStrike" cap="none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74" name="Google Shape;174;p28"/>
          <p:cNvSpPr txBox="1"/>
          <p:nvPr/>
        </p:nvSpPr>
        <p:spPr>
          <a:xfrm>
            <a:off x="3844400" y="1826325"/>
            <a:ext cx="1394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台灣</a:t>
            </a:r>
            <a:b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</a:b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製造</a:t>
            </a:r>
            <a:endParaRPr sz="1600" b="1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75" name="Google Shape;175;p28"/>
          <p:cNvSpPr txBox="1"/>
          <p:nvPr/>
        </p:nvSpPr>
        <p:spPr>
          <a:xfrm>
            <a:off x="3739100" y="3625875"/>
            <a:ext cx="15360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150</a:t>
            </a:r>
            <a:r>
              <a:rPr lang="en-US" sz="2000" b="0" i="0" u="none" strike="noStrike" cap="none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+</a:t>
            </a:r>
            <a:endParaRPr sz="2000" b="0" i="0" u="none" strike="noStrike" cap="none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專利認可</a:t>
            </a:r>
            <a:endParaRPr sz="2000">
              <a:solidFill>
                <a:schemeClr val="lt1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cxnSp>
        <p:nvCxnSpPr>
          <p:cNvPr id="176" name="Google Shape;176;p28"/>
          <p:cNvCxnSpPr/>
          <p:nvPr/>
        </p:nvCxnSpPr>
        <p:spPr>
          <a:xfrm>
            <a:off x="698325" y="2785750"/>
            <a:ext cx="4242600" cy="0"/>
          </a:xfrm>
          <a:prstGeom prst="straightConnector1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088248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75063" y="565274"/>
            <a:ext cx="673516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995686"/>
            <a:ext cx="4968552" cy="857250"/>
          </a:xfrm>
        </p:spPr>
        <p:txBody>
          <a:bodyPr/>
          <a:lstStyle/>
          <a:p>
            <a:r>
              <a:rPr lang="en-US" altLang="zh-TW" dirty="0" smtClean="0"/>
              <a:t>Q &amp; A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45695-6DFC-4613-8BE0-5DB87E2B1ADF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392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4448680" y="4942801"/>
            <a:ext cx="219900" cy="230700"/>
          </a:xfrm>
        </p:spPr>
        <p:txBody>
          <a:bodyPr/>
          <a:lstStyle/>
          <a:p>
            <a:fld id="{73345695-6DFC-4613-8BE0-5DB87E2B1ADF}" type="slidenum">
              <a:rPr lang="zh-TW" altLang="en-US" smtClean="0"/>
              <a:t>21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9" descr="\\tsfc1\BM_FileShare\Temp\SHERRY\2023_Company profile\PIC\2023 company profile.jpg"/>
          <p:cNvPicPr preferRelativeResize="0"/>
          <p:nvPr/>
        </p:nvPicPr>
        <p:blipFill rotWithShape="1">
          <a:blip r:embed="rId3">
            <a:alphaModFix/>
          </a:blip>
          <a:srcRect l="3855" t="1598" r="7319" b="12468"/>
          <a:stretch/>
        </p:blipFill>
        <p:spPr>
          <a:xfrm>
            <a:off x="0" y="-1"/>
            <a:ext cx="9144000" cy="4983033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9"/>
          <p:cNvSpPr/>
          <p:nvPr/>
        </p:nvSpPr>
        <p:spPr>
          <a:xfrm>
            <a:off x="7289800" y="2619400"/>
            <a:ext cx="1263600" cy="350700"/>
          </a:xfrm>
          <a:prstGeom prst="roundRect">
            <a:avLst>
              <a:gd name="adj" fmla="val 8880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9"/>
          <p:cNvSpPr/>
          <p:nvPr/>
        </p:nvSpPr>
        <p:spPr>
          <a:xfrm>
            <a:off x="899592" y="2299554"/>
            <a:ext cx="8640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9"/>
          <p:cNvSpPr/>
          <p:nvPr/>
        </p:nvSpPr>
        <p:spPr>
          <a:xfrm>
            <a:off x="2263694" y="2097814"/>
            <a:ext cx="8640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9"/>
          <p:cNvSpPr/>
          <p:nvPr/>
        </p:nvSpPr>
        <p:spPr>
          <a:xfrm>
            <a:off x="3464004" y="1851670"/>
            <a:ext cx="10563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9"/>
          <p:cNvSpPr/>
          <p:nvPr/>
        </p:nvSpPr>
        <p:spPr>
          <a:xfrm>
            <a:off x="3143961" y="1563398"/>
            <a:ext cx="9960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9"/>
          <p:cNvSpPr/>
          <p:nvPr/>
        </p:nvSpPr>
        <p:spPr>
          <a:xfrm>
            <a:off x="7810992" y="2074766"/>
            <a:ext cx="5367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9"/>
          <p:cNvSpPr/>
          <p:nvPr/>
        </p:nvSpPr>
        <p:spPr>
          <a:xfrm>
            <a:off x="6608600" y="1563398"/>
            <a:ext cx="5643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9"/>
          <p:cNvSpPr/>
          <p:nvPr/>
        </p:nvSpPr>
        <p:spPr>
          <a:xfrm>
            <a:off x="6012160" y="2062996"/>
            <a:ext cx="7659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9"/>
          <p:cNvSpPr/>
          <p:nvPr/>
        </p:nvSpPr>
        <p:spPr>
          <a:xfrm>
            <a:off x="6373693" y="2616558"/>
            <a:ext cx="6843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29"/>
          <p:cNvSpPr/>
          <p:nvPr/>
        </p:nvSpPr>
        <p:spPr>
          <a:xfrm>
            <a:off x="6674744" y="3109646"/>
            <a:ext cx="7203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9"/>
          <p:cNvSpPr/>
          <p:nvPr/>
        </p:nvSpPr>
        <p:spPr>
          <a:xfrm>
            <a:off x="4714738" y="1633117"/>
            <a:ext cx="7869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9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entury Gothic"/>
              <a:buNone/>
            </a:pPr>
            <a:r>
              <a:rPr lang="en-US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全球佈局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4" name="Google Shape;194;p29"/>
          <p:cNvSpPr txBox="1"/>
          <p:nvPr/>
        </p:nvSpPr>
        <p:spPr>
          <a:xfrm>
            <a:off x="7190538" y="2667045"/>
            <a:ext cx="14610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台北總部 &amp; 工廠</a:t>
            </a:r>
            <a:endParaRPr sz="14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95" name="Google Shape;195;p29"/>
          <p:cNvSpPr txBox="1"/>
          <p:nvPr/>
        </p:nvSpPr>
        <p:spPr>
          <a:xfrm>
            <a:off x="3069798" y="1524789"/>
            <a:ext cx="12066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英國</a:t>
            </a:r>
            <a:endParaRPr sz="1800" b="0" i="0" u="none" strike="noStrike" cap="none">
              <a:solidFill>
                <a:srgbClr val="00206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96" name="Google Shape;196;p29"/>
          <p:cNvSpPr txBox="1"/>
          <p:nvPr/>
        </p:nvSpPr>
        <p:spPr>
          <a:xfrm>
            <a:off x="3366076" y="1804944"/>
            <a:ext cx="12780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荷蘭</a:t>
            </a:r>
            <a:endParaRPr sz="1800" b="0" i="0" u="none" strike="noStrike" cap="none">
              <a:solidFill>
                <a:srgbClr val="00206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197" name="Google Shape;197;p29"/>
          <p:cNvSpPr txBox="1"/>
          <p:nvPr/>
        </p:nvSpPr>
        <p:spPr>
          <a:xfrm>
            <a:off x="4414381" y="1594064"/>
            <a:ext cx="13875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德國</a:t>
            </a:r>
            <a:endParaRPr sz="14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98" name="Google Shape;198;p29"/>
          <p:cNvSpPr txBox="1"/>
          <p:nvPr/>
        </p:nvSpPr>
        <p:spPr>
          <a:xfrm>
            <a:off x="7796294" y="2030840"/>
            <a:ext cx="5922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日本</a:t>
            </a:r>
            <a:endParaRPr sz="14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99" name="Google Shape;199;p29"/>
          <p:cNvSpPr txBox="1"/>
          <p:nvPr/>
        </p:nvSpPr>
        <p:spPr>
          <a:xfrm>
            <a:off x="6352882" y="3065197"/>
            <a:ext cx="13875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香港</a:t>
            </a:r>
            <a:endParaRPr sz="1800" b="0" i="0" u="none" strike="noStrike" cap="none">
              <a:solidFill>
                <a:srgbClr val="00206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200" name="Google Shape;200;p29"/>
          <p:cNvSpPr txBox="1"/>
          <p:nvPr/>
        </p:nvSpPr>
        <p:spPr>
          <a:xfrm>
            <a:off x="6588224" y="1526784"/>
            <a:ext cx="6285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北京</a:t>
            </a:r>
            <a:endParaRPr sz="14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01" name="Google Shape;201;p29"/>
          <p:cNvSpPr txBox="1"/>
          <p:nvPr/>
        </p:nvSpPr>
        <p:spPr>
          <a:xfrm>
            <a:off x="5689201" y="2026382"/>
            <a:ext cx="13875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上海</a:t>
            </a:r>
            <a:endParaRPr sz="14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02" name="Google Shape;202;p29"/>
          <p:cNvSpPr txBox="1"/>
          <p:nvPr/>
        </p:nvSpPr>
        <p:spPr>
          <a:xfrm>
            <a:off x="6284818" y="2571750"/>
            <a:ext cx="8796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深圳</a:t>
            </a:r>
            <a:endParaRPr sz="14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03" name="Google Shape;203;p29"/>
          <p:cNvSpPr txBox="1"/>
          <p:nvPr/>
        </p:nvSpPr>
        <p:spPr>
          <a:xfrm>
            <a:off x="2297269" y="2056382"/>
            <a:ext cx="8016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馬里蘭</a:t>
            </a:r>
            <a:endParaRPr sz="14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04" name="Google Shape;204;p29"/>
          <p:cNvSpPr txBox="1"/>
          <p:nvPr/>
        </p:nvSpPr>
        <p:spPr>
          <a:xfrm>
            <a:off x="6588224" y="4701797"/>
            <a:ext cx="24456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180975" marR="0" lvl="0" indent="-180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1000"/>
              <a:buFont typeface="Calibri"/>
              <a:buChar char="●"/>
            </a:pPr>
            <a:r>
              <a:rPr lang="en-US" sz="1000" b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分公司+倉庫據點</a:t>
            </a:r>
            <a:endParaRPr sz="1000" b="1" i="0" u="none" strike="noStrike" cap="none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" name="Google Shape;205;p29" descr="影像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85966" y="2297529"/>
            <a:ext cx="275565" cy="254151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9"/>
          <p:cNvSpPr txBox="1"/>
          <p:nvPr/>
        </p:nvSpPr>
        <p:spPr>
          <a:xfrm>
            <a:off x="827584" y="2263180"/>
            <a:ext cx="9891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洛杉磯</a:t>
            </a:r>
            <a:endParaRPr sz="1400" b="0" i="0" u="none" strike="noStrike" cap="none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07" name="Google Shape;207;p29"/>
          <p:cNvSpPr/>
          <p:nvPr/>
        </p:nvSpPr>
        <p:spPr>
          <a:xfrm>
            <a:off x="7286170" y="1785495"/>
            <a:ext cx="503100" cy="1797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9"/>
          <p:cNvSpPr txBox="1"/>
          <p:nvPr/>
        </p:nvSpPr>
        <p:spPr>
          <a:xfrm>
            <a:off x="7181465" y="1742808"/>
            <a:ext cx="7365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9000" tIns="49000" rIns="49000" bIns="490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000"/>
              <a:buFont typeface="Calibri"/>
              <a:buNone/>
            </a:pPr>
            <a:r>
              <a:rPr lang="en-US" sz="1000" b="1">
                <a:solidFill>
                  <a:srgbClr val="00206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韓國</a:t>
            </a:r>
            <a:endParaRPr sz="1800" b="0" i="0" u="none" strike="noStrike" cap="none">
              <a:solidFill>
                <a:srgbClr val="00206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cxnSp>
        <p:nvCxnSpPr>
          <p:cNvPr id="209" name="Google Shape;209;p29"/>
          <p:cNvCxnSpPr/>
          <p:nvPr/>
        </p:nvCxnSpPr>
        <p:spPr>
          <a:xfrm>
            <a:off x="6632698" y="2170291"/>
            <a:ext cx="4587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0" name="Google Shape;210;p29"/>
          <p:cNvCxnSpPr/>
          <p:nvPr/>
        </p:nvCxnSpPr>
        <p:spPr>
          <a:xfrm rot="10800000" flipH="1">
            <a:off x="7123693" y="2581262"/>
            <a:ext cx="5400" cy="5664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1" name="Google Shape;211;p29"/>
          <p:cNvSpPr txBox="1"/>
          <p:nvPr/>
        </p:nvSpPr>
        <p:spPr>
          <a:xfrm>
            <a:off x="6588224" y="4455580"/>
            <a:ext cx="8409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180975" marR="0" lvl="0" indent="-180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000"/>
              <a:buFont typeface="Calibri"/>
              <a:buChar char="●"/>
            </a:pPr>
            <a:r>
              <a:rPr lang="en-US" sz="10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分公司</a:t>
            </a:r>
            <a:endParaRPr sz="1000" b="1" i="0" u="none" strike="noStrike" cap="non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9"/>
          <p:cNvSpPr/>
          <p:nvPr/>
        </p:nvSpPr>
        <p:spPr>
          <a:xfrm>
            <a:off x="1351373" y="2131720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9"/>
          <p:cNvSpPr/>
          <p:nvPr/>
        </p:nvSpPr>
        <p:spPr>
          <a:xfrm>
            <a:off x="2539029" y="1899713"/>
            <a:ext cx="156600" cy="1566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9"/>
          <p:cNvSpPr/>
          <p:nvPr/>
        </p:nvSpPr>
        <p:spPr>
          <a:xfrm>
            <a:off x="4198355" y="1644607"/>
            <a:ext cx="156600" cy="1566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9"/>
          <p:cNvSpPr/>
          <p:nvPr/>
        </p:nvSpPr>
        <p:spPr>
          <a:xfrm>
            <a:off x="4533514" y="1635442"/>
            <a:ext cx="156600" cy="1566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9"/>
          <p:cNvSpPr/>
          <p:nvPr/>
        </p:nvSpPr>
        <p:spPr>
          <a:xfrm>
            <a:off x="6894167" y="1789530"/>
            <a:ext cx="156600" cy="1566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9"/>
          <p:cNvSpPr/>
          <p:nvPr/>
        </p:nvSpPr>
        <p:spPr>
          <a:xfrm>
            <a:off x="6907814" y="2434176"/>
            <a:ext cx="156600" cy="1566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9"/>
          <p:cNvSpPr/>
          <p:nvPr/>
        </p:nvSpPr>
        <p:spPr>
          <a:xfrm>
            <a:off x="7060200" y="2442795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9"/>
          <p:cNvSpPr/>
          <p:nvPr/>
        </p:nvSpPr>
        <p:spPr>
          <a:xfrm>
            <a:off x="7100782" y="2097746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9"/>
          <p:cNvSpPr/>
          <p:nvPr/>
        </p:nvSpPr>
        <p:spPr>
          <a:xfrm>
            <a:off x="4380926" y="1681435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9"/>
          <p:cNvSpPr/>
          <p:nvPr/>
        </p:nvSpPr>
        <p:spPr>
          <a:xfrm>
            <a:off x="6649167" y="4521897"/>
            <a:ext cx="113700" cy="113700"/>
          </a:xfrm>
          <a:prstGeom prst="ellipse">
            <a:avLst/>
          </a:prstGeom>
          <a:gradFill>
            <a:gsLst>
              <a:gs pos="0">
                <a:srgbClr val="7E0000"/>
              </a:gs>
              <a:gs pos="50000">
                <a:srgbClr val="B60000"/>
              </a:gs>
              <a:gs pos="100000">
                <a:srgbClr val="DB00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9"/>
          <p:cNvSpPr/>
          <p:nvPr/>
        </p:nvSpPr>
        <p:spPr>
          <a:xfrm>
            <a:off x="6649166" y="4768114"/>
            <a:ext cx="113700" cy="1137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9"/>
          <p:cNvSpPr/>
          <p:nvPr/>
        </p:nvSpPr>
        <p:spPr>
          <a:xfrm>
            <a:off x="7331516" y="2015896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9"/>
          <p:cNvSpPr/>
          <p:nvPr/>
        </p:nvSpPr>
        <p:spPr>
          <a:xfrm>
            <a:off x="7614326" y="2077683"/>
            <a:ext cx="156600" cy="156600"/>
          </a:xfrm>
          <a:prstGeom prst="ellipse">
            <a:avLst/>
          </a:prstGeom>
          <a:gradFill>
            <a:gsLst>
              <a:gs pos="0">
                <a:srgbClr val="E66800"/>
              </a:gs>
              <a:gs pos="50000">
                <a:srgbClr val="E4A800"/>
              </a:gs>
              <a:gs pos="100000">
                <a:srgbClr val="FFC900"/>
              </a:gs>
            </a:gsLst>
            <a:lin ang="16200038" scaled="0"/>
          </a:gradFill>
          <a:ln>
            <a:noFill/>
          </a:ln>
          <a:effectLst>
            <a:outerShdw blurRad="38100" dist="23000" dir="5400000" rotWithShape="0">
              <a:srgbClr val="000000">
                <a:alpha val="3451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9"/>
          <p:cNvSpPr txBox="1">
            <a:spLocks noGrp="1"/>
          </p:cNvSpPr>
          <p:nvPr>
            <p:ph type="sldNum" idx="4294967295"/>
          </p:nvPr>
        </p:nvSpPr>
        <p:spPr>
          <a:xfrm>
            <a:off x="4477644" y="4948014"/>
            <a:ext cx="16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7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/>
          <p:nvPr/>
        </p:nvSpPr>
        <p:spPr>
          <a:xfrm>
            <a:off x="0" y="843557"/>
            <a:ext cx="9144000" cy="41286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30"/>
          <p:cNvSpPr txBox="1">
            <a:spLocks noGrp="1"/>
          </p:cNvSpPr>
          <p:nvPr>
            <p:ph type="body" idx="1"/>
          </p:nvPr>
        </p:nvSpPr>
        <p:spPr>
          <a:xfrm>
            <a:off x="1331640" y="1282200"/>
            <a:ext cx="2679000" cy="15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None/>
            </a:pPr>
            <a:r>
              <a:rPr lang="en-US" sz="2000" b="1" dirty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entury Gothic"/>
                <a:sym typeface="Century Gothic"/>
              </a:rPr>
              <a:t>15</a:t>
            </a:r>
            <a:r>
              <a:rPr lang="en-US" sz="2000" b="1" dirty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sym typeface="Calibri"/>
              </a:rPr>
              <a:t>條 </a:t>
            </a:r>
            <a:endParaRPr sz="2000" b="1" dirty="0">
              <a:solidFill>
                <a:srgbClr val="02519A"/>
              </a:solidFill>
              <a:latin typeface="Calibri" panose="020F0502020204030204" pitchFamily="34" charset="0"/>
              <a:ea typeface="微軟正黑體" panose="020B0604030504040204" pitchFamily="34" charset="-120"/>
              <a:sym typeface="Calibri"/>
            </a:endParaRPr>
          </a:p>
          <a:p>
            <a:pPr marL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None/>
            </a:pPr>
            <a:r>
              <a:rPr lang="en-US" sz="2000" b="1" dirty="0" err="1">
                <a:latin typeface="Calibri" panose="020F0502020204030204" pitchFamily="34" charset="0"/>
                <a:ea typeface="微軟正黑體" panose="020B0604030504040204" pitchFamily="34" charset="-120"/>
              </a:rPr>
              <a:t>高速SMT產線</a:t>
            </a:r>
            <a:endParaRPr sz="2000" b="1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600"/>
              <a:buNone/>
            </a:pPr>
            <a:endParaRPr sz="2000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None/>
            </a:pPr>
            <a:r>
              <a:rPr lang="en-US" sz="2000" b="1" dirty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entury Gothic"/>
              </a:rPr>
              <a:t>1</a:t>
            </a:r>
            <a:r>
              <a:rPr lang="en-US" sz="2000" b="1" dirty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sym typeface="Calibri"/>
              </a:rPr>
              <a:t>千萬</a:t>
            </a:r>
            <a:r>
              <a:rPr lang="en-US" sz="2000" dirty="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sym typeface="Calibri"/>
              </a:rPr>
              <a:t> </a:t>
            </a:r>
            <a:endParaRPr sz="2000" dirty="0">
              <a:latin typeface="Calibri" panose="020F0502020204030204" pitchFamily="34" charset="0"/>
              <a:ea typeface="微軟正黑體" panose="020B0604030504040204" pitchFamily="34" charset="-120"/>
              <a:sym typeface="Calibri"/>
            </a:endParaRPr>
          </a:p>
          <a:p>
            <a:pPr marL="0" lvl="0" indent="0" algn="ctr" rtl="0">
              <a:lnSpc>
                <a:spcPct val="99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400"/>
              <a:buNone/>
            </a:pPr>
            <a:r>
              <a:rPr lang="en-US" sz="2000" b="1" dirty="0">
                <a:latin typeface="Calibri" panose="020F0502020204030204" pitchFamily="34" charset="0"/>
                <a:ea typeface="微軟正黑體" panose="020B0604030504040204" pitchFamily="34" charset="-120"/>
              </a:rPr>
              <a:t>pcs/月</a:t>
            </a:r>
            <a:endParaRPr sz="2000" b="1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232" name="Google Shape;232;p3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Microsoft JhengHei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頂尖生產量能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33" name="Google Shape;233;p30" descr="Picture 2"/>
          <p:cNvPicPr preferRelativeResize="0"/>
          <p:nvPr/>
        </p:nvPicPr>
        <p:blipFill rotWithShape="1">
          <a:blip r:embed="rId3">
            <a:alphaModFix/>
          </a:blip>
          <a:srcRect l="-6159" t="18264" r="9764" b="5153"/>
          <a:stretch/>
        </p:blipFill>
        <p:spPr>
          <a:xfrm>
            <a:off x="5868144" y="3251464"/>
            <a:ext cx="3275856" cy="173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30" descr="Picture 2"/>
          <p:cNvPicPr preferRelativeResize="0"/>
          <p:nvPr/>
        </p:nvPicPr>
        <p:blipFill rotWithShape="1">
          <a:blip r:embed="rId4">
            <a:alphaModFix/>
          </a:blip>
          <a:srcRect l="33965" t="28525" r="2843" b="19459"/>
          <a:stretch/>
        </p:blipFill>
        <p:spPr>
          <a:xfrm>
            <a:off x="-3570" y="3251464"/>
            <a:ext cx="3153170" cy="1731463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0"/>
          <p:cNvSpPr txBox="1"/>
          <p:nvPr/>
        </p:nvSpPr>
        <p:spPr>
          <a:xfrm>
            <a:off x="4643004" y="1266763"/>
            <a:ext cx="3169500" cy="15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600"/>
              <a:buFont typeface="Century Gothic"/>
              <a:buNone/>
            </a:pPr>
            <a:r>
              <a:rPr lang="en-US" sz="2000" b="1" i="0" u="none" strike="noStrike" cap="none" dirty="0" smtClean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entury Gothic"/>
                <a:sym typeface="Century Gothic"/>
              </a:rPr>
              <a:t>35</a:t>
            </a:r>
            <a:r>
              <a:rPr lang="en-US" sz="2000" b="1" i="0" u="none" strike="noStrike" cap="none" dirty="0" smtClean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Km</a:t>
            </a:r>
            <a:r>
              <a:rPr lang="en-US" sz="2000" b="1" i="0" u="none" strike="noStrike" cap="none" baseline="30000" dirty="0" smtClean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2</a:t>
            </a:r>
            <a:r>
              <a:rPr lang="en-US" sz="2000" b="1" i="0" u="none" strike="noStrike" cap="none" baseline="30000" dirty="0" smtClean="0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 </a:t>
            </a:r>
            <a:endParaRPr sz="2000" b="0" i="0" u="none" strike="noStrike" cap="none" baseline="30000" dirty="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500"/>
              <a:buFont typeface="Calibri"/>
              <a:buNone/>
            </a:pPr>
            <a:r>
              <a:rPr lang="en-US" sz="2000" b="1" i="0" u="none" strike="noStrike" cap="none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工廠總面積</a:t>
            </a:r>
            <a:endParaRPr sz="20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500"/>
              <a:buFont typeface="Calibri"/>
              <a:buNone/>
            </a:pPr>
            <a:endParaRPr sz="20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519A"/>
              </a:buClr>
              <a:buSzPts val="1500"/>
              <a:buFont typeface="Calibri"/>
              <a:buNone/>
            </a:pPr>
            <a:r>
              <a:rPr lang="en-US" sz="2000" b="1" i="0" u="none" strike="noStrike" cap="none" dirty="0" err="1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高度自動化</a:t>
            </a:r>
            <a:r>
              <a:rPr lang="en-US" sz="2000" b="1" i="0" u="none" strike="noStrike" cap="none" dirty="0">
                <a:solidFill>
                  <a:srgbClr val="02519A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 </a:t>
            </a:r>
            <a:endParaRPr sz="2000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D0D0D"/>
              </a:buClr>
              <a:buSzPts val="1500"/>
              <a:buFont typeface="Calibri"/>
              <a:buNone/>
            </a:pPr>
            <a:r>
              <a:rPr lang="en-US" sz="2000" b="1" i="0" u="none" strike="noStrike" cap="none" dirty="0" err="1">
                <a:solidFill>
                  <a:srgbClr val="0D0D0D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生產系統</a:t>
            </a:r>
            <a:endParaRPr sz="2000" b="0" i="0" u="none" strike="noStrike" cap="none" dirty="0">
              <a:solidFill>
                <a:srgbClr val="00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236" name="Google Shape;236;p30"/>
          <p:cNvSpPr/>
          <p:nvPr/>
        </p:nvSpPr>
        <p:spPr>
          <a:xfrm>
            <a:off x="1537466" y="1234935"/>
            <a:ext cx="2314500" cy="725400"/>
          </a:xfrm>
          <a:prstGeom prst="roundRect">
            <a:avLst>
              <a:gd name="adj" fmla="val 7854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30"/>
          <p:cNvSpPr/>
          <p:nvPr/>
        </p:nvSpPr>
        <p:spPr>
          <a:xfrm>
            <a:off x="1547662" y="2176400"/>
            <a:ext cx="2314500" cy="725400"/>
          </a:xfrm>
          <a:prstGeom prst="roundRect">
            <a:avLst>
              <a:gd name="adj" fmla="val 7854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0"/>
          <p:cNvSpPr/>
          <p:nvPr/>
        </p:nvSpPr>
        <p:spPr>
          <a:xfrm>
            <a:off x="5055660" y="1240298"/>
            <a:ext cx="2314500" cy="725400"/>
          </a:xfrm>
          <a:prstGeom prst="roundRect">
            <a:avLst>
              <a:gd name="adj" fmla="val 7854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30"/>
          <p:cNvSpPr/>
          <p:nvPr/>
        </p:nvSpPr>
        <p:spPr>
          <a:xfrm>
            <a:off x="5065857" y="2181764"/>
            <a:ext cx="2314500" cy="725400"/>
          </a:xfrm>
          <a:prstGeom prst="roundRect">
            <a:avLst>
              <a:gd name="adj" fmla="val 7854"/>
            </a:avLst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0" name="Google Shape;240;p30"/>
          <p:cNvPicPr preferRelativeResize="0"/>
          <p:nvPr/>
        </p:nvPicPr>
        <p:blipFill rotWithShape="1">
          <a:blip r:embed="rId5">
            <a:alphaModFix/>
          </a:blip>
          <a:srcRect l="687" t="8545" r="1109" b="15897"/>
          <a:stretch/>
        </p:blipFill>
        <p:spPr>
          <a:xfrm>
            <a:off x="3051025" y="3251464"/>
            <a:ext cx="3041949" cy="173146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225;p29"/>
          <p:cNvSpPr txBox="1">
            <a:spLocks noGrp="1"/>
          </p:cNvSpPr>
          <p:nvPr>
            <p:ph type="sldNum" idx="4294967295"/>
          </p:nvPr>
        </p:nvSpPr>
        <p:spPr>
          <a:xfrm>
            <a:off x="4477644" y="4948014"/>
            <a:ext cx="1620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4527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31" descr="\\tsfc1\BM_FileShare\Temp\SHERRY\2023_Company profile\ppt\2024\2023 company profile_award-gray.jpg"/>
          <p:cNvPicPr preferRelativeResize="0"/>
          <p:nvPr/>
        </p:nvPicPr>
        <p:blipFill rotWithShape="1">
          <a:blip r:embed="rId3">
            <a:alphaModFix/>
          </a:blip>
          <a:srcRect l="10112" t="9494" b="17973"/>
          <a:stretch/>
        </p:blipFill>
        <p:spPr>
          <a:xfrm>
            <a:off x="0" y="820451"/>
            <a:ext cx="9144000" cy="415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1"/>
          <p:cNvSpPr txBox="1">
            <a:spLocks noGrp="1"/>
          </p:cNvSpPr>
          <p:nvPr>
            <p:ph type="sldNum" idx="4294967295"/>
          </p:nvPr>
        </p:nvSpPr>
        <p:spPr>
          <a:xfrm>
            <a:off x="4448678" y="4942799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5</a:t>
            </a:fld>
            <a:endParaRPr/>
          </a:p>
        </p:txBody>
      </p:sp>
      <p:sp>
        <p:nvSpPr>
          <p:cNvPr id="247" name="Google Shape;247;p31"/>
          <p:cNvSpPr txBox="1"/>
          <p:nvPr/>
        </p:nvSpPr>
        <p:spPr>
          <a:xfrm>
            <a:off x="457200" y="205977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 sz="2800" b="1">
                <a:solidFill>
                  <a:srgbClr val="99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獲獎殊榮</a:t>
            </a:r>
            <a:endParaRPr sz="2800" b="1" i="0" u="none" strike="noStrike" cap="none">
              <a:solidFill>
                <a:srgbClr val="99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48" name="Google Shape;248;p31" descr="\\tsfc1\BM_FileShare\Temp\SHERRY\2023_Company profile\ppt\2024\臺指維字第1130030014號_20240624-2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528" y="3058617"/>
            <a:ext cx="2700830" cy="1229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1" descr="\\tsfc1\BM_FileShare\Temp\SHERRY\2023_Company profile\ppt\2024\2023 company profile-award-29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88914" y="1083593"/>
            <a:ext cx="1249362" cy="1249362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1"/>
          <p:cNvSpPr txBox="1"/>
          <p:nvPr/>
        </p:nvSpPr>
        <p:spPr>
          <a:xfrm>
            <a:off x="3347863" y="1059582"/>
            <a:ext cx="5514783" cy="1774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台灣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Calibri"/>
                <a:sym typeface="Calibri"/>
              </a:rPr>
              <a:t>25</a:t>
            </a:r>
            <a:r>
              <a:rPr lang="en-US" sz="1800" b="1" dirty="0">
                <a:solidFill>
                  <a:srgbClr val="C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大國際品牌</a:t>
            </a:r>
            <a:endParaRPr sz="1600" b="1" dirty="0">
              <a:solidFill>
                <a:srgbClr val="C0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latin typeface="Calibri" panose="020F0502020204030204" pitchFamily="34" charset="0"/>
                <a:ea typeface="微軟正黑體" panose="020B0604030504040204" pitchFamily="34" charset="-120"/>
              </a:rPr>
              <a:t>創見連續17年獲得國際權威品牌價值調查機構Interbrand認可為2023年「台灣最佳國際品牌」台灣排名25大品牌之一，品牌價值超過1億美金。</a:t>
            </a:r>
            <a:endParaRPr sz="1600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dirty="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251" name="Google Shape;251;p31"/>
          <p:cNvSpPr txBox="1"/>
          <p:nvPr/>
        </p:nvSpPr>
        <p:spPr>
          <a:xfrm>
            <a:off x="3372966" y="2894404"/>
            <a:ext cx="5489680" cy="16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dirty="0" err="1">
                <a:solidFill>
                  <a:srgbClr val="C00000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臺灣永續指數成分股</a:t>
            </a:r>
            <a:endParaRPr sz="1600" b="1" dirty="0">
              <a:solidFill>
                <a:srgbClr val="C00000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latin typeface="Calibri" panose="020F0502020204030204" pitchFamily="34" charset="0"/>
                <a:ea typeface="微軟正黑體" panose="020B0604030504040204" pitchFamily="34" charset="-120"/>
              </a:rPr>
              <a:t>創見於2023年12月首次入選「臺灣永續指數」成分股，肯定創見在環境保護、社會責任與公司治理的卓越表現，推動公司對永續發展的承諾與實踐。</a:t>
            </a:r>
            <a:endParaRPr sz="1700" dirty="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cxnSp>
        <p:nvCxnSpPr>
          <p:cNvPr id="252" name="Google Shape;252;p31"/>
          <p:cNvCxnSpPr/>
          <p:nvPr/>
        </p:nvCxnSpPr>
        <p:spPr>
          <a:xfrm>
            <a:off x="678447" y="2571750"/>
            <a:ext cx="7782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38100" dist="23000" dir="5400000" rotWithShape="0">
              <a:srgbClr val="000000">
                <a:alpha val="349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2133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多樣化商規產品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8" name="Google Shape;258;p32"/>
          <p:cNvSpPr txBox="1">
            <a:spLocks noGrp="1"/>
          </p:cNvSpPr>
          <p:nvPr>
            <p:ph type="sldNum" idx="4294967295"/>
          </p:nvPr>
        </p:nvSpPr>
        <p:spPr>
          <a:xfrm>
            <a:off x="4448678" y="4942799"/>
            <a:ext cx="219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6</a:t>
            </a:fld>
            <a:endParaRPr/>
          </a:p>
        </p:txBody>
      </p:sp>
      <p:pic>
        <p:nvPicPr>
          <p:cNvPr id="259" name="Google Shape;259;p32" descr="影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" y="2789297"/>
            <a:ext cx="9144005" cy="68580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2"/>
          <p:cNvSpPr/>
          <p:nvPr/>
        </p:nvSpPr>
        <p:spPr>
          <a:xfrm>
            <a:off x="7596336" y="-20538"/>
            <a:ext cx="1547700" cy="1480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32"/>
          <p:cNvSpPr/>
          <p:nvPr/>
        </p:nvSpPr>
        <p:spPr>
          <a:xfrm>
            <a:off x="7812360" y="115193"/>
            <a:ext cx="1104600" cy="10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2">
            <a:hlinkClick r:id="rId4"/>
          </p:cNvPr>
          <p:cNvSpPr/>
          <p:nvPr/>
        </p:nvSpPr>
        <p:spPr>
          <a:xfrm>
            <a:off x="7709202" y="1175379"/>
            <a:ext cx="1296000" cy="2538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alibri"/>
              <a:buNone/>
            </a:pPr>
            <a:r>
              <a:rPr lang="en-US" sz="105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Product overview</a:t>
            </a:r>
            <a:endParaRPr sz="105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3" name="Google Shape;263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3409" y="771752"/>
            <a:ext cx="8522003" cy="2536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2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89137" y="164103"/>
            <a:ext cx="936274" cy="93627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5" name="Google Shape;265;p32"/>
          <p:cNvGraphicFramePr/>
          <p:nvPr>
            <p:extLst>
              <p:ext uri="{D42A27DB-BD31-4B8C-83A1-F6EECF244321}">
                <p14:modId xmlns:p14="http://schemas.microsoft.com/office/powerpoint/2010/main" val="77775025"/>
              </p:ext>
            </p:extLst>
          </p:nvPr>
        </p:nvGraphicFramePr>
        <p:xfrm>
          <a:off x="369925" y="3377513"/>
          <a:ext cx="8229600" cy="130451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743200"/>
                <a:gridCol w="2743200"/>
                <a:gridCol w="2743200"/>
              </a:tblGrid>
              <a:tr h="381000">
                <a:tc>
                  <a:txBody>
                    <a:bodyPr/>
                    <a:lstStyle/>
                    <a:p>
                      <a:pPr marL="4127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D0D0D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內接式固態硬碟</a:t>
                      </a:r>
                      <a:endParaRPr sz="1600" baseline="0" dirty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127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D0D0D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行動固態硬碟</a:t>
                      </a:r>
                      <a:endParaRPr sz="1600" baseline="0" dirty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127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D0D0D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外接式儲存裝置</a:t>
                      </a:r>
                      <a:endParaRPr sz="1600" baseline="0" dirty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127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D0D0D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個人雲端儲存裝置</a:t>
                      </a:r>
                      <a:endParaRPr baseline="0" dirty="0"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127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D0D0D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行車記錄器</a:t>
                      </a:r>
                      <a:endParaRPr sz="1600" baseline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127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D0D0D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密錄器</a:t>
                      </a:r>
                      <a:endParaRPr sz="1600" baseline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127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D0D0D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記憶卡</a:t>
                      </a:r>
                      <a:endParaRPr sz="1600" baseline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127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D0D0D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隨身碟</a:t>
                      </a:r>
                      <a:endParaRPr baseline="0"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127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D0D0D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DRAM</a:t>
                      </a:r>
                      <a:r>
                        <a:rPr lang="en-US" sz="1600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模組</a:t>
                      </a:r>
                      <a:endParaRPr sz="1600" baseline="0" dirty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127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D0D0D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蘋果升級方案</a:t>
                      </a:r>
                      <a:endParaRPr sz="1600" baseline="0" dirty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127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D0D0D"/>
                        </a:buClr>
                        <a:buSzPts val="1600"/>
                        <a:buFont typeface="Arial" panose="020B0604020202020204" pitchFamily="34" charset="0"/>
                        <a:buChar char="•"/>
                      </a:pPr>
                      <a:r>
                        <a:rPr lang="en-US" sz="1600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讀卡機與配件</a:t>
                      </a:r>
                      <a:endParaRPr baseline="0" dirty="0"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732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3" descr="影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" y="2210727"/>
            <a:ext cx="9144003" cy="936275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33"/>
          <p:cNvSpPr/>
          <p:nvPr/>
        </p:nvSpPr>
        <p:spPr>
          <a:xfrm>
            <a:off x="7596336" y="-20538"/>
            <a:ext cx="1547700" cy="1480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3"/>
          <p:cNvSpPr txBox="1">
            <a:spLocks noGrp="1"/>
          </p:cNvSpPr>
          <p:nvPr>
            <p:ph type="title"/>
          </p:nvPr>
        </p:nvSpPr>
        <p:spPr>
          <a:xfrm>
            <a:off x="444577" y="195486"/>
            <a:ext cx="82296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嵌入式解決方案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3" name="Google Shape;273;p33"/>
          <p:cNvSpPr/>
          <p:nvPr/>
        </p:nvSpPr>
        <p:spPr>
          <a:xfrm>
            <a:off x="7812360" y="115193"/>
            <a:ext cx="1104600" cy="10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DDDDD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33">
            <a:hlinkClick r:id="rId4"/>
          </p:cNvPr>
          <p:cNvSpPr/>
          <p:nvPr/>
        </p:nvSpPr>
        <p:spPr>
          <a:xfrm>
            <a:off x="7709202" y="1175379"/>
            <a:ext cx="1296000" cy="2538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Calibri"/>
              <a:buNone/>
            </a:pPr>
            <a:r>
              <a:rPr lang="en-US" sz="105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Product overview</a:t>
            </a:r>
            <a:endParaRPr sz="105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3"/>
          <p:cNvSpPr txBox="1">
            <a:spLocks noGrp="1"/>
          </p:cNvSpPr>
          <p:nvPr>
            <p:ph type="sldNum" idx="4294967295"/>
          </p:nvPr>
        </p:nvSpPr>
        <p:spPr>
          <a:xfrm>
            <a:off x="4477653" y="4942800"/>
            <a:ext cx="2301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7</a:t>
            </a:fld>
            <a:endParaRPr/>
          </a:p>
        </p:txBody>
      </p:sp>
      <p:pic>
        <p:nvPicPr>
          <p:cNvPr id="276" name="Google Shape;276;p33" descr="\\tsfc1\BM_FileShare\Temp\SHERRY\2023_Company profile\ppt\2024\202406 company profile_em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1617" y="209228"/>
            <a:ext cx="8640761" cy="25701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7" name="Google Shape;277;p33"/>
          <p:cNvGraphicFramePr/>
          <p:nvPr>
            <p:extLst>
              <p:ext uri="{D42A27DB-BD31-4B8C-83A1-F6EECF244321}">
                <p14:modId xmlns:p14="http://schemas.microsoft.com/office/powerpoint/2010/main" val="2814435267"/>
              </p:ext>
            </p:extLst>
          </p:nvPr>
        </p:nvGraphicFramePr>
        <p:xfrm>
          <a:off x="369925" y="2779388"/>
          <a:ext cx="8229600" cy="218076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958875"/>
                <a:gridCol w="2378950"/>
                <a:gridCol w="2307325"/>
                <a:gridCol w="1584450"/>
              </a:tblGrid>
              <a:tr h="177575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baseline="0" dirty="0" err="1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記憶卡</a:t>
                      </a:r>
                      <a:endParaRPr baseline="0" dirty="0"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baseline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固態硬碟</a:t>
                      </a:r>
                      <a:endParaRPr baseline="0"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baseline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Flash </a:t>
                      </a:r>
                      <a:r>
                        <a:rPr lang="en-US" sz="1600" b="1" baseline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解決方案</a:t>
                      </a:r>
                      <a:endParaRPr sz="1600" baseline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baseline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DRAM </a:t>
                      </a:r>
                      <a:r>
                        <a:rPr lang="en-US" sz="1600" b="1" baseline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模組</a:t>
                      </a:r>
                      <a:endParaRPr baseline="0"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SD Cards 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err="1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microSD</a:t>
                      </a: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 Cards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CompactFlash Cards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err="1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CFast</a:t>
                      </a: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 Cards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CFexpress Cards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MMC</a:t>
                      </a:r>
                      <a:endParaRPr baseline="0" dirty="0"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U.2 SSDs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err="1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PCIe</a:t>
                      </a: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 M.2 SSDs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SATA III M.2 SSDs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2.5” SATA &amp; PATA SSDs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err="1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mSATA</a:t>
                      </a: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 SSDs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425450" lvl="0" indent="-28575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Half-Slim SSDs</a:t>
                      </a:r>
                      <a:endParaRPr baseline="0" dirty="0"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2545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USB Flash Drives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2545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USB Flash Modules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2545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PATA Flash Modules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42545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 err="1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e.MMC</a:t>
                      </a:r>
                      <a:endParaRPr baseline="0" dirty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42545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DDR5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2545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DDR4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2545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DDR3</a:t>
                      </a:r>
                      <a:endParaRPr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425450" lvl="0" indent="-285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 panose="020B0604020202020204" pitchFamily="34" charset="0"/>
                        <a:buChar char="•"/>
                      </a:pPr>
                      <a:r>
                        <a:rPr lang="en-US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Calibri"/>
                          <a:sym typeface="Calibri"/>
                        </a:rPr>
                        <a:t>DDR2/DDR</a:t>
                      </a:r>
                      <a:endParaRPr baseline="0" dirty="0"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45700" marB="45700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pic>
        <p:nvPicPr>
          <p:cNvPr id="278" name="Google Shape;278;p33" descr="barcode-industrial_ecatalog.jpg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889136" y="164103"/>
            <a:ext cx="936276" cy="9362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5617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4"/>
          <p:cNvSpPr/>
          <p:nvPr/>
        </p:nvSpPr>
        <p:spPr>
          <a:xfrm>
            <a:off x="0" y="1203598"/>
            <a:ext cx="9144000" cy="37686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34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6002400" cy="5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2800"/>
              <a:buFont typeface="Century Gothic"/>
              <a:buNone/>
            </a:pP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深耕8大應用領域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5" name="Google Shape;285;p34"/>
          <p:cNvSpPr txBox="1"/>
          <p:nvPr/>
        </p:nvSpPr>
        <p:spPr>
          <a:xfrm>
            <a:off x="496372" y="843558"/>
            <a:ext cx="5923800" cy="3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dirty="0" err="1">
                <a:solidFill>
                  <a:schemeClr val="dk1"/>
                </a:solidFill>
                <a:latin typeface="Calibri" panose="020F0502020204030204" pitchFamily="34" charset="0"/>
                <a:ea typeface="微軟正黑體" panose="020B0604030504040204" pitchFamily="34" charset="-120"/>
              </a:rPr>
              <a:t>創見嵌入式解決方案應用於不同產業領域</a:t>
            </a:r>
            <a:endParaRPr sz="1500" b="1" dirty="0">
              <a:solidFill>
                <a:srgbClr val="0D0D0D"/>
              </a:solidFill>
              <a:latin typeface="Calibri" panose="020F0502020204030204" pitchFamily="34" charset="0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286" name="Google Shape;286;p34"/>
          <p:cNvSpPr txBox="1">
            <a:spLocks noGrp="1"/>
          </p:cNvSpPr>
          <p:nvPr>
            <p:ph type="sldNum" idx="4294967295"/>
          </p:nvPr>
        </p:nvSpPr>
        <p:spPr>
          <a:xfrm>
            <a:off x="4477653" y="4942800"/>
            <a:ext cx="2382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8</a:t>
            </a:fld>
            <a:endParaRPr/>
          </a:p>
        </p:txBody>
      </p:sp>
      <p:pic>
        <p:nvPicPr>
          <p:cNvPr id="287" name="Google Shape;287;p34" descr="\\tsfc1\BM_FileShare\Temp\SHERRY\2023_Company profile\ppt\2024\2023 company profile-27.png"/>
          <p:cNvPicPr preferRelativeResize="0"/>
          <p:nvPr/>
        </p:nvPicPr>
        <p:blipFill rotWithShape="1">
          <a:blip r:embed="rId3">
            <a:alphaModFix/>
          </a:blip>
          <a:srcRect t="5051"/>
          <a:stretch/>
        </p:blipFill>
        <p:spPr>
          <a:xfrm>
            <a:off x="7812360" y="0"/>
            <a:ext cx="1008112" cy="444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4" descr="\\tsfc1\BM_FileShare\Temp\SHERRY\2023_Company profile\ppt\2024\2023 company profile-28.png"/>
          <p:cNvPicPr preferRelativeResize="0"/>
          <p:nvPr/>
        </p:nvPicPr>
        <p:blipFill rotWithShape="1">
          <a:blip r:embed="rId4">
            <a:alphaModFix/>
          </a:blip>
          <a:srcRect b="9763"/>
          <a:stretch/>
        </p:blipFill>
        <p:spPr>
          <a:xfrm>
            <a:off x="6712015" y="746140"/>
            <a:ext cx="1008112" cy="42259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9" name="Google Shape;289;p34"/>
          <p:cNvGraphicFramePr/>
          <p:nvPr>
            <p:extLst>
              <p:ext uri="{D42A27DB-BD31-4B8C-83A1-F6EECF244321}">
                <p14:modId xmlns:p14="http://schemas.microsoft.com/office/powerpoint/2010/main" val="3058036048"/>
              </p:ext>
            </p:extLst>
          </p:nvPr>
        </p:nvGraphicFramePr>
        <p:xfrm>
          <a:off x="457200" y="1272250"/>
          <a:ext cx="6254850" cy="37190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84950"/>
                <a:gridCol w="2084950"/>
                <a:gridCol w="2084950"/>
              </a:tblGrid>
              <a:tr h="37190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b="1" baseline="0" dirty="0" err="1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交通運輸</a:t>
                      </a:r>
                      <a:r>
                        <a:rPr lang="en-US" b="1" baseline="0" dirty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="1" baseline="0" dirty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車隊管理系統</a:t>
                      </a:r>
                      <a: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  </a:t>
                      </a:r>
                      <a:b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zh-TW" altLang="en-US" baseline="0" smtClean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交</a:t>
                      </a:r>
                      <a:r>
                        <a:rPr lang="en-US" baseline="0" smtClean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通事故偵測</a:t>
                      </a:r>
                      <a: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全自動駕駛輔助系統</a:t>
                      </a:r>
                      <a:endParaRPr baseline="0" dirty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b="1" baseline="0" dirty="0" err="1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醫療照護</a:t>
                      </a:r>
                      <a:r>
                        <a:rPr lang="en-US" b="1" baseline="0" dirty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="1" baseline="0" dirty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醫療平板與多合一電腦</a:t>
                      </a:r>
                      <a: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醫療影像儲存</a:t>
                      </a:r>
                      <a: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  </a:t>
                      </a:r>
                      <a:b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病患監控系統</a:t>
                      </a:r>
                      <a:endParaRPr baseline="0" dirty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 sz="1600" b="1" baseline="0" dirty="0" err="1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數位娛樂</a:t>
                      </a:r>
                      <a:r>
                        <a:rPr lang="en-US" b="1" baseline="0" dirty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="1" baseline="0" dirty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博弈機台</a:t>
                      </a:r>
                      <a: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彩券投注系統</a:t>
                      </a:r>
                      <a: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玩家追蹤系統</a:t>
                      </a:r>
                      <a:endParaRPr baseline="0" dirty="0"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b="1" baseline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工業自動化</a:t>
                      </a:r>
                      <a:r>
                        <a:rPr lang="en-US" b="1" baseline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="1" baseline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機器人控制  </a:t>
                      </a:r>
                      <a:b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人機介面</a:t>
                      </a:r>
                      <a:b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數位孿生技術</a:t>
                      </a:r>
                      <a:endParaRPr baseline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b="1" baseline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網路通訊</a:t>
                      </a:r>
                      <a:r>
                        <a:rPr lang="en-US" b="1" baseline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="1" baseline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工業級網路交換器</a:t>
                      </a:r>
                      <a:b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5G 基地台  </a:t>
                      </a:r>
                      <a:b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網路安全裝置</a:t>
                      </a:r>
                      <a:endParaRPr baseline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  <a:buNone/>
                      </a:pPr>
                      <a:r>
                        <a:rPr lang="en-US" sz="1600" b="1" baseline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嵌入式運算</a:t>
                      </a:r>
                      <a:r>
                        <a:rPr lang="en-US" b="1" baseline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="1" baseline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數位看板  </a:t>
                      </a:r>
                      <a:b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無風扇電腦  </a:t>
                      </a:r>
                      <a:b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嵌入式電腦</a:t>
                      </a:r>
                      <a:endParaRPr sz="1600" b="1" baseline="0">
                        <a:solidFill>
                          <a:srgbClr val="02519A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b="1" baseline="0" dirty="0" err="1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AIoT</a:t>
                      </a:r>
                      <a:r>
                        <a:rPr lang="en-US" b="1" baseline="0" dirty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="1" baseline="0" dirty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邊緣運算</a:t>
                      </a:r>
                      <a: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智慧城市</a:t>
                      </a:r>
                      <a:endParaRPr baseline="0" dirty="0">
                        <a:solidFill>
                          <a:srgbClr val="0D0D0D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600" b="1" baseline="0" dirty="0" err="1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軍事防禦</a:t>
                      </a:r>
                      <a:r>
                        <a:rPr lang="en-US" b="1" baseline="0" dirty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en-US" b="1" baseline="0" dirty="0">
                          <a:solidFill>
                            <a:srgbClr val="02519A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強固型電腦與筆電</a:t>
                      </a:r>
                      <a: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  </a:t>
                      </a:r>
                      <a:br>
                        <a:rPr lang="en-US" baseline="0" dirty="0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</a:br>
                      <a:r>
                        <a:rPr lang="en-US" baseline="0" dirty="0" err="1">
                          <a:solidFill>
                            <a:srgbClr val="0D0D0D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</a:rPr>
                        <a:t>高耐用機架式系統</a:t>
                      </a:r>
                      <a:endParaRPr b="1" baseline="0" dirty="0">
                        <a:solidFill>
                          <a:srgbClr val="02519A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Calibri"/>
                        <a:sym typeface="Calibri"/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1000"/>
                        </a:spcAft>
                        <a:buNone/>
                      </a:pPr>
                      <a:endParaRPr baseline="0" dirty="0">
                        <a:latin typeface="Calibri" panose="020F0502020204030204" pitchFamily="34" charset="0"/>
                        <a:ea typeface="微軟正黑體" panose="020B0604030504040204" pitchFamily="34" charset="-12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8161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5"/>
          <p:cNvSpPr txBox="1">
            <a:spLocks noGrp="1"/>
          </p:cNvSpPr>
          <p:nvPr>
            <p:ph type="title"/>
          </p:nvPr>
        </p:nvSpPr>
        <p:spPr>
          <a:xfrm>
            <a:off x="685796" y="2143045"/>
            <a:ext cx="4968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3200"/>
              <a:buFont typeface="Century Gothic"/>
              <a:buNone/>
            </a:pPr>
            <a:r>
              <a:rPr lang="en-US"/>
              <a:t>2024</a:t>
            </a:r>
            <a:r>
              <a:rPr lang="en-US">
                <a:latin typeface="Microsoft JhengHei"/>
                <a:ea typeface="Microsoft JhengHei"/>
                <a:cs typeface="Microsoft JhengHei"/>
                <a:sym typeface="Microsoft JhengHei"/>
              </a:rPr>
              <a:t> 新品介紹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5" name="Google Shape;295;p35"/>
          <p:cNvSpPr txBox="1">
            <a:spLocks noGrp="1"/>
          </p:cNvSpPr>
          <p:nvPr>
            <p:ph type="sldNum" idx="4294967295"/>
          </p:nvPr>
        </p:nvSpPr>
        <p:spPr>
          <a:xfrm>
            <a:off x="4393931" y="4942800"/>
            <a:ext cx="3309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900"/>
              <a:buFont typeface="Calibri"/>
              <a:buNone/>
            </a:pPr>
            <a:fld id="{00000000-1234-1234-1234-123412341234}" type="slidenum">
              <a:rPr lang="en-US" sz="900">
                <a:solidFill>
                  <a:srgbClr val="F2F2F2"/>
                </a:solidFill>
              </a:rPr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3104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 佈景主題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</TotalTime>
  <Words>771</Words>
  <Application>Microsoft Office PowerPoint</Application>
  <PresentationFormat>如螢幕大小 (16:9)</PresentationFormat>
  <Paragraphs>419</Paragraphs>
  <Slides>21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21</vt:i4>
      </vt:variant>
    </vt:vector>
  </HeadingPairs>
  <TitlesOfParts>
    <vt:vector size="34" baseType="lpstr">
      <vt:lpstr>Arial</vt:lpstr>
      <vt:lpstr>新細明體</vt:lpstr>
      <vt:lpstr>Times New Roman</vt:lpstr>
      <vt:lpstr>Microsoft YaHei</vt:lpstr>
      <vt:lpstr>Wingdings</vt:lpstr>
      <vt:lpstr>Verdana</vt:lpstr>
      <vt:lpstr>Calibri</vt:lpstr>
      <vt:lpstr>Microsoft JhengHei</vt:lpstr>
      <vt:lpstr>Century Gothic</vt:lpstr>
      <vt:lpstr>Arial Unicode MS</vt:lpstr>
      <vt:lpstr>Tahoma</vt:lpstr>
      <vt:lpstr>Office 佈景主題</vt:lpstr>
      <vt:lpstr>Office 佈景主題</vt:lpstr>
      <vt:lpstr>創見資訊 法人說明會 2024年第四季</vt:lpstr>
      <vt:lpstr>PowerPoint 簡報</vt:lpstr>
      <vt:lpstr>全球佈局</vt:lpstr>
      <vt:lpstr>頂尖生產量能</vt:lpstr>
      <vt:lpstr>PowerPoint 簡報</vt:lpstr>
      <vt:lpstr>多樣化商規產品</vt:lpstr>
      <vt:lpstr>嵌入式解決方案</vt:lpstr>
      <vt:lpstr>深耕8大應用領域</vt:lpstr>
      <vt:lpstr>2024 新品介紹</vt:lpstr>
      <vt:lpstr>消費性產品</vt:lpstr>
      <vt:lpstr>嵌入式解決方案</vt:lpstr>
      <vt:lpstr>財務資訊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Q &amp; A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創見資訊 法人說明會 2023年第四季</dc:title>
  <dc:creator>julia_lin</dc:creator>
  <cp:lastModifiedBy>julia_lin</cp:lastModifiedBy>
  <cp:revision>69</cp:revision>
  <cp:lastPrinted>2023-10-28T04:41:16Z</cp:lastPrinted>
  <dcterms:modified xsi:type="dcterms:W3CDTF">2024-11-01T03:10:06Z</dcterms:modified>
</cp:coreProperties>
</file>