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7"/>
  </p:notesMasterIdLst>
  <p:handoutMasterIdLst>
    <p:handoutMasterId r:id="rId18"/>
  </p:handoutMasterIdLst>
  <p:sldIdLst>
    <p:sldId id="260" r:id="rId3"/>
    <p:sldId id="305" r:id="rId4"/>
    <p:sldId id="335" r:id="rId5"/>
    <p:sldId id="334" r:id="rId6"/>
    <p:sldId id="337" r:id="rId7"/>
    <p:sldId id="338" r:id="rId8"/>
    <p:sldId id="339" r:id="rId9"/>
    <p:sldId id="324" r:id="rId10"/>
    <p:sldId id="333" r:id="rId11"/>
    <p:sldId id="280" r:id="rId12"/>
    <p:sldId id="281" r:id="rId13"/>
    <p:sldId id="279" r:id="rId14"/>
    <p:sldId id="318" r:id="rId15"/>
    <p:sldId id="257" r:id="rId16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881" autoAdjust="0"/>
  </p:normalViewPr>
  <p:slideViewPr>
    <p:cSldViewPr>
      <p:cViewPr>
        <p:scale>
          <a:sx n="98" d="100"/>
          <a:sy n="98" d="100"/>
        </p:scale>
        <p:origin x="-55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39146F-2233-4F0F-AB61-AE35C42F7F15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5EB4D2F-3BE7-4DA6-BEF9-541606343D32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大數據分析平台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4F5AD604-87FA-4C61-9F25-2032836C655A}" type="parTrans" cxnId="{96FD870A-C5C9-4085-B58A-A444BBC157DB}">
      <dgm:prSet/>
      <dgm:spPr/>
      <dgm:t>
        <a:bodyPr/>
        <a:lstStyle/>
        <a:p>
          <a:endParaRPr lang="zh-TW" altLang="en-US"/>
        </a:p>
      </dgm:t>
    </dgm:pt>
    <dgm:pt modelId="{8F96BCD5-6B57-477E-95F3-7B106C5547EA}" type="sibTrans" cxnId="{96FD870A-C5C9-4085-B58A-A444BBC157DB}">
      <dgm:prSet/>
      <dgm:spPr/>
      <dgm:t>
        <a:bodyPr/>
        <a:lstStyle/>
        <a:p>
          <a:endParaRPr lang="zh-TW" altLang="en-US"/>
        </a:p>
      </dgm:t>
    </dgm:pt>
    <dgm:pt modelId="{4B53140C-245B-439E-9F43-E383605D384E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校務系統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DEAC90AD-29BA-4443-95D8-FE4A6FEE1675}" type="parTrans" cxnId="{C81B8319-35F9-46D6-9D64-9848B0A2839F}">
      <dgm:prSet/>
      <dgm:spPr/>
      <dgm:t>
        <a:bodyPr/>
        <a:lstStyle/>
        <a:p>
          <a:endParaRPr lang="zh-TW" altLang="en-US"/>
        </a:p>
      </dgm:t>
    </dgm:pt>
    <dgm:pt modelId="{115E70C1-113A-472B-B5EC-A2CD8A010811}" type="sibTrans" cxnId="{C81B8319-35F9-46D6-9D64-9848B0A2839F}">
      <dgm:prSet/>
      <dgm:spPr/>
      <dgm:t>
        <a:bodyPr/>
        <a:lstStyle/>
        <a:p>
          <a:endParaRPr lang="zh-TW" altLang="en-US"/>
        </a:p>
      </dgm:t>
    </dgm:pt>
    <dgm:pt modelId="{52C58B4C-BE7E-4D7A-9647-AD73D79374D2}">
      <dgm:prSet phldrT="[文字]"/>
      <dgm:spPr>
        <a:solidFill>
          <a:srgbClr val="D664A5"/>
        </a:solidFill>
      </dgm:spPr>
      <dgm:t>
        <a:bodyPr/>
        <a:lstStyle/>
        <a:p>
          <a:r>
            <a:rPr lang="en-US" altLang="zh-TW" dirty="0" smtClean="0"/>
            <a:t>Database</a:t>
          </a:r>
          <a:endParaRPr lang="zh-TW" altLang="en-US" dirty="0"/>
        </a:p>
      </dgm:t>
    </dgm:pt>
    <dgm:pt modelId="{0DF35E72-12E8-439D-BE92-863D349033DF}" type="parTrans" cxnId="{024EF406-15F3-4996-9FF8-DDDDAF152751}">
      <dgm:prSet/>
      <dgm:spPr/>
      <dgm:t>
        <a:bodyPr/>
        <a:lstStyle/>
        <a:p>
          <a:endParaRPr lang="zh-TW" altLang="en-US"/>
        </a:p>
      </dgm:t>
    </dgm:pt>
    <dgm:pt modelId="{A919C74C-A572-485A-B4D5-7C0C86895415}" type="sibTrans" cxnId="{024EF406-15F3-4996-9FF8-DDDDAF152751}">
      <dgm:prSet/>
      <dgm:spPr/>
      <dgm:t>
        <a:bodyPr/>
        <a:lstStyle/>
        <a:p>
          <a:endParaRPr lang="zh-TW" altLang="en-US"/>
        </a:p>
      </dgm:t>
    </dgm:pt>
    <dgm:pt modelId="{95032CE0-0EE4-4C5A-97C1-4EACD879A8E3}">
      <dgm:prSet phldrT="[文字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dirty="0" smtClean="0"/>
            <a:t>Hadoop</a:t>
          </a:r>
          <a:endParaRPr lang="zh-TW" altLang="en-US" dirty="0"/>
        </a:p>
      </dgm:t>
    </dgm:pt>
    <dgm:pt modelId="{F4ACFA12-32B0-4F68-9142-247810B5824D}" type="parTrans" cxnId="{635CB26B-40DF-46FE-BC78-62868741672A}">
      <dgm:prSet/>
      <dgm:spPr/>
      <dgm:t>
        <a:bodyPr/>
        <a:lstStyle/>
        <a:p>
          <a:endParaRPr lang="zh-TW" altLang="en-US"/>
        </a:p>
      </dgm:t>
    </dgm:pt>
    <dgm:pt modelId="{A9417317-B5C6-4DDC-BE5C-A4B89CEB193A}" type="sibTrans" cxnId="{635CB26B-40DF-46FE-BC78-62868741672A}">
      <dgm:prSet/>
      <dgm:spPr/>
      <dgm:t>
        <a:bodyPr/>
        <a:lstStyle/>
        <a:p>
          <a:endParaRPr lang="zh-TW" altLang="en-US"/>
        </a:p>
      </dgm:t>
    </dgm:pt>
    <dgm:pt modelId="{D363D49B-1B60-472D-A373-BCA085F0C602}">
      <dgm:prSet phldrT="[文字]"/>
      <dgm:spPr>
        <a:solidFill>
          <a:srgbClr val="1AEC51"/>
        </a:solidFill>
      </dgm:spPr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線上平台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FAED0A10-DBB7-4F35-A6C1-F657750AFAB9}" type="parTrans" cxnId="{F1F8C9C2-812C-4FFB-9B94-7D1E25064BD4}">
      <dgm:prSet/>
      <dgm:spPr/>
      <dgm:t>
        <a:bodyPr/>
        <a:lstStyle/>
        <a:p>
          <a:endParaRPr lang="zh-TW" altLang="en-US"/>
        </a:p>
      </dgm:t>
    </dgm:pt>
    <dgm:pt modelId="{9BBECCFD-D3A5-4AEB-99BE-C833F6B11C62}" type="sibTrans" cxnId="{F1F8C9C2-812C-4FFB-9B94-7D1E25064BD4}">
      <dgm:prSet/>
      <dgm:spPr/>
      <dgm:t>
        <a:bodyPr/>
        <a:lstStyle/>
        <a:p>
          <a:endParaRPr lang="zh-TW" altLang="en-US"/>
        </a:p>
      </dgm:t>
    </dgm:pt>
    <dgm:pt modelId="{31030760-3C08-4CE7-AB32-B715A6A1C58D}">
      <dgm:prSet phldrT="[文字]"/>
      <dgm:spPr>
        <a:solidFill>
          <a:srgbClr val="00B0F0"/>
        </a:solidFill>
      </dgm:spPr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影像聲音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ED6E3EF4-0EED-4F52-B578-ACF5E184DFF5}" type="parTrans" cxnId="{82769C06-7161-4AB6-95A2-5D49B63E59B3}">
      <dgm:prSet/>
      <dgm:spPr/>
      <dgm:t>
        <a:bodyPr/>
        <a:lstStyle/>
        <a:p>
          <a:endParaRPr lang="zh-TW" altLang="en-US"/>
        </a:p>
      </dgm:t>
    </dgm:pt>
    <dgm:pt modelId="{FE687BA6-ECAE-49D7-A99F-4126DB70D1BE}" type="sibTrans" cxnId="{82769C06-7161-4AB6-95A2-5D49B63E59B3}">
      <dgm:prSet/>
      <dgm:spPr/>
      <dgm:t>
        <a:bodyPr/>
        <a:lstStyle/>
        <a:p>
          <a:endParaRPr lang="zh-TW" altLang="en-US"/>
        </a:p>
      </dgm:t>
    </dgm:pt>
    <dgm:pt modelId="{E2ACA6FD-5598-4696-AF73-AFDF737DEB3B}">
      <dgm:prSet phldrT="[文字]"/>
      <dgm:spPr>
        <a:solidFill>
          <a:srgbClr val="907DD5"/>
        </a:solidFill>
      </dgm:spPr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學務系統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3E5668BF-0E34-423B-B4A0-9F4ABF7A8BE7}" type="parTrans" cxnId="{59770166-40FA-4627-8DC2-CF16983452FE}">
      <dgm:prSet/>
      <dgm:spPr/>
      <dgm:t>
        <a:bodyPr/>
        <a:lstStyle/>
        <a:p>
          <a:endParaRPr lang="zh-TW" altLang="en-US"/>
        </a:p>
      </dgm:t>
    </dgm:pt>
    <dgm:pt modelId="{F9588CE8-274D-4005-868F-5D8A0B999827}" type="sibTrans" cxnId="{59770166-40FA-4627-8DC2-CF16983452FE}">
      <dgm:prSet/>
      <dgm:spPr/>
      <dgm:t>
        <a:bodyPr/>
        <a:lstStyle/>
        <a:p>
          <a:endParaRPr lang="zh-TW" altLang="en-US"/>
        </a:p>
      </dgm:t>
    </dgm:pt>
    <dgm:pt modelId="{89090256-C15E-402F-AC29-036AA8153969}">
      <dgm:prSet phldrT="[文字]"/>
      <dgm:spPr>
        <a:noFill/>
      </dgm:spPr>
      <dgm:t>
        <a:bodyPr/>
        <a:lstStyle/>
        <a:p>
          <a:endParaRPr lang="zh-TW" altLang="en-US" dirty="0"/>
        </a:p>
      </dgm:t>
    </dgm:pt>
    <dgm:pt modelId="{11552D7F-E02E-4DA5-B626-3017F684A3BB}" type="sibTrans" cxnId="{DFF88B2D-420B-41D0-865F-E47396B3BC1E}">
      <dgm:prSet/>
      <dgm:spPr/>
      <dgm:t>
        <a:bodyPr/>
        <a:lstStyle/>
        <a:p>
          <a:endParaRPr lang="zh-TW" altLang="en-US"/>
        </a:p>
      </dgm:t>
    </dgm:pt>
    <dgm:pt modelId="{AABB36BC-A97C-44BF-979C-0B49943B59EC}" type="parTrans" cxnId="{DFF88B2D-420B-41D0-865F-E47396B3BC1E}">
      <dgm:prSet/>
      <dgm:spPr/>
      <dgm:t>
        <a:bodyPr/>
        <a:lstStyle/>
        <a:p>
          <a:endParaRPr lang="zh-TW" altLang="en-US"/>
        </a:p>
      </dgm:t>
    </dgm:pt>
    <dgm:pt modelId="{FBAB8DF3-6ECD-401D-BB04-8198D1EDDA03}">
      <dgm:prSet phldrT="[文字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altLang="zh-TW" dirty="0" smtClean="0"/>
            <a:t>UCAN</a:t>
          </a:r>
          <a:endParaRPr lang="zh-TW" altLang="en-US" dirty="0"/>
        </a:p>
      </dgm:t>
    </dgm:pt>
    <dgm:pt modelId="{D24A8F1E-E426-4BE1-8B2D-86E509B478CA}" type="parTrans" cxnId="{BC4270D0-3C6D-4430-926B-CA7AE1D24A88}">
      <dgm:prSet/>
      <dgm:spPr/>
      <dgm:t>
        <a:bodyPr/>
        <a:lstStyle/>
        <a:p>
          <a:endParaRPr lang="zh-TW" altLang="en-US"/>
        </a:p>
      </dgm:t>
    </dgm:pt>
    <dgm:pt modelId="{ECE90E71-0D4F-4981-AF21-C99AA34D9B0C}" type="sibTrans" cxnId="{BC4270D0-3C6D-4430-926B-CA7AE1D24A88}">
      <dgm:prSet/>
      <dgm:spPr/>
      <dgm:t>
        <a:bodyPr/>
        <a:lstStyle/>
        <a:p>
          <a:endParaRPr lang="zh-TW" altLang="en-US"/>
        </a:p>
      </dgm:t>
    </dgm:pt>
    <dgm:pt modelId="{38E35891-6529-4F2A-A816-71D8AA286246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問卷系統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153F5556-022E-4FC7-8F79-2CDFEF3273F9}" type="parTrans" cxnId="{C58696B4-79FA-4FB6-BF04-F626546C19F0}">
      <dgm:prSet/>
      <dgm:spPr/>
      <dgm:t>
        <a:bodyPr/>
        <a:lstStyle/>
        <a:p>
          <a:endParaRPr lang="zh-TW" altLang="en-US"/>
        </a:p>
      </dgm:t>
    </dgm:pt>
    <dgm:pt modelId="{BA5F3F38-2361-4FE6-B2E5-D0D09D8DCE40}" type="sibTrans" cxnId="{C58696B4-79FA-4FB6-BF04-F626546C19F0}">
      <dgm:prSet/>
      <dgm:spPr/>
      <dgm:t>
        <a:bodyPr/>
        <a:lstStyle/>
        <a:p>
          <a:endParaRPr lang="zh-TW" altLang="en-US"/>
        </a:p>
      </dgm:t>
    </dgm:pt>
    <dgm:pt modelId="{B14B41B9-6BA8-4760-BB12-A3E174DEF68D}" type="pres">
      <dgm:prSet presAssocID="{B639146F-2233-4F0F-AB61-AE35C42F7F1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89E1D875-B01A-49AC-BD92-3DCD60648A2D}" type="pres">
      <dgm:prSet presAssocID="{89090256-C15E-402F-AC29-036AA8153969}" presName="vertOne" presStyleCnt="0"/>
      <dgm:spPr/>
    </dgm:pt>
    <dgm:pt modelId="{73304611-F93E-40EB-A33F-9E95F889B8B2}" type="pres">
      <dgm:prSet presAssocID="{89090256-C15E-402F-AC29-036AA815396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9CA2ADD-232D-453E-9DA7-16D717383F06}" type="pres">
      <dgm:prSet presAssocID="{89090256-C15E-402F-AC29-036AA8153969}" presName="parTransOne" presStyleCnt="0"/>
      <dgm:spPr/>
    </dgm:pt>
    <dgm:pt modelId="{EBD13E12-98F2-4C6D-89CA-E3F23CED2702}" type="pres">
      <dgm:prSet presAssocID="{89090256-C15E-402F-AC29-036AA8153969}" presName="horzOne" presStyleCnt="0"/>
      <dgm:spPr/>
    </dgm:pt>
    <dgm:pt modelId="{224ADB3C-2A91-48C5-AABE-A3341BA8F641}" type="pres">
      <dgm:prSet presAssocID="{35EB4D2F-3BE7-4DA6-BEF9-541606343D32}" presName="vertTwo" presStyleCnt="0"/>
      <dgm:spPr/>
    </dgm:pt>
    <dgm:pt modelId="{02122BF0-AA1A-4070-B704-AB11B74612A0}" type="pres">
      <dgm:prSet presAssocID="{35EB4D2F-3BE7-4DA6-BEF9-541606343D32}" presName="txTwo" presStyleLbl="node2" presStyleIdx="0" presStyleCnt="2" custScaleX="99009" custLinFactNeighborX="7875" custLinFactNeighborY="-2546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41E54CE-AB12-4876-A08F-239A09D6548D}" type="pres">
      <dgm:prSet presAssocID="{35EB4D2F-3BE7-4DA6-BEF9-541606343D32}" presName="parTransTwo" presStyleCnt="0"/>
      <dgm:spPr/>
    </dgm:pt>
    <dgm:pt modelId="{B67C0E34-433D-4505-8D5A-0C4E6ACD1F21}" type="pres">
      <dgm:prSet presAssocID="{35EB4D2F-3BE7-4DA6-BEF9-541606343D32}" presName="horzTwo" presStyleCnt="0"/>
      <dgm:spPr/>
    </dgm:pt>
    <dgm:pt modelId="{778E5719-E363-432E-8E00-CC9DE30D2280}" type="pres">
      <dgm:prSet presAssocID="{4B53140C-245B-439E-9F43-E383605D384E}" presName="vertThree" presStyleCnt="0"/>
      <dgm:spPr/>
    </dgm:pt>
    <dgm:pt modelId="{37ED355F-9F53-49D3-99BD-34A616D1765E}" type="pres">
      <dgm:prSet presAssocID="{4B53140C-245B-439E-9F43-E383605D384E}" presName="txThre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85B4683-3CA3-4947-986D-3B8DDFA760E4}" type="pres">
      <dgm:prSet presAssocID="{4B53140C-245B-439E-9F43-E383605D384E}" presName="horzThree" presStyleCnt="0"/>
      <dgm:spPr/>
    </dgm:pt>
    <dgm:pt modelId="{B1E8BA1F-4056-44C8-9E24-F81E9ACC0643}" type="pres">
      <dgm:prSet presAssocID="{115E70C1-113A-472B-B5EC-A2CD8A010811}" presName="sibSpaceThree" presStyleCnt="0"/>
      <dgm:spPr/>
    </dgm:pt>
    <dgm:pt modelId="{C7459505-2ACE-40B4-8062-F1D26D11F349}" type="pres">
      <dgm:prSet presAssocID="{E2ACA6FD-5598-4696-AF73-AFDF737DEB3B}" presName="vertThree" presStyleCnt="0"/>
      <dgm:spPr/>
    </dgm:pt>
    <dgm:pt modelId="{B6C500A6-B860-421A-9FDF-2FBC199333A0}" type="pres">
      <dgm:prSet presAssocID="{E2ACA6FD-5598-4696-AF73-AFDF737DEB3B}" presName="txThre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8D5F154-136E-4481-88A7-F280C41227D2}" type="pres">
      <dgm:prSet presAssocID="{E2ACA6FD-5598-4696-AF73-AFDF737DEB3B}" presName="horzThree" presStyleCnt="0"/>
      <dgm:spPr/>
    </dgm:pt>
    <dgm:pt modelId="{C4BBD606-B8F6-40E5-BF65-ED6FA4E0915E}" type="pres">
      <dgm:prSet presAssocID="{F9588CE8-274D-4005-868F-5D8A0B999827}" presName="sibSpaceThree" presStyleCnt="0"/>
      <dgm:spPr/>
    </dgm:pt>
    <dgm:pt modelId="{ACFF6AD9-380A-44E6-BD4E-A1430801B7A6}" type="pres">
      <dgm:prSet presAssocID="{FBAB8DF3-6ECD-401D-BB04-8198D1EDDA03}" presName="vertThree" presStyleCnt="0"/>
      <dgm:spPr/>
    </dgm:pt>
    <dgm:pt modelId="{DDF3E0A9-7F29-40D6-9669-CD554D3139ED}" type="pres">
      <dgm:prSet presAssocID="{FBAB8DF3-6ECD-401D-BB04-8198D1EDDA03}" presName="txThre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93AE44C-5241-4451-9D20-8669BE7B40AD}" type="pres">
      <dgm:prSet presAssocID="{FBAB8DF3-6ECD-401D-BB04-8198D1EDDA03}" presName="horzThree" presStyleCnt="0"/>
      <dgm:spPr/>
    </dgm:pt>
    <dgm:pt modelId="{7D4887D9-80E7-4068-9F8E-9E306D3CF2FE}" type="pres">
      <dgm:prSet presAssocID="{ECE90E71-0D4F-4981-AF21-C99AA34D9B0C}" presName="sibSpaceThree" presStyleCnt="0"/>
      <dgm:spPr/>
    </dgm:pt>
    <dgm:pt modelId="{264FE905-4DDC-45DF-85FC-444805857C50}" type="pres">
      <dgm:prSet presAssocID="{38E35891-6529-4F2A-A816-71D8AA286246}" presName="vertThree" presStyleCnt="0"/>
      <dgm:spPr/>
    </dgm:pt>
    <dgm:pt modelId="{2D10B84E-0381-4239-94B2-609C7519F9A6}" type="pres">
      <dgm:prSet presAssocID="{38E35891-6529-4F2A-A816-71D8AA286246}" presName="txThre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5A9B767-557E-4D11-AB95-7BD76F824FF7}" type="pres">
      <dgm:prSet presAssocID="{38E35891-6529-4F2A-A816-71D8AA286246}" presName="horzThree" presStyleCnt="0"/>
      <dgm:spPr/>
    </dgm:pt>
    <dgm:pt modelId="{07777113-8E03-4D82-B94A-8EBC800A493C}" type="pres">
      <dgm:prSet presAssocID="{BA5F3F38-2361-4FE6-B2E5-D0D09D8DCE40}" presName="sibSpaceThree" presStyleCnt="0"/>
      <dgm:spPr/>
    </dgm:pt>
    <dgm:pt modelId="{B8C7D6C6-1D17-4E8D-B8C9-7A269C525C90}" type="pres">
      <dgm:prSet presAssocID="{D363D49B-1B60-472D-A373-BCA085F0C602}" presName="vertThree" presStyleCnt="0"/>
      <dgm:spPr/>
    </dgm:pt>
    <dgm:pt modelId="{021E317A-CB0F-456E-AFB8-732D02C1DE2C}" type="pres">
      <dgm:prSet presAssocID="{D363D49B-1B60-472D-A373-BCA085F0C602}" presName="txThre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9621F67-1C70-4F91-94D5-9F95DA5194F0}" type="pres">
      <dgm:prSet presAssocID="{D363D49B-1B60-472D-A373-BCA085F0C602}" presName="horzThree" presStyleCnt="0"/>
      <dgm:spPr/>
    </dgm:pt>
    <dgm:pt modelId="{3E751A1F-6518-4655-B127-87E761FBDAF3}" type="pres">
      <dgm:prSet presAssocID="{9BBECCFD-D3A5-4AEB-99BE-C833F6B11C62}" presName="sibSpaceThree" presStyleCnt="0"/>
      <dgm:spPr/>
    </dgm:pt>
    <dgm:pt modelId="{074C8DAF-5718-4131-BA3B-DC626E066772}" type="pres">
      <dgm:prSet presAssocID="{31030760-3C08-4CE7-AB32-B715A6A1C58D}" presName="vertThree" presStyleCnt="0"/>
      <dgm:spPr/>
    </dgm:pt>
    <dgm:pt modelId="{5025B567-C87C-42AF-9CF8-E2EA88B29557}" type="pres">
      <dgm:prSet presAssocID="{31030760-3C08-4CE7-AB32-B715A6A1C58D}" presName="txThre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14412F1-1587-438D-ABA8-B63C2DBB224E}" type="pres">
      <dgm:prSet presAssocID="{31030760-3C08-4CE7-AB32-B715A6A1C58D}" presName="horzThree" presStyleCnt="0"/>
      <dgm:spPr/>
    </dgm:pt>
    <dgm:pt modelId="{71772C6A-FD81-4FD5-8A94-84437CDCE652}" type="pres">
      <dgm:prSet presAssocID="{FE687BA6-ECAE-49D7-A99F-4126DB70D1BE}" presName="sibSpaceThree" presStyleCnt="0"/>
      <dgm:spPr/>
    </dgm:pt>
    <dgm:pt modelId="{D407B310-BDA4-49AF-8A0B-505013118715}" type="pres">
      <dgm:prSet presAssocID="{52C58B4C-BE7E-4D7A-9647-AD73D79374D2}" presName="vertThree" presStyleCnt="0"/>
      <dgm:spPr/>
    </dgm:pt>
    <dgm:pt modelId="{5236275C-BCB2-4FB4-AA25-FAE470B6BA73}" type="pres">
      <dgm:prSet presAssocID="{52C58B4C-BE7E-4D7A-9647-AD73D79374D2}" presName="txThre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49E6B19-F6C1-4281-AF3E-09251DFBFAB2}" type="pres">
      <dgm:prSet presAssocID="{52C58B4C-BE7E-4D7A-9647-AD73D79374D2}" presName="horzThree" presStyleCnt="0"/>
      <dgm:spPr/>
    </dgm:pt>
    <dgm:pt modelId="{FF03F101-78A4-4B8D-86AD-69477B55FDE1}" type="pres">
      <dgm:prSet presAssocID="{8F96BCD5-6B57-477E-95F3-7B106C5547EA}" presName="sibSpaceTwo" presStyleCnt="0"/>
      <dgm:spPr/>
    </dgm:pt>
    <dgm:pt modelId="{9C85A600-1AAB-4B8D-9863-F57451243BF9}" type="pres">
      <dgm:prSet presAssocID="{95032CE0-0EE4-4C5A-97C1-4EACD879A8E3}" presName="vertTwo" presStyleCnt="0"/>
      <dgm:spPr/>
    </dgm:pt>
    <dgm:pt modelId="{255E08DA-3A98-4C65-966C-5D49D52C8685}" type="pres">
      <dgm:prSet presAssocID="{95032CE0-0EE4-4C5A-97C1-4EACD879A8E3}" presName="txTwo" presStyleLbl="node2" presStyleIdx="1" presStyleCnt="2" custLinFactY="13678" custLinFactNeighborX="-1634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C6D5BBF-C3F8-4682-B971-E65720A88DEA}" type="pres">
      <dgm:prSet presAssocID="{95032CE0-0EE4-4C5A-97C1-4EACD879A8E3}" presName="horzTwo" presStyleCnt="0"/>
      <dgm:spPr/>
    </dgm:pt>
  </dgm:ptLst>
  <dgm:cxnLst>
    <dgm:cxn modelId="{26316D86-894A-4F92-AEB7-6C6C802A43EA}" type="presOf" srcId="{35EB4D2F-3BE7-4DA6-BEF9-541606343D32}" destId="{02122BF0-AA1A-4070-B704-AB11B74612A0}" srcOrd="0" destOrd="0" presId="urn:microsoft.com/office/officeart/2005/8/layout/hierarchy4"/>
    <dgm:cxn modelId="{F8A11F3F-B6FB-4A0B-8B75-38FF7183E947}" type="presOf" srcId="{31030760-3C08-4CE7-AB32-B715A6A1C58D}" destId="{5025B567-C87C-42AF-9CF8-E2EA88B29557}" srcOrd="0" destOrd="0" presId="urn:microsoft.com/office/officeart/2005/8/layout/hierarchy4"/>
    <dgm:cxn modelId="{635CB26B-40DF-46FE-BC78-62868741672A}" srcId="{89090256-C15E-402F-AC29-036AA8153969}" destId="{95032CE0-0EE4-4C5A-97C1-4EACD879A8E3}" srcOrd="1" destOrd="0" parTransId="{F4ACFA12-32B0-4F68-9142-247810B5824D}" sibTransId="{A9417317-B5C6-4DDC-BE5C-A4B89CEB193A}"/>
    <dgm:cxn modelId="{EFFFAE77-ADFF-4682-A9C3-2C342618B08C}" type="presOf" srcId="{B639146F-2233-4F0F-AB61-AE35C42F7F15}" destId="{B14B41B9-6BA8-4760-BB12-A3E174DEF68D}" srcOrd="0" destOrd="0" presId="urn:microsoft.com/office/officeart/2005/8/layout/hierarchy4"/>
    <dgm:cxn modelId="{BC4270D0-3C6D-4430-926B-CA7AE1D24A88}" srcId="{35EB4D2F-3BE7-4DA6-BEF9-541606343D32}" destId="{FBAB8DF3-6ECD-401D-BB04-8198D1EDDA03}" srcOrd="2" destOrd="0" parTransId="{D24A8F1E-E426-4BE1-8B2D-86E509B478CA}" sibTransId="{ECE90E71-0D4F-4981-AF21-C99AA34D9B0C}"/>
    <dgm:cxn modelId="{96FD870A-C5C9-4085-B58A-A444BBC157DB}" srcId="{89090256-C15E-402F-AC29-036AA8153969}" destId="{35EB4D2F-3BE7-4DA6-BEF9-541606343D32}" srcOrd="0" destOrd="0" parTransId="{4F5AD604-87FA-4C61-9F25-2032836C655A}" sibTransId="{8F96BCD5-6B57-477E-95F3-7B106C5547EA}"/>
    <dgm:cxn modelId="{A4A8B1D1-010F-4A52-8200-07FCB4D4216F}" type="presOf" srcId="{D363D49B-1B60-472D-A373-BCA085F0C602}" destId="{021E317A-CB0F-456E-AFB8-732D02C1DE2C}" srcOrd="0" destOrd="0" presId="urn:microsoft.com/office/officeart/2005/8/layout/hierarchy4"/>
    <dgm:cxn modelId="{C81B8319-35F9-46D6-9D64-9848B0A2839F}" srcId="{35EB4D2F-3BE7-4DA6-BEF9-541606343D32}" destId="{4B53140C-245B-439E-9F43-E383605D384E}" srcOrd="0" destOrd="0" parTransId="{DEAC90AD-29BA-4443-95D8-FE4A6FEE1675}" sibTransId="{115E70C1-113A-472B-B5EC-A2CD8A010811}"/>
    <dgm:cxn modelId="{DFF88B2D-420B-41D0-865F-E47396B3BC1E}" srcId="{B639146F-2233-4F0F-AB61-AE35C42F7F15}" destId="{89090256-C15E-402F-AC29-036AA8153969}" srcOrd="0" destOrd="0" parTransId="{AABB36BC-A97C-44BF-979C-0B49943B59EC}" sibTransId="{11552D7F-E02E-4DA5-B626-3017F684A3BB}"/>
    <dgm:cxn modelId="{D854BACB-383F-43BD-A752-E1977B8A8889}" type="presOf" srcId="{FBAB8DF3-6ECD-401D-BB04-8198D1EDDA03}" destId="{DDF3E0A9-7F29-40D6-9669-CD554D3139ED}" srcOrd="0" destOrd="0" presId="urn:microsoft.com/office/officeart/2005/8/layout/hierarchy4"/>
    <dgm:cxn modelId="{57C16C3F-6BB4-4F6B-AE67-44F75BA4B7A5}" type="presOf" srcId="{38E35891-6529-4F2A-A816-71D8AA286246}" destId="{2D10B84E-0381-4239-94B2-609C7519F9A6}" srcOrd="0" destOrd="0" presId="urn:microsoft.com/office/officeart/2005/8/layout/hierarchy4"/>
    <dgm:cxn modelId="{E5B0339E-CC87-4545-9A88-695121BF0E5A}" type="presOf" srcId="{52C58B4C-BE7E-4D7A-9647-AD73D79374D2}" destId="{5236275C-BCB2-4FB4-AA25-FAE470B6BA73}" srcOrd="0" destOrd="0" presId="urn:microsoft.com/office/officeart/2005/8/layout/hierarchy4"/>
    <dgm:cxn modelId="{3FB18552-6B12-4B16-B391-1066450A8C39}" type="presOf" srcId="{E2ACA6FD-5598-4696-AF73-AFDF737DEB3B}" destId="{B6C500A6-B860-421A-9FDF-2FBC199333A0}" srcOrd="0" destOrd="0" presId="urn:microsoft.com/office/officeart/2005/8/layout/hierarchy4"/>
    <dgm:cxn modelId="{6E988584-9369-4B80-A11B-C8DCBDC172FD}" type="presOf" srcId="{95032CE0-0EE4-4C5A-97C1-4EACD879A8E3}" destId="{255E08DA-3A98-4C65-966C-5D49D52C8685}" srcOrd="0" destOrd="0" presId="urn:microsoft.com/office/officeart/2005/8/layout/hierarchy4"/>
    <dgm:cxn modelId="{82769C06-7161-4AB6-95A2-5D49B63E59B3}" srcId="{35EB4D2F-3BE7-4DA6-BEF9-541606343D32}" destId="{31030760-3C08-4CE7-AB32-B715A6A1C58D}" srcOrd="5" destOrd="0" parTransId="{ED6E3EF4-0EED-4F52-B578-ACF5E184DFF5}" sibTransId="{FE687BA6-ECAE-49D7-A99F-4126DB70D1BE}"/>
    <dgm:cxn modelId="{59770166-40FA-4627-8DC2-CF16983452FE}" srcId="{35EB4D2F-3BE7-4DA6-BEF9-541606343D32}" destId="{E2ACA6FD-5598-4696-AF73-AFDF737DEB3B}" srcOrd="1" destOrd="0" parTransId="{3E5668BF-0E34-423B-B4A0-9F4ABF7A8BE7}" sibTransId="{F9588CE8-274D-4005-868F-5D8A0B999827}"/>
    <dgm:cxn modelId="{024EF406-15F3-4996-9FF8-DDDDAF152751}" srcId="{35EB4D2F-3BE7-4DA6-BEF9-541606343D32}" destId="{52C58B4C-BE7E-4D7A-9647-AD73D79374D2}" srcOrd="6" destOrd="0" parTransId="{0DF35E72-12E8-439D-BE92-863D349033DF}" sibTransId="{A919C74C-A572-485A-B4D5-7C0C86895415}"/>
    <dgm:cxn modelId="{F1F8C9C2-812C-4FFB-9B94-7D1E25064BD4}" srcId="{35EB4D2F-3BE7-4DA6-BEF9-541606343D32}" destId="{D363D49B-1B60-472D-A373-BCA085F0C602}" srcOrd="4" destOrd="0" parTransId="{FAED0A10-DBB7-4F35-A6C1-F657750AFAB9}" sibTransId="{9BBECCFD-D3A5-4AEB-99BE-C833F6B11C62}"/>
    <dgm:cxn modelId="{80679033-59AE-4B4C-B366-C1521D43FA21}" type="presOf" srcId="{89090256-C15E-402F-AC29-036AA8153969}" destId="{73304611-F93E-40EB-A33F-9E95F889B8B2}" srcOrd="0" destOrd="0" presId="urn:microsoft.com/office/officeart/2005/8/layout/hierarchy4"/>
    <dgm:cxn modelId="{C58696B4-79FA-4FB6-BF04-F626546C19F0}" srcId="{35EB4D2F-3BE7-4DA6-BEF9-541606343D32}" destId="{38E35891-6529-4F2A-A816-71D8AA286246}" srcOrd="3" destOrd="0" parTransId="{153F5556-022E-4FC7-8F79-2CDFEF3273F9}" sibTransId="{BA5F3F38-2361-4FE6-B2E5-D0D09D8DCE40}"/>
    <dgm:cxn modelId="{FA24C235-9072-41D9-A282-54FE7FEFBFB8}" type="presOf" srcId="{4B53140C-245B-439E-9F43-E383605D384E}" destId="{37ED355F-9F53-49D3-99BD-34A616D1765E}" srcOrd="0" destOrd="0" presId="urn:microsoft.com/office/officeart/2005/8/layout/hierarchy4"/>
    <dgm:cxn modelId="{65BA1E64-C853-4714-B89C-8D6E1C48F3D3}" type="presParOf" srcId="{B14B41B9-6BA8-4760-BB12-A3E174DEF68D}" destId="{89E1D875-B01A-49AC-BD92-3DCD60648A2D}" srcOrd="0" destOrd="0" presId="urn:microsoft.com/office/officeart/2005/8/layout/hierarchy4"/>
    <dgm:cxn modelId="{5EDB0071-38B7-4354-944F-386F89B166C7}" type="presParOf" srcId="{89E1D875-B01A-49AC-BD92-3DCD60648A2D}" destId="{73304611-F93E-40EB-A33F-9E95F889B8B2}" srcOrd="0" destOrd="0" presId="urn:microsoft.com/office/officeart/2005/8/layout/hierarchy4"/>
    <dgm:cxn modelId="{DB97E4BD-6D6C-4C9F-B786-32A2AE8F937D}" type="presParOf" srcId="{89E1D875-B01A-49AC-BD92-3DCD60648A2D}" destId="{29CA2ADD-232D-453E-9DA7-16D717383F06}" srcOrd="1" destOrd="0" presId="urn:microsoft.com/office/officeart/2005/8/layout/hierarchy4"/>
    <dgm:cxn modelId="{17874BF9-992D-4F96-9708-85CBBC7208F1}" type="presParOf" srcId="{89E1D875-B01A-49AC-BD92-3DCD60648A2D}" destId="{EBD13E12-98F2-4C6D-89CA-E3F23CED2702}" srcOrd="2" destOrd="0" presId="urn:microsoft.com/office/officeart/2005/8/layout/hierarchy4"/>
    <dgm:cxn modelId="{E498EE0B-FAC2-4E4E-B90B-EDF473560481}" type="presParOf" srcId="{EBD13E12-98F2-4C6D-89CA-E3F23CED2702}" destId="{224ADB3C-2A91-48C5-AABE-A3341BA8F641}" srcOrd="0" destOrd="0" presId="urn:microsoft.com/office/officeart/2005/8/layout/hierarchy4"/>
    <dgm:cxn modelId="{2E7AA2ED-BB58-4563-A025-5C6C53434BB4}" type="presParOf" srcId="{224ADB3C-2A91-48C5-AABE-A3341BA8F641}" destId="{02122BF0-AA1A-4070-B704-AB11B74612A0}" srcOrd="0" destOrd="0" presId="urn:microsoft.com/office/officeart/2005/8/layout/hierarchy4"/>
    <dgm:cxn modelId="{BC813B8A-A8D8-4083-A109-ADCA3E73794A}" type="presParOf" srcId="{224ADB3C-2A91-48C5-AABE-A3341BA8F641}" destId="{641E54CE-AB12-4876-A08F-239A09D6548D}" srcOrd="1" destOrd="0" presId="urn:microsoft.com/office/officeart/2005/8/layout/hierarchy4"/>
    <dgm:cxn modelId="{DAE991E2-3386-4B21-B13E-8E6292A24259}" type="presParOf" srcId="{224ADB3C-2A91-48C5-AABE-A3341BA8F641}" destId="{B67C0E34-433D-4505-8D5A-0C4E6ACD1F21}" srcOrd="2" destOrd="0" presId="urn:microsoft.com/office/officeart/2005/8/layout/hierarchy4"/>
    <dgm:cxn modelId="{FA30D466-9F00-48FB-8F8B-64B0CB5DA14D}" type="presParOf" srcId="{B67C0E34-433D-4505-8D5A-0C4E6ACD1F21}" destId="{778E5719-E363-432E-8E00-CC9DE30D2280}" srcOrd="0" destOrd="0" presId="urn:microsoft.com/office/officeart/2005/8/layout/hierarchy4"/>
    <dgm:cxn modelId="{A895921F-86D8-45C7-8F14-CDF9409D704A}" type="presParOf" srcId="{778E5719-E363-432E-8E00-CC9DE30D2280}" destId="{37ED355F-9F53-49D3-99BD-34A616D1765E}" srcOrd="0" destOrd="0" presId="urn:microsoft.com/office/officeart/2005/8/layout/hierarchy4"/>
    <dgm:cxn modelId="{432A4831-476C-4A26-9505-ACF763306856}" type="presParOf" srcId="{778E5719-E363-432E-8E00-CC9DE30D2280}" destId="{B85B4683-3CA3-4947-986D-3B8DDFA760E4}" srcOrd="1" destOrd="0" presId="urn:microsoft.com/office/officeart/2005/8/layout/hierarchy4"/>
    <dgm:cxn modelId="{38E3B50C-C736-41F9-86B0-36ECC7A4DAF5}" type="presParOf" srcId="{B67C0E34-433D-4505-8D5A-0C4E6ACD1F21}" destId="{B1E8BA1F-4056-44C8-9E24-F81E9ACC0643}" srcOrd="1" destOrd="0" presId="urn:microsoft.com/office/officeart/2005/8/layout/hierarchy4"/>
    <dgm:cxn modelId="{A1D29500-E8B1-4BA4-B18C-B404A9F273CE}" type="presParOf" srcId="{B67C0E34-433D-4505-8D5A-0C4E6ACD1F21}" destId="{C7459505-2ACE-40B4-8062-F1D26D11F349}" srcOrd="2" destOrd="0" presId="urn:microsoft.com/office/officeart/2005/8/layout/hierarchy4"/>
    <dgm:cxn modelId="{889B3A16-66E6-4C4A-9836-1932167CD7ED}" type="presParOf" srcId="{C7459505-2ACE-40B4-8062-F1D26D11F349}" destId="{B6C500A6-B860-421A-9FDF-2FBC199333A0}" srcOrd="0" destOrd="0" presId="urn:microsoft.com/office/officeart/2005/8/layout/hierarchy4"/>
    <dgm:cxn modelId="{F622287B-EA87-47ED-A628-11A602B8692A}" type="presParOf" srcId="{C7459505-2ACE-40B4-8062-F1D26D11F349}" destId="{F8D5F154-136E-4481-88A7-F280C41227D2}" srcOrd="1" destOrd="0" presId="urn:microsoft.com/office/officeart/2005/8/layout/hierarchy4"/>
    <dgm:cxn modelId="{E919E0E0-F125-4CBC-991A-3431B220A592}" type="presParOf" srcId="{B67C0E34-433D-4505-8D5A-0C4E6ACD1F21}" destId="{C4BBD606-B8F6-40E5-BF65-ED6FA4E0915E}" srcOrd="3" destOrd="0" presId="urn:microsoft.com/office/officeart/2005/8/layout/hierarchy4"/>
    <dgm:cxn modelId="{959C16AA-CFE1-43B0-8E74-08A6CEA923D9}" type="presParOf" srcId="{B67C0E34-433D-4505-8D5A-0C4E6ACD1F21}" destId="{ACFF6AD9-380A-44E6-BD4E-A1430801B7A6}" srcOrd="4" destOrd="0" presId="urn:microsoft.com/office/officeart/2005/8/layout/hierarchy4"/>
    <dgm:cxn modelId="{6E1B0310-10E5-4ACB-B74F-45DA165AFBAD}" type="presParOf" srcId="{ACFF6AD9-380A-44E6-BD4E-A1430801B7A6}" destId="{DDF3E0A9-7F29-40D6-9669-CD554D3139ED}" srcOrd="0" destOrd="0" presId="urn:microsoft.com/office/officeart/2005/8/layout/hierarchy4"/>
    <dgm:cxn modelId="{1E7B0DEC-AFEF-455F-8BE7-546D43275F07}" type="presParOf" srcId="{ACFF6AD9-380A-44E6-BD4E-A1430801B7A6}" destId="{693AE44C-5241-4451-9D20-8669BE7B40AD}" srcOrd="1" destOrd="0" presId="urn:microsoft.com/office/officeart/2005/8/layout/hierarchy4"/>
    <dgm:cxn modelId="{9F511BB8-B4EF-4E17-B370-D8F0786794E2}" type="presParOf" srcId="{B67C0E34-433D-4505-8D5A-0C4E6ACD1F21}" destId="{7D4887D9-80E7-4068-9F8E-9E306D3CF2FE}" srcOrd="5" destOrd="0" presId="urn:microsoft.com/office/officeart/2005/8/layout/hierarchy4"/>
    <dgm:cxn modelId="{2BE8508E-F9D1-4E88-959A-C18D7047AF7E}" type="presParOf" srcId="{B67C0E34-433D-4505-8D5A-0C4E6ACD1F21}" destId="{264FE905-4DDC-45DF-85FC-444805857C50}" srcOrd="6" destOrd="0" presId="urn:microsoft.com/office/officeart/2005/8/layout/hierarchy4"/>
    <dgm:cxn modelId="{66F3FBFA-60DA-42A5-BF23-3B386625CC26}" type="presParOf" srcId="{264FE905-4DDC-45DF-85FC-444805857C50}" destId="{2D10B84E-0381-4239-94B2-609C7519F9A6}" srcOrd="0" destOrd="0" presId="urn:microsoft.com/office/officeart/2005/8/layout/hierarchy4"/>
    <dgm:cxn modelId="{EB8091EB-221F-464C-B627-9D8C98FEF134}" type="presParOf" srcId="{264FE905-4DDC-45DF-85FC-444805857C50}" destId="{05A9B767-557E-4D11-AB95-7BD76F824FF7}" srcOrd="1" destOrd="0" presId="urn:microsoft.com/office/officeart/2005/8/layout/hierarchy4"/>
    <dgm:cxn modelId="{8AF0C339-E057-44A1-B942-8C74508C59AD}" type="presParOf" srcId="{B67C0E34-433D-4505-8D5A-0C4E6ACD1F21}" destId="{07777113-8E03-4D82-B94A-8EBC800A493C}" srcOrd="7" destOrd="0" presId="urn:microsoft.com/office/officeart/2005/8/layout/hierarchy4"/>
    <dgm:cxn modelId="{A91BF4B8-0DDA-49D0-BDBF-F26B0D6E2858}" type="presParOf" srcId="{B67C0E34-433D-4505-8D5A-0C4E6ACD1F21}" destId="{B8C7D6C6-1D17-4E8D-B8C9-7A269C525C90}" srcOrd="8" destOrd="0" presId="urn:microsoft.com/office/officeart/2005/8/layout/hierarchy4"/>
    <dgm:cxn modelId="{0BCCAC25-67BA-466F-8692-5CA2FDFECFCF}" type="presParOf" srcId="{B8C7D6C6-1D17-4E8D-B8C9-7A269C525C90}" destId="{021E317A-CB0F-456E-AFB8-732D02C1DE2C}" srcOrd="0" destOrd="0" presId="urn:microsoft.com/office/officeart/2005/8/layout/hierarchy4"/>
    <dgm:cxn modelId="{F103F12E-1C2D-419C-87EA-C7DB3753FB7D}" type="presParOf" srcId="{B8C7D6C6-1D17-4E8D-B8C9-7A269C525C90}" destId="{A9621F67-1C70-4F91-94D5-9F95DA5194F0}" srcOrd="1" destOrd="0" presId="urn:microsoft.com/office/officeart/2005/8/layout/hierarchy4"/>
    <dgm:cxn modelId="{90DCB610-1EB3-47E7-8085-925F6D52E63A}" type="presParOf" srcId="{B67C0E34-433D-4505-8D5A-0C4E6ACD1F21}" destId="{3E751A1F-6518-4655-B127-87E761FBDAF3}" srcOrd="9" destOrd="0" presId="urn:microsoft.com/office/officeart/2005/8/layout/hierarchy4"/>
    <dgm:cxn modelId="{7C65A2D9-8604-47A7-966F-BACED6582948}" type="presParOf" srcId="{B67C0E34-433D-4505-8D5A-0C4E6ACD1F21}" destId="{074C8DAF-5718-4131-BA3B-DC626E066772}" srcOrd="10" destOrd="0" presId="urn:microsoft.com/office/officeart/2005/8/layout/hierarchy4"/>
    <dgm:cxn modelId="{4A4FD247-96CD-4CD1-B6E4-7A5241A1C2A3}" type="presParOf" srcId="{074C8DAF-5718-4131-BA3B-DC626E066772}" destId="{5025B567-C87C-42AF-9CF8-E2EA88B29557}" srcOrd="0" destOrd="0" presId="urn:microsoft.com/office/officeart/2005/8/layout/hierarchy4"/>
    <dgm:cxn modelId="{9E2D6BAB-1FCD-4B8C-B264-F64B67F975F9}" type="presParOf" srcId="{074C8DAF-5718-4131-BA3B-DC626E066772}" destId="{E14412F1-1587-438D-ABA8-B63C2DBB224E}" srcOrd="1" destOrd="0" presId="urn:microsoft.com/office/officeart/2005/8/layout/hierarchy4"/>
    <dgm:cxn modelId="{08B01BEC-DC29-44A8-B183-238A1066EA05}" type="presParOf" srcId="{B67C0E34-433D-4505-8D5A-0C4E6ACD1F21}" destId="{71772C6A-FD81-4FD5-8A94-84437CDCE652}" srcOrd="11" destOrd="0" presId="urn:microsoft.com/office/officeart/2005/8/layout/hierarchy4"/>
    <dgm:cxn modelId="{0C619F3A-F542-4521-AFAC-7E9E4EB8872B}" type="presParOf" srcId="{B67C0E34-433D-4505-8D5A-0C4E6ACD1F21}" destId="{D407B310-BDA4-49AF-8A0B-505013118715}" srcOrd="12" destOrd="0" presId="urn:microsoft.com/office/officeart/2005/8/layout/hierarchy4"/>
    <dgm:cxn modelId="{BDDDEE39-4FD2-40E3-B97D-9B728D2BF0D3}" type="presParOf" srcId="{D407B310-BDA4-49AF-8A0B-505013118715}" destId="{5236275C-BCB2-4FB4-AA25-FAE470B6BA73}" srcOrd="0" destOrd="0" presId="urn:microsoft.com/office/officeart/2005/8/layout/hierarchy4"/>
    <dgm:cxn modelId="{0D0F422C-A5C3-4634-9195-EFDA0F384F83}" type="presParOf" srcId="{D407B310-BDA4-49AF-8A0B-505013118715}" destId="{A49E6B19-F6C1-4281-AF3E-09251DFBFAB2}" srcOrd="1" destOrd="0" presId="urn:microsoft.com/office/officeart/2005/8/layout/hierarchy4"/>
    <dgm:cxn modelId="{3EE4B5F2-A254-44D2-BA23-DD88C506C207}" type="presParOf" srcId="{EBD13E12-98F2-4C6D-89CA-E3F23CED2702}" destId="{FF03F101-78A4-4B8D-86AD-69477B55FDE1}" srcOrd="1" destOrd="0" presId="urn:microsoft.com/office/officeart/2005/8/layout/hierarchy4"/>
    <dgm:cxn modelId="{E91506AA-6B66-4017-8C60-84E113877E9C}" type="presParOf" srcId="{EBD13E12-98F2-4C6D-89CA-E3F23CED2702}" destId="{9C85A600-1AAB-4B8D-9863-F57451243BF9}" srcOrd="2" destOrd="0" presId="urn:microsoft.com/office/officeart/2005/8/layout/hierarchy4"/>
    <dgm:cxn modelId="{F626A614-0FB1-4754-AB4F-0D3DD8D50F5E}" type="presParOf" srcId="{9C85A600-1AAB-4B8D-9863-F57451243BF9}" destId="{255E08DA-3A98-4C65-966C-5D49D52C8685}" srcOrd="0" destOrd="0" presId="urn:microsoft.com/office/officeart/2005/8/layout/hierarchy4"/>
    <dgm:cxn modelId="{ADAA512F-CF71-46D4-80B5-9CBBAE57AAE2}" type="presParOf" srcId="{9C85A600-1AAB-4B8D-9863-F57451243BF9}" destId="{2C6D5BBF-C3F8-4682-B971-E65720A88DE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04611-F93E-40EB-A33F-9E95F889B8B2}">
      <dsp:nvSpPr>
        <dsp:cNvPr id="0" name=""/>
        <dsp:cNvSpPr/>
      </dsp:nvSpPr>
      <dsp:spPr>
        <a:xfrm>
          <a:off x="2691" y="431"/>
          <a:ext cx="7284814" cy="92220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000" kern="1200" dirty="0"/>
        </a:p>
      </dsp:txBody>
      <dsp:txXfrm>
        <a:off x="29701" y="27441"/>
        <a:ext cx="7230794" cy="868181"/>
      </dsp:txXfrm>
    </dsp:sp>
    <dsp:sp modelId="{02122BF0-AA1A-4070-B704-AB11B74612A0}">
      <dsp:nvSpPr>
        <dsp:cNvPr id="0" name=""/>
        <dsp:cNvSpPr/>
      </dsp:nvSpPr>
      <dsp:spPr>
        <a:xfrm>
          <a:off x="539247" y="1015641"/>
          <a:ext cx="6262455" cy="92220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大數據分析平台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66257" y="1042651"/>
        <a:ext cx="6208435" cy="868181"/>
      </dsp:txXfrm>
    </dsp:sp>
    <dsp:sp modelId="{37ED355F-9F53-49D3-99BD-34A616D1765E}">
      <dsp:nvSpPr>
        <dsp:cNvPr id="0" name=""/>
        <dsp:cNvSpPr/>
      </dsp:nvSpPr>
      <dsp:spPr>
        <a:xfrm>
          <a:off x="9801" y="2094410"/>
          <a:ext cx="872192" cy="92220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微軟正黑體" pitchFamily="34" charset="-120"/>
              <a:ea typeface="微軟正黑體" pitchFamily="34" charset="-120"/>
            </a:rPr>
            <a:t>校務系統</a:t>
          </a:r>
          <a:endParaRPr lang="zh-TW" altLang="en-US" sz="1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5347" y="2119956"/>
        <a:ext cx="821100" cy="871109"/>
      </dsp:txXfrm>
    </dsp:sp>
    <dsp:sp modelId="{B6C500A6-B860-421A-9FDF-2FBC199333A0}">
      <dsp:nvSpPr>
        <dsp:cNvPr id="0" name=""/>
        <dsp:cNvSpPr/>
      </dsp:nvSpPr>
      <dsp:spPr>
        <a:xfrm>
          <a:off x="918625" y="2094410"/>
          <a:ext cx="872192" cy="922201"/>
        </a:xfrm>
        <a:prstGeom prst="roundRect">
          <a:avLst>
            <a:gd name="adj" fmla="val 10000"/>
          </a:avLst>
        </a:prstGeom>
        <a:solidFill>
          <a:srgbClr val="907DD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微軟正黑體" pitchFamily="34" charset="-120"/>
              <a:ea typeface="微軟正黑體" pitchFamily="34" charset="-120"/>
            </a:rPr>
            <a:t>學務系統</a:t>
          </a:r>
          <a:endParaRPr lang="zh-TW" altLang="en-US" sz="1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944171" y="2119956"/>
        <a:ext cx="821100" cy="871109"/>
      </dsp:txXfrm>
    </dsp:sp>
    <dsp:sp modelId="{DDF3E0A9-7F29-40D6-9669-CD554D3139ED}">
      <dsp:nvSpPr>
        <dsp:cNvPr id="0" name=""/>
        <dsp:cNvSpPr/>
      </dsp:nvSpPr>
      <dsp:spPr>
        <a:xfrm>
          <a:off x="1827450" y="2094410"/>
          <a:ext cx="872192" cy="92220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UCAN</a:t>
          </a:r>
          <a:endParaRPr lang="zh-TW" altLang="en-US" sz="1400" kern="1200" dirty="0"/>
        </a:p>
      </dsp:txBody>
      <dsp:txXfrm>
        <a:off x="1852996" y="2119956"/>
        <a:ext cx="821100" cy="871109"/>
      </dsp:txXfrm>
    </dsp:sp>
    <dsp:sp modelId="{2D10B84E-0381-4239-94B2-609C7519F9A6}">
      <dsp:nvSpPr>
        <dsp:cNvPr id="0" name=""/>
        <dsp:cNvSpPr/>
      </dsp:nvSpPr>
      <dsp:spPr>
        <a:xfrm>
          <a:off x="2736274" y="2094410"/>
          <a:ext cx="872192" cy="92220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微軟正黑體" pitchFamily="34" charset="-120"/>
              <a:ea typeface="微軟正黑體" pitchFamily="34" charset="-120"/>
            </a:rPr>
            <a:t>問卷系統</a:t>
          </a:r>
          <a:endParaRPr lang="zh-TW" altLang="en-US" sz="1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761820" y="2119956"/>
        <a:ext cx="821100" cy="871109"/>
      </dsp:txXfrm>
    </dsp:sp>
    <dsp:sp modelId="{021E317A-CB0F-456E-AFB8-732D02C1DE2C}">
      <dsp:nvSpPr>
        <dsp:cNvPr id="0" name=""/>
        <dsp:cNvSpPr/>
      </dsp:nvSpPr>
      <dsp:spPr>
        <a:xfrm>
          <a:off x="3645098" y="2094410"/>
          <a:ext cx="872192" cy="922201"/>
        </a:xfrm>
        <a:prstGeom prst="roundRect">
          <a:avLst>
            <a:gd name="adj" fmla="val 10000"/>
          </a:avLst>
        </a:prstGeom>
        <a:solidFill>
          <a:srgbClr val="1AEC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微軟正黑體" pitchFamily="34" charset="-120"/>
              <a:ea typeface="微軟正黑體" pitchFamily="34" charset="-120"/>
            </a:rPr>
            <a:t>線上平台</a:t>
          </a:r>
          <a:endParaRPr lang="zh-TW" altLang="en-US" sz="1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670644" y="2119956"/>
        <a:ext cx="821100" cy="871109"/>
      </dsp:txXfrm>
    </dsp:sp>
    <dsp:sp modelId="{5025B567-C87C-42AF-9CF8-E2EA88B29557}">
      <dsp:nvSpPr>
        <dsp:cNvPr id="0" name=""/>
        <dsp:cNvSpPr/>
      </dsp:nvSpPr>
      <dsp:spPr>
        <a:xfrm>
          <a:off x="4553922" y="2094410"/>
          <a:ext cx="872192" cy="92220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微軟正黑體" pitchFamily="34" charset="-120"/>
              <a:ea typeface="微軟正黑體" pitchFamily="34" charset="-120"/>
            </a:rPr>
            <a:t>影像聲音</a:t>
          </a:r>
          <a:endParaRPr lang="zh-TW" altLang="en-US" sz="1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579468" y="2119956"/>
        <a:ext cx="821100" cy="871109"/>
      </dsp:txXfrm>
    </dsp:sp>
    <dsp:sp modelId="{5236275C-BCB2-4FB4-AA25-FAE470B6BA73}">
      <dsp:nvSpPr>
        <dsp:cNvPr id="0" name=""/>
        <dsp:cNvSpPr/>
      </dsp:nvSpPr>
      <dsp:spPr>
        <a:xfrm>
          <a:off x="5462746" y="2094410"/>
          <a:ext cx="872192" cy="922201"/>
        </a:xfrm>
        <a:prstGeom prst="roundRect">
          <a:avLst>
            <a:gd name="adj" fmla="val 10000"/>
          </a:avLst>
        </a:prstGeom>
        <a:solidFill>
          <a:srgbClr val="D664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Database</a:t>
          </a:r>
          <a:endParaRPr lang="zh-TW" altLang="en-US" sz="1400" kern="1200" dirty="0"/>
        </a:p>
      </dsp:txBody>
      <dsp:txXfrm>
        <a:off x="5488292" y="2119956"/>
        <a:ext cx="821100" cy="871109"/>
      </dsp:txXfrm>
    </dsp:sp>
    <dsp:sp modelId="{255E08DA-3A98-4C65-966C-5D49D52C8685}">
      <dsp:nvSpPr>
        <dsp:cNvPr id="0" name=""/>
        <dsp:cNvSpPr/>
      </dsp:nvSpPr>
      <dsp:spPr>
        <a:xfrm>
          <a:off x="6393951" y="2094842"/>
          <a:ext cx="872192" cy="92220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/>
            <a:t>Hadoop</a:t>
          </a:r>
          <a:endParaRPr lang="zh-TW" altLang="en-US" sz="1600" kern="1200" dirty="0"/>
        </a:p>
      </dsp:txBody>
      <dsp:txXfrm>
        <a:off x="6419497" y="2120388"/>
        <a:ext cx="821100" cy="871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0351B-8314-4C86-B7AA-8D3212AF3703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46B15-3964-42CD-AACB-8D9121BE77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120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19F2B-F082-4A3D-8AAF-3043A6578D05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C41A0-798F-477F-89D0-54676CC19D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88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  <p:sp>
        <p:nvSpPr>
          <p:cNvPr id="32772" name="投影片編號版面配置區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15D3B1-0676-4B3C-87D6-655279831D03}" type="slidenum">
              <a:rPr lang="zh-TW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39719" indent="-284507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38030" indent="-227609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93245" indent="-227609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48459" indent="-227609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03668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58878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14095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69308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mtClean="0">
                <a:solidFill>
                  <a:prstClr val="black"/>
                </a:solidFill>
              </a:rPr>
              <a:t>Leadtek Research Inc. - Computer Product BU</a:t>
            </a:r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39719" indent="-284507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38030" indent="-227609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93245" indent="-227609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48459" indent="-227609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03668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58878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14095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69308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FB9F1020-00F3-4EC8-87D4-12DF0C07DC9E}" type="datetime2">
              <a:rPr lang="zh-TW" altLang="en-US" smtClean="0">
                <a:solidFill>
                  <a:prstClr val="black"/>
                </a:solidFill>
              </a:rPr>
              <a:pPr/>
              <a:t>2017年12月18日</a:t>
            </a:fld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39719" indent="-284507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38030" indent="-227609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93245" indent="-227609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48459" indent="-227609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03668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58878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14095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69308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mtClean="0">
                <a:solidFill>
                  <a:prstClr val="black"/>
                </a:solidFill>
              </a:rPr>
              <a:t>Leadtek PCoIP Roadmap - TERA1/TERA2 General</a:t>
            </a:r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39719" indent="-284507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38030" indent="-227609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93245" indent="-227609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48459" indent="-227609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03668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58878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14095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69308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DFAB2C75-1FE5-46EC-9717-95EC2FF5CAC8}" type="slidenum">
              <a:rPr lang="zh-TW" altLang="en-US" smtClean="0">
                <a:solidFill>
                  <a:prstClr val="black"/>
                </a:solidFill>
              </a:rPr>
              <a:pPr/>
              <a:t>5</a:t>
            </a:fld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77863"/>
            <a:ext cx="6099175" cy="3430587"/>
          </a:xfrm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992" y="4342431"/>
            <a:ext cx="5486061" cy="4115194"/>
          </a:xfrm>
          <a:noFill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3454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C41A0-798F-477F-89D0-54676CC19DF4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3844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8953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53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53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53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53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mtClean="0"/>
              <a:t>Leadtek Research Inc. - Computer Product BU</a:t>
            </a:r>
            <a:endParaRPr lang="en-US" altLang="zh-TW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953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53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53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53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53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FB9F1020-00F3-4EC8-87D4-12DF0C07DC9E}" type="datetime2">
              <a:rPr lang="zh-TW" altLang="en-US" smtClean="0"/>
              <a:pPr/>
              <a:t>2017年12月18日</a:t>
            </a:fld>
            <a:endParaRPr lang="en-US" altLang="zh-TW" smtClean="0"/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8953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53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53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53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53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mtClean="0"/>
              <a:t>Leadtek PCoIP Roadmap - TERA1/TERA2 General</a:t>
            </a:r>
            <a:endParaRPr lang="en-US" altLang="zh-TW" smtClean="0"/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53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53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53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53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53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DFAB2C75-1FE5-46EC-9717-95EC2FF5CAC8}" type="slidenum">
              <a:rPr lang="zh-TW" altLang="en-US" smtClean="0"/>
              <a:pPr/>
              <a:t>11</a:t>
            </a:fld>
            <a:endParaRPr lang="en-US" altLang="zh-TW" smtClean="0"/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970" y="4342421"/>
            <a:ext cx="5486061" cy="4115192"/>
          </a:xfrm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923680"/>
            <a:ext cx="5760640" cy="1102519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3"/>
          </p:nvPr>
        </p:nvSpPr>
        <p:spPr>
          <a:xfrm>
            <a:off x="539552" y="3435846"/>
            <a:ext cx="3888432" cy="1188132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32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0680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564A9F-50A2-4022-8BCA-F7869D11146B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253-A386-4D86-9756-899E158506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050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4" descr="LR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0856"/>
            <a:ext cx="9144000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280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4" descr="LR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0856"/>
            <a:ext cx="9144000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280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4" descr="LR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0856"/>
            <a:ext cx="9144000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280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038D9-2287-4BB5-96F7-B5CAF746D5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3372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47EC4-1CBC-4C1A-942B-97A5747237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8547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46AC9-7E4F-4B3D-8D2C-0BB2D5D38B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7583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5288" y="1113237"/>
            <a:ext cx="4064000" cy="35647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1688" y="1113237"/>
            <a:ext cx="4064000" cy="35647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5F02D-98A6-40A5-9DBD-6FEAC764A5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3614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DFCA4-F776-488A-9D30-0BB54E6CF2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8011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4" descr="LR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0856"/>
            <a:ext cx="9144000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48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43808" y="205979"/>
            <a:ext cx="5842992" cy="646077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7575"/>
            <a:ext cx="8229600" cy="3607049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  <a:lvl2pPr>
              <a:defRPr sz="3200" b="1">
                <a:solidFill>
                  <a:schemeClr val="tx2"/>
                </a:solidFill>
              </a:defRPr>
            </a:lvl2pPr>
            <a:lvl3pPr>
              <a:defRPr sz="3200" b="1">
                <a:solidFill>
                  <a:schemeClr val="tx2"/>
                </a:solidFill>
              </a:defRPr>
            </a:lvl3pPr>
            <a:lvl4pPr>
              <a:defRPr sz="3200" b="1">
                <a:solidFill>
                  <a:schemeClr val="tx2"/>
                </a:solidFill>
              </a:defRPr>
            </a:lvl4pPr>
            <a:lvl5pPr>
              <a:defRPr sz="3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253-A386-4D86-9756-899E158506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701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B0411-20C2-4B23-AA19-CF30C270C7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5136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DDED5-6C11-4F15-8DC3-A24AB71BEB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3441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C6770-3C93-436F-9639-4F7DFA9D37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3820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FE740-6433-4DA7-8D59-597E358AEF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5284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05588" y="465537"/>
            <a:ext cx="2070100" cy="421243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95288" y="465537"/>
            <a:ext cx="6057900" cy="421243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DE2F0-AF49-47F1-AC37-6D1DA988F5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9351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395288" y="465537"/>
            <a:ext cx="8280400" cy="421243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1DA53-E84F-4020-BDF1-E2B3D83CEF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4525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465536"/>
            <a:ext cx="8280400" cy="4857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95288" y="1113237"/>
            <a:ext cx="8280400" cy="3564731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5BDFB-1146-4F5B-8E3F-1E7A6BFE75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9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564A9F-50A2-4022-8BCA-F7869D11146B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253-A386-4D86-9756-899E158506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468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564A9F-50A2-4022-8BCA-F7869D11146B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253-A386-4D86-9756-899E158506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656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564A9F-50A2-4022-8BCA-F7869D11146B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253-A386-4D86-9756-899E158506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79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564A9F-50A2-4022-8BCA-F7869D11146B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253-A386-4D86-9756-899E158506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26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564A9F-50A2-4022-8BCA-F7869D11146B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253-A386-4D86-9756-899E158506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752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564A9F-50A2-4022-8BCA-F7869D11146B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253-A386-4D86-9756-899E158506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093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564A9F-50A2-4022-8BCA-F7869D11146B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253-A386-4D86-9756-899E158506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597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2843808" y="205978"/>
            <a:ext cx="5842992" cy="52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897565"/>
            <a:ext cx="8229600" cy="3697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104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2F253-A386-4D86-9756-899E158506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8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tx2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0" kern="1200">
          <a:solidFill>
            <a:schemeClr val="tx2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tx2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0" kern="1200">
          <a:solidFill>
            <a:schemeClr val="tx2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b="0" kern="1200">
          <a:solidFill>
            <a:schemeClr val="tx2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65536"/>
            <a:ext cx="8280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Typing your Headline here</a:t>
            </a:r>
          </a:p>
        </p:txBody>
      </p:sp>
      <p:sp>
        <p:nvSpPr>
          <p:cNvPr id="1027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13237"/>
            <a:ext cx="8280400" cy="356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The first layer</a:t>
            </a:r>
          </a:p>
          <a:p>
            <a:pPr lvl="1"/>
            <a:r>
              <a:rPr lang="en-US" altLang="zh-TW" smtClean="0"/>
              <a:t>The second layer</a:t>
            </a:r>
          </a:p>
          <a:p>
            <a:pPr lvl="2"/>
            <a:r>
              <a:rPr lang="en-US" altLang="zh-TW" smtClean="0"/>
              <a:t>The Third layer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93" y="4933952"/>
            <a:ext cx="1152525" cy="22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BDBEF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928D7-BCA8-49E0-A7A8-BA2AB3E07316}" type="slidenum">
              <a:rPr kumimoji="1"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/>
          </a:p>
        </p:txBody>
      </p:sp>
    </p:spTree>
    <p:extLst>
      <p:ext uri="{BB962C8B-B14F-4D97-AF65-F5344CB8AC3E}">
        <p14:creationId xmlns:p14="http://schemas.microsoft.com/office/powerpoint/2010/main" val="353068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335B9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335B9D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335B9D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335B9D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335B9D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400">
          <a:solidFill>
            <a:srgbClr val="335B9D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400">
          <a:solidFill>
            <a:srgbClr val="335B9D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400">
          <a:solidFill>
            <a:srgbClr val="335B9D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400">
          <a:solidFill>
            <a:srgbClr val="335B9D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rgbClr val="3C7BC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80808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rgbClr val="51515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3" Type="http://schemas.openxmlformats.org/officeDocument/2006/relationships/hyperlink" Target="http://www.google.com.tw/url?sa=i&amp;rct=j&amp;q=&amp;esrc=s&amp;source=images&amp;cd=&amp;cad=rja&amp;uact=8&amp;ved=0ahUKEwj09vz23pTLAhVDm5QKHcRsDaUQjRwIBw&amp;url=http://www.cgmic.com.tw/cg2/portfolio.php?rid1=48&amp;psig=AFQjCNGCWekWEUGXtWNEQBQ_B-XvX-b8jQ&amp;ust=1456552385356961" TargetMode="External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57158" y="2139703"/>
            <a:ext cx="5760640" cy="2432312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+mn-lt"/>
              </a:rPr>
              <a:t>麗臺科技</a:t>
            </a:r>
            <a:r>
              <a:rPr lang="en-US" altLang="zh-TW" sz="3600" dirty="0" smtClean="0">
                <a:latin typeface="+mn-lt"/>
              </a:rPr>
              <a:t>2017</a:t>
            </a:r>
            <a:r>
              <a:rPr lang="zh-TW" altLang="en-US" sz="3600" dirty="0" smtClean="0">
                <a:latin typeface="+mn-lt"/>
              </a:rPr>
              <a:t>法說會</a:t>
            </a:r>
            <a:r>
              <a:rPr lang="en-US" altLang="zh-TW" sz="3600" dirty="0" smtClean="0">
                <a:latin typeface="+mn-lt"/>
              </a:rPr>
              <a:t/>
            </a:r>
            <a:br>
              <a:rPr lang="en-US" altLang="zh-TW" sz="3600" dirty="0" smtClean="0">
                <a:latin typeface="+mn-lt"/>
              </a:rPr>
            </a:br>
            <a:r>
              <a:rPr lang="en-US" altLang="zh-TW" sz="3600" dirty="0" smtClean="0">
                <a:latin typeface="+mn-lt"/>
              </a:rPr>
              <a:t/>
            </a:r>
            <a:br>
              <a:rPr lang="en-US" altLang="zh-TW" sz="3600" dirty="0" smtClean="0">
                <a:latin typeface="+mn-lt"/>
              </a:rPr>
            </a:br>
            <a:r>
              <a:rPr lang="en-US" altLang="zh-TW" sz="3600" dirty="0" smtClean="0">
                <a:latin typeface="+mn-lt"/>
              </a:rPr>
              <a:t/>
            </a:r>
            <a:br>
              <a:rPr lang="en-US" altLang="zh-TW" sz="3600" dirty="0" smtClean="0">
                <a:latin typeface="+mn-lt"/>
              </a:rPr>
            </a:br>
            <a:r>
              <a:rPr lang="en-US" altLang="zh-TW" sz="2000" dirty="0" smtClean="0">
                <a:latin typeface="+mn-lt"/>
              </a:rPr>
              <a:t>2017</a:t>
            </a:r>
            <a:r>
              <a:rPr lang="zh-TW" altLang="en-US" sz="2000" dirty="0" smtClean="0">
                <a:latin typeface="+mn-lt"/>
              </a:rPr>
              <a:t>年</a:t>
            </a:r>
            <a:r>
              <a:rPr lang="en-US" altLang="zh-TW" sz="2000" dirty="0" smtClean="0">
                <a:latin typeface="+mn-lt"/>
              </a:rPr>
              <a:t>12</a:t>
            </a:r>
            <a:r>
              <a:rPr lang="zh-TW" altLang="en-US" sz="2000" dirty="0" smtClean="0">
                <a:latin typeface="+mn-lt"/>
              </a:rPr>
              <a:t>月</a:t>
            </a:r>
            <a:r>
              <a:rPr lang="en-US" altLang="zh-TW" sz="2000" dirty="0" smtClean="0">
                <a:latin typeface="+mn-lt"/>
              </a:rPr>
              <a:t>19</a:t>
            </a:r>
            <a:r>
              <a:rPr lang="zh-TW" altLang="en-US" sz="2000" dirty="0" smtClean="0">
                <a:latin typeface="+mn-lt"/>
              </a:rPr>
              <a:t>日</a:t>
            </a:r>
            <a:r>
              <a:rPr lang="en-US" altLang="zh-TW" sz="2000" dirty="0" smtClean="0">
                <a:latin typeface="+mn-lt"/>
              </a:rPr>
              <a:t> </a:t>
            </a:r>
            <a:endParaRPr lang="zh-TW" alt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693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486107"/>
            <a:ext cx="4680520" cy="6119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TW" alt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為什麼 機器</a:t>
            </a:r>
            <a:r>
              <a:rPr lang="en-US" altLang="zh-TW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TW" alt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深度學習 目前這麼熱門 </a:t>
            </a:r>
            <a:r>
              <a:rPr lang="en-US" altLang="zh-TW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 </a:t>
            </a:r>
            <a:endParaRPr lang="en-US" altLang="zh-TW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3" y="1098076"/>
            <a:ext cx="7857460" cy="310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939902" y="3916137"/>
            <a:ext cx="2998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zh-TW" altLang="en-US" sz="14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機器學習自大數據中去</a:t>
            </a:r>
            <a:endParaRPr lang="en-US" altLang="zh-TW" sz="1400" b="1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4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萃取資料</a:t>
            </a:r>
            <a:endParaRPr lang="zh-TW" altLang="en-US" sz="1400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564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E6FA-8F87-40B4-A09F-105BF45A39EE}" type="slidenum">
              <a:rPr lang="zh-TW" alt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zh-TW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686" y="297518"/>
            <a:ext cx="6288466" cy="6119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TW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每</a:t>
            </a:r>
            <a:r>
              <a:rPr lang="zh-TW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個產業領域都需要 機器</a:t>
            </a:r>
            <a:r>
              <a:rPr lang="en-US" altLang="zh-TW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TW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深度學習 的應用</a:t>
            </a:r>
            <a:r>
              <a:rPr lang="en-US" altLang="zh-TW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zh-TW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116673" y="928678"/>
            <a:ext cx="8947279" cy="3803573"/>
            <a:chOff x="116669" y="906649"/>
            <a:chExt cx="8947279" cy="3803573"/>
          </a:xfrm>
        </p:grpSpPr>
        <p:sp>
          <p:nvSpPr>
            <p:cNvPr id="19" name="矩形 18"/>
            <p:cNvSpPr/>
            <p:nvPr/>
          </p:nvSpPr>
          <p:spPr>
            <a:xfrm>
              <a:off x="7392356" y="3102417"/>
              <a:ext cx="1653898" cy="160780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32093" y="906649"/>
              <a:ext cx="1685609" cy="15936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2" descr="http://cs.stanford.edu/people/karpathy/cnnembed/cnn_embed_full_1k.jpg"/>
            <p:cNvPicPr preferRelativeResize="0">
              <a:picLocks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6669" y="908330"/>
              <a:ext cx="1653898" cy="159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0" descr="http://ucsdnews.ucsd.edu/news_uploads/2014_11_17_ovarian_cancer_cells__gothenburg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731" r="10105" b="84"/>
            <a:stretch/>
          </p:blipFill>
          <p:spPr bwMode="auto">
            <a:xfrm>
              <a:off x="1938020" y="909483"/>
              <a:ext cx="1637420" cy="1593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http://images.dailytech.com/nimage/21649_large_cyber_security.gif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19" r="5177"/>
            <a:stretch/>
          </p:blipFill>
          <p:spPr bwMode="auto">
            <a:xfrm>
              <a:off x="5568403" y="908330"/>
              <a:ext cx="1674811" cy="1591939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files.linuxgizmos.com/nvidia_computer_vision2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6" t="2509" r="53734" b="16293"/>
            <a:stretch/>
          </p:blipFill>
          <p:spPr bwMode="auto">
            <a:xfrm>
              <a:off x="7392357" y="909482"/>
              <a:ext cx="1671591" cy="1590787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7392356" y="2530288"/>
              <a:ext cx="1671591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自動駕駛和運輸</a:t>
              </a:r>
              <a:r>
                <a:rPr lang="en-US" altLang="zh-TW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</a:p>
            <a:p>
              <a:pPr algn="ctr"/>
              <a:r>
                <a:rPr lang="zh-TW" altLang="en-US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交通</a:t>
              </a:r>
              <a:endParaRPr lang="en-US" altLang="zh-TW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568403" y="2526569"/>
              <a:ext cx="1674811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保安和公共安全</a:t>
              </a:r>
              <a:r>
                <a:rPr lang="en-US" altLang="zh-TW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</a:p>
            <a:p>
              <a:pPr algn="ctr"/>
              <a:endParaRPr lang="zh-TW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16669" y="2528452"/>
              <a:ext cx="1653898" cy="7386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消費</a:t>
              </a:r>
              <a:r>
                <a:rPr lang="zh-TW" altLang="en-US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網路、移動裝置、零售業</a:t>
              </a:r>
              <a:endParaRPr lang="en-US" altLang="zh-TW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732092" y="2530288"/>
              <a:ext cx="1685609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廣播、媒體、娛樂產業</a:t>
              </a:r>
              <a:endParaRPr lang="en-US" altLang="zh-TW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938020" y="2530288"/>
              <a:ext cx="1637420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生物醫學的應用</a:t>
              </a:r>
              <a:endParaRPr lang="en-US" altLang="zh-TW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en-US" altLang="zh-TW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392356" y="3187706"/>
              <a:ext cx="1653898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85725" indent="-85725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en-US" altLang="zh-TW" sz="1200" dirty="0" smtClean="0"/>
                <a:t>Autonomous driving </a:t>
              </a:r>
              <a:endParaRPr lang="en-US" altLang="zh-TW" sz="1200" dirty="0"/>
            </a:p>
            <a:p>
              <a:pPr marL="85725" indent="-85725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en-US" altLang="zh-TW" sz="1200" dirty="0" smtClean="0"/>
                <a:t>Pedestrian</a:t>
              </a:r>
              <a:r>
                <a:rPr lang="en-US" altLang="zh-TW" sz="1200" dirty="0"/>
                <a:t> </a:t>
              </a:r>
              <a:r>
                <a:rPr lang="en-US" altLang="zh-TW" sz="1200" dirty="0" smtClean="0"/>
                <a:t>detection</a:t>
              </a:r>
              <a:endParaRPr lang="en-US" altLang="zh-TW" sz="1200" dirty="0"/>
            </a:p>
            <a:p>
              <a:pPr marL="85725" indent="-85725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en-US" altLang="zh-TW" sz="1200" dirty="0" smtClean="0"/>
                <a:t>Accident </a:t>
              </a:r>
              <a:r>
                <a:rPr lang="en-US" altLang="zh-TW" sz="1200" dirty="0"/>
                <a:t>avoidance</a:t>
              </a:r>
              <a:endParaRPr lang="zh-TW" altLang="en-US" sz="1200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5578858" y="3102417"/>
              <a:ext cx="1664355" cy="160780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3732092" y="3102417"/>
              <a:ext cx="1685609" cy="160780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921542" y="3102417"/>
              <a:ext cx="1653898" cy="160780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16669" y="3102416"/>
              <a:ext cx="1653898" cy="160780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5578858" y="3186929"/>
              <a:ext cx="1446093" cy="9130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indent="-85725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en-US" altLang="zh-TW" sz="1200" dirty="0" smtClean="0"/>
                <a:t>Video surveillance</a:t>
              </a:r>
              <a:endParaRPr lang="en-US" altLang="zh-TW" sz="1200" dirty="0"/>
            </a:p>
            <a:p>
              <a:pPr marL="85725" indent="-85725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en-US" altLang="zh-TW" sz="1200" dirty="0" smtClean="0"/>
                <a:t>Image </a:t>
              </a:r>
              <a:r>
                <a:rPr lang="en-US" altLang="zh-TW" sz="1200" dirty="0"/>
                <a:t>analysis</a:t>
              </a:r>
            </a:p>
            <a:p>
              <a:pPr marL="85725" indent="-85725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en-US" altLang="zh-TW" sz="1200" dirty="0" smtClean="0"/>
                <a:t>Facial </a:t>
              </a:r>
              <a:r>
                <a:rPr lang="en-US" altLang="zh-TW" sz="1200" dirty="0"/>
                <a:t>recognition</a:t>
              </a:r>
            </a:p>
            <a:p>
              <a:pPr>
                <a:lnSpc>
                  <a:spcPts val="1600"/>
                </a:lnSpc>
              </a:pPr>
              <a:r>
                <a:rPr lang="en-US" altLang="zh-TW" sz="1200" dirty="0" smtClean="0"/>
                <a:t>  and </a:t>
              </a:r>
              <a:r>
                <a:rPr lang="en-US" altLang="zh-TW" sz="1200" dirty="0"/>
                <a:t>detection</a:t>
              </a:r>
              <a:endParaRPr lang="zh-TW" altLang="en-US" sz="1200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151492" y="3131280"/>
              <a:ext cx="1584251" cy="1528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indent="-85725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en-US" altLang="zh-TW" sz="1200" dirty="0"/>
                <a:t>Image tagging</a:t>
              </a:r>
            </a:p>
            <a:p>
              <a:pPr marL="85725" indent="-85725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en-US" altLang="zh-TW" sz="1200" dirty="0" smtClean="0"/>
                <a:t>Speech</a:t>
              </a:r>
              <a:r>
                <a:rPr lang="en-US" altLang="zh-TW" sz="1200" dirty="0"/>
                <a:t> </a:t>
              </a:r>
              <a:r>
                <a:rPr lang="en-US" altLang="zh-TW" sz="1200" dirty="0" smtClean="0"/>
                <a:t>recognition</a:t>
              </a:r>
              <a:endParaRPr lang="en-US" altLang="zh-TW" sz="1200" dirty="0"/>
            </a:p>
            <a:p>
              <a:pPr marL="85725" indent="-85725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en-US" altLang="zh-TW" sz="1200" dirty="0" smtClean="0"/>
                <a:t>Natural</a:t>
              </a:r>
              <a:r>
                <a:rPr lang="en-US" altLang="zh-TW" sz="1200" dirty="0"/>
                <a:t> </a:t>
              </a:r>
              <a:r>
                <a:rPr lang="en-US" altLang="zh-TW" sz="1200" dirty="0" smtClean="0"/>
                <a:t>language</a:t>
              </a:r>
              <a:endParaRPr lang="en-US" altLang="zh-TW" sz="1200" dirty="0"/>
            </a:p>
            <a:p>
              <a:pPr>
                <a:lnSpc>
                  <a:spcPts val="1600"/>
                </a:lnSpc>
              </a:pPr>
              <a:r>
                <a:rPr lang="en-US" altLang="zh-TW" sz="1200" dirty="0" smtClean="0"/>
                <a:t>  processing</a:t>
              </a:r>
              <a:endParaRPr lang="en-US" altLang="zh-TW" sz="1200" dirty="0"/>
            </a:p>
            <a:p>
              <a:pPr marL="85725" indent="-85725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en-US" altLang="zh-TW" sz="1200" dirty="0" smtClean="0"/>
                <a:t>Recommendation </a:t>
              </a:r>
              <a:r>
                <a:rPr lang="en-US" altLang="zh-TW" sz="1200" dirty="0"/>
                <a:t>and sentiment</a:t>
              </a:r>
            </a:p>
            <a:p>
              <a:pPr>
                <a:lnSpc>
                  <a:spcPts val="1600"/>
                </a:lnSpc>
              </a:pPr>
              <a:r>
                <a:rPr lang="en-US" altLang="zh-TW" sz="1200" dirty="0" smtClean="0"/>
                <a:t>  analysis</a:t>
              </a:r>
              <a:endParaRPr lang="zh-TW" altLang="en-US" sz="1200" dirty="0"/>
            </a:p>
          </p:txBody>
        </p:sp>
        <p:sp>
          <p:nvSpPr>
            <p:cNvPr id="27" name="矩形 26"/>
            <p:cNvSpPr/>
            <p:nvPr/>
          </p:nvSpPr>
          <p:spPr>
            <a:xfrm>
              <a:off x="1938020" y="3165664"/>
              <a:ext cx="163742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indent="-85725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en-US" altLang="zh-TW" sz="1200" dirty="0"/>
                <a:t>Drug discovery</a:t>
              </a:r>
            </a:p>
            <a:p>
              <a:pPr marL="85725" indent="-85725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en-US" altLang="zh-TW" sz="1200" dirty="0" smtClean="0"/>
                <a:t>Diagnostic</a:t>
              </a:r>
              <a:r>
                <a:rPr lang="en-US" altLang="zh-TW" sz="1200" dirty="0"/>
                <a:t> </a:t>
              </a:r>
              <a:r>
                <a:rPr lang="en-US" altLang="zh-TW" sz="1200" dirty="0" smtClean="0"/>
                <a:t>assistance</a:t>
              </a:r>
              <a:endParaRPr lang="en-US" altLang="zh-TW" sz="1200" dirty="0"/>
            </a:p>
            <a:p>
              <a:pPr marL="85725" indent="-85725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en-US" altLang="zh-TW" sz="1200" dirty="0" smtClean="0"/>
                <a:t>Cancer cell detection</a:t>
              </a:r>
              <a:endParaRPr lang="zh-TW" altLang="en-US" sz="120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3732093" y="3187706"/>
              <a:ext cx="16905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zh-TW" sz="1200" dirty="0"/>
                <a:t>Captioning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zh-TW" sz="1200" dirty="0" smtClean="0"/>
                <a:t>Search</a:t>
              </a:r>
              <a:endParaRPr lang="en-US" altLang="zh-TW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zh-TW" sz="1200" dirty="0" smtClean="0"/>
                <a:t>Recommendations</a:t>
              </a:r>
              <a:endParaRPr lang="en-US" altLang="zh-TW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zh-TW" sz="1200" dirty="0" smtClean="0"/>
                <a:t>Real time translation</a:t>
              </a:r>
              <a:endParaRPr lang="zh-TW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276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tarzan\A01麗臺科技\f.一般事務\法說會power point\法說會PPT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94071"/>
            <a:ext cx="9150350" cy="51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044617"/>
            <a:ext cx="7632848" cy="6119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</a:rPr>
              <a:t>聚焦系統整合解決方案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</a:rPr>
              <a:t>採用多圖形運算卡加速功能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altLang="zh-TW" sz="24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57351" y="1528357"/>
            <a:ext cx="6522961" cy="3131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595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2000" spc="-150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針對製造和娛樂產業相關，加強渲染和模擬分析處理。</a:t>
            </a:r>
            <a:endParaRPr lang="en-US" altLang="zh-TW" sz="2000" spc="-150" dirty="0">
              <a:solidFill>
                <a:schemeClr val="accent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1595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2000" spc="-150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針對教育和科學研究單位，提供高效能運算功能。</a:t>
            </a:r>
            <a:endParaRPr lang="en-US" altLang="zh-TW" sz="2000" spc="-150" dirty="0">
              <a:solidFill>
                <a:schemeClr val="accent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15950" indent="-342900">
              <a:lnSpc>
                <a:spcPct val="150000"/>
              </a:lnSpc>
              <a:buAutoNum type="arabicPeriod" startAt="3"/>
              <a:defRPr/>
            </a:pPr>
            <a:r>
              <a:rPr lang="zh-TW" altLang="en-US" sz="2000" spc="-150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以人工智能</a:t>
            </a:r>
            <a:r>
              <a:rPr lang="en-US" altLang="zh-TW" sz="2000" spc="-150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spc="-150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深度學習提供大數據分析、視覺</a:t>
            </a:r>
            <a:r>
              <a:rPr lang="en-US" altLang="zh-TW" sz="2000" spc="-150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spc="-150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語音</a:t>
            </a:r>
            <a:r>
              <a:rPr lang="en-US" altLang="zh-TW" sz="2000" spc="-150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spc="-150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臉部辨識</a:t>
            </a:r>
            <a:r>
              <a:rPr lang="en-US" altLang="zh-TW" sz="2000" spc="-150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000" spc="-150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醫學診斷、</a:t>
            </a:r>
            <a:r>
              <a:rPr lang="zh-TW" altLang="en-US" sz="2000" spc="-15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市場情報</a:t>
            </a:r>
            <a:r>
              <a:rPr lang="zh-TW" altLang="en-US" sz="2000" spc="-150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分析、機器人等應用。</a:t>
            </a:r>
            <a:endParaRPr lang="en-US" altLang="zh-TW" sz="2000" spc="-150" dirty="0">
              <a:solidFill>
                <a:schemeClr val="accent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15950" indent="-342900">
              <a:lnSpc>
                <a:spcPct val="150000"/>
              </a:lnSpc>
              <a:buAutoNum type="arabicPeriod" startAt="3"/>
              <a:defRPr/>
            </a:pPr>
            <a:r>
              <a:rPr lang="zh-TW" altLang="en-US" sz="2000" spc="-150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在教育和娛樂產業，採用圖形加速運算虛擬桌面功能。</a:t>
            </a:r>
            <a:endParaRPr lang="en-US" altLang="zh-TW" sz="2000" spc="-150" dirty="0" smtClean="0">
              <a:solidFill>
                <a:schemeClr val="accent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3050">
              <a:lnSpc>
                <a:spcPts val="1900"/>
              </a:lnSpc>
              <a:defRPr/>
            </a:pPr>
            <a:endParaRPr lang="en-US" altLang="zh-TW" sz="2000" spc="-150" dirty="0" smtClean="0">
              <a:solidFill>
                <a:schemeClr val="accent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3050">
              <a:lnSpc>
                <a:spcPts val="1900"/>
              </a:lnSpc>
              <a:defRPr/>
            </a:pPr>
            <a:endParaRPr lang="en-US" altLang="zh-TW" sz="2000" spc="-150" dirty="0" smtClean="0">
              <a:solidFill>
                <a:srgbClr val="335B9D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15950" indent="-342900">
              <a:lnSpc>
                <a:spcPts val="1900"/>
              </a:lnSpc>
              <a:buFont typeface="+mj-lt"/>
              <a:buAutoNum type="arabicPeriod"/>
              <a:defRPr/>
            </a:pPr>
            <a:endParaRPr lang="en-US" altLang="zh-TW" sz="2000" spc="-150" dirty="0">
              <a:solidFill>
                <a:srgbClr val="335B9D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83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42726" y="213767"/>
            <a:ext cx="8524815" cy="4857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AI 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雲端健康管理照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護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方案 </a:t>
            </a:r>
            <a:endParaRPr lang="zh-TW" altLang="en-US" sz="2800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1832782" y="1383350"/>
            <a:ext cx="5427943" cy="2760036"/>
          </a:xfrm>
          <a:prstGeom prst="ellips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CCFF"/>
              </a:buClr>
              <a:buChar char="–"/>
              <a:defRPr sz="28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CBA00"/>
                </a:solidFill>
                <a:latin typeface="Century Gothic" pitchFamily="34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en-CA" altLang="en-US" sz="800">
              <a:solidFill>
                <a:srgbClr val="FFFFFF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13429145">
            <a:off x="2000959" y="3929815"/>
            <a:ext cx="388448" cy="237602"/>
          </a:xfrm>
          <a:prstGeom prst="rightArrow">
            <a:avLst>
              <a:gd name="adj1" fmla="val 50000"/>
              <a:gd name="adj2" fmla="val 33073"/>
            </a:avLst>
          </a:prstGeom>
          <a:solidFill>
            <a:srgbClr val="99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CCFF"/>
              </a:buClr>
              <a:buChar char="–"/>
              <a:defRPr sz="28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CBA00"/>
                </a:solidFill>
                <a:latin typeface="Century Gothic" pitchFamily="34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en-US" altLang="en-US" sz="800">
              <a:solidFill>
                <a:srgbClr val="FFFFFF"/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 rot="10800000">
            <a:off x="3567069" y="4235193"/>
            <a:ext cx="488960" cy="241663"/>
          </a:xfrm>
          <a:prstGeom prst="rightArrow">
            <a:avLst>
              <a:gd name="adj1" fmla="val 50000"/>
              <a:gd name="adj2" fmla="val 33073"/>
            </a:avLst>
          </a:prstGeom>
          <a:solidFill>
            <a:srgbClr val="99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CCFF"/>
              </a:buClr>
              <a:buChar char="–"/>
              <a:defRPr sz="28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CBA00"/>
                </a:solidFill>
                <a:latin typeface="Century Gothic" pitchFamily="34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en-US" altLang="en-US" sz="800">
              <a:solidFill>
                <a:srgbClr val="FFFFFF"/>
              </a:solidFill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8538977">
            <a:off x="6476905" y="3859724"/>
            <a:ext cx="424324" cy="196974"/>
          </a:xfrm>
          <a:prstGeom prst="rightArrow">
            <a:avLst>
              <a:gd name="adj1" fmla="val 50000"/>
              <a:gd name="adj2" fmla="val 33073"/>
            </a:avLst>
          </a:prstGeom>
          <a:solidFill>
            <a:srgbClr val="99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CCFF"/>
              </a:buClr>
              <a:buChar char="–"/>
              <a:defRPr sz="28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CBA00"/>
                </a:solidFill>
                <a:latin typeface="Century Gothic" pitchFamily="34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en-US" altLang="en-US" sz="800">
              <a:solidFill>
                <a:srgbClr val="FFFFFF"/>
              </a:solidFill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 rot="18979643">
            <a:off x="1574505" y="1878881"/>
            <a:ext cx="388817" cy="245211"/>
          </a:xfrm>
          <a:prstGeom prst="rightArrow">
            <a:avLst>
              <a:gd name="adj1" fmla="val 50000"/>
              <a:gd name="adj2" fmla="val 33073"/>
            </a:avLst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CCFF"/>
              </a:buClr>
              <a:buChar char="–"/>
              <a:defRPr sz="28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CBA00"/>
                </a:solidFill>
                <a:latin typeface="Century Gothic" pitchFamily="34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en-US" altLang="en-US" sz="800">
              <a:solidFill>
                <a:srgbClr val="FFFFFF"/>
              </a:solidFill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4265188" y="1055874"/>
            <a:ext cx="438154" cy="262540"/>
          </a:xfrm>
          <a:prstGeom prst="rightArrow">
            <a:avLst>
              <a:gd name="adj1" fmla="val 50000"/>
              <a:gd name="adj2" fmla="val 33073"/>
            </a:avLst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CCFF"/>
              </a:buClr>
              <a:buChar char="–"/>
              <a:defRPr sz="28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CBA00"/>
                </a:solidFill>
                <a:latin typeface="Century Gothic" pitchFamily="34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en-US" altLang="en-US" sz="800">
              <a:solidFill>
                <a:srgbClr val="FFFFFF"/>
              </a:solidFill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 rot="2629258">
            <a:off x="7059297" y="1668823"/>
            <a:ext cx="350461" cy="224180"/>
          </a:xfrm>
          <a:prstGeom prst="rightArrow">
            <a:avLst>
              <a:gd name="adj1" fmla="val 50000"/>
              <a:gd name="adj2" fmla="val 33073"/>
            </a:avLst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CCFF"/>
              </a:buClr>
              <a:buChar char="–"/>
              <a:defRPr sz="28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CBA00"/>
                </a:solidFill>
                <a:latin typeface="Century Gothic" pitchFamily="34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en-US" altLang="en-US" sz="800">
              <a:solidFill>
                <a:srgbClr val="FFFFFF"/>
              </a:solidFill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369839" y="1886942"/>
            <a:ext cx="1007006" cy="780130"/>
            <a:chOff x="2567958" y="2633657"/>
            <a:chExt cx="1007006" cy="1040172"/>
          </a:xfrm>
        </p:grpSpPr>
        <p:pic>
          <p:nvPicPr>
            <p:cNvPr id="20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123" y="2633657"/>
              <a:ext cx="634175" cy="69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3"/>
            <p:cNvSpPr/>
            <p:nvPr/>
          </p:nvSpPr>
          <p:spPr>
            <a:xfrm>
              <a:off x="2567958" y="3335275"/>
              <a:ext cx="10070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1" lang="en-US" sz="1050" b="1" kern="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/>
                </a:rPr>
                <a:t>Kiosk</a:t>
              </a:r>
              <a:r>
                <a:rPr kumimoji="1" lang="zh-TW" altLang="en-US" sz="1050" b="1" kern="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/>
                </a:rPr>
                <a:t> 健康站</a:t>
              </a:r>
              <a:r>
                <a:rPr kumimoji="1" lang="en-US" sz="1050" b="1" kern="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/>
                </a:rPr>
                <a:t> </a:t>
              </a: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5456008" y="796638"/>
            <a:ext cx="1124911" cy="980363"/>
            <a:chOff x="5365884" y="1317082"/>
            <a:chExt cx="1124911" cy="1428163"/>
          </a:xfrm>
        </p:grpSpPr>
        <p:pic>
          <p:nvPicPr>
            <p:cNvPr id="3074" name="Picture 2" descr="https://encrypted-tbn1.gstatic.com/images?q=tbn:ANd9GcQ6ipgkWipg-_FRuaoht32UPyHM6WloS9khLzdef7rZflCqlaKh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884" y="1317082"/>
              <a:ext cx="1124911" cy="979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文字方塊 24"/>
            <p:cNvSpPr txBox="1"/>
            <p:nvPr/>
          </p:nvSpPr>
          <p:spPr>
            <a:xfrm>
              <a:off x="5365884" y="2296885"/>
              <a:ext cx="1124911" cy="44836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1400" b="1" u="sng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診所 </a:t>
              </a:r>
              <a:r>
                <a:rPr kumimoji="1" lang="en-US" altLang="zh-TW" sz="1400" b="1" u="sng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/ </a:t>
              </a:r>
              <a:r>
                <a:rPr kumimoji="1" lang="zh-TW" altLang="en-US" sz="1400" b="1" u="sng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健檢</a:t>
              </a:r>
              <a:endParaRPr kumimoji="1" lang="en-US" altLang="zh-TW" sz="1400" b="1" u="sng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7464437" y="2264086"/>
            <a:ext cx="1150024" cy="1310528"/>
            <a:chOff x="7542219" y="3199803"/>
            <a:chExt cx="1150024" cy="1747371"/>
          </a:xfrm>
        </p:grpSpPr>
        <p:pic>
          <p:nvPicPr>
            <p:cNvPr id="9" name="Picture 13" descr="C:\Users\peterb.INOVISE\Desktop\Hospita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2219" y="3199803"/>
              <a:ext cx="1150024" cy="134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文字方塊 26"/>
            <p:cNvSpPr txBox="1"/>
            <p:nvPr/>
          </p:nvSpPr>
          <p:spPr>
            <a:xfrm>
              <a:off x="7542219" y="4536805"/>
              <a:ext cx="1150024" cy="41036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1400" b="1" u="sng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醫院</a:t>
              </a:r>
              <a:endParaRPr kumimoji="1" lang="en-US" altLang="zh-TW" sz="1400" b="1" u="sng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294640" y="2417113"/>
            <a:ext cx="1222375" cy="1233620"/>
            <a:chOff x="340358" y="3325316"/>
            <a:chExt cx="1222375" cy="1644827"/>
          </a:xfrm>
        </p:grpSpPr>
        <p:pic>
          <p:nvPicPr>
            <p:cNvPr id="10" name="Picture 12" descr="C:\Users\peterb.INOVISE\Desktop\hom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358" y="3325316"/>
              <a:ext cx="1222375" cy="122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文字方塊 27"/>
            <p:cNvSpPr txBox="1"/>
            <p:nvPr/>
          </p:nvSpPr>
          <p:spPr>
            <a:xfrm>
              <a:off x="488441" y="4559774"/>
              <a:ext cx="922294" cy="41036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1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家庭</a:t>
              </a:r>
              <a:endParaRPr kumimoji="1" lang="en-US" altLang="zh-TW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6" name="AutoShape 4" descr="「藥局 卡通」的圖片搜尋結果"/>
          <p:cNvSpPr>
            <a:spLocks noChangeAspect="1" noChangeArrowheads="1"/>
          </p:cNvSpPr>
          <p:nvPr/>
        </p:nvSpPr>
        <p:spPr bwMode="auto">
          <a:xfrm>
            <a:off x="0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400">
              <a:solidFill>
                <a:srgbClr val="000000"/>
              </a:solidFill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2236789" y="846526"/>
            <a:ext cx="1273104" cy="882946"/>
            <a:chOff x="2195183" y="1339387"/>
            <a:chExt cx="1206115" cy="1302379"/>
          </a:xfrm>
        </p:grpSpPr>
        <p:pic>
          <p:nvPicPr>
            <p:cNvPr id="3078" name="Picture 6" descr="「藥局」的圖片搜尋結果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183" y="1339387"/>
              <a:ext cx="1206115" cy="849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文字方塊 30"/>
            <p:cNvSpPr txBox="1"/>
            <p:nvPr/>
          </p:nvSpPr>
          <p:spPr>
            <a:xfrm>
              <a:off x="2195183" y="2187783"/>
              <a:ext cx="1206115" cy="45398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1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社區 </a:t>
              </a:r>
              <a:r>
                <a:rPr kumimoji="1" lang="en-US" altLang="zh-TW" sz="1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kumimoji="1" lang="zh-TW" altLang="en-US" sz="1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 職場</a:t>
              </a:r>
              <a:endParaRPr kumimoji="1" lang="en-US" altLang="zh-TW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849300" y="3503127"/>
            <a:ext cx="1237838" cy="494904"/>
            <a:chOff x="3782064" y="5240360"/>
            <a:chExt cx="1237838" cy="659869"/>
          </a:xfrm>
        </p:grpSpPr>
        <p:sp>
          <p:nvSpPr>
            <p:cNvPr id="22" name="Rectangle 35"/>
            <p:cNvSpPr/>
            <p:nvPr/>
          </p:nvSpPr>
          <p:spPr>
            <a:xfrm>
              <a:off x="3782064" y="5561676"/>
              <a:ext cx="1237838" cy="338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1" lang="en-US" altLang="zh-TW" sz="1050" b="1" kern="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/>
                </a:rPr>
                <a:t>H100</a:t>
              </a:r>
              <a:r>
                <a:rPr kumimoji="1" lang="zh-TW" altLang="en-US" sz="1050" b="1" kern="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/>
                </a:rPr>
                <a:t> 居家傳輸盒</a:t>
              </a:r>
              <a:endParaRPr kumimoji="1" lang="en-US" sz="105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endParaRPr>
            </a:p>
          </p:txBody>
        </p:sp>
        <p:pic>
          <p:nvPicPr>
            <p:cNvPr id="34" name="Picture 5" descr="D:\Users\1968\Documents\Amor_H100_gateway (8z61)\8Z61 (from Terry)\8Z6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864" y="5240360"/>
              <a:ext cx="373075" cy="357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文字方塊 34"/>
          <p:cNvSpPr txBox="1"/>
          <p:nvPr/>
        </p:nvSpPr>
        <p:spPr>
          <a:xfrm>
            <a:off x="6300196" y="4097686"/>
            <a:ext cx="162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出院風險評估</a:t>
            </a:r>
            <a:endParaRPr kumimoji="1" lang="en-US" altLang="zh-TW" sz="1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1" lang="zh-TW" altLang="en-US" sz="1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避免短期返院</a:t>
            </a:r>
            <a:r>
              <a:rPr kumimoji="1" lang="en-US" altLang="zh-TW" sz="1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kumimoji="1" lang="zh-TW" altLang="en-US" sz="14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824371" y="4143386"/>
            <a:ext cx="1877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居家復健</a:t>
            </a:r>
            <a:endParaRPr kumimoji="1" lang="en-US" altLang="zh-TW" sz="1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7030487" y="1142248"/>
            <a:ext cx="162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醫療轉介</a:t>
            </a:r>
            <a:endParaRPr kumimoji="1" lang="en-US" altLang="zh-TW" sz="1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(10</a:t>
            </a:r>
            <a:r>
              <a:rPr kumimoji="1" lang="zh-TW" altLang="en-US" sz="1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秒快速篩檢</a:t>
            </a:r>
            <a:r>
              <a:rPr kumimoji="1" lang="en-US" altLang="zh-TW" sz="1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kumimoji="1" lang="zh-TW" altLang="en-US" sz="1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36246" y="1393746"/>
            <a:ext cx="162669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心臟風險評估</a:t>
            </a:r>
            <a:endParaRPr kumimoji="1" lang="en-US" altLang="zh-TW" sz="1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1" lang="zh-TW" altLang="en-US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心電</a:t>
            </a:r>
            <a:r>
              <a:rPr kumimoji="1" lang="en-US" altLang="zh-TW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kumimoji="1" lang="zh-TW" altLang="en-US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心音</a:t>
            </a:r>
            <a:r>
              <a:rPr kumimoji="1" lang="en-US" altLang="zh-TW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kumimoji="1" lang="zh-TW" altLang="en-US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血壓</a:t>
            </a:r>
            <a:r>
              <a:rPr kumimoji="1" lang="en-US" altLang="zh-TW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kumimoji="1" lang="zh-TW" altLang="en-US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血糖</a:t>
            </a:r>
            <a:r>
              <a:rPr kumimoji="1" lang="en-US" altLang="zh-TW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/  </a:t>
            </a:r>
            <a:r>
              <a:rPr kumimoji="1" lang="zh-TW" altLang="en-US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膽固醇</a:t>
            </a:r>
            <a:r>
              <a:rPr kumimoji="1" lang="en-US" altLang="zh-TW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kumimoji="1" lang="zh-TW" altLang="en-US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抽菸</a:t>
            </a:r>
            <a:r>
              <a:rPr kumimoji="1" lang="en-US" altLang="zh-TW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…..)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4065136" y="826976"/>
            <a:ext cx="702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快篩</a:t>
            </a:r>
          </a:p>
        </p:txBody>
      </p:sp>
      <p:grpSp>
        <p:nvGrpSpPr>
          <p:cNvPr id="23" name="群組 22"/>
          <p:cNvGrpSpPr/>
          <p:nvPr/>
        </p:nvGrpSpPr>
        <p:grpSpPr>
          <a:xfrm>
            <a:off x="5573689" y="2224413"/>
            <a:ext cx="1539853" cy="759343"/>
            <a:chOff x="5720867" y="3437406"/>
            <a:chExt cx="1539853" cy="1012458"/>
          </a:xfrm>
        </p:grpSpPr>
        <p:pic>
          <p:nvPicPr>
            <p:cNvPr id="40" name="Picture 2" descr="http://www.inovise.com/SiteAssets/products/AUDICOR_AM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8459" y="3437406"/>
              <a:ext cx="944671" cy="60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文字方塊 1"/>
            <p:cNvSpPr txBox="1"/>
            <p:nvPr/>
          </p:nvSpPr>
          <p:spPr>
            <a:xfrm>
              <a:off x="5720867" y="4111309"/>
              <a:ext cx="153985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105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3</a:t>
              </a:r>
              <a:r>
                <a:rPr kumimoji="1" lang="zh-TW" altLang="en-US" sz="105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 導心電心音儀</a:t>
              </a: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3376845" y="2405686"/>
            <a:ext cx="2182746" cy="944380"/>
            <a:chOff x="3895967" y="3657013"/>
            <a:chExt cx="1655835" cy="1007445"/>
          </a:xfrm>
        </p:grpSpPr>
        <p:pic>
          <p:nvPicPr>
            <p:cNvPr id="32" name="圖片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734" y="3657013"/>
              <a:ext cx="945508" cy="709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文字方塊 32"/>
            <p:cNvSpPr txBox="1"/>
            <p:nvPr/>
          </p:nvSpPr>
          <p:spPr>
            <a:xfrm>
              <a:off x="3895967" y="4336128"/>
              <a:ext cx="1655835" cy="32833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AI</a:t>
              </a:r>
              <a:r>
                <a:rPr kumimoji="1" lang="zh-TW" altLang="en-US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 雲端照</a:t>
              </a:r>
              <a:r>
                <a:rPr kumimoji="1" lang="zh-TW" altLang="en-US" sz="1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護中心</a:t>
              </a:r>
              <a:endParaRPr kumimoji="1" lang="en-US" altLang="zh-TW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46" name="文字方塊 45"/>
          <p:cNvSpPr txBox="1"/>
          <p:nvPr/>
        </p:nvSpPr>
        <p:spPr>
          <a:xfrm>
            <a:off x="4163672" y="4157567"/>
            <a:ext cx="188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居家照護</a:t>
            </a:r>
            <a:endParaRPr kumimoji="1" lang="en-US" altLang="zh-TW" sz="1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1" lang="zh-TW" altLang="en-US" sz="1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每日量測，如同血壓</a:t>
            </a:r>
            <a:r>
              <a:rPr kumimoji="1" lang="en-US" altLang="zh-TW" sz="1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4077123" y="1555800"/>
            <a:ext cx="1196160" cy="652009"/>
            <a:chOff x="4290482" y="2388218"/>
            <a:chExt cx="1196160" cy="869344"/>
          </a:xfrm>
        </p:grpSpPr>
        <p:pic>
          <p:nvPicPr>
            <p:cNvPr id="47" name="Picture 3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776" y="2388218"/>
              <a:ext cx="839961" cy="497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ctangle 37"/>
            <p:cNvSpPr/>
            <p:nvPr/>
          </p:nvSpPr>
          <p:spPr>
            <a:xfrm>
              <a:off x="4290482" y="2919008"/>
              <a:ext cx="11961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1" lang="en-US" sz="1050" b="1" kern="0" dirty="0" err="1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/>
                </a:rPr>
                <a:t>DxPatch</a:t>
              </a:r>
              <a:r>
                <a:rPr kumimoji="1" lang="zh-TW" altLang="en-US" sz="1050" b="1" kern="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/>
                </a:rPr>
                <a:t> 偵貼心</a:t>
              </a:r>
              <a:r>
                <a:rPr kumimoji="1" lang="en-US" sz="1050" b="1" kern="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/>
                </a:rPr>
                <a:t> </a:t>
              </a: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5202132" y="3287903"/>
            <a:ext cx="1196160" cy="636190"/>
            <a:chOff x="4290482" y="2409309"/>
            <a:chExt cx="1196160" cy="848252"/>
          </a:xfrm>
        </p:grpSpPr>
        <p:pic>
          <p:nvPicPr>
            <p:cNvPr id="50" name="Picture 3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776" y="2409309"/>
              <a:ext cx="839961" cy="497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Rectangle 37"/>
            <p:cNvSpPr/>
            <p:nvPr/>
          </p:nvSpPr>
          <p:spPr>
            <a:xfrm>
              <a:off x="4290482" y="2919007"/>
              <a:ext cx="11961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1" lang="en-US" sz="1050" b="1" kern="0" dirty="0" err="1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/>
                </a:rPr>
                <a:t>DxPatch</a:t>
              </a:r>
              <a:r>
                <a:rPr kumimoji="1" lang="zh-TW" altLang="en-US" sz="1050" b="1" kern="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/>
                </a:rPr>
                <a:t> 偵貼心</a:t>
              </a:r>
              <a:r>
                <a:rPr kumimoji="1" lang="en-US" sz="1050" b="1" kern="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/>
                </a:rPr>
                <a:t> </a:t>
              </a:r>
            </a:p>
          </p:txBody>
        </p:sp>
      </p:grpSp>
      <p:sp>
        <p:nvSpPr>
          <p:cNvPr id="54" name="文字方塊 53"/>
          <p:cNvSpPr txBox="1"/>
          <p:nvPr/>
        </p:nvSpPr>
        <p:spPr>
          <a:xfrm>
            <a:off x="7304144" y="3577291"/>
            <a:ext cx="162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院內檢測</a:t>
            </a:r>
            <a:endParaRPr kumimoji="1" lang="en-US" altLang="zh-TW" sz="1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1" lang="zh-TW" altLang="en-US" sz="1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心音圖</a:t>
            </a:r>
            <a:r>
              <a:rPr kumimoji="1" lang="en-US" altLang="zh-TW" sz="1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18018b)</a:t>
            </a:r>
            <a:endParaRPr kumimoji="1" lang="zh-TW" altLang="en-US" sz="14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5" name="Picture 2" descr="D:\pochun\project\PM\8Z36\ID\conceptA-2017-9-8-b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274" y="2723779"/>
            <a:ext cx="10541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37"/>
          <p:cNvSpPr/>
          <p:nvPr/>
        </p:nvSpPr>
        <p:spPr>
          <a:xfrm>
            <a:off x="2473072" y="3323546"/>
            <a:ext cx="74732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TW" sz="1050" b="1" kern="0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amor</a:t>
            </a:r>
            <a:r>
              <a:rPr kumimoji="1" lang="zh-TW" altLang="en-US" sz="105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 </a:t>
            </a:r>
            <a:r>
              <a:rPr kumimoji="1" lang="en-US" altLang="zh-TW" sz="1050" b="1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H2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TW" altLang="en-US" sz="1050" b="1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健康</a:t>
            </a:r>
            <a:r>
              <a:rPr kumimoji="1" lang="zh-TW" altLang="en-US" sz="105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手環</a:t>
            </a:r>
            <a:endParaRPr kumimoji="1" lang="en-US" sz="1050" b="1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425" y="606490"/>
            <a:ext cx="806047" cy="46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198" y="593762"/>
            <a:ext cx="481691" cy="43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6" descr="nav-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8" name="圖片 57" descr="Taiwan Excellence.sv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485" y="586031"/>
            <a:ext cx="343942" cy="394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08" y="3531295"/>
            <a:ext cx="286482" cy="46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Rectangle 37"/>
          <p:cNvSpPr/>
          <p:nvPr/>
        </p:nvSpPr>
        <p:spPr>
          <a:xfrm>
            <a:off x="2646204" y="3958100"/>
            <a:ext cx="85792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TW" sz="1050" b="1" kern="0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amor</a:t>
            </a:r>
            <a:r>
              <a:rPr kumimoji="1" lang="zh-TW" altLang="en-US" sz="105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 </a:t>
            </a:r>
            <a:r>
              <a:rPr kumimoji="1" lang="en-US" altLang="zh-TW" sz="1050" b="1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H1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TW" altLang="en-US" sz="1050" b="1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心律紀錄器</a:t>
            </a:r>
            <a:endParaRPr kumimoji="1" lang="en-US" altLang="zh-TW" sz="1050" b="1" kern="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740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5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5"/>
          <p:cNvSpPr txBox="1">
            <a:spLocks noGrp="1"/>
          </p:cNvSpPr>
          <p:nvPr/>
        </p:nvSpPr>
        <p:spPr bwMode="auto">
          <a:xfrm>
            <a:off x="8027993" y="4933952"/>
            <a:ext cx="1152525" cy="22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rgbClr val="3C7BC8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808080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600">
                <a:solidFill>
                  <a:srgbClr val="51515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3DB34BC-FBEF-4525-A58F-CF5F4F64B11B}" type="slidenum">
              <a:rPr lang="en-US" altLang="zh-TW" sz="1200">
                <a:solidFill>
                  <a:srgbClr val="0099CC"/>
                </a:solidFill>
                <a:latin typeface="+mn-lt"/>
                <a:ea typeface="微軟正黑體" panose="020B0604030504040204" pitchFamily="34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200">
              <a:solidFill>
                <a:srgbClr val="0099CC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8163" y="815581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公司資訊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8167" y="1288257"/>
            <a:ext cx="338906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0" lang="zh-TW" altLang="en-US" sz="2000" dirty="0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創立日期</a:t>
            </a:r>
            <a:r>
              <a:rPr kumimoji="0" lang="en-US" altLang="zh-TW" sz="2000" dirty="0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: 1986/10/24</a:t>
            </a:r>
          </a:p>
          <a:p>
            <a:pPr eaLnBrk="1" hangingPunct="1">
              <a:lnSpc>
                <a:spcPct val="120000"/>
              </a:lnSpc>
            </a:pPr>
            <a:r>
              <a:rPr kumimoji="0" lang="zh-TW" altLang="en-US" sz="2000" dirty="0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公開發行</a:t>
            </a:r>
            <a:r>
              <a:rPr kumimoji="0" lang="en-US" altLang="zh-TW" sz="2000" dirty="0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: 1999/6/3</a:t>
            </a:r>
          </a:p>
          <a:p>
            <a:pPr eaLnBrk="1" hangingPunct="1">
              <a:lnSpc>
                <a:spcPct val="120000"/>
              </a:lnSpc>
            </a:pPr>
            <a:r>
              <a:rPr kumimoji="0" lang="zh-TW" altLang="en-US" sz="2000" dirty="0" smtClean="0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股市</a:t>
            </a:r>
            <a:r>
              <a:rPr kumimoji="0" lang="zh-TW" altLang="en-US" sz="2000" dirty="0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代號</a:t>
            </a:r>
            <a:r>
              <a:rPr kumimoji="0" lang="en-US" altLang="zh-TW" sz="2000" dirty="0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: </a:t>
            </a:r>
            <a:r>
              <a:rPr kumimoji="0" lang="en-US" altLang="zh-TW" sz="2000" dirty="0" smtClean="0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2465</a:t>
            </a:r>
          </a:p>
          <a:p>
            <a:pPr eaLnBrk="1" hangingPunct="1">
              <a:lnSpc>
                <a:spcPct val="120000"/>
              </a:lnSpc>
            </a:pPr>
            <a:r>
              <a:rPr kumimoji="0" lang="zh-TW" altLang="en-US" sz="2000" dirty="0" smtClean="0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資本額</a:t>
            </a:r>
            <a:r>
              <a:rPr kumimoji="0" lang="en-US" altLang="zh-TW" sz="2000" dirty="0" smtClean="0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: </a:t>
            </a:r>
            <a:r>
              <a:rPr kumimoji="0" lang="zh-TW" altLang="en-US" sz="2000" dirty="0" smtClean="0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新台幣</a:t>
            </a:r>
            <a:r>
              <a:rPr kumimoji="0" lang="en-US" altLang="zh-TW" sz="2000" dirty="0" smtClean="0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5.36</a:t>
            </a:r>
            <a:r>
              <a:rPr kumimoji="0" lang="zh-TW" altLang="en-US" sz="2000" dirty="0" smtClean="0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億</a:t>
            </a:r>
            <a:endParaRPr kumimoji="0" lang="en-US" altLang="zh-TW" sz="2000" dirty="0">
              <a:solidFill>
                <a:srgbClr val="0070C0"/>
              </a:solidFill>
              <a:latin typeface="+mn-lt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eaLnBrk="1" hangingPunct="1">
              <a:lnSpc>
                <a:spcPct val="120000"/>
              </a:lnSpc>
            </a:pPr>
            <a:r>
              <a:rPr kumimoji="0" lang="zh-TW" altLang="en-US" sz="2000" dirty="0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董事長暨總經理</a:t>
            </a:r>
            <a:r>
              <a:rPr kumimoji="0" lang="en-US" altLang="zh-TW" sz="2000" dirty="0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: </a:t>
            </a:r>
            <a:r>
              <a:rPr kumimoji="0" lang="zh-TW" altLang="en-US" sz="2000" dirty="0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盧崑山先生</a:t>
            </a:r>
            <a:endParaRPr kumimoji="0" lang="en-US" altLang="zh-TW" sz="2000" dirty="0">
              <a:solidFill>
                <a:srgbClr val="0070C0"/>
              </a:solidFill>
              <a:latin typeface="+mn-lt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eaLnBrk="1" hangingPunct="1">
              <a:lnSpc>
                <a:spcPct val="120000"/>
              </a:lnSpc>
            </a:pPr>
            <a:r>
              <a:rPr kumimoji="0" lang="zh-TW" altLang="en-US" sz="2000" dirty="0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企業總部</a:t>
            </a:r>
            <a:r>
              <a:rPr kumimoji="0" lang="en-US" altLang="zh-TW" sz="2000" dirty="0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: </a:t>
            </a:r>
            <a:r>
              <a:rPr kumimoji="0" lang="zh-TW" altLang="en-US" sz="2000" dirty="0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台灣台北</a:t>
            </a:r>
            <a:endParaRPr kumimoji="0" lang="en-US" altLang="zh-TW" sz="2000" dirty="0">
              <a:solidFill>
                <a:srgbClr val="0070C0"/>
              </a:solidFill>
              <a:latin typeface="+mn-lt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eaLnBrk="1" hangingPunct="1">
              <a:lnSpc>
                <a:spcPct val="120000"/>
              </a:lnSpc>
            </a:pPr>
            <a:r>
              <a:rPr kumimoji="0" lang="zh-TW" altLang="en-US" sz="2000" dirty="0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子</a:t>
            </a:r>
            <a:r>
              <a:rPr kumimoji="0" lang="zh-TW" altLang="en-US" sz="2000" dirty="0" smtClean="0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公司</a:t>
            </a:r>
            <a:r>
              <a:rPr kumimoji="0" lang="en-US" altLang="zh-TW" sz="2000" dirty="0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: </a:t>
            </a:r>
            <a:r>
              <a:rPr kumimoji="0" lang="zh-TW" altLang="en-US" sz="2000" dirty="0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中國與日本</a:t>
            </a:r>
            <a:endParaRPr kumimoji="0" lang="en-US" altLang="zh-TW" sz="2000" dirty="0">
              <a:solidFill>
                <a:srgbClr val="0070C0"/>
              </a:solidFill>
              <a:latin typeface="+mn-lt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eaLnBrk="1" hangingPunct="1">
              <a:lnSpc>
                <a:spcPct val="120000"/>
              </a:lnSpc>
            </a:pPr>
            <a:r>
              <a:rPr kumimoji="0" lang="zh-TW" altLang="en-US" sz="2000" dirty="0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員工數</a:t>
            </a:r>
            <a:r>
              <a:rPr kumimoji="0" lang="en-US" altLang="zh-TW" sz="2000" dirty="0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: </a:t>
            </a:r>
            <a:r>
              <a:rPr kumimoji="0" lang="en-US" altLang="zh-TW" sz="2000" dirty="0" smtClean="0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350</a:t>
            </a:r>
            <a:endParaRPr lang="en-US" altLang="zh-TW" sz="2000" dirty="0">
              <a:solidFill>
                <a:srgbClr val="0070C0"/>
              </a:solidFill>
              <a:latin typeface="+mn-lt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2050" name="Picture 2" descr="E:\tarzan\A01麗臺科技\f.一般事務\法說會power point\法說會PPT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084"/>
            <a:ext cx="4066130" cy="493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82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8163" y="813201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rgbClr val="3C7BC8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808080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600">
                <a:solidFill>
                  <a:srgbClr val="51515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400" dirty="0" smtClean="0">
                <a:solidFill>
                  <a:srgbClr val="2F83FF"/>
                </a:solidFill>
                <a:latin typeface="Arial"/>
                <a:ea typeface="微軟正黑體" panose="020B0604030504040204" pitchFamily="34" charset="-120"/>
                <a:cs typeface="Arial Unicode MS" panose="020B0604020202020204" pitchFamily="34" charset="-120"/>
              </a:rPr>
              <a:t>公司組織</a:t>
            </a:r>
            <a:endParaRPr lang="en-US" altLang="zh-TW" sz="2400" dirty="0">
              <a:solidFill>
                <a:srgbClr val="2F83FF"/>
              </a:solidFill>
              <a:latin typeface="Arial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909650" y="2060976"/>
            <a:ext cx="1266825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rgbClr val="3C7BC8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808080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600">
                <a:solidFill>
                  <a:srgbClr val="51515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TW" altLang="en-US" sz="1400" dirty="0" smtClean="0">
                <a:solidFill>
                  <a:srgbClr val="FFFFFF"/>
                </a:solidFill>
                <a:latin typeface="Arial"/>
                <a:ea typeface="微軟正黑體" panose="020B0604030504040204" pitchFamily="34" charset="-120"/>
                <a:cs typeface="Arial Unicode MS" panose="020B0604020202020204" pitchFamily="34" charset="-120"/>
              </a:rPr>
              <a:t>麗臺日本</a:t>
            </a:r>
          </a:p>
        </p:txBody>
      </p:sp>
      <p:sp>
        <p:nvSpPr>
          <p:cNvPr id="6149" name="Text Box 57"/>
          <p:cNvSpPr txBox="1">
            <a:spLocks noChangeArrowheads="1"/>
          </p:cNvSpPr>
          <p:nvPr/>
        </p:nvSpPr>
        <p:spPr bwMode="auto">
          <a:xfrm>
            <a:off x="909650" y="1790703"/>
            <a:ext cx="723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rgbClr val="3C7BC8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808080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600">
                <a:solidFill>
                  <a:srgbClr val="51515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400" dirty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  <a:cs typeface="Arial Unicode MS" panose="020B0604020202020204" pitchFamily="34" charset="-120"/>
              </a:rPr>
              <a:t>子</a:t>
            </a:r>
            <a:r>
              <a:rPr lang="zh-TW" altLang="en-US" sz="1400" dirty="0" smtClean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  <a:cs typeface="Arial Unicode MS" panose="020B0604020202020204" pitchFamily="34" charset="-120"/>
              </a:rPr>
              <a:t>公司</a:t>
            </a:r>
            <a:endParaRPr lang="en-US" altLang="zh-TW" sz="1400" dirty="0">
              <a:solidFill>
                <a:srgbClr val="000000"/>
              </a:solidFill>
              <a:latin typeface="Arial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909650" y="2331249"/>
            <a:ext cx="1266825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rgbClr val="3C7BC8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808080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600">
                <a:solidFill>
                  <a:srgbClr val="51515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TW" altLang="en-US" sz="1400" dirty="0" smtClean="0">
                <a:solidFill>
                  <a:srgbClr val="FFFFFF"/>
                </a:solidFill>
                <a:latin typeface="Arial"/>
                <a:ea typeface="微軟正黑體" panose="020B0604030504040204" pitchFamily="34" charset="-120"/>
                <a:cs typeface="Arial Unicode MS" panose="020B0604020202020204" pitchFamily="34" charset="-120"/>
              </a:rPr>
              <a:t>麗臺上海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871913" y="1236768"/>
            <a:ext cx="1441420" cy="738664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dirty="0" smtClean="0">
                <a:solidFill>
                  <a:srgbClr val="3366FF"/>
                </a:solidFill>
                <a:ea typeface="微軟正黑體" panose="020B0604030504040204" pitchFamily="34" charset="-120"/>
                <a:cs typeface="Arial Unicode MS" panose="020B0604020202020204" pitchFamily="34" charset="-120"/>
              </a:rPr>
              <a:t>董事長</a:t>
            </a:r>
            <a:r>
              <a:rPr kumimoji="1" lang="zh-TW" altLang="en-US" sz="1400" dirty="0">
                <a:solidFill>
                  <a:srgbClr val="3366FF"/>
                </a:solidFill>
                <a:ea typeface="微軟正黑體" panose="020B0604030504040204" pitchFamily="34" charset="-120"/>
                <a:cs typeface="Arial Unicode MS" panose="020B0604020202020204" pitchFamily="34" charset="-120"/>
              </a:rPr>
              <a:t>暨總經理</a:t>
            </a:r>
            <a:endParaRPr kumimoji="1" lang="en-US" altLang="zh-TW" sz="1400" dirty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dirty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79512" y="3439713"/>
            <a:ext cx="936104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dirty="0" smtClean="0">
                <a:solidFill>
                  <a:srgbClr val="3366FF"/>
                </a:solidFill>
                <a:ea typeface="微軟正黑體" panose="020B0604030504040204" pitchFamily="34" charset="-120"/>
                <a:cs typeface="Arial Unicode MS" panose="020B0604020202020204" pitchFamily="34" charset="-120"/>
              </a:rPr>
              <a:t>電腦</a:t>
            </a:r>
            <a:r>
              <a:rPr kumimoji="1" lang="zh-TW" altLang="en-US" sz="1400" dirty="0">
                <a:solidFill>
                  <a:srgbClr val="3366FF"/>
                </a:solidFill>
                <a:ea typeface="微軟正黑體" panose="020B0604030504040204" pitchFamily="34" charset="-120"/>
                <a:cs typeface="Arial Unicode MS" panose="020B0604020202020204" pitchFamily="34" charset="-120"/>
              </a:rPr>
              <a:t>產品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400" dirty="0" smtClean="0">
                <a:solidFill>
                  <a:srgbClr val="3366FF"/>
                </a:solidFill>
                <a:ea typeface="微軟正黑體" panose="020B0604030504040204" pitchFamily="34" charset="-120"/>
                <a:cs typeface="Arial Unicode MS" panose="020B0604020202020204" pitchFamily="34" charset="-120"/>
              </a:rPr>
              <a:t>BU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dirty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dirty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271287" y="3444807"/>
            <a:ext cx="936104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dirty="0" smtClean="0">
                <a:solidFill>
                  <a:srgbClr val="3366FF"/>
                </a:solidFill>
                <a:ea typeface="微軟正黑體" panose="020B0604030504040204" pitchFamily="34" charset="-120"/>
                <a:cs typeface="Arial Unicode MS" panose="020B0604020202020204" pitchFamily="34" charset="-120"/>
              </a:rPr>
              <a:t>生技醫療產品 </a:t>
            </a:r>
            <a:r>
              <a:rPr kumimoji="1" lang="en-US" altLang="zh-TW" sz="1400" dirty="0" smtClean="0">
                <a:solidFill>
                  <a:srgbClr val="3366FF"/>
                </a:solidFill>
                <a:ea typeface="微軟正黑體" panose="020B0604030504040204" pitchFamily="34" charset="-120"/>
                <a:cs typeface="Arial Unicode MS" panose="020B0604020202020204" pitchFamily="34" charset="-120"/>
              </a:rPr>
              <a:t>BU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dirty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400" dirty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149066" y="3439713"/>
            <a:ext cx="722847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400" dirty="0" smtClean="0">
                <a:solidFill>
                  <a:srgbClr val="3366FF"/>
                </a:solidFill>
                <a:ea typeface="微軟正黑體" panose="020B0604030504040204" pitchFamily="34" charset="-120"/>
                <a:cs typeface="Arial Unicode MS" panose="020B0604020202020204" pitchFamily="34" charset="-120"/>
              </a:rPr>
              <a:t>新</a:t>
            </a:r>
            <a:r>
              <a:rPr lang="zh-TW" altLang="en-US" sz="1400" dirty="0">
                <a:solidFill>
                  <a:srgbClr val="3366FF"/>
                </a:solidFill>
                <a:ea typeface="微軟正黑體" panose="020B0604030504040204" pitchFamily="34" charset="-120"/>
                <a:cs typeface="Arial Unicode MS" panose="020B0604020202020204" pitchFamily="34" charset="-120"/>
              </a:rPr>
              <a:t>事業發展</a:t>
            </a:r>
            <a:r>
              <a:rPr lang="zh-TW" altLang="en-US" sz="1400" dirty="0" smtClean="0">
                <a:solidFill>
                  <a:srgbClr val="3366FF"/>
                </a:solidFill>
                <a:ea typeface="微軟正黑體" panose="020B0604030504040204" pitchFamily="34" charset="-120"/>
                <a:cs typeface="Arial Unicode MS" panose="020B0604020202020204" pitchFamily="34" charset="-120"/>
              </a:rPr>
              <a:t>處</a:t>
            </a:r>
            <a:endParaRPr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1400" dirty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400" dirty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995936" y="3436148"/>
            <a:ext cx="720080" cy="138187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dirty="0" smtClean="0">
                <a:solidFill>
                  <a:srgbClr val="3366FF"/>
                </a:solidFill>
                <a:ea typeface="微軟正黑體" panose="020B0604030504040204" pitchFamily="34" charset="-120"/>
                <a:cs typeface="Arial Unicode MS" panose="020B0604020202020204" pitchFamily="34" charset="-120"/>
              </a:rPr>
              <a:t>研發</a:t>
            </a:r>
            <a:r>
              <a:rPr kumimoji="1" lang="zh-TW" altLang="en-US" sz="1400" dirty="0">
                <a:solidFill>
                  <a:srgbClr val="3366FF"/>
                </a:solidFill>
                <a:ea typeface="微軟正黑體" panose="020B0604030504040204" pitchFamily="34" charset="-120"/>
                <a:cs typeface="Arial Unicode MS" panose="020B0604020202020204" pitchFamily="34" charset="-120"/>
              </a:rPr>
              <a:t>設計</a:t>
            </a:r>
            <a:r>
              <a:rPr kumimoji="1" lang="zh-TW" altLang="en-US" sz="1400" dirty="0" smtClean="0">
                <a:solidFill>
                  <a:srgbClr val="3366FF"/>
                </a:solidFill>
                <a:ea typeface="微軟正黑體" panose="020B0604030504040204" pitchFamily="34" charset="-120"/>
                <a:cs typeface="Arial Unicode MS" panose="020B0604020202020204" pitchFamily="34" charset="-120"/>
              </a:rPr>
              <a:t>處</a:t>
            </a:r>
            <a:endParaRPr kumimoji="1"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dirty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400" dirty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819500" y="3439713"/>
            <a:ext cx="768157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dirty="0" smtClean="0">
                <a:solidFill>
                  <a:srgbClr val="3366FF"/>
                </a:solidFill>
                <a:ea typeface="微軟正黑體" panose="020B0604030504040204" pitchFamily="34" charset="-120"/>
                <a:cs typeface="Arial Unicode MS" panose="020B0604020202020204" pitchFamily="34" charset="-120"/>
              </a:rPr>
              <a:t>研發工程處</a:t>
            </a:r>
            <a:endParaRPr kumimoji="1"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dirty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400" dirty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652120" y="3439713"/>
            <a:ext cx="902811" cy="116955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1400" dirty="0" smtClean="0">
                <a:solidFill>
                  <a:srgbClr val="3366FF"/>
                </a:solidFill>
                <a:ea typeface="微軟正黑體" panose="020B0604030504040204" pitchFamily="34" charset="-120"/>
                <a:cs typeface="Arial Unicode MS" panose="020B0604020202020204" pitchFamily="34" charset="-120"/>
              </a:rPr>
              <a:t>營運</a:t>
            </a:r>
            <a:r>
              <a:rPr kumimoji="1" lang="zh-TW" altLang="zh-TW" sz="1400" dirty="0">
                <a:solidFill>
                  <a:srgbClr val="3366FF"/>
                </a:solidFill>
                <a:ea typeface="微軟正黑體" panose="020B0604030504040204" pitchFamily="34" charset="-120"/>
                <a:cs typeface="Arial Unicode MS" panose="020B0604020202020204" pitchFamily="34" charset="-120"/>
              </a:rPr>
              <a:t>總</a:t>
            </a:r>
            <a:r>
              <a:rPr kumimoji="1" lang="zh-TW" altLang="zh-TW" sz="1400" dirty="0" smtClean="0">
                <a:solidFill>
                  <a:srgbClr val="3366FF"/>
                </a:solidFill>
                <a:ea typeface="微軟正黑體" panose="020B0604030504040204" pitchFamily="34" charset="-120"/>
                <a:cs typeface="Arial Unicode MS" panose="020B0604020202020204" pitchFamily="34" charset="-120"/>
              </a:rPr>
              <a:t>處</a:t>
            </a:r>
            <a:endParaRPr kumimoji="1"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dirty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400" dirty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632036" y="3439713"/>
            <a:ext cx="757238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1400" dirty="0" smtClean="0">
                <a:solidFill>
                  <a:srgbClr val="3366FF"/>
                </a:solidFill>
                <a:ea typeface="微軟正黑體" panose="020B0604030504040204" pitchFamily="34" charset="-120"/>
                <a:cs typeface="Arial Unicode MS" panose="020B0604020202020204" pitchFamily="34" charset="-120"/>
              </a:rPr>
              <a:t>品質</a:t>
            </a:r>
            <a:r>
              <a:rPr kumimoji="1" lang="zh-TW" altLang="zh-TW" sz="1400" dirty="0">
                <a:solidFill>
                  <a:srgbClr val="3366FF"/>
                </a:solidFill>
                <a:ea typeface="微軟正黑體" panose="020B0604030504040204" pitchFamily="34" charset="-120"/>
                <a:cs typeface="Arial Unicode MS" panose="020B0604020202020204" pitchFamily="34" charset="-120"/>
              </a:rPr>
              <a:t>經營</a:t>
            </a:r>
            <a:r>
              <a:rPr kumimoji="1" lang="zh-TW" altLang="zh-TW" sz="1400" dirty="0" smtClean="0">
                <a:solidFill>
                  <a:srgbClr val="3366FF"/>
                </a:solidFill>
                <a:ea typeface="微軟正黑體" panose="020B0604030504040204" pitchFamily="34" charset="-120"/>
                <a:cs typeface="Arial Unicode MS" panose="020B0604020202020204" pitchFamily="34" charset="-120"/>
              </a:rPr>
              <a:t>處</a:t>
            </a:r>
            <a:endParaRPr kumimoji="1"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400" dirty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452320" y="3439265"/>
            <a:ext cx="723275" cy="116955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dirty="0" smtClean="0">
                <a:solidFill>
                  <a:srgbClr val="3366FF"/>
                </a:solidFill>
                <a:ea typeface="微軟正黑體" panose="020B0604030504040204" pitchFamily="34" charset="-120"/>
                <a:cs typeface="Arial Unicode MS" panose="020B0604020202020204" pitchFamily="34" charset="-120"/>
              </a:rPr>
              <a:t>管理處</a:t>
            </a:r>
            <a:endParaRPr kumimoji="1"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dirty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400" dirty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8200988" y="3436324"/>
            <a:ext cx="723275" cy="116955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dirty="0" smtClean="0">
                <a:solidFill>
                  <a:srgbClr val="3366FF"/>
                </a:solidFill>
                <a:ea typeface="微軟正黑體" panose="020B0604030504040204" pitchFamily="34" charset="-120"/>
                <a:cs typeface="Arial Unicode MS" panose="020B0604020202020204" pitchFamily="34" charset="-120"/>
              </a:rPr>
              <a:t>財務處</a:t>
            </a:r>
            <a:endParaRPr kumimoji="1"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dirty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400" dirty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 flipV="1">
            <a:off x="728323" y="3300240"/>
            <a:ext cx="783430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592623" y="1883103"/>
            <a:ext cx="0" cy="141731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4592630" y="2458445"/>
            <a:ext cx="111927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5707593" y="2181446"/>
            <a:ext cx="902811" cy="73866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dirty="0" smtClean="0">
                <a:solidFill>
                  <a:srgbClr val="3366FF"/>
                </a:solidFill>
                <a:ea typeface="微軟正黑體" panose="020B0604030504040204" pitchFamily="34" charset="-120"/>
                <a:cs typeface="Arial Unicode MS" panose="020B0604020202020204" pitchFamily="34" charset="-120"/>
              </a:rPr>
              <a:t>總經理室</a:t>
            </a:r>
            <a:endParaRPr kumimoji="1"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dirty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24" name="直線接點 23"/>
          <p:cNvCxnSpPr/>
          <p:nvPr/>
        </p:nvCxnSpPr>
        <p:spPr>
          <a:xfrm>
            <a:off x="728324" y="3300243"/>
            <a:ext cx="1" cy="13590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1851918" y="3300243"/>
            <a:ext cx="1" cy="13590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2800196" y="3291326"/>
            <a:ext cx="1" cy="13590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3565271" y="3290324"/>
            <a:ext cx="1" cy="13590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4356644" y="3289322"/>
            <a:ext cx="1" cy="13590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5160220" y="3289321"/>
            <a:ext cx="1" cy="13590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>
            <a:endCxn id="12" idx="0"/>
          </p:cNvCxnSpPr>
          <p:nvPr/>
        </p:nvCxnSpPr>
        <p:spPr>
          <a:xfrm>
            <a:off x="6103525" y="3300418"/>
            <a:ext cx="1" cy="13929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7010654" y="3308454"/>
            <a:ext cx="1" cy="13590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8562625" y="3300243"/>
            <a:ext cx="1" cy="13590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2339752" y="3444807"/>
            <a:ext cx="720080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400" dirty="0">
                <a:solidFill>
                  <a:srgbClr val="3366FF"/>
                </a:solidFill>
                <a:ea typeface="微軟正黑體" panose="020B0604030504040204" pitchFamily="34" charset="-120"/>
                <a:cs typeface="Arial Unicode MS" panose="020B0604020202020204" pitchFamily="34" charset="-120"/>
              </a:rPr>
              <a:t>物聯網</a:t>
            </a:r>
            <a:r>
              <a:rPr lang="zh-TW" altLang="en-US" sz="1400" dirty="0" smtClean="0">
                <a:solidFill>
                  <a:srgbClr val="3366FF"/>
                </a:solidFill>
                <a:ea typeface="微軟正黑體" panose="020B0604030504040204" pitchFamily="34" charset="-120"/>
                <a:cs typeface="Arial Unicode MS" panose="020B0604020202020204" pitchFamily="34" charset="-120"/>
              </a:rPr>
              <a:t> </a:t>
            </a:r>
            <a:endParaRPr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400" dirty="0" smtClean="0">
                <a:solidFill>
                  <a:srgbClr val="3366FF"/>
                </a:solidFill>
                <a:ea typeface="微軟正黑體" panose="020B0604030504040204" pitchFamily="34" charset="-120"/>
                <a:cs typeface="Arial Unicode MS" panose="020B0604020202020204" pitchFamily="34" charset="-120"/>
              </a:rPr>
              <a:t>BU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1400" dirty="0" smtClean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1400" dirty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400" dirty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35" name="直線接點 34"/>
          <p:cNvCxnSpPr>
            <a:endCxn id="14" idx="0"/>
          </p:cNvCxnSpPr>
          <p:nvPr/>
        </p:nvCxnSpPr>
        <p:spPr>
          <a:xfrm>
            <a:off x="7807666" y="3289319"/>
            <a:ext cx="6292" cy="14994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38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E6FA-8F87-40B4-A09F-105BF45A39EE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198" y="552890"/>
            <a:ext cx="5624419" cy="5760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TW" altLang="en-US" sz="2000" dirty="0" smtClean="0">
                <a:solidFill>
                  <a:srgbClr val="335B9D"/>
                </a:solidFill>
                <a:ea typeface="新細明體" charset="-120"/>
              </a:rPr>
              <a:t>                 </a:t>
            </a:r>
            <a:r>
              <a:rPr lang="zh-TW" altLang="en-US" sz="2800" dirty="0" smtClean="0">
                <a:solidFill>
                  <a:srgbClr val="335B9D"/>
                </a:solidFill>
                <a:ea typeface="新細明體" charset="-120"/>
              </a:rPr>
              <a:t>三十年領導品牌顯示卡</a:t>
            </a:r>
            <a:r>
              <a:rPr lang="en-US" altLang="zh-TW" sz="2800" dirty="0">
                <a:solidFill>
                  <a:srgbClr val="335B9D"/>
                </a:solidFill>
                <a:ea typeface="新細明體" charset="-120"/>
              </a:rPr>
              <a:t/>
            </a:r>
            <a:br>
              <a:rPr lang="en-US" altLang="zh-TW" sz="2800" dirty="0">
                <a:solidFill>
                  <a:srgbClr val="335B9D"/>
                </a:solidFill>
                <a:ea typeface="新細明體" charset="-120"/>
              </a:rPr>
            </a:br>
            <a:endParaRPr lang="en-US" altLang="zh-TW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483768" y="1431787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全系列 消費級</a:t>
            </a:r>
            <a:r>
              <a:rPr lang="en-US" altLang="zh-TW" dirty="0" smtClean="0"/>
              <a:t>/</a:t>
            </a:r>
            <a:r>
              <a:rPr lang="zh-TW" altLang="en-US" dirty="0" smtClean="0"/>
              <a:t>工作站級顯示</a:t>
            </a:r>
            <a:r>
              <a:rPr lang="zh-TW" altLang="en-US" dirty="0"/>
              <a:t>卡，提供高品質</a:t>
            </a:r>
            <a:r>
              <a:rPr lang="zh-TW" altLang="en-US" dirty="0">
                <a:latin typeface="新細明體"/>
              </a:rPr>
              <a:t>、多樣性的</a:t>
            </a:r>
            <a:r>
              <a:rPr lang="zh-TW" altLang="en-US" dirty="0" smtClean="0">
                <a:latin typeface="新細明體"/>
              </a:rPr>
              <a:t>產品，充分</a:t>
            </a:r>
            <a:r>
              <a:rPr lang="zh-TW" altLang="en-US" dirty="0" smtClean="0"/>
              <a:t>滿足市場的需求。</a:t>
            </a:r>
            <a:endParaRPr lang="zh-TW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5" y="801832"/>
            <a:ext cx="2031925" cy="143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96" y="1995688"/>
            <a:ext cx="1324251" cy="115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75" y="2181717"/>
            <a:ext cx="1386523" cy="107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840922"/>
            <a:ext cx="1533330" cy="101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75377"/>
            <a:ext cx="2638826" cy="109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974" y="3475377"/>
            <a:ext cx="2208830" cy="1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738" y="3436018"/>
            <a:ext cx="1800200" cy="107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6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437" y="404224"/>
            <a:ext cx="5409130" cy="4937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altLang="zh-TW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zh-TW" sz="1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體驗最佳的桌面虛擬化 和 遠端工作站效能</a:t>
            </a:r>
            <a:r>
              <a:rPr lang="en-US" altLang="zh-TW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TW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60175" y="4838971"/>
            <a:ext cx="2133600" cy="273844"/>
          </a:xfrm>
        </p:spPr>
        <p:txBody>
          <a:bodyPr/>
          <a:lstStyle/>
          <a:p>
            <a:fld id="{96AAE6FA-8F87-40B4-A09F-105BF45A39EE}" type="slidenum">
              <a:rPr lang="zh-TW" altLang="en-US" sz="80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pPr/>
              <a:t>5</a:t>
            </a:fld>
            <a:endParaRPr lang="zh-TW" alt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423863" y="987574"/>
            <a:ext cx="8402637" cy="3686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008000"/>
              </a:buClr>
            </a:pPr>
            <a:endParaRPr kumimoji="1" lang="en-US" altLang="zh-TW" sz="800" b="1" kern="0" dirty="0" smtClean="0">
              <a:solidFill>
                <a:srgbClr val="000000"/>
              </a:solidFill>
              <a:latin typeface="Arial"/>
              <a:ea typeface="標楷體" pitchFamily="65" charset="-120"/>
            </a:endParaRPr>
          </a:p>
          <a:p>
            <a:pPr marL="914400" lvl="2" indent="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008000"/>
              </a:buClr>
              <a:buFont typeface="Arial" pitchFamily="34" charset="0"/>
              <a:buNone/>
            </a:pPr>
            <a:endParaRPr kumimoji="1" lang="en-US" altLang="zh-TW" sz="800" b="1" kern="0" dirty="0" smtClean="0">
              <a:solidFill>
                <a:srgbClr val="000000"/>
              </a:solidFill>
              <a:latin typeface="Arial"/>
              <a:ea typeface="標楷體" pitchFamily="65" charset="-120"/>
            </a:endParaRPr>
          </a:p>
        </p:txBody>
      </p:sp>
      <p:cxnSp>
        <p:nvCxnSpPr>
          <p:cNvPr id="3" name="直線接點 2"/>
          <p:cNvCxnSpPr/>
          <p:nvPr/>
        </p:nvCxnSpPr>
        <p:spPr>
          <a:xfrm>
            <a:off x="899592" y="2067694"/>
            <a:ext cx="7776864" cy="0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899592" y="3219822"/>
            <a:ext cx="7776864" cy="0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50" y="3563579"/>
            <a:ext cx="483231" cy="97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75" y="3883457"/>
            <a:ext cx="802292" cy="49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18" y="3495374"/>
            <a:ext cx="1647298" cy="109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3" y="1013631"/>
            <a:ext cx="9144000" cy="251619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5787" y="3588482"/>
            <a:ext cx="1478313" cy="94170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9260" y="3555883"/>
            <a:ext cx="883839" cy="95711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1682" y="3528763"/>
            <a:ext cx="602010" cy="100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6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43174" y="425475"/>
            <a:ext cx="5842992" cy="6460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2800" dirty="0" smtClean="0">
                <a:solidFill>
                  <a:schemeClr val="tx2"/>
                </a:solidFill>
                <a:cs typeface="+mn-cs"/>
              </a:rPr>
              <a:t>校務研究</a:t>
            </a:r>
            <a:r>
              <a:rPr lang="zh-TW" altLang="en-US" sz="2800" dirty="0">
                <a:solidFill>
                  <a:schemeClr val="tx2"/>
                </a:solidFill>
                <a:cs typeface="+mn-cs"/>
              </a:rPr>
              <a:t>平台</a:t>
            </a:r>
            <a:r>
              <a:rPr lang="zh-TW" altLang="en-US" sz="2800" dirty="0" smtClean="0">
                <a:solidFill>
                  <a:schemeClr val="tx2"/>
                </a:solidFill>
                <a:cs typeface="+mn-cs"/>
              </a:rPr>
              <a:t>架構圖</a:t>
            </a:r>
            <a:endParaRPr lang="zh-TW" altLang="en-US" sz="2800" dirty="0">
              <a:solidFill>
                <a:schemeClr val="tx2"/>
              </a:solidFill>
              <a:cs typeface="+mn-cs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583644"/>
              </p:ext>
            </p:extLst>
          </p:nvPr>
        </p:nvGraphicFramePr>
        <p:xfrm>
          <a:off x="767953" y="1412094"/>
          <a:ext cx="7290197" cy="301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流程圖: 替代處理程序 2"/>
          <p:cNvSpPr/>
          <p:nvPr/>
        </p:nvSpPr>
        <p:spPr>
          <a:xfrm>
            <a:off x="767954" y="1412094"/>
            <a:ext cx="1685472" cy="888643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sz="19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視覺化分析</a:t>
            </a:r>
          </a:p>
        </p:txBody>
      </p:sp>
      <p:sp>
        <p:nvSpPr>
          <p:cNvPr id="5" name="流程圖: 替代處理程序 4"/>
          <p:cNvSpPr/>
          <p:nvPr/>
        </p:nvSpPr>
        <p:spPr>
          <a:xfrm>
            <a:off x="2603193" y="1435437"/>
            <a:ext cx="1685472" cy="888643"/>
          </a:xfrm>
          <a:prstGeom prst="flowChartAlternateProcess">
            <a:avLst/>
          </a:prstGeom>
          <a:solidFill>
            <a:srgbClr val="643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sz="19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敘述性統計</a:t>
            </a:r>
          </a:p>
        </p:txBody>
      </p:sp>
      <p:sp>
        <p:nvSpPr>
          <p:cNvPr id="6" name="流程圖: 替代處理程序 5"/>
          <p:cNvSpPr/>
          <p:nvPr/>
        </p:nvSpPr>
        <p:spPr>
          <a:xfrm>
            <a:off x="4438432" y="1435436"/>
            <a:ext cx="1762745" cy="888643"/>
          </a:xfrm>
          <a:prstGeom prst="flowChartAlternateProcess">
            <a:avLst/>
          </a:prstGeom>
          <a:solidFill>
            <a:srgbClr val="D66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sz="19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趨勢預測</a:t>
            </a:r>
          </a:p>
        </p:txBody>
      </p:sp>
      <p:sp>
        <p:nvSpPr>
          <p:cNvPr id="7" name="流程圖: 替代處理程序 6"/>
          <p:cNvSpPr/>
          <p:nvPr/>
        </p:nvSpPr>
        <p:spPr>
          <a:xfrm>
            <a:off x="6347298" y="1435436"/>
            <a:ext cx="1710853" cy="888643"/>
          </a:xfrm>
          <a:prstGeom prst="flowChartAlternateProcess">
            <a:avLst/>
          </a:prstGeom>
          <a:solidFill>
            <a:srgbClr val="7FF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sz="19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資料探勘</a:t>
            </a:r>
          </a:p>
        </p:txBody>
      </p:sp>
    </p:spTree>
    <p:extLst>
      <p:ext uri="{BB962C8B-B14F-4D97-AF65-F5344CB8AC3E}">
        <p14:creationId xmlns:p14="http://schemas.microsoft.com/office/powerpoint/2010/main" val="34694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tarzan\A01麗臺科技\f.一般事務\法說會power point\法說會PPT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25" y="262540"/>
            <a:ext cx="7009791" cy="400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67944" y="107805"/>
            <a:ext cx="19809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dist" eaLnBrk="1" hangingPunct="1"/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營業收入</a:t>
            </a:r>
            <a:endParaRPr lang="zh-TW" altLang="en-US" sz="2800" b="1" dirty="0">
              <a:solidFill>
                <a:schemeClr val="accent1">
                  <a:lumMod val="75000"/>
                </a:schemeClr>
              </a:solidFill>
              <a:latin typeface="+mn-lt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85609" y="200138"/>
            <a:ext cx="12241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600" b="1" dirty="0" smtClean="0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新台幣百萬</a:t>
            </a:r>
            <a:endParaRPr lang="zh-TW" altLang="en-US" sz="1600" b="1" dirty="0">
              <a:solidFill>
                <a:srgbClr val="0070C0"/>
              </a:solidFill>
              <a:latin typeface="+mn-lt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917700" y="2654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596367"/>
              </p:ext>
            </p:extLst>
          </p:nvPr>
        </p:nvGraphicFramePr>
        <p:xfrm>
          <a:off x="1179800" y="4155926"/>
          <a:ext cx="6784352" cy="426720"/>
        </p:xfrm>
        <a:graphic>
          <a:graphicData uri="http://schemas.openxmlformats.org/drawingml/2006/table">
            <a:tbl>
              <a:tblPr firstRow="1" firstCol="1" bandRow="1"/>
              <a:tblGrid>
                <a:gridCol w="1095720"/>
                <a:gridCol w="1440160"/>
                <a:gridCol w="1368152"/>
                <a:gridCol w="1440160"/>
                <a:gridCol w="1440160"/>
              </a:tblGrid>
              <a:tr h="42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0" i="0" kern="100" baseline="0" dirty="0" smtClean="0">
                          <a:effectLst/>
                          <a:latin typeface="Arial Black"/>
                          <a:ea typeface="Arial Unicode MS"/>
                          <a:cs typeface="Arial"/>
                        </a:rPr>
                        <a:t> </a:t>
                      </a:r>
                      <a:r>
                        <a:rPr lang="zh-TW" sz="1400" b="0" i="0" kern="100" baseline="0" dirty="0" smtClean="0">
                          <a:effectLst/>
                          <a:latin typeface="Arial Black"/>
                          <a:ea typeface="Arial Unicode MS"/>
                          <a:cs typeface="Arial"/>
                        </a:rPr>
                        <a:t>本</a:t>
                      </a:r>
                      <a:r>
                        <a:rPr lang="zh-TW" sz="1400" b="0" i="0" kern="100" baseline="0" dirty="0">
                          <a:effectLst/>
                          <a:latin typeface="Arial Black"/>
                          <a:ea typeface="Arial Unicode MS"/>
                          <a:cs typeface="Arial"/>
                        </a:rPr>
                        <a:t>期損益</a:t>
                      </a:r>
                      <a:endParaRPr lang="zh-TW" sz="1400" b="0" i="0" kern="100" baseline="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新細明體"/>
                          <a:cs typeface="Times New Roman"/>
                        </a:rPr>
                        <a:t>(135)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Arial"/>
                          <a:ea typeface="新細明體"/>
                          <a:cs typeface="Times New Roman"/>
                        </a:rPr>
                        <a:t>52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新細明體"/>
                          <a:cs typeface="Times New Roman"/>
                        </a:rPr>
                        <a:t>(208)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  <a:latin typeface="Arial"/>
                          <a:ea typeface="新細明體"/>
                          <a:cs typeface="Times New Roman"/>
                        </a:rPr>
                        <a:t>76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 smtClean="0">
                          <a:effectLst/>
                          <a:latin typeface="Arial"/>
                          <a:ea typeface="新細明體"/>
                          <a:cs typeface="Times New Roman"/>
                        </a:rPr>
                        <a:t>2017Q1~Q3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5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tarzan\A01麗臺科技\f.一般事務\法說會power point\法說會PPT-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25173"/>
            <a:ext cx="8532440" cy="486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8"/>
          <p:cNvSpPr>
            <a:spLocks noGrp="1"/>
          </p:cNvSpPr>
          <p:nvPr>
            <p:ph type="title" idx="4294967295"/>
          </p:nvPr>
        </p:nvSpPr>
        <p:spPr>
          <a:xfrm>
            <a:off x="395540" y="1006462"/>
            <a:ext cx="5843587" cy="528638"/>
          </a:xfrm>
        </p:spPr>
        <p:txBody>
          <a:bodyPr>
            <a:normAutofit/>
          </a:bodyPr>
          <a:lstStyle/>
          <a:p>
            <a:pPr algn="l"/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</a:rPr>
              <a:t>全方位的</a:t>
            </a:r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</a:rPr>
              <a:t>AI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</a:rPr>
              <a:t>雲端運算解決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</a:rPr>
              <a:t>方案</a:t>
            </a:r>
            <a:endParaRPr lang="zh-TW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sz="half" idx="4294967295"/>
          </p:nvPr>
        </p:nvSpPr>
        <p:spPr>
          <a:xfrm>
            <a:off x="539552" y="1563640"/>
            <a:ext cx="3672408" cy="2016224"/>
          </a:xfrm>
        </p:spPr>
        <p:txBody>
          <a:bodyPr>
            <a:normAutofit/>
          </a:bodyPr>
          <a:lstStyle/>
          <a:p>
            <a:r>
              <a:rPr lang="en-US" altLang="zh-TW" sz="1800" b="1" dirty="0" smtClean="0">
                <a:latin typeface="Garamond" pitchFamily="18" charset="0"/>
              </a:rPr>
              <a:t>Deep Learning/Machine Learning</a:t>
            </a:r>
          </a:p>
          <a:p>
            <a:r>
              <a:rPr lang="en-US" altLang="zh-TW" sz="1800" b="1" dirty="0" smtClean="0">
                <a:latin typeface="Garamond" pitchFamily="18" charset="0"/>
              </a:rPr>
              <a:t>Medical Health</a:t>
            </a:r>
          </a:p>
          <a:p>
            <a:r>
              <a:rPr lang="en-US" altLang="zh-TW" sz="1800" b="1" dirty="0" err="1" smtClean="0">
                <a:latin typeface="Garamond" pitchFamily="18" charset="0"/>
              </a:rPr>
              <a:t>IoT</a:t>
            </a:r>
            <a:r>
              <a:rPr lang="en-US" altLang="zh-TW" sz="1800" b="1" dirty="0" smtClean="0">
                <a:latin typeface="Garamond" pitchFamily="18" charset="0"/>
              </a:rPr>
              <a:t> </a:t>
            </a:r>
          </a:p>
          <a:p>
            <a:r>
              <a:rPr lang="en-US" altLang="zh-TW" sz="1800" b="1" dirty="0" smtClean="0">
                <a:latin typeface="Garamond" pitchFamily="18" charset="0"/>
              </a:rPr>
              <a:t>Big Data </a:t>
            </a:r>
            <a:endParaRPr lang="zh-TW" altLang="en-US" sz="18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:\tarzan\A01麗臺科技\f.一般事務\法說會power point\法說會PPT-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" y="154139"/>
            <a:ext cx="9150350" cy="51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43560"/>
            <a:ext cx="5760640" cy="6119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TW" altLang="en-US" sz="2800" dirty="0" smtClean="0">
                <a:solidFill>
                  <a:srgbClr val="335B9D"/>
                </a:solidFill>
              </a:rPr>
              <a:t>全方位的</a:t>
            </a:r>
            <a:r>
              <a:rPr lang="en-US" altLang="zh-TW" sz="2800" dirty="0" smtClean="0">
                <a:solidFill>
                  <a:srgbClr val="335B9D"/>
                </a:solidFill>
              </a:rPr>
              <a:t>AI</a:t>
            </a:r>
            <a:r>
              <a:rPr lang="zh-TW" altLang="en-US" sz="2800" dirty="0" smtClean="0">
                <a:solidFill>
                  <a:srgbClr val="335B9D"/>
                </a:solidFill>
              </a:rPr>
              <a:t>雲端</a:t>
            </a:r>
            <a:r>
              <a:rPr lang="zh-TW" altLang="en-US" sz="2800" dirty="0">
                <a:solidFill>
                  <a:srgbClr val="335B9D"/>
                </a:solidFill>
              </a:rPr>
              <a:t>運算</a:t>
            </a:r>
            <a:r>
              <a:rPr lang="zh-TW" altLang="en-US" sz="2800" dirty="0" smtClean="0">
                <a:solidFill>
                  <a:srgbClr val="335B9D"/>
                </a:solidFill>
              </a:rPr>
              <a:t>解決方案</a:t>
            </a:r>
            <a:endParaRPr lang="en-US" altLang="zh-TW" sz="28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1560" y="1563638"/>
            <a:ext cx="4462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提供人工智能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機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器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學習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 algn="just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深度學習產品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軟硬體整合能力與醫學影像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工業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4.0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等人工智能應用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領域的完整方案</a:t>
            </a:r>
          </a:p>
        </p:txBody>
      </p:sp>
    </p:spTree>
    <p:extLst>
      <p:ext uri="{BB962C8B-B14F-4D97-AF65-F5344CB8AC3E}">
        <p14:creationId xmlns:p14="http://schemas.microsoft.com/office/powerpoint/2010/main" val="2734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3756</TotalTime>
  <Words>569</Words>
  <Application>Microsoft Office PowerPoint</Application>
  <PresentationFormat>如螢幕大小 (16:9)</PresentationFormat>
  <Paragraphs>159</Paragraphs>
  <Slides>14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14</vt:i4>
      </vt:variant>
    </vt:vector>
  </HeadingPairs>
  <TitlesOfParts>
    <vt:vector size="16" baseType="lpstr">
      <vt:lpstr>Office 佈景主題</vt:lpstr>
      <vt:lpstr>預設簡報設計</vt:lpstr>
      <vt:lpstr>麗臺科技2017法說會   2017年12月19日 </vt:lpstr>
      <vt:lpstr>PowerPoint 簡報</vt:lpstr>
      <vt:lpstr>PowerPoint 簡報</vt:lpstr>
      <vt:lpstr>                 三十年領導品牌顯示卡 </vt:lpstr>
      <vt:lpstr>       體驗最佳的桌面虛擬化 和 遠端工作站效能 </vt:lpstr>
      <vt:lpstr>校務研究平台架構圖</vt:lpstr>
      <vt:lpstr>PowerPoint 簡報</vt:lpstr>
      <vt:lpstr>全方位的AI雲端運算解決方案</vt:lpstr>
      <vt:lpstr>全方位的AI雲端運算解決方案</vt:lpstr>
      <vt:lpstr>為什麼 機器/深度學習 目前這麼熱門 ?   </vt:lpstr>
      <vt:lpstr>每個產業領域都需要 機器/深度學習 的應用  </vt:lpstr>
      <vt:lpstr>聚焦系統整合解決方案 採用多圖形運算卡加速功能 </vt:lpstr>
      <vt:lpstr>AI 雲端健康管理照護方案 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Computex  Partner Banquet    Chairman and CEO  K. S. Lu</dc:title>
  <dc:creator>Mira_Chen 陳美文</dc:creator>
  <cp:lastModifiedBy>Thomas 陳立勳</cp:lastModifiedBy>
  <cp:revision>216</cp:revision>
  <dcterms:created xsi:type="dcterms:W3CDTF">2017-05-15T05:37:44Z</dcterms:created>
  <dcterms:modified xsi:type="dcterms:W3CDTF">2017-12-18T09:47:09Z</dcterms:modified>
</cp:coreProperties>
</file>