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0" r:id="rId2"/>
    <p:sldId id="347" r:id="rId3"/>
    <p:sldId id="348" r:id="rId4"/>
    <p:sldId id="334" r:id="rId5"/>
    <p:sldId id="342" r:id="rId6"/>
    <p:sldId id="337" r:id="rId7"/>
    <p:sldId id="341" r:id="rId8"/>
    <p:sldId id="346" r:id="rId9"/>
    <p:sldId id="349" r:id="rId10"/>
    <p:sldId id="318" r:id="rId11"/>
    <p:sldId id="343" r:id="rId12"/>
    <p:sldId id="344" r:id="rId13"/>
    <p:sldId id="257" r:id="rId14"/>
  </p:sldIdLst>
  <p:sldSz cx="9144000" cy="5143500" type="screen16x9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5" autoAdjust="0"/>
    <p:restoredTop sz="94737" autoAdjust="0"/>
  </p:normalViewPr>
  <p:slideViewPr>
    <p:cSldViewPr>
      <p:cViewPr varScale="1">
        <p:scale>
          <a:sx n="86" d="100"/>
          <a:sy n="86" d="100"/>
        </p:scale>
        <p:origin x="-89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89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0351B-8314-4C86-B7AA-8D3212AF3703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46B15-3964-42CD-AACB-8D9121BE77E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6120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19F2B-F082-4A3D-8AAF-3043A6578D05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1C41A0-798F-477F-89D0-54676CC19DF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889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32771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smtClean="0">
              <a:latin typeface="Arial" pitchFamily="34" charset="0"/>
            </a:endParaRPr>
          </a:p>
        </p:txBody>
      </p:sp>
      <p:sp>
        <p:nvSpPr>
          <p:cNvPr id="32772" name="投影片編號版面配置區 3"/>
          <p:cNvSpPr txBox="1">
            <a:spLocks noGrp="1"/>
          </p:cNvSpPr>
          <p:nvPr/>
        </p:nvSpPr>
        <p:spPr bwMode="auto">
          <a:xfrm>
            <a:off x="3850294" y="9429305"/>
            <a:ext cx="2945861" cy="49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defTabSz="990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415D3B1-0676-4B3C-87D6-655279831D03}" type="slidenum">
              <a:rPr lang="zh-TW" altLang="en-US"/>
              <a:pPr algn="r" eaLnBrk="1" hangingPunct="1">
                <a:spcBef>
                  <a:spcPct val="0"/>
                </a:spcBef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39719" indent="-284507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38030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3245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48459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0366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5887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14095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6930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</a:rPr>
              <a:t>Leadtek Research Inc. - Computer Product BU</a:t>
            </a:r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39719" indent="-284507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38030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3245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48459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0366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5887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14095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6930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FB9F1020-00F3-4EC8-87D4-12DF0C07DC9E}" type="datetime2">
              <a:rPr lang="zh-TW" altLang="en-US" smtClean="0">
                <a:solidFill>
                  <a:prstClr val="black"/>
                </a:solidFill>
              </a:rPr>
              <a:pPr/>
              <a:t>2018年12月20日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4301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39719" indent="-284507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38030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3245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48459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0366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5887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14095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6930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r>
              <a:rPr lang="zh-TW" altLang="en-US" smtClean="0">
                <a:solidFill>
                  <a:prstClr val="black"/>
                </a:solidFill>
              </a:rPr>
              <a:t>Leadtek PCoIP Roadmap - TERA1/TERA2 General</a:t>
            </a:r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430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39719" indent="-284507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38030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593245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48459" indent="-227609" defTabSz="891454"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0366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5887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14095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69308" indent="-227609" algn="ctr" defTabSz="89145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fld id="{DFAB2C75-1FE5-46EC-9717-95EC2FF5CAC8}" type="slidenum">
              <a:rPr lang="zh-TW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TW" smtClean="0">
              <a:solidFill>
                <a:prstClr val="black"/>
              </a:solidFill>
            </a:endParaRPr>
          </a:p>
        </p:txBody>
      </p:sp>
      <p:sp>
        <p:nvSpPr>
          <p:cNvPr id="430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36600"/>
            <a:ext cx="6619875" cy="3724275"/>
          </a:xfrm>
          <a:ln/>
        </p:spPr>
      </p:sp>
      <p:sp>
        <p:nvSpPr>
          <p:cNvPr id="430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958" y="4714101"/>
            <a:ext cx="5437804" cy="4467415"/>
          </a:xfrm>
          <a:noFill/>
        </p:spPr>
        <p:txBody>
          <a:bodyPr/>
          <a:lstStyle/>
          <a:p>
            <a:pPr eaLnBrk="1" hangingPunct="1"/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223454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C41A0-798F-477F-89D0-54676CC19DF4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6868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C41A0-798F-477F-89D0-54676CC19DF4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3489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923680"/>
            <a:ext cx="5760640" cy="1102519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3"/>
          </p:nvPr>
        </p:nvSpPr>
        <p:spPr>
          <a:xfrm>
            <a:off x="539552" y="3435846"/>
            <a:ext cx="3888432" cy="1188132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3200" b="1">
                <a:solidFill>
                  <a:schemeClr val="bg1"/>
                </a:solidFill>
              </a:defRPr>
            </a:lvl2pPr>
            <a:lvl3pPr>
              <a:defRPr sz="32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chemeClr val="bg1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06804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0503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4" descr="LR.bmp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0856"/>
            <a:ext cx="9144000" cy="22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280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4" descr="LR.bmp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0856"/>
            <a:ext cx="9144000" cy="22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08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43808" y="205979"/>
            <a:ext cx="5842992" cy="646077"/>
          </a:xfrm>
        </p:spPr>
        <p:txBody>
          <a:bodyPr/>
          <a:lstStyle>
            <a:lvl1pPr>
              <a:defRPr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87575"/>
            <a:ext cx="8229600" cy="3607049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tx2"/>
                </a:solidFill>
              </a:defRPr>
            </a:lvl1pPr>
            <a:lvl2pPr>
              <a:defRPr sz="3200" b="1">
                <a:solidFill>
                  <a:schemeClr val="tx2"/>
                </a:solidFill>
              </a:defRPr>
            </a:lvl2pPr>
            <a:lvl3pPr>
              <a:defRPr sz="3200" b="1">
                <a:solidFill>
                  <a:schemeClr val="tx2"/>
                </a:solidFill>
              </a:defRPr>
            </a:lvl3pPr>
            <a:lvl4pPr>
              <a:defRPr sz="3200" b="1">
                <a:solidFill>
                  <a:schemeClr val="tx2"/>
                </a:solidFill>
              </a:defRPr>
            </a:lvl4pPr>
            <a:lvl5pPr>
              <a:defRPr sz="3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1701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468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6566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8799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26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7523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0934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30564A9F-50A2-4022-8BCA-F7869D11146B}" type="datetimeFigureOut">
              <a:rPr lang="zh-TW" altLang="en-US" smtClean="0"/>
              <a:pPr/>
              <a:t>2018/12/20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976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2843808" y="205978"/>
            <a:ext cx="5842992" cy="529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897565"/>
            <a:ext cx="8229600" cy="3697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10400" y="4869657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2F253-A386-4D86-9756-899E158506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185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3" r:id="rId11"/>
    <p:sldLayoutId id="214748366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3200" b="0" kern="1200">
          <a:solidFill>
            <a:schemeClr val="tx2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3" Type="http://schemas.openxmlformats.org/officeDocument/2006/relationships/hyperlink" Target="http://www.google.com.tw/url?sa=i&amp;rct=j&amp;q=&amp;esrc=s&amp;source=images&amp;cd=&amp;cad=rja&amp;uact=8&amp;ved=0ahUKEwj09vz23pTLAhVDm5QKHcRsDaUQjRwIBw&amp;url=http://www.cgmic.com.tw/cg2/portfolio.php?rid1=48&amp;psig=AFQjCNGCWekWEUGXtWNEQBQ_B-XvX-b8jQ&amp;ust=1456552385356961" TargetMode="External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21" Type="http://schemas.openxmlformats.org/officeDocument/2006/relationships/image" Target="../media/image51.jp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6.png"/><Relationship Id="rId20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jp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png"/><Relationship Id="rId18" Type="http://schemas.openxmlformats.org/officeDocument/2006/relationships/image" Target="../media/image68.png"/><Relationship Id="rId3" Type="http://schemas.openxmlformats.org/officeDocument/2006/relationships/image" Target="../media/image54.gif"/><Relationship Id="rId7" Type="http://schemas.openxmlformats.org/officeDocument/2006/relationships/image" Target="../media/image58.png"/><Relationship Id="rId12" Type="http://schemas.openxmlformats.org/officeDocument/2006/relationships/image" Target="../media/image63.jpeg"/><Relationship Id="rId17" Type="http://schemas.microsoft.com/office/2007/relationships/hdphoto" Target="../media/hdphoto1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7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jpeg"/><Relationship Id="rId19" Type="http://schemas.openxmlformats.org/officeDocument/2006/relationships/image" Target="../media/image69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57158" y="2139703"/>
            <a:ext cx="5760640" cy="2432312"/>
          </a:xfrm>
        </p:spPr>
        <p:txBody>
          <a:bodyPr>
            <a:normAutofit fontScale="90000"/>
          </a:bodyPr>
          <a:lstStyle/>
          <a:p>
            <a:r>
              <a:rPr lang="en-US" altLang="zh-TW" sz="3600" dirty="0"/>
              <a:t>LEADTEK </a:t>
            </a:r>
            <a:r>
              <a:rPr lang="en-US" altLang="zh-TW" sz="3600" dirty="0" smtClean="0"/>
              <a:t>2018 </a:t>
            </a:r>
            <a:r>
              <a:rPr lang="en-US" altLang="zh-TW" sz="3600" dirty="0"/>
              <a:t>Investor Conference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2000" dirty="0" smtClean="0"/>
              <a:t>2018/12/21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91693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193600" y="145134"/>
            <a:ext cx="8524815" cy="48577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zh-TW" sz="2400" dirty="0" smtClean="0">
                <a:solidFill>
                  <a:schemeClr val="tx2"/>
                </a:solidFill>
                <a:cs typeface="+mn-cs"/>
              </a:rPr>
              <a:t>AI Smart Medical Solution</a:t>
            </a:r>
            <a:endParaRPr lang="zh-TW" altLang="en-US" sz="2400" dirty="0">
              <a:solidFill>
                <a:schemeClr val="tx2"/>
              </a:solidFill>
              <a:cs typeface="+mn-cs"/>
            </a:endParaRPr>
          </a:p>
        </p:txBody>
      </p:sp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1832782" y="1383350"/>
            <a:ext cx="5427943" cy="2760036"/>
          </a:xfrm>
          <a:prstGeom prst="ellipse">
            <a:avLst/>
          </a:prstGeom>
          <a:noFill/>
          <a:ln w="2857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CA" altLang="en-US" sz="80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 rot="13429145">
            <a:off x="1982040" y="3687618"/>
            <a:ext cx="388448" cy="237602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99CC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 rot="11328751">
            <a:off x="3567069" y="4235193"/>
            <a:ext cx="488960" cy="241663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99CC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 rot="8538977">
            <a:off x="6476905" y="3859724"/>
            <a:ext cx="424324" cy="196974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99CCFF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 rot="18979643">
            <a:off x="1574505" y="1878881"/>
            <a:ext cx="388817" cy="245211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4265188" y="1055874"/>
            <a:ext cx="438154" cy="262540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 rot="2629258">
            <a:off x="7059297" y="1668823"/>
            <a:ext cx="350461" cy="224180"/>
          </a:xfrm>
          <a:prstGeom prst="rightArrow">
            <a:avLst>
              <a:gd name="adj1" fmla="val 50000"/>
              <a:gd name="adj2" fmla="val 33073"/>
            </a:avLst>
          </a:prstGeom>
          <a:solidFill>
            <a:srgbClr val="FFC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99CCFF"/>
              </a:buClr>
              <a:buChar char="–"/>
              <a:defRPr sz="28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FCBA00"/>
                </a:solidFill>
                <a:latin typeface="Century Gothic" pitchFamily="34" charset="0"/>
                <a:cs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entury Gothic" pitchFamily="34" charset="0"/>
                <a:cs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kumimoji="1" lang="en-US" altLang="en-US" sz="80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2469225" y="1886942"/>
            <a:ext cx="808234" cy="741658"/>
            <a:chOff x="2667344" y="2633657"/>
            <a:chExt cx="808234" cy="988876"/>
          </a:xfrm>
        </p:grpSpPr>
        <p:pic>
          <p:nvPicPr>
            <p:cNvPr id="20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7123" y="2633657"/>
              <a:ext cx="634175" cy="691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3"/>
            <p:cNvSpPr/>
            <p:nvPr/>
          </p:nvSpPr>
          <p:spPr>
            <a:xfrm>
              <a:off x="2667344" y="3335275"/>
              <a:ext cx="808234" cy="2872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sz="80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Health Kiosk</a:t>
              </a:r>
            </a:p>
          </p:txBody>
        </p:sp>
      </p:grpSp>
      <p:grpSp>
        <p:nvGrpSpPr>
          <p:cNvPr id="29" name="群組 28"/>
          <p:cNvGrpSpPr/>
          <p:nvPr/>
        </p:nvGrpSpPr>
        <p:grpSpPr>
          <a:xfrm>
            <a:off x="5456008" y="796638"/>
            <a:ext cx="1461169" cy="1103473"/>
            <a:chOff x="5365884" y="1317082"/>
            <a:chExt cx="1124911" cy="1607506"/>
          </a:xfrm>
        </p:grpSpPr>
        <p:pic>
          <p:nvPicPr>
            <p:cNvPr id="3074" name="Picture 2" descr="https://encrypted-tbn1.gstatic.com/images?q=tbn:ANd9GcQ6ipgkWipg-_FRuaoht32UPyHM6WloS9khLzdef7rZflCqlaKh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5884" y="1317082"/>
              <a:ext cx="1124911" cy="9798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文字方塊 24"/>
            <p:cNvSpPr txBox="1"/>
            <p:nvPr/>
          </p:nvSpPr>
          <p:spPr>
            <a:xfrm>
              <a:off x="5365884" y="2296885"/>
              <a:ext cx="1124911" cy="62770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kumimoji="1" sz="11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defRPr>
              </a:lvl1pPr>
            </a:lstStyle>
            <a:p>
              <a:r>
                <a:rPr lang="en-US" altLang="zh-TW" u="sng" dirty="0"/>
                <a:t>Clinic /</a:t>
              </a:r>
            </a:p>
            <a:p>
              <a:r>
                <a:rPr lang="en-US" altLang="zh-TW" u="sng" dirty="0"/>
                <a:t>Physical check-up</a:t>
              </a: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7464437" y="2264086"/>
            <a:ext cx="1150024" cy="1264361"/>
            <a:chOff x="7542219" y="3199803"/>
            <a:chExt cx="1150024" cy="1685815"/>
          </a:xfrm>
        </p:grpSpPr>
        <p:pic>
          <p:nvPicPr>
            <p:cNvPr id="9" name="Picture 13" descr="C:\Users\peterb.INOVISE\Desktop\Hospital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2219" y="3199803"/>
              <a:ext cx="1150024" cy="1342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文字方塊 26"/>
            <p:cNvSpPr txBox="1"/>
            <p:nvPr/>
          </p:nvSpPr>
          <p:spPr>
            <a:xfrm>
              <a:off x="7542219" y="4536805"/>
              <a:ext cx="1150024" cy="34881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kumimoji="1" sz="11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defRPr>
              </a:lvl1pPr>
            </a:lstStyle>
            <a:p>
              <a:r>
                <a:rPr lang="en-US" altLang="zh-TW" u="sng" dirty="0"/>
                <a:t>Hospital</a:t>
              </a:r>
            </a:p>
          </p:txBody>
        </p:sp>
      </p:grpSp>
      <p:grpSp>
        <p:nvGrpSpPr>
          <p:cNvPr id="52" name="群組 51"/>
          <p:cNvGrpSpPr/>
          <p:nvPr/>
        </p:nvGrpSpPr>
        <p:grpSpPr>
          <a:xfrm>
            <a:off x="294640" y="2417116"/>
            <a:ext cx="1222375" cy="1187451"/>
            <a:chOff x="340358" y="3325316"/>
            <a:chExt cx="1222375" cy="1583267"/>
          </a:xfrm>
        </p:grpSpPr>
        <p:pic>
          <p:nvPicPr>
            <p:cNvPr id="10" name="Picture 12" descr="C:\Users\peterb.INOVISE\Desktop\home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358" y="3325316"/>
              <a:ext cx="1222375" cy="1222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文字方塊 27"/>
            <p:cNvSpPr txBox="1"/>
            <p:nvPr/>
          </p:nvSpPr>
          <p:spPr>
            <a:xfrm>
              <a:off x="436065" y="4559770"/>
              <a:ext cx="1074292" cy="34881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100" b="1" u="sng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Household</a:t>
              </a:r>
              <a:endParaRPr kumimoji="1" lang="en-US" altLang="zh-TW" sz="1100" b="1" u="sng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6" name="AutoShape 4" descr="「藥局 卡通」的圖片搜尋結果"/>
          <p:cNvSpPr>
            <a:spLocks noChangeAspect="1" noChangeArrowheads="1"/>
          </p:cNvSpPr>
          <p:nvPr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140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2236789" y="846526"/>
            <a:ext cx="1273104" cy="1006056"/>
            <a:chOff x="2195183" y="1339387"/>
            <a:chExt cx="1206115" cy="1483970"/>
          </a:xfrm>
        </p:grpSpPr>
        <p:pic>
          <p:nvPicPr>
            <p:cNvPr id="3078" name="Picture 6" descr="「藥局」的圖片搜尋結果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5183" y="1339387"/>
              <a:ext cx="1206115" cy="849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文字方塊 30"/>
            <p:cNvSpPr txBox="1"/>
            <p:nvPr/>
          </p:nvSpPr>
          <p:spPr>
            <a:xfrm>
              <a:off x="2195183" y="2187783"/>
              <a:ext cx="1206115" cy="63557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kumimoji="1" sz="1100" b="1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defRPr>
              </a:lvl1pPr>
            </a:lstStyle>
            <a:p>
              <a:r>
                <a:rPr lang="en-US" altLang="zh-TW" u="sng" dirty="0"/>
                <a:t>Community/</a:t>
              </a:r>
            </a:p>
            <a:p>
              <a:r>
                <a:rPr lang="en-US" altLang="zh-TW" u="sng" dirty="0"/>
                <a:t>workplace</a:t>
              </a: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3818815" y="3495085"/>
            <a:ext cx="1579278" cy="579542"/>
            <a:chOff x="3611348" y="5240360"/>
            <a:chExt cx="1579278" cy="772720"/>
          </a:xfrm>
        </p:grpSpPr>
        <p:sp>
          <p:nvSpPr>
            <p:cNvPr id="22" name="Rectangle 35"/>
            <p:cNvSpPr/>
            <p:nvPr/>
          </p:nvSpPr>
          <p:spPr>
            <a:xfrm>
              <a:off x="3611348" y="5561676"/>
              <a:ext cx="1579278" cy="4514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kumimoji="1" lang="en-US" altLang="zh-TW" sz="80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H100</a:t>
              </a:r>
              <a:r>
                <a:rPr kumimoji="1" lang="zh-TW" altLang="en-US" sz="80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</a:t>
              </a:r>
              <a:endParaRPr kumimoji="1" lang="en-US" altLang="zh-TW" sz="800" b="1" kern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endParaRPr>
            </a:p>
            <a:p>
              <a:pPr algn="ctr">
                <a:defRPr/>
              </a:pPr>
              <a:r>
                <a:rPr kumimoji="1" lang="en-US" altLang="zh-TW" sz="80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household transmission box</a:t>
              </a:r>
              <a:endParaRPr kumimoji="1" lang="en-US" sz="80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endParaRPr>
            </a:p>
          </p:txBody>
        </p:sp>
        <p:pic>
          <p:nvPicPr>
            <p:cNvPr id="34" name="Picture 5" descr="D:\Users\1968\Documents\Amor_H100_gateway (8z61)\8Z61 (from Terry)\8Z6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864" y="5240360"/>
              <a:ext cx="373075" cy="357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文字方塊 34"/>
          <p:cNvSpPr txBox="1"/>
          <p:nvPr/>
        </p:nvSpPr>
        <p:spPr>
          <a:xfrm>
            <a:off x="6143779" y="4080148"/>
            <a:ext cx="252027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1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Hospital discharge risk assessment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9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900" dirty="0">
                <a:latin typeface="微軟正黑體" pitchFamily="34" charset="-120"/>
                <a:ea typeface="微軟正黑體" pitchFamily="34" charset="-120"/>
              </a:rPr>
              <a:t>To avoid hospital readmission soon)</a:t>
            </a:r>
            <a:endParaRPr kumimoji="1" lang="zh-TW" altLang="en-US" sz="9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835530" y="4110926"/>
            <a:ext cx="187713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1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Rehabilitation at home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9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900" dirty="0">
                <a:latin typeface="微軟正黑體" pitchFamily="34" charset="-120"/>
                <a:ea typeface="微軟正黑體" pitchFamily="34" charset="-120"/>
              </a:rPr>
              <a:t>Assessing post-surgery heart &amp; lung functions)</a:t>
            </a:r>
            <a:endParaRPr kumimoji="1" lang="en-US" altLang="zh-TW" sz="9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7193779" y="1447086"/>
            <a:ext cx="162669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1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Referrals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9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en-US" altLang="zh-TW" sz="900" dirty="0">
                <a:latin typeface="微軟正黑體" pitchFamily="34" charset="-120"/>
                <a:ea typeface="微軟正黑體" pitchFamily="34" charset="-120"/>
              </a:rPr>
              <a:t>10-second quick screening)</a:t>
            </a:r>
            <a:endParaRPr kumimoji="1" lang="zh-TW" altLang="en-US" sz="9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225424" y="1318255"/>
            <a:ext cx="160004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1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Risk evaluation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9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(ECG/heart </a:t>
            </a:r>
            <a:r>
              <a:rPr kumimoji="1" lang="en-US" altLang="zh-TW" sz="9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sounds/blood pressure/blood sugar/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9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cholesterol/smoking</a:t>
            </a:r>
            <a:r>
              <a:rPr kumimoji="1" lang="en-US" altLang="zh-TW" sz="9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…)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3962935" y="716407"/>
            <a:ext cx="10426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1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Quick screening</a:t>
            </a:r>
            <a:endParaRPr kumimoji="1" lang="zh-TW" altLang="en-US" sz="11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3567068" y="2264086"/>
            <a:ext cx="2182746" cy="1085140"/>
            <a:chOff x="3895967" y="3657013"/>
            <a:chExt cx="1655835" cy="1157605"/>
          </a:xfrm>
        </p:grpSpPr>
        <p:pic>
          <p:nvPicPr>
            <p:cNvPr id="32" name="圖片 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5734" y="3657013"/>
              <a:ext cx="945508" cy="709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文字方塊 32"/>
            <p:cNvSpPr txBox="1"/>
            <p:nvPr/>
          </p:nvSpPr>
          <p:spPr>
            <a:xfrm>
              <a:off x="3895967" y="4256458"/>
              <a:ext cx="1655835" cy="55816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4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AI  Smart Medical Center</a:t>
              </a:r>
              <a:endParaRPr kumimoji="1" lang="en-US" altLang="zh-TW" sz="1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6" name="文字方塊 45"/>
          <p:cNvSpPr txBox="1"/>
          <p:nvPr/>
        </p:nvSpPr>
        <p:spPr>
          <a:xfrm>
            <a:off x="4220759" y="4165849"/>
            <a:ext cx="188824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1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Care at home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TW" sz="900" dirty="0">
                <a:latin typeface="微軟正黑體" pitchFamily="34" charset="-120"/>
                <a:ea typeface="微軟正黑體" pitchFamily="34" charset="-120"/>
              </a:rPr>
              <a:t>(Daily measurement, such as blood pressure)</a:t>
            </a:r>
            <a:endParaRPr kumimoji="1" lang="en-US" altLang="zh-TW" sz="9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3953821" y="1477294"/>
            <a:ext cx="1274708" cy="711562"/>
            <a:chOff x="4251213" y="2388218"/>
            <a:chExt cx="1274708" cy="948748"/>
          </a:xfrm>
        </p:grpSpPr>
        <p:pic>
          <p:nvPicPr>
            <p:cNvPr id="47" name="Picture 3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4776" y="2388218"/>
              <a:ext cx="839961" cy="497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Rectangle 37"/>
            <p:cNvSpPr/>
            <p:nvPr/>
          </p:nvSpPr>
          <p:spPr>
            <a:xfrm>
              <a:off x="4251213" y="2885561"/>
              <a:ext cx="1274708" cy="45140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sz="80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DxPatch</a:t>
              </a:r>
              <a:r>
                <a:rPr kumimoji="1" lang="zh-TW" altLang="en-US" sz="80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</a:t>
              </a:r>
              <a:r>
                <a:rPr kumimoji="1" lang="en-US" altLang="zh-TW" sz="80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ECG &amp; </a:t>
              </a:r>
            </a:p>
            <a:p>
              <a:pPr algn="ctr"/>
              <a:r>
                <a:rPr kumimoji="1" lang="en-US" altLang="zh-TW" sz="800" b="1" kern="0" dirty="0" smtClea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heart sounds recorder</a:t>
              </a:r>
              <a:endParaRPr kumimoji="1" lang="en-US" sz="80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endParaRPr>
            </a:p>
          </p:txBody>
        </p:sp>
      </p:grpSp>
      <p:grpSp>
        <p:nvGrpSpPr>
          <p:cNvPr id="49" name="群組 48"/>
          <p:cNvGrpSpPr/>
          <p:nvPr/>
        </p:nvGrpSpPr>
        <p:grpSpPr>
          <a:xfrm>
            <a:off x="5390453" y="3231556"/>
            <a:ext cx="1274708" cy="673794"/>
            <a:chOff x="4243568" y="2378226"/>
            <a:chExt cx="1274708" cy="898390"/>
          </a:xfrm>
        </p:grpSpPr>
        <p:pic>
          <p:nvPicPr>
            <p:cNvPr id="50" name="Picture 3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0941" y="2378226"/>
              <a:ext cx="839961" cy="4973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Rectangle 37"/>
            <p:cNvSpPr/>
            <p:nvPr/>
          </p:nvSpPr>
          <p:spPr>
            <a:xfrm>
              <a:off x="4243568" y="2825212"/>
              <a:ext cx="1274708" cy="45140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TW" sz="80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DxPatch</a:t>
              </a:r>
              <a:r>
                <a:rPr kumimoji="1" lang="zh-TW" altLang="en-US" sz="80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 </a:t>
              </a:r>
              <a:r>
                <a:rPr kumimoji="1" lang="en-US" altLang="zh-TW" sz="80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ECG &amp; </a:t>
              </a:r>
            </a:p>
            <a:p>
              <a:pPr algn="ctr"/>
              <a:r>
                <a:rPr kumimoji="1" lang="en-US" altLang="zh-TW" sz="800" b="1" kern="0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rPr>
                <a:t>heart sounds recorder</a:t>
              </a:r>
            </a:p>
          </p:txBody>
        </p:sp>
      </p:grpSp>
      <p:sp>
        <p:nvSpPr>
          <p:cNvPr id="54" name="文字方塊 53"/>
          <p:cNvSpPr txBox="1"/>
          <p:nvPr/>
        </p:nvSpPr>
        <p:spPr>
          <a:xfrm>
            <a:off x="7304144" y="3522206"/>
            <a:ext cx="1626693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11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Health examination </a:t>
            </a:r>
            <a:r>
              <a:rPr kumimoji="1" lang="en-US" altLang="zh-TW" sz="11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at hospital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9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(PCG 18018b</a:t>
            </a:r>
            <a:r>
              <a:rPr kumimoji="1" lang="en-US" altLang="zh-TW" sz="9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kumimoji="1" lang="zh-TW" altLang="en-US" sz="9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5" name="Picture 2" descr="D:\pochun\project\PM\8Z36\ID\conceptA-2017-9-8-b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079" y="2614074"/>
            <a:ext cx="10541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37"/>
          <p:cNvSpPr/>
          <p:nvPr/>
        </p:nvSpPr>
        <p:spPr>
          <a:xfrm>
            <a:off x="2371929" y="3272572"/>
            <a:ext cx="7938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800" b="1" kern="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amor</a:t>
            </a:r>
            <a:r>
              <a:rPr kumimoji="1" lang="zh-TW" altLang="en-US" sz="80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 </a:t>
            </a:r>
            <a:r>
              <a:rPr kumimoji="1" lang="en-US" altLang="zh-TW" sz="80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H2</a:t>
            </a:r>
          </a:p>
          <a:p>
            <a:pPr algn="ctr"/>
            <a:r>
              <a:rPr kumimoji="1" lang="en-US" altLang="zh-TW" sz="80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Health band</a:t>
            </a:r>
            <a:endParaRPr kumimoji="1" lang="en-US" sz="800" b="1" kern="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/>
            </a:endParaRPr>
          </a:p>
        </p:txBody>
      </p:sp>
      <p:sp>
        <p:nvSpPr>
          <p:cNvPr id="4" name="AutoShape 6" descr="nav-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44" y="3455230"/>
            <a:ext cx="286482" cy="46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Rectangle 37"/>
          <p:cNvSpPr/>
          <p:nvPr/>
        </p:nvSpPr>
        <p:spPr>
          <a:xfrm>
            <a:off x="3177357" y="4050399"/>
            <a:ext cx="61266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kumimoji="1" lang="en-US" altLang="zh-TW" sz="800" b="1" kern="0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amor</a:t>
            </a:r>
            <a:r>
              <a:rPr kumimoji="1" lang="zh-TW" altLang="en-US" sz="80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 </a:t>
            </a:r>
            <a:r>
              <a:rPr kumimoji="1" lang="en-US" altLang="zh-TW" sz="800" b="1" kern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H1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6103061" y="1925635"/>
            <a:ext cx="774277" cy="1376877"/>
            <a:chOff x="6112521" y="1983118"/>
            <a:chExt cx="774277" cy="1376877"/>
          </a:xfrm>
        </p:grpSpPr>
        <p:sp>
          <p:nvSpPr>
            <p:cNvPr id="2" name="文字方塊 1"/>
            <p:cNvSpPr txBox="1"/>
            <p:nvPr/>
          </p:nvSpPr>
          <p:spPr>
            <a:xfrm>
              <a:off x="6332078" y="3144551"/>
              <a:ext cx="404278" cy="215444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TW"/>
              </a:defPPr>
              <a:lvl1pPr algn="ctr">
                <a:defRPr kumimoji="1" sz="800" b="1" kern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/>
                </a:defRPr>
              </a:lvl1pPr>
            </a:lstStyle>
            <a:p>
              <a:r>
                <a:rPr lang="en-US" altLang="zh-TW" dirty="0"/>
                <a:t>HRV</a:t>
              </a:r>
              <a:endParaRPr lang="zh-TW" altLang="en-US" dirty="0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2521" y="1983118"/>
              <a:ext cx="774277" cy="12106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912" y="637621"/>
            <a:ext cx="1728756" cy="680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293" y="631480"/>
            <a:ext cx="761197" cy="686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740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699" y="1174441"/>
            <a:ext cx="5602275" cy="3060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2842650" y="267494"/>
            <a:ext cx="610327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3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Leadtek Smart </a:t>
            </a:r>
            <a:r>
              <a:rPr lang="en-US" altLang="zh-TW" sz="23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Medical Solution </a:t>
            </a:r>
            <a:r>
              <a:rPr lang="en-US" altLang="zh-TW" sz="23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in </a:t>
            </a:r>
            <a:r>
              <a:rPr lang="en-US" altLang="zh-TW" sz="23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Taiwan</a:t>
            </a:r>
            <a:endParaRPr lang="zh-TW" altLang="en-US" sz="23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89" y="2017933"/>
            <a:ext cx="1696815" cy="32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389" y="2469174"/>
            <a:ext cx="1639163" cy="45369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195" y="3008730"/>
            <a:ext cx="1491455" cy="47184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2219" y="3539498"/>
            <a:ext cx="1542334" cy="54169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390" y="4122940"/>
            <a:ext cx="1938580" cy="44250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39" y="2064059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47" y="2581722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97" y="3130351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48" y="3728631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46" y="4237393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01516" y="4140758"/>
            <a:ext cx="720080" cy="467653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86028" y="4220952"/>
            <a:ext cx="1995969" cy="374031"/>
          </a:xfrm>
          <a:prstGeom prst="rect">
            <a:avLst/>
          </a:prstGeom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848" y="4293601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997" y="4292369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63337" y="3836318"/>
            <a:ext cx="1306629" cy="484246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73953" y="3343179"/>
            <a:ext cx="1512168" cy="320552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135" y="3389155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66" y="3933012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9" name="群組 28"/>
          <p:cNvGrpSpPr/>
          <p:nvPr/>
        </p:nvGrpSpPr>
        <p:grpSpPr>
          <a:xfrm>
            <a:off x="2961556" y="747250"/>
            <a:ext cx="4032448" cy="553715"/>
            <a:chOff x="2411760" y="756321"/>
            <a:chExt cx="3672408" cy="553715"/>
          </a:xfrm>
        </p:grpSpPr>
        <p:sp>
          <p:nvSpPr>
            <p:cNvPr id="16" name="矩形 15"/>
            <p:cNvSpPr/>
            <p:nvPr/>
          </p:nvSpPr>
          <p:spPr>
            <a:xfrm>
              <a:off x="2974107" y="963690"/>
              <a:ext cx="2693615" cy="34634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2606471" y="811068"/>
              <a:ext cx="3351450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 rtlCol="0">
              <a:spAutoFit/>
            </a:bodyPr>
            <a:lstStyle/>
            <a:p>
              <a:r>
                <a:rPr lang="en-US" altLang="zh-TW" sz="1100" b="1" dirty="0" smtClean="0">
                  <a:solidFill>
                    <a:schemeClr val="tx2"/>
                  </a:solidFill>
                  <a:latin typeface="微軟正黑體" pitchFamily="34" charset="-120"/>
                  <a:ea typeface="微軟正黑體" pitchFamily="34" charset="-120"/>
                </a:rPr>
                <a:t>Autonomic Nervous System Analysis </a:t>
              </a:r>
              <a:r>
                <a:rPr lang="en-US" altLang="zh-TW" sz="1100" b="1" dirty="0">
                  <a:solidFill>
                    <a:schemeClr val="tx2"/>
                  </a:solidFill>
                  <a:latin typeface="微軟正黑體" pitchFamily="34" charset="-120"/>
                  <a:ea typeface="微軟正黑體" pitchFamily="34" charset="-120"/>
                </a:rPr>
                <a:t>(HRV Analyzer)</a:t>
              </a:r>
              <a:endParaRPr lang="en-US" altLang="zh-TW" sz="11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en-US" altLang="zh-TW" sz="1100" b="1" dirty="0">
                  <a:solidFill>
                    <a:schemeClr val="tx2"/>
                  </a:solidFill>
                  <a:latin typeface="微軟正黑體" pitchFamily="34" charset="-120"/>
                  <a:ea typeface="微軟正黑體" pitchFamily="34" charset="-120"/>
                </a:rPr>
                <a:t>Heart Failure </a:t>
              </a:r>
              <a:r>
                <a:rPr lang="en-US" altLang="zh-TW" sz="1100" b="1" dirty="0" smtClean="0">
                  <a:solidFill>
                    <a:schemeClr val="tx2"/>
                  </a:solidFill>
                  <a:latin typeface="微軟正黑體" pitchFamily="34" charset="-120"/>
                  <a:ea typeface="微軟正黑體" pitchFamily="34" charset="-120"/>
                </a:rPr>
                <a:t>Diagnosis (</a:t>
              </a:r>
              <a:r>
                <a:rPr lang="en-US" altLang="zh-TW" sz="1100" b="1" dirty="0" err="1" smtClean="0">
                  <a:solidFill>
                    <a:schemeClr val="tx2"/>
                  </a:solidFill>
                  <a:latin typeface="微軟正黑體" pitchFamily="34" charset="-120"/>
                  <a:ea typeface="微軟正黑體" pitchFamily="34" charset="-120"/>
                </a:rPr>
                <a:t>DxPatch</a:t>
              </a:r>
              <a:r>
                <a:rPr lang="en-US" altLang="zh-TW" sz="1100" b="1" dirty="0" smtClean="0">
                  <a:solidFill>
                    <a:schemeClr val="tx2"/>
                  </a:solidFill>
                  <a:latin typeface="微軟正黑體" pitchFamily="34" charset="-120"/>
                  <a:ea typeface="微軟正黑體" pitchFamily="34" charset="-120"/>
                </a:rPr>
                <a:t>)</a:t>
              </a:r>
              <a:endParaRPr lang="zh-TW" altLang="en-US" sz="11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241" y="958068"/>
              <a:ext cx="171450" cy="22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0881" y="800051"/>
              <a:ext cx="138365" cy="18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圓角矩形 26"/>
            <p:cNvSpPr/>
            <p:nvPr/>
          </p:nvSpPr>
          <p:spPr>
            <a:xfrm>
              <a:off x="2411760" y="756321"/>
              <a:ext cx="3672408" cy="463653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</p:grp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88" y="1254014"/>
            <a:ext cx="138365" cy="18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6" y="1723944"/>
            <a:ext cx="138365" cy="18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2" y="3760348"/>
            <a:ext cx="135704" cy="18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27" y="4262664"/>
            <a:ext cx="135704" cy="18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圖片 4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490" y="1911144"/>
            <a:ext cx="1278369" cy="305830"/>
          </a:xfrm>
          <a:prstGeom prst="rect">
            <a:avLst/>
          </a:prstGeom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078" y="1998359"/>
            <a:ext cx="133043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166" y="3067991"/>
            <a:ext cx="133043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295" y="2589943"/>
            <a:ext cx="1475056" cy="33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974" y="2992982"/>
            <a:ext cx="1278369" cy="27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829" y="2666407"/>
            <a:ext cx="133043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4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423" y="2281059"/>
            <a:ext cx="1128712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135" y="2320493"/>
            <a:ext cx="133043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569" y="1474242"/>
            <a:ext cx="949127" cy="374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364" y="1585940"/>
            <a:ext cx="133043" cy="1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6" descr="http://www.sharehope-ms.com.tw/images/index_08.jpg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4" r="62471" b="28975"/>
          <a:stretch/>
        </p:blipFill>
        <p:spPr bwMode="auto">
          <a:xfrm>
            <a:off x="373597" y="1501071"/>
            <a:ext cx="1903108" cy="37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12" y="1120062"/>
            <a:ext cx="1878423" cy="361807"/>
          </a:xfrm>
          <a:prstGeom prst="rect">
            <a:avLst/>
          </a:prstGeom>
        </p:spPr>
      </p:pic>
      <p:pic>
        <p:nvPicPr>
          <p:cNvPr id="47" name="Picture 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538" y="725971"/>
            <a:ext cx="1344797" cy="40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064" y="841817"/>
            <a:ext cx="171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357" y="1325988"/>
            <a:ext cx="1874798" cy="341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4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2820680" y="183599"/>
            <a:ext cx="594143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3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Leadtek Smart Medical Solution in China</a:t>
            </a:r>
            <a:endParaRPr lang="zh-TW" altLang="en-US" sz="23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2" name="Picture 2" descr="http://www.vista-china.net/cn/img/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492" y="2259406"/>
            <a:ext cx="590160" cy="80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53"/>
          <a:stretch/>
        </p:blipFill>
        <p:spPr bwMode="auto">
          <a:xfrm>
            <a:off x="7291937" y="1990852"/>
            <a:ext cx="1656184" cy="502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892" y="2427887"/>
            <a:ext cx="1686866" cy="64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 descr="http://61.186.173.196/picture/default_2010/default_2010_r1_c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95" y="3111980"/>
            <a:ext cx="1344929" cy="39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gdghospital.org.cn/Upload/picture/201211791573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445" y="4168745"/>
            <a:ext cx="3198984" cy="43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AutoShape 10" descr="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26" name="Picture 2" descr="http://www.cd3120.com/templets/default/images/cd3120-2_07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8"/>
          <a:stretch/>
        </p:blipFill>
        <p:spPr bwMode="auto">
          <a:xfrm>
            <a:off x="158345" y="3936063"/>
            <a:ext cx="2336688" cy="64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50" y="3386865"/>
            <a:ext cx="2049110" cy="549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http://www.syyxyfsdeyy.com/templates/default/images/images/LOGO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55" y="2877707"/>
            <a:ext cx="2034786" cy="36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www.gyey.com/UploadFiles/image/2017-9/20170913031124475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649" y="4213756"/>
            <a:ext cx="1928865" cy="34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www.lnsjqyy.com/imageRepository/ad33ade3-18d0-468d-bf18-817dc6fa86b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95" y="1516323"/>
            <a:ext cx="2039684" cy="45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ospital 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64" y="2444499"/>
            <a:ext cx="1968301" cy="37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ydyyasyy.com/images/logo-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896" y="1068791"/>
            <a:ext cx="2274273" cy="33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/>
          <p:cNvGrpSpPr/>
          <p:nvPr/>
        </p:nvGrpSpPr>
        <p:grpSpPr>
          <a:xfrm>
            <a:off x="1827738" y="66036"/>
            <a:ext cx="5648260" cy="4568092"/>
            <a:chOff x="1831081" y="-124559"/>
            <a:chExt cx="5648260" cy="4568092"/>
          </a:xfrm>
        </p:grpSpPr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124"/>
            <a:stretch/>
          </p:blipFill>
          <p:spPr>
            <a:xfrm>
              <a:off x="1831081" y="-124559"/>
              <a:ext cx="5648260" cy="4568092"/>
            </a:xfrm>
            <a:prstGeom prst="rect">
              <a:avLst/>
            </a:prstGeom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7441" y="1829829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8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557" y="2984745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9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4114" y="3076588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0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0528" y="3062518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0185" y="2996862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2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0521" y="3119236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3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8243" y="3617382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4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8243" y="3678044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5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6896" y="3708566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6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2895" y="3708565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7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9239" y="3709263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8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3900" y="3347224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9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0032" y="3416543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0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3682" y="3453800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7906" y="3421798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2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1341" y="3229771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3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0533" y="3299599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4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2895" y="3319261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5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7623" y="2697330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6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05248" y="2812364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7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023" y="2849730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8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7204" y="2919211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9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5471" y="2989528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0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1196" y="3044296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1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4807" y="3060338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2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4807" y="3002130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3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9271" y="3347223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4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4788" y="2677682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7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6423" y="2530175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8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6423" y="2615657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9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832" y="2700143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0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2895" y="1895836"/>
              <a:ext cx="182413" cy="1741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1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454" y="2059699"/>
              <a:ext cx="209550" cy="200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4309" y="2048236"/>
              <a:ext cx="182413" cy="1741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1269" y="1962659"/>
              <a:ext cx="182413" cy="1741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4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9239" y="2048236"/>
              <a:ext cx="182413" cy="1741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5" name="Picture 14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8333" y="1903791"/>
              <a:ext cx="182413" cy="1741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文字方塊 1"/>
            <p:cNvSpPr txBox="1"/>
            <p:nvPr/>
          </p:nvSpPr>
          <p:spPr>
            <a:xfrm>
              <a:off x="2903600" y="421877"/>
              <a:ext cx="36045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>
                  <a:solidFill>
                    <a:schemeClr val="tx2"/>
                  </a:solidFill>
                  <a:latin typeface="微軟正黑體" pitchFamily="34" charset="-120"/>
                  <a:ea typeface="微軟正黑體" pitchFamily="34" charset="-120"/>
                </a:rPr>
                <a:t>Made in Shenyang, Shanghai </a:t>
              </a:r>
              <a:r>
                <a:rPr lang="en-US" altLang="zh-TW" sz="1400" dirty="0" smtClean="0">
                  <a:solidFill>
                    <a:schemeClr val="tx2"/>
                  </a:solidFill>
                  <a:latin typeface="微軟正黑體" pitchFamily="34" charset="-120"/>
                  <a:ea typeface="微軟正黑體" pitchFamily="34" charset="-120"/>
                </a:rPr>
                <a:t>as the base</a:t>
              </a:r>
              <a:endParaRPr lang="zh-TW" altLang="en-US" sz="14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507" y="3589398"/>
            <a:ext cx="2628982" cy="460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777029"/>
            <a:ext cx="2415296" cy="427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群組 6"/>
          <p:cNvGrpSpPr/>
          <p:nvPr/>
        </p:nvGrpSpPr>
        <p:grpSpPr>
          <a:xfrm>
            <a:off x="88711" y="1065119"/>
            <a:ext cx="2779663" cy="652005"/>
            <a:chOff x="505517" y="833541"/>
            <a:chExt cx="3335567" cy="652005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1803" y="863491"/>
              <a:ext cx="1249535" cy="401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文字方塊 3"/>
            <p:cNvSpPr txBox="1"/>
            <p:nvPr/>
          </p:nvSpPr>
          <p:spPr>
            <a:xfrm>
              <a:off x="516741" y="1239325"/>
              <a:ext cx="332434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800" b="1" dirty="0">
                  <a:solidFill>
                    <a:schemeClr val="tx2"/>
                  </a:solidFill>
                  <a:latin typeface="微軟正黑體" pitchFamily="34" charset="-120"/>
                  <a:ea typeface="微軟正黑體" pitchFamily="34" charset="-120"/>
                </a:rPr>
                <a:t>Autonomic Nervous System Analysis (HRV Analyzer)</a:t>
              </a:r>
            </a:p>
          </p:txBody>
        </p:sp>
        <p:sp>
          <p:nvSpPr>
            <p:cNvPr id="6" name="圓角矩形 5"/>
            <p:cNvSpPr/>
            <p:nvPr/>
          </p:nvSpPr>
          <p:spPr>
            <a:xfrm>
              <a:off x="505517" y="833541"/>
              <a:ext cx="3246901" cy="652005"/>
            </a:xfrm>
            <a:prstGeom prst="round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168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350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投影片編號版面配置區 5"/>
          <p:cNvSpPr txBox="1">
            <a:spLocks noGrp="1"/>
          </p:cNvSpPr>
          <p:nvPr/>
        </p:nvSpPr>
        <p:spPr bwMode="auto">
          <a:xfrm>
            <a:off x="8027993" y="4933952"/>
            <a:ext cx="1152525" cy="22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2000">
                <a:solidFill>
                  <a:srgbClr val="3C7BC8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rgbClr val="808080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1600">
                <a:solidFill>
                  <a:srgbClr val="51515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3DB34BC-FBEF-4525-A58F-CF5F4F64B11B}" type="slidenum">
              <a:rPr lang="en-US" altLang="zh-TW" sz="1100">
                <a:solidFill>
                  <a:srgbClr val="0099CC"/>
                </a:solidFill>
                <a:latin typeface="微軟正黑體" pitchFamily="34" charset="-120"/>
                <a:ea typeface="微軟正黑體" pitchFamily="34" charset="-12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zh-TW" sz="1100">
              <a:solidFill>
                <a:srgbClr val="0099CC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38163" y="815581"/>
            <a:ext cx="34767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TW"/>
            </a:defPPr>
            <a:lvl1pPr>
              <a:defRPr kumimoji="1" sz="3600" b="1">
                <a:solidFill>
                  <a:schemeClr val="accent1">
                    <a:lumMod val="75000"/>
                  </a:schemeClr>
                </a:solidFill>
                <a:ea typeface="微軟正黑體" panose="020B0604030504040204" pitchFamily="34" charset="-120"/>
                <a:cs typeface="Arial Unicode MS" panose="020B0604020202020204" pitchFamily="34" charset="-120"/>
              </a:defRPr>
            </a:lvl1pPr>
            <a:lvl2pPr marL="742950" indent="-285750" eaLnBrk="0" hangingPunct="0">
              <a:defRPr kumimoji="1" sz="1400"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1400"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1400"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1400"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3200" dirty="0">
                <a:latin typeface="微軟正黑體" pitchFamily="34" charset="-120"/>
              </a:rPr>
              <a:t>Company </a:t>
            </a:r>
            <a:r>
              <a:rPr lang="en-US" altLang="zh-TW" sz="3200" dirty="0" smtClean="0">
                <a:latin typeface="微軟正黑體" pitchFamily="34" charset="-120"/>
              </a:rPr>
              <a:t>Profile</a:t>
            </a:r>
            <a:endParaRPr lang="zh-TW" altLang="en-US" sz="3200" dirty="0">
              <a:latin typeface="微軟正黑體" pitchFamily="34" charset="-12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38167" y="1468021"/>
            <a:ext cx="3364896" cy="241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0" lang="en-US" altLang="zh-TW" sz="1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Incorporation: 1986/10/24</a:t>
            </a:r>
          </a:p>
          <a:p>
            <a:pPr eaLnBrk="1" hangingPunct="1">
              <a:lnSpc>
                <a:spcPct val="120000"/>
              </a:lnSpc>
            </a:pPr>
            <a:r>
              <a:rPr kumimoji="0" lang="en-US" altLang="zh-TW" sz="1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IPO: 1999/6/3</a:t>
            </a:r>
          </a:p>
          <a:p>
            <a:pPr eaLnBrk="1" hangingPunct="1">
              <a:lnSpc>
                <a:spcPct val="120000"/>
              </a:lnSpc>
            </a:pPr>
            <a:r>
              <a:rPr kumimoji="0" lang="en-US" altLang="zh-TW" sz="1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Stock code: 2465</a:t>
            </a:r>
          </a:p>
          <a:p>
            <a:pPr eaLnBrk="1" hangingPunct="1">
              <a:lnSpc>
                <a:spcPct val="120000"/>
              </a:lnSpc>
            </a:pPr>
            <a:r>
              <a:rPr kumimoji="0" lang="en-US" altLang="zh-TW" sz="18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Chairman &amp; CEO: K.S. Lu</a:t>
            </a:r>
            <a:endParaRPr kumimoji="0" lang="en-US" altLang="zh-TW" sz="1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en-US" altLang="zh-TW" sz="1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Headquarters: Taipei, Taiwan</a:t>
            </a:r>
          </a:p>
          <a:p>
            <a:pPr eaLnBrk="1" hangingPunct="1">
              <a:lnSpc>
                <a:spcPct val="120000"/>
              </a:lnSpc>
            </a:pPr>
            <a:r>
              <a:rPr kumimoji="0" lang="en-US" altLang="zh-TW" sz="1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Subsidiaries: China and Japan</a:t>
            </a:r>
          </a:p>
          <a:p>
            <a:pPr eaLnBrk="1" hangingPunct="1">
              <a:lnSpc>
                <a:spcPct val="120000"/>
              </a:lnSpc>
            </a:pPr>
            <a:r>
              <a:rPr kumimoji="0" lang="en-US" altLang="zh-TW" sz="18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Number of employees: 350</a:t>
            </a:r>
            <a:endParaRPr lang="en-US" altLang="zh-TW" sz="18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pic>
        <p:nvPicPr>
          <p:cNvPr id="2050" name="Picture 2" descr="E:\tarzan\A01麗臺科技\f.一般事務\法說會power point\法說會PPT-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084"/>
            <a:ext cx="4066130" cy="493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6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53"/>
          <p:cNvSpPr txBox="1">
            <a:spLocks noChangeArrowheads="1"/>
          </p:cNvSpPr>
          <p:nvPr/>
        </p:nvSpPr>
        <p:spPr bwMode="auto">
          <a:xfrm>
            <a:off x="1029944" y="2030135"/>
            <a:ext cx="1266825" cy="261610"/>
          </a:xfrm>
          <a:prstGeom prst="rect">
            <a:avLst/>
          </a:prstGeom>
          <a:solidFill>
            <a:srgbClr val="2D2D8A">
              <a:lumMod val="60000"/>
              <a:lumOff val="40000"/>
            </a:srgbClr>
          </a:solidFill>
          <a:ln w="9525">
            <a:solidFill>
              <a:srgbClr val="0066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2000">
                <a:solidFill>
                  <a:srgbClr val="3C7BC8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rgbClr val="808080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1600">
                <a:solidFill>
                  <a:srgbClr val="51515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Leadtek</a:t>
            </a:r>
            <a:r>
              <a:rPr kumimoji="1" lang="en-US" altLang="zh-TW" sz="11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 Japan</a:t>
            </a:r>
            <a:endParaRPr kumimoji="1" lang="zh-TW" altLang="en-US" sz="11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0" name="Text Box 57"/>
          <p:cNvSpPr txBox="1">
            <a:spLocks noChangeArrowheads="1"/>
          </p:cNvSpPr>
          <p:nvPr/>
        </p:nvSpPr>
        <p:spPr bwMode="auto">
          <a:xfrm>
            <a:off x="741474" y="1662144"/>
            <a:ext cx="19032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2000">
                <a:solidFill>
                  <a:srgbClr val="3C7BC8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rgbClr val="808080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1600">
                <a:solidFill>
                  <a:srgbClr val="51515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zh-TW" sz="14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Leadtek Subsidiaries</a:t>
            </a:r>
            <a:endParaRPr lang="en-US" altLang="zh-TW" sz="14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1" name="Text Box 58"/>
          <p:cNvSpPr txBox="1">
            <a:spLocks noChangeArrowheads="1"/>
          </p:cNvSpPr>
          <p:nvPr/>
        </p:nvSpPr>
        <p:spPr bwMode="auto">
          <a:xfrm>
            <a:off x="1029944" y="2300408"/>
            <a:ext cx="1266825" cy="261610"/>
          </a:xfrm>
          <a:prstGeom prst="rect">
            <a:avLst/>
          </a:prstGeom>
          <a:solidFill>
            <a:srgbClr val="2D2D8A">
              <a:lumMod val="60000"/>
              <a:lumOff val="40000"/>
            </a:srgbClr>
          </a:solidFill>
          <a:ln w="9525">
            <a:solidFill>
              <a:srgbClr val="0066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2000">
                <a:solidFill>
                  <a:srgbClr val="3C7BC8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rgbClr val="808080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1600">
                <a:solidFill>
                  <a:srgbClr val="51515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TW" sz="1100" kern="0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Leadtek China</a:t>
            </a:r>
            <a:endParaRPr lang="zh-TW" altLang="en-US" sz="1100" kern="0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4070333" y="1752026"/>
            <a:ext cx="1221747" cy="646331"/>
          </a:xfrm>
          <a:prstGeom prst="rect">
            <a:avLst/>
          </a:prstGeom>
          <a:solidFill>
            <a:srgbClr val="BBE0E3"/>
          </a:solidFill>
        </p:spPr>
        <p:txBody>
          <a:bodyPr wrap="square" rtlCol="0" anchor="ctr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1200" kern="0" dirty="0" smtClean="0">
              <a:solidFill>
                <a:srgbClr val="3366FF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CEO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57530" y="3493980"/>
            <a:ext cx="936104" cy="830997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Computer </a:t>
            </a:r>
            <a:r>
              <a:rPr kumimoji="1" lang="en-US" altLang="zh-TW" sz="1200" kern="0" dirty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Product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BU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1072019" y="3493980"/>
            <a:ext cx="867480" cy="830997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Smart </a:t>
            </a:r>
            <a:endParaRPr kumimoji="1" lang="en-US" altLang="zh-TW" sz="1200" kern="0" dirty="0">
              <a:solidFill>
                <a:srgbClr val="3366FF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Medical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BU</a:t>
            </a:r>
            <a:endParaRPr kumimoji="1" lang="en-US" altLang="zh-TW" sz="12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2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3001280" y="3493980"/>
            <a:ext cx="841740" cy="830997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Product Design </a:t>
            </a: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Center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3921405" y="3493980"/>
            <a:ext cx="1161821" cy="830997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Engineering Division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1200" kern="0" dirty="0">
              <a:solidFill>
                <a:srgbClr val="3366FF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5161611" y="3493980"/>
            <a:ext cx="1234799" cy="830997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Operation Management </a:t>
            </a: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Division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1200" kern="0" dirty="0">
              <a:solidFill>
                <a:srgbClr val="3366FF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6474795" y="3493980"/>
            <a:ext cx="771274" cy="830997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TQM</a:t>
            </a:r>
            <a:endParaRPr kumimoji="1" lang="en-US" altLang="zh-TW" sz="1200" kern="0" dirty="0">
              <a:solidFill>
                <a:srgbClr val="3366FF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Division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1200" kern="0" dirty="0">
              <a:solidFill>
                <a:srgbClr val="3366FF"/>
              </a:solidFill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7324454" y="3493980"/>
            <a:ext cx="844934" cy="830997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Admin</a:t>
            </a:r>
            <a:r>
              <a:rPr kumimoji="1" lang="en-US" altLang="zh-TW" sz="1200" kern="0" dirty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Division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2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8247775" y="3493980"/>
            <a:ext cx="827279" cy="830997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Finance </a:t>
            </a: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Division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12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5670960" y="2168634"/>
            <a:ext cx="917239" cy="646331"/>
          </a:xfrm>
          <a:prstGeom prst="rect">
            <a:avLst/>
          </a:prstGeom>
          <a:solidFill>
            <a:srgbClr val="BBE0E3"/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2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zh-TW" sz="1200" kern="0" dirty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GM </a:t>
            </a:r>
            <a:r>
              <a:rPr kumimoji="1"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Office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53" name="文字方塊 52"/>
          <p:cNvSpPr txBox="1"/>
          <p:nvPr/>
        </p:nvSpPr>
        <p:spPr>
          <a:xfrm>
            <a:off x="2017884" y="3493980"/>
            <a:ext cx="905011" cy="830997"/>
          </a:xfrm>
          <a:prstGeom prst="rect">
            <a:avLst/>
          </a:prstGeom>
          <a:solidFill>
            <a:srgbClr val="BBE0E3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kern="0" dirty="0" smtClean="0">
                <a:solidFill>
                  <a:srgbClr val="3366FF"/>
                </a:solidFill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Big Data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Arial Unicode MS" panose="020B0604020202020204" pitchFamily="34" charset="-120"/>
              </a:rPr>
              <a:t>BU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0" cap="none" spc="0" normalizeH="0" baseline="0" noProof="0" dirty="0" smtClean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200" b="0" i="0" u="none" strike="noStrike" kern="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734597" y="699542"/>
            <a:ext cx="424783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TW"/>
            </a:defPPr>
            <a:lvl1pPr>
              <a:defRPr kumimoji="1" sz="3600" b="1">
                <a:solidFill>
                  <a:schemeClr val="accent1">
                    <a:lumMod val="75000"/>
                  </a:schemeClr>
                </a:solidFill>
                <a:ea typeface="微軟正黑體" panose="020B0604030504040204" pitchFamily="34" charset="-120"/>
                <a:cs typeface="Arial Unicode MS" panose="020B0604020202020204" pitchFamily="34" charset="-120"/>
              </a:defRPr>
            </a:lvl1pPr>
            <a:lvl2pPr marL="742950" indent="-285750" eaLnBrk="0" hangingPunct="0">
              <a:defRPr kumimoji="1" sz="1400"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1400"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1400"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1400"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latin typeface="Arial" charset="0"/>
                <a:ea typeface="新細明體" charset="-120"/>
              </a:defRPr>
            </a:lvl9pPr>
          </a:lstStyle>
          <a:p>
            <a:r>
              <a:rPr lang="en-US" altLang="zh-TW" sz="3200" dirty="0" smtClean="0">
                <a:latin typeface="微軟正黑體" pitchFamily="34" charset="-120"/>
              </a:rPr>
              <a:t>Company Org. Chart</a:t>
            </a:r>
            <a:endParaRPr lang="zh-TW" altLang="en-US" sz="3200" dirty="0">
              <a:latin typeface="微軟正黑體" pitchFamily="34" charset="-120"/>
            </a:endParaRPr>
          </a:p>
        </p:txBody>
      </p:sp>
      <p:cxnSp>
        <p:nvCxnSpPr>
          <p:cNvPr id="4" name="肘形接點 3"/>
          <p:cNvCxnSpPr>
            <a:stCxn id="32" idx="2"/>
            <a:endCxn id="33" idx="0"/>
          </p:cNvCxnSpPr>
          <p:nvPr/>
        </p:nvCxnSpPr>
        <p:spPr>
          <a:xfrm rot="5400000">
            <a:off x="2055584" y="868356"/>
            <a:ext cx="1095623" cy="415562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肘形接點 8"/>
          <p:cNvCxnSpPr>
            <a:stCxn id="32" idx="2"/>
            <a:endCxn id="34" idx="0"/>
          </p:cNvCxnSpPr>
          <p:nvPr/>
        </p:nvCxnSpPr>
        <p:spPr>
          <a:xfrm rot="5400000">
            <a:off x="2545672" y="1358444"/>
            <a:ext cx="1095623" cy="31754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接點 12"/>
          <p:cNvCxnSpPr>
            <a:stCxn id="32" idx="2"/>
            <a:endCxn id="53" idx="0"/>
          </p:cNvCxnSpPr>
          <p:nvPr/>
        </p:nvCxnSpPr>
        <p:spPr>
          <a:xfrm rot="5400000">
            <a:off x="3027988" y="1840760"/>
            <a:ext cx="1095623" cy="221081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肘形接點 15"/>
          <p:cNvCxnSpPr>
            <a:stCxn id="32" idx="2"/>
            <a:endCxn id="35" idx="0"/>
          </p:cNvCxnSpPr>
          <p:nvPr/>
        </p:nvCxnSpPr>
        <p:spPr>
          <a:xfrm rot="5400000">
            <a:off x="3503868" y="2316640"/>
            <a:ext cx="1095623" cy="125905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肘形接點 18"/>
          <p:cNvCxnSpPr>
            <a:stCxn id="32" idx="2"/>
            <a:endCxn id="36" idx="0"/>
          </p:cNvCxnSpPr>
          <p:nvPr/>
        </p:nvCxnSpPr>
        <p:spPr>
          <a:xfrm rot="5400000">
            <a:off x="4043951" y="2856723"/>
            <a:ext cx="1095623" cy="17889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22"/>
          <p:cNvCxnSpPr>
            <a:stCxn id="32" idx="2"/>
            <a:endCxn id="37" idx="0"/>
          </p:cNvCxnSpPr>
          <p:nvPr/>
        </p:nvCxnSpPr>
        <p:spPr>
          <a:xfrm rot="16200000" flipH="1">
            <a:off x="4682298" y="2397266"/>
            <a:ext cx="1095623" cy="109780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肘形接點 26"/>
          <p:cNvCxnSpPr>
            <a:stCxn id="32" idx="2"/>
            <a:endCxn id="38" idx="0"/>
          </p:cNvCxnSpPr>
          <p:nvPr/>
        </p:nvCxnSpPr>
        <p:spPr>
          <a:xfrm rot="16200000" flipH="1">
            <a:off x="5223008" y="1856555"/>
            <a:ext cx="1095623" cy="217922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肘形接點 56"/>
          <p:cNvCxnSpPr>
            <a:stCxn id="32" idx="2"/>
            <a:endCxn id="39" idx="0"/>
          </p:cNvCxnSpPr>
          <p:nvPr/>
        </p:nvCxnSpPr>
        <p:spPr>
          <a:xfrm rot="16200000" flipH="1">
            <a:off x="5666253" y="1413311"/>
            <a:ext cx="1095623" cy="306571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肘形接點 59"/>
          <p:cNvCxnSpPr>
            <a:stCxn id="32" idx="2"/>
            <a:endCxn id="40" idx="0"/>
          </p:cNvCxnSpPr>
          <p:nvPr/>
        </p:nvCxnSpPr>
        <p:spPr>
          <a:xfrm rot="16200000" flipH="1">
            <a:off x="6123500" y="956064"/>
            <a:ext cx="1095623" cy="398020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接點 125"/>
          <p:cNvCxnSpPr/>
          <p:nvPr/>
        </p:nvCxnSpPr>
        <p:spPr>
          <a:xfrm>
            <a:off x="4681208" y="2577407"/>
            <a:ext cx="9849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35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leadtek.com/p_images/zoom/10820_1Z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6"/>
          <a:stretch/>
        </p:blipFill>
        <p:spPr bwMode="auto">
          <a:xfrm>
            <a:off x="855392" y="2193116"/>
            <a:ext cx="3857771" cy="23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E6FA-8F87-40B4-A09F-105BF45A39EE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3347864" y="195486"/>
            <a:ext cx="5358262" cy="78945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altLang="zh-TW" sz="2400" dirty="0">
                <a:solidFill>
                  <a:schemeClr val="tx2"/>
                </a:solidFill>
              </a:rPr>
              <a:t>A </a:t>
            </a:r>
            <a:r>
              <a:rPr lang="en-US" altLang="zh-TW" sz="2400" dirty="0" smtClean="0">
                <a:solidFill>
                  <a:schemeClr val="tx2"/>
                </a:solidFill>
              </a:rPr>
              <a:t>Leading Brand </a:t>
            </a:r>
            <a:r>
              <a:rPr lang="en-US" altLang="zh-TW" sz="2400" dirty="0">
                <a:solidFill>
                  <a:schemeClr val="tx2"/>
                </a:solidFill>
              </a:rPr>
              <a:t>of </a:t>
            </a:r>
            <a:r>
              <a:rPr lang="en-US" altLang="zh-TW" sz="2400" dirty="0" smtClean="0">
                <a:solidFill>
                  <a:schemeClr val="tx2"/>
                </a:solidFill>
              </a:rPr>
              <a:t>Graphics Cards </a:t>
            </a:r>
            <a:r>
              <a:rPr lang="en-US" altLang="zh-TW" sz="2400" dirty="0">
                <a:solidFill>
                  <a:schemeClr val="tx2"/>
                </a:solidFill>
              </a:rPr>
              <a:t>for 30 years</a:t>
            </a:r>
            <a:endParaRPr lang="en-US" altLang="zh-TW" sz="32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773891" y="1006582"/>
            <a:ext cx="7878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tx2"/>
                </a:solidFill>
              </a:rPr>
              <a:t>A full range of </a:t>
            </a:r>
            <a:r>
              <a:rPr lang="en-US" altLang="zh-TW" dirty="0" smtClean="0">
                <a:solidFill>
                  <a:schemeClr val="tx2"/>
                </a:solidFill>
              </a:rPr>
              <a:t>consumer/professional </a:t>
            </a:r>
            <a:r>
              <a:rPr lang="en-US" altLang="zh-TW" dirty="0">
                <a:solidFill>
                  <a:schemeClr val="tx2"/>
                </a:solidFill>
              </a:rPr>
              <a:t>graphics cards, powered by the latest Turing architecture and the all-new RTX platform, support real-time ray tracing and artificial intelligence technology, providing high quality and diverse products to completely meet the needs of the </a:t>
            </a:r>
            <a:r>
              <a:rPr lang="en-US" altLang="zh-TW" dirty="0" smtClean="0">
                <a:solidFill>
                  <a:schemeClr val="tx2"/>
                </a:solidFill>
              </a:rPr>
              <a:t>market.</a:t>
            </a:r>
            <a:endParaRPr lang="zh-TW" altLang="en-US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https://www.leadtek.com/p_images/zoom/10816_1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14"/>
          <a:stretch/>
        </p:blipFill>
        <p:spPr bwMode="auto">
          <a:xfrm>
            <a:off x="4860031" y="2158606"/>
            <a:ext cx="3846095" cy="242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60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5" name="Picture 13" descr="https://www.leadtek.com/ai/img/Solution_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0" b="13763"/>
          <a:stretch/>
        </p:blipFill>
        <p:spPr bwMode="auto">
          <a:xfrm>
            <a:off x="5729627" y="2011252"/>
            <a:ext cx="3248573" cy="254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https://system.leadtek.com/p_images/zoom/WS1030_1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387" y="1173293"/>
            <a:ext cx="1608113" cy="197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https://system.leadtek.com/p_images/zoom/WS2030_1Z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19872" y="2836683"/>
            <a:ext cx="1440160" cy="176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678008" y="267494"/>
            <a:ext cx="6300192" cy="646077"/>
          </a:xfrm>
        </p:spPr>
        <p:txBody>
          <a:bodyPr>
            <a:noAutofit/>
          </a:bodyPr>
          <a:lstStyle/>
          <a:p>
            <a:r>
              <a:rPr lang="en-US" altLang="zh-TW" sz="2800" dirty="0" smtClean="0">
                <a:solidFill>
                  <a:schemeClr val="tx2"/>
                </a:solidFill>
              </a:rPr>
              <a:t>AI Cloud Computing Total Solution</a:t>
            </a:r>
            <a:endParaRPr lang="zh-TW" altLang="en-US" sz="2800" dirty="0">
              <a:solidFill>
                <a:schemeClr val="tx2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86078" y="2011252"/>
            <a:ext cx="3456384" cy="2425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ts val="2300"/>
              </a:lnSpc>
              <a:buFont typeface="Arial" pitchFamily="34" charset="0"/>
              <a:buChar char="•"/>
            </a:pPr>
            <a:r>
              <a:rPr lang="en-US" altLang="zh-TW" sz="16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AI/Deep Learning </a:t>
            </a:r>
            <a:r>
              <a:rPr lang="en-US" altLang="zh-TW" sz="16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and CUDA Training Courses</a:t>
            </a:r>
          </a:p>
          <a:p>
            <a:pPr marL="179388" indent="-179388">
              <a:lnSpc>
                <a:spcPts val="2300"/>
              </a:lnSpc>
              <a:buFont typeface="Arial" pitchFamily="34" charset="0"/>
              <a:buChar char="•"/>
            </a:pPr>
            <a:r>
              <a:rPr lang="en-US" altLang="zh-TW" sz="16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AI </a:t>
            </a:r>
            <a:r>
              <a:rPr lang="en-US" altLang="zh-TW" sz="16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Development Project Collaboration</a:t>
            </a:r>
          </a:p>
          <a:p>
            <a:pPr marL="179388" indent="-179388">
              <a:lnSpc>
                <a:spcPts val="2300"/>
              </a:lnSpc>
              <a:buFont typeface="Arial" pitchFamily="34" charset="0"/>
              <a:buChar char="•"/>
            </a:pPr>
            <a:r>
              <a:rPr lang="en-US" altLang="zh-TW" sz="16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System Planning</a:t>
            </a:r>
          </a:p>
          <a:p>
            <a:pPr marL="179388" indent="-179388">
              <a:lnSpc>
                <a:spcPts val="2300"/>
              </a:lnSpc>
              <a:buFont typeface="Arial" pitchFamily="34" charset="0"/>
              <a:buChar char="•"/>
            </a:pPr>
            <a:r>
              <a:rPr lang="en-US" altLang="zh-TW" sz="16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GPU Technical </a:t>
            </a:r>
            <a:r>
              <a:rPr lang="en-US" altLang="zh-TW" sz="16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Service</a:t>
            </a:r>
          </a:p>
          <a:p>
            <a:pPr marL="179388" indent="-179388">
              <a:lnSpc>
                <a:spcPts val="2300"/>
              </a:lnSpc>
              <a:buFont typeface="Arial" pitchFamily="34" charset="0"/>
              <a:buChar char="•"/>
            </a:pPr>
            <a:r>
              <a:rPr lang="en-US" altLang="zh-TW" sz="16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Maintenance Service</a:t>
            </a:r>
          </a:p>
          <a:p>
            <a:pPr marL="179388" indent="-179388">
              <a:lnSpc>
                <a:spcPts val="2300"/>
              </a:lnSpc>
              <a:buFont typeface="Arial" pitchFamily="34" charset="0"/>
              <a:buChar char="•"/>
            </a:pPr>
            <a:r>
              <a:rPr lang="en-US" altLang="zh-TW" sz="16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Software </a:t>
            </a:r>
            <a:r>
              <a:rPr lang="en-US" altLang="zh-TW" sz="16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Integration</a:t>
            </a:r>
            <a:endParaRPr lang="zh-TW" altLang="en-US" sz="16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https://www.leadtek.com/ai/img/Solution_03_en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6" b="67126"/>
          <a:stretch/>
        </p:blipFill>
        <p:spPr bwMode="auto">
          <a:xfrm>
            <a:off x="467544" y="1057635"/>
            <a:ext cx="3096344" cy="95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61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4" t="9540" b="2222"/>
          <a:stretch/>
        </p:blipFill>
        <p:spPr>
          <a:xfrm>
            <a:off x="-11676" y="993862"/>
            <a:ext cx="9155676" cy="3600018"/>
          </a:xfrm>
          <a:prstGeom prst="rect">
            <a:avLst/>
          </a:prstGeom>
        </p:spPr>
      </p:pic>
      <p:sp>
        <p:nvSpPr>
          <p:cNvPr id="8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960175" y="4838971"/>
            <a:ext cx="2133600" cy="273844"/>
          </a:xfrm>
        </p:spPr>
        <p:txBody>
          <a:bodyPr/>
          <a:lstStyle/>
          <a:p>
            <a:fld id="{96AAE6FA-8F87-40B4-A09F-105BF45A39EE}" type="slidenum">
              <a:rPr lang="zh-TW" altLang="en-US" sz="800" smtClean="0">
                <a:solidFill>
                  <a:prstClr val="black"/>
                </a:solidFill>
                <a:latin typeface="Arial" pitchFamily="34" charset="0"/>
                <a:cs typeface="Arial" panose="020B0604020202020204" pitchFamily="34" charset="0"/>
              </a:rPr>
              <a:pPr/>
              <a:t>6</a:t>
            </a:fld>
            <a:endParaRPr lang="zh-TW" altLang="en-US" sz="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8"/>
          <p:cNvSpPr txBox="1">
            <a:spLocks noChangeArrowheads="1"/>
          </p:cNvSpPr>
          <p:nvPr/>
        </p:nvSpPr>
        <p:spPr>
          <a:xfrm>
            <a:off x="423863" y="987574"/>
            <a:ext cx="8402637" cy="36860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 fontAlgn="base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08000"/>
              </a:buClr>
            </a:pPr>
            <a:endParaRPr kumimoji="1" lang="en-US" altLang="zh-TW" sz="800" b="1" kern="0" dirty="0" smtClean="0">
              <a:solidFill>
                <a:srgbClr val="000000"/>
              </a:solidFill>
              <a:latin typeface="Arial"/>
              <a:ea typeface="標楷體" pitchFamily="65" charset="-120"/>
            </a:endParaRPr>
          </a:p>
          <a:p>
            <a:pPr marL="914400" lvl="2" indent="0" fontAlgn="base">
              <a:lnSpc>
                <a:spcPct val="90000"/>
              </a:lnSpc>
              <a:spcBef>
                <a:spcPts val="200"/>
              </a:spcBef>
              <a:spcAft>
                <a:spcPct val="0"/>
              </a:spcAft>
              <a:buClr>
                <a:srgbClr val="008000"/>
              </a:buClr>
              <a:buFont typeface="Arial" pitchFamily="34" charset="0"/>
              <a:buNone/>
            </a:pPr>
            <a:endParaRPr kumimoji="1" lang="en-US" altLang="zh-TW" sz="800" b="1" kern="0" dirty="0" smtClean="0">
              <a:solidFill>
                <a:srgbClr val="000000"/>
              </a:solidFill>
              <a:latin typeface="Arial"/>
              <a:ea typeface="標楷體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29720" y="274678"/>
            <a:ext cx="58897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Leadtek Zero Client &amp; Thin Client</a:t>
            </a:r>
            <a:endParaRPr lang="zh-TW" altLang="en-US" sz="28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373084" y="1104017"/>
            <a:ext cx="55463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 cap="all" dirty="0">
                <a:solidFill>
                  <a:schemeClr val="tx2">
                    <a:lumMod val="60000"/>
                    <a:lumOff val="4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INTEGRATION ‧ SECURITY ‧ CREATIVITY ‧ GREEN ‧ SCALABILITY</a:t>
            </a:r>
            <a:endParaRPr lang="zh-TW" altLang="en-US" sz="1400" b="1" cap="all" dirty="0">
              <a:solidFill>
                <a:schemeClr val="tx2">
                  <a:lumMod val="60000"/>
                  <a:lumOff val="4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13011" y="1563638"/>
            <a:ext cx="38134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/>
              <a:t>Leadtek delivers truly astounding graphics, outstanding power efficiency, and highly reliable endpoints for VDI applications. Optimized for the latest VDI solutions including VMware, Citrix and Microsoft, Leadtek Zero Client &amp; Thin Client endpoints are designed to meet all types of user's demands and preferences</a:t>
            </a:r>
            <a:r>
              <a:rPr lang="en-US" altLang="zh-TW" sz="1200" dirty="0" smtClean="0"/>
              <a:t>.</a:t>
            </a:r>
            <a:endParaRPr lang="en-US" altLang="zh-TW" sz="1200" dirty="0"/>
          </a:p>
        </p:txBody>
      </p:sp>
    </p:spTree>
    <p:extLst>
      <p:ext uri="{BB962C8B-B14F-4D97-AF65-F5344CB8AC3E}">
        <p14:creationId xmlns:p14="http://schemas.microsoft.com/office/powerpoint/2010/main" val="260456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411510"/>
            <a:ext cx="7154258" cy="5760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zh-TW" altLang="en-US" dirty="0" smtClean="0"/>
              <a:t>                 </a:t>
            </a:r>
            <a:endParaRPr lang="en-US" altLang="zh-TW" sz="4400" b="1" dirty="0">
              <a:cs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07904" y="231099"/>
            <a:ext cx="3203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Big Data Solution</a:t>
            </a:r>
            <a:endParaRPr lang="zh-TW" altLang="en-US" sz="2800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" t="2369" r="388"/>
          <a:stretch/>
        </p:blipFill>
        <p:spPr bwMode="auto">
          <a:xfrm>
            <a:off x="-2527" y="1090669"/>
            <a:ext cx="4179415" cy="3503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4499992" y="1288390"/>
            <a:ext cx="4274254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1200"/>
              </a:lnSpc>
              <a:spcBef>
                <a:spcPts val="900"/>
              </a:spcBef>
              <a:buFont typeface="+mj-lt"/>
              <a:buAutoNum type="arabicPeriod"/>
            </a:pPr>
            <a:r>
              <a:rPr lang="en-US" altLang="zh-TW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Data Warehousing Solutions</a:t>
            </a:r>
          </a:p>
          <a:p>
            <a:pPr marL="722313" lvl="1" indent="-265113">
              <a:lnSpc>
                <a:spcPts val="1200"/>
              </a:lnSpc>
              <a:spcBef>
                <a:spcPts val="900"/>
              </a:spcBef>
              <a:buFontTx/>
              <a:buChar char="-"/>
            </a:pPr>
            <a:r>
              <a:rPr lang="en-US" altLang="zh-TW" sz="12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Data Cleaning</a:t>
            </a:r>
          </a:p>
          <a:p>
            <a:pPr marL="342900" indent="-342900">
              <a:lnSpc>
                <a:spcPts val="1200"/>
              </a:lnSpc>
              <a:spcBef>
                <a:spcPts val="900"/>
              </a:spcBef>
              <a:buFont typeface="+mj-lt"/>
              <a:buAutoNum type="arabicPeriod"/>
            </a:pPr>
            <a:r>
              <a:rPr lang="en-US" altLang="zh-TW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Data Analysis</a:t>
            </a:r>
            <a:endParaRPr lang="en-US" altLang="zh-TW" b="1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722313" lvl="1" indent="-265113">
              <a:lnSpc>
                <a:spcPts val="1200"/>
              </a:lnSpc>
              <a:spcBef>
                <a:spcPts val="900"/>
              </a:spcBef>
              <a:buFontTx/>
              <a:buChar char="-"/>
            </a:pPr>
            <a:r>
              <a:rPr lang="en-US" altLang="zh-TW" sz="12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Visualization</a:t>
            </a:r>
          </a:p>
          <a:p>
            <a:pPr marL="722313" lvl="1" indent="-265113">
              <a:lnSpc>
                <a:spcPts val="1200"/>
              </a:lnSpc>
              <a:spcBef>
                <a:spcPts val="900"/>
              </a:spcBef>
              <a:buFontTx/>
              <a:buChar char="-"/>
            </a:pPr>
            <a:r>
              <a:rPr lang="en-US" altLang="zh-TW" sz="12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Statistical model building</a:t>
            </a:r>
          </a:p>
          <a:p>
            <a:pPr marL="722313" lvl="1" indent="-265113">
              <a:lnSpc>
                <a:spcPts val="1200"/>
              </a:lnSpc>
              <a:spcBef>
                <a:spcPts val="900"/>
              </a:spcBef>
              <a:buFontTx/>
              <a:buChar char="-"/>
            </a:pPr>
            <a:r>
              <a:rPr lang="en-US" altLang="zh-TW" sz="12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AI</a:t>
            </a:r>
          </a:p>
          <a:p>
            <a:pPr marL="342900" indent="-342900">
              <a:lnSpc>
                <a:spcPts val="1200"/>
              </a:lnSpc>
              <a:spcBef>
                <a:spcPts val="900"/>
              </a:spcBef>
              <a:buFont typeface="+mj-lt"/>
              <a:buAutoNum type="arabicPeriod"/>
            </a:pPr>
            <a:r>
              <a:rPr lang="en-US" altLang="zh-TW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Predictive Analytics Software</a:t>
            </a:r>
          </a:p>
          <a:p>
            <a:pPr marL="722313" lvl="1" indent="-265113">
              <a:lnSpc>
                <a:spcPts val="1200"/>
              </a:lnSpc>
              <a:spcBef>
                <a:spcPts val="900"/>
              </a:spcBef>
              <a:buFontTx/>
              <a:buChar char="-"/>
            </a:pPr>
            <a:r>
              <a:rPr lang="en-US" altLang="zh-TW" sz="12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Support </a:t>
            </a:r>
            <a:r>
              <a:rPr lang="en-US" altLang="zh-TW" sz="12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for R</a:t>
            </a:r>
            <a:endParaRPr lang="en-US" sz="12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722313" lvl="1" indent="-265113">
              <a:lnSpc>
                <a:spcPts val="1200"/>
              </a:lnSpc>
              <a:spcBef>
                <a:spcPts val="900"/>
              </a:spcBef>
              <a:buFontTx/>
              <a:buChar char="-"/>
            </a:pPr>
            <a:r>
              <a:rPr lang="en-US" sz="12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Drag </a:t>
            </a:r>
            <a:r>
              <a:rPr lang="en-US" sz="12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and </a:t>
            </a:r>
            <a:r>
              <a:rPr lang="en-US" sz="12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Drop</a:t>
            </a:r>
            <a:endParaRPr lang="en-US" altLang="zh-TW" sz="12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342900" indent="-342900">
              <a:lnSpc>
                <a:spcPts val="1200"/>
              </a:lnSpc>
              <a:spcBef>
                <a:spcPts val="900"/>
              </a:spcBef>
              <a:buFont typeface="+mj-lt"/>
              <a:buAutoNum type="arabicPeriod"/>
            </a:pPr>
            <a:r>
              <a:rPr lang="en-US" altLang="zh-TW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Customized Dashboard</a:t>
            </a:r>
          </a:p>
          <a:p>
            <a:pPr marL="722313" lvl="1" indent="-265113">
              <a:lnSpc>
                <a:spcPts val="1200"/>
              </a:lnSpc>
              <a:spcBef>
                <a:spcPts val="900"/>
              </a:spcBef>
              <a:buFontTx/>
              <a:buChar char="-"/>
            </a:pPr>
            <a:r>
              <a:rPr lang="en-US" sz="12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Responsive </a:t>
            </a:r>
            <a:r>
              <a:rPr lang="en-US" sz="1200" dirty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Web Design</a:t>
            </a:r>
          </a:p>
          <a:p>
            <a:pPr marL="722313" lvl="1" indent="-265113">
              <a:lnSpc>
                <a:spcPts val="1200"/>
              </a:lnSpc>
              <a:spcBef>
                <a:spcPts val="900"/>
              </a:spcBef>
              <a:buFontTx/>
              <a:buChar char="-"/>
            </a:pPr>
            <a:r>
              <a:rPr lang="en-US" altLang="zh-TW" sz="1200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Data synchronization</a:t>
            </a:r>
            <a:endParaRPr lang="en-US" altLang="zh-TW" sz="1200" dirty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28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82196" y="195486"/>
            <a:ext cx="5394190" cy="646077"/>
          </a:xfrm>
        </p:spPr>
        <p:txBody>
          <a:bodyPr>
            <a:noAutofit/>
          </a:bodyPr>
          <a:lstStyle/>
          <a:p>
            <a:pPr algn="l"/>
            <a:r>
              <a:rPr lang="en-US" altLang="zh-TW" sz="2800" dirty="0" smtClean="0">
                <a:solidFill>
                  <a:schemeClr val="tx2"/>
                </a:solidFill>
              </a:rPr>
              <a:t>Institutional Research (IR)</a:t>
            </a:r>
            <a:endParaRPr lang="zh-TW" altLang="en-US" sz="2800" dirty="0">
              <a:solidFill>
                <a:schemeClr val="tx2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375927" y="987574"/>
            <a:ext cx="5400600" cy="576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1400" dirty="0" smtClean="0"/>
              <a:t>Successful Cases</a:t>
            </a:r>
            <a:r>
              <a:rPr lang="en-US" altLang="zh-TW" sz="1400" smtClean="0"/>
              <a:t>: 50</a:t>
            </a:r>
            <a:r>
              <a:rPr lang="en-US" altLang="zh-TW" sz="1400" dirty="0" smtClean="0"/>
              <a:t>+ colleges/universities and 2 cities of government's departments </a:t>
            </a:r>
            <a:r>
              <a:rPr lang="en-US" altLang="zh-TW" sz="1400" dirty="0"/>
              <a:t>of </a:t>
            </a:r>
            <a:r>
              <a:rPr lang="en-US" altLang="zh-TW" sz="1400" dirty="0" smtClean="0"/>
              <a:t>education </a:t>
            </a:r>
            <a:endParaRPr lang="zh-TW" altLang="en-US" sz="2400" dirty="0"/>
          </a:p>
        </p:txBody>
      </p:sp>
      <p:pic>
        <p:nvPicPr>
          <p:cNvPr id="4" name="Picture 4" descr="C:\Users\2193\Desktop\大數據DM\PPT\1_工作區域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16" y="1828690"/>
            <a:ext cx="500091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8" t="18872" r="65004" b="75446"/>
          <a:stretch/>
        </p:blipFill>
        <p:spPr bwMode="auto">
          <a:xfrm>
            <a:off x="5076227" y="2056204"/>
            <a:ext cx="3795647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506" y="2864721"/>
            <a:ext cx="2382747" cy="112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076" y="2848292"/>
            <a:ext cx="1156430" cy="115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52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272930" y="6205"/>
            <a:ext cx="198099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dist" eaLnBrk="1" hangingPunct="1"/>
            <a:r>
              <a:rPr lang="en-US" altLang="zh-TW" sz="3200" b="1" dirty="0">
                <a:solidFill>
                  <a:schemeClr val="tx2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REVENUES</a:t>
            </a:r>
            <a:endParaRPr lang="zh-TW" altLang="en-US" sz="3200" b="1" dirty="0">
              <a:solidFill>
                <a:schemeClr val="tx2"/>
              </a:solidFill>
              <a:latin typeface="+mn-lt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785608" y="200138"/>
            <a:ext cx="17468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en-US" altLang="zh-TW" sz="1600" b="1" dirty="0" smtClean="0">
                <a:solidFill>
                  <a:srgbClr val="0070C0"/>
                </a:solidFill>
                <a:latin typeface="+mn-lt"/>
                <a:ea typeface="微軟正黑體" panose="020B0604030504040204" pitchFamily="34" charset="-120"/>
                <a:cs typeface="Arial Unicode MS" panose="020B0604020202020204" pitchFamily="34" charset="-120"/>
              </a:rPr>
              <a:t>NTD in Million</a:t>
            </a:r>
            <a:endParaRPr lang="zh-TW" altLang="en-US" sz="1600" b="1" dirty="0">
              <a:solidFill>
                <a:srgbClr val="0070C0"/>
              </a:solidFill>
              <a:latin typeface="+mn-lt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917700" y="2654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273929"/>
              </p:ext>
            </p:extLst>
          </p:nvPr>
        </p:nvGraphicFramePr>
        <p:xfrm>
          <a:off x="1820420" y="4270393"/>
          <a:ext cx="6054220" cy="320040"/>
        </p:xfrm>
        <a:graphic>
          <a:graphicData uri="http://schemas.openxmlformats.org/drawingml/2006/table">
            <a:tbl>
              <a:tblPr firstRow="1" firstCol="1" bandRow="1"/>
              <a:tblGrid>
                <a:gridCol w="696221"/>
                <a:gridCol w="1315171"/>
                <a:gridCol w="1378532"/>
                <a:gridCol w="1308207"/>
                <a:gridCol w="1356089"/>
              </a:tblGrid>
              <a:tr h="2254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700" b="0" i="0" kern="100" baseline="0" dirty="0" smtClean="0">
                          <a:effectLst/>
                          <a:latin typeface="Arial Black"/>
                          <a:ea typeface="Arial Unicode MS"/>
                          <a:cs typeface="Arial"/>
                        </a:rPr>
                        <a:t> </a:t>
                      </a:r>
                      <a:r>
                        <a:rPr lang="en-US" altLang="zh-TW" sz="700" dirty="0" smtClean="0"/>
                        <a:t>Net Income attributed to </a:t>
                      </a:r>
                      <a:r>
                        <a:rPr lang="en-US" altLang="zh-TW" sz="700" smtClean="0"/>
                        <a:t>Parent Co.</a:t>
                      </a:r>
                      <a:endParaRPr lang="zh-TW" sz="700" b="0" i="0" kern="100" baseline="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kern="1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新細明體"/>
                          <a:cs typeface="Times New Roman"/>
                        </a:rPr>
                        <a:t>    52</a:t>
                      </a:r>
                      <a:endParaRPr lang="zh-TW" sz="900" kern="100" dirty="0">
                        <a:solidFill>
                          <a:schemeClr val="tx1"/>
                        </a:solidFill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kern="100" dirty="0" smtClean="0">
                          <a:effectLst/>
                          <a:latin typeface="Arial"/>
                          <a:ea typeface="新細明體"/>
                          <a:cs typeface="Times New Roman"/>
                        </a:rPr>
                        <a:t> </a:t>
                      </a:r>
                      <a:r>
                        <a:rPr lang="en-US" altLang="zh-TW" sz="900" b="1" kern="10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+mn-ea"/>
                          <a:cs typeface="Times New Roman"/>
                        </a:rPr>
                        <a:t> (208)</a:t>
                      </a:r>
                      <a:endParaRPr lang="zh-TW" altLang="zh-TW" sz="900" kern="100" dirty="0" smtClean="0">
                        <a:effectLst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TW" sz="9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b="1" kern="100" dirty="0" smtClean="0">
                          <a:solidFill>
                            <a:srgbClr val="FF0000"/>
                          </a:solidFill>
                          <a:effectLst/>
                          <a:latin typeface="Arial"/>
                          <a:ea typeface="新細明體"/>
                          <a:cs typeface="Times New Roman"/>
                        </a:rPr>
                        <a:t> (58)</a:t>
                      </a:r>
                      <a:endParaRPr lang="zh-TW" sz="9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900" b="1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Times New Roman"/>
                        </a:rPr>
                        <a:t> (52)</a:t>
                      </a:r>
                      <a:endParaRPr kumimoji="0" lang="zh-TW" altLang="en-US" sz="900" b="0" i="0" u="none" strike="noStrike" kern="1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900" b="1" kern="100" dirty="0" smtClean="0">
                          <a:effectLst/>
                          <a:latin typeface="Arial"/>
                          <a:ea typeface="新細明體"/>
                          <a:cs typeface="Times New Roman"/>
                        </a:rPr>
                        <a:t>2018Q1~Q3</a:t>
                      </a:r>
                      <a:endParaRPr lang="zh-TW" sz="9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057" y="524238"/>
            <a:ext cx="6389687" cy="374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946" y="524238"/>
            <a:ext cx="98107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771550"/>
            <a:ext cx="781050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矩形 7"/>
          <p:cNvSpPr/>
          <p:nvPr/>
        </p:nvSpPr>
        <p:spPr>
          <a:xfrm>
            <a:off x="1963837" y="4095111"/>
            <a:ext cx="519931" cy="1231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r>
              <a:rPr lang="en-US" altLang="zh-TW" sz="800" dirty="0"/>
              <a:t>Revenues</a:t>
            </a:r>
            <a:endParaRPr lang="zh-TW" altLang="en-US" sz="800" dirty="0"/>
          </a:p>
        </p:txBody>
      </p:sp>
    </p:spTree>
    <p:extLst>
      <p:ext uri="{BB962C8B-B14F-4D97-AF65-F5344CB8AC3E}">
        <p14:creationId xmlns:p14="http://schemas.microsoft.com/office/powerpoint/2010/main" val="9353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4563</TotalTime>
  <Words>472</Words>
  <Application>Microsoft Office PowerPoint</Application>
  <PresentationFormat>如螢幕大小 (16:9)</PresentationFormat>
  <Paragraphs>118</Paragraphs>
  <Slides>13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Office 佈景主題</vt:lpstr>
      <vt:lpstr>LEADTEK 2018 Investor Conference   2018/12/21</vt:lpstr>
      <vt:lpstr>PowerPoint 簡報</vt:lpstr>
      <vt:lpstr>PowerPoint 簡報</vt:lpstr>
      <vt:lpstr>A Leading Brand of Graphics Cards for 30 years</vt:lpstr>
      <vt:lpstr>AI Cloud Computing Total Solution</vt:lpstr>
      <vt:lpstr>PowerPoint 簡報</vt:lpstr>
      <vt:lpstr>                 </vt:lpstr>
      <vt:lpstr>Institutional Research (IR)</vt:lpstr>
      <vt:lpstr>PowerPoint 簡報</vt:lpstr>
      <vt:lpstr>AI Smart Medical Solution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 Computex  Partner Banquet    Chairman and CEO  K. S. Lu</dc:title>
  <dc:creator>Mira_Chen 陳美文</dc:creator>
  <cp:lastModifiedBy>Thomas 陳立勳</cp:lastModifiedBy>
  <cp:revision>297</cp:revision>
  <cp:lastPrinted>2018-12-18T07:02:01Z</cp:lastPrinted>
  <dcterms:created xsi:type="dcterms:W3CDTF">2017-05-15T05:37:44Z</dcterms:created>
  <dcterms:modified xsi:type="dcterms:W3CDTF">2018-12-20T05:35:26Z</dcterms:modified>
</cp:coreProperties>
</file>