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305" r:id="rId3"/>
    <p:sldId id="348" r:id="rId4"/>
    <p:sldId id="345" r:id="rId5"/>
    <p:sldId id="334" r:id="rId6"/>
    <p:sldId id="342" r:id="rId7"/>
    <p:sldId id="347" r:id="rId8"/>
    <p:sldId id="337" r:id="rId9"/>
    <p:sldId id="341" r:id="rId10"/>
    <p:sldId id="346" r:id="rId11"/>
    <p:sldId id="318" r:id="rId12"/>
    <p:sldId id="349" r:id="rId13"/>
    <p:sldId id="343" r:id="rId14"/>
    <p:sldId id="344" r:id="rId15"/>
    <p:sldId id="257" r:id="rId16"/>
  </p:sldIdLst>
  <p:sldSz cx="9144000" cy="5143500" type="screen16x9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71" autoAdjust="0"/>
    <p:restoredTop sz="94737" autoAdjust="0"/>
  </p:normalViewPr>
  <p:slideViewPr>
    <p:cSldViewPr>
      <p:cViewPr varScale="1">
        <p:scale>
          <a:sx n="91" d="100"/>
          <a:sy n="91" d="100"/>
        </p:scale>
        <p:origin x="-1044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0351B-8314-4C86-B7AA-8D3212AF3703}" type="datetimeFigureOut">
              <a:rPr lang="zh-TW" altLang="en-US" smtClean="0"/>
              <a:pPr/>
              <a:t>2019/12/16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46B15-3964-42CD-AACB-8D9121BE77E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12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19F2B-F082-4A3D-8AAF-3043A6578D05}" type="datetimeFigureOut">
              <a:rPr lang="zh-TW" altLang="en-US" smtClean="0"/>
              <a:pPr/>
              <a:t>2019/12/16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1C41A0-798F-477F-89D0-54676CC19DF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893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latin typeface="Arial" pitchFamily="34" charset="0"/>
            </a:endParaRPr>
          </a:p>
        </p:txBody>
      </p:sp>
      <p:sp>
        <p:nvSpPr>
          <p:cNvPr id="32772" name="投影片編號版面配置區 3"/>
          <p:cNvSpPr txBox="1">
            <a:spLocks noGrp="1"/>
          </p:cNvSpPr>
          <p:nvPr/>
        </p:nvSpPr>
        <p:spPr bwMode="auto">
          <a:xfrm>
            <a:off x="3850294" y="9429305"/>
            <a:ext cx="2945861" cy="495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b"/>
          <a:lstStyle>
            <a:lvl1pPr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90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15D3B1-0676-4B3C-87D6-655279831D03}" type="slidenum">
              <a:rPr lang="zh-TW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9719" indent="-284507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8030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3245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8459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0366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5887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14095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6930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solidFill>
                  <a:prstClr val="black"/>
                </a:solidFill>
              </a:rPr>
              <a:t>Leadtek Research Inc. - Computer Product BU</a:t>
            </a:r>
            <a:endParaRPr lang="en-US" altLang="zh-TW" dirty="0" smtClean="0">
              <a:solidFill>
                <a:prstClr val="black"/>
              </a:solidFill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9719" indent="-284507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8030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3245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8459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0366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5887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14095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6930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FB9F1020-00F3-4EC8-87D4-12DF0C07DC9E}" type="datetime2">
              <a:rPr lang="zh-TW" altLang="en-US" smtClean="0">
                <a:solidFill>
                  <a:prstClr val="black"/>
                </a:solidFill>
              </a:rPr>
              <a:pPr/>
              <a:t>2019年12月16日</a:t>
            </a:fld>
            <a:endParaRPr lang="en-US" altLang="zh-TW" dirty="0" smtClean="0">
              <a:solidFill>
                <a:prstClr val="black"/>
              </a:solidFill>
            </a:endParaRPr>
          </a:p>
        </p:txBody>
      </p:sp>
      <p:sp>
        <p:nvSpPr>
          <p:cNvPr id="430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9719" indent="-284507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8030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3245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8459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0366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5887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14095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6930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solidFill>
                  <a:prstClr val="black"/>
                </a:solidFill>
              </a:rPr>
              <a:t>Leadtek PCoIP Roadmap - TERA1/TERA2 General</a:t>
            </a:r>
            <a:endParaRPr lang="en-US" altLang="zh-TW" dirty="0" smtClean="0">
              <a:solidFill>
                <a:prstClr val="black"/>
              </a:solidFill>
            </a:endParaRPr>
          </a:p>
        </p:txBody>
      </p:sp>
      <p:sp>
        <p:nvSpPr>
          <p:cNvPr id="430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39719" indent="-284507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38030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593245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48459" indent="-227609" defTabSz="891454"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0366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5887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14095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69308" indent="-227609" algn="ctr" defTabSz="89145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DFAB2C75-1FE5-46EC-9717-95EC2FF5CAC8}" type="slidenum">
              <a:rPr lang="zh-TW" altLang="en-US" smtClean="0">
                <a:solidFill>
                  <a:prstClr val="black"/>
                </a:solidFill>
              </a:rPr>
              <a:pPr/>
              <a:t>8</a:t>
            </a:fld>
            <a:endParaRPr lang="en-US" altLang="zh-TW" dirty="0" smtClean="0">
              <a:solidFill>
                <a:prstClr val="black"/>
              </a:solidFill>
            </a:endParaRP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36600"/>
            <a:ext cx="6619875" cy="3724275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958" y="4714101"/>
            <a:ext cx="5437804" cy="4467415"/>
          </a:xfrm>
          <a:noFill/>
        </p:spPr>
        <p:txBody>
          <a:bodyPr/>
          <a:lstStyle/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3454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41A0-798F-477F-89D0-54676CC19DF4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26868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C41A0-798F-477F-89D0-54676CC19DF4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3489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923680"/>
            <a:ext cx="5760640" cy="1102519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539552" y="3435846"/>
            <a:ext cx="3888432" cy="1188132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>
              <a:defRPr sz="3200" b="1">
                <a:solidFill>
                  <a:schemeClr val="bg1"/>
                </a:solidFill>
              </a:defRPr>
            </a:lvl2pPr>
            <a:lvl3pPr>
              <a:defRPr sz="3200" b="1">
                <a:solidFill>
                  <a:schemeClr val="bg1"/>
                </a:solidFill>
              </a:defRPr>
            </a:lvl3pPr>
            <a:lvl4pPr>
              <a:defRPr sz="3200" b="1">
                <a:solidFill>
                  <a:schemeClr val="bg1"/>
                </a:solidFill>
              </a:defRPr>
            </a:lvl4pPr>
            <a:lvl5pPr>
              <a:defRPr sz="32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806804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050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4" descr="LR.bmp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0856"/>
            <a:ext cx="9144000" cy="22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28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43808" y="205979"/>
            <a:ext cx="5842992" cy="646077"/>
          </a:xfrm>
        </p:spPr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87575"/>
            <a:ext cx="8229600" cy="360704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tx2"/>
                </a:solidFill>
              </a:defRPr>
            </a:lvl1pPr>
            <a:lvl2pPr>
              <a:defRPr sz="3200" b="1">
                <a:solidFill>
                  <a:schemeClr val="tx2"/>
                </a:solidFill>
              </a:defRPr>
            </a:lvl2pPr>
            <a:lvl3pPr>
              <a:defRPr sz="3200" b="1">
                <a:solidFill>
                  <a:schemeClr val="tx2"/>
                </a:solidFill>
              </a:defRPr>
            </a:lvl3pPr>
            <a:lvl4pPr>
              <a:defRPr sz="3200" b="1">
                <a:solidFill>
                  <a:schemeClr val="tx2"/>
                </a:solidFill>
              </a:defRPr>
            </a:lvl4pPr>
            <a:lvl5pPr>
              <a:defRPr sz="3200" b="1">
                <a:solidFill>
                  <a:schemeClr val="tx2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1701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2019/12/16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468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2019/12/16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56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2019/12/16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879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2019/12/16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63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2019/12/16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752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2019/12/16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093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0564A9F-50A2-4022-8BCA-F7869D11146B}" type="datetimeFigureOut">
              <a:rPr lang="zh-TW" altLang="en-US" smtClean="0"/>
              <a:pPr/>
              <a:t>2019/12/16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95976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2843808" y="205978"/>
            <a:ext cx="5842992" cy="529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897565"/>
            <a:ext cx="8229600" cy="3697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F253-A386-4D86-9756-899E15850664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185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0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0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b="0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b="0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6.png"/><Relationship Id="rId5" Type="http://schemas.openxmlformats.org/officeDocument/2006/relationships/image" Target="../media/image21.jpg"/><Relationship Id="rId10" Type="http://schemas.openxmlformats.org/officeDocument/2006/relationships/hyperlink" Target="https://www.matsu.gov.tw/" TargetMode="External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jpe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jpeg"/><Relationship Id="rId17" Type="http://schemas.openxmlformats.org/officeDocument/2006/relationships/image" Target="../media/image43.png"/><Relationship Id="rId2" Type="http://schemas.openxmlformats.org/officeDocument/2006/relationships/image" Target="../media/image28.jpe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jp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jp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18" Type="http://schemas.openxmlformats.org/officeDocument/2006/relationships/image" Target="../media/image63.png"/><Relationship Id="rId3" Type="http://schemas.openxmlformats.org/officeDocument/2006/relationships/image" Target="../media/image48.jpg"/><Relationship Id="rId21" Type="http://schemas.openxmlformats.org/officeDocument/2006/relationships/image" Target="../media/image66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1.jpg"/><Relationship Id="rId20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jpg"/><Relationship Id="rId10" Type="http://schemas.openxmlformats.org/officeDocument/2006/relationships/image" Target="../media/image55.png"/><Relationship Id="rId19" Type="http://schemas.openxmlformats.org/officeDocument/2006/relationships/image" Target="../media/image64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jpeg"/><Relationship Id="rId22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13" Type="http://schemas.openxmlformats.org/officeDocument/2006/relationships/image" Target="../media/image78.png"/><Relationship Id="rId18" Type="http://schemas.openxmlformats.org/officeDocument/2006/relationships/image" Target="../media/image82.png"/><Relationship Id="rId3" Type="http://schemas.openxmlformats.org/officeDocument/2006/relationships/image" Target="../media/image68.gif"/><Relationship Id="rId7" Type="http://schemas.openxmlformats.org/officeDocument/2006/relationships/image" Target="../media/image72.png"/><Relationship Id="rId12" Type="http://schemas.openxmlformats.org/officeDocument/2006/relationships/image" Target="../media/image77.jpeg"/><Relationship Id="rId17" Type="http://schemas.microsoft.com/office/2007/relationships/hdphoto" Target="../media/hdphoto1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1.png"/><Relationship Id="rId20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jpeg"/><Relationship Id="rId19" Type="http://schemas.openxmlformats.org/officeDocument/2006/relationships/image" Target="../media/image83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57158" y="2139703"/>
            <a:ext cx="5760640" cy="2432312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latin typeface="+mn-lt"/>
              </a:rPr>
              <a:t>麗臺科技</a:t>
            </a:r>
            <a:r>
              <a:rPr lang="en-US" altLang="zh-TW" sz="3600" dirty="0" smtClean="0">
                <a:latin typeface="+mn-lt"/>
              </a:rPr>
              <a:t>2019</a:t>
            </a:r>
            <a:r>
              <a:rPr lang="zh-TW" altLang="en-US" sz="3600" dirty="0" smtClean="0">
                <a:latin typeface="+mn-lt"/>
              </a:rPr>
              <a:t>法說會</a:t>
            </a:r>
            <a:r>
              <a:rPr lang="en-US" altLang="zh-TW" sz="3600" dirty="0" smtClean="0">
                <a:latin typeface="+mn-lt"/>
              </a:rPr>
              <a:t/>
            </a:r>
            <a:br>
              <a:rPr lang="en-US" altLang="zh-TW" sz="3600" dirty="0" smtClean="0">
                <a:latin typeface="+mn-lt"/>
              </a:rPr>
            </a:br>
            <a:r>
              <a:rPr lang="en-US" altLang="zh-TW" sz="3600" dirty="0" smtClean="0">
                <a:latin typeface="+mn-lt"/>
              </a:rPr>
              <a:t/>
            </a:r>
            <a:br>
              <a:rPr lang="en-US" altLang="zh-TW" sz="3600" dirty="0" smtClean="0">
                <a:latin typeface="+mn-lt"/>
              </a:rPr>
            </a:br>
            <a:r>
              <a:rPr lang="en-US" altLang="zh-TW" sz="3600" dirty="0" smtClean="0">
                <a:latin typeface="+mn-lt"/>
              </a:rPr>
              <a:t/>
            </a:r>
            <a:br>
              <a:rPr lang="en-US" altLang="zh-TW" sz="3600" dirty="0" smtClean="0">
                <a:latin typeface="+mn-lt"/>
              </a:rPr>
            </a:br>
            <a:r>
              <a:rPr lang="en-US" altLang="zh-TW" sz="2000" dirty="0" smtClean="0">
                <a:latin typeface="+mn-lt"/>
              </a:rPr>
              <a:t>2019</a:t>
            </a:r>
            <a:r>
              <a:rPr lang="zh-TW" altLang="en-US" sz="2000" dirty="0" smtClean="0">
                <a:latin typeface="+mn-lt"/>
              </a:rPr>
              <a:t>年</a:t>
            </a:r>
            <a:r>
              <a:rPr lang="en-US" altLang="zh-TW" sz="2000" dirty="0" smtClean="0">
                <a:latin typeface="+mn-lt"/>
              </a:rPr>
              <a:t>12</a:t>
            </a:r>
            <a:r>
              <a:rPr lang="zh-TW" altLang="en-US" sz="2000" dirty="0" smtClean="0">
                <a:latin typeface="+mn-lt"/>
              </a:rPr>
              <a:t>月</a:t>
            </a:r>
            <a:r>
              <a:rPr lang="en-US" altLang="zh-TW" sz="2000" dirty="0" smtClean="0">
                <a:latin typeface="+mn-lt"/>
              </a:rPr>
              <a:t>20</a:t>
            </a:r>
            <a:r>
              <a:rPr lang="zh-TW" altLang="en-US" sz="2000" dirty="0" smtClean="0">
                <a:latin typeface="+mn-lt"/>
              </a:rPr>
              <a:t>日</a:t>
            </a:r>
            <a:r>
              <a:rPr lang="en-US" altLang="zh-TW" sz="2000" dirty="0" smtClean="0">
                <a:latin typeface="+mn-lt"/>
              </a:rPr>
              <a:t> </a:t>
            </a:r>
            <a:endParaRPr lang="zh-TW" alt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693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23728" y="267494"/>
            <a:ext cx="5842992" cy="646077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2"/>
                </a:solidFill>
              </a:rPr>
              <a:t>大</a:t>
            </a:r>
            <a:r>
              <a:rPr lang="zh-TW" altLang="en-US" dirty="0">
                <a:solidFill>
                  <a:schemeClr val="tx2"/>
                </a:solidFill>
              </a:rPr>
              <a:t>數據解決方案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1029" y="1131591"/>
            <a:ext cx="3087548" cy="720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800" dirty="0" smtClean="0"/>
              <a:t>教育產業</a:t>
            </a:r>
            <a:endParaRPr lang="en-US" altLang="zh-TW" sz="1800" dirty="0" smtClean="0"/>
          </a:p>
          <a:p>
            <a:pPr marL="0" indent="0">
              <a:buNone/>
            </a:pPr>
            <a:r>
              <a:rPr lang="en-US" altLang="zh-TW" sz="1800" dirty="0"/>
              <a:t>-</a:t>
            </a:r>
            <a:r>
              <a:rPr lang="en-US" altLang="zh-TW" sz="1800" dirty="0" smtClean="0"/>
              <a:t>50</a:t>
            </a:r>
            <a:r>
              <a:rPr lang="zh-TW" altLang="en-US" sz="1800" dirty="0"/>
              <a:t>所以上</a:t>
            </a:r>
            <a:r>
              <a:rPr lang="zh-TW" altLang="en-US" sz="1800" dirty="0" smtClean="0"/>
              <a:t>大專院校</a:t>
            </a:r>
            <a:endParaRPr lang="zh-TW" alt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4" y="2619524"/>
            <a:ext cx="3184067" cy="161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231225" y="2099314"/>
            <a:ext cx="3116639" cy="450981"/>
            <a:chOff x="467544" y="3880074"/>
            <a:chExt cx="4445771" cy="656700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76" r="24589" b="26074"/>
            <a:stretch/>
          </p:blipFill>
          <p:spPr>
            <a:xfrm>
              <a:off x="4193235" y="3880074"/>
              <a:ext cx="720080" cy="656700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139"/>
            <a:stretch/>
          </p:blipFill>
          <p:spPr>
            <a:xfrm>
              <a:off x="3348759" y="3941724"/>
              <a:ext cx="569603" cy="533400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0045" b="32454"/>
            <a:stretch/>
          </p:blipFill>
          <p:spPr>
            <a:xfrm>
              <a:off x="1482494" y="3937548"/>
              <a:ext cx="709068" cy="541753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9217" b="12162"/>
            <a:stretch/>
          </p:blipFill>
          <p:spPr>
            <a:xfrm>
              <a:off x="467544" y="3960948"/>
              <a:ext cx="740078" cy="494953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585"/>
            <a:stretch/>
          </p:blipFill>
          <p:spPr>
            <a:xfrm>
              <a:off x="2466434" y="3929818"/>
              <a:ext cx="607453" cy="557212"/>
            </a:xfrm>
            <a:prstGeom prst="rect">
              <a:avLst/>
            </a:prstGeom>
          </p:spPr>
        </p:pic>
      </p:grpSp>
      <p:grpSp>
        <p:nvGrpSpPr>
          <p:cNvPr id="16" name="群組 15"/>
          <p:cNvGrpSpPr/>
          <p:nvPr/>
        </p:nvGrpSpPr>
        <p:grpSpPr>
          <a:xfrm>
            <a:off x="3707904" y="2016286"/>
            <a:ext cx="2664296" cy="2555714"/>
            <a:chOff x="5419373" y="1717087"/>
            <a:chExt cx="2888460" cy="270175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057"/>
            <a:stretch/>
          </p:blipFill>
          <p:spPr bwMode="auto">
            <a:xfrm>
              <a:off x="5419373" y="2883579"/>
              <a:ext cx="2888460" cy="1535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" name="群組 14"/>
            <p:cNvGrpSpPr/>
            <p:nvPr/>
          </p:nvGrpSpPr>
          <p:grpSpPr>
            <a:xfrm>
              <a:off x="5455007" y="1717087"/>
              <a:ext cx="2741199" cy="1210561"/>
              <a:chOff x="5098091" y="1799236"/>
              <a:chExt cx="2741199" cy="1210561"/>
            </a:xfrm>
          </p:grpSpPr>
          <p:grpSp>
            <p:nvGrpSpPr>
              <p:cNvPr id="7" name="群組 6"/>
              <p:cNvGrpSpPr/>
              <p:nvPr/>
            </p:nvGrpSpPr>
            <p:grpSpPr>
              <a:xfrm>
                <a:off x="5098091" y="2271323"/>
                <a:ext cx="2741199" cy="738474"/>
                <a:chOff x="5100440" y="3378418"/>
                <a:chExt cx="2741199" cy="738474"/>
              </a:xfrm>
            </p:grpSpPr>
            <p:pic>
              <p:nvPicPr>
                <p:cNvPr id="6" name="Picture 2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0440" y="3378418"/>
                  <a:ext cx="2741199" cy="7384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" name="矩形 4"/>
                <p:cNvSpPr/>
                <p:nvPr/>
              </p:nvSpPr>
              <p:spPr>
                <a:xfrm>
                  <a:off x="5219347" y="3568524"/>
                  <a:ext cx="1701726" cy="38008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zh-TW" altLang="en-US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智慧</a:t>
                  </a:r>
                  <a:r>
                    <a:rPr lang="zh-TW" altLang="en-US" b="1" dirty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城鄉</a:t>
                  </a:r>
                  <a:r>
                    <a:rPr lang="zh-TW" altLang="en-US" b="1" dirty="0" smtClean="0">
                      <a:solidFill>
                        <a:schemeClr val="bg1"/>
                      </a:solidFill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計畫</a:t>
                  </a:r>
                  <a:endParaRPr lang="zh-TW" altLang="en-US" b="1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hlinkClick r:id="rId10"/>
                  </a:endParaRPr>
                </a:p>
              </p:txBody>
            </p:sp>
          </p:grpSp>
          <p:pic>
            <p:nvPicPr>
              <p:cNvPr id="1030" name="Picture 6" descr="連江縣政府logo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6648" y="1799236"/>
                <a:ext cx="2642642" cy="590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" name="矩形 16"/>
          <p:cNvSpPr/>
          <p:nvPr/>
        </p:nvSpPr>
        <p:spPr>
          <a:xfrm>
            <a:off x="3789602" y="1131591"/>
            <a:ext cx="110799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縣市政府</a:t>
            </a:r>
            <a:endParaRPr lang="en-US" altLang="zh-TW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-  3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縣市</a:t>
            </a:r>
            <a:endParaRPr lang="zh-TW" altLang="en-US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732240" y="1131591"/>
            <a:ext cx="1786066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警政單位</a:t>
            </a:r>
            <a:endParaRPr lang="en-US" altLang="zh-TW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spcBef>
                <a:spcPct val="20000"/>
              </a:spcBef>
            </a:pPr>
            <a:r>
              <a:rPr lang="en-US" altLang="zh-TW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-  </a:t>
            </a: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新北市警察局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033459"/>
            <a:ext cx="2088232" cy="43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5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橢圓 44"/>
          <p:cNvSpPr/>
          <p:nvPr/>
        </p:nvSpPr>
        <p:spPr>
          <a:xfrm>
            <a:off x="1051065" y="1175334"/>
            <a:ext cx="6844733" cy="3006432"/>
          </a:xfrm>
          <a:prstGeom prst="ellipse">
            <a:avLst/>
          </a:prstGeom>
          <a:noFill/>
          <a:ln w="9525"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AutoShape 4" descr="「藥局 卡通」的圖片搜尋結果"/>
          <p:cNvSpPr>
            <a:spLocks noChangeAspect="1" noChangeArrowheads="1"/>
          </p:cNvSpPr>
          <p:nvPr/>
        </p:nvSpPr>
        <p:spPr bwMode="auto">
          <a:xfrm>
            <a:off x="0" y="-236562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TW" altLang="en-US" sz="1400">
              <a:solidFill>
                <a:srgbClr val="000000"/>
              </a:solidFill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4200877" y="3501091"/>
            <a:ext cx="1112078" cy="632862"/>
            <a:chOff x="3794179" y="5095139"/>
            <a:chExt cx="1237838" cy="843812"/>
          </a:xfrm>
        </p:grpSpPr>
        <p:sp>
          <p:nvSpPr>
            <p:cNvPr id="22" name="Rectangle 35"/>
            <p:cNvSpPr/>
            <p:nvPr/>
          </p:nvSpPr>
          <p:spPr>
            <a:xfrm>
              <a:off x="3794179" y="5600398"/>
              <a:ext cx="1237838" cy="338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altLang="zh-TW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H100</a:t>
              </a:r>
              <a:r>
                <a:rPr kumimoji="1" lang="zh-TW" alt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 居家傳輸盒</a:t>
              </a:r>
              <a:endParaRPr kumimoji="1" lang="en-US" sz="105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endParaRPr>
            </a:p>
          </p:txBody>
        </p:sp>
        <p:pic>
          <p:nvPicPr>
            <p:cNvPr id="34" name="Picture 5" descr="D:\Users\1968\Documents\Amor_H100_gateway (8z61)\8Z61 (from Terry)\8Z6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864" y="5095139"/>
              <a:ext cx="475141" cy="50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文字方塊 34"/>
          <p:cNvSpPr txBox="1"/>
          <p:nvPr/>
        </p:nvSpPr>
        <p:spPr>
          <a:xfrm>
            <a:off x="5859412" y="4063203"/>
            <a:ext cx="162669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出院風險評估</a:t>
            </a:r>
            <a:endParaRPr kumimoji="1" lang="en-US" altLang="zh-TW" sz="1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避免短期返院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1" lang="zh-TW" altLang="en-US" sz="105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1051065" y="3950305"/>
            <a:ext cx="1151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居家復</a:t>
            </a:r>
            <a:r>
              <a:rPr kumimoji="1" lang="zh-TW" altLang="en-US" sz="1400" b="1" dirty="0" smtClean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健</a:t>
            </a:r>
            <a:endParaRPr kumimoji="1" lang="en-US" altLang="zh-TW" sz="1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7486105" y="1603506"/>
            <a:ext cx="162669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醫療轉介</a:t>
            </a:r>
            <a:endParaRPr kumimoji="1" lang="en-US" altLang="zh-TW" sz="1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(10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秒快速篩檢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kumimoji="1" lang="zh-TW" altLang="en-US" sz="1050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-108520" y="1201941"/>
            <a:ext cx="162669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心臟風險評估</a:t>
            </a:r>
            <a:endParaRPr kumimoji="1" lang="en-US" altLang="zh-TW" sz="1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心電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心音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血壓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血糖</a:t>
            </a:r>
            <a:r>
              <a:rPr kumimoji="1" lang="en-US" altLang="zh-TW" sz="105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1" lang="zh-TW" altLang="en-US" sz="105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血氧</a:t>
            </a:r>
            <a:r>
              <a:rPr kumimoji="1" lang="en-US" altLang="zh-TW" sz="105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1" lang="zh-TW" altLang="en-US" sz="105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膽固醇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抽菸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…..)</a:t>
            </a:r>
          </a:p>
        </p:txBody>
      </p:sp>
      <p:sp>
        <p:nvSpPr>
          <p:cNvPr id="39" name="文字方塊 38"/>
          <p:cNvSpPr txBox="1"/>
          <p:nvPr/>
        </p:nvSpPr>
        <p:spPr>
          <a:xfrm>
            <a:off x="3936524" y="649015"/>
            <a:ext cx="702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快篩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3469374" y="2254723"/>
            <a:ext cx="2182746" cy="960019"/>
            <a:chOff x="3895967" y="3640330"/>
            <a:chExt cx="1655835" cy="1024128"/>
          </a:xfrm>
        </p:grpSpPr>
        <p:pic>
          <p:nvPicPr>
            <p:cNvPr id="32" name="圖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6366" y="3640330"/>
              <a:ext cx="775035" cy="709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文字方塊 32"/>
            <p:cNvSpPr txBox="1"/>
            <p:nvPr/>
          </p:nvSpPr>
          <p:spPr>
            <a:xfrm>
              <a:off x="3895967" y="4336128"/>
              <a:ext cx="1655835" cy="32833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altLang="zh-TW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AI</a:t>
              </a:r>
              <a:r>
                <a:rPr kumimoji="1" lang="zh-TW" altLang="en-US" sz="1400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 身心健康管理平台</a:t>
              </a:r>
              <a:endParaRPr kumimoji="1" lang="en-US" altLang="zh-TW" sz="14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46" name="文字方塊 45"/>
          <p:cNvSpPr txBox="1"/>
          <p:nvPr/>
        </p:nvSpPr>
        <p:spPr>
          <a:xfrm>
            <a:off x="3835882" y="4180086"/>
            <a:ext cx="188824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居家照護</a:t>
            </a:r>
            <a:endParaRPr kumimoji="1" lang="en-US" altLang="zh-TW" sz="1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每日量測，如同血壓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grpSp>
        <p:nvGrpSpPr>
          <p:cNvPr id="16" name="群組 15"/>
          <p:cNvGrpSpPr/>
          <p:nvPr/>
        </p:nvGrpSpPr>
        <p:grpSpPr>
          <a:xfrm>
            <a:off x="3969044" y="1257975"/>
            <a:ext cx="1196160" cy="619231"/>
            <a:chOff x="4136981" y="2388218"/>
            <a:chExt cx="1196160" cy="825640"/>
          </a:xfrm>
        </p:grpSpPr>
        <p:pic>
          <p:nvPicPr>
            <p:cNvPr id="47" name="Picture 3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777" y="2388218"/>
              <a:ext cx="750602" cy="497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Rectangle 37"/>
            <p:cNvSpPr/>
            <p:nvPr/>
          </p:nvSpPr>
          <p:spPr>
            <a:xfrm>
              <a:off x="4136981" y="2875304"/>
              <a:ext cx="11961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sz="1050" b="1" kern="0" dirty="0" err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DxPatch</a:t>
              </a:r>
              <a:r>
                <a:rPr kumimoji="1" lang="zh-TW" alt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 偵貼心</a:t>
              </a:r>
              <a:r>
                <a:rPr kumimoji="1" 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 </a:t>
              </a:r>
            </a:p>
          </p:txBody>
        </p:sp>
      </p:grpSp>
      <p:grpSp>
        <p:nvGrpSpPr>
          <p:cNvPr id="49" name="群組 48"/>
          <p:cNvGrpSpPr/>
          <p:nvPr/>
        </p:nvGrpSpPr>
        <p:grpSpPr>
          <a:xfrm>
            <a:off x="5459151" y="3324530"/>
            <a:ext cx="1196160" cy="571211"/>
            <a:chOff x="4290482" y="2495948"/>
            <a:chExt cx="1196160" cy="761613"/>
          </a:xfrm>
        </p:grpSpPr>
        <p:pic>
          <p:nvPicPr>
            <p:cNvPr id="50" name="Picture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658" y="2495948"/>
              <a:ext cx="733079" cy="497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Rectangle 37"/>
            <p:cNvSpPr/>
            <p:nvPr/>
          </p:nvSpPr>
          <p:spPr>
            <a:xfrm>
              <a:off x="4290482" y="2919007"/>
              <a:ext cx="11961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sz="1050" b="1" kern="0" dirty="0" err="1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DxPatch</a:t>
              </a:r>
              <a:r>
                <a:rPr kumimoji="1" lang="zh-TW" alt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 偵貼心</a:t>
              </a:r>
              <a:r>
                <a:rPr kumimoji="1" 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 </a:t>
              </a:r>
            </a:p>
          </p:txBody>
        </p:sp>
      </p:grpSp>
      <p:sp>
        <p:nvSpPr>
          <p:cNvPr id="54" name="文字方塊 53"/>
          <p:cNvSpPr txBox="1"/>
          <p:nvPr/>
        </p:nvSpPr>
        <p:spPr>
          <a:xfrm>
            <a:off x="7228553" y="3664594"/>
            <a:ext cx="1626693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1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院內檢測</a:t>
            </a:r>
            <a:endParaRPr kumimoji="1" lang="en-US" altLang="zh-TW" sz="1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1" lang="zh-TW" altLang="en-US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心音圖</a:t>
            </a:r>
            <a:r>
              <a:rPr kumimoji="1" lang="en-US" altLang="zh-TW" sz="105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18018b)</a:t>
            </a:r>
            <a:endParaRPr kumimoji="1" lang="zh-TW" altLang="en-US" sz="105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5" name="Picture 2" descr="D:\pochun\project\PM\8Z36\ID\conceptA-2017-9-8-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496" y="3324530"/>
            <a:ext cx="10541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ectangle 37"/>
          <p:cNvSpPr/>
          <p:nvPr/>
        </p:nvSpPr>
        <p:spPr>
          <a:xfrm>
            <a:off x="2036704" y="3999218"/>
            <a:ext cx="109837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TW" sz="1050" b="1" kern="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amor</a:t>
            </a:r>
            <a:r>
              <a:rPr kumimoji="1" lang="zh-TW" altLang="en-US" sz="105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 </a:t>
            </a:r>
            <a:r>
              <a:rPr kumimoji="1" lang="en-US" altLang="zh-TW" sz="1050" b="1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H2 Pro 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TW" sz="1050" b="1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 H2 </a:t>
            </a:r>
            <a:r>
              <a:rPr kumimoji="1" lang="zh-TW" altLang="en-US" sz="1050" b="1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健康</a:t>
            </a:r>
            <a:r>
              <a:rPr kumimoji="1" lang="zh-TW" altLang="en-US" sz="105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手環</a:t>
            </a:r>
            <a:endParaRPr kumimoji="1" lang="en-US" sz="105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4" name="AutoShape 6" descr="nav-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723" y="3600935"/>
            <a:ext cx="286482" cy="462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ctangle 37"/>
          <p:cNvSpPr/>
          <p:nvPr/>
        </p:nvSpPr>
        <p:spPr>
          <a:xfrm>
            <a:off x="3066002" y="4104193"/>
            <a:ext cx="857927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zh-TW" sz="1050" b="1" kern="0" dirty="0" err="1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amor</a:t>
            </a:r>
            <a:r>
              <a:rPr kumimoji="1" lang="zh-TW" altLang="en-US" sz="105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 </a:t>
            </a:r>
            <a:r>
              <a:rPr kumimoji="1" lang="en-US" altLang="zh-TW" sz="1050" b="1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H1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sz="1050" b="1" kern="0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心</a:t>
            </a:r>
            <a:r>
              <a:rPr kumimoji="1" lang="zh-TW" altLang="en-US" sz="1050" b="1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率記錄器</a:t>
            </a:r>
            <a:endParaRPr kumimoji="1" lang="en-US" altLang="zh-TW" sz="1050" b="1" kern="0" dirty="0" smtClean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grpSp>
        <p:nvGrpSpPr>
          <p:cNvPr id="2056" name="群組 2055"/>
          <p:cNvGrpSpPr/>
          <p:nvPr/>
        </p:nvGrpSpPr>
        <p:grpSpPr>
          <a:xfrm>
            <a:off x="6871090" y="619191"/>
            <a:ext cx="2272910" cy="702760"/>
            <a:chOff x="6870215" y="751060"/>
            <a:chExt cx="2272910" cy="7027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8646" y="797753"/>
              <a:ext cx="1514479" cy="5964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0215" y="751060"/>
              <a:ext cx="871716" cy="702760"/>
            </a:xfrm>
            <a:prstGeom prst="rect">
              <a:avLst/>
            </a:prstGeom>
          </p:spPr>
        </p:pic>
      </p:grpSp>
      <p:sp>
        <p:nvSpPr>
          <p:cNvPr id="57" name="Rectangle 37"/>
          <p:cNvSpPr/>
          <p:nvPr/>
        </p:nvSpPr>
        <p:spPr>
          <a:xfrm>
            <a:off x="1801514" y="3063476"/>
            <a:ext cx="58862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zh-TW" altLang="en-US" sz="1050" b="1" kern="0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  <a:cs typeface="Times New Roman"/>
              </a:rPr>
              <a:t>血氧儀</a:t>
            </a:r>
            <a:endParaRPr kumimoji="1" lang="en-US" sz="1050" b="1" kern="0" dirty="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  <a:cs typeface="Times New Roman"/>
            </a:endParaRPr>
          </a:p>
        </p:txBody>
      </p:sp>
      <p:sp>
        <p:nvSpPr>
          <p:cNvPr id="59" name="AutoShape 6"/>
          <p:cNvSpPr>
            <a:spLocks noChangeArrowheads="1"/>
          </p:cNvSpPr>
          <p:nvPr/>
        </p:nvSpPr>
        <p:spPr bwMode="auto">
          <a:xfrm rot="8872548">
            <a:off x="6979669" y="3676573"/>
            <a:ext cx="388448" cy="237602"/>
          </a:xfrm>
          <a:prstGeom prst="rightArrow">
            <a:avLst>
              <a:gd name="adj1" fmla="val 50000"/>
              <a:gd name="adj2" fmla="val 33073"/>
            </a:avLst>
          </a:prstGeom>
          <a:solidFill>
            <a:srgbClr val="99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CCFF"/>
              </a:buClr>
              <a:buChar char="–"/>
              <a:defRPr sz="28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CBA00"/>
                </a:solidFill>
                <a:latin typeface="Century Gothic" pitchFamily="34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en-US" sz="800" dirty="0">
              <a:solidFill>
                <a:srgbClr val="FFFFFF"/>
              </a:solidFill>
            </a:endParaRPr>
          </a:p>
        </p:txBody>
      </p:sp>
      <p:grpSp>
        <p:nvGrpSpPr>
          <p:cNvPr id="2053" name="群組 2052"/>
          <p:cNvGrpSpPr/>
          <p:nvPr/>
        </p:nvGrpSpPr>
        <p:grpSpPr>
          <a:xfrm>
            <a:off x="97324" y="2165697"/>
            <a:ext cx="1435188" cy="1413894"/>
            <a:chOff x="175198" y="2270360"/>
            <a:chExt cx="1435188" cy="1413894"/>
          </a:xfrm>
        </p:grpSpPr>
        <p:pic>
          <p:nvPicPr>
            <p:cNvPr id="40" name="圖片 3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198" y="2270360"/>
              <a:ext cx="1435188" cy="1413894"/>
            </a:xfrm>
            <a:prstGeom prst="rect">
              <a:avLst/>
            </a:prstGeom>
          </p:spPr>
        </p:pic>
        <p:sp>
          <p:nvSpPr>
            <p:cNvPr id="42" name="矩形 41"/>
            <p:cNvSpPr/>
            <p:nvPr/>
          </p:nvSpPr>
          <p:spPr>
            <a:xfrm>
              <a:off x="557378" y="3245156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zh-TW" altLang="en-US" sz="1600" b="1" dirty="0" smtClean="0">
                  <a:latin typeface="微軟正黑體" pitchFamily="34" charset="-120"/>
                  <a:ea typeface="微軟正黑體" pitchFamily="34" charset="-120"/>
                </a:rPr>
                <a:t>家庭</a:t>
              </a:r>
              <a:endParaRPr lang="zh-TW" altLang="en-US" sz="1600" dirty="0"/>
            </a:p>
          </p:txBody>
        </p:sp>
      </p:grpSp>
      <p:grpSp>
        <p:nvGrpSpPr>
          <p:cNvPr id="2060" name="群組 2059"/>
          <p:cNvGrpSpPr/>
          <p:nvPr/>
        </p:nvGrpSpPr>
        <p:grpSpPr>
          <a:xfrm>
            <a:off x="5357023" y="696020"/>
            <a:ext cx="1432463" cy="1411210"/>
            <a:chOff x="5312955" y="585850"/>
            <a:chExt cx="1432463" cy="1411210"/>
          </a:xfrm>
        </p:grpSpPr>
        <p:pic>
          <p:nvPicPr>
            <p:cNvPr id="2059" name="圖片 205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55" y="585850"/>
              <a:ext cx="1432463" cy="1411210"/>
            </a:xfrm>
            <a:prstGeom prst="rect">
              <a:avLst/>
            </a:prstGeom>
          </p:spPr>
        </p:pic>
        <p:sp>
          <p:nvSpPr>
            <p:cNvPr id="44" name="矩形 43"/>
            <p:cNvSpPr/>
            <p:nvPr/>
          </p:nvSpPr>
          <p:spPr>
            <a:xfrm>
              <a:off x="5532181" y="1541129"/>
              <a:ext cx="9813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400" b="1" dirty="0" smtClean="0">
                  <a:latin typeface="微軟正黑體" pitchFamily="34" charset="-120"/>
                  <a:ea typeface="微軟正黑體" pitchFamily="34" charset="-120"/>
                </a:rPr>
                <a:t>診所</a:t>
              </a:r>
              <a:r>
                <a:rPr kumimoji="1" lang="en-US" altLang="zh-TW" sz="1400" b="1" dirty="0" smtClean="0"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kumimoji="1" lang="zh-TW" altLang="en-US" sz="1400" b="1" dirty="0" smtClean="0">
                  <a:latin typeface="微軟正黑體" pitchFamily="34" charset="-120"/>
                  <a:ea typeface="微軟正黑體" pitchFamily="34" charset="-120"/>
                </a:rPr>
                <a:t>健檢</a:t>
              </a:r>
              <a:endParaRPr kumimoji="1" lang="en-US" altLang="zh-TW" sz="1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049" name="群組 2048"/>
          <p:cNvGrpSpPr/>
          <p:nvPr/>
        </p:nvGrpSpPr>
        <p:grpSpPr>
          <a:xfrm>
            <a:off x="1731928" y="619191"/>
            <a:ext cx="1468674" cy="1435295"/>
            <a:chOff x="1847468" y="416654"/>
            <a:chExt cx="1468674" cy="1435295"/>
          </a:xfrm>
        </p:grpSpPr>
        <p:pic>
          <p:nvPicPr>
            <p:cNvPr id="61" name="圖片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7468" y="416654"/>
              <a:ext cx="1468674" cy="1435295"/>
            </a:xfrm>
            <a:prstGeom prst="rect">
              <a:avLst/>
            </a:prstGeom>
          </p:spPr>
        </p:pic>
        <p:sp>
          <p:nvSpPr>
            <p:cNvPr id="62" name="矩形 61"/>
            <p:cNvSpPr/>
            <p:nvPr/>
          </p:nvSpPr>
          <p:spPr>
            <a:xfrm>
              <a:off x="2095826" y="1431248"/>
              <a:ext cx="9813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400" b="1" dirty="0" smtClean="0">
                  <a:latin typeface="微軟正黑體" pitchFamily="34" charset="-120"/>
                  <a:ea typeface="微軟正黑體" pitchFamily="34" charset="-120"/>
                </a:rPr>
                <a:t>社區</a:t>
              </a:r>
              <a:r>
                <a:rPr kumimoji="1" lang="en-US" altLang="zh-TW" sz="1400" b="1" dirty="0" smtClean="0">
                  <a:latin typeface="微軟正黑體" pitchFamily="34" charset="-120"/>
                  <a:ea typeface="微軟正黑體" pitchFamily="34" charset="-120"/>
                </a:rPr>
                <a:t>/</a:t>
              </a:r>
              <a:r>
                <a:rPr kumimoji="1" lang="zh-TW" altLang="en-US" sz="1400" b="1" dirty="0" smtClean="0">
                  <a:latin typeface="微軟正黑體" pitchFamily="34" charset="-120"/>
                  <a:ea typeface="微軟正黑體" pitchFamily="34" charset="-120"/>
                </a:rPr>
                <a:t>職</a:t>
              </a:r>
              <a:r>
                <a:rPr kumimoji="1" lang="zh-TW" altLang="en-US" sz="1400" b="1" dirty="0">
                  <a:latin typeface="微軟正黑體" pitchFamily="34" charset="-120"/>
                  <a:ea typeface="微軟正黑體" pitchFamily="34" charset="-120"/>
                </a:rPr>
                <a:t>場</a:t>
              </a:r>
              <a:endParaRPr kumimoji="1" lang="en-US" altLang="zh-TW" sz="14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055" name="群組 2054"/>
          <p:cNvGrpSpPr/>
          <p:nvPr/>
        </p:nvGrpSpPr>
        <p:grpSpPr>
          <a:xfrm>
            <a:off x="7492839" y="2246840"/>
            <a:ext cx="1365960" cy="1399499"/>
            <a:chOff x="7630580" y="1949446"/>
            <a:chExt cx="1365960" cy="1399499"/>
          </a:xfrm>
        </p:grpSpPr>
        <p:pic>
          <p:nvPicPr>
            <p:cNvPr id="2048" name="圖片 20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0580" y="1949446"/>
              <a:ext cx="1365960" cy="1399499"/>
            </a:xfrm>
            <a:prstGeom prst="rect">
              <a:avLst/>
            </a:prstGeom>
          </p:spPr>
        </p:pic>
        <p:sp>
          <p:nvSpPr>
            <p:cNvPr id="63" name="矩形 62"/>
            <p:cNvSpPr/>
            <p:nvPr/>
          </p:nvSpPr>
          <p:spPr>
            <a:xfrm>
              <a:off x="8039116" y="2955479"/>
              <a:ext cx="5950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600" b="1" dirty="0">
                  <a:latin typeface="微軟正黑體" pitchFamily="34" charset="-120"/>
                  <a:ea typeface="微軟正黑體" pitchFamily="34" charset="-120"/>
                </a:rPr>
                <a:t>醫院</a:t>
              </a:r>
              <a:endParaRPr kumimoji="1" lang="en-US" altLang="zh-TW" sz="16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24" name="群組 23"/>
          <p:cNvGrpSpPr/>
          <p:nvPr/>
        </p:nvGrpSpPr>
        <p:grpSpPr>
          <a:xfrm>
            <a:off x="6143679" y="2009344"/>
            <a:ext cx="1539853" cy="1357225"/>
            <a:chOff x="5777220" y="2004090"/>
            <a:chExt cx="1539853" cy="1357225"/>
          </a:xfrm>
        </p:grpSpPr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0818" y="2004090"/>
              <a:ext cx="774277" cy="1210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5777220" y="3107399"/>
              <a:ext cx="153985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zh-TW" alt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自律神經分析儀</a:t>
              </a:r>
            </a:p>
          </p:txBody>
        </p:sp>
      </p:grpSp>
      <p:sp>
        <p:nvSpPr>
          <p:cNvPr id="81" name="AutoShape 6"/>
          <p:cNvSpPr>
            <a:spLocks noChangeArrowheads="1"/>
          </p:cNvSpPr>
          <p:nvPr/>
        </p:nvSpPr>
        <p:spPr bwMode="auto">
          <a:xfrm rot="19307130">
            <a:off x="1223257" y="1752079"/>
            <a:ext cx="388448" cy="237602"/>
          </a:xfrm>
          <a:prstGeom prst="rightArrow">
            <a:avLst>
              <a:gd name="adj1" fmla="val 50000"/>
              <a:gd name="adj2" fmla="val 33073"/>
            </a:avLst>
          </a:prstGeom>
          <a:solidFill>
            <a:srgbClr val="99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CCFF"/>
              </a:buClr>
              <a:buChar char="–"/>
              <a:defRPr sz="28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CBA00"/>
                </a:solidFill>
                <a:latin typeface="Century Gothic" pitchFamily="34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en-US" sz="800" dirty="0">
              <a:solidFill>
                <a:srgbClr val="FFFFFF"/>
              </a:solidFill>
            </a:endParaRPr>
          </a:p>
        </p:txBody>
      </p:sp>
      <p:sp>
        <p:nvSpPr>
          <p:cNvPr id="82" name="AutoShape 6"/>
          <p:cNvSpPr>
            <a:spLocks noChangeArrowheads="1"/>
          </p:cNvSpPr>
          <p:nvPr/>
        </p:nvSpPr>
        <p:spPr bwMode="auto">
          <a:xfrm>
            <a:off x="4137307" y="925682"/>
            <a:ext cx="388448" cy="237602"/>
          </a:xfrm>
          <a:prstGeom prst="rightArrow">
            <a:avLst>
              <a:gd name="adj1" fmla="val 50000"/>
              <a:gd name="adj2" fmla="val 33073"/>
            </a:avLst>
          </a:prstGeom>
          <a:solidFill>
            <a:srgbClr val="99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CCFF"/>
              </a:buClr>
              <a:buChar char="–"/>
              <a:defRPr sz="28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CBA00"/>
                </a:solidFill>
                <a:latin typeface="Century Gothic" pitchFamily="34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en-US" sz="800" dirty="0">
              <a:solidFill>
                <a:srgbClr val="FFFFFF"/>
              </a:solidFill>
            </a:endParaRPr>
          </a:p>
        </p:txBody>
      </p:sp>
      <p:sp>
        <p:nvSpPr>
          <p:cNvPr id="83" name="AutoShape 6"/>
          <p:cNvSpPr>
            <a:spLocks noChangeArrowheads="1"/>
          </p:cNvSpPr>
          <p:nvPr/>
        </p:nvSpPr>
        <p:spPr bwMode="auto">
          <a:xfrm rot="1706243">
            <a:off x="7114120" y="1571175"/>
            <a:ext cx="388448" cy="237602"/>
          </a:xfrm>
          <a:prstGeom prst="rightArrow">
            <a:avLst>
              <a:gd name="adj1" fmla="val 50000"/>
              <a:gd name="adj2" fmla="val 33073"/>
            </a:avLst>
          </a:prstGeom>
          <a:solidFill>
            <a:srgbClr val="99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CCFF"/>
              </a:buClr>
              <a:buChar char="–"/>
              <a:defRPr sz="28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CBA00"/>
                </a:solidFill>
                <a:latin typeface="Century Gothic" pitchFamily="34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en-US" sz="800" dirty="0">
              <a:solidFill>
                <a:srgbClr val="FFFFFF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16250" y="123478"/>
            <a:ext cx="8524815" cy="48577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TW" sz="3200" dirty="0" smtClean="0">
                <a:solidFill>
                  <a:schemeClr val="tx2"/>
                </a:solidFill>
                <a:cs typeface="+mn-cs"/>
              </a:rPr>
              <a:t>AI </a:t>
            </a:r>
            <a:r>
              <a:rPr lang="zh-TW" altLang="en-US" sz="3200" dirty="0" smtClean="0">
                <a:solidFill>
                  <a:schemeClr val="tx2"/>
                </a:solidFill>
                <a:cs typeface="+mn-cs"/>
              </a:rPr>
              <a:t>雲端健康管理照</a:t>
            </a:r>
            <a:r>
              <a:rPr lang="zh-TW" altLang="en-US" sz="3200" dirty="0">
                <a:solidFill>
                  <a:schemeClr val="tx2"/>
                </a:solidFill>
                <a:cs typeface="+mn-cs"/>
              </a:rPr>
              <a:t>護</a:t>
            </a:r>
            <a:r>
              <a:rPr lang="zh-TW" altLang="en-US" sz="3200" dirty="0" smtClean="0">
                <a:solidFill>
                  <a:schemeClr val="tx2"/>
                </a:solidFill>
                <a:cs typeface="+mn-cs"/>
              </a:rPr>
              <a:t>方案 </a:t>
            </a:r>
            <a:endParaRPr lang="zh-TW" altLang="en-US" sz="3200" dirty="0">
              <a:solidFill>
                <a:schemeClr val="tx2"/>
              </a:solidFill>
              <a:cs typeface="+mn-cs"/>
            </a:endParaRPr>
          </a:p>
        </p:txBody>
      </p:sp>
      <p:pic>
        <p:nvPicPr>
          <p:cNvPr id="2057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535666"/>
            <a:ext cx="659343" cy="82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AutoShape 6"/>
          <p:cNvSpPr>
            <a:spLocks noChangeArrowheads="1"/>
          </p:cNvSpPr>
          <p:nvPr/>
        </p:nvSpPr>
        <p:spPr bwMode="auto">
          <a:xfrm rot="12488692">
            <a:off x="1537704" y="3635134"/>
            <a:ext cx="388448" cy="237602"/>
          </a:xfrm>
          <a:prstGeom prst="rightArrow">
            <a:avLst>
              <a:gd name="adj1" fmla="val 50000"/>
              <a:gd name="adj2" fmla="val 33073"/>
            </a:avLst>
          </a:prstGeom>
          <a:solidFill>
            <a:srgbClr val="99CC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99CCFF"/>
              </a:buClr>
              <a:buChar char="–"/>
              <a:defRPr sz="28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FCBA00"/>
                </a:solidFill>
                <a:latin typeface="Century Gothic" pitchFamily="34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entury Gothic" pitchFamily="34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en-US" sz="800" dirty="0">
              <a:solidFill>
                <a:srgbClr val="FFFFFF"/>
              </a:solidFill>
            </a:endParaRPr>
          </a:p>
        </p:txBody>
      </p:sp>
      <p:grpSp>
        <p:nvGrpSpPr>
          <p:cNvPr id="2063" name="群組 2062"/>
          <p:cNvGrpSpPr/>
          <p:nvPr/>
        </p:nvGrpSpPr>
        <p:grpSpPr>
          <a:xfrm>
            <a:off x="2689094" y="1696500"/>
            <a:ext cx="1192367" cy="1081055"/>
            <a:chOff x="2778602" y="1630984"/>
            <a:chExt cx="1192367" cy="1081055"/>
          </a:xfrm>
        </p:grpSpPr>
        <p:pic>
          <p:nvPicPr>
            <p:cNvPr id="2061" name="Picture 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6973" y="1630984"/>
              <a:ext cx="439861" cy="922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2" name="Picture 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1587" y="1941554"/>
              <a:ext cx="473199" cy="54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3"/>
            <p:cNvSpPr/>
            <p:nvPr/>
          </p:nvSpPr>
          <p:spPr>
            <a:xfrm>
              <a:off x="2778602" y="2404465"/>
              <a:ext cx="1192367" cy="3075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kumimoji="1" 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Kiosk</a:t>
              </a:r>
              <a:r>
                <a:rPr kumimoji="1" lang="zh-TW" alt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 健康站</a:t>
              </a:r>
              <a:r>
                <a:rPr kumimoji="1" lang="en-US" sz="1050" b="1" kern="0" dirty="0">
                  <a:solidFill>
                    <a:srgbClr val="000000"/>
                  </a:solidFill>
                  <a:latin typeface="微軟正黑體" pitchFamily="34" charset="-120"/>
                  <a:ea typeface="微軟正黑體" pitchFamily="34" charset="-120"/>
                  <a:cs typeface="Times New Roman"/>
                </a:rPr>
                <a:t> </a:t>
              </a:r>
            </a:p>
          </p:txBody>
        </p:sp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15" y="2320036"/>
            <a:ext cx="588624" cy="713244"/>
          </a:xfrm>
          <a:prstGeom prst="rect">
            <a:avLst/>
          </a:prstGeom>
        </p:spPr>
      </p:pic>
      <p:pic>
        <p:nvPicPr>
          <p:cNvPr id="7" name="Picture 2" descr="D:\Old Files\Event\_產品圖檔\去背圖檔\H2 Plus\H2 Plus去背_工作區域 1.png"/>
          <p:cNvPicPr>
            <a:picLocks noChangeAspect="1" noChangeArrowheads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029" y="3282911"/>
            <a:ext cx="527050" cy="61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74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solidFill>
                  <a:schemeClr val="tx2"/>
                </a:solidFill>
                <a:cs typeface="+mn-cs"/>
              </a:rPr>
              <a:t>麗臺指尖式脈搏血氧儀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882800"/>
            <a:ext cx="7931224" cy="1112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600" b="0" dirty="0" smtClean="0"/>
              <a:t>透過輕觸指尖，快速進行精準的血氧飽和度</a:t>
            </a:r>
            <a:r>
              <a:rPr lang="en-US" altLang="zh-TW" sz="1600" b="0" dirty="0" smtClean="0"/>
              <a:t>(SpO2)</a:t>
            </a:r>
            <a:r>
              <a:rPr lang="zh-TW" altLang="en-US" sz="1600" b="0" dirty="0" smtClean="0"/>
              <a:t>及脈搏數率量測。適合於居家護理監測外，更可用於外出隨身量測血氧飽和度是否足夠。</a:t>
            </a:r>
            <a:r>
              <a:rPr lang="en-US" altLang="zh-TW" sz="1600" b="0" dirty="0" smtClean="0"/>
              <a:t/>
            </a:r>
            <a:br>
              <a:rPr lang="en-US" altLang="zh-TW" sz="1600" b="0" dirty="0" smtClean="0"/>
            </a:br>
            <a:r>
              <a:rPr lang="en-US" altLang="zh-TW" sz="1600" b="0" dirty="0" smtClean="0"/>
              <a:t>(</a:t>
            </a:r>
            <a:r>
              <a:rPr lang="zh-TW" altLang="en-US" sz="1600" b="0" dirty="0" smtClean="0"/>
              <a:t>醫療器材許可證字號：衛部醫器製字第</a:t>
            </a:r>
            <a:r>
              <a:rPr lang="en-US" altLang="zh-TW" sz="1600" b="0" dirty="0" smtClean="0"/>
              <a:t>005876</a:t>
            </a:r>
            <a:r>
              <a:rPr lang="zh-TW" altLang="en-US" sz="1600" b="0" dirty="0" smtClean="0"/>
              <a:t>號</a:t>
            </a:r>
            <a:r>
              <a:rPr lang="en-US" altLang="zh-TW" sz="1600" b="0" dirty="0" smtClean="0"/>
              <a:t>)</a:t>
            </a:r>
            <a:endParaRPr lang="zh-TW" altLang="en-US" sz="1600" b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762127"/>
            <a:ext cx="4688214" cy="279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9" y="2111044"/>
            <a:ext cx="2016224" cy="2443087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6124019" y="4325299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銷售國家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81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6" r="6348" b="3389"/>
          <a:stretch/>
        </p:blipFill>
        <p:spPr>
          <a:xfrm>
            <a:off x="2313970" y="909816"/>
            <a:ext cx="5492720" cy="332757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131840" y="195486"/>
            <a:ext cx="4339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台灣診所、醫院採用</a:t>
            </a:r>
            <a:endParaRPr lang="zh-TW" altLang="en-US" sz="36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89" y="2017933"/>
            <a:ext cx="1696815" cy="320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389" y="2469174"/>
            <a:ext cx="1639163" cy="45369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195" y="3008730"/>
            <a:ext cx="1491455" cy="47184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219" y="3539498"/>
            <a:ext cx="1542334" cy="541698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390" y="4122940"/>
            <a:ext cx="1938580" cy="44250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63337" y="3836318"/>
            <a:ext cx="1306629" cy="48424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73953" y="3343179"/>
            <a:ext cx="1512168" cy="32055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39" y="2064059"/>
            <a:ext cx="171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7" y="2581722"/>
            <a:ext cx="171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97" y="3130351"/>
            <a:ext cx="171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48" y="3728631"/>
            <a:ext cx="171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46" y="4237393"/>
            <a:ext cx="171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135" y="3389155"/>
            <a:ext cx="171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66" y="3933012"/>
            <a:ext cx="171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圖片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1516" y="4140758"/>
            <a:ext cx="720080" cy="467653"/>
          </a:xfrm>
          <a:prstGeom prst="rect">
            <a:avLst/>
          </a:prstGeom>
        </p:spPr>
      </p:pic>
      <p:pic>
        <p:nvPicPr>
          <p:cNvPr id="22" name="圖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86028" y="4220952"/>
            <a:ext cx="1995969" cy="374031"/>
          </a:xfrm>
          <a:prstGeom prst="rect">
            <a:avLst/>
          </a:prstGeom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848" y="4293601"/>
            <a:ext cx="171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997" y="4292369"/>
            <a:ext cx="171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www.sharehope-ms.com.tw/images/index_08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r="62471" b="28975"/>
          <a:stretch/>
        </p:blipFill>
        <p:spPr bwMode="auto">
          <a:xfrm>
            <a:off x="373597" y="1501071"/>
            <a:ext cx="1903108" cy="3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12" y="1120062"/>
            <a:ext cx="1878423" cy="36180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490" y="1911144"/>
            <a:ext cx="1278369" cy="305830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3" y="1632127"/>
            <a:ext cx="133043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1" y="1293735"/>
            <a:ext cx="133043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17" y="3762358"/>
            <a:ext cx="133043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77" y="4271120"/>
            <a:ext cx="133043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3078" y="1998359"/>
            <a:ext cx="133043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0166" y="3067991"/>
            <a:ext cx="133043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295" y="2589943"/>
            <a:ext cx="1475056" cy="33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974" y="2992982"/>
            <a:ext cx="1278369" cy="27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829" y="2666407"/>
            <a:ext cx="133043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423" y="2281059"/>
            <a:ext cx="1128712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135" y="2320493"/>
            <a:ext cx="133043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569" y="1474242"/>
            <a:ext cx="949127" cy="374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466" y="1585940"/>
            <a:ext cx="133043" cy="1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8" y="725971"/>
            <a:ext cx="1344797" cy="40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94" y="841817"/>
            <a:ext cx="171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6" name="群組 25"/>
          <p:cNvGrpSpPr/>
          <p:nvPr/>
        </p:nvGrpSpPr>
        <p:grpSpPr>
          <a:xfrm>
            <a:off x="2601515" y="831350"/>
            <a:ext cx="2880320" cy="498885"/>
            <a:chOff x="3059831" y="870619"/>
            <a:chExt cx="2880320" cy="498885"/>
          </a:xfrm>
        </p:grpSpPr>
        <p:sp>
          <p:nvSpPr>
            <p:cNvPr id="9" name="文字方塊 8"/>
            <p:cNvSpPr txBox="1"/>
            <p:nvPr/>
          </p:nvSpPr>
          <p:spPr>
            <a:xfrm>
              <a:off x="3246858" y="916833"/>
              <a:ext cx="2693293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tIns="0" bIns="0" rtlCol="0">
              <a:spAutoFit/>
            </a:bodyPr>
            <a:lstStyle/>
            <a:p>
              <a:r>
                <a:rPr lang="zh-TW" altLang="en-US" sz="14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自律神經分析檢測 </a:t>
              </a:r>
              <a:r>
                <a:rPr lang="en-US" altLang="zh-TW" sz="14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(HRV</a:t>
              </a:r>
              <a:r>
                <a:rPr lang="zh-TW" altLang="en-US" sz="14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分析儀</a:t>
              </a:r>
              <a:r>
                <a:rPr lang="en-US" altLang="zh-TW" sz="14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</a:p>
            <a:p>
              <a:r>
                <a:rPr lang="zh-TW" altLang="en-US" sz="14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心臟衰竭檢測 </a:t>
              </a:r>
              <a:r>
                <a:rPr lang="en-US" altLang="zh-TW" sz="14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(</a:t>
              </a:r>
              <a:r>
                <a:rPr lang="en-US" altLang="zh-TW" sz="1400" b="1" dirty="0" err="1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DxPatch</a:t>
              </a:r>
              <a:r>
                <a:rPr lang="zh-TW" altLang="en-US" sz="14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偵貼心</a:t>
              </a:r>
              <a:r>
                <a:rPr lang="en-US" altLang="zh-TW" sz="1400" b="1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)</a:t>
              </a:r>
              <a:endParaRPr lang="en-US" altLang="zh-TW" sz="14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8923" y="1111875"/>
              <a:ext cx="171450" cy="228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932861"/>
              <a:ext cx="138365" cy="18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" name="圓角矩形 27"/>
            <p:cNvSpPr/>
            <p:nvPr/>
          </p:nvSpPr>
          <p:spPr>
            <a:xfrm>
              <a:off x="3059831" y="870619"/>
              <a:ext cx="2880319" cy="498885"/>
            </a:xfrm>
            <a:prstGeom prst="roundRect">
              <a:avLst/>
            </a:prstGeom>
            <a:noFill/>
            <a:ln w="127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94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091526" y="109817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中國導入麗臺智慧醫療</a:t>
            </a:r>
            <a:endParaRPr lang="zh-TW" altLang="en-US" sz="36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122" name="Picture 2" descr="http://www.vista-china.net/cn/img/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92" y="2259406"/>
            <a:ext cx="590160" cy="80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53"/>
          <a:stretch/>
        </p:blipFill>
        <p:spPr bwMode="auto">
          <a:xfrm>
            <a:off x="7291937" y="1990852"/>
            <a:ext cx="1656184" cy="502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892" y="2427887"/>
            <a:ext cx="1686866" cy="64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http://61.186.173.196/picture/default_2010/default_2010_r1_c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95" y="3111980"/>
            <a:ext cx="1344929" cy="39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gdghospital.org.cn/Upload/picture/201211791573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45" y="4168745"/>
            <a:ext cx="3198984" cy="43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AutoShape 10" descr="logo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6" name="Picture 2" descr="http://www.cd3120.com/templets/default/images/cd3120-2_07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8"/>
          <a:stretch/>
        </p:blipFill>
        <p:spPr bwMode="auto">
          <a:xfrm>
            <a:off x="158345" y="3936063"/>
            <a:ext cx="2336688" cy="64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50" y="3386865"/>
            <a:ext cx="2049110" cy="549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www.syyxyfsdeyy.com/templates/default/images/images/LOGO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5" y="2877707"/>
            <a:ext cx="2034786" cy="36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gyey.com/UploadFiles/image/2017-9/2017091303112447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649" y="4213756"/>
            <a:ext cx="1928865" cy="34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lnsjqyy.com/imageRepository/ad33ade3-18d0-468d-bf18-817dc6fa86b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495" y="1516323"/>
            <a:ext cx="2039684" cy="4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ospital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64" y="2444499"/>
            <a:ext cx="1968301" cy="371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ydyyasyy.com/images/logo-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896" y="1068791"/>
            <a:ext cx="2274273" cy="3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827738" y="66036"/>
            <a:ext cx="5648260" cy="4568092"/>
            <a:chOff x="1831081" y="-124559"/>
            <a:chExt cx="5648260" cy="4568092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124"/>
            <a:stretch/>
          </p:blipFill>
          <p:spPr>
            <a:xfrm>
              <a:off x="1831081" y="-124559"/>
              <a:ext cx="5648260" cy="4568092"/>
            </a:xfrm>
            <a:prstGeom prst="rect">
              <a:avLst/>
            </a:prstGeom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7441" y="1829829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8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557" y="2984745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9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114" y="3076588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0528" y="3062518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185" y="2996862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521" y="3119236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243" y="3617382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4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8243" y="3678044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5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6896" y="3708566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6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2895" y="3708565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7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239" y="3709263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8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3900" y="3347224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9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032" y="3416543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3682" y="3453800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1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7906" y="3421798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2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341" y="3229771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3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533" y="3299599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4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2895" y="3319261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5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7623" y="2697330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6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5248" y="2812364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7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0023" y="2849730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8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7204" y="2919211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9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471" y="2989528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0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196" y="3044296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1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807" y="3060338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2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4807" y="3002130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3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9271" y="3347223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788" y="2677682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7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423" y="2530175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8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423" y="2615657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9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6423" y="2567456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0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2895" y="1895836"/>
              <a:ext cx="182413" cy="174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2454" y="2059699"/>
              <a:ext cx="209550" cy="20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309" y="2048236"/>
              <a:ext cx="182413" cy="174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269" y="1962659"/>
              <a:ext cx="182413" cy="174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4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239" y="2048236"/>
              <a:ext cx="182413" cy="174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5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8333" y="1903791"/>
              <a:ext cx="182413" cy="174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3175167" y="481209"/>
              <a:ext cx="3416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瀋陽製造、上海為首、佈局中國</a:t>
              </a:r>
              <a:endParaRPr lang="zh-TW" altLang="en-US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507" y="3589398"/>
            <a:ext cx="2628982" cy="460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07" y="992864"/>
            <a:ext cx="1090531" cy="401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777029"/>
            <a:ext cx="2415296" cy="427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281208" y="1350846"/>
            <a:ext cx="2355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自律神經分析檢測 </a:t>
            </a:r>
            <a:r>
              <a:rPr lang="en-US" altLang="zh-TW" sz="12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(HRV</a:t>
            </a:r>
            <a:r>
              <a:rPr lang="zh-TW" altLang="en-US" sz="12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分析儀</a:t>
            </a:r>
            <a:r>
              <a:rPr lang="en-US" altLang="zh-TW" sz="1200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en-US" altLang="zh-TW" sz="1200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0" name="圓角矩形 59"/>
          <p:cNvSpPr/>
          <p:nvPr/>
        </p:nvSpPr>
        <p:spPr>
          <a:xfrm>
            <a:off x="224873" y="915566"/>
            <a:ext cx="2415305" cy="712787"/>
          </a:xfrm>
          <a:prstGeom prst="roundRect">
            <a:avLst/>
          </a:prstGeom>
          <a:noFill/>
          <a:ln w="127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168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35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投影片編號版面配置區 5"/>
          <p:cNvSpPr txBox="1">
            <a:spLocks noGrp="1"/>
          </p:cNvSpPr>
          <p:nvPr/>
        </p:nvSpPr>
        <p:spPr bwMode="auto">
          <a:xfrm>
            <a:off x="8027993" y="4933952"/>
            <a:ext cx="1152525" cy="22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rgbClr val="3C7BC8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808080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600">
                <a:solidFill>
                  <a:srgbClr val="51515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83DB34BC-FBEF-4525-A58F-CF5F4F64B11B}" type="slidenum">
              <a:rPr lang="en-US" altLang="zh-TW" sz="1200">
                <a:solidFill>
                  <a:srgbClr val="0099CC"/>
                </a:solidFill>
                <a:latin typeface="+mn-lt"/>
                <a:ea typeface="微軟正黑體" panose="020B0604030504040204" pitchFamily="34" charset="-12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zh-TW" sz="1200" dirty="0">
              <a:solidFill>
                <a:srgbClr val="0099CC"/>
              </a:solidFill>
              <a:latin typeface="+mn-lt"/>
              <a:ea typeface="微軟正黑體" panose="020B0604030504040204" pitchFamily="34" charset="-12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38163" y="815581"/>
            <a:ext cx="2031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>
              <a:defRPr kumimoji="1" sz="3600" b="1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Arial Unicode MS" panose="020B0604020202020204" pitchFamily="34" charset="-120"/>
              </a:defRPr>
            </a:lvl1pPr>
            <a:lvl2pPr marL="742950" indent="-285750" eaLnBrk="0" hangingPunct="0">
              <a:defRPr kumimoji="1" sz="1400"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1400"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1400"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1400"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dirty="0"/>
              <a:t>公司資訊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38167" y="1468021"/>
            <a:ext cx="3389069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kumimoji="0" lang="zh-TW" altLang="en-US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創立日期</a:t>
            </a:r>
            <a:r>
              <a:rPr kumimoji="0" lang="en-US" altLang="zh-TW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1986/10/24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公開發行</a:t>
            </a:r>
            <a:r>
              <a:rPr kumimoji="0" lang="en-US" altLang="zh-TW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1999/6/3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000" dirty="0" smtClean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股市</a:t>
            </a:r>
            <a:r>
              <a:rPr kumimoji="0" lang="zh-TW" altLang="en-US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代號</a:t>
            </a:r>
            <a:r>
              <a:rPr kumimoji="0" lang="en-US" altLang="zh-TW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</a:t>
            </a:r>
            <a:r>
              <a:rPr kumimoji="0" lang="en-US" altLang="zh-TW" sz="2000" dirty="0" smtClean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2465</a:t>
            </a: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000" dirty="0" smtClean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資本額</a:t>
            </a:r>
            <a:r>
              <a:rPr kumimoji="0" lang="en-US" altLang="zh-TW" sz="2000" dirty="0" smtClean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</a:t>
            </a:r>
            <a:r>
              <a:rPr kumimoji="0" lang="zh-TW" altLang="en-US" sz="2000" dirty="0" smtClean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新台幣</a:t>
            </a:r>
            <a:r>
              <a:rPr kumimoji="0" lang="en-US" altLang="zh-TW" sz="2000" dirty="0" smtClean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5.36</a:t>
            </a:r>
            <a:r>
              <a:rPr kumimoji="0" lang="zh-TW" altLang="en-US" sz="2000" dirty="0" smtClean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億</a:t>
            </a:r>
            <a:endParaRPr kumimoji="0" lang="en-US" altLang="zh-TW" sz="2000" dirty="0">
              <a:solidFill>
                <a:schemeClr val="tx2"/>
              </a:solidFill>
              <a:latin typeface="+mn-lt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董事長暨總經理</a:t>
            </a:r>
            <a:r>
              <a:rPr kumimoji="0" lang="en-US" altLang="zh-TW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</a:t>
            </a:r>
            <a:r>
              <a:rPr kumimoji="0" lang="zh-TW" altLang="en-US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盧崑山先生</a:t>
            </a:r>
            <a:endParaRPr kumimoji="0" lang="en-US" altLang="zh-TW" sz="2000" dirty="0">
              <a:solidFill>
                <a:schemeClr val="tx2"/>
              </a:solidFill>
              <a:latin typeface="+mn-lt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企業總部</a:t>
            </a:r>
            <a:r>
              <a:rPr kumimoji="0" lang="en-US" altLang="zh-TW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</a:t>
            </a:r>
            <a:r>
              <a:rPr kumimoji="0" lang="zh-TW" altLang="en-US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台灣台北</a:t>
            </a:r>
            <a:endParaRPr kumimoji="0" lang="en-US" altLang="zh-TW" sz="2000" dirty="0">
              <a:solidFill>
                <a:schemeClr val="tx2"/>
              </a:solidFill>
              <a:latin typeface="+mn-lt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子</a:t>
            </a:r>
            <a:r>
              <a:rPr kumimoji="0" lang="zh-TW" altLang="en-US" sz="2000" dirty="0" smtClean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公司</a:t>
            </a:r>
            <a:r>
              <a:rPr kumimoji="0" lang="en-US" altLang="zh-TW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</a:t>
            </a:r>
            <a:r>
              <a:rPr kumimoji="0" lang="zh-TW" altLang="en-US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中國與日本</a:t>
            </a:r>
            <a:endParaRPr kumimoji="0" lang="en-US" altLang="zh-TW" sz="2000" dirty="0">
              <a:solidFill>
                <a:schemeClr val="tx2"/>
              </a:solidFill>
              <a:latin typeface="+mn-lt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eaLnBrk="1" hangingPunct="1">
              <a:lnSpc>
                <a:spcPct val="120000"/>
              </a:lnSpc>
            </a:pPr>
            <a:r>
              <a:rPr kumimoji="0" lang="zh-TW" altLang="en-US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員工數</a:t>
            </a:r>
            <a:r>
              <a:rPr kumimoji="0" lang="en-US" altLang="zh-TW" sz="2000" dirty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: </a:t>
            </a:r>
            <a:r>
              <a:rPr kumimoji="0" lang="en-US" altLang="zh-TW" sz="2000" dirty="0" smtClean="0">
                <a:solidFill>
                  <a:schemeClr val="tx2"/>
                </a:solidFill>
                <a:latin typeface="+mn-lt"/>
                <a:ea typeface="微軟正黑體" panose="020B0604030504040204" pitchFamily="34" charset="-120"/>
                <a:cs typeface="Arial Unicode MS" panose="020B0604020202020204" pitchFamily="34" charset="-120"/>
              </a:rPr>
              <a:t>350</a:t>
            </a:r>
            <a:endParaRPr lang="en-US" altLang="zh-TW" sz="2000" dirty="0">
              <a:solidFill>
                <a:schemeClr val="tx2"/>
              </a:solidFill>
              <a:latin typeface="+mn-lt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pic>
        <p:nvPicPr>
          <p:cNvPr id="2050" name="Picture 2" descr="E:\tarzan\A01麗臺科技\f.一般事務\法說會power point\法說會PPT-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1084"/>
            <a:ext cx="4066130" cy="4930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2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51485"/>
            <a:ext cx="22923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336872"/>
            <a:ext cx="1255713" cy="36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54458"/>
              </p:ext>
            </p:extLst>
          </p:nvPr>
        </p:nvGraphicFramePr>
        <p:xfrm>
          <a:off x="1517948" y="4529678"/>
          <a:ext cx="6438428" cy="274320"/>
        </p:xfrm>
        <a:graphic>
          <a:graphicData uri="http://schemas.openxmlformats.org/drawingml/2006/table">
            <a:tbl>
              <a:tblPr firstRow="1" firstCol="1" bandRow="1"/>
              <a:tblGrid>
                <a:gridCol w="749796"/>
                <a:gridCol w="1440160"/>
                <a:gridCol w="1368152"/>
                <a:gridCol w="1440160"/>
                <a:gridCol w="1440160"/>
              </a:tblGrid>
              <a:tr h="247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800" b="0" i="0" kern="100" baseline="0" dirty="0" smtClean="0">
                          <a:effectLst/>
                          <a:latin typeface="Arial Black"/>
                          <a:ea typeface="Arial Unicode MS"/>
                          <a:cs typeface="Arial"/>
                        </a:rPr>
                        <a:t> </a:t>
                      </a:r>
                      <a:r>
                        <a:rPr lang="zh-TW" sz="800" b="0" i="0" kern="100" baseline="0" dirty="0" smtClean="0">
                          <a:effectLst/>
                          <a:latin typeface="Arial Black"/>
                          <a:ea typeface="Arial Unicode MS"/>
                          <a:cs typeface="Arial"/>
                        </a:rPr>
                        <a:t>本期</a:t>
                      </a:r>
                      <a:r>
                        <a:rPr lang="zh-TW" altLang="en-US" sz="800" b="0" i="0" kern="100" baseline="0" dirty="0" smtClean="0">
                          <a:effectLst/>
                          <a:latin typeface="Arial Black"/>
                          <a:ea typeface="Arial Unicode MS"/>
                          <a:cs typeface="Arial"/>
                        </a:rPr>
                        <a:t>淨利</a:t>
                      </a:r>
                      <a:r>
                        <a:rPr lang="en-US" altLang="zh-TW" sz="800" b="0" i="0" kern="100" baseline="0" dirty="0" smtClean="0">
                          <a:effectLst/>
                          <a:latin typeface="Arial Black"/>
                          <a:ea typeface="Arial Unicode MS"/>
                          <a:cs typeface="Arial"/>
                        </a:rPr>
                        <a:t>(</a:t>
                      </a:r>
                      <a:r>
                        <a:rPr lang="zh-TW" sz="800" b="0" i="0" kern="100" baseline="0" dirty="0" smtClean="0">
                          <a:effectLst/>
                          <a:latin typeface="Arial Black"/>
                          <a:ea typeface="Arial Unicode MS"/>
                          <a:cs typeface="Arial"/>
                        </a:rPr>
                        <a:t>損</a:t>
                      </a:r>
                      <a:r>
                        <a:rPr lang="en-US" altLang="zh-TW" sz="800" b="0" i="0" kern="100" baseline="0" dirty="0" smtClean="0">
                          <a:effectLst/>
                          <a:latin typeface="Arial Black"/>
                          <a:ea typeface="Arial Unicode MS"/>
                          <a:cs typeface="Arial"/>
                        </a:rPr>
                        <a:t>)</a:t>
                      </a:r>
                      <a:endParaRPr lang="zh-TW" sz="800" b="0" i="0" kern="100" baseline="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altLang="zh-TW" sz="9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Times New Roman"/>
                        </a:rPr>
                        <a:t> (208)</a:t>
                      </a:r>
                      <a:endParaRPr lang="zh-TW" sz="9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Times New Roman"/>
                        </a:rPr>
                        <a:t>   (58)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Times New Roman"/>
                        </a:rPr>
                        <a:t>    (60)</a:t>
                      </a:r>
                      <a:endParaRPr kumimoji="0" lang="zh-TW" altLang="en-US" sz="9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900" b="1" i="0" u="none" strike="noStrike" kern="1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Times New Roman"/>
                        </a:rPr>
                        <a:t>   (23)</a:t>
                      </a:r>
                      <a:endParaRPr kumimoji="0" lang="zh-TW" altLang="en-US" sz="900" b="0" i="0" u="none" strike="noStrike" kern="1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900" b="1" kern="100" dirty="0" smtClean="0">
                          <a:effectLst/>
                          <a:latin typeface="Arial"/>
                          <a:ea typeface="新細明體"/>
                          <a:cs typeface="Times New Roman"/>
                        </a:rPr>
                        <a:t>2019Q1~Q3</a:t>
                      </a:r>
                      <a:endParaRPr lang="zh-TW" sz="9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5" y="700881"/>
            <a:ext cx="6786215" cy="3837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3275856" y="989553"/>
            <a:ext cx="792088" cy="489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TW" b="1" dirty="0" smtClean="0">
                <a:solidFill>
                  <a:srgbClr val="C00000"/>
                </a:solidFill>
              </a:rPr>
              <a:t>YOY</a:t>
            </a:r>
          </a:p>
          <a:p>
            <a:pPr algn="ctr">
              <a:lnSpc>
                <a:spcPts val="1500"/>
              </a:lnSpc>
            </a:pPr>
            <a:r>
              <a:rPr lang="en-US" altLang="zh-TW" b="1" dirty="0" smtClean="0">
                <a:solidFill>
                  <a:srgbClr val="C00000"/>
                </a:solidFill>
              </a:rPr>
              <a:t>106%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766444" y="674687"/>
            <a:ext cx="72008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en-US" altLang="zh-TW" b="1" dirty="0" smtClean="0">
                <a:solidFill>
                  <a:srgbClr val="C00000"/>
                </a:solidFill>
              </a:rPr>
              <a:t>YOY</a:t>
            </a:r>
          </a:p>
          <a:p>
            <a:pPr algn="ctr">
              <a:lnSpc>
                <a:spcPts val="1500"/>
              </a:lnSpc>
            </a:pPr>
            <a:r>
              <a:rPr lang="en-US" altLang="zh-TW" b="1" dirty="0" smtClean="0">
                <a:solidFill>
                  <a:srgbClr val="C00000"/>
                </a:solidFill>
              </a:rPr>
              <a:t>113%</a:t>
            </a:r>
            <a:endParaRPr lang="zh-TW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53"/>
          <p:cNvSpPr txBox="1">
            <a:spLocks noChangeArrowheads="1"/>
          </p:cNvSpPr>
          <p:nvPr/>
        </p:nvSpPr>
        <p:spPr bwMode="auto">
          <a:xfrm>
            <a:off x="1029944" y="2030135"/>
            <a:ext cx="1266825" cy="307777"/>
          </a:xfrm>
          <a:prstGeom prst="rect">
            <a:avLst/>
          </a:prstGeom>
          <a:solidFill>
            <a:srgbClr val="2D2D8A">
              <a:lumMod val="60000"/>
              <a:lumOff val="4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rgbClr val="3C7BC8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808080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600">
                <a:solidFill>
                  <a:srgbClr val="51515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Arial Unicode MS" panose="020B0604020202020204" pitchFamily="34" charset="-120"/>
              </a:rPr>
              <a:t>麗臺日本</a:t>
            </a:r>
          </a:p>
        </p:txBody>
      </p:sp>
      <p:sp>
        <p:nvSpPr>
          <p:cNvPr id="30" name="Text Box 57"/>
          <p:cNvSpPr txBox="1">
            <a:spLocks noChangeArrowheads="1"/>
          </p:cNvSpPr>
          <p:nvPr/>
        </p:nvSpPr>
        <p:spPr bwMode="auto">
          <a:xfrm>
            <a:off x="1029944" y="1759862"/>
            <a:ext cx="72327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rgbClr val="3C7BC8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808080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600">
                <a:solidFill>
                  <a:srgbClr val="51515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  <a:cs typeface="Arial Unicode MS" panose="020B0604020202020204" pitchFamily="34" charset="-120"/>
              </a:rPr>
              <a:t>子</a:t>
            </a:r>
            <a:r>
              <a:rPr lang="zh-TW" altLang="en-US" sz="1400" dirty="0" smtClean="0">
                <a:solidFill>
                  <a:srgbClr val="000000"/>
                </a:solidFill>
                <a:latin typeface="Arial"/>
                <a:ea typeface="微軟正黑體" panose="020B0604030504040204" pitchFamily="34" charset="-120"/>
                <a:cs typeface="Arial Unicode MS" panose="020B0604020202020204" pitchFamily="34" charset="-120"/>
              </a:rPr>
              <a:t>公司</a:t>
            </a:r>
            <a:endParaRPr lang="en-US" altLang="zh-TW" sz="1400" dirty="0">
              <a:solidFill>
                <a:srgbClr val="000000"/>
              </a:solidFill>
              <a:latin typeface="Arial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1" name="Text Box 58"/>
          <p:cNvSpPr txBox="1">
            <a:spLocks noChangeArrowheads="1"/>
          </p:cNvSpPr>
          <p:nvPr/>
        </p:nvSpPr>
        <p:spPr bwMode="auto">
          <a:xfrm>
            <a:off x="1029944" y="2300408"/>
            <a:ext cx="1266825" cy="307777"/>
          </a:xfrm>
          <a:prstGeom prst="rect">
            <a:avLst/>
          </a:prstGeom>
          <a:solidFill>
            <a:srgbClr val="2D2D8A">
              <a:lumMod val="60000"/>
              <a:lumOff val="40000"/>
            </a:srgb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000">
                <a:solidFill>
                  <a:srgbClr val="3C7BC8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rgbClr val="808080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1600">
                <a:solidFill>
                  <a:srgbClr val="51515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軟正黑體" panose="020B0604030504040204" pitchFamily="34" charset="-120"/>
                <a:cs typeface="Arial Unicode MS" panose="020B0604020202020204" pitchFamily="34" charset="-120"/>
              </a:rPr>
              <a:t>麗臺上海</a:t>
            </a:r>
          </a:p>
        </p:txBody>
      </p:sp>
      <p:sp>
        <p:nvSpPr>
          <p:cNvPr id="32" name="文字方塊 31"/>
          <p:cNvSpPr txBox="1"/>
          <p:nvPr/>
        </p:nvSpPr>
        <p:spPr>
          <a:xfrm>
            <a:off x="3992207" y="1205927"/>
            <a:ext cx="1441420" cy="738664"/>
          </a:xfrm>
          <a:prstGeom prst="rect">
            <a:avLst/>
          </a:prstGeom>
          <a:solidFill>
            <a:srgbClr val="BBE0E3"/>
          </a:solidFill>
        </p:spPr>
        <p:txBody>
          <a:bodyPr wrap="none" rtlCol="0" anchor="ctr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董事長</a:t>
            </a:r>
            <a:r>
              <a:rPr kumimoji="1" lang="zh-TW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暨總經理</a:t>
            </a:r>
            <a:endParaRPr kumimoji="1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3" name="文字方塊 32"/>
          <p:cNvSpPr txBox="1"/>
          <p:nvPr/>
        </p:nvSpPr>
        <p:spPr>
          <a:xfrm>
            <a:off x="751310" y="3408872"/>
            <a:ext cx="936104" cy="116955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電腦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事業處</a:t>
            </a:r>
            <a:endParaRPr kumimoji="1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4" name="文字方塊 33"/>
          <p:cNvSpPr txBox="1"/>
          <p:nvPr/>
        </p:nvSpPr>
        <p:spPr>
          <a:xfrm>
            <a:off x="1843085" y="3413966"/>
            <a:ext cx="936104" cy="116955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400" kern="0" dirty="0" smtClean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智慧醫療</a:t>
            </a:r>
            <a:r>
              <a:rPr kumimoji="1" lang="zh-TW" altLang="en-US" sz="1400" kern="0" dirty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事業處</a:t>
            </a:r>
            <a:endParaRPr kumimoji="1" lang="en-US" altLang="zh-TW" sz="1400" kern="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5" name="文字方塊 34"/>
          <p:cNvSpPr txBox="1"/>
          <p:nvPr/>
        </p:nvSpPr>
        <p:spPr>
          <a:xfrm>
            <a:off x="3756190" y="3405307"/>
            <a:ext cx="720080" cy="116955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產品設計中心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4579754" y="3408872"/>
            <a:ext cx="768157" cy="116955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研發工程處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7" name="文字方塊 36"/>
          <p:cNvSpPr txBox="1"/>
          <p:nvPr/>
        </p:nvSpPr>
        <p:spPr>
          <a:xfrm>
            <a:off x="5412374" y="3408872"/>
            <a:ext cx="902811" cy="1169551"/>
          </a:xfrm>
          <a:prstGeom prst="rect">
            <a:avLst/>
          </a:prstGeom>
          <a:solidFill>
            <a:srgbClr val="BBE0E3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營運</a:t>
            </a:r>
            <a:r>
              <a:rPr kumimoji="1" lang="zh-TW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總</a:t>
            </a:r>
            <a:r>
              <a:rPr kumimoji="1" lang="zh-TW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處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8" name="文字方塊 37"/>
          <p:cNvSpPr txBox="1"/>
          <p:nvPr/>
        </p:nvSpPr>
        <p:spPr>
          <a:xfrm>
            <a:off x="6392290" y="3408872"/>
            <a:ext cx="757238" cy="116955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品質</a:t>
            </a:r>
            <a:r>
              <a:rPr kumimoji="1" lang="zh-TW" altLang="zh-TW" sz="1400" b="0" i="0" u="none" strike="noStrike" kern="0" cap="none" spc="0" normalizeH="0" baseline="0" noProof="0" dirty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經營</a:t>
            </a:r>
            <a:r>
              <a:rPr kumimoji="1" lang="zh-TW" altLang="zh-TW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處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39" name="文字方塊 38"/>
          <p:cNvSpPr txBox="1"/>
          <p:nvPr/>
        </p:nvSpPr>
        <p:spPr>
          <a:xfrm>
            <a:off x="7212574" y="3408424"/>
            <a:ext cx="723275" cy="1169551"/>
          </a:xfrm>
          <a:prstGeom prst="rect">
            <a:avLst/>
          </a:prstGeom>
          <a:solidFill>
            <a:srgbClr val="BBE0E3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管理處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0" name="文字方塊 39"/>
          <p:cNvSpPr txBox="1"/>
          <p:nvPr/>
        </p:nvSpPr>
        <p:spPr>
          <a:xfrm>
            <a:off x="8004662" y="3405483"/>
            <a:ext cx="723275" cy="1169551"/>
          </a:xfrm>
          <a:prstGeom prst="rect">
            <a:avLst/>
          </a:prstGeom>
          <a:solidFill>
            <a:srgbClr val="BBE0E3"/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財務處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41" name="直線接點 40"/>
          <p:cNvCxnSpPr/>
          <p:nvPr/>
        </p:nvCxnSpPr>
        <p:spPr>
          <a:xfrm>
            <a:off x="1300123" y="3269399"/>
            <a:ext cx="7066177" cy="0"/>
          </a:xfrm>
          <a:prstGeom prst="line">
            <a:avLst/>
          </a:prstGeom>
          <a:noFill/>
          <a:ln w="95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cxnSp>
        <p:nvCxnSpPr>
          <p:cNvPr id="42" name="直線接點 41"/>
          <p:cNvCxnSpPr>
            <a:stCxn id="32" idx="2"/>
          </p:cNvCxnSpPr>
          <p:nvPr/>
        </p:nvCxnSpPr>
        <p:spPr>
          <a:xfrm>
            <a:off x="4712917" y="1944591"/>
            <a:ext cx="0" cy="1324986"/>
          </a:xfrm>
          <a:prstGeom prst="line">
            <a:avLst/>
          </a:prstGeom>
          <a:noFill/>
          <a:ln w="95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cxnSp>
        <p:nvCxnSpPr>
          <p:cNvPr id="43" name="直線接點 42"/>
          <p:cNvCxnSpPr/>
          <p:nvPr/>
        </p:nvCxnSpPr>
        <p:spPr>
          <a:xfrm>
            <a:off x="4712924" y="2427604"/>
            <a:ext cx="1119271" cy="0"/>
          </a:xfrm>
          <a:prstGeom prst="line">
            <a:avLst/>
          </a:prstGeom>
          <a:noFill/>
          <a:ln w="95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sp>
        <p:nvSpPr>
          <p:cNvPr id="44" name="文字方塊 43"/>
          <p:cNvSpPr txBox="1"/>
          <p:nvPr/>
        </p:nvSpPr>
        <p:spPr>
          <a:xfrm>
            <a:off x="5827887" y="2150605"/>
            <a:ext cx="902811" cy="738664"/>
          </a:xfrm>
          <a:prstGeom prst="rect">
            <a:avLst/>
          </a:prstGeom>
          <a:solidFill>
            <a:srgbClr val="BBE0E3"/>
          </a:solidFill>
        </p:spPr>
        <p:txBody>
          <a:bodyPr wrap="non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總經理室</a:t>
            </a:r>
            <a:endParaRPr kumimoji="1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45" name="直線接點 44"/>
          <p:cNvCxnSpPr/>
          <p:nvPr/>
        </p:nvCxnSpPr>
        <p:spPr>
          <a:xfrm>
            <a:off x="1300122" y="3269402"/>
            <a:ext cx="1" cy="135905"/>
          </a:xfrm>
          <a:prstGeom prst="line">
            <a:avLst/>
          </a:prstGeom>
          <a:noFill/>
          <a:ln w="95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cxnSp>
        <p:nvCxnSpPr>
          <p:cNvPr id="46" name="直線接點 45"/>
          <p:cNvCxnSpPr/>
          <p:nvPr/>
        </p:nvCxnSpPr>
        <p:spPr>
          <a:xfrm>
            <a:off x="2423716" y="3269402"/>
            <a:ext cx="1" cy="135905"/>
          </a:xfrm>
          <a:prstGeom prst="line">
            <a:avLst/>
          </a:prstGeom>
          <a:noFill/>
          <a:ln w="95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cxnSp>
        <p:nvCxnSpPr>
          <p:cNvPr id="47" name="直線接點 46"/>
          <p:cNvCxnSpPr/>
          <p:nvPr/>
        </p:nvCxnSpPr>
        <p:spPr>
          <a:xfrm>
            <a:off x="3371994" y="3260485"/>
            <a:ext cx="1" cy="135905"/>
          </a:xfrm>
          <a:prstGeom prst="line">
            <a:avLst/>
          </a:prstGeom>
          <a:noFill/>
          <a:ln w="95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cxnSp>
        <p:nvCxnSpPr>
          <p:cNvPr id="48" name="直線接點 47"/>
          <p:cNvCxnSpPr/>
          <p:nvPr/>
        </p:nvCxnSpPr>
        <p:spPr>
          <a:xfrm>
            <a:off x="4260914" y="3258481"/>
            <a:ext cx="1" cy="135905"/>
          </a:xfrm>
          <a:prstGeom prst="line">
            <a:avLst/>
          </a:prstGeom>
          <a:noFill/>
          <a:ln w="95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cxnSp>
        <p:nvCxnSpPr>
          <p:cNvPr id="49" name="直線接點 48"/>
          <p:cNvCxnSpPr/>
          <p:nvPr/>
        </p:nvCxnSpPr>
        <p:spPr>
          <a:xfrm>
            <a:off x="5064490" y="3258480"/>
            <a:ext cx="1" cy="135905"/>
          </a:xfrm>
          <a:prstGeom prst="line">
            <a:avLst/>
          </a:prstGeom>
          <a:noFill/>
          <a:ln w="95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cxnSp>
        <p:nvCxnSpPr>
          <p:cNvPr id="50" name="直線接點 49"/>
          <p:cNvCxnSpPr>
            <a:endCxn id="37" idx="0"/>
          </p:cNvCxnSpPr>
          <p:nvPr/>
        </p:nvCxnSpPr>
        <p:spPr>
          <a:xfrm>
            <a:off x="5863779" y="3269577"/>
            <a:ext cx="1" cy="139295"/>
          </a:xfrm>
          <a:prstGeom prst="line">
            <a:avLst/>
          </a:prstGeom>
          <a:noFill/>
          <a:ln w="95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cxnSp>
        <p:nvCxnSpPr>
          <p:cNvPr id="51" name="直線接點 50"/>
          <p:cNvCxnSpPr/>
          <p:nvPr/>
        </p:nvCxnSpPr>
        <p:spPr>
          <a:xfrm>
            <a:off x="6914924" y="3277613"/>
            <a:ext cx="1" cy="135905"/>
          </a:xfrm>
          <a:prstGeom prst="line">
            <a:avLst/>
          </a:prstGeom>
          <a:noFill/>
          <a:ln w="95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cxnSp>
        <p:nvCxnSpPr>
          <p:cNvPr id="52" name="直線接點 51"/>
          <p:cNvCxnSpPr/>
          <p:nvPr/>
        </p:nvCxnSpPr>
        <p:spPr>
          <a:xfrm>
            <a:off x="8366299" y="3269402"/>
            <a:ext cx="1" cy="135905"/>
          </a:xfrm>
          <a:prstGeom prst="line">
            <a:avLst/>
          </a:prstGeom>
          <a:noFill/>
          <a:ln w="95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sp>
        <p:nvSpPr>
          <p:cNvPr id="53" name="文字方塊 52"/>
          <p:cNvSpPr txBox="1"/>
          <p:nvPr/>
        </p:nvSpPr>
        <p:spPr>
          <a:xfrm>
            <a:off x="2911550" y="3413966"/>
            <a:ext cx="720080" cy="1169551"/>
          </a:xfrm>
          <a:prstGeom prst="rect">
            <a:avLst/>
          </a:prstGeom>
          <a:solidFill>
            <a:srgbClr val="BBE0E3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zh-TW" alt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ea typeface="微軟正黑體" panose="020B0604030504040204" pitchFamily="34" charset="-120"/>
                <a:cs typeface="Arial Unicode MS" panose="020B0604020202020204" pitchFamily="34" charset="-120"/>
              </a:rPr>
              <a:t>大數據</a:t>
            </a:r>
            <a:r>
              <a:rPr kumimoji="1" lang="zh-TW" altLang="en-US" sz="1400" kern="0" dirty="0">
                <a:solidFill>
                  <a:srgbClr val="3366FF"/>
                </a:solidFill>
                <a:ea typeface="微軟正黑體" panose="020B0604030504040204" pitchFamily="34" charset="-120"/>
                <a:cs typeface="Arial Unicode MS" panose="020B0604020202020204" pitchFamily="34" charset="-120"/>
              </a:rPr>
              <a:t>事業處</a:t>
            </a:r>
            <a:endParaRPr kumimoji="1" lang="en-US" altLang="zh-TW" sz="1400" kern="0" dirty="0">
              <a:solidFill>
                <a:srgbClr val="3366FF"/>
              </a:solidFill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0" cap="none" spc="0" normalizeH="0" baseline="0" noProof="0" dirty="0" smtClean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1400" b="0" i="0" u="none" strike="noStrike" kern="0" cap="none" spc="0" normalizeH="0" baseline="0" noProof="0" dirty="0">
              <a:ln>
                <a:noFill/>
              </a:ln>
              <a:solidFill>
                <a:srgbClr val="3366FF"/>
              </a:solidFill>
              <a:effectLst/>
              <a:uLnTx/>
              <a:uFillTx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  <p:cxnSp>
        <p:nvCxnSpPr>
          <p:cNvPr id="54" name="直線接點 53"/>
          <p:cNvCxnSpPr>
            <a:endCxn id="39" idx="0"/>
          </p:cNvCxnSpPr>
          <p:nvPr/>
        </p:nvCxnSpPr>
        <p:spPr>
          <a:xfrm>
            <a:off x="7567920" y="3258478"/>
            <a:ext cx="6292" cy="149946"/>
          </a:xfrm>
          <a:prstGeom prst="line">
            <a:avLst/>
          </a:prstGeom>
          <a:noFill/>
          <a:ln w="9525" cap="flat" cmpd="sng" algn="ctr">
            <a:solidFill>
              <a:srgbClr val="BBE0E3">
                <a:lumMod val="75000"/>
              </a:srgbClr>
            </a:solidFill>
            <a:prstDash val="solid"/>
          </a:ln>
          <a:effectLst/>
        </p:spPr>
      </p:cxnSp>
      <p:sp>
        <p:nvSpPr>
          <p:cNvPr id="56" name="Text Box 5"/>
          <p:cNvSpPr txBox="1">
            <a:spLocks noChangeArrowheads="1"/>
          </p:cNvSpPr>
          <p:nvPr/>
        </p:nvSpPr>
        <p:spPr bwMode="auto">
          <a:xfrm>
            <a:off x="538163" y="815581"/>
            <a:ext cx="2031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zh-TW"/>
            </a:defPPr>
            <a:lvl1pPr>
              <a:defRPr kumimoji="1" sz="3600" b="1">
                <a:solidFill>
                  <a:schemeClr val="accent1">
                    <a:lumMod val="75000"/>
                  </a:schemeClr>
                </a:solidFill>
                <a:ea typeface="微軟正黑體" panose="020B0604030504040204" pitchFamily="34" charset="-120"/>
                <a:cs typeface="Arial Unicode MS" panose="020B0604020202020204" pitchFamily="34" charset="-120"/>
              </a:defRPr>
            </a:lvl1pPr>
            <a:lvl2pPr marL="742950" indent="-285750" eaLnBrk="0" hangingPunct="0">
              <a:defRPr kumimoji="1" sz="1400"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1400"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1400"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1400"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400">
                <a:latin typeface="Arial" charset="0"/>
                <a:ea typeface="新細明體" charset="-120"/>
              </a:defRPr>
            </a:lvl9pPr>
          </a:lstStyle>
          <a:p>
            <a:r>
              <a:rPr lang="zh-TW" altLang="en-US" dirty="0" smtClean="0"/>
              <a:t>公司組織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4188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leadtek.com/p_images/zoom/10820_1Z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6"/>
          <a:stretch/>
        </p:blipFill>
        <p:spPr bwMode="auto">
          <a:xfrm>
            <a:off x="498205" y="1929220"/>
            <a:ext cx="4284476" cy="26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AE6FA-8F87-40B4-A09F-105BF45A39EE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270130"/>
            <a:ext cx="4994018" cy="789452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TW" altLang="en-US" dirty="0">
                <a:solidFill>
                  <a:schemeClr val="tx2"/>
                </a:solidFill>
              </a:rPr>
              <a:t> 三十年領導品牌顯示卡</a:t>
            </a:r>
            <a:endParaRPr lang="en-US" altLang="zh-TW" sz="44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043608" y="1161568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全系列消費級</a:t>
            </a:r>
            <a:r>
              <a:rPr lang="en-US" altLang="zh-TW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工作站級繪圖卡，採用最新 </a:t>
            </a:r>
            <a:r>
              <a:rPr lang="en-US" altLang="zh-TW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Turing </a:t>
            </a:r>
            <a:r>
              <a:rPr lang="zh-TW" altLang="en-US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架構和全新的 </a:t>
            </a:r>
            <a:r>
              <a:rPr lang="en-US" altLang="zh-TW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RTX 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平台，</a:t>
            </a:r>
            <a:r>
              <a:rPr lang="zh-TW" altLang="en-US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支援即時光線追蹤與人工智慧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技術，提供</a:t>
            </a:r>
            <a:r>
              <a:rPr lang="zh-TW" altLang="en-US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高品質、多樣性的</a:t>
            </a:r>
            <a:r>
              <a:rPr lang="zh-TW" altLang="en-US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產品，充分滿足市場的需求。</a:t>
            </a:r>
            <a:endParaRPr lang="zh-TW" altLang="en-US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https://www.leadtek.com/p_images/zoom/10816_1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4"/>
          <a:stretch/>
        </p:blipFill>
        <p:spPr bwMode="auto">
          <a:xfrm>
            <a:off x="4601671" y="1996019"/>
            <a:ext cx="4104456" cy="258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60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https://www.leadtek.com/ai/img/Solution_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0" b="13763"/>
          <a:stretch/>
        </p:blipFill>
        <p:spPr bwMode="auto">
          <a:xfrm>
            <a:off x="5729627" y="2011252"/>
            <a:ext cx="3248573" cy="254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78008" y="327663"/>
            <a:ext cx="6300192" cy="646077"/>
          </a:xfrm>
        </p:spPr>
        <p:txBody>
          <a:bodyPr>
            <a:noAutofit/>
          </a:bodyPr>
          <a:lstStyle/>
          <a:p>
            <a:r>
              <a:rPr lang="zh-TW" altLang="en-US" dirty="0">
                <a:solidFill>
                  <a:schemeClr val="tx2"/>
                </a:solidFill>
              </a:rPr>
              <a:t>全方位的</a:t>
            </a:r>
            <a:r>
              <a:rPr lang="en-US" altLang="zh-TW" dirty="0">
                <a:solidFill>
                  <a:schemeClr val="tx2"/>
                </a:solidFill>
              </a:rPr>
              <a:t>AI</a:t>
            </a:r>
            <a:r>
              <a:rPr lang="zh-TW" altLang="en-US" dirty="0">
                <a:solidFill>
                  <a:schemeClr val="tx2"/>
                </a:solidFill>
              </a:rPr>
              <a:t>雲端運算解決方案</a:t>
            </a:r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35"/>
          <a:stretch/>
        </p:blipFill>
        <p:spPr bwMode="auto">
          <a:xfrm>
            <a:off x="372277" y="1097743"/>
            <a:ext cx="2926625" cy="105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528946" y="2259325"/>
            <a:ext cx="2890926" cy="2336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TW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開發專案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合作</a:t>
            </a:r>
            <a:endParaRPr lang="en-US" altLang="zh-TW" b="1" dirty="0" smtClean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TW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AI/</a:t>
            </a: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深度學習</a:t>
            </a:r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en-US" altLang="zh-TW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CUDA</a:t>
            </a: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教育訓練</a:t>
            </a:r>
            <a:endParaRPr lang="en-US" altLang="zh-TW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ts val="2500"/>
              </a:lnSpc>
              <a:buFont typeface="Arial" pitchFamily="34" charset="0"/>
              <a:buChar char="•"/>
            </a:pPr>
            <a:r>
              <a:rPr lang="en-US" altLang="zh-TW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GPU</a:t>
            </a: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技術服務</a:t>
            </a:r>
            <a:endParaRPr lang="en-US" altLang="zh-TW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ts val="2500"/>
              </a:lnSpc>
              <a:buFont typeface="Arial" pitchFamily="34" charset="0"/>
              <a:buChar char="•"/>
            </a:pPr>
            <a:r>
              <a:rPr lang="zh-TW" altLang="en-US" b="1" dirty="0" smtClean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系統</a:t>
            </a: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規劃</a:t>
            </a:r>
            <a:endParaRPr lang="en-US" altLang="zh-TW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ts val="2500"/>
              </a:lnSpc>
              <a:buFont typeface="Arial" pitchFamily="34" charset="0"/>
              <a:buChar char="•"/>
            </a:pP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維護服務</a:t>
            </a:r>
            <a:endParaRPr lang="en-US" altLang="zh-TW" b="1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342900" indent="-342900">
              <a:lnSpc>
                <a:spcPts val="2500"/>
              </a:lnSpc>
              <a:buFont typeface="Arial" pitchFamily="34" charset="0"/>
              <a:buChar char="•"/>
            </a:pPr>
            <a:r>
              <a:rPr lang="zh-TW" altLang="en-US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軟體整合</a:t>
            </a:r>
          </a:p>
        </p:txBody>
      </p:sp>
      <p:pic>
        <p:nvPicPr>
          <p:cNvPr id="3089" name="Picture 17" descr="https://system.leadtek.com/p_images/zoom/WS1030_1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208765"/>
            <a:ext cx="1608113" cy="197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https://system.leadtek.com/p_images/zoom/WS2030_1Z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8902" y="2792374"/>
            <a:ext cx="1440160" cy="176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61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>
                <a:solidFill>
                  <a:schemeClr val="tx2"/>
                </a:solidFill>
              </a:rPr>
              <a:t>NVIDIA </a:t>
            </a:r>
            <a:r>
              <a:rPr lang="zh-TW" altLang="en-US" dirty="0">
                <a:solidFill>
                  <a:schemeClr val="tx2"/>
                </a:solidFill>
              </a:rPr>
              <a:t>深度學習認證課程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915566"/>
            <a:ext cx="7704856" cy="10801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800" b="0" dirty="0"/>
              <a:t>麗臺科技為</a:t>
            </a:r>
            <a:r>
              <a:rPr lang="en-US" altLang="zh-TW" sz="1800" b="0" dirty="0"/>
              <a:t>NVIDIA </a:t>
            </a:r>
            <a:r>
              <a:rPr lang="zh-TW" altLang="en-US" sz="1800" b="0" dirty="0" smtClean="0"/>
              <a:t>授權之深度</a:t>
            </a:r>
            <a:r>
              <a:rPr lang="zh-TW" altLang="en-US" sz="1800" b="0" dirty="0"/>
              <a:t>學習機構 </a:t>
            </a:r>
            <a:r>
              <a:rPr lang="en-US" altLang="zh-TW" sz="1800" b="0" dirty="0"/>
              <a:t>(DLI</a:t>
            </a:r>
            <a:r>
              <a:rPr lang="en-US" altLang="zh-TW" sz="1800" b="0" dirty="0" smtClean="0"/>
              <a:t>)</a:t>
            </a:r>
            <a:r>
              <a:rPr lang="zh-TW" altLang="en-US" sz="1800" b="0" dirty="0" smtClean="0"/>
              <a:t>，由</a:t>
            </a:r>
            <a:r>
              <a:rPr lang="zh-TW" altLang="en-US" sz="1800" b="0" dirty="0"/>
              <a:t>獲得</a:t>
            </a:r>
            <a:r>
              <a:rPr lang="en-US" altLang="zh-TW" sz="1800" b="0" dirty="0"/>
              <a:t>NVIDIA DLI</a:t>
            </a:r>
            <a:r>
              <a:rPr lang="zh-TW" altLang="en-US" sz="1800" b="0" dirty="0"/>
              <a:t>講師資格</a:t>
            </a:r>
            <a:r>
              <a:rPr lang="zh-TW" altLang="en-US" sz="1800" b="0" dirty="0" smtClean="0"/>
              <a:t>的麗臺講師</a:t>
            </a:r>
            <a:r>
              <a:rPr lang="zh-TW" altLang="en-US" sz="1800" b="0" dirty="0"/>
              <a:t>授課</a:t>
            </a:r>
            <a:r>
              <a:rPr lang="zh-TW" altLang="en-US" sz="1800" b="0" dirty="0" smtClean="0"/>
              <a:t>。於中國</a:t>
            </a:r>
            <a:r>
              <a:rPr lang="zh-TW" altLang="en-US" sz="1800" b="0" dirty="0"/>
              <a:t>與</a:t>
            </a:r>
            <a:r>
              <a:rPr lang="zh-TW" altLang="en-US" sz="1800" b="0" dirty="0" smtClean="0"/>
              <a:t>台灣完成</a:t>
            </a:r>
            <a:r>
              <a:rPr lang="zh-TW" altLang="en-US" sz="1800" b="0" dirty="0"/>
              <a:t>近</a:t>
            </a:r>
            <a:r>
              <a:rPr lang="en-US" altLang="zh-TW" sz="1800" b="0" dirty="0"/>
              <a:t>500</a:t>
            </a:r>
            <a:r>
              <a:rPr lang="zh-TW" altLang="en-US" sz="1800" b="0" dirty="0"/>
              <a:t>場學校培訓與企業培訓，橫跨學校、金融、</a:t>
            </a:r>
            <a:r>
              <a:rPr lang="en-US" altLang="zh-TW" sz="1800" b="0" dirty="0"/>
              <a:t>IT</a:t>
            </a:r>
            <a:r>
              <a:rPr lang="zh-TW" altLang="en-US" sz="1800" b="0" dirty="0"/>
              <a:t>、醫療及汽車製造等多領域。</a:t>
            </a:r>
            <a:endParaRPr lang="zh-TW" altLang="en-US" b="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484" y="1830610"/>
            <a:ext cx="9171484" cy="278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" t="9540" b="2222"/>
          <a:stretch/>
        </p:blipFill>
        <p:spPr>
          <a:xfrm>
            <a:off x="-11676" y="993862"/>
            <a:ext cx="9155676" cy="3600018"/>
          </a:xfrm>
          <a:prstGeom prst="rect">
            <a:avLst/>
          </a:prstGeom>
        </p:spPr>
      </p:pic>
      <p:sp>
        <p:nvSpPr>
          <p:cNvPr id="8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960175" y="4838971"/>
            <a:ext cx="2133600" cy="273844"/>
          </a:xfrm>
        </p:spPr>
        <p:txBody>
          <a:bodyPr/>
          <a:lstStyle/>
          <a:p>
            <a:fld id="{96AAE6FA-8F87-40B4-A09F-105BF45A39EE}" type="slidenum">
              <a:rPr lang="zh-TW" altLang="en-US" sz="800" smtClean="0">
                <a:solidFill>
                  <a:prstClr val="black"/>
                </a:solidFill>
                <a:latin typeface="Arial" pitchFamily="34" charset="0"/>
                <a:cs typeface="Arial" panose="020B0604020202020204" pitchFamily="34" charset="0"/>
              </a:rPr>
              <a:pPr/>
              <a:t>8</a:t>
            </a:fld>
            <a:endParaRPr lang="zh-TW" altLang="en-US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423863" y="987574"/>
            <a:ext cx="8402637" cy="36860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08000"/>
              </a:buClr>
            </a:pPr>
            <a:endParaRPr kumimoji="1" lang="en-US" altLang="zh-TW" sz="800" b="1" kern="0" dirty="0" smtClean="0">
              <a:solidFill>
                <a:srgbClr val="000000"/>
              </a:solidFill>
              <a:latin typeface="Arial"/>
              <a:ea typeface="標楷體" pitchFamily="65" charset="-120"/>
            </a:endParaRPr>
          </a:p>
          <a:p>
            <a:pPr marL="914400" lvl="2" indent="0" fontAlgn="base">
              <a:lnSpc>
                <a:spcPct val="90000"/>
              </a:lnSpc>
              <a:spcBef>
                <a:spcPts val="200"/>
              </a:spcBef>
              <a:spcAft>
                <a:spcPct val="0"/>
              </a:spcAft>
              <a:buClr>
                <a:srgbClr val="008000"/>
              </a:buClr>
              <a:buFont typeface="Arial" pitchFamily="34" charset="0"/>
              <a:buNone/>
            </a:pPr>
            <a:endParaRPr kumimoji="1" lang="en-US" altLang="zh-TW" sz="800" b="1" kern="0" dirty="0" smtClean="0">
              <a:solidFill>
                <a:srgbClr val="000000"/>
              </a:solidFill>
              <a:latin typeface="Arial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29720" y="274678"/>
            <a:ext cx="5900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麗臺零終端機 </a:t>
            </a:r>
            <a:r>
              <a:rPr lang="en-US" altLang="zh-TW" sz="3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&amp; </a:t>
            </a:r>
            <a:r>
              <a:rPr lang="zh-TW" altLang="en-US" sz="3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精簡型電腦</a:t>
            </a:r>
          </a:p>
        </p:txBody>
      </p:sp>
      <p:sp>
        <p:nvSpPr>
          <p:cNvPr id="3" name="矩形 2"/>
          <p:cNvSpPr/>
          <p:nvPr/>
        </p:nvSpPr>
        <p:spPr>
          <a:xfrm>
            <a:off x="5041419" y="1104017"/>
            <a:ext cx="35830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cap="all" dirty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整合 </a:t>
            </a:r>
            <a:r>
              <a:rPr lang="zh-TW" altLang="en-US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 </a:t>
            </a:r>
            <a:r>
              <a:rPr lang="zh-TW" altLang="en-US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安全 </a:t>
            </a:r>
            <a:r>
              <a:rPr lang="zh-TW" altLang="en-US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 </a:t>
            </a:r>
            <a:r>
              <a:rPr lang="zh-TW" altLang="en-US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創意 </a:t>
            </a:r>
            <a:r>
              <a:rPr lang="zh-TW" altLang="en-US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 </a:t>
            </a:r>
            <a:r>
              <a:rPr lang="zh-TW" altLang="en-US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節能 </a:t>
            </a:r>
            <a:r>
              <a:rPr lang="zh-TW" altLang="en-US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 </a:t>
            </a:r>
            <a:r>
              <a:rPr lang="zh-TW" altLang="en-US" sz="20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量化</a:t>
            </a:r>
            <a:endParaRPr lang="zh-TW" altLang="en-US" sz="2000" b="1" cap="all" dirty="0">
              <a:solidFill>
                <a:schemeClr val="tx2">
                  <a:lumMod val="60000"/>
                  <a:lumOff val="4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13011" y="1563638"/>
            <a:ext cx="3813489" cy="110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麗臺提供真正令人驚嘆的影像效能、卓越的能耗效率和耐用可靠的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VDI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用戶終端產品，並針對最新的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VDI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方案 ─ 包含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VMware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Citrix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和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Microsoft ─ 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進行性能優化，讓麗臺零終端機（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Zero Client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）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&amp; 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精簡型電腦（</a:t>
            </a:r>
            <a:r>
              <a:rPr lang="en-US" altLang="zh-TW" sz="1200" dirty="0">
                <a:latin typeface="微軟正黑體" pitchFamily="34" charset="-120"/>
                <a:ea typeface="微軟正黑體" pitchFamily="34" charset="-120"/>
              </a:rPr>
              <a:t>Thin Client</a:t>
            </a:r>
            <a:r>
              <a:rPr lang="zh-TW" altLang="en-US" sz="1200" dirty="0">
                <a:latin typeface="微軟正黑體" pitchFamily="34" charset="-120"/>
                <a:ea typeface="微軟正黑體" pitchFamily="34" charset="-120"/>
              </a:rPr>
              <a:t>）能滿足所有各式工作者的需求與偏好。</a:t>
            </a:r>
          </a:p>
        </p:txBody>
      </p:sp>
    </p:spTree>
    <p:extLst>
      <p:ext uri="{BB962C8B-B14F-4D97-AF65-F5344CB8AC3E}">
        <p14:creationId xmlns:p14="http://schemas.microsoft.com/office/powerpoint/2010/main" val="260456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411510"/>
            <a:ext cx="7154258" cy="57606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zh-TW" altLang="en-US" dirty="0" smtClean="0"/>
              <a:t>                 </a:t>
            </a:r>
            <a:endParaRPr lang="en-US" altLang="zh-TW" sz="4400" b="1" dirty="0"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460288" y="225719"/>
            <a:ext cx="43396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教育大數據解決方案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"/>
          <a:stretch/>
        </p:blipFill>
        <p:spPr bwMode="auto">
          <a:xfrm>
            <a:off x="4067944" y="1419622"/>
            <a:ext cx="4973002" cy="3063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5" t="2369" r="2849"/>
          <a:stretch/>
        </p:blipFill>
        <p:spPr bwMode="auto">
          <a:xfrm>
            <a:off x="-2526" y="1090669"/>
            <a:ext cx="4070470" cy="3503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28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4722</TotalTime>
  <Words>614</Words>
  <Application>Microsoft Office PowerPoint</Application>
  <PresentationFormat>如螢幕大小 (16:9)</PresentationFormat>
  <Paragraphs>121</Paragraphs>
  <Slides>15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Office 佈景主題</vt:lpstr>
      <vt:lpstr>麗臺科技2019法說會   2019年12月20日 </vt:lpstr>
      <vt:lpstr>PowerPoint 簡報</vt:lpstr>
      <vt:lpstr>PowerPoint 簡報</vt:lpstr>
      <vt:lpstr>PowerPoint 簡報</vt:lpstr>
      <vt:lpstr> 三十年領導品牌顯示卡</vt:lpstr>
      <vt:lpstr>全方位的AI雲端運算解決方案</vt:lpstr>
      <vt:lpstr>NVIDIA 深度學習認證課程</vt:lpstr>
      <vt:lpstr>PowerPoint 簡報</vt:lpstr>
      <vt:lpstr>                 </vt:lpstr>
      <vt:lpstr>大數據解決方案</vt:lpstr>
      <vt:lpstr>AI 雲端健康管理照護方案 </vt:lpstr>
      <vt:lpstr>麗臺指尖式脈搏血氧儀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Computex  Partner Banquet    Chairman and CEO  K. S. Lu</dc:title>
  <dc:creator>Mira_Chen 陳美文</dc:creator>
  <cp:lastModifiedBy>Thomas 陳立勳</cp:lastModifiedBy>
  <cp:revision>320</cp:revision>
  <cp:lastPrinted>2018-12-18T07:02:01Z</cp:lastPrinted>
  <dcterms:created xsi:type="dcterms:W3CDTF">2017-05-15T05:37:44Z</dcterms:created>
  <dcterms:modified xsi:type="dcterms:W3CDTF">2019-12-16T07:39:59Z</dcterms:modified>
</cp:coreProperties>
</file>