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76" r:id="rId2"/>
    <p:sldId id="367" r:id="rId3"/>
    <p:sldId id="377" r:id="rId4"/>
    <p:sldId id="370" r:id="rId5"/>
    <p:sldId id="378" r:id="rId6"/>
    <p:sldId id="379" r:id="rId7"/>
    <p:sldId id="380" r:id="rId8"/>
    <p:sldId id="381" r:id="rId9"/>
    <p:sldId id="382" r:id="rId10"/>
    <p:sldId id="383" r:id="rId11"/>
    <p:sldId id="384" r:id="rId12"/>
    <p:sldId id="390" r:id="rId13"/>
    <p:sldId id="385" r:id="rId14"/>
    <p:sldId id="386" r:id="rId15"/>
    <p:sldId id="387" r:id="rId16"/>
    <p:sldId id="368" r:id="rId17"/>
    <p:sldId id="371" r:id="rId18"/>
    <p:sldId id="372" r:id="rId19"/>
    <p:sldId id="369" r:id="rId20"/>
    <p:sldId id="392" r:id="rId21"/>
    <p:sldId id="373" r:id="rId22"/>
    <p:sldId id="394" r:id="rId23"/>
  </p:sldIdLst>
  <p:sldSz cx="9144000" cy="5143500" type="screen16x9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7CBA"/>
    <a:srgbClr val="BCBC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737" autoAdjust="0"/>
  </p:normalViewPr>
  <p:slideViewPr>
    <p:cSldViewPr>
      <p:cViewPr varScale="1">
        <p:scale>
          <a:sx n="93" d="100"/>
          <a:sy n="93" d="100"/>
        </p:scale>
        <p:origin x="666" y="144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-2892" y="-90"/>
      </p:cViewPr>
      <p:guideLst>
        <p:guide orient="horz" pos="2880"/>
        <p:guide pos="2160"/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C0351B-8314-4C86-B7AA-8D3212AF3703}" type="datetimeFigureOut">
              <a:rPr lang="zh-TW" altLang="en-US" smtClean="0"/>
              <a:pPr/>
              <a:t>2022/12/14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D46B15-3964-42CD-AACB-8D9121BE77E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61202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E19F2B-F082-4A3D-8AAF-3043A6578D05}" type="datetimeFigureOut">
              <a:rPr lang="zh-TW" altLang="en-US" smtClean="0"/>
              <a:pPr/>
              <a:t>2022/12/14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1C41A0-798F-477F-89D0-54676CC19DF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889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32771" name="備忘稿版面配置區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 smtClean="0">
              <a:latin typeface="Arial" pitchFamily="34" charset="0"/>
            </a:endParaRPr>
          </a:p>
        </p:txBody>
      </p:sp>
      <p:sp>
        <p:nvSpPr>
          <p:cNvPr id="32772" name="投影片編號版面配置區 3"/>
          <p:cNvSpPr txBox="1">
            <a:spLocks noGrp="1"/>
          </p:cNvSpPr>
          <p:nvPr/>
        </p:nvSpPr>
        <p:spPr bwMode="auto">
          <a:xfrm>
            <a:off x="3850294" y="9429305"/>
            <a:ext cx="2945861" cy="495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b"/>
          <a:lstStyle>
            <a:lvl1pPr defTabSz="990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990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990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990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990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415D3B1-0676-4B3C-87D6-655279831D03}" type="slidenum">
              <a:rPr lang="zh-TW" altLang="en-US"/>
              <a:pPr algn="r" eaLnBrk="1" hangingPunct="1">
                <a:spcBef>
                  <a:spcPct val="0"/>
                </a:spcBef>
              </a:pPr>
              <a:t>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581291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39719" indent="-284507"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38030" indent="-227609"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593245" indent="-227609"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48459" indent="-227609"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03668" indent="-227609" algn="ctr" defTabSz="8914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58878" indent="-227609" algn="ctr" defTabSz="8914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14095" indent="-227609" algn="ctr" defTabSz="8914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69308" indent="-227609" algn="ctr" defTabSz="8914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mtClean="0">
                <a:solidFill>
                  <a:prstClr val="black"/>
                </a:solidFill>
              </a:rPr>
              <a:t>Leadtek Research Inc. - Computer Product BU</a:t>
            </a:r>
            <a:endParaRPr lang="en-US" altLang="zh-TW" dirty="0" smtClean="0">
              <a:solidFill>
                <a:prstClr val="black"/>
              </a:solidFill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39719" indent="-284507"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38030" indent="-227609"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593245" indent="-227609"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48459" indent="-227609"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03668" indent="-227609" algn="ctr" defTabSz="8914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58878" indent="-227609" algn="ctr" defTabSz="8914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14095" indent="-227609" algn="ctr" defTabSz="8914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69308" indent="-227609" algn="ctr" defTabSz="8914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FB9F1020-00F3-4EC8-87D4-12DF0C07DC9E}" type="datetime2">
              <a:rPr lang="zh-TW" altLang="en-US" smtClean="0">
                <a:solidFill>
                  <a:prstClr val="black"/>
                </a:solidFill>
              </a:rPr>
              <a:pPr/>
              <a:t>2022年12月14日</a:t>
            </a:fld>
            <a:endParaRPr lang="en-US" altLang="zh-TW" dirty="0" smtClean="0">
              <a:solidFill>
                <a:prstClr val="black"/>
              </a:solidFill>
            </a:endParaRPr>
          </a:p>
        </p:txBody>
      </p:sp>
      <p:sp>
        <p:nvSpPr>
          <p:cNvPr id="4301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39719" indent="-284507"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38030" indent="-227609"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593245" indent="-227609"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48459" indent="-227609"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03668" indent="-227609" algn="ctr" defTabSz="8914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58878" indent="-227609" algn="ctr" defTabSz="8914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14095" indent="-227609" algn="ctr" defTabSz="8914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69308" indent="-227609" algn="ctr" defTabSz="8914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mtClean="0">
                <a:solidFill>
                  <a:prstClr val="black"/>
                </a:solidFill>
              </a:rPr>
              <a:t>Leadtek PCoIP Roadmap - TERA1/TERA2 General</a:t>
            </a:r>
            <a:endParaRPr lang="en-US" altLang="zh-TW" dirty="0" smtClean="0">
              <a:solidFill>
                <a:prstClr val="black"/>
              </a:solidFill>
            </a:endParaRPr>
          </a:p>
        </p:txBody>
      </p:sp>
      <p:sp>
        <p:nvSpPr>
          <p:cNvPr id="430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39719" indent="-284507"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38030" indent="-227609"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593245" indent="-227609"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48459" indent="-227609"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03668" indent="-227609" algn="ctr" defTabSz="8914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58878" indent="-227609" algn="ctr" defTabSz="8914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14095" indent="-227609" algn="ctr" defTabSz="8914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69308" indent="-227609" algn="ctr" defTabSz="8914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DFAB2C75-1FE5-46EC-9717-95EC2FF5CAC8}" type="slidenum">
              <a:rPr lang="zh-TW" altLang="en-US" smtClean="0">
                <a:solidFill>
                  <a:prstClr val="black"/>
                </a:solidFill>
              </a:rPr>
              <a:pPr/>
              <a:t>9</a:t>
            </a:fld>
            <a:endParaRPr lang="en-US" altLang="zh-TW" dirty="0" smtClean="0">
              <a:solidFill>
                <a:prstClr val="black"/>
              </a:solidFill>
            </a:endParaRPr>
          </a:p>
        </p:txBody>
      </p:sp>
      <p:sp>
        <p:nvSpPr>
          <p:cNvPr id="430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36600"/>
            <a:ext cx="6619875" cy="3724275"/>
          </a:xfrm>
          <a:ln/>
        </p:spPr>
      </p:sp>
      <p:sp>
        <p:nvSpPr>
          <p:cNvPr id="430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958" y="4714101"/>
            <a:ext cx="5437804" cy="4467415"/>
          </a:xfrm>
          <a:noFill/>
        </p:spPr>
        <p:txBody>
          <a:bodyPr/>
          <a:lstStyle/>
          <a:p>
            <a:pPr eaLnBrk="1" hangingPunct="1"/>
            <a:endParaRPr lang="zh-TW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858619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C41A0-798F-477F-89D0-54676CC19DF4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18807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2771" name="備忘稿版面配置區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 dirty="0" smtClean="0">
              <a:latin typeface="Arial" pitchFamily="34" charset="0"/>
            </a:endParaRPr>
          </a:p>
        </p:txBody>
      </p:sp>
      <p:sp>
        <p:nvSpPr>
          <p:cNvPr id="32772" name="投影片編號版面配置區 3"/>
          <p:cNvSpPr txBox="1">
            <a:spLocks noGrp="1"/>
          </p:cNvSpPr>
          <p:nvPr/>
        </p:nvSpPr>
        <p:spPr bwMode="auto">
          <a:xfrm>
            <a:off x="3884463" y="8685878"/>
            <a:ext cx="2972005" cy="45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562" tIns="47781" rIns="95562" bIns="47781" anchor="b"/>
          <a:lstStyle>
            <a:lvl1pPr defTabSz="990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990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990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990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990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415D3B1-0676-4B3C-87D6-655279831D03}" type="slidenum">
              <a:rPr lang="zh-TW" altLang="en-US" sz="1300"/>
              <a:pPr algn="r" eaLnBrk="1" hangingPunct="1">
                <a:spcBef>
                  <a:spcPct val="0"/>
                </a:spcBef>
              </a:pPr>
              <a:t>14</a:t>
            </a:fld>
            <a:endParaRPr lang="en-US" altLang="zh-TW" sz="1300" dirty="0"/>
          </a:p>
        </p:txBody>
      </p:sp>
    </p:spTree>
    <p:extLst>
      <p:ext uri="{BB962C8B-B14F-4D97-AF65-F5344CB8AC3E}">
        <p14:creationId xmlns:p14="http://schemas.microsoft.com/office/powerpoint/2010/main" val="1297111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C41A0-798F-477F-89D0-54676CC19DF4}" type="slidenum">
              <a:rPr lang="zh-TW" altLang="en-US" smtClean="0"/>
              <a:pPr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5513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39552" y="1923680"/>
            <a:ext cx="5760640" cy="1102519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3"/>
          </p:nvPr>
        </p:nvSpPr>
        <p:spPr>
          <a:xfrm>
            <a:off x="539552" y="3435846"/>
            <a:ext cx="3888432" cy="1188132"/>
          </a:xfrm>
        </p:spPr>
        <p:txBody>
          <a:bodyPr>
            <a:no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>
              <a:defRPr sz="3200" b="1">
                <a:solidFill>
                  <a:schemeClr val="bg1"/>
                </a:solidFill>
              </a:defRPr>
            </a:lvl2pPr>
            <a:lvl3pPr>
              <a:defRPr sz="3200" b="1">
                <a:solidFill>
                  <a:schemeClr val="bg1"/>
                </a:solidFill>
              </a:defRPr>
            </a:lvl3pPr>
            <a:lvl4pPr>
              <a:defRPr sz="3200" b="1">
                <a:solidFill>
                  <a:schemeClr val="bg1"/>
                </a:solidFill>
              </a:defRPr>
            </a:lvl4pPr>
            <a:lvl5pPr>
              <a:defRPr sz="3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806804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30564A9F-50A2-4022-8BCA-F7869D11146B}" type="datetimeFigureOut">
              <a:rPr lang="zh-TW" altLang="en-US" smtClean="0"/>
              <a:pPr/>
              <a:t>2022/12/14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F253-A386-4D86-9756-899E158506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0503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4" descr="LR.bmp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920854"/>
            <a:ext cx="9144000" cy="221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2068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4" descr="LR.bmp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20856"/>
            <a:ext cx="9144000" cy="221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6258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43808" y="205979"/>
            <a:ext cx="5842992" cy="646077"/>
          </a:xfrm>
        </p:spPr>
        <p:txBody>
          <a:bodyPr/>
          <a:lstStyle>
            <a:lvl1pPr>
              <a:defRPr b="1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987575"/>
            <a:ext cx="8229600" cy="3607049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tx2"/>
                </a:solidFill>
              </a:defRPr>
            </a:lvl1pPr>
            <a:lvl2pPr>
              <a:defRPr sz="3200" b="1">
                <a:solidFill>
                  <a:schemeClr val="tx2"/>
                </a:solidFill>
              </a:defRPr>
            </a:lvl2pPr>
            <a:lvl3pPr>
              <a:defRPr sz="3200" b="1">
                <a:solidFill>
                  <a:schemeClr val="tx2"/>
                </a:solidFill>
              </a:defRPr>
            </a:lvl3pPr>
            <a:lvl4pPr>
              <a:defRPr sz="3200" b="1">
                <a:solidFill>
                  <a:schemeClr val="tx2"/>
                </a:solidFill>
              </a:defRPr>
            </a:lvl4pPr>
            <a:lvl5pPr>
              <a:defRPr sz="3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F253-A386-4D86-9756-899E158506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1701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30564A9F-50A2-4022-8BCA-F7869D11146B}" type="datetimeFigureOut">
              <a:rPr lang="zh-TW" altLang="en-US" smtClean="0"/>
              <a:pPr/>
              <a:t>2022/12/14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F253-A386-4D86-9756-899E158506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4680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30564A9F-50A2-4022-8BCA-F7869D11146B}" type="datetimeFigureOut">
              <a:rPr lang="zh-TW" altLang="en-US" smtClean="0"/>
              <a:pPr/>
              <a:t>2022/12/14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F253-A386-4D86-9756-899E158506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6566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30564A9F-50A2-4022-8BCA-F7869D11146B}" type="datetimeFigureOut">
              <a:rPr lang="zh-TW" altLang="en-US" smtClean="0"/>
              <a:pPr/>
              <a:t>2022/12/14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F253-A386-4D86-9756-899E158506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8799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30564A9F-50A2-4022-8BCA-F7869D11146B}" type="datetimeFigureOut">
              <a:rPr lang="zh-TW" altLang="en-US" smtClean="0"/>
              <a:pPr/>
              <a:t>2022/12/14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F253-A386-4D86-9756-899E158506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263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30564A9F-50A2-4022-8BCA-F7869D11146B}" type="datetimeFigureOut">
              <a:rPr lang="zh-TW" altLang="en-US" smtClean="0"/>
              <a:pPr/>
              <a:t>2022/12/14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F253-A386-4D86-9756-899E158506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7523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30564A9F-50A2-4022-8BCA-F7869D11146B}" type="datetimeFigureOut">
              <a:rPr lang="zh-TW" altLang="en-US" smtClean="0"/>
              <a:pPr/>
              <a:t>2022/12/14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F253-A386-4D86-9756-899E158506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0934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30564A9F-50A2-4022-8BCA-F7869D11146B}" type="datetimeFigureOut">
              <a:rPr lang="zh-TW" altLang="en-US" smtClean="0"/>
              <a:pPr/>
              <a:t>2022/12/14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F253-A386-4D86-9756-899E158506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5976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2843808" y="205978"/>
            <a:ext cx="5842992" cy="529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897565"/>
            <a:ext cx="8229600" cy="36970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10400" y="4869657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2F253-A386-4D86-9756-899E158506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1852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0" kern="1200">
          <a:solidFill>
            <a:schemeClr val="tx2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3200" b="0" kern="1200">
          <a:solidFill>
            <a:schemeClr val="tx2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0" kern="1200">
          <a:solidFill>
            <a:schemeClr val="tx2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3200" b="0" kern="1200">
          <a:solidFill>
            <a:schemeClr val="tx2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3200" b="0" kern="1200">
          <a:solidFill>
            <a:schemeClr val="tx2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3" Type="http://schemas.openxmlformats.org/officeDocument/2006/relationships/image" Target="../media/image54.jpeg"/><Relationship Id="rId21" Type="http://schemas.openxmlformats.org/officeDocument/2006/relationships/image" Target="../media/image72.png"/><Relationship Id="rId7" Type="http://schemas.openxmlformats.org/officeDocument/2006/relationships/image" Target="../media/image58.png"/><Relationship Id="rId12" Type="http://schemas.openxmlformats.org/officeDocument/2006/relationships/image" Target="../media/image63.jpeg"/><Relationship Id="rId17" Type="http://schemas.openxmlformats.org/officeDocument/2006/relationships/image" Target="../media/image68.png"/><Relationship Id="rId25" Type="http://schemas.microsoft.com/office/2007/relationships/hdphoto" Target="../media/hdphoto1.wdp"/><Relationship Id="rId2" Type="http://schemas.openxmlformats.org/officeDocument/2006/relationships/image" Target="../media/image53.jpeg"/><Relationship Id="rId16" Type="http://schemas.openxmlformats.org/officeDocument/2006/relationships/image" Target="../media/image67.png"/><Relationship Id="rId20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2.jpeg"/><Relationship Id="rId24" Type="http://schemas.openxmlformats.org/officeDocument/2006/relationships/image" Target="../media/image75.png"/><Relationship Id="rId5" Type="http://schemas.openxmlformats.org/officeDocument/2006/relationships/image" Target="../media/image56.png"/><Relationship Id="rId15" Type="http://schemas.openxmlformats.org/officeDocument/2006/relationships/image" Target="../media/image66.png"/><Relationship Id="rId23" Type="http://schemas.openxmlformats.org/officeDocument/2006/relationships/image" Target="../media/image74.png"/><Relationship Id="rId10" Type="http://schemas.openxmlformats.org/officeDocument/2006/relationships/image" Target="../media/image61.jpg"/><Relationship Id="rId19" Type="http://schemas.openxmlformats.org/officeDocument/2006/relationships/image" Target="../media/image70.png"/><Relationship Id="rId4" Type="http://schemas.openxmlformats.org/officeDocument/2006/relationships/image" Target="../media/image55.png"/><Relationship Id="rId9" Type="http://schemas.openxmlformats.org/officeDocument/2006/relationships/image" Target="../media/image60.jpg"/><Relationship Id="rId14" Type="http://schemas.openxmlformats.org/officeDocument/2006/relationships/image" Target="../media/image65.png"/><Relationship Id="rId22" Type="http://schemas.openxmlformats.org/officeDocument/2006/relationships/image" Target="../media/image7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gif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jpeg"/><Relationship Id="rId4" Type="http://schemas.openxmlformats.org/officeDocument/2006/relationships/image" Target="../media/image9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12" Type="http://schemas.openxmlformats.org/officeDocument/2006/relationships/image" Target="../media/image2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png"/><Relationship Id="rId10" Type="http://schemas.openxmlformats.org/officeDocument/2006/relationships/image" Target="../media/image20.jpeg"/><Relationship Id="rId4" Type="http://schemas.openxmlformats.org/officeDocument/2006/relationships/image" Target="../media/image14.png"/><Relationship Id="rId9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57158" y="2139703"/>
            <a:ext cx="5760640" cy="2432312"/>
          </a:xfrm>
        </p:spPr>
        <p:txBody>
          <a:bodyPr>
            <a:normAutofit/>
          </a:bodyPr>
          <a:lstStyle/>
          <a:p>
            <a:r>
              <a:rPr lang="zh-TW" altLang="en-US" sz="3600" dirty="0" smtClean="0">
                <a:latin typeface="+mn-lt"/>
              </a:rPr>
              <a:t>麗臺科技</a:t>
            </a:r>
            <a:r>
              <a:rPr lang="en-US" altLang="zh-TW" sz="3600" dirty="0" smtClean="0">
                <a:latin typeface="+mn-lt"/>
              </a:rPr>
              <a:t>2022</a:t>
            </a:r>
            <a:r>
              <a:rPr lang="zh-TW" altLang="en-US" sz="3600" dirty="0" smtClean="0">
                <a:latin typeface="+mn-lt"/>
              </a:rPr>
              <a:t>法說會</a:t>
            </a:r>
            <a:r>
              <a:rPr lang="en-US" altLang="zh-TW" sz="3600" dirty="0" smtClean="0">
                <a:latin typeface="+mn-lt"/>
              </a:rPr>
              <a:t/>
            </a:r>
            <a:br>
              <a:rPr lang="en-US" altLang="zh-TW" sz="3600" dirty="0" smtClean="0">
                <a:latin typeface="+mn-lt"/>
              </a:rPr>
            </a:br>
            <a:r>
              <a:rPr lang="en-US" altLang="zh-TW" sz="3600" dirty="0" smtClean="0">
                <a:latin typeface="+mn-lt"/>
              </a:rPr>
              <a:t/>
            </a:r>
            <a:br>
              <a:rPr lang="en-US" altLang="zh-TW" sz="3600" dirty="0" smtClean="0">
                <a:latin typeface="+mn-lt"/>
              </a:rPr>
            </a:br>
            <a:r>
              <a:rPr lang="en-US" altLang="zh-TW" sz="3600" dirty="0" smtClean="0">
                <a:latin typeface="+mn-lt"/>
              </a:rPr>
              <a:t/>
            </a:r>
            <a:br>
              <a:rPr lang="en-US" altLang="zh-TW" sz="3600" dirty="0" smtClean="0">
                <a:latin typeface="+mn-lt"/>
              </a:rPr>
            </a:br>
            <a:r>
              <a:rPr lang="en-US" altLang="zh-TW" sz="2000" dirty="0" smtClean="0">
                <a:latin typeface="+mn-lt"/>
              </a:rPr>
              <a:t>2022</a:t>
            </a:r>
            <a:r>
              <a:rPr lang="zh-TW" altLang="en-US" sz="2000" dirty="0" smtClean="0">
                <a:latin typeface="+mn-lt"/>
              </a:rPr>
              <a:t>年</a:t>
            </a:r>
            <a:r>
              <a:rPr lang="en-US" altLang="zh-TW" sz="2000" dirty="0" smtClean="0">
                <a:latin typeface="+mn-lt"/>
              </a:rPr>
              <a:t>12</a:t>
            </a:r>
            <a:r>
              <a:rPr lang="zh-TW" altLang="en-US" sz="2000" dirty="0" smtClean="0">
                <a:latin typeface="+mn-lt"/>
              </a:rPr>
              <a:t>月</a:t>
            </a:r>
            <a:r>
              <a:rPr lang="en-US" altLang="zh-TW" sz="2000" dirty="0" smtClean="0">
                <a:latin typeface="+mn-lt"/>
              </a:rPr>
              <a:t>14</a:t>
            </a:r>
            <a:r>
              <a:rPr lang="zh-TW" altLang="en-US" sz="2000" dirty="0" smtClean="0">
                <a:latin typeface="+mn-lt"/>
              </a:rPr>
              <a:t>日</a:t>
            </a:r>
            <a:r>
              <a:rPr lang="en-US" altLang="zh-TW" sz="2000" dirty="0" smtClean="0">
                <a:latin typeface="+mn-lt"/>
              </a:rPr>
              <a:t> </a:t>
            </a:r>
            <a:endParaRPr lang="zh-TW" altLang="en-US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731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solidFill>
                  <a:schemeClr val="tx2"/>
                </a:solidFill>
              </a:rPr>
              <a:t>NVIDIA </a:t>
            </a:r>
            <a:r>
              <a:rPr lang="zh-TW" altLang="en-US" dirty="0">
                <a:solidFill>
                  <a:schemeClr val="tx2"/>
                </a:solidFill>
              </a:rPr>
              <a:t>深度學習認證課程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03648" y="852056"/>
            <a:ext cx="7128792" cy="10801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1600" b="0" dirty="0"/>
              <a:t>麗臺科技為</a:t>
            </a:r>
            <a:r>
              <a:rPr lang="en-US" altLang="zh-TW" sz="1600" b="0" dirty="0"/>
              <a:t>NVIDIA </a:t>
            </a:r>
            <a:r>
              <a:rPr lang="zh-TW" altLang="en-US" sz="1600" b="0" dirty="0"/>
              <a:t>授權之深度學習機構 </a:t>
            </a:r>
            <a:r>
              <a:rPr lang="en-US" altLang="zh-TW" sz="1600" b="0" dirty="0"/>
              <a:t>(DLI)</a:t>
            </a:r>
            <a:r>
              <a:rPr lang="zh-TW" altLang="en-US" sz="1600" b="0" dirty="0"/>
              <a:t>，由獲得</a:t>
            </a:r>
            <a:r>
              <a:rPr lang="en-US" altLang="zh-TW" sz="1600" b="0" dirty="0"/>
              <a:t>NVIDIA DLI</a:t>
            </a:r>
            <a:r>
              <a:rPr lang="zh-TW" altLang="en-US" sz="1600" b="0" dirty="0"/>
              <a:t>講師資格的麗臺講師授課。於中國與台灣完成超過</a:t>
            </a:r>
            <a:r>
              <a:rPr lang="en-US" altLang="zh-TW" sz="1600" b="0" dirty="0"/>
              <a:t>1,000</a:t>
            </a:r>
            <a:r>
              <a:rPr lang="zh-TW" altLang="en-US" sz="1600" b="0" dirty="0"/>
              <a:t>場學校培訓與企業培訓，橫跨學校、金融、</a:t>
            </a:r>
            <a:r>
              <a:rPr lang="en-US" altLang="zh-TW" sz="1600" b="0" dirty="0"/>
              <a:t>IT</a:t>
            </a:r>
            <a:r>
              <a:rPr lang="zh-TW" altLang="en-US" sz="1600" b="0" dirty="0"/>
              <a:t>、醫療及汽車製造等多領域。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0" b="30400"/>
          <a:stretch/>
        </p:blipFill>
        <p:spPr>
          <a:xfrm>
            <a:off x="1403648" y="1687152"/>
            <a:ext cx="6768752" cy="289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1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55776" y="100036"/>
            <a:ext cx="6203032" cy="646077"/>
          </a:xfrm>
        </p:spPr>
        <p:txBody>
          <a:bodyPr>
            <a:noAutofit/>
          </a:bodyPr>
          <a:lstStyle/>
          <a:p>
            <a:r>
              <a:rPr lang="en-US" altLang="zh-TW" sz="3200" dirty="0">
                <a:solidFill>
                  <a:schemeClr val="tx2"/>
                </a:solidFill>
              </a:rPr>
              <a:t>NVIDIA </a:t>
            </a:r>
            <a:r>
              <a:rPr lang="en-US" altLang="zh-TW" sz="3200" dirty="0" err="1">
                <a:solidFill>
                  <a:schemeClr val="tx2"/>
                </a:solidFill>
              </a:rPr>
              <a:t>Omniverse</a:t>
            </a:r>
            <a:r>
              <a:rPr lang="en-US" altLang="zh-TW" sz="3200" dirty="0">
                <a:solidFill>
                  <a:schemeClr val="tx2"/>
                </a:solidFill>
              </a:rPr>
              <a:t> Enterprise</a:t>
            </a:r>
            <a:endParaRPr lang="zh-TW" altLang="en-US" sz="3200" dirty="0">
              <a:solidFill>
                <a:schemeClr val="tx2"/>
              </a:solidFill>
            </a:endParaRPr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971600" y="688881"/>
            <a:ext cx="7848871" cy="12961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1" kern="120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b="1" kern="120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1" kern="120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b="1" kern="120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b="1" kern="120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1600" b="0" dirty="0"/>
              <a:t>麗臺為 </a:t>
            </a:r>
            <a:r>
              <a:rPr lang="en-US" altLang="zh-TW" sz="1600" b="0" dirty="0"/>
              <a:t>NVIDIA </a:t>
            </a:r>
            <a:r>
              <a:rPr lang="en-US" altLang="zh-TW" sz="1600" b="0" dirty="0" err="1"/>
              <a:t>Omniverse</a:t>
            </a:r>
            <a:r>
              <a:rPr lang="en-US" altLang="zh-TW" sz="1600" b="0" dirty="0"/>
              <a:t> Enterprise</a:t>
            </a:r>
            <a:r>
              <a:rPr lang="zh-TW" altLang="en-US" sz="1600" b="0" dirty="0"/>
              <a:t>平台之亞太區代理商。</a:t>
            </a:r>
            <a:endParaRPr lang="en-US" altLang="zh-TW" sz="1600" b="0" dirty="0"/>
          </a:p>
          <a:p>
            <a:pPr marL="0" indent="0">
              <a:buNone/>
            </a:pPr>
            <a:r>
              <a:rPr lang="zh-TW" altLang="en-US" sz="1600" b="0" dirty="0"/>
              <a:t>創作者、設計師、與工程師等，可以在 </a:t>
            </a:r>
            <a:r>
              <a:rPr lang="en-US" altLang="zh-TW" sz="1600" b="0" dirty="0" err="1"/>
              <a:t>Omniverse</a:t>
            </a:r>
            <a:r>
              <a:rPr lang="en-US" altLang="zh-TW" sz="1600" b="0" dirty="0"/>
              <a:t> </a:t>
            </a:r>
            <a:r>
              <a:rPr lang="zh-TW" altLang="en-US" sz="1600" b="0" dirty="0"/>
              <a:t>的平台上整合使用者與頂尖產業 </a:t>
            </a:r>
            <a:r>
              <a:rPr lang="en-US" altLang="zh-TW" sz="1600" b="0" dirty="0"/>
              <a:t>3D </a:t>
            </a:r>
            <a:r>
              <a:rPr lang="zh-TW" altLang="en-US" sz="1600" b="0" dirty="0"/>
              <a:t>設計工具。因為更新、迭代和變更都不需準備資料，可以立即反應，簡化工作流程。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1670"/>
            <a:ext cx="9144000" cy="277314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95685"/>
            <a:ext cx="1547664" cy="59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16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3982" y="2491972"/>
            <a:ext cx="1764942" cy="196788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0003" y="2504146"/>
            <a:ext cx="1822926" cy="210337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/>
          <a:srcRect b="2571"/>
          <a:stretch/>
        </p:blipFill>
        <p:spPr>
          <a:xfrm>
            <a:off x="4644008" y="2499742"/>
            <a:ext cx="1742215" cy="208823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7302" y="2480103"/>
            <a:ext cx="1872208" cy="2107871"/>
          </a:xfrm>
          <a:prstGeom prst="rect">
            <a:avLst/>
          </a:prstGeom>
        </p:spPr>
      </p:pic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2843807" y="205979"/>
            <a:ext cx="6028099" cy="646077"/>
          </a:xfrm>
        </p:spPr>
        <p:txBody>
          <a:bodyPr>
            <a:normAutofit/>
          </a:bodyPr>
          <a:lstStyle/>
          <a:p>
            <a:r>
              <a:rPr lang="en-US" altLang="zh-TW" dirty="0" smtClean="0">
                <a:solidFill>
                  <a:schemeClr val="tx2"/>
                </a:solidFill>
              </a:rPr>
              <a:t>NVIDIA </a:t>
            </a:r>
            <a:r>
              <a:rPr lang="en-US" altLang="zh-TW" dirty="0" err="1" smtClean="0">
                <a:solidFill>
                  <a:schemeClr val="tx2"/>
                </a:solidFill>
              </a:rPr>
              <a:t>vGPU</a:t>
            </a:r>
            <a:r>
              <a:rPr lang="en-US" altLang="zh-TW" dirty="0" smtClean="0">
                <a:solidFill>
                  <a:schemeClr val="tx2"/>
                </a:solidFill>
              </a:rPr>
              <a:t> Solution</a:t>
            </a:r>
            <a:endParaRPr lang="zh-TW" altLang="en-US" dirty="0">
              <a:solidFill>
                <a:schemeClr val="tx2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432606" y="1059582"/>
            <a:ext cx="81369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NVIDIA </a:t>
            </a:r>
            <a:r>
              <a:rPr lang="zh-TW" altLang="en-US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虛擬化 </a:t>
            </a:r>
            <a:r>
              <a:rPr lang="en-US" altLang="zh-TW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GPU (</a:t>
            </a:r>
            <a:r>
              <a:rPr lang="en-US" altLang="zh-TW" sz="1600" dirty="0" err="1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vGPU</a:t>
            </a:r>
            <a:r>
              <a:rPr lang="en-US" altLang="zh-TW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) </a:t>
            </a:r>
            <a:r>
              <a:rPr lang="zh-TW" altLang="en-US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軟體會與虛擬機器監視器一起安裝於虛擬化層。此軟體會建立虛擬 </a:t>
            </a:r>
            <a:r>
              <a:rPr lang="en-US" altLang="zh-TW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GPU</a:t>
            </a:r>
            <a:r>
              <a:rPr lang="zh-TW" altLang="en-US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，讓所有虛擬機器 </a:t>
            </a:r>
            <a:r>
              <a:rPr lang="en-US" altLang="zh-TW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(VM) </a:t>
            </a:r>
            <a:r>
              <a:rPr lang="zh-TW" altLang="en-US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共用安裝於伺服器的實體 </a:t>
            </a:r>
            <a:r>
              <a:rPr lang="en-US" altLang="zh-TW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GPU</a:t>
            </a:r>
            <a:r>
              <a:rPr lang="zh-TW" altLang="en-US" sz="1600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。虛擬</a:t>
            </a:r>
            <a:r>
              <a:rPr lang="zh-TW" altLang="en-US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化與雲端環境也可支援高效能需求的工程與創作應用程式，以及人工智慧和資料科學等運算密集型工作負載。</a:t>
            </a:r>
          </a:p>
        </p:txBody>
      </p:sp>
    </p:spTree>
    <p:extLst>
      <p:ext uri="{BB962C8B-B14F-4D97-AF65-F5344CB8AC3E}">
        <p14:creationId xmlns:p14="http://schemas.microsoft.com/office/powerpoint/2010/main" val="4214736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AutoShape 10" descr="logo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61" name="標題 1"/>
          <p:cNvSpPr>
            <a:spLocks noGrp="1"/>
          </p:cNvSpPr>
          <p:nvPr>
            <p:ph type="title"/>
          </p:nvPr>
        </p:nvSpPr>
        <p:spPr>
          <a:xfrm>
            <a:off x="3275856" y="267494"/>
            <a:ext cx="5391398" cy="529568"/>
          </a:xfrm>
        </p:spPr>
        <p:txBody>
          <a:bodyPr>
            <a:noAutofit/>
          </a:bodyPr>
          <a:lstStyle/>
          <a:p>
            <a:r>
              <a:rPr lang="zh-TW" altLang="en-US" dirty="0">
                <a:solidFill>
                  <a:schemeClr val="tx2"/>
                </a:solidFill>
              </a:rPr>
              <a:t>麗臺大數據解決方案</a:t>
            </a:r>
          </a:p>
        </p:txBody>
      </p:sp>
      <p:sp>
        <p:nvSpPr>
          <p:cNvPr id="62" name="內容版面配置區 2"/>
          <p:cNvSpPr>
            <a:spLocks noGrp="1"/>
          </p:cNvSpPr>
          <p:nvPr>
            <p:ph idx="1"/>
          </p:nvPr>
        </p:nvSpPr>
        <p:spPr>
          <a:xfrm>
            <a:off x="3653274" y="1280138"/>
            <a:ext cx="5508104" cy="16496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1200" b="0" dirty="0" smtClean="0"/>
              <a:t>麗臺大</a:t>
            </a:r>
            <a:r>
              <a:rPr lang="zh-TW" altLang="en-US" sz="1200" b="0" dirty="0"/>
              <a:t>數據服務五大產業，透過大數據平台，將資料庫中的大量數據轉化成有利資訊，發揮數據</a:t>
            </a:r>
            <a:r>
              <a:rPr lang="zh-TW" altLang="en-US" sz="1200" b="0" dirty="0" smtClean="0"/>
              <a:t>優勢。我們</a:t>
            </a:r>
            <a:r>
              <a:rPr lang="zh-TW" altLang="zh-TW" sz="1200" b="0" dirty="0"/>
              <a:t>協助建構資料匯集、建模清洗、資料儲存、資料採擷、數據分析、決策模型、智能圖像化平台，協助使用者高效管理、精準聚焦發展策略，創造價值</a:t>
            </a:r>
            <a:r>
              <a:rPr lang="zh-TW" altLang="zh-TW" sz="1200" b="0" dirty="0" smtClean="0"/>
              <a:t>。</a:t>
            </a:r>
            <a:endParaRPr lang="en-US" altLang="zh-TW" sz="1200" b="0" dirty="0" smtClean="0"/>
          </a:p>
          <a:p>
            <a:pPr marL="0" indent="0">
              <a:buNone/>
            </a:pPr>
            <a:endParaRPr lang="en-US" altLang="zh-TW" sz="1200" b="0" dirty="0"/>
          </a:p>
        </p:txBody>
      </p:sp>
      <p:sp>
        <p:nvSpPr>
          <p:cNvPr id="63" name="內容版面配置區 2"/>
          <p:cNvSpPr txBox="1">
            <a:spLocks/>
          </p:cNvSpPr>
          <p:nvPr/>
        </p:nvSpPr>
        <p:spPr>
          <a:xfrm>
            <a:off x="3655789" y="992107"/>
            <a:ext cx="5328592" cy="471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1" kern="120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b="1" kern="120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1" kern="120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b="1" kern="120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b="1" kern="120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zh-TW" sz="2000" dirty="0" smtClean="0">
                <a:solidFill>
                  <a:srgbClr val="338DCD"/>
                </a:solidFill>
              </a:rPr>
              <a:t>提供效率優化與決策輔助的資訊產品與服務</a:t>
            </a:r>
            <a:endParaRPr lang="zh-TW" altLang="zh-TW" sz="2000" dirty="0">
              <a:solidFill>
                <a:srgbClr val="338DCD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552" y="509686"/>
            <a:ext cx="4608512" cy="4608512"/>
          </a:xfrm>
          <a:prstGeom prst="rect">
            <a:avLst/>
          </a:prstGeom>
        </p:spPr>
      </p:pic>
      <p:sp>
        <p:nvSpPr>
          <p:cNvPr id="15" name="內容版面配置區 2"/>
          <p:cNvSpPr txBox="1">
            <a:spLocks/>
          </p:cNvSpPr>
          <p:nvPr/>
        </p:nvSpPr>
        <p:spPr>
          <a:xfrm>
            <a:off x="3653274" y="2133754"/>
            <a:ext cx="3384376" cy="471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1" kern="120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b="1" kern="120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1" kern="120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b="1" kern="120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b="1" kern="120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000" dirty="0"/>
              <a:t>應用領域</a:t>
            </a:r>
            <a:endParaRPr lang="zh-TW" altLang="zh-TW" sz="2000" dirty="0">
              <a:solidFill>
                <a:srgbClr val="338DCD"/>
              </a:solidFill>
            </a:endParaRP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310" y="2554323"/>
            <a:ext cx="2488359" cy="555541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932" y="3168956"/>
            <a:ext cx="2488359" cy="555541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930" y="3793887"/>
            <a:ext cx="2488361" cy="549754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932" y="2544025"/>
            <a:ext cx="2488359" cy="555541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307" y="3169191"/>
            <a:ext cx="2488361" cy="54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22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矩形 46"/>
          <p:cNvSpPr/>
          <p:nvPr/>
        </p:nvSpPr>
        <p:spPr>
          <a:xfrm>
            <a:off x="655334" y="1855096"/>
            <a:ext cx="5678692" cy="1087837"/>
          </a:xfrm>
          <a:prstGeom prst="rect">
            <a:avLst/>
          </a:prstGeom>
          <a:solidFill>
            <a:srgbClr val="3773B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TextBox 21"/>
          <p:cNvSpPr txBox="1"/>
          <p:nvPr/>
        </p:nvSpPr>
        <p:spPr>
          <a:xfrm>
            <a:off x="782197" y="1549796"/>
            <a:ext cx="4372689" cy="28212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00"/>
              </a:lnSpc>
            </a:pPr>
            <a:r>
              <a:rPr lang="zh-TW" altLang="en-US" b="1" dirty="0" smtClean="0">
                <a:solidFill>
                  <a:srgbClr val="1C539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全民健康保險申報智能輔助系統</a:t>
            </a:r>
            <a:endParaRPr lang="en-US" altLang="zh-TW" b="1" dirty="0">
              <a:solidFill>
                <a:srgbClr val="1C539B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TextBox 21"/>
          <p:cNvSpPr txBox="1"/>
          <p:nvPr/>
        </p:nvSpPr>
        <p:spPr>
          <a:xfrm>
            <a:off x="1010986" y="4907436"/>
            <a:ext cx="1656184" cy="23083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全民健保申報智能輔助系統</a:t>
            </a:r>
            <a:endParaRPr lang="en-US" altLang="zh-TW" sz="10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3" name="TextBox 21"/>
          <p:cNvSpPr txBox="1"/>
          <p:nvPr/>
        </p:nvSpPr>
        <p:spPr>
          <a:xfrm>
            <a:off x="778824" y="3075293"/>
            <a:ext cx="3672408" cy="846386"/>
          </a:xfrm>
          <a:prstGeom prst="rect">
            <a:avLst/>
          </a:prstGeom>
          <a:noFill/>
          <a:effectLst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00"/>
              </a:lnSpc>
            </a:pPr>
            <a:r>
              <a:rPr lang="zh-TW" altLang="en-US" sz="12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●  主動提示申報</a:t>
            </a:r>
            <a:r>
              <a:rPr lang="zh-TW" altLang="en-US" sz="1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優</a:t>
            </a:r>
            <a:r>
              <a:rPr lang="zh-TW" altLang="en-US" sz="12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化</a:t>
            </a:r>
            <a:r>
              <a:rPr lang="en-US" altLang="zh-TW" sz="12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疑慮</a:t>
            </a:r>
            <a:r>
              <a:rPr lang="zh-TW" altLang="en-US" sz="12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項目，降低人工檢核疏漏</a:t>
            </a:r>
            <a:endParaRPr lang="en-US" altLang="zh-TW" sz="12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200"/>
              </a:lnSpc>
            </a:pPr>
            <a:r>
              <a:rPr lang="zh-TW" altLang="en-US" sz="12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●  即時呈現申報相關數據分析圖表</a:t>
            </a:r>
            <a:endParaRPr lang="en-US" altLang="zh-TW" sz="12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200"/>
              </a:lnSpc>
            </a:pPr>
            <a:r>
              <a:rPr lang="zh-TW" altLang="en-US" sz="12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●  協助</a:t>
            </a:r>
            <a:r>
              <a:rPr lang="zh-TW" altLang="en-US" sz="1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院內</a:t>
            </a:r>
            <a:r>
              <a:rPr lang="zh-TW" altLang="en-US" sz="12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超前</a:t>
            </a:r>
            <a:r>
              <a:rPr lang="zh-TW" altLang="en-US" sz="1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掌握醫務決策關鍵</a:t>
            </a:r>
            <a:r>
              <a:rPr lang="zh-TW" altLang="en-US" sz="12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資訊</a:t>
            </a:r>
            <a:r>
              <a:rPr lang="zh-TW" altLang="en-US" sz="1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2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3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60" y="4860000"/>
            <a:ext cx="1018384" cy="328610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8938" y="-51389"/>
            <a:ext cx="3907091" cy="126073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4409" y="1354532"/>
            <a:ext cx="2497862" cy="16276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1705" y="2860329"/>
            <a:ext cx="2450249" cy="15966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5699" y="2399014"/>
            <a:ext cx="2657325" cy="17315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標題 3"/>
          <p:cNvSpPr txBox="1">
            <a:spLocks/>
          </p:cNvSpPr>
          <p:nvPr/>
        </p:nvSpPr>
        <p:spPr>
          <a:xfrm>
            <a:off x="710917" y="1885877"/>
            <a:ext cx="5209137" cy="64807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zh-TW" altLang="en-US" sz="1350" dirty="0" smtClean="0">
                <a:solidFill>
                  <a:schemeClr val="bg1"/>
                </a:solidFill>
              </a:rPr>
              <a:t>促進醫療院所申報作業優化，減輕使用者繁瑣且重複工作負擔</a:t>
            </a:r>
            <a:r>
              <a:rPr lang="en-US" altLang="zh-TW" sz="1350" dirty="0" smtClean="0">
                <a:solidFill>
                  <a:schemeClr val="bg1"/>
                </a:solidFill>
              </a:rPr>
              <a:t/>
            </a:r>
            <a:br>
              <a:rPr lang="en-US" altLang="zh-TW" sz="1350" dirty="0" smtClean="0">
                <a:solidFill>
                  <a:schemeClr val="bg1"/>
                </a:solidFill>
              </a:rPr>
            </a:br>
            <a:r>
              <a:rPr lang="zh-TW" altLang="en-US" sz="1350" dirty="0" smtClean="0">
                <a:solidFill>
                  <a:schemeClr val="bg1"/>
                </a:solidFill>
              </a:rPr>
              <a:t>透過查驗機制，降低被核刪風險，間接增進申報給付點數</a:t>
            </a:r>
            <a:r>
              <a:rPr lang="en-US" altLang="zh-TW" sz="1350" dirty="0" smtClean="0">
                <a:solidFill>
                  <a:schemeClr val="bg1"/>
                </a:solidFill>
              </a:rPr>
              <a:t/>
            </a:r>
            <a:br>
              <a:rPr lang="en-US" altLang="zh-TW" sz="1350" dirty="0" smtClean="0">
                <a:solidFill>
                  <a:schemeClr val="bg1"/>
                </a:solidFill>
              </a:rPr>
            </a:br>
            <a:r>
              <a:rPr lang="zh-TW" altLang="en-US" sz="1350" dirty="0" smtClean="0">
                <a:solidFill>
                  <a:schemeClr val="bg1"/>
                </a:solidFill>
              </a:rPr>
              <a:t>快速立即獲得即時且高可信度的數據分析結果</a:t>
            </a:r>
            <a:endParaRPr lang="en-US" altLang="zh-CN" sz="13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42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225570" y="2613807"/>
            <a:ext cx="8918430" cy="1467319"/>
          </a:xfrm>
          <a:prstGeom prst="rect">
            <a:avLst/>
          </a:prstGeom>
          <a:solidFill>
            <a:srgbClr val="24364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6"/>
          <a:stretch/>
        </p:blipFill>
        <p:spPr>
          <a:xfrm>
            <a:off x="1053337" y="1750392"/>
            <a:ext cx="2971387" cy="770557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329" y="901175"/>
            <a:ext cx="4531329" cy="971352"/>
          </a:xfrm>
          <a:prstGeom prst="rect">
            <a:avLst/>
          </a:prstGeom>
        </p:spPr>
      </p:pic>
      <p:sp>
        <p:nvSpPr>
          <p:cNvPr id="5" name="TextBox 21"/>
          <p:cNvSpPr txBox="1"/>
          <p:nvPr/>
        </p:nvSpPr>
        <p:spPr>
          <a:xfrm>
            <a:off x="567583" y="2918531"/>
            <a:ext cx="4500028" cy="1128514"/>
          </a:xfrm>
          <a:prstGeom prst="rect">
            <a:avLst/>
          </a:prstGeom>
          <a:noFill/>
          <a:effectLst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00"/>
              </a:lnSpc>
            </a:pPr>
            <a:r>
              <a:rPr lang="zh-TW" altLang="en-US" b="1" u="sng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</a:t>
            </a:r>
            <a:r>
              <a:rPr lang="zh-TW" altLang="en-US" b="1" u="sng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安全交換金庫</a:t>
            </a:r>
            <a:r>
              <a:rPr lang="zh-TW" altLang="en-US" b="1" u="sng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優勢</a:t>
            </a:r>
            <a:endParaRPr lang="en-US" altLang="zh-TW" b="1" u="sng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ts val="2200"/>
              </a:lnSpc>
              <a:buAutoNum type="arabicPeriod"/>
            </a:pPr>
            <a:r>
              <a:rPr lang="zh-TW" altLang="en-US" sz="15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身份</a:t>
            </a:r>
            <a:r>
              <a:rPr lang="zh-TW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驗證 </a:t>
            </a:r>
            <a:r>
              <a:rPr lang="en-US" altLang="zh-TW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 </a:t>
            </a:r>
            <a:r>
              <a:rPr lang="zh-TW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智能</a:t>
            </a:r>
            <a:r>
              <a:rPr lang="zh-TW" altLang="en-US" sz="15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合約      </a:t>
            </a:r>
            <a:r>
              <a:rPr lang="en-US" altLang="zh-TW" sz="15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en-US" altLang="zh-TW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 </a:t>
            </a:r>
            <a:r>
              <a:rPr lang="zh-TW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碎片化 </a:t>
            </a:r>
            <a:r>
              <a:rPr lang="en-US" altLang="zh-TW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 </a:t>
            </a:r>
            <a:r>
              <a:rPr lang="zh-TW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加密 </a:t>
            </a:r>
            <a:endParaRPr lang="en-US" altLang="zh-TW" sz="15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ts val="2200"/>
              </a:lnSpc>
              <a:buFontTx/>
              <a:buAutoNum type="arabicPeriod"/>
            </a:pPr>
            <a:r>
              <a:rPr lang="zh-TW" altLang="en-US" sz="15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區</a:t>
            </a:r>
            <a:r>
              <a:rPr lang="zh-TW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塊鏈 </a:t>
            </a:r>
            <a:r>
              <a:rPr lang="en-US" altLang="zh-TW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 </a:t>
            </a:r>
            <a:r>
              <a:rPr lang="zh-TW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</a:t>
            </a:r>
            <a:r>
              <a:rPr lang="zh-TW" altLang="en-US" sz="15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指紋          </a:t>
            </a:r>
            <a:r>
              <a:rPr lang="en-US" altLang="zh-TW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 </a:t>
            </a:r>
            <a:r>
              <a:rPr lang="zh-TW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入侵偵測 </a:t>
            </a:r>
            <a:r>
              <a:rPr lang="en-US" altLang="zh-TW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 </a:t>
            </a:r>
            <a:r>
              <a:rPr lang="zh-TW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誘捕陷阱</a:t>
            </a:r>
          </a:p>
          <a:p>
            <a:pPr marL="342900" indent="-342900">
              <a:lnSpc>
                <a:spcPts val="2200"/>
              </a:lnSpc>
              <a:buAutoNum type="arabicPeriod"/>
            </a:pPr>
            <a:endParaRPr lang="zh-TW" altLang="en-US" sz="15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3155" y="252753"/>
            <a:ext cx="2265720" cy="2612187"/>
          </a:xfrm>
          <a:prstGeom prst="rect">
            <a:avLst/>
          </a:prstGeom>
        </p:spPr>
      </p:pic>
      <p:grpSp>
        <p:nvGrpSpPr>
          <p:cNvPr id="14" name="群組 13"/>
          <p:cNvGrpSpPr/>
          <p:nvPr/>
        </p:nvGrpSpPr>
        <p:grpSpPr>
          <a:xfrm>
            <a:off x="6702280" y="859324"/>
            <a:ext cx="2277173" cy="1222848"/>
            <a:chOff x="6801824" y="3524705"/>
            <a:chExt cx="2277173" cy="1222848"/>
          </a:xfrm>
        </p:grpSpPr>
        <p:sp>
          <p:nvSpPr>
            <p:cNvPr id="8" name="矩形 7"/>
            <p:cNvSpPr/>
            <p:nvPr/>
          </p:nvSpPr>
          <p:spPr>
            <a:xfrm>
              <a:off x="6859161" y="3524705"/>
              <a:ext cx="121058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資料金庫</a:t>
              </a:r>
              <a:endParaRPr lang="en-US" altLang="zh-TW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9" name="標題 1"/>
            <p:cNvSpPr txBox="1">
              <a:spLocks/>
            </p:cNvSpPr>
            <p:nvPr/>
          </p:nvSpPr>
          <p:spPr>
            <a:xfrm>
              <a:off x="6864324" y="3595425"/>
              <a:ext cx="2214673" cy="115212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3600" b="1" kern="120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  <a:cs typeface="+mj-cs"/>
                </a:defRPr>
              </a:lvl1pPr>
            </a:lstStyle>
            <a:p>
              <a:pPr algn="l"/>
              <a:r>
                <a:rPr lang="zh-TW" altLang="en-US" sz="18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保</a:t>
              </a:r>
              <a:r>
                <a:rPr lang="zh-TW" alt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護</a:t>
              </a:r>
              <a:r>
                <a:rPr lang="en-US" altLang="zh-TW" sz="18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10%</a:t>
              </a:r>
            </a:p>
            <a:p>
              <a:pPr algn="l"/>
              <a:r>
                <a:rPr lang="zh-TW" altLang="en-US" sz="18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高價值資料</a:t>
              </a:r>
              <a:endParaRPr lang="zh-TW" altLang="en-US" sz="1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6801824" y="3558241"/>
              <a:ext cx="45719" cy="910535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/>
            </a:p>
          </p:txBody>
        </p:sp>
      </p:grpSp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038" y="2000714"/>
            <a:ext cx="2769170" cy="1557659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258" y="3075806"/>
            <a:ext cx="2883044" cy="162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66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743" y="957914"/>
            <a:ext cx="809400" cy="652522"/>
          </a:xfrm>
          <a:prstGeom prst="rect">
            <a:avLst/>
          </a:prstGeom>
        </p:spPr>
      </p:pic>
      <p:sp>
        <p:nvSpPr>
          <p:cNvPr id="45" name="橢圓 44"/>
          <p:cNvSpPr/>
          <p:nvPr/>
        </p:nvSpPr>
        <p:spPr>
          <a:xfrm>
            <a:off x="1163397" y="1538896"/>
            <a:ext cx="6844733" cy="3006432"/>
          </a:xfrm>
          <a:prstGeom prst="ellipse">
            <a:avLst/>
          </a:prstGeom>
          <a:noFill/>
          <a:ln w="952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AutoShape 4" descr="「藥局 卡通」的圖片搜尋結果"/>
          <p:cNvSpPr>
            <a:spLocks noChangeAspect="1" noChangeArrowheads="1"/>
          </p:cNvSpPr>
          <p:nvPr/>
        </p:nvSpPr>
        <p:spPr bwMode="auto">
          <a:xfrm>
            <a:off x="0" y="-236562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sz="1400">
              <a:solidFill>
                <a:srgbClr val="000000"/>
              </a:solidFill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4313209" y="3864653"/>
            <a:ext cx="1112078" cy="632862"/>
            <a:chOff x="3794179" y="5095139"/>
            <a:chExt cx="1237838" cy="843812"/>
          </a:xfrm>
        </p:grpSpPr>
        <p:sp>
          <p:nvSpPr>
            <p:cNvPr id="22" name="Rectangle 35"/>
            <p:cNvSpPr/>
            <p:nvPr/>
          </p:nvSpPr>
          <p:spPr>
            <a:xfrm>
              <a:off x="3794179" y="5600398"/>
              <a:ext cx="1237838" cy="338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kumimoji="1" lang="en-US" altLang="zh-TW" sz="1050" b="1" kern="0" dirty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rPr>
                <a:t>H100</a:t>
              </a:r>
              <a:r>
                <a:rPr kumimoji="1" lang="zh-TW" altLang="en-US" sz="1050" b="1" kern="0" dirty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rPr>
                <a:t> 居家傳輸盒</a:t>
              </a:r>
              <a:endParaRPr kumimoji="1" lang="en-US" sz="1050" b="1" kern="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endParaRPr>
            </a:p>
          </p:txBody>
        </p:sp>
        <p:pic>
          <p:nvPicPr>
            <p:cNvPr id="34" name="Picture 5" descr="D:\Users\1968\Documents\Amor_H100_gateway (8z61)\8Z61 (from Terry)\8Z61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0864" y="5095139"/>
              <a:ext cx="475141" cy="503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文字方塊 34"/>
          <p:cNvSpPr txBox="1"/>
          <p:nvPr/>
        </p:nvSpPr>
        <p:spPr>
          <a:xfrm>
            <a:off x="5620436" y="4447480"/>
            <a:ext cx="1626693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14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出院風險評估</a:t>
            </a:r>
            <a:endParaRPr kumimoji="1" lang="en-US" altLang="zh-TW" sz="14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105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kumimoji="1" lang="zh-TW" altLang="en-US" sz="105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避免短期返院</a:t>
            </a:r>
            <a:r>
              <a:rPr kumimoji="1" lang="en-US" altLang="zh-TW" sz="105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kumimoji="1" lang="zh-TW" altLang="en-US" sz="105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1163397" y="4313867"/>
            <a:ext cx="11518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14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居家復</a:t>
            </a:r>
            <a:r>
              <a:rPr kumimoji="1" lang="zh-TW" altLang="en-US" sz="14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健</a:t>
            </a:r>
            <a:endParaRPr kumimoji="1" lang="en-US" altLang="zh-TW" sz="14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7598437" y="1967068"/>
            <a:ext cx="1626693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14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醫療轉介</a:t>
            </a:r>
            <a:endParaRPr kumimoji="1" lang="en-US" altLang="zh-TW" sz="14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105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(10</a:t>
            </a:r>
            <a:r>
              <a:rPr kumimoji="1" lang="zh-TW" altLang="en-US" sz="105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秒快速篩檢</a:t>
            </a:r>
            <a:r>
              <a:rPr kumimoji="1" lang="en-US" altLang="zh-TW" sz="105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kumimoji="1" lang="zh-TW" altLang="en-US" sz="105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54706" y="1383984"/>
            <a:ext cx="162669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14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心臟風險評估</a:t>
            </a:r>
            <a:endParaRPr kumimoji="1" lang="en-US" altLang="zh-TW" sz="14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105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kumimoji="1" lang="zh-TW" altLang="en-US" sz="105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心電</a:t>
            </a:r>
            <a:r>
              <a:rPr kumimoji="1" lang="en-US" altLang="zh-TW" sz="105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kumimoji="1" lang="zh-TW" altLang="en-US" sz="105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心音</a:t>
            </a:r>
            <a:r>
              <a:rPr kumimoji="1" lang="en-US" altLang="zh-TW" sz="105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kumimoji="1" lang="zh-TW" altLang="en-US" sz="105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血壓</a:t>
            </a:r>
            <a:r>
              <a:rPr kumimoji="1" lang="en-US" altLang="zh-TW" sz="105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kumimoji="1" lang="zh-TW" altLang="en-US" sz="105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血糖</a:t>
            </a:r>
            <a:r>
              <a:rPr kumimoji="1" lang="en-US" altLang="zh-TW" sz="1050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kumimoji="1" lang="zh-TW" altLang="en-US" sz="1050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血氧</a:t>
            </a:r>
            <a:r>
              <a:rPr kumimoji="1" lang="en-US" altLang="zh-TW" sz="1050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kumimoji="1" lang="zh-TW" altLang="en-US" sz="1050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膽固醇</a:t>
            </a:r>
            <a:r>
              <a:rPr kumimoji="1" lang="en-US" altLang="zh-TW" sz="105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kumimoji="1" lang="zh-TW" altLang="en-US" sz="105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抽菸</a:t>
            </a:r>
            <a:r>
              <a:rPr kumimoji="1" lang="en-US" altLang="zh-TW" sz="105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…..)</a:t>
            </a:r>
          </a:p>
        </p:txBody>
      </p:sp>
      <p:sp>
        <p:nvSpPr>
          <p:cNvPr id="39" name="文字方塊 38"/>
          <p:cNvSpPr txBox="1"/>
          <p:nvPr/>
        </p:nvSpPr>
        <p:spPr>
          <a:xfrm>
            <a:off x="4048856" y="1012577"/>
            <a:ext cx="702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14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快篩</a:t>
            </a:r>
          </a:p>
        </p:txBody>
      </p:sp>
      <p:grpSp>
        <p:nvGrpSpPr>
          <p:cNvPr id="5" name="群組 4"/>
          <p:cNvGrpSpPr/>
          <p:nvPr/>
        </p:nvGrpSpPr>
        <p:grpSpPr>
          <a:xfrm>
            <a:off x="3581706" y="2618285"/>
            <a:ext cx="2182746" cy="960019"/>
            <a:chOff x="3895967" y="3640330"/>
            <a:chExt cx="1655835" cy="1024128"/>
          </a:xfrm>
        </p:grpSpPr>
        <p:pic>
          <p:nvPicPr>
            <p:cNvPr id="32" name="圖片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6366" y="3640330"/>
              <a:ext cx="775035" cy="709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文字方塊 32"/>
            <p:cNvSpPr txBox="1"/>
            <p:nvPr/>
          </p:nvSpPr>
          <p:spPr>
            <a:xfrm>
              <a:off x="3895967" y="4336128"/>
              <a:ext cx="1655835" cy="32833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 sz="14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AI</a:t>
              </a:r>
              <a:r>
                <a:rPr kumimoji="1" lang="zh-TW" altLang="en-US" sz="14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 身心健康管理平台</a:t>
              </a:r>
              <a:endParaRPr kumimoji="1" lang="en-US" altLang="zh-TW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46" name="文字方塊 45"/>
          <p:cNvSpPr txBox="1"/>
          <p:nvPr/>
        </p:nvSpPr>
        <p:spPr>
          <a:xfrm>
            <a:off x="3948214" y="4543648"/>
            <a:ext cx="1888246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14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居家照護</a:t>
            </a:r>
            <a:endParaRPr kumimoji="1" lang="en-US" altLang="zh-TW" sz="14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105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kumimoji="1" lang="zh-TW" altLang="en-US" sz="105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每日量測，如同血壓</a:t>
            </a:r>
            <a:r>
              <a:rPr kumimoji="1" lang="en-US" altLang="zh-TW" sz="105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</p:txBody>
      </p:sp>
      <p:grpSp>
        <p:nvGrpSpPr>
          <p:cNvPr id="16" name="群組 15"/>
          <p:cNvGrpSpPr/>
          <p:nvPr/>
        </p:nvGrpSpPr>
        <p:grpSpPr>
          <a:xfrm>
            <a:off x="4081376" y="1621537"/>
            <a:ext cx="1196160" cy="619231"/>
            <a:chOff x="4136981" y="2388218"/>
            <a:chExt cx="1196160" cy="825640"/>
          </a:xfrm>
        </p:grpSpPr>
        <p:pic>
          <p:nvPicPr>
            <p:cNvPr id="47" name="Picture 3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4777" y="2388218"/>
              <a:ext cx="750602" cy="497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" name="Rectangle 37"/>
            <p:cNvSpPr/>
            <p:nvPr/>
          </p:nvSpPr>
          <p:spPr>
            <a:xfrm>
              <a:off x="4136981" y="2875304"/>
              <a:ext cx="119616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kumimoji="1" lang="en-US" sz="1050" b="1" kern="0" dirty="0" err="1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rPr>
                <a:t>DxPatch</a:t>
              </a:r>
              <a:r>
                <a:rPr kumimoji="1" lang="zh-TW" altLang="en-US" sz="1050" b="1" kern="0" dirty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rPr>
                <a:t> 偵貼心</a:t>
              </a:r>
              <a:r>
                <a:rPr kumimoji="1" lang="en-US" sz="1050" b="1" kern="0" dirty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rPr>
                <a:t> </a:t>
              </a:r>
            </a:p>
          </p:txBody>
        </p:sp>
      </p:grpSp>
      <p:grpSp>
        <p:nvGrpSpPr>
          <p:cNvPr id="49" name="群組 48"/>
          <p:cNvGrpSpPr/>
          <p:nvPr/>
        </p:nvGrpSpPr>
        <p:grpSpPr>
          <a:xfrm>
            <a:off x="5407581" y="3726063"/>
            <a:ext cx="1196160" cy="571211"/>
            <a:chOff x="4290482" y="2495948"/>
            <a:chExt cx="1196160" cy="761613"/>
          </a:xfrm>
        </p:grpSpPr>
        <p:pic>
          <p:nvPicPr>
            <p:cNvPr id="50" name="Picture 3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1658" y="2495948"/>
              <a:ext cx="733079" cy="497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" name="Rectangle 37"/>
            <p:cNvSpPr/>
            <p:nvPr/>
          </p:nvSpPr>
          <p:spPr>
            <a:xfrm>
              <a:off x="4290482" y="2919007"/>
              <a:ext cx="119616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kumimoji="1" lang="en-US" sz="1050" b="1" kern="0" dirty="0" err="1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rPr>
                <a:t>DxPatch</a:t>
              </a:r>
              <a:r>
                <a:rPr kumimoji="1" lang="zh-TW" altLang="en-US" sz="1050" b="1" kern="0" dirty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rPr>
                <a:t> 偵貼心</a:t>
              </a:r>
              <a:r>
                <a:rPr kumimoji="1" lang="en-US" sz="1050" b="1" kern="0" dirty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rPr>
                <a:t> </a:t>
              </a:r>
            </a:p>
          </p:txBody>
        </p:sp>
      </p:grpSp>
      <p:sp>
        <p:nvSpPr>
          <p:cNvPr id="54" name="文字方塊 53"/>
          <p:cNvSpPr txBox="1"/>
          <p:nvPr/>
        </p:nvSpPr>
        <p:spPr>
          <a:xfrm>
            <a:off x="7340885" y="4028156"/>
            <a:ext cx="1626693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14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院內檢測</a:t>
            </a:r>
            <a:endParaRPr kumimoji="1" lang="en-US" altLang="zh-TW" sz="14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105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kumimoji="1" lang="zh-TW" altLang="en-US" sz="105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心音圖</a:t>
            </a:r>
            <a:r>
              <a:rPr kumimoji="1" lang="en-US" altLang="zh-TW" sz="105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18018b)</a:t>
            </a:r>
            <a:endParaRPr kumimoji="1" lang="zh-TW" altLang="en-US" sz="105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6" name="Rectangle 37"/>
          <p:cNvSpPr/>
          <p:nvPr/>
        </p:nvSpPr>
        <p:spPr>
          <a:xfrm>
            <a:off x="2092044" y="4375472"/>
            <a:ext cx="1178528" cy="577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en-US" altLang="zh-TW" sz="1050" b="1" kern="0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amor</a:t>
            </a:r>
            <a:r>
              <a:rPr kumimoji="1" lang="zh-TW" altLang="en-US" sz="1050" b="1" kern="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 </a:t>
            </a:r>
            <a:r>
              <a:rPr kumimoji="1" lang="en-US" altLang="zh-TW" sz="1050" b="1" kern="0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H2 Plus /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en-US" altLang="zh-TW" sz="1050" b="1" kern="0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amor</a:t>
            </a:r>
            <a:r>
              <a:rPr kumimoji="1" lang="zh-TW" altLang="en-US" sz="1050" b="1" kern="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 </a:t>
            </a:r>
            <a:r>
              <a:rPr kumimoji="1" lang="en-US" altLang="zh-TW" sz="1050" b="1" kern="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H2 Pro </a:t>
            </a:r>
            <a:r>
              <a:rPr kumimoji="1" lang="en-US" altLang="zh-TW" sz="1050" b="1" kern="0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/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en-US" altLang="zh-TW" sz="1050" b="1" kern="0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 H2 </a:t>
            </a:r>
            <a:r>
              <a:rPr kumimoji="1" lang="zh-TW" altLang="en-US" sz="1050" b="1" kern="0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健康</a:t>
            </a:r>
            <a:r>
              <a:rPr kumimoji="1" lang="zh-TW" altLang="en-US" sz="1050" b="1" kern="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手環</a:t>
            </a:r>
            <a:endParaRPr kumimoji="1" lang="en-US" sz="1050" b="1" kern="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cs typeface="Times New Roman"/>
            </a:endParaRPr>
          </a:p>
        </p:txBody>
      </p:sp>
      <p:sp>
        <p:nvSpPr>
          <p:cNvPr id="4" name="AutoShape 6" descr="nav-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73"/>
          <a:stretch/>
        </p:blipFill>
        <p:spPr bwMode="auto">
          <a:xfrm>
            <a:off x="8183593" y="1018312"/>
            <a:ext cx="699776" cy="53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886" y="982753"/>
            <a:ext cx="762759" cy="614921"/>
          </a:xfrm>
          <a:prstGeom prst="rect">
            <a:avLst/>
          </a:prstGeom>
        </p:spPr>
      </p:pic>
      <p:sp>
        <p:nvSpPr>
          <p:cNvPr id="57" name="Rectangle 37"/>
          <p:cNvSpPr/>
          <p:nvPr/>
        </p:nvSpPr>
        <p:spPr>
          <a:xfrm>
            <a:off x="1834897" y="3297288"/>
            <a:ext cx="58862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zh-TW" altLang="en-US" sz="1050" b="1" kern="0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血氧儀</a:t>
            </a:r>
            <a:endParaRPr kumimoji="1" lang="en-US" sz="1050" b="1" kern="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cs typeface="Times New Roman"/>
            </a:endParaRPr>
          </a:p>
        </p:txBody>
      </p:sp>
      <p:sp>
        <p:nvSpPr>
          <p:cNvPr id="59" name="AutoShape 6"/>
          <p:cNvSpPr>
            <a:spLocks noChangeArrowheads="1"/>
          </p:cNvSpPr>
          <p:nvPr/>
        </p:nvSpPr>
        <p:spPr bwMode="auto">
          <a:xfrm rot="8872548">
            <a:off x="7092001" y="4040135"/>
            <a:ext cx="388448" cy="237602"/>
          </a:xfrm>
          <a:prstGeom prst="rightArrow">
            <a:avLst>
              <a:gd name="adj1" fmla="val 50000"/>
              <a:gd name="adj2" fmla="val 33073"/>
            </a:avLst>
          </a:prstGeom>
          <a:solidFill>
            <a:srgbClr val="99CCFF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99CCFF"/>
              </a:buClr>
              <a:buChar char="–"/>
              <a:defRPr sz="28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CBA00"/>
                </a:solidFill>
                <a:latin typeface="Century Gothic" pitchFamily="34" charset="0"/>
                <a:cs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en-US" altLang="en-US" sz="800" dirty="0">
              <a:solidFill>
                <a:srgbClr val="FFFFFF"/>
              </a:solidFill>
            </a:endParaRPr>
          </a:p>
        </p:txBody>
      </p:sp>
      <p:grpSp>
        <p:nvGrpSpPr>
          <p:cNvPr id="2053" name="群組 2052"/>
          <p:cNvGrpSpPr/>
          <p:nvPr/>
        </p:nvGrpSpPr>
        <p:grpSpPr>
          <a:xfrm>
            <a:off x="209656" y="2529259"/>
            <a:ext cx="1435188" cy="1413894"/>
            <a:chOff x="175198" y="2270360"/>
            <a:chExt cx="1435188" cy="1413894"/>
          </a:xfrm>
        </p:grpSpPr>
        <p:pic>
          <p:nvPicPr>
            <p:cNvPr id="40" name="圖片 39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198" y="2270360"/>
              <a:ext cx="1435188" cy="1413894"/>
            </a:xfrm>
            <a:prstGeom prst="rect">
              <a:avLst/>
            </a:prstGeom>
          </p:spPr>
        </p:pic>
        <p:sp>
          <p:nvSpPr>
            <p:cNvPr id="42" name="矩形 41"/>
            <p:cNvSpPr/>
            <p:nvPr/>
          </p:nvSpPr>
          <p:spPr>
            <a:xfrm>
              <a:off x="557378" y="3245156"/>
              <a:ext cx="59503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zh-TW" altLang="en-US" sz="1600" b="1" dirty="0" smtClean="0">
                  <a:latin typeface="微軟正黑體" pitchFamily="34" charset="-120"/>
                  <a:ea typeface="微軟正黑體" pitchFamily="34" charset="-120"/>
                </a:rPr>
                <a:t>家庭</a:t>
              </a:r>
              <a:endParaRPr lang="zh-TW" altLang="en-US" sz="1600" dirty="0"/>
            </a:p>
          </p:txBody>
        </p:sp>
      </p:grpSp>
      <p:grpSp>
        <p:nvGrpSpPr>
          <p:cNvPr id="2060" name="群組 2059"/>
          <p:cNvGrpSpPr/>
          <p:nvPr/>
        </p:nvGrpSpPr>
        <p:grpSpPr>
          <a:xfrm>
            <a:off x="5469355" y="1059582"/>
            <a:ext cx="1432463" cy="1411210"/>
            <a:chOff x="5312955" y="585850"/>
            <a:chExt cx="1432463" cy="1411210"/>
          </a:xfrm>
        </p:grpSpPr>
        <p:pic>
          <p:nvPicPr>
            <p:cNvPr id="2059" name="圖片 2058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12955" y="585850"/>
              <a:ext cx="1432463" cy="1411210"/>
            </a:xfrm>
            <a:prstGeom prst="rect">
              <a:avLst/>
            </a:prstGeom>
          </p:spPr>
        </p:pic>
        <p:sp>
          <p:nvSpPr>
            <p:cNvPr id="44" name="矩形 43"/>
            <p:cNvSpPr/>
            <p:nvPr/>
          </p:nvSpPr>
          <p:spPr>
            <a:xfrm>
              <a:off x="5532181" y="1541129"/>
              <a:ext cx="98135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sz="1400" b="1" dirty="0" smtClean="0">
                  <a:latin typeface="微軟正黑體" pitchFamily="34" charset="-120"/>
                  <a:ea typeface="微軟正黑體" pitchFamily="34" charset="-120"/>
                </a:rPr>
                <a:t>診所</a:t>
              </a:r>
              <a:r>
                <a:rPr kumimoji="1" lang="en-US" altLang="zh-TW" sz="1400" b="1" dirty="0" smtClean="0">
                  <a:latin typeface="微軟正黑體" pitchFamily="34" charset="-120"/>
                  <a:ea typeface="微軟正黑體" pitchFamily="34" charset="-120"/>
                </a:rPr>
                <a:t>/</a:t>
              </a:r>
              <a:r>
                <a:rPr kumimoji="1" lang="zh-TW" altLang="en-US" sz="1400" b="1" dirty="0" smtClean="0">
                  <a:latin typeface="微軟正黑體" pitchFamily="34" charset="-120"/>
                  <a:ea typeface="微軟正黑體" pitchFamily="34" charset="-120"/>
                </a:rPr>
                <a:t>健檢</a:t>
              </a:r>
              <a:endParaRPr kumimoji="1" lang="en-US" altLang="zh-TW" sz="14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049" name="群組 2048"/>
          <p:cNvGrpSpPr/>
          <p:nvPr/>
        </p:nvGrpSpPr>
        <p:grpSpPr>
          <a:xfrm>
            <a:off x="1844260" y="982753"/>
            <a:ext cx="1468674" cy="1435295"/>
            <a:chOff x="1847468" y="416654"/>
            <a:chExt cx="1468674" cy="1435295"/>
          </a:xfrm>
        </p:grpSpPr>
        <p:pic>
          <p:nvPicPr>
            <p:cNvPr id="61" name="圖片 6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7468" y="416654"/>
              <a:ext cx="1468674" cy="1435295"/>
            </a:xfrm>
            <a:prstGeom prst="rect">
              <a:avLst/>
            </a:prstGeom>
          </p:spPr>
        </p:pic>
        <p:sp>
          <p:nvSpPr>
            <p:cNvPr id="62" name="矩形 61"/>
            <p:cNvSpPr/>
            <p:nvPr/>
          </p:nvSpPr>
          <p:spPr>
            <a:xfrm>
              <a:off x="2095826" y="1431248"/>
              <a:ext cx="98135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sz="1400" b="1" dirty="0" smtClean="0">
                  <a:latin typeface="微軟正黑體" pitchFamily="34" charset="-120"/>
                  <a:ea typeface="微軟正黑體" pitchFamily="34" charset="-120"/>
                </a:rPr>
                <a:t>社區</a:t>
              </a:r>
              <a:r>
                <a:rPr kumimoji="1" lang="en-US" altLang="zh-TW" sz="1400" b="1" dirty="0" smtClean="0">
                  <a:latin typeface="微軟正黑體" pitchFamily="34" charset="-120"/>
                  <a:ea typeface="微軟正黑體" pitchFamily="34" charset="-120"/>
                </a:rPr>
                <a:t>/</a:t>
              </a:r>
              <a:r>
                <a:rPr kumimoji="1" lang="zh-TW" altLang="en-US" sz="1400" b="1" dirty="0" smtClean="0">
                  <a:latin typeface="微軟正黑體" pitchFamily="34" charset="-120"/>
                  <a:ea typeface="微軟正黑體" pitchFamily="34" charset="-120"/>
                </a:rPr>
                <a:t>職</a:t>
              </a:r>
              <a:r>
                <a:rPr kumimoji="1" lang="zh-TW" altLang="en-US" sz="1400" b="1" dirty="0">
                  <a:latin typeface="微軟正黑體" pitchFamily="34" charset="-120"/>
                  <a:ea typeface="微軟正黑體" pitchFamily="34" charset="-120"/>
                </a:rPr>
                <a:t>場</a:t>
              </a:r>
              <a:endParaRPr kumimoji="1" lang="en-US" altLang="zh-TW" sz="14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055" name="群組 2054"/>
          <p:cNvGrpSpPr/>
          <p:nvPr/>
        </p:nvGrpSpPr>
        <p:grpSpPr>
          <a:xfrm>
            <a:off x="7605171" y="2610402"/>
            <a:ext cx="1365960" cy="1399499"/>
            <a:chOff x="7630580" y="1949446"/>
            <a:chExt cx="1365960" cy="1399499"/>
          </a:xfrm>
        </p:grpSpPr>
        <p:pic>
          <p:nvPicPr>
            <p:cNvPr id="2048" name="圖片 2047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30580" y="1949446"/>
              <a:ext cx="1365960" cy="1399499"/>
            </a:xfrm>
            <a:prstGeom prst="rect">
              <a:avLst/>
            </a:prstGeom>
          </p:spPr>
        </p:pic>
        <p:sp>
          <p:nvSpPr>
            <p:cNvPr id="63" name="矩形 62"/>
            <p:cNvSpPr/>
            <p:nvPr/>
          </p:nvSpPr>
          <p:spPr>
            <a:xfrm>
              <a:off x="8039116" y="2955479"/>
              <a:ext cx="59503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sz="1600" b="1" dirty="0">
                  <a:latin typeface="微軟正黑體" pitchFamily="34" charset="-120"/>
                  <a:ea typeface="微軟正黑體" pitchFamily="34" charset="-120"/>
                </a:rPr>
                <a:t>醫院</a:t>
              </a:r>
              <a:endParaRPr kumimoji="1" lang="en-US" altLang="zh-TW" sz="16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5813973" y="2139196"/>
            <a:ext cx="1887396" cy="1585193"/>
            <a:chOff x="5429678" y="2076098"/>
            <a:chExt cx="1887396" cy="1585193"/>
          </a:xfrm>
        </p:grpSpPr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5782" y="2076098"/>
              <a:ext cx="682168" cy="10665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文字方塊 1"/>
            <p:cNvSpPr txBox="1"/>
            <p:nvPr/>
          </p:nvSpPr>
          <p:spPr>
            <a:xfrm>
              <a:off x="5429678" y="3084210"/>
              <a:ext cx="188739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sz="1050" b="1" kern="0" dirty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rPr>
                <a:t>自律神經分析</a:t>
              </a:r>
              <a:r>
                <a:rPr kumimoji="1" lang="zh-TW" altLang="en-US" sz="1050" b="1" kern="0" dirty="0" smtClean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rPr>
                <a:t>儀</a:t>
              </a:r>
              <a:r>
                <a:rPr kumimoji="1" lang="en-US" altLang="zh-TW" sz="1050" b="1" kern="0" dirty="0" smtClean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rPr>
                <a:t>/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 sz="1050" b="1" kern="0" dirty="0" smtClean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rPr>
                <a:t>HRV </a:t>
              </a:r>
              <a:r>
                <a:rPr kumimoji="1" lang="zh-TW" altLang="en-US" sz="1050" b="1" kern="0" dirty="0" smtClean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rPr>
                <a:t>麗</a:t>
              </a:r>
              <a:r>
                <a:rPr kumimoji="1" lang="zh-TW" altLang="en-US" sz="1050" b="1" kern="0" dirty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rPr>
                <a:t>臺可攜式心電圖紀錄</a:t>
              </a:r>
              <a:r>
                <a:rPr kumimoji="1" lang="zh-TW" altLang="en-US" sz="1050" b="1" kern="0" dirty="0" smtClean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rPr>
                <a:t>器</a:t>
              </a:r>
              <a:r>
                <a:rPr kumimoji="1" lang="en-US" altLang="zh-TW" sz="1050" b="1" kern="0" dirty="0" smtClean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rPr>
                <a:t>/</a:t>
              </a:r>
              <a:r>
                <a:rPr kumimoji="1" lang="zh-TW" altLang="en-US" sz="1050" b="1" kern="0" dirty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rPr>
                <a:t>數位聽診器</a:t>
              </a:r>
            </a:p>
          </p:txBody>
        </p:sp>
      </p:grpSp>
      <p:sp>
        <p:nvSpPr>
          <p:cNvPr id="81" name="AutoShape 6"/>
          <p:cNvSpPr>
            <a:spLocks noChangeArrowheads="1"/>
          </p:cNvSpPr>
          <p:nvPr/>
        </p:nvSpPr>
        <p:spPr bwMode="auto">
          <a:xfrm rot="19307130">
            <a:off x="1335589" y="2115641"/>
            <a:ext cx="388448" cy="237602"/>
          </a:xfrm>
          <a:prstGeom prst="rightArrow">
            <a:avLst>
              <a:gd name="adj1" fmla="val 50000"/>
              <a:gd name="adj2" fmla="val 33073"/>
            </a:avLst>
          </a:prstGeom>
          <a:solidFill>
            <a:srgbClr val="99CCFF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99CCFF"/>
              </a:buClr>
              <a:buChar char="–"/>
              <a:defRPr sz="28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CBA00"/>
                </a:solidFill>
                <a:latin typeface="Century Gothic" pitchFamily="34" charset="0"/>
                <a:cs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en-US" altLang="en-US" sz="800" dirty="0">
              <a:solidFill>
                <a:srgbClr val="FFFFFF"/>
              </a:solidFill>
            </a:endParaRPr>
          </a:p>
        </p:txBody>
      </p:sp>
      <p:sp>
        <p:nvSpPr>
          <p:cNvPr id="82" name="AutoShape 6"/>
          <p:cNvSpPr>
            <a:spLocks noChangeArrowheads="1"/>
          </p:cNvSpPr>
          <p:nvPr/>
        </p:nvSpPr>
        <p:spPr bwMode="auto">
          <a:xfrm>
            <a:off x="4249639" y="1289244"/>
            <a:ext cx="388448" cy="237602"/>
          </a:xfrm>
          <a:prstGeom prst="rightArrow">
            <a:avLst>
              <a:gd name="adj1" fmla="val 50000"/>
              <a:gd name="adj2" fmla="val 33073"/>
            </a:avLst>
          </a:prstGeom>
          <a:solidFill>
            <a:srgbClr val="99CCFF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99CCFF"/>
              </a:buClr>
              <a:buChar char="–"/>
              <a:defRPr sz="28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CBA00"/>
                </a:solidFill>
                <a:latin typeface="Century Gothic" pitchFamily="34" charset="0"/>
                <a:cs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en-US" altLang="en-US" sz="800" dirty="0">
              <a:solidFill>
                <a:srgbClr val="FFFFFF"/>
              </a:solidFill>
            </a:endParaRPr>
          </a:p>
        </p:txBody>
      </p:sp>
      <p:sp>
        <p:nvSpPr>
          <p:cNvPr id="83" name="AutoShape 6"/>
          <p:cNvSpPr>
            <a:spLocks noChangeArrowheads="1"/>
          </p:cNvSpPr>
          <p:nvPr/>
        </p:nvSpPr>
        <p:spPr bwMode="auto">
          <a:xfrm rot="1706243">
            <a:off x="7226452" y="1934737"/>
            <a:ext cx="388448" cy="237602"/>
          </a:xfrm>
          <a:prstGeom prst="rightArrow">
            <a:avLst>
              <a:gd name="adj1" fmla="val 50000"/>
              <a:gd name="adj2" fmla="val 33073"/>
            </a:avLst>
          </a:prstGeom>
          <a:solidFill>
            <a:srgbClr val="99CCFF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99CCFF"/>
              </a:buClr>
              <a:buChar char="–"/>
              <a:defRPr sz="28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CBA00"/>
                </a:solidFill>
                <a:latin typeface="Century Gothic" pitchFamily="34" charset="0"/>
                <a:cs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en-US" altLang="en-US" sz="800" dirty="0">
              <a:solidFill>
                <a:srgbClr val="FFFFFF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475656" y="195486"/>
            <a:ext cx="8524815" cy="48577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zh-TW" sz="3200" dirty="0" smtClean="0">
                <a:solidFill>
                  <a:schemeClr val="tx2"/>
                </a:solidFill>
                <a:cs typeface="+mn-cs"/>
              </a:rPr>
              <a:t>AI </a:t>
            </a:r>
            <a:r>
              <a:rPr lang="zh-TW" altLang="en-US" sz="3200" dirty="0" smtClean="0">
                <a:solidFill>
                  <a:schemeClr val="tx2"/>
                </a:solidFill>
                <a:cs typeface="+mn-cs"/>
              </a:rPr>
              <a:t>雲端健康管理照</a:t>
            </a:r>
            <a:r>
              <a:rPr lang="zh-TW" altLang="en-US" sz="3200" dirty="0">
                <a:solidFill>
                  <a:schemeClr val="tx2"/>
                </a:solidFill>
                <a:cs typeface="+mn-cs"/>
              </a:rPr>
              <a:t>護</a:t>
            </a:r>
            <a:r>
              <a:rPr lang="zh-TW" altLang="en-US" sz="3200" dirty="0" smtClean="0">
                <a:solidFill>
                  <a:schemeClr val="tx2"/>
                </a:solidFill>
                <a:cs typeface="+mn-cs"/>
              </a:rPr>
              <a:t>方案</a:t>
            </a:r>
            <a:endParaRPr lang="zh-TW" altLang="en-US" sz="3200" dirty="0">
              <a:solidFill>
                <a:schemeClr val="tx2"/>
              </a:solidFill>
              <a:cs typeface="+mn-cs"/>
            </a:endParaRPr>
          </a:p>
        </p:txBody>
      </p:sp>
      <p:pic>
        <p:nvPicPr>
          <p:cNvPr id="2057" name="Picture 5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07" y="3899228"/>
            <a:ext cx="659343" cy="82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" name="AutoShape 6"/>
          <p:cNvSpPr>
            <a:spLocks noChangeArrowheads="1"/>
          </p:cNvSpPr>
          <p:nvPr/>
        </p:nvSpPr>
        <p:spPr bwMode="auto">
          <a:xfrm rot="12488692">
            <a:off x="1650036" y="3998696"/>
            <a:ext cx="388448" cy="237602"/>
          </a:xfrm>
          <a:prstGeom prst="rightArrow">
            <a:avLst>
              <a:gd name="adj1" fmla="val 50000"/>
              <a:gd name="adj2" fmla="val 33073"/>
            </a:avLst>
          </a:prstGeom>
          <a:solidFill>
            <a:srgbClr val="99CCFF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99CCFF"/>
              </a:buClr>
              <a:buChar char="–"/>
              <a:defRPr sz="28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CBA00"/>
                </a:solidFill>
                <a:latin typeface="Century Gothic" pitchFamily="34" charset="0"/>
                <a:cs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en-US" altLang="en-US" sz="800" dirty="0">
              <a:solidFill>
                <a:srgbClr val="FFFFFF"/>
              </a:solidFill>
            </a:endParaRPr>
          </a:p>
        </p:txBody>
      </p:sp>
      <p:grpSp>
        <p:nvGrpSpPr>
          <p:cNvPr id="2063" name="群組 2062"/>
          <p:cNvGrpSpPr/>
          <p:nvPr/>
        </p:nvGrpSpPr>
        <p:grpSpPr>
          <a:xfrm>
            <a:off x="2924411" y="1879894"/>
            <a:ext cx="1308085" cy="1221570"/>
            <a:chOff x="2901587" y="1450816"/>
            <a:chExt cx="1308085" cy="1221570"/>
          </a:xfrm>
        </p:grpSpPr>
        <p:pic>
          <p:nvPicPr>
            <p:cNvPr id="2061" name="Picture 6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5166" y="1450816"/>
              <a:ext cx="439861" cy="9224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2" name="Picture 7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01587" y="1941554"/>
              <a:ext cx="473199" cy="546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3"/>
            <p:cNvSpPr/>
            <p:nvPr/>
          </p:nvSpPr>
          <p:spPr>
            <a:xfrm>
              <a:off x="3017305" y="2364812"/>
              <a:ext cx="1192367" cy="3075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kumimoji="1" lang="en-US" sz="1050" b="1" kern="0" dirty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rPr>
                <a:t>Kiosk</a:t>
              </a:r>
              <a:r>
                <a:rPr kumimoji="1" lang="zh-TW" altLang="en-US" sz="1050" b="1" kern="0" dirty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rPr>
                <a:t> 健康站</a:t>
              </a:r>
              <a:r>
                <a:rPr kumimoji="1" lang="en-US" sz="1050" b="1" kern="0" dirty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rPr>
                <a:t> </a:t>
              </a:r>
            </a:p>
          </p:txBody>
        </p:sp>
      </p:grpSp>
      <p:pic>
        <p:nvPicPr>
          <p:cNvPr id="65" name="Picture 2" descr="D:\pochun\project\PM\8Z36\ID\conceptA-2017-9-8-b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843" y="3569670"/>
            <a:ext cx="1197744" cy="766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2" descr="D:\Old Files\Event\_產品圖檔\去背圖檔\H2 Plus\H2 Plus去背_工作區域 1.png"/>
          <p:cNvPicPr>
            <a:picLocks noChangeAspect="1" noChangeArrowheads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52435" y="3593406"/>
            <a:ext cx="527050" cy="617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圖片 6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012" y="3473105"/>
            <a:ext cx="655476" cy="879511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496" y="2685087"/>
            <a:ext cx="363455" cy="657853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618" y="2485870"/>
            <a:ext cx="377279" cy="77624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230" y="2801489"/>
            <a:ext cx="518313" cy="628047"/>
          </a:xfrm>
          <a:prstGeom prst="rect">
            <a:avLst/>
          </a:prstGeom>
        </p:spPr>
      </p:pic>
      <p:pic>
        <p:nvPicPr>
          <p:cNvPr id="68" name="圖片 67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500" y="2431256"/>
            <a:ext cx="648072" cy="435559"/>
          </a:xfrm>
          <a:prstGeom prst="rect">
            <a:avLst/>
          </a:prstGeom>
        </p:spPr>
      </p:pic>
      <p:pic>
        <p:nvPicPr>
          <p:cNvPr id="69" name="圖片 68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40253">
            <a:off x="5985559" y="2635636"/>
            <a:ext cx="527122" cy="63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38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529" y="466997"/>
            <a:ext cx="9144000" cy="467650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2697" y="32143"/>
            <a:ext cx="5842992" cy="646077"/>
          </a:xfrm>
        </p:spPr>
        <p:txBody>
          <a:bodyPr>
            <a:noAutofit/>
          </a:bodyPr>
          <a:lstStyle/>
          <a:p>
            <a:r>
              <a:rPr lang="en-US" altLang="zh-TW" sz="2800" dirty="0">
                <a:solidFill>
                  <a:schemeClr val="tx2"/>
                </a:solidFill>
                <a:cs typeface="+mn-cs"/>
              </a:rPr>
              <a:t>Fingertip Pulse </a:t>
            </a:r>
            <a:r>
              <a:rPr lang="en-US" altLang="zh-TW" sz="2800" dirty="0" smtClean="0">
                <a:solidFill>
                  <a:schemeClr val="tx2"/>
                </a:solidFill>
                <a:cs typeface="+mn-cs"/>
              </a:rPr>
              <a:t>Oximeter</a:t>
            </a:r>
            <a:endParaRPr lang="en-US" altLang="zh-TW" sz="2800" dirty="0">
              <a:solidFill>
                <a:schemeClr val="tx2"/>
              </a:solidFill>
              <a:cs typeface="+mn-cs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7303520" y="307154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solidFill>
                  <a:schemeClr val="tx2">
                    <a:lumMod val="75000"/>
                  </a:schemeClr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  <a:cs typeface="Arial" panose="020B0604020202020204" pitchFamily="34" charset="0"/>
              </a:rPr>
              <a:t>世界銷售據點</a:t>
            </a:r>
            <a:endParaRPr lang="zh-TW" altLang="en-US" sz="1200" b="1" dirty="0">
              <a:solidFill>
                <a:schemeClr val="tx2">
                  <a:lumMod val="75000"/>
                </a:schemeClr>
              </a:solidFill>
              <a:latin typeface="Adobe 黑体 Std R" panose="020B0400000000000000" pitchFamily="34" charset="-128"/>
              <a:ea typeface="Adobe 黑体 Std R" panose="020B04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2963831" y="598531"/>
            <a:ext cx="617508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TW" sz="14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麗臺科技於</a:t>
            </a:r>
            <a:r>
              <a:rPr lang="en-US" altLang="zh-TW" sz="14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2019 </a:t>
            </a:r>
            <a:r>
              <a:rPr lang="zh-TW" altLang="zh-TW" sz="14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年將世界知名血氧儀品牌</a:t>
            </a:r>
            <a:r>
              <a:rPr lang="en-US" altLang="zh-TW" sz="1400" dirty="0" err="1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Alvital</a:t>
            </a:r>
            <a:r>
              <a:rPr lang="zh-TW" altLang="zh-TW" sz="14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併入旗下智慧醫療產品線</a:t>
            </a:r>
            <a:r>
              <a:rPr lang="zh-TW" altLang="zh-TW" sz="14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，</a:t>
            </a:r>
            <a:endParaRPr lang="en-US" altLang="zh-TW" sz="1400" dirty="0" smtClean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zh-TW" sz="14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使</a:t>
            </a:r>
            <a:r>
              <a:rPr lang="zh-TW" altLang="zh-TW" sz="14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麗臺智慧醫療陣容更加堅強。</a:t>
            </a:r>
            <a:r>
              <a:rPr lang="en-US" altLang="zh-TW" sz="1400" dirty="0" err="1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Alvital</a:t>
            </a:r>
            <a:r>
              <a:rPr lang="zh-TW" altLang="zh-TW" sz="14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指尖式脈搏血氧儀從設計、研發及</a:t>
            </a:r>
            <a:r>
              <a:rPr lang="zh-TW" altLang="zh-TW" sz="14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製</a:t>
            </a:r>
            <a:endParaRPr lang="en-US" altLang="zh-TW" sz="1400" dirty="0" smtClean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zh-TW" sz="14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造</a:t>
            </a:r>
            <a:r>
              <a:rPr lang="zh-TW" altLang="zh-TW" sz="14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皆在台灣完成。</a:t>
            </a:r>
          </a:p>
          <a:p>
            <a:endParaRPr lang="zh-TW" altLang="en-US" sz="14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8567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血氧儀</a:t>
            </a:r>
            <a:r>
              <a:rPr lang="en-US" altLang="zh-TW" dirty="0" smtClean="0"/>
              <a:t>-</a:t>
            </a:r>
            <a:r>
              <a:rPr lang="zh-TW" altLang="en-US" dirty="0" smtClean="0"/>
              <a:t>日本通路銷售與排行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91" y="1508669"/>
            <a:ext cx="1008112" cy="122540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91" y="1833724"/>
            <a:ext cx="1008112" cy="30672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83" y="2305617"/>
            <a:ext cx="1063270" cy="28577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84" y="3215284"/>
            <a:ext cx="1063270" cy="388722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18" y="2721976"/>
            <a:ext cx="1110364" cy="362719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83" y="3771452"/>
            <a:ext cx="1078470" cy="271415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271"/>
          <a:stretch/>
        </p:blipFill>
        <p:spPr>
          <a:xfrm>
            <a:off x="5312912" y="894152"/>
            <a:ext cx="3456384" cy="2247914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85"/>
          <a:stretch/>
        </p:blipFill>
        <p:spPr>
          <a:xfrm>
            <a:off x="2262685" y="915566"/>
            <a:ext cx="2952328" cy="2292604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052996"/>
            <a:ext cx="3384376" cy="1948711"/>
          </a:xfrm>
          <a:prstGeom prst="rect">
            <a:avLst/>
          </a:prstGeom>
        </p:spPr>
      </p:pic>
      <p:sp>
        <p:nvSpPr>
          <p:cNvPr id="13" name="文字方塊 12"/>
          <p:cNvSpPr txBox="1"/>
          <p:nvPr/>
        </p:nvSpPr>
        <p:spPr>
          <a:xfrm>
            <a:off x="277491" y="988964"/>
            <a:ext cx="1107996" cy="369332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銷售通路</a:t>
            </a:r>
            <a:endParaRPr lang="zh-TW" altLang="en-US" dirty="0">
              <a:solidFill>
                <a:schemeClr val="bg1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563888" y="1833724"/>
            <a:ext cx="1224136" cy="1843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3419872" y="3890347"/>
            <a:ext cx="1368152" cy="2359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6732240" y="2603985"/>
            <a:ext cx="1656184" cy="3278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文字方塊 2"/>
          <p:cNvSpPr txBox="1"/>
          <p:nvPr/>
        </p:nvSpPr>
        <p:spPr>
          <a:xfrm>
            <a:off x="5657731" y="3716725"/>
            <a:ext cx="3097323" cy="523220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zh-TW" altLang="en-US" sz="1400" dirty="0" smtClean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美容家電</a:t>
            </a:r>
            <a:r>
              <a:rPr lang="en-US" altLang="zh-TW" sz="1400" dirty="0" smtClean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.</a:t>
            </a:r>
            <a:r>
              <a:rPr lang="zh-TW" altLang="en-US" sz="1400" dirty="0" smtClean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健康家電</a:t>
            </a:r>
            <a:r>
              <a:rPr lang="en-US" altLang="zh-TW" sz="1400" dirty="0" smtClean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&gt; </a:t>
            </a:r>
            <a:r>
              <a:rPr lang="zh-TW" altLang="en-US" sz="1400" dirty="0" smtClean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健康照護</a:t>
            </a:r>
            <a:r>
              <a:rPr lang="en-US" altLang="zh-TW" sz="1400" dirty="0" smtClean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.</a:t>
            </a:r>
            <a:r>
              <a:rPr lang="zh-TW" altLang="en-US" sz="1400" dirty="0" smtClean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測量類</a:t>
            </a:r>
            <a:endParaRPr lang="en-US" altLang="zh-TW" sz="1400" dirty="0" smtClean="0">
              <a:solidFill>
                <a:schemeClr val="bg1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sz="1400" dirty="0" smtClean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en-US" altLang="zh-TW" sz="1400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&gt;</a:t>
            </a:r>
            <a:r>
              <a:rPr lang="zh-TW" altLang="en-US" sz="1400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其他測量機器 </a:t>
            </a:r>
            <a:r>
              <a:rPr lang="en-US" altLang="zh-TW" sz="1400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 </a:t>
            </a:r>
            <a:r>
              <a:rPr lang="zh-TW" altLang="en-US" sz="1400" dirty="0" smtClean="0">
                <a:solidFill>
                  <a:srgbClr val="FFFF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第一名</a:t>
            </a:r>
            <a:endParaRPr lang="zh-TW" altLang="en-US" sz="1400" dirty="0">
              <a:solidFill>
                <a:srgbClr val="FFFF00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5657731" y="3148748"/>
            <a:ext cx="2566728" cy="523220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健康家電</a:t>
            </a:r>
            <a:r>
              <a:rPr lang="en-US" altLang="zh-TW" sz="1400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&gt; </a:t>
            </a:r>
            <a:r>
              <a:rPr lang="zh-TW" altLang="en-US" sz="1400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健康照護</a:t>
            </a:r>
            <a:r>
              <a:rPr lang="en-US" altLang="zh-TW" sz="1400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.</a:t>
            </a:r>
            <a:r>
              <a:rPr lang="zh-TW" altLang="en-US" sz="1400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測量類 </a:t>
            </a:r>
            <a:r>
              <a:rPr lang="en-US" altLang="zh-TW" sz="1400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&gt; </a:t>
            </a:r>
            <a:endParaRPr lang="en-US" altLang="zh-TW" sz="1400" dirty="0" smtClean="0">
              <a:solidFill>
                <a:schemeClr val="bg1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sz="1400" dirty="0" smtClean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血</a:t>
            </a:r>
            <a:r>
              <a:rPr lang="zh-TW" altLang="en-US" sz="1400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氧儀 </a:t>
            </a:r>
            <a:r>
              <a:rPr lang="en-US" altLang="zh-TW" sz="1400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 </a:t>
            </a:r>
            <a:r>
              <a:rPr lang="zh-TW" altLang="en-US" sz="1400" dirty="0">
                <a:solidFill>
                  <a:srgbClr val="FFFF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第二名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5657730" y="4284084"/>
            <a:ext cx="1603324" cy="307777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血氧儀類</a:t>
            </a:r>
            <a:r>
              <a:rPr lang="en-US" altLang="zh-TW" sz="1400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&gt; </a:t>
            </a:r>
            <a:r>
              <a:rPr lang="zh-TW" altLang="en-US" sz="1400" dirty="0">
                <a:solidFill>
                  <a:srgbClr val="FFFF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第一名</a:t>
            </a:r>
          </a:p>
        </p:txBody>
      </p:sp>
      <p:cxnSp>
        <p:nvCxnSpPr>
          <p:cNvPr id="20" name="直線接點 19"/>
          <p:cNvCxnSpPr>
            <a:stCxn id="14" idx="3"/>
            <a:endCxn id="3" idx="1"/>
          </p:cNvCxnSpPr>
          <p:nvPr/>
        </p:nvCxnSpPr>
        <p:spPr>
          <a:xfrm>
            <a:off x="4788024" y="1925917"/>
            <a:ext cx="869707" cy="205241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/>
          <p:cNvCxnSpPr>
            <a:stCxn id="15" idx="3"/>
            <a:endCxn id="18" idx="1"/>
          </p:cNvCxnSpPr>
          <p:nvPr/>
        </p:nvCxnSpPr>
        <p:spPr>
          <a:xfrm>
            <a:off x="4788024" y="4008338"/>
            <a:ext cx="869706" cy="42963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/>
          <p:cNvCxnSpPr>
            <a:stCxn id="16" idx="2"/>
            <a:endCxn id="10" idx="2"/>
          </p:cNvCxnSpPr>
          <p:nvPr/>
        </p:nvCxnSpPr>
        <p:spPr>
          <a:xfrm flipH="1">
            <a:off x="7041104" y="2931790"/>
            <a:ext cx="519228" cy="21027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59765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F253-A386-4D86-9756-899E15850664}" type="slidenum">
              <a:rPr lang="zh-TW" altLang="en-US" smtClean="0"/>
              <a:t>19</a:t>
            </a:fld>
            <a:endParaRPr lang="zh-TW" altLang="en-US"/>
          </a:p>
        </p:txBody>
      </p:sp>
      <p:pic>
        <p:nvPicPr>
          <p:cNvPr id="3" name="內容版面配置區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-15924"/>
            <a:ext cx="7848872" cy="4864867"/>
          </a:xfrm>
        </p:spPr>
      </p:pic>
    </p:spTree>
    <p:extLst>
      <p:ext uri="{BB962C8B-B14F-4D97-AF65-F5344CB8AC3E}">
        <p14:creationId xmlns:p14="http://schemas.microsoft.com/office/powerpoint/2010/main" val="367893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投影片編號版面配置區 5"/>
          <p:cNvSpPr txBox="1">
            <a:spLocks noGrp="1"/>
          </p:cNvSpPr>
          <p:nvPr/>
        </p:nvSpPr>
        <p:spPr bwMode="auto">
          <a:xfrm>
            <a:off x="8027993" y="4933952"/>
            <a:ext cx="1152525" cy="229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2000">
                <a:solidFill>
                  <a:srgbClr val="3C7BC8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rgbClr val="808080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1600">
                <a:solidFill>
                  <a:srgbClr val="51515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83DB34BC-FBEF-4525-A58F-CF5F4F64B11B}" type="slidenum">
              <a:rPr lang="en-US" altLang="zh-TW" sz="1200">
                <a:solidFill>
                  <a:srgbClr val="0099CC"/>
                </a:solidFill>
                <a:latin typeface="+mn-lt"/>
                <a:ea typeface="微軟正黑體" panose="020B0604030504040204" pitchFamily="34" charset="-12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en-US" altLang="zh-TW" sz="1200" dirty="0">
              <a:solidFill>
                <a:srgbClr val="0099CC"/>
              </a:solidFill>
              <a:latin typeface="+mn-lt"/>
              <a:ea typeface="微軟正黑體" panose="020B0604030504040204" pitchFamily="34" charset="-12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38163" y="815581"/>
            <a:ext cx="203132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zh-TW"/>
            </a:defPPr>
            <a:lvl1pPr>
              <a:defRPr kumimoji="1" sz="3600" b="1">
                <a:solidFill>
                  <a:schemeClr val="accent1">
                    <a:lumMod val="75000"/>
                  </a:schemeClr>
                </a:solidFill>
                <a:ea typeface="微軟正黑體" panose="020B0604030504040204" pitchFamily="34" charset="-120"/>
                <a:cs typeface="Arial Unicode MS" panose="020B0604020202020204" pitchFamily="34" charset="-120"/>
              </a:defRPr>
            </a:lvl1pPr>
            <a:lvl2pPr marL="742950" indent="-285750" eaLnBrk="0" hangingPunct="0">
              <a:defRPr kumimoji="1" sz="1400"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 sz="1400"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 sz="1400"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 sz="1400"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latin typeface="Arial" charset="0"/>
                <a:ea typeface="新細明體" charset="-120"/>
              </a:defRPr>
            </a:lvl9pPr>
          </a:lstStyle>
          <a:p>
            <a:r>
              <a:rPr lang="zh-TW" altLang="en-US" dirty="0"/>
              <a:t>公司資訊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38167" y="1468021"/>
            <a:ext cx="3389069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kumimoji="0" lang="zh-TW" altLang="en-US" sz="2000" dirty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  <a:cs typeface="Arial Unicode MS" panose="020B0604020202020204" pitchFamily="34" charset="-120"/>
              </a:rPr>
              <a:t>創立日期</a:t>
            </a:r>
            <a:r>
              <a:rPr kumimoji="0" lang="en-US" altLang="zh-TW" sz="2000" dirty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  <a:cs typeface="Arial Unicode MS" panose="020B0604020202020204" pitchFamily="34" charset="-120"/>
              </a:rPr>
              <a:t>: 1986/10/24</a:t>
            </a:r>
          </a:p>
          <a:p>
            <a:pPr eaLnBrk="1" hangingPunct="1">
              <a:lnSpc>
                <a:spcPct val="120000"/>
              </a:lnSpc>
            </a:pPr>
            <a:r>
              <a:rPr kumimoji="0" lang="zh-TW" altLang="en-US" sz="2000" dirty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  <a:cs typeface="Arial Unicode MS" panose="020B0604020202020204" pitchFamily="34" charset="-120"/>
              </a:rPr>
              <a:t>公開發行</a:t>
            </a:r>
            <a:r>
              <a:rPr kumimoji="0" lang="en-US" altLang="zh-TW" sz="2000" dirty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  <a:cs typeface="Arial Unicode MS" panose="020B0604020202020204" pitchFamily="34" charset="-120"/>
              </a:rPr>
              <a:t>: 1999/6/3</a:t>
            </a:r>
          </a:p>
          <a:p>
            <a:pPr eaLnBrk="1" hangingPunct="1">
              <a:lnSpc>
                <a:spcPct val="120000"/>
              </a:lnSpc>
            </a:pPr>
            <a:r>
              <a:rPr kumimoji="0" lang="zh-TW" altLang="en-US" sz="2000" dirty="0" smtClean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  <a:cs typeface="Arial Unicode MS" panose="020B0604020202020204" pitchFamily="34" charset="-120"/>
              </a:rPr>
              <a:t>股市</a:t>
            </a:r>
            <a:r>
              <a:rPr kumimoji="0" lang="zh-TW" altLang="en-US" sz="2000" dirty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  <a:cs typeface="Arial Unicode MS" panose="020B0604020202020204" pitchFamily="34" charset="-120"/>
              </a:rPr>
              <a:t>代號</a:t>
            </a:r>
            <a:r>
              <a:rPr kumimoji="0" lang="en-US" altLang="zh-TW" sz="2000" dirty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  <a:cs typeface="Arial Unicode MS" panose="020B0604020202020204" pitchFamily="34" charset="-120"/>
              </a:rPr>
              <a:t>: </a:t>
            </a:r>
            <a:r>
              <a:rPr kumimoji="0" lang="en-US" altLang="zh-TW" sz="2000" dirty="0" smtClean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  <a:cs typeface="Arial Unicode MS" panose="020B0604020202020204" pitchFamily="34" charset="-120"/>
              </a:rPr>
              <a:t>2465</a:t>
            </a:r>
          </a:p>
          <a:p>
            <a:pPr eaLnBrk="1" hangingPunct="1">
              <a:lnSpc>
                <a:spcPct val="120000"/>
              </a:lnSpc>
            </a:pPr>
            <a:r>
              <a:rPr kumimoji="0" lang="zh-TW" altLang="en-US" sz="2000" dirty="0" smtClean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  <a:cs typeface="Arial Unicode MS" panose="020B0604020202020204" pitchFamily="34" charset="-120"/>
              </a:rPr>
              <a:t>資本額</a:t>
            </a:r>
            <a:r>
              <a:rPr kumimoji="0" lang="en-US" altLang="zh-TW" sz="2000" dirty="0" smtClean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  <a:cs typeface="Arial Unicode MS" panose="020B0604020202020204" pitchFamily="34" charset="-120"/>
              </a:rPr>
              <a:t>: </a:t>
            </a:r>
            <a:r>
              <a:rPr kumimoji="0" lang="zh-TW" altLang="en-US" sz="2000" dirty="0" smtClean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  <a:cs typeface="Arial Unicode MS" panose="020B0604020202020204" pitchFamily="34" charset="-120"/>
              </a:rPr>
              <a:t>新台幣</a:t>
            </a:r>
            <a:r>
              <a:rPr kumimoji="0" lang="en-US" altLang="zh-TW" sz="2000" smtClean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  <a:cs typeface="Arial Unicode MS" panose="020B0604020202020204" pitchFamily="34" charset="-120"/>
              </a:rPr>
              <a:t>5.89</a:t>
            </a:r>
            <a:r>
              <a:rPr kumimoji="0" lang="zh-TW" altLang="en-US" sz="2000" smtClean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  <a:cs typeface="Arial Unicode MS" panose="020B0604020202020204" pitchFamily="34" charset="-120"/>
              </a:rPr>
              <a:t>億</a:t>
            </a:r>
            <a:endParaRPr kumimoji="0" lang="en-US" altLang="zh-TW" sz="2000" dirty="0">
              <a:solidFill>
                <a:schemeClr val="tx2"/>
              </a:solidFill>
              <a:latin typeface="+mn-lt"/>
              <a:ea typeface="微軟正黑體" panose="020B0604030504040204" pitchFamily="34" charset="-120"/>
              <a:cs typeface="Arial Unicode MS" panose="020B0604020202020204" pitchFamily="34" charset="-120"/>
            </a:endParaRPr>
          </a:p>
          <a:p>
            <a:pPr eaLnBrk="1" hangingPunct="1">
              <a:lnSpc>
                <a:spcPct val="120000"/>
              </a:lnSpc>
            </a:pPr>
            <a:r>
              <a:rPr kumimoji="0" lang="zh-TW" altLang="en-US" sz="2000" dirty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  <a:cs typeface="Arial Unicode MS" panose="020B0604020202020204" pitchFamily="34" charset="-120"/>
              </a:rPr>
              <a:t>董事長暨總經理</a:t>
            </a:r>
            <a:r>
              <a:rPr kumimoji="0" lang="en-US" altLang="zh-TW" sz="2000" dirty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  <a:cs typeface="Arial Unicode MS" panose="020B0604020202020204" pitchFamily="34" charset="-120"/>
              </a:rPr>
              <a:t>: </a:t>
            </a:r>
            <a:r>
              <a:rPr kumimoji="0" lang="zh-TW" altLang="en-US" sz="2000" dirty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  <a:cs typeface="Arial Unicode MS" panose="020B0604020202020204" pitchFamily="34" charset="-120"/>
              </a:rPr>
              <a:t>盧崑山先生</a:t>
            </a:r>
            <a:endParaRPr kumimoji="0" lang="en-US" altLang="zh-TW" sz="2000" dirty="0">
              <a:solidFill>
                <a:schemeClr val="tx2"/>
              </a:solidFill>
              <a:latin typeface="+mn-lt"/>
              <a:ea typeface="微軟正黑體" panose="020B0604030504040204" pitchFamily="34" charset="-120"/>
              <a:cs typeface="Arial Unicode MS" panose="020B0604020202020204" pitchFamily="34" charset="-120"/>
            </a:endParaRPr>
          </a:p>
          <a:p>
            <a:pPr eaLnBrk="1" hangingPunct="1">
              <a:lnSpc>
                <a:spcPct val="120000"/>
              </a:lnSpc>
            </a:pPr>
            <a:r>
              <a:rPr kumimoji="0" lang="zh-TW" altLang="en-US" sz="2000" dirty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  <a:cs typeface="Arial Unicode MS" panose="020B0604020202020204" pitchFamily="34" charset="-120"/>
              </a:rPr>
              <a:t>企業總部</a:t>
            </a:r>
            <a:r>
              <a:rPr kumimoji="0" lang="en-US" altLang="zh-TW" sz="2000" dirty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  <a:cs typeface="Arial Unicode MS" panose="020B0604020202020204" pitchFamily="34" charset="-120"/>
              </a:rPr>
              <a:t>: </a:t>
            </a:r>
            <a:r>
              <a:rPr kumimoji="0" lang="zh-TW" altLang="en-US" sz="2000" dirty="0" smtClean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  <a:cs typeface="Arial Unicode MS" panose="020B0604020202020204" pitchFamily="34" charset="-120"/>
              </a:rPr>
              <a:t>台北</a:t>
            </a:r>
            <a:endParaRPr kumimoji="0" lang="en-US" altLang="zh-TW" sz="2000" dirty="0">
              <a:solidFill>
                <a:schemeClr val="tx2"/>
              </a:solidFill>
              <a:latin typeface="+mn-lt"/>
              <a:ea typeface="微軟正黑體" panose="020B0604030504040204" pitchFamily="34" charset="-120"/>
              <a:cs typeface="Arial Unicode MS" panose="020B0604020202020204" pitchFamily="34" charset="-120"/>
            </a:endParaRPr>
          </a:p>
          <a:p>
            <a:pPr eaLnBrk="1" hangingPunct="1">
              <a:lnSpc>
                <a:spcPct val="120000"/>
              </a:lnSpc>
            </a:pPr>
            <a:r>
              <a:rPr kumimoji="0" lang="zh-TW" altLang="en-US" sz="2000" dirty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  <a:cs typeface="Arial Unicode MS" panose="020B0604020202020204" pitchFamily="34" charset="-120"/>
              </a:rPr>
              <a:t>子</a:t>
            </a:r>
            <a:r>
              <a:rPr kumimoji="0" lang="zh-TW" altLang="en-US" sz="2000" dirty="0" smtClean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  <a:cs typeface="Arial Unicode MS" panose="020B0604020202020204" pitchFamily="34" charset="-120"/>
              </a:rPr>
              <a:t>公司</a:t>
            </a:r>
            <a:r>
              <a:rPr kumimoji="0" lang="en-US" altLang="zh-TW" sz="2000" dirty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  <a:cs typeface="Arial Unicode MS" panose="020B0604020202020204" pitchFamily="34" charset="-120"/>
              </a:rPr>
              <a:t>: </a:t>
            </a:r>
            <a:r>
              <a:rPr kumimoji="0" lang="zh-TW" altLang="en-US" sz="2000" dirty="0" smtClean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  <a:cs typeface="Arial Unicode MS" panose="020B0604020202020204" pitchFamily="34" charset="-120"/>
              </a:rPr>
              <a:t>中國大陸與</a:t>
            </a:r>
            <a:r>
              <a:rPr kumimoji="0" lang="zh-TW" altLang="en-US" sz="2000" dirty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  <a:cs typeface="Arial Unicode MS" panose="020B0604020202020204" pitchFamily="34" charset="-120"/>
              </a:rPr>
              <a:t>日本</a:t>
            </a:r>
            <a:endParaRPr kumimoji="0" lang="en-US" altLang="zh-TW" sz="2000" dirty="0">
              <a:solidFill>
                <a:schemeClr val="tx2"/>
              </a:solidFill>
              <a:latin typeface="+mn-lt"/>
              <a:ea typeface="微軟正黑體" panose="020B0604030504040204" pitchFamily="34" charset="-120"/>
              <a:cs typeface="Arial Unicode MS" panose="020B0604020202020204" pitchFamily="34" charset="-120"/>
            </a:endParaRPr>
          </a:p>
          <a:p>
            <a:pPr eaLnBrk="1" hangingPunct="1">
              <a:lnSpc>
                <a:spcPct val="120000"/>
              </a:lnSpc>
            </a:pPr>
            <a:r>
              <a:rPr kumimoji="0" lang="zh-TW" altLang="en-US" sz="2000" dirty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  <a:cs typeface="Arial Unicode MS" panose="020B0604020202020204" pitchFamily="34" charset="-120"/>
              </a:rPr>
              <a:t>員工數</a:t>
            </a:r>
            <a:r>
              <a:rPr kumimoji="0" lang="en-US" altLang="zh-TW" sz="2000" dirty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  <a:cs typeface="Arial Unicode MS" panose="020B0604020202020204" pitchFamily="34" charset="-120"/>
              </a:rPr>
              <a:t>: </a:t>
            </a:r>
            <a:r>
              <a:rPr kumimoji="0" lang="en-US" altLang="zh-TW" sz="2000" dirty="0" smtClean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  <a:cs typeface="Arial Unicode MS" panose="020B0604020202020204" pitchFamily="34" charset="-120"/>
              </a:rPr>
              <a:t>380</a:t>
            </a:r>
            <a:endParaRPr lang="en-US" altLang="zh-TW" sz="2000" dirty="0">
              <a:solidFill>
                <a:schemeClr val="tx2"/>
              </a:solidFill>
              <a:latin typeface="+mn-lt"/>
              <a:ea typeface="微軟正黑體" panose="020B0604030504040204" pitchFamily="34" charset="-120"/>
              <a:cs typeface="Arial Unicode MS" panose="020B060402020202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627534"/>
            <a:ext cx="4870707" cy="3651382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698756"/>
            <a:ext cx="2134907" cy="43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79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3478"/>
            <a:ext cx="8640960" cy="462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8378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51470"/>
            <a:ext cx="8325474" cy="4680520"/>
          </a:xfrm>
        </p:spPr>
      </p:pic>
    </p:spTree>
    <p:extLst>
      <p:ext uri="{BB962C8B-B14F-4D97-AF65-F5344CB8AC3E}">
        <p14:creationId xmlns:p14="http://schemas.microsoft.com/office/powerpoint/2010/main" val="21566252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AutoShape 10" descr="logo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61" name="標題 1"/>
          <p:cNvSpPr>
            <a:spLocks noGrp="1"/>
          </p:cNvSpPr>
          <p:nvPr>
            <p:ph type="title"/>
          </p:nvPr>
        </p:nvSpPr>
        <p:spPr>
          <a:xfrm>
            <a:off x="190798" y="3867894"/>
            <a:ext cx="2520280" cy="529568"/>
          </a:xfrm>
        </p:spPr>
        <p:txBody>
          <a:bodyPr>
            <a:noAutofit/>
          </a:bodyPr>
          <a:lstStyle/>
          <a:p>
            <a:r>
              <a:rPr lang="en-US" altLang="zh-TW" sz="2400" smtClean="0">
                <a:solidFill>
                  <a:schemeClr val="tx2"/>
                </a:solidFill>
              </a:rPr>
              <a:t>Jello2 Lite</a:t>
            </a:r>
            <a:endParaRPr lang="zh-TW" altLang="en-US" sz="2400" dirty="0">
              <a:solidFill>
                <a:schemeClr val="tx2"/>
              </a:solidFill>
            </a:endParaRPr>
          </a:p>
        </p:txBody>
      </p:sp>
      <p:sp>
        <p:nvSpPr>
          <p:cNvPr id="63" name="內容版面配置區 2"/>
          <p:cNvSpPr txBox="1">
            <a:spLocks/>
          </p:cNvSpPr>
          <p:nvPr/>
        </p:nvSpPr>
        <p:spPr>
          <a:xfrm>
            <a:off x="2123728" y="728353"/>
            <a:ext cx="6428605" cy="5184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1" kern="120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b="1" kern="120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1" kern="120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b="1" kern="120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200" b="1" kern="120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000" smtClean="0">
                <a:solidFill>
                  <a:srgbClr val="338DCD"/>
                </a:solidFill>
              </a:rPr>
              <a:t>整合藍芽前端方案</a:t>
            </a:r>
            <a:r>
              <a:rPr lang="en-US" altLang="zh-TW" sz="2000" smtClean="0">
                <a:solidFill>
                  <a:srgbClr val="338DCD"/>
                </a:solidFill>
              </a:rPr>
              <a:t>+</a:t>
            </a:r>
            <a:r>
              <a:rPr lang="zh-TW" altLang="en-US" sz="2000">
                <a:solidFill>
                  <a:srgbClr val="338DCD"/>
                </a:solidFill>
              </a:rPr>
              <a:t>全球化後段</a:t>
            </a:r>
            <a:r>
              <a:rPr lang="zh-TW" altLang="en-US" sz="2000" smtClean="0">
                <a:solidFill>
                  <a:srgbClr val="338DCD"/>
                </a:solidFill>
              </a:rPr>
              <a:t>生產</a:t>
            </a:r>
            <a:r>
              <a:rPr lang="en-US" altLang="zh-TW" sz="2000" smtClean="0">
                <a:solidFill>
                  <a:srgbClr val="338DCD"/>
                </a:solidFill>
              </a:rPr>
              <a:t>,</a:t>
            </a:r>
            <a:r>
              <a:rPr lang="zh-TW" altLang="zh-TW" sz="2000" smtClean="0">
                <a:solidFill>
                  <a:srgbClr val="338DCD"/>
                </a:solidFill>
              </a:rPr>
              <a:t>提供</a:t>
            </a:r>
            <a:r>
              <a:rPr lang="zh-TW" altLang="en-US" sz="2000" smtClean="0">
                <a:solidFill>
                  <a:srgbClr val="338DCD"/>
                </a:solidFill>
              </a:rPr>
              <a:t>最優質性價比</a:t>
            </a:r>
            <a:r>
              <a:rPr lang="zh-TW" altLang="zh-TW" sz="2000" smtClean="0">
                <a:solidFill>
                  <a:srgbClr val="338DCD"/>
                </a:solidFill>
              </a:rPr>
              <a:t>產品</a:t>
            </a:r>
            <a:r>
              <a:rPr lang="zh-TW" altLang="en-US" sz="2000">
                <a:solidFill>
                  <a:srgbClr val="338DCD"/>
                </a:solidFill>
              </a:rPr>
              <a:t>給全球各地客戶</a:t>
            </a:r>
            <a:endParaRPr lang="zh-TW" altLang="zh-TW" sz="2000" dirty="0">
              <a:solidFill>
                <a:srgbClr val="338DCD"/>
              </a:solidFill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/>
          <a:srcRect b="1431"/>
          <a:stretch/>
        </p:blipFill>
        <p:spPr>
          <a:xfrm>
            <a:off x="470731" y="1531072"/>
            <a:ext cx="2267801" cy="22312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標題 1"/>
          <p:cNvSpPr txBox="1">
            <a:spLocks/>
          </p:cNvSpPr>
          <p:nvPr/>
        </p:nvSpPr>
        <p:spPr>
          <a:xfrm>
            <a:off x="4788024" y="198785"/>
            <a:ext cx="3951238" cy="5295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j-cs"/>
              </a:defRPr>
            </a:lvl1pPr>
          </a:lstStyle>
          <a:p>
            <a:r>
              <a:rPr lang="en-US" altLang="zh-TW" smtClean="0">
                <a:solidFill>
                  <a:schemeClr val="tx2"/>
                </a:solidFill>
              </a:rPr>
              <a:t>TWS</a:t>
            </a:r>
            <a:r>
              <a:rPr lang="zh-TW" altLang="en-US" smtClean="0">
                <a:solidFill>
                  <a:schemeClr val="tx2"/>
                </a:solidFill>
              </a:rPr>
              <a:t>藍芽耳機</a:t>
            </a:r>
            <a:endParaRPr lang="zh-TW" altLang="en-US" dirty="0">
              <a:solidFill>
                <a:schemeClr val="tx2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531072"/>
            <a:ext cx="2808313" cy="22131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標題 1"/>
          <p:cNvSpPr txBox="1">
            <a:spLocks/>
          </p:cNvSpPr>
          <p:nvPr/>
        </p:nvSpPr>
        <p:spPr>
          <a:xfrm>
            <a:off x="2802223" y="3870405"/>
            <a:ext cx="3065921" cy="5295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j-cs"/>
              </a:defRPr>
            </a:lvl1pPr>
          </a:lstStyle>
          <a:p>
            <a:r>
              <a:rPr lang="en-US" altLang="zh-TW" sz="2400" smtClean="0">
                <a:solidFill>
                  <a:schemeClr val="tx2"/>
                </a:solidFill>
              </a:rPr>
              <a:t>WFTA-</a:t>
            </a:r>
            <a:r>
              <a:rPr lang="zh-TW" altLang="en-US" sz="2400" smtClean="0">
                <a:solidFill>
                  <a:schemeClr val="tx2"/>
                </a:solidFill>
              </a:rPr>
              <a:t>微輔聽耳機</a:t>
            </a:r>
            <a:endParaRPr lang="zh-TW" altLang="en-US" sz="2400" dirty="0">
              <a:solidFill>
                <a:schemeClr val="tx2"/>
              </a:solidFill>
            </a:endParaRPr>
          </a:p>
        </p:txBody>
      </p:sp>
      <p:pic>
        <p:nvPicPr>
          <p:cNvPr id="23" name="图片 1">
            <a:extLst>
              <a:ext uri="{FF2B5EF4-FFF2-40B4-BE49-F238E27FC236}">
                <a16:creationId xmlns="" xmlns:a16="http://schemas.microsoft.com/office/drawing/2014/main" id="{044D381C-0459-4667-B7E3-30CB09490D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0152" y="1566265"/>
            <a:ext cx="2896494" cy="21695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標題 1"/>
          <p:cNvSpPr txBox="1">
            <a:spLocks/>
          </p:cNvSpPr>
          <p:nvPr/>
        </p:nvSpPr>
        <p:spPr>
          <a:xfrm>
            <a:off x="5855438" y="3862021"/>
            <a:ext cx="3065921" cy="5295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j-cs"/>
              </a:defRPr>
            </a:lvl1pPr>
          </a:lstStyle>
          <a:p>
            <a:r>
              <a:rPr lang="en-US" altLang="zh-TW" sz="2400" smtClean="0">
                <a:solidFill>
                  <a:schemeClr val="tx2"/>
                </a:solidFill>
              </a:rPr>
              <a:t>DIY</a:t>
            </a:r>
            <a:r>
              <a:rPr lang="zh-TW" altLang="en-US" sz="2400" smtClean="0">
                <a:solidFill>
                  <a:schemeClr val="tx2"/>
                </a:solidFill>
              </a:rPr>
              <a:t>全罩式藍芽耳機</a:t>
            </a:r>
            <a:endParaRPr lang="zh-TW" altLang="en-U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86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-51485"/>
            <a:ext cx="2292350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6755468" y="144593"/>
            <a:ext cx="10823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新台幣百萬</a:t>
            </a:r>
            <a:endParaRPr lang="zh-TW" altLang="en-US" sz="1400" b="1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69838"/>
            <a:ext cx="7549422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61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 Box 5"/>
          <p:cNvSpPr txBox="1">
            <a:spLocks noChangeArrowheads="1"/>
          </p:cNvSpPr>
          <p:nvPr/>
        </p:nvSpPr>
        <p:spPr bwMode="auto">
          <a:xfrm>
            <a:off x="3923928" y="123478"/>
            <a:ext cx="203132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zh-TW"/>
            </a:defPPr>
            <a:lvl1pPr>
              <a:defRPr kumimoji="1" sz="3600" b="1">
                <a:solidFill>
                  <a:schemeClr val="accent1">
                    <a:lumMod val="75000"/>
                  </a:schemeClr>
                </a:solidFill>
                <a:ea typeface="微軟正黑體" panose="020B0604030504040204" pitchFamily="34" charset="-120"/>
                <a:cs typeface="Arial Unicode MS" panose="020B0604020202020204" pitchFamily="34" charset="-120"/>
              </a:defRPr>
            </a:lvl1pPr>
            <a:lvl2pPr marL="742950" indent="-285750" eaLnBrk="0" hangingPunct="0">
              <a:defRPr kumimoji="1" sz="1400"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 sz="1400"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 sz="1400"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 sz="1400"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latin typeface="Arial" charset="0"/>
                <a:ea typeface="新細明體" charset="-120"/>
              </a:defRPr>
            </a:lvl9pPr>
          </a:lstStyle>
          <a:p>
            <a:r>
              <a:rPr lang="zh-TW" altLang="en-US" dirty="0" smtClean="0"/>
              <a:t>公司組織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51" y="483518"/>
            <a:ext cx="910195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46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www.leadtek.com/p_images/zoom/30893_1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100" y="1923678"/>
            <a:ext cx="3816424" cy="2585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E6FA-8F87-40B4-A09F-105BF45A39EE}" type="slidenum">
              <a:rPr lang="zh-TW" altLang="en-US" smtClean="0"/>
              <a:pPr/>
              <a:t>5</a:t>
            </a:fld>
            <a:endParaRPr lang="zh-TW" altLang="en-U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2699792" y="270130"/>
            <a:ext cx="4994018" cy="78945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zh-TW" altLang="en-US" dirty="0">
                <a:solidFill>
                  <a:schemeClr val="tx2"/>
                </a:solidFill>
              </a:rPr>
              <a:t> </a:t>
            </a:r>
            <a:r>
              <a:rPr lang="en-US" altLang="zh-TW" dirty="0" smtClean="0">
                <a:solidFill>
                  <a:schemeClr val="tx2"/>
                </a:solidFill>
              </a:rPr>
              <a:t>36</a:t>
            </a:r>
            <a:r>
              <a:rPr lang="zh-TW" altLang="en-US" dirty="0" smtClean="0">
                <a:solidFill>
                  <a:schemeClr val="tx2"/>
                </a:solidFill>
              </a:rPr>
              <a:t>年</a:t>
            </a:r>
            <a:r>
              <a:rPr lang="zh-TW" altLang="en-US" dirty="0">
                <a:solidFill>
                  <a:schemeClr val="tx2"/>
                </a:solidFill>
              </a:rPr>
              <a:t>領導品牌顯示</a:t>
            </a:r>
            <a:r>
              <a:rPr lang="zh-TW" altLang="en-US" dirty="0" smtClean="0">
                <a:solidFill>
                  <a:schemeClr val="tx2"/>
                </a:solidFill>
              </a:rPr>
              <a:t>卡</a:t>
            </a:r>
            <a:endParaRPr lang="en-US" altLang="zh-TW" sz="4400" b="1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1115616" y="1151728"/>
            <a:ext cx="7128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全系列消費級</a:t>
            </a:r>
            <a:r>
              <a:rPr lang="en-US" altLang="zh-TW" sz="1600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600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工作站級繪圖卡，</a:t>
            </a:r>
            <a:r>
              <a:rPr lang="en-US" altLang="zh-TW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NVIDIA Ada Lovelace </a:t>
            </a:r>
            <a:r>
              <a:rPr lang="zh-TW" altLang="en-US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架構，結合第三代 </a:t>
            </a:r>
            <a:r>
              <a:rPr lang="en-US" altLang="zh-TW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RT </a:t>
            </a:r>
            <a:r>
              <a:rPr lang="zh-TW" altLang="en-US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核心、第四代 </a:t>
            </a:r>
            <a:r>
              <a:rPr lang="en-US" altLang="zh-TW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Tensor </a:t>
            </a:r>
            <a:r>
              <a:rPr lang="zh-TW" altLang="en-US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核心，</a:t>
            </a:r>
            <a:r>
              <a:rPr lang="zh-TW" altLang="en-US" sz="1600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提供</a:t>
            </a:r>
            <a:r>
              <a:rPr lang="zh-TW" altLang="en-US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高品質、多樣性的</a:t>
            </a:r>
            <a:r>
              <a:rPr lang="zh-TW" altLang="en-US" sz="1600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產品，充分滿足市場的需求。</a:t>
            </a:r>
            <a:endParaRPr lang="zh-TW" altLang="en-US" sz="1600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9" name="Picture 4" descr="Download NVIDIA Logo in SVG Vector or PNG File Format - Logo.win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923678"/>
            <a:ext cx="936104" cy="624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www.leadtek.com/p_images/zoom/40950_1Z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37811"/>
            <a:ext cx="3647962" cy="247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335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/>
          <p:cNvGrpSpPr/>
          <p:nvPr/>
        </p:nvGrpSpPr>
        <p:grpSpPr>
          <a:xfrm>
            <a:off x="1812381" y="2494204"/>
            <a:ext cx="1426279" cy="1131698"/>
            <a:chOff x="1443885" y="2760068"/>
            <a:chExt cx="1296240" cy="1028517"/>
          </a:xfrm>
        </p:grpSpPr>
        <p:pic>
          <p:nvPicPr>
            <p:cNvPr id="2052" name="Picture 4" descr="https://www.leadtek.com/p_images/index/40939_b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09"/>
            <a:stretch/>
          </p:blipFill>
          <p:spPr bwMode="auto">
            <a:xfrm>
              <a:off x="1698413" y="2760068"/>
              <a:ext cx="1041712" cy="9286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矩形 19"/>
            <p:cNvSpPr/>
            <p:nvPr/>
          </p:nvSpPr>
          <p:spPr>
            <a:xfrm>
              <a:off x="1443885" y="3532389"/>
              <a:ext cx="331170" cy="2561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050" name="Picture 2" descr="https://www.leadtek.com.cn/p_images/zoom/30880_1Z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70"/>
          <a:stretch/>
        </p:blipFill>
        <p:spPr bwMode="auto">
          <a:xfrm>
            <a:off x="5886399" y="2343786"/>
            <a:ext cx="2565354" cy="1908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627784" y="267494"/>
            <a:ext cx="6300192" cy="646077"/>
          </a:xfrm>
        </p:spPr>
        <p:txBody>
          <a:bodyPr>
            <a:noAutofit/>
          </a:bodyPr>
          <a:lstStyle/>
          <a:p>
            <a:r>
              <a:rPr lang="zh-TW" altLang="en-US" dirty="0">
                <a:solidFill>
                  <a:schemeClr val="tx2"/>
                </a:solidFill>
              </a:rPr>
              <a:t>全方位的</a:t>
            </a:r>
            <a:r>
              <a:rPr lang="en-US" altLang="zh-TW" dirty="0">
                <a:solidFill>
                  <a:schemeClr val="tx2"/>
                </a:solidFill>
              </a:rPr>
              <a:t>AI</a:t>
            </a:r>
            <a:r>
              <a:rPr lang="zh-TW" altLang="en-US" dirty="0">
                <a:solidFill>
                  <a:schemeClr val="tx2"/>
                </a:solidFill>
              </a:rPr>
              <a:t>雲端運算解決方案</a:t>
            </a:r>
          </a:p>
        </p:txBody>
      </p:sp>
      <p:sp>
        <p:nvSpPr>
          <p:cNvPr id="11" name="矩形 10"/>
          <p:cNvSpPr/>
          <p:nvPr/>
        </p:nvSpPr>
        <p:spPr>
          <a:xfrm>
            <a:off x="2643702" y="872102"/>
            <a:ext cx="4968552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zh-TW" altLang="en-US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企業級 </a:t>
            </a:r>
            <a:r>
              <a:rPr lang="en-US" altLang="zh-TW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NVIDIA </a:t>
            </a:r>
            <a:r>
              <a:rPr lang="zh-TW" altLang="en-US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認證系統</a:t>
            </a:r>
            <a:endParaRPr lang="en-US" altLang="zh-TW" sz="1600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</a:endParaRPr>
          </a:p>
          <a:p>
            <a:pPr indent="-285750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zh-TW" altLang="en-US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軟體整合、系統規劃、維護服務</a:t>
            </a:r>
            <a:endParaRPr lang="en-US" altLang="zh-TW" sz="1600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2" name="Picture 4" descr="Download NVIDIA Logo in SVG Vector or PNG File Format - Logo.wi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2204" y="1394289"/>
            <a:ext cx="1044116" cy="696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 12"/>
          <p:cNvSpPr/>
          <p:nvPr/>
        </p:nvSpPr>
        <p:spPr>
          <a:xfrm>
            <a:off x="5912643" y="2044200"/>
            <a:ext cx="17652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NVIDIA DGX A100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38" y="1347614"/>
            <a:ext cx="1512168" cy="888136"/>
          </a:xfrm>
          <a:prstGeom prst="rect">
            <a:avLst/>
          </a:prstGeom>
        </p:spPr>
      </p:pic>
      <p:pic>
        <p:nvPicPr>
          <p:cNvPr id="2054" name="Picture 6" descr="https://www.leadtek.com/p_images/index/40936_b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09"/>
          <a:stretch/>
        </p:blipFill>
        <p:spPr bwMode="auto">
          <a:xfrm>
            <a:off x="3202071" y="2490347"/>
            <a:ext cx="1088225" cy="1008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www.leadtek.com/p_images/index/30907_p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52"/>
          <a:stretch/>
        </p:blipFill>
        <p:spPr bwMode="auto">
          <a:xfrm>
            <a:off x="4217340" y="3566200"/>
            <a:ext cx="1399896" cy="723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797439" y="2090367"/>
            <a:ext cx="37473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WinFast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系列   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NVIDIA </a:t>
            </a:r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認證工作站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&amp; </a:t>
            </a:r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伺服器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4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593439" y="2506833"/>
            <a:ext cx="1340451" cy="960179"/>
            <a:chOff x="240726" y="2803472"/>
            <a:chExt cx="1240483" cy="888571"/>
          </a:xfrm>
        </p:grpSpPr>
        <p:pic>
          <p:nvPicPr>
            <p:cNvPr id="6" name="Picture 2" descr="https://www.leadtek.com/p_images/index/40924_b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26" y="2803472"/>
              <a:ext cx="1240483" cy="8480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矩形 2"/>
            <p:cNvSpPr/>
            <p:nvPr/>
          </p:nvSpPr>
          <p:spPr>
            <a:xfrm>
              <a:off x="240726" y="3435847"/>
              <a:ext cx="331170" cy="2561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1699131" y="3610921"/>
            <a:ext cx="1281156" cy="1009230"/>
            <a:chOff x="2829274" y="1948789"/>
            <a:chExt cx="2366124" cy="1863913"/>
          </a:xfrm>
        </p:grpSpPr>
        <p:grpSp>
          <p:nvGrpSpPr>
            <p:cNvPr id="8" name="群組 7"/>
            <p:cNvGrpSpPr/>
            <p:nvPr/>
          </p:nvGrpSpPr>
          <p:grpSpPr>
            <a:xfrm>
              <a:off x="2829274" y="1948789"/>
              <a:ext cx="2366124" cy="1863913"/>
              <a:chOff x="2749885" y="2830255"/>
              <a:chExt cx="1230397" cy="969244"/>
            </a:xfrm>
          </p:grpSpPr>
          <p:pic>
            <p:nvPicPr>
              <p:cNvPr id="2058" name="Picture 10" descr="https://www.leadtek.com/p_images/index/40923_b.jpg"/>
              <p:cNvPicPr>
                <a:picLocks noChangeAspect="1" noChangeArrowheads="1"/>
              </p:cNvPicPr>
              <p:nvPr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13" t="-3426" r="-1585" b="3426"/>
              <a:stretch/>
            </p:blipFill>
            <p:spPr bwMode="auto">
              <a:xfrm>
                <a:off x="2771800" y="2830255"/>
                <a:ext cx="1208482" cy="86178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" name="矩形 21"/>
              <p:cNvSpPr/>
              <p:nvPr/>
            </p:nvSpPr>
            <p:spPr>
              <a:xfrm>
                <a:off x="2749885" y="3560140"/>
                <a:ext cx="143100" cy="23935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24" name="矩形 23"/>
            <p:cNvSpPr/>
            <p:nvPr/>
          </p:nvSpPr>
          <p:spPr>
            <a:xfrm>
              <a:off x="3104464" y="3352400"/>
              <a:ext cx="266753" cy="4488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4" name="群組 13"/>
          <p:cNvGrpSpPr/>
          <p:nvPr/>
        </p:nvGrpSpPr>
        <p:grpSpPr>
          <a:xfrm>
            <a:off x="515522" y="3516021"/>
            <a:ext cx="1176159" cy="1012714"/>
            <a:chOff x="4303319" y="2721315"/>
            <a:chExt cx="1176159" cy="1012714"/>
          </a:xfrm>
        </p:grpSpPr>
        <p:pic>
          <p:nvPicPr>
            <p:cNvPr id="2060" name="Picture 12" descr="https://www.leadtek.com/p_images/index/30899_p.jpg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7" r="11972" b="7459"/>
            <a:stretch/>
          </p:blipFill>
          <p:spPr bwMode="auto">
            <a:xfrm>
              <a:off x="4399358" y="2721315"/>
              <a:ext cx="1080120" cy="9999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矩形 25"/>
            <p:cNvSpPr/>
            <p:nvPr/>
          </p:nvSpPr>
          <p:spPr>
            <a:xfrm rot="1050244">
              <a:off x="4303319" y="3616763"/>
              <a:ext cx="259036" cy="1172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4089533" y="2490347"/>
            <a:ext cx="1422215" cy="1044132"/>
            <a:chOff x="1460952" y="3759559"/>
            <a:chExt cx="1135276" cy="833473"/>
          </a:xfrm>
        </p:grpSpPr>
        <p:pic>
          <p:nvPicPr>
            <p:cNvPr id="2056" name="Picture 8" descr="https://www.leadtek.com/p_images/index/40925_b.jpg"/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686"/>
            <a:stretch/>
          </p:blipFill>
          <p:spPr bwMode="auto">
            <a:xfrm>
              <a:off x="1666726" y="3759559"/>
              <a:ext cx="929502" cy="8327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矩形 27"/>
            <p:cNvSpPr/>
            <p:nvPr/>
          </p:nvSpPr>
          <p:spPr>
            <a:xfrm rot="1169259">
              <a:off x="1460952" y="4468660"/>
              <a:ext cx="407151" cy="1243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6" name="群組 15"/>
          <p:cNvGrpSpPr/>
          <p:nvPr/>
        </p:nvGrpSpPr>
        <p:grpSpPr>
          <a:xfrm>
            <a:off x="2904681" y="3569980"/>
            <a:ext cx="1396606" cy="889941"/>
            <a:chOff x="2583676" y="3701289"/>
            <a:chExt cx="1396606" cy="889941"/>
          </a:xfrm>
        </p:grpSpPr>
        <p:pic>
          <p:nvPicPr>
            <p:cNvPr id="2064" name="Picture 16" descr="https://www.leadtek.com/p_images/index/40944_b.jpg"/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903"/>
            <a:stretch/>
          </p:blipFill>
          <p:spPr bwMode="auto">
            <a:xfrm>
              <a:off x="2596228" y="3701289"/>
              <a:ext cx="1384054" cy="8146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矩形 29"/>
            <p:cNvSpPr/>
            <p:nvPr/>
          </p:nvSpPr>
          <p:spPr>
            <a:xfrm rot="173344">
              <a:off x="2583676" y="4466858"/>
              <a:ext cx="407151" cy="1243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05756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515506" y="2180561"/>
            <a:ext cx="611197" cy="461665"/>
          </a:xfrm>
          <a:prstGeom prst="rect">
            <a:avLst/>
          </a:prstGeom>
          <a:solidFill>
            <a:srgbClr val="517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71754" y="141903"/>
            <a:ext cx="5842992" cy="646077"/>
          </a:xfrm>
        </p:spPr>
        <p:txBody>
          <a:bodyPr>
            <a:normAutofit/>
          </a:bodyPr>
          <a:lstStyle/>
          <a:p>
            <a:r>
              <a:rPr lang="en-US" altLang="zh-TW" dirty="0">
                <a:solidFill>
                  <a:schemeClr val="tx2"/>
                </a:solidFill>
              </a:rPr>
              <a:t>AI</a:t>
            </a:r>
            <a:r>
              <a:rPr lang="zh-TW" altLang="en-US" dirty="0">
                <a:solidFill>
                  <a:schemeClr val="tx2"/>
                </a:solidFill>
              </a:rPr>
              <a:t>管理軟體</a:t>
            </a:r>
          </a:p>
        </p:txBody>
      </p:sp>
      <p:sp>
        <p:nvSpPr>
          <p:cNvPr id="4" name="矩形 3"/>
          <p:cNvSpPr/>
          <p:nvPr/>
        </p:nvSpPr>
        <p:spPr>
          <a:xfrm>
            <a:off x="899592" y="787980"/>
            <a:ext cx="7488832" cy="778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n-US" altLang="zh-TW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AIDMS </a:t>
            </a:r>
            <a:r>
              <a:rPr lang="zh-TW" altLang="zh-TW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管理過程採用圖形化介面</a:t>
            </a:r>
            <a:r>
              <a:rPr lang="zh-TW" altLang="en-US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，使用者</a:t>
            </a:r>
            <a:r>
              <a:rPr lang="zh-TW" altLang="zh-TW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無須</a:t>
            </a:r>
            <a:r>
              <a:rPr lang="zh-TW" altLang="en-US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撰寫</a:t>
            </a:r>
            <a:r>
              <a:rPr lang="zh-TW" altLang="zh-TW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程式</a:t>
            </a:r>
            <a:r>
              <a:rPr lang="en-US" altLang="zh-TW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 (No-Code)</a:t>
            </a:r>
            <a:r>
              <a:rPr lang="zh-TW" altLang="en-US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zh-TW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一鍵快速進行</a:t>
            </a:r>
            <a:r>
              <a:rPr lang="en-US" altLang="zh-TW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AI</a:t>
            </a:r>
            <a:r>
              <a:rPr lang="zh-TW" altLang="zh-TW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深度學習與模型訓練，</a:t>
            </a:r>
            <a:r>
              <a:rPr lang="zh-TW" altLang="en-US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實現三日訓練驗證，七日快速落地應用。</a:t>
            </a:r>
            <a:r>
              <a:rPr lang="zh-TW" altLang="zh-TW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即使是不懂</a:t>
            </a:r>
            <a:r>
              <a:rPr lang="en-US" altLang="zh-TW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AI</a:t>
            </a:r>
            <a:r>
              <a:rPr lang="zh-TW" altLang="zh-TW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和程式碼的使用者，也能在麗臺的幫助下快速實現</a:t>
            </a:r>
            <a:r>
              <a:rPr lang="en-US" altLang="zh-TW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AI</a:t>
            </a:r>
            <a:r>
              <a:rPr lang="zh-TW" altLang="zh-TW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數位轉型。</a:t>
            </a: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/>
          <a:srcRect l="16231" t="24003" r="29000"/>
          <a:stretch/>
        </p:blipFill>
        <p:spPr>
          <a:xfrm>
            <a:off x="1187624" y="2787774"/>
            <a:ext cx="2592288" cy="1800199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1082" y="2525323"/>
            <a:ext cx="1915254" cy="2074430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6027184" y="171833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517BFF"/>
                </a:solidFill>
                <a:latin typeface="微軟正黑體" pitchFamily="34" charset="-120"/>
                <a:ea typeface="微軟正黑體" pitchFamily="34" charset="-120"/>
              </a:rPr>
              <a:t>教育應用</a:t>
            </a:r>
            <a:endParaRPr lang="zh-TW" altLang="en-US" b="1" dirty="0">
              <a:solidFill>
                <a:srgbClr val="517B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1907704" y="1715446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sz="14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z="1800" dirty="0" smtClean="0">
                <a:solidFill>
                  <a:srgbClr val="517BFF"/>
                </a:solidFill>
              </a:rPr>
              <a:t>產業應用</a:t>
            </a:r>
            <a:endParaRPr lang="zh-TW" altLang="en-US" sz="1800" dirty="0">
              <a:solidFill>
                <a:srgbClr val="517BFF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279" y="258561"/>
            <a:ext cx="1950858" cy="436532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1835696" y="1715446"/>
            <a:ext cx="1224136" cy="369332"/>
          </a:xfrm>
          <a:prstGeom prst="rect">
            <a:avLst/>
          </a:prstGeom>
          <a:noFill/>
          <a:ln>
            <a:solidFill>
              <a:srgbClr val="517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5969114" y="1715446"/>
            <a:ext cx="1224136" cy="369332"/>
          </a:xfrm>
          <a:prstGeom prst="rect">
            <a:avLst/>
          </a:prstGeom>
          <a:noFill/>
          <a:ln>
            <a:solidFill>
              <a:srgbClr val="517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14"/>
          <p:cNvSpPr txBox="1"/>
          <p:nvPr/>
        </p:nvSpPr>
        <p:spPr>
          <a:xfrm>
            <a:off x="480372" y="2180561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sz="14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algn="ctr"/>
            <a:r>
              <a:rPr lang="zh-TW" altLang="en-US" sz="1200" dirty="0" smtClean="0">
                <a:solidFill>
                  <a:schemeClr val="bg1"/>
                </a:solidFill>
              </a:rPr>
              <a:t>半導體</a:t>
            </a:r>
            <a:endParaRPr lang="en-US" altLang="zh-TW" sz="1200" dirty="0" smtClean="0">
              <a:solidFill>
                <a:schemeClr val="bg1"/>
              </a:solidFill>
            </a:endParaRPr>
          </a:p>
          <a:p>
            <a:pPr algn="ctr"/>
            <a:r>
              <a:rPr lang="zh-TW" altLang="en-US" sz="1200" dirty="0" smtClean="0">
                <a:solidFill>
                  <a:schemeClr val="bg1"/>
                </a:solidFill>
              </a:rPr>
              <a:t>製造</a:t>
            </a:r>
            <a:endParaRPr lang="zh-TW" altLang="en-US" sz="1200" dirty="0">
              <a:solidFill>
                <a:schemeClr val="bg1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342728" y="2180561"/>
            <a:ext cx="611197" cy="461665"/>
          </a:xfrm>
          <a:prstGeom prst="rect">
            <a:avLst/>
          </a:prstGeom>
          <a:solidFill>
            <a:srgbClr val="517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1307594" y="2180561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sz="14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algn="ctr"/>
            <a:r>
              <a:rPr lang="zh-TW" altLang="en-US" sz="1200" dirty="0">
                <a:solidFill>
                  <a:schemeClr val="bg1"/>
                </a:solidFill>
              </a:rPr>
              <a:t>消費</a:t>
            </a:r>
            <a:r>
              <a:rPr lang="zh-TW" altLang="en-US" sz="1200" dirty="0" smtClean="0">
                <a:solidFill>
                  <a:schemeClr val="bg1"/>
                </a:solidFill>
              </a:rPr>
              <a:t>性</a:t>
            </a:r>
            <a:endParaRPr lang="en-US" altLang="zh-TW" sz="1200" dirty="0" smtClean="0">
              <a:solidFill>
                <a:schemeClr val="bg1"/>
              </a:solidFill>
            </a:endParaRPr>
          </a:p>
          <a:p>
            <a:pPr algn="ctr"/>
            <a:r>
              <a:rPr lang="zh-TW" altLang="en-US" sz="1200" dirty="0">
                <a:solidFill>
                  <a:schemeClr val="bg1"/>
                </a:solidFill>
              </a:rPr>
              <a:t>電子</a:t>
            </a:r>
          </a:p>
        </p:txBody>
      </p:sp>
      <p:sp>
        <p:nvSpPr>
          <p:cNvPr id="20" name="矩形 19"/>
          <p:cNvSpPr/>
          <p:nvPr/>
        </p:nvSpPr>
        <p:spPr>
          <a:xfrm>
            <a:off x="2134816" y="2177807"/>
            <a:ext cx="611197" cy="461665"/>
          </a:xfrm>
          <a:prstGeom prst="rect">
            <a:avLst/>
          </a:prstGeom>
          <a:solidFill>
            <a:srgbClr val="517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20"/>
          <p:cNvSpPr txBox="1"/>
          <p:nvPr/>
        </p:nvSpPr>
        <p:spPr>
          <a:xfrm>
            <a:off x="2099682" y="2177807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sz="14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algn="ctr"/>
            <a:r>
              <a:rPr lang="zh-TW" altLang="en-US" sz="1200" dirty="0" smtClean="0">
                <a:solidFill>
                  <a:schemeClr val="bg1"/>
                </a:solidFill>
              </a:rPr>
              <a:t>汽車</a:t>
            </a:r>
            <a:endParaRPr lang="en-US" altLang="zh-TW" sz="1200" dirty="0" smtClean="0">
              <a:solidFill>
                <a:schemeClr val="bg1"/>
              </a:solidFill>
            </a:endParaRPr>
          </a:p>
          <a:p>
            <a:pPr algn="ctr"/>
            <a:r>
              <a:rPr lang="zh-TW" altLang="en-US" sz="1200" dirty="0">
                <a:solidFill>
                  <a:schemeClr val="bg1"/>
                </a:solidFill>
              </a:rPr>
              <a:t>製造業</a:t>
            </a:r>
          </a:p>
        </p:txBody>
      </p:sp>
      <p:sp>
        <p:nvSpPr>
          <p:cNvPr id="22" name="矩形 21"/>
          <p:cNvSpPr/>
          <p:nvPr/>
        </p:nvSpPr>
        <p:spPr>
          <a:xfrm>
            <a:off x="2909951" y="2177807"/>
            <a:ext cx="611197" cy="461665"/>
          </a:xfrm>
          <a:prstGeom prst="rect">
            <a:avLst/>
          </a:prstGeom>
          <a:solidFill>
            <a:srgbClr val="517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22"/>
          <p:cNvSpPr txBox="1"/>
          <p:nvPr/>
        </p:nvSpPr>
        <p:spPr>
          <a:xfrm>
            <a:off x="2874817" y="2177807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sz="14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algn="ctr"/>
            <a:r>
              <a:rPr lang="zh-TW" altLang="en-US" sz="1200" dirty="0" smtClean="0">
                <a:solidFill>
                  <a:schemeClr val="bg1"/>
                </a:solidFill>
              </a:rPr>
              <a:t>醫療</a:t>
            </a:r>
            <a:endParaRPr lang="en-US" altLang="zh-TW" sz="1200" dirty="0" smtClean="0">
              <a:solidFill>
                <a:schemeClr val="bg1"/>
              </a:solidFill>
            </a:endParaRPr>
          </a:p>
          <a:p>
            <a:pPr algn="ctr"/>
            <a:r>
              <a:rPr lang="zh-TW" altLang="en-US" sz="1200" dirty="0">
                <a:solidFill>
                  <a:schemeClr val="bg1"/>
                </a:solidFill>
              </a:rPr>
              <a:t>藥品業</a:t>
            </a:r>
          </a:p>
        </p:txBody>
      </p:sp>
      <p:sp>
        <p:nvSpPr>
          <p:cNvPr id="24" name="矩形 23"/>
          <p:cNvSpPr/>
          <p:nvPr/>
        </p:nvSpPr>
        <p:spPr>
          <a:xfrm>
            <a:off x="3672771" y="2182093"/>
            <a:ext cx="611197" cy="461665"/>
          </a:xfrm>
          <a:prstGeom prst="rect">
            <a:avLst/>
          </a:prstGeom>
          <a:solidFill>
            <a:srgbClr val="517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/>
          <p:cNvSpPr txBox="1"/>
          <p:nvPr/>
        </p:nvSpPr>
        <p:spPr>
          <a:xfrm>
            <a:off x="3637637" y="2182093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sz="14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algn="ctr"/>
            <a:r>
              <a:rPr lang="zh-TW" altLang="en-US" sz="1200" dirty="0" smtClean="0">
                <a:solidFill>
                  <a:schemeClr val="bg1"/>
                </a:solidFill>
              </a:rPr>
              <a:t>飲料</a:t>
            </a:r>
            <a:endParaRPr lang="en-US" altLang="zh-TW" sz="1200" dirty="0" smtClean="0">
              <a:solidFill>
                <a:schemeClr val="bg1"/>
              </a:solidFill>
            </a:endParaRPr>
          </a:p>
          <a:p>
            <a:pPr algn="ctr"/>
            <a:r>
              <a:rPr lang="zh-TW" altLang="en-US" sz="1200" dirty="0">
                <a:solidFill>
                  <a:schemeClr val="bg1"/>
                </a:solidFill>
              </a:rPr>
              <a:t>食品業</a:t>
            </a:r>
          </a:p>
        </p:txBody>
      </p:sp>
      <p:cxnSp>
        <p:nvCxnSpPr>
          <p:cNvPr id="27" name="直線接點 26"/>
          <p:cNvCxnSpPr/>
          <p:nvPr/>
        </p:nvCxnSpPr>
        <p:spPr>
          <a:xfrm>
            <a:off x="947554" y="2409988"/>
            <a:ext cx="3228146" cy="0"/>
          </a:xfrm>
          <a:prstGeom prst="line">
            <a:avLst/>
          </a:prstGeom>
          <a:ln w="28575">
            <a:solidFill>
              <a:srgbClr val="517B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/>
          <p:cNvSpPr txBox="1"/>
          <p:nvPr/>
        </p:nvSpPr>
        <p:spPr>
          <a:xfrm>
            <a:off x="4798937" y="2203432"/>
            <a:ext cx="37753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加速您的教學</a:t>
            </a:r>
            <a:r>
              <a:rPr lang="zh-TW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環境建置、論文研究、產</a:t>
            </a:r>
            <a:r>
              <a:rPr lang="zh-TW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學計畫</a:t>
            </a:r>
            <a:endParaRPr lang="zh-TW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48321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43807" y="205979"/>
            <a:ext cx="6028099" cy="646077"/>
          </a:xfrm>
        </p:spPr>
        <p:txBody>
          <a:bodyPr>
            <a:normAutofit/>
          </a:bodyPr>
          <a:lstStyle/>
          <a:p>
            <a:r>
              <a:rPr lang="en-US" altLang="zh-TW" dirty="0">
                <a:solidFill>
                  <a:schemeClr val="tx2"/>
                </a:solidFill>
              </a:rPr>
              <a:t>DRIVE AGX Orin </a:t>
            </a:r>
            <a:r>
              <a:rPr lang="en-US" altLang="zh-TW" dirty="0" err="1">
                <a:solidFill>
                  <a:schemeClr val="tx2"/>
                </a:solidFill>
              </a:rPr>
              <a:t>DevKit</a:t>
            </a:r>
            <a:endParaRPr lang="zh-TW" altLang="en-US" dirty="0">
              <a:solidFill>
                <a:schemeClr val="tx2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683568" y="987574"/>
            <a:ext cx="81369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NVIDIA DRIVE® </a:t>
            </a:r>
            <a:r>
              <a:rPr lang="zh-CN" altLang="en-US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平臺是用於自動駕駛汽車</a:t>
            </a:r>
            <a:r>
              <a:rPr lang="en-US" altLang="zh-CN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(AV) </a:t>
            </a:r>
            <a:r>
              <a:rPr lang="zh-CN" altLang="en-US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開發的解決方案，適用於通過全自動操作</a:t>
            </a:r>
            <a:r>
              <a:rPr lang="zh-TW" altLang="en-US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CN" altLang="en-US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實現高度自動化的監督式駕駛。平臺包含主動安全、自動駕駛、泊車以及</a:t>
            </a:r>
            <a:r>
              <a:rPr lang="en-US" altLang="zh-CN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AI </a:t>
            </a:r>
            <a:r>
              <a:rPr lang="zh-CN" altLang="en-US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座艙功能</a:t>
            </a:r>
            <a:r>
              <a:rPr lang="zh-TW" altLang="en-US" sz="16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6942" y="1798945"/>
            <a:ext cx="2630914" cy="2481713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643758"/>
            <a:ext cx="2336982" cy="504056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68927"/>
            <a:ext cx="2576674" cy="219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64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0" r="1764"/>
          <a:stretch/>
        </p:blipFill>
        <p:spPr>
          <a:xfrm>
            <a:off x="107504" y="1254582"/>
            <a:ext cx="4824536" cy="3206915"/>
          </a:xfrm>
          <a:prstGeom prst="rect">
            <a:avLst/>
          </a:prstGeom>
        </p:spPr>
      </p:pic>
      <p:sp>
        <p:nvSpPr>
          <p:cNvPr id="8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960175" y="4838971"/>
            <a:ext cx="2133600" cy="273844"/>
          </a:xfrm>
        </p:spPr>
        <p:txBody>
          <a:bodyPr/>
          <a:lstStyle/>
          <a:p>
            <a:fld id="{96AAE6FA-8F87-40B4-A09F-105BF45A39EE}" type="slidenum">
              <a:rPr lang="zh-TW" altLang="en-US" sz="800" smtClean="0">
                <a:solidFill>
                  <a:prstClr val="black"/>
                </a:solidFill>
                <a:latin typeface="Arial" pitchFamily="34" charset="0"/>
                <a:cs typeface="Arial" panose="020B0604020202020204" pitchFamily="34" charset="0"/>
              </a:rPr>
              <a:pPr/>
              <a:t>9</a:t>
            </a:fld>
            <a:endParaRPr lang="zh-TW" altLang="en-US" sz="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8"/>
          <p:cNvSpPr txBox="1">
            <a:spLocks noChangeArrowheads="1"/>
          </p:cNvSpPr>
          <p:nvPr/>
        </p:nvSpPr>
        <p:spPr>
          <a:xfrm>
            <a:off x="467544" y="1014995"/>
            <a:ext cx="8402637" cy="36860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 fontAlgn="base">
              <a:lnSpc>
                <a:spcPct val="90000"/>
              </a:lnSpc>
              <a:spcBef>
                <a:spcPts val="200"/>
              </a:spcBef>
              <a:spcAft>
                <a:spcPct val="0"/>
              </a:spcAft>
              <a:buClr>
                <a:srgbClr val="008000"/>
              </a:buClr>
            </a:pPr>
            <a:endParaRPr kumimoji="1" lang="en-US" altLang="zh-TW" sz="800" b="1" kern="0" smtClean="0">
              <a:solidFill>
                <a:srgbClr val="000000"/>
              </a:solidFill>
              <a:latin typeface="Arial"/>
              <a:ea typeface="標楷體" pitchFamily="65" charset="-120"/>
            </a:endParaRPr>
          </a:p>
          <a:p>
            <a:pPr marL="914400" lvl="2" indent="0" fontAlgn="base">
              <a:lnSpc>
                <a:spcPct val="90000"/>
              </a:lnSpc>
              <a:spcBef>
                <a:spcPts val="200"/>
              </a:spcBef>
              <a:spcAft>
                <a:spcPct val="0"/>
              </a:spcAft>
              <a:buClr>
                <a:srgbClr val="008000"/>
              </a:buClr>
              <a:buFont typeface="Arial" pitchFamily="34" charset="0"/>
              <a:buNone/>
            </a:pPr>
            <a:endParaRPr kumimoji="1" lang="en-US" altLang="zh-TW" sz="800" b="1" kern="0" dirty="0" smtClean="0">
              <a:solidFill>
                <a:srgbClr val="000000"/>
              </a:solidFill>
              <a:latin typeface="Arial"/>
              <a:ea typeface="標楷體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029720" y="274678"/>
            <a:ext cx="59009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b="1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麗臺零終端機 </a:t>
            </a:r>
            <a:r>
              <a:rPr lang="en-US" altLang="zh-TW" sz="3600" b="1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&amp; </a:t>
            </a:r>
            <a:r>
              <a:rPr lang="zh-TW" altLang="en-US" sz="3600" b="1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精簡型電腦</a:t>
            </a:r>
          </a:p>
        </p:txBody>
      </p:sp>
      <p:sp>
        <p:nvSpPr>
          <p:cNvPr id="3" name="矩形 2"/>
          <p:cNvSpPr/>
          <p:nvPr/>
        </p:nvSpPr>
        <p:spPr>
          <a:xfrm>
            <a:off x="5076056" y="1491630"/>
            <a:ext cx="4572000" cy="227754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600" b="1" dirty="0">
                <a:solidFill>
                  <a:srgbClr val="0067B2"/>
                </a:solidFill>
                <a:latin typeface="微軟正黑體" pitchFamily="34" charset="-120"/>
                <a:ea typeface="微軟正黑體" pitchFamily="34" charset="-120"/>
              </a:rPr>
              <a:t>完整效能選擇</a:t>
            </a:r>
          </a:p>
          <a:p>
            <a:r>
              <a:rPr lang="zh-TW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不論是教室和辦公室的日常工作</a:t>
            </a:r>
            <a:r>
              <a:rPr lang="en-US" altLang="zh-TW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還是政府與</a:t>
            </a:r>
            <a:r>
              <a:rPr lang="zh-TW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企業</a:t>
            </a:r>
            <a:endParaRPr lang="en-US" altLang="zh-TW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組織</a:t>
            </a:r>
            <a:r>
              <a:rPr lang="zh-TW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的特殊任務</a:t>
            </a:r>
            <a:r>
              <a:rPr lang="en-US" altLang="zh-TW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麗</a:t>
            </a:r>
            <a:r>
              <a:rPr lang="zh-TW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臺持續推出新的</a:t>
            </a:r>
            <a:r>
              <a:rPr lang="en-US" altLang="zh-TW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VDI</a:t>
            </a:r>
            <a:r>
              <a:rPr lang="zh-TW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終端</a:t>
            </a:r>
            <a:r>
              <a:rPr lang="zh-TW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設備</a:t>
            </a:r>
            <a:endParaRPr lang="en-US" altLang="zh-TW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以</a:t>
            </a:r>
            <a:r>
              <a:rPr lang="zh-TW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滿足您不同規格的需求</a:t>
            </a:r>
            <a:r>
              <a:rPr lang="en-US" altLang="zh-TW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我們提供</a:t>
            </a:r>
            <a:r>
              <a:rPr lang="en-US" altLang="zh-TW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endParaRPr lang="en-US" altLang="zh-TW" sz="1400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1400" dirty="0" smtClean="0">
                <a:solidFill>
                  <a:srgbClr val="0067B2"/>
                </a:solidFill>
                <a:latin typeface="微軟正黑體" pitchFamily="34" charset="-120"/>
                <a:ea typeface="微軟正黑體" pitchFamily="34" charset="-120"/>
              </a:rPr>
              <a:t>• </a:t>
            </a:r>
            <a:r>
              <a:rPr lang="zh-TW" altLang="en-US" sz="1400" b="1" dirty="0" smtClean="0">
                <a:solidFill>
                  <a:srgbClr val="0067B2"/>
                </a:solidFill>
                <a:latin typeface="微軟正黑體" pitchFamily="34" charset="-120"/>
                <a:ea typeface="微軟正黑體" pitchFamily="34" charset="-120"/>
              </a:rPr>
              <a:t>零終端機 </a:t>
            </a:r>
            <a:r>
              <a:rPr lang="en-US" altLang="zh-TW" sz="1400" b="1" dirty="0" smtClean="0">
                <a:solidFill>
                  <a:srgbClr val="0067B2"/>
                </a:solidFill>
                <a:latin typeface="微軟正黑體" pitchFamily="34" charset="-120"/>
                <a:ea typeface="微軟正黑體" pitchFamily="34" charset="-120"/>
              </a:rPr>
              <a:t>— </a:t>
            </a:r>
            <a:r>
              <a:rPr lang="zh-TW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無</a:t>
            </a:r>
            <a:r>
              <a:rPr lang="zh-TW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本地儲存元件和作業系統</a:t>
            </a:r>
          </a:p>
          <a:p>
            <a:r>
              <a:rPr lang="en-US" altLang="zh-TW" sz="1400" dirty="0" smtClean="0">
                <a:solidFill>
                  <a:srgbClr val="0067B2"/>
                </a:solidFill>
                <a:latin typeface="微軟正黑體" pitchFamily="34" charset="-120"/>
                <a:ea typeface="微軟正黑體" pitchFamily="34" charset="-120"/>
              </a:rPr>
              <a:t>• </a:t>
            </a:r>
            <a:r>
              <a:rPr lang="zh-TW" altLang="en-US" sz="1400" b="1" dirty="0" smtClean="0">
                <a:solidFill>
                  <a:srgbClr val="0067B2"/>
                </a:solidFill>
                <a:latin typeface="微軟正黑體" pitchFamily="34" charset="-120"/>
                <a:ea typeface="微軟正黑體" pitchFamily="34" charset="-120"/>
              </a:rPr>
              <a:t>精簡</a:t>
            </a:r>
            <a:r>
              <a:rPr lang="zh-TW" altLang="en-US" sz="1400" b="1" dirty="0">
                <a:solidFill>
                  <a:srgbClr val="0067B2"/>
                </a:solidFill>
                <a:latin typeface="微軟正黑體" pitchFamily="34" charset="-120"/>
                <a:ea typeface="微軟正黑體" pitchFamily="34" charset="-120"/>
              </a:rPr>
              <a:t>型</a:t>
            </a:r>
            <a:r>
              <a:rPr lang="zh-TW" altLang="en-US" sz="1400" b="1" dirty="0" smtClean="0">
                <a:solidFill>
                  <a:srgbClr val="0067B2"/>
                </a:solidFill>
                <a:latin typeface="微軟正黑體" pitchFamily="34" charset="-120"/>
                <a:ea typeface="微軟正黑體" pitchFamily="34" charset="-120"/>
              </a:rPr>
              <a:t>電腦 </a:t>
            </a:r>
            <a:r>
              <a:rPr lang="en-US" altLang="zh-TW" sz="1400" b="1" dirty="0" smtClean="0">
                <a:solidFill>
                  <a:srgbClr val="0067B2"/>
                </a:solidFill>
                <a:latin typeface="微軟正黑體" pitchFamily="34" charset="-120"/>
                <a:ea typeface="微軟正黑體" pitchFamily="34" charset="-120"/>
              </a:rPr>
              <a:t>— </a:t>
            </a:r>
            <a:r>
              <a:rPr lang="zh-TW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選配</a:t>
            </a:r>
            <a:r>
              <a:rPr lang="zh-TW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智慧卡讀卡機身分驗證功能</a:t>
            </a:r>
            <a:r>
              <a:rPr lang="en-US" altLang="zh-TW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,</a:t>
            </a:r>
          </a:p>
          <a:p>
            <a:r>
              <a:rPr lang="en-US" altLang="zh-TW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                       </a:t>
            </a:r>
            <a:r>
              <a:rPr lang="zh-TW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有效提升</a:t>
            </a:r>
            <a:r>
              <a:rPr lang="zh-TW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資安防護</a:t>
            </a:r>
          </a:p>
          <a:p>
            <a:r>
              <a:rPr lang="en-US" altLang="zh-TW" sz="1400" dirty="0" smtClean="0">
                <a:solidFill>
                  <a:srgbClr val="0067B2"/>
                </a:solidFill>
                <a:latin typeface="微軟正黑體" pitchFamily="34" charset="-120"/>
                <a:ea typeface="微軟正黑體" pitchFamily="34" charset="-120"/>
              </a:rPr>
              <a:t>• </a:t>
            </a:r>
            <a:r>
              <a:rPr lang="zh-TW" altLang="en-US" sz="1400" b="1" dirty="0" smtClean="0">
                <a:solidFill>
                  <a:srgbClr val="0067B2"/>
                </a:solidFill>
                <a:latin typeface="微軟正黑體" pitchFamily="34" charset="-120"/>
                <a:ea typeface="微軟正黑體" pitchFamily="34" charset="-120"/>
              </a:rPr>
              <a:t>極</a:t>
            </a:r>
            <a:r>
              <a:rPr lang="zh-TW" altLang="en-US" sz="1400" b="1" dirty="0">
                <a:solidFill>
                  <a:srgbClr val="0067B2"/>
                </a:solidFill>
                <a:latin typeface="微軟正黑體" pitchFamily="34" charset="-120"/>
                <a:ea typeface="微軟正黑體" pitchFamily="34" charset="-120"/>
              </a:rPr>
              <a:t>簡型</a:t>
            </a:r>
            <a:r>
              <a:rPr lang="zh-TW" altLang="en-US" sz="1400" b="1" dirty="0" smtClean="0">
                <a:solidFill>
                  <a:srgbClr val="0067B2"/>
                </a:solidFill>
                <a:latin typeface="微軟正黑體" pitchFamily="34" charset="-120"/>
                <a:ea typeface="微軟正黑體" pitchFamily="34" charset="-120"/>
              </a:rPr>
              <a:t>電腦 </a:t>
            </a:r>
            <a:r>
              <a:rPr lang="en-US" altLang="zh-TW" sz="1400" b="1" dirty="0" smtClean="0">
                <a:solidFill>
                  <a:srgbClr val="0067B2"/>
                </a:solidFill>
                <a:latin typeface="微軟正黑體" pitchFamily="34" charset="-120"/>
                <a:ea typeface="微軟正黑體" pitchFamily="34" charset="-120"/>
              </a:rPr>
              <a:t>— </a:t>
            </a:r>
            <a:r>
              <a:rPr lang="zh-TW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選用</a:t>
            </a:r>
            <a:r>
              <a:rPr lang="zh-TW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不可移除的嵌入式</a:t>
            </a:r>
            <a:r>
              <a:rPr lang="zh-TW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記憶體</a:t>
            </a:r>
            <a:endParaRPr lang="en-US" altLang="zh-TW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                       (</a:t>
            </a:r>
            <a:r>
              <a:rPr lang="en-US" altLang="zh-TW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eMMC</a:t>
            </a:r>
            <a:r>
              <a:rPr lang="en-US" altLang="zh-TW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保護敏感的商業資料</a:t>
            </a:r>
          </a:p>
        </p:txBody>
      </p:sp>
    </p:spTree>
    <p:extLst>
      <p:ext uri="{BB962C8B-B14F-4D97-AF65-F5344CB8AC3E}">
        <p14:creationId xmlns:p14="http://schemas.microsoft.com/office/powerpoint/2010/main" val="77642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6004</TotalTime>
  <Words>1059</Words>
  <Application>Microsoft Office PowerPoint</Application>
  <PresentationFormat>如螢幕大小 (16:9)</PresentationFormat>
  <Paragraphs>127</Paragraphs>
  <Slides>22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33" baseType="lpstr">
      <vt:lpstr>Adobe 黑体 Std R</vt:lpstr>
      <vt:lpstr>Adobe 繁黑體 Std B</vt:lpstr>
      <vt:lpstr>Arial Unicode MS</vt:lpstr>
      <vt:lpstr>微軟正黑體</vt:lpstr>
      <vt:lpstr>新細明體</vt:lpstr>
      <vt:lpstr>標楷體</vt:lpstr>
      <vt:lpstr>Arial</vt:lpstr>
      <vt:lpstr>Calibri</vt:lpstr>
      <vt:lpstr>Century Gothic</vt:lpstr>
      <vt:lpstr>Times New Roman</vt:lpstr>
      <vt:lpstr>Office 佈景主題</vt:lpstr>
      <vt:lpstr>麗臺科技2022法說會   2022年12月14日 </vt:lpstr>
      <vt:lpstr>PowerPoint 簡報</vt:lpstr>
      <vt:lpstr>PowerPoint 簡報</vt:lpstr>
      <vt:lpstr>PowerPoint 簡報</vt:lpstr>
      <vt:lpstr> 36年領導品牌顯示卡</vt:lpstr>
      <vt:lpstr>全方位的AI雲端運算解決方案</vt:lpstr>
      <vt:lpstr>AI管理軟體</vt:lpstr>
      <vt:lpstr>DRIVE AGX Orin DevKit</vt:lpstr>
      <vt:lpstr>PowerPoint 簡報</vt:lpstr>
      <vt:lpstr>NVIDIA 深度學習認證課程</vt:lpstr>
      <vt:lpstr>NVIDIA Omniverse Enterprise</vt:lpstr>
      <vt:lpstr>NVIDIA vGPU Solution</vt:lpstr>
      <vt:lpstr>麗臺大數據解決方案</vt:lpstr>
      <vt:lpstr>PowerPoint 簡報</vt:lpstr>
      <vt:lpstr>PowerPoint 簡報</vt:lpstr>
      <vt:lpstr>AI 雲端健康管理照護方案</vt:lpstr>
      <vt:lpstr>Fingertip Pulse Oximeter</vt:lpstr>
      <vt:lpstr>血氧儀-日本通路銷售與排行</vt:lpstr>
      <vt:lpstr>PowerPoint 簡報</vt:lpstr>
      <vt:lpstr>PowerPoint 簡報</vt:lpstr>
      <vt:lpstr>PowerPoint 簡報</vt:lpstr>
      <vt:lpstr>Jello2 Lite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2017 Computex  Partner Banquet    Chairman and CEO  K. S. Lu</dc:title>
  <dc:creator>Mira_Chen 陳美文</dc:creator>
  <cp:lastModifiedBy>Thomas 陳立勳</cp:lastModifiedBy>
  <cp:revision>482</cp:revision>
  <cp:lastPrinted>2018-12-18T07:02:01Z</cp:lastPrinted>
  <dcterms:created xsi:type="dcterms:W3CDTF">2017-05-15T05:37:44Z</dcterms:created>
  <dcterms:modified xsi:type="dcterms:W3CDTF">2022-12-14T02:01:55Z</dcterms:modified>
</cp:coreProperties>
</file>